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2"/>
  </p:notesMasterIdLst>
  <p:handoutMasterIdLst>
    <p:handoutMasterId r:id="rId33"/>
  </p:handoutMasterIdLst>
  <p:sldIdLst>
    <p:sldId id="375" r:id="rId3"/>
    <p:sldId id="350" r:id="rId4"/>
    <p:sldId id="374" r:id="rId5"/>
    <p:sldId id="351" r:id="rId6"/>
    <p:sldId id="352" r:id="rId7"/>
    <p:sldId id="356" r:id="rId8"/>
    <p:sldId id="348" r:id="rId9"/>
    <p:sldId id="385" r:id="rId10"/>
    <p:sldId id="379" r:id="rId11"/>
    <p:sldId id="380" r:id="rId12"/>
    <p:sldId id="382" r:id="rId13"/>
    <p:sldId id="363" r:id="rId14"/>
    <p:sldId id="373" r:id="rId15"/>
    <p:sldId id="393" r:id="rId16"/>
    <p:sldId id="389" r:id="rId17"/>
    <p:sldId id="390" r:id="rId18"/>
    <p:sldId id="391" r:id="rId19"/>
    <p:sldId id="392" r:id="rId20"/>
    <p:sldId id="386" r:id="rId21"/>
    <p:sldId id="367" r:id="rId22"/>
    <p:sldId id="368" r:id="rId23"/>
    <p:sldId id="369" r:id="rId24"/>
    <p:sldId id="406" r:id="rId25"/>
    <p:sldId id="407" r:id="rId26"/>
    <p:sldId id="371" r:id="rId27"/>
    <p:sldId id="405" r:id="rId28"/>
    <p:sldId id="378" r:id="rId29"/>
    <p:sldId id="408" r:id="rId30"/>
    <p:sldId id="394" r:id="rId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485"/>
    <a:srgbClr val="3333CC"/>
    <a:srgbClr val="FF6D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21" autoAdjust="0"/>
    <p:restoredTop sz="85847" autoAdjust="0"/>
  </p:normalViewPr>
  <p:slideViewPr>
    <p:cSldViewPr snapToGrid="0">
      <p:cViewPr>
        <p:scale>
          <a:sx n="49" d="100"/>
          <a:sy n="49" d="100"/>
        </p:scale>
        <p:origin x="-582" y="-7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6" d="100"/>
          <a:sy n="86" d="100"/>
        </p:scale>
        <p:origin x="2970"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Charles%20Ujomu\Desktop\IGR%20Jan-Sep%20%2020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af-Z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31038182271012E-2"/>
          <c:y val="2.1788126765411434E-2"/>
          <c:w val="0.90152173496561105"/>
          <c:h val="0.93226216434860443"/>
        </c:manualLayout>
      </c:layout>
      <c:barChart>
        <c:barDir val="bar"/>
        <c:grouping val="clustered"/>
        <c:varyColors val="0"/>
        <c:ser>
          <c:idx val="0"/>
          <c:order val="0"/>
          <c:tx>
            <c:strRef>
              <c:f>'2017'!$E$52:$E$53</c:f>
              <c:strCache>
                <c:ptCount val="2"/>
                <c:pt idx="1">
                  <c:v>REVENUE PER CAPITA</c:v>
                </c:pt>
              </c:strCache>
            </c:strRef>
          </c:tx>
          <c:spPr>
            <a:solidFill>
              <a:schemeClr val="bg1">
                <a:lumMod val="65000"/>
              </a:schemeClr>
            </a:solidFill>
            <a:ln w="9525" cap="flat" cmpd="sng" algn="ctr">
              <a:solidFill>
                <a:schemeClr val="lt1">
                  <a:alpha val="50000"/>
                </a:schemeClr>
              </a:solidFill>
              <a:round/>
            </a:ln>
            <a:effectLst/>
          </c:spPr>
          <c:invertIfNegative val="0"/>
          <c:dLbls>
            <c:dLbl>
              <c:idx val="37"/>
              <c:layout/>
              <c:tx>
                <c:rich>
                  <a:bodyPr/>
                  <a:lstStyle/>
                  <a:p>
                    <a:fld id="{A55F20FC-5A28-4D2C-B09B-5F8BBB47C76C}" type="VALUE">
                      <a:rPr lang="en-US">
                        <a:solidFill>
                          <a:schemeClr val="tx1"/>
                        </a:solidFill>
                      </a:rPr>
                      <a:pPr/>
                      <a:t>[VALUE]</a:t>
                    </a:fld>
                    <a:endParaRPr lang="en-US"/>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0-8CD0-4A90-B090-F25E598762E2}"/>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af-ZA"/>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'2017'!$D$54:$D$91</c:f>
              <c:strCache>
                <c:ptCount val="38"/>
                <c:pt idx="2">
                  <c:v>ABIA</c:v>
                </c:pt>
                <c:pt idx="3">
                  <c:v>ADAMAWA</c:v>
                </c:pt>
                <c:pt idx="4">
                  <c:v>AKWA IBOM</c:v>
                </c:pt>
                <c:pt idx="5">
                  <c:v>ANAMBRA</c:v>
                </c:pt>
                <c:pt idx="6">
                  <c:v>BAUCHI</c:v>
                </c:pt>
                <c:pt idx="7">
                  <c:v>BAYELSA</c:v>
                </c:pt>
                <c:pt idx="8">
                  <c:v>BENUE</c:v>
                </c:pt>
                <c:pt idx="9">
                  <c:v>BORNO</c:v>
                </c:pt>
                <c:pt idx="10">
                  <c:v>CROSS RIVER</c:v>
                </c:pt>
                <c:pt idx="11">
                  <c:v>DELTA</c:v>
                </c:pt>
                <c:pt idx="12">
                  <c:v>EBONYI</c:v>
                </c:pt>
                <c:pt idx="13">
                  <c:v>EDO</c:v>
                </c:pt>
                <c:pt idx="14">
                  <c:v>EKITI</c:v>
                </c:pt>
                <c:pt idx="15">
                  <c:v>ENUGU</c:v>
                </c:pt>
                <c:pt idx="16">
                  <c:v>GOMBE</c:v>
                </c:pt>
                <c:pt idx="17">
                  <c:v>IMO</c:v>
                </c:pt>
                <c:pt idx="18">
                  <c:v>JIGAWA</c:v>
                </c:pt>
                <c:pt idx="19">
                  <c:v>KADUNA</c:v>
                </c:pt>
                <c:pt idx="20">
                  <c:v>KANO</c:v>
                </c:pt>
                <c:pt idx="21">
                  <c:v>KATSINA</c:v>
                </c:pt>
                <c:pt idx="22">
                  <c:v>KEBBI</c:v>
                </c:pt>
                <c:pt idx="23">
                  <c:v>KOGI</c:v>
                </c:pt>
                <c:pt idx="24">
                  <c:v>KWARA</c:v>
                </c:pt>
                <c:pt idx="25">
                  <c:v>LAGOS</c:v>
                </c:pt>
                <c:pt idx="26">
                  <c:v>NASARAWA</c:v>
                </c:pt>
                <c:pt idx="27">
                  <c:v>NIGER</c:v>
                </c:pt>
                <c:pt idx="28">
                  <c:v>OGUN</c:v>
                </c:pt>
                <c:pt idx="29">
                  <c:v>ONDO</c:v>
                </c:pt>
                <c:pt idx="30">
                  <c:v>OSUN</c:v>
                </c:pt>
                <c:pt idx="31">
                  <c:v>OYO</c:v>
                </c:pt>
                <c:pt idx="32">
                  <c:v>PLATEAU</c:v>
                </c:pt>
                <c:pt idx="33">
                  <c:v>RIVERS**</c:v>
                </c:pt>
                <c:pt idx="34">
                  <c:v>SOKOTO</c:v>
                </c:pt>
                <c:pt idx="35">
                  <c:v>TARABA</c:v>
                </c:pt>
                <c:pt idx="36">
                  <c:v>YOBE</c:v>
                </c:pt>
                <c:pt idx="37">
                  <c:v>ZAMFARA</c:v>
                </c:pt>
              </c:strCache>
            </c:strRef>
          </c:cat>
          <c:val>
            <c:numRef>
              <c:f>'2017'!$E$54:$E$91</c:f>
              <c:numCache>
                <c:formatCode>General</c:formatCode>
                <c:ptCount val="38"/>
                <c:pt idx="2" formatCode="_(* #,##0.00_);_(* \(#,##0.00\);_(* &quot;-&quot;??_);_(@_)">
                  <c:v>13119.697947678609</c:v>
                </c:pt>
                <c:pt idx="3" formatCode="_(* #,##0.00_);_(* \(#,##0.00\);_(* &quot;-&quot;??_);_(@_)">
                  <c:v>11618.16607056443</c:v>
                </c:pt>
                <c:pt idx="4" formatCode="_(* #,##0.00_);_(* \(#,##0.00\);_(* &quot;-&quot;??_);_(@_)">
                  <c:v>28494.874967523214</c:v>
                </c:pt>
                <c:pt idx="5" formatCode="_(* #,##0.00_);_(* \(#,##0.00\);_(* &quot;-&quot;??_);_(@_)">
                  <c:v>9949.7668053542366</c:v>
                </c:pt>
                <c:pt idx="6" formatCode="_(* #,##0.00_);_(* \(#,##0.00\);_(* &quot;-&quot;??_);_(@_)">
                  <c:v>9431.3277807901286</c:v>
                </c:pt>
                <c:pt idx="7" formatCode="_(* #,##0.00_);_(* \(#,##0.00\);_(* &quot;-&quot;??_);_(@_)">
                  <c:v>50746.254115454547</c:v>
                </c:pt>
                <c:pt idx="8" formatCode="_(* #,##0.00_);_(* \(#,##0.00\);_(* &quot;-&quot;??_);_(@_)">
                  <c:v>10669.84701857895</c:v>
                </c:pt>
                <c:pt idx="9" formatCode="_(* #,##0.00_);_(* \(#,##0.00\);_(* &quot;-&quot;??_);_(@_)">
                  <c:v>10477.743996005694</c:v>
                </c:pt>
                <c:pt idx="10" formatCode="_(* #,##0.00_);_(* \(#,##0.00\);_(* &quot;-&quot;??_);_(@_)">
                  <c:v>12913.718135059044</c:v>
                </c:pt>
                <c:pt idx="11" formatCode="_(* #,##0.00_);_(* \(#,##0.00\);_(* &quot;-&quot;??_);_(@_)">
                  <c:v>28119.261246605172</c:v>
                </c:pt>
                <c:pt idx="12" formatCode="_(* #,##0.00_);_(* \(#,##0.00\);_(* &quot;-&quot;??_);_(@_)">
                  <c:v>13531.264368733333</c:v>
                </c:pt>
                <c:pt idx="13" formatCode="_(* #,##0.00_);_(* \(#,##0.00\);_(* &quot;-&quot;??_);_(@_)">
                  <c:v>13519.093191839131</c:v>
                </c:pt>
                <c:pt idx="14" formatCode="_(* #,##0.00_);_(* \(#,##0.00\);_(* &quot;-&quot;??_);_(@_)">
                  <c:v>7171.3862129164399</c:v>
                </c:pt>
                <c:pt idx="15" formatCode="_(* #,##0.00_);_(* \(#,##0.00\);_(* &quot;-&quot;??_);_(@_)">
                  <c:v>14031.192200521664</c:v>
                </c:pt>
                <c:pt idx="16" formatCode="_(* #,##0.00_);_(* \(#,##0.00\);_(* &quot;-&quot;??_);_(@_)">
                  <c:v>10847.773528258098</c:v>
                </c:pt>
                <c:pt idx="17" formatCode="_(* #,##0.00_);_(* \(#,##0.00\);_(* &quot;-&quot;??_);_(@_)">
                  <c:v>9126.7034139029838</c:v>
                </c:pt>
                <c:pt idx="18" formatCode="_(* #,##0.00_);_(* \(#,##0.00\);_(* &quot;-&quot;??_);_(@_)">
                  <c:v>8373.3790556629028</c:v>
                </c:pt>
                <c:pt idx="19" formatCode="_(* #,##0.00_);_(* \(#,##0.00\);_(* &quot;-&quot;??_);_(@_)">
                  <c:v>8992.7512105534879</c:v>
                </c:pt>
                <c:pt idx="20" formatCode="_(* #,##0.00_);_(* \(#,##0.00\);_(* &quot;-&quot;??_);_(@_)">
                  <c:v>7693.7675760100137</c:v>
                </c:pt>
                <c:pt idx="21" formatCode="_(* #,##0.00_);_(* \(#,##0.00\);_(* &quot;-&quot;??_);_(@_)">
                  <c:v>6309.6047698795182</c:v>
                </c:pt>
                <c:pt idx="22" formatCode="_(* #,##0.00_);_(* \(#,##0.00\);_(* &quot;-&quot;??_);_(@_)">
                  <c:v>9667.5462474934793</c:v>
                </c:pt>
                <c:pt idx="23" formatCode="_(* #,##0.00_);_(* \(#,##0.00\);_(* &quot;-&quot;??_);_(@_)">
                  <c:v>10827.894020565958</c:v>
                </c:pt>
                <c:pt idx="24" formatCode="_(* #,##0.00_);_(* \(#,##0.00\);_(* &quot;-&quot;??_);_(@_)">
                  <c:v>14967.971146076472</c:v>
                </c:pt>
                <c:pt idx="25" formatCode="_(* #,##0.00_);_(* \(#,##0.00\);_(* &quot;-&quot;??_);_(@_)">
                  <c:v>32842.07238758992</c:v>
                </c:pt>
                <c:pt idx="26" formatCode="_(* #,##0.00_);_(* \(#,##0.00\);_(* &quot;-&quot;??_);_(@_)">
                  <c:v>13341.470489390518</c:v>
                </c:pt>
                <c:pt idx="27" formatCode="_(* #,##0.00_);_(* \(#,##0.00\);_(* &quot;-&quot;??_);_(@_)">
                  <c:v>11888.275027339218</c:v>
                </c:pt>
                <c:pt idx="28" formatCode="_(* #,##0.00_);_(* \(#,##0.00\);_(* &quot;-&quot;??_);_(@_)">
                  <c:v>21267.043737132957</c:v>
                </c:pt>
                <c:pt idx="29" formatCode="_(* #,##0.00_);_(* \(#,##0.00\);_(* &quot;-&quot;??_);_(@_)">
                  <c:v>12900.140591412031</c:v>
                </c:pt>
                <c:pt idx="30" formatCode="_(* #,##0.00_);_(* \(#,##0.00\);_(* &quot;-&quot;??_);_(@_)">
                  <c:v>5019.8857600022639</c:v>
                </c:pt>
                <c:pt idx="31" formatCode="_(* #,##0.00_);_(* \(#,##0.00\);_(* &quot;-&quot;??_);_(@_)">
                  <c:v>8365.2097884387495</c:v>
                </c:pt>
                <c:pt idx="32" formatCode="_(* #,##0.00_);_(* \(#,##0.00\);_(* &quot;-&quot;??_);_(@_)">
                  <c:v>8979.6543491488883</c:v>
                </c:pt>
                <c:pt idx="33" formatCode="_(* #,##0.00_);_(* \(#,##0.00\);_(* &quot;-&quot;??_);_(@_)">
                  <c:v>28259.077779929732</c:v>
                </c:pt>
                <c:pt idx="34" formatCode="_(* #,##0.00_);_(* \(#,##0.00\);_(* &quot;-&quot;??_);_(@_)">
                  <c:v>9483.4904488773591</c:v>
                </c:pt>
                <c:pt idx="35" formatCode="_(* #,##0.00_);_(* \(#,##0.00\);_(* &quot;-&quot;??_);_(@_)">
                  <c:v>13708.624258908463</c:v>
                </c:pt>
                <c:pt idx="36" formatCode="_(* #,##0.00_);_(* \(#,##0.00\);_(* &quot;-&quot;??_);_(@_)">
                  <c:v>13058.081564021211</c:v>
                </c:pt>
                <c:pt idx="37" formatCode="_(* #,##0.00_);_(* \(#,##0.00\);_(* &quot;-&quot;??_);_(@_)">
                  <c:v>7494.9615550543476</c:v>
                </c:pt>
              </c:numCache>
            </c:numRef>
          </c:val>
          <c:extLst xmlns:c16r2="http://schemas.microsoft.com/office/drawing/2015/06/chart">
            <c:ext xmlns:c16="http://schemas.microsoft.com/office/drawing/2014/chart" uri="{C3380CC4-5D6E-409C-BE32-E72D297353CC}">
              <c16:uniqueId val="{00000001-8CD0-4A90-B090-F25E598762E2}"/>
            </c:ext>
          </c:extLst>
        </c:ser>
        <c:dLbls>
          <c:dLblPos val="inEnd"/>
          <c:showLegendKey val="0"/>
          <c:showVal val="1"/>
          <c:showCatName val="0"/>
          <c:showSerName val="0"/>
          <c:showPercent val="0"/>
          <c:showBubbleSize val="0"/>
        </c:dLbls>
        <c:gapWidth val="65"/>
        <c:axId val="65816064"/>
        <c:axId val="65831296"/>
      </c:barChart>
      <c:catAx>
        <c:axId val="65816064"/>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1" i="0" u="none" strike="noStrike" kern="1200" cap="all" baseline="0">
                <a:solidFill>
                  <a:schemeClr val="dk1">
                    <a:lumMod val="75000"/>
                    <a:lumOff val="25000"/>
                  </a:schemeClr>
                </a:solidFill>
                <a:latin typeface="+mn-lt"/>
                <a:ea typeface="+mn-ea"/>
                <a:cs typeface="+mn-cs"/>
              </a:defRPr>
            </a:pPr>
            <a:endParaRPr lang="af-ZA"/>
          </a:p>
        </c:txPr>
        <c:crossAx val="65831296"/>
        <c:crosses val="autoZero"/>
        <c:auto val="1"/>
        <c:lblAlgn val="ctr"/>
        <c:lblOffset val="100"/>
        <c:noMultiLvlLbl val="0"/>
      </c:catAx>
      <c:valAx>
        <c:axId val="658312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af-ZA"/>
          </a:p>
        </c:txPr>
        <c:crossAx val="6581606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af-ZA"/>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B3F77F-2032-4F35-85E1-B932B0A2EC2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6A52FB5-37F2-4FD3-900C-8E7A7913B542}">
      <dgm:prSet phldrT="[Text]" custT="1"/>
      <dgm:spPr>
        <a:solidFill>
          <a:schemeClr val="accent6">
            <a:lumMod val="75000"/>
          </a:schemeClr>
        </a:solidFill>
      </dgm:spPr>
      <dgm:t>
        <a:bodyPr/>
        <a:lstStyle/>
        <a:p>
          <a:r>
            <a:rPr lang="en-US" sz="2400" dirty="0" smtClean="0"/>
            <a:t>Leverage the abundant human capacity and resources in Nigeria</a:t>
          </a:r>
          <a:endParaRPr lang="en-US" sz="2400" dirty="0">
            <a:latin typeface="+mj-lt"/>
          </a:endParaRPr>
        </a:p>
      </dgm:t>
    </dgm:pt>
    <dgm:pt modelId="{B86F6825-6B43-4076-A377-3950E73207BD}" type="parTrans" cxnId="{24B0F62C-A0D3-4849-A580-DC6E942E9A23}">
      <dgm:prSet/>
      <dgm:spPr/>
      <dgm:t>
        <a:bodyPr/>
        <a:lstStyle/>
        <a:p>
          <a:endParaRPr lang="en-US" sz="2400">
            <a:latin typeface="+mj-lt"/>
          </a:endParaRPr>
        </a:p>
      </dgm:t>
    </dgm:pt>
    <dgm:pt modelId="{ED0760A9-A4F8-4646-9A88-ACF0F3089F15}" type="sibTrans" cxnId="{24B0F62C-A0D3-4849-A580-DC6E942E9A23}">
      <dgm:prSet/>
      <dgm:spPr/>
      <dgm:t>
        <a:bodyPr/>
        <a:lstStyle/>
        <a:p>
          <a:endParaRPr lang="en-US" sz="2400">
            <a:latin typeface="+mj-lt"/>
          </a:endParaRPr>
        </a:p>
      </dgm:t>
    </dgm:pt>
    <dgm:pt modelId="{9E526B02-56DE-4FB6-83FA-FFD2FFDB287C}">
      <dgm:prSet phldrT="[Text]" custT="1"/>
      <dgm:spPr>
        <a:solidFill>
          <a:schemeClr val="accent2">
            <a:lumMod val="50000"/>
          </a:schemeClr>
        </a:solidFill>
      </dgm:spPr>
      <dgm:t>
        <a:bodyPr/>
        <a:lstStyle/>
        <a:p>
          <a:r>
            <a:rPr lang="en-US" sz="2400" dirty="0" smtClean="0"/>
            <a:t>Replicate successful models from other emerging economies</a:t>
          </a:r>
          <a:endParaRPr lang="en-US" sz="2400" dirty="0">
            <a:latin typeface="+mj-lt"/>
          </a:endParaRPr>
        </a:p>
      </dgm:t>
    </dgm:pt>
    <dgm:pt modelId="{06FCC055-0D52-43DA-A2AC-885D51753C3C}" type="parTrans" cxnId="{83794D27-84F5-4ADC-BE67-468221C0195C}">
      <dgm:prSet/>
      <dgm:spPr/>
      <dgm:t>
        <a:bodyPr/>
        <a:lstStyle/>
        <a:p>
          <a:endParaRPr lang="en-US" sz="2400">
            <a:latin typeface="+mj-lt"/>
          </a:endParaRPr>
        </a:p>
      </dgm:t>
    </dgm:pt>
    <dgm:pt modelId="{53432A4F-9D08-4023-936C-C0B5FD9D4E86}" type="sibTrans" cxnId="{83794D27-84F5-4ADC-BE67-468221C0195C}">
      <dgm:prSet/>
      <dgm:spPr/>
      <dgm:t>
        <a:bodyPr/>
        <a:lstStyle/>
        <a:p>
          <a:endParaRPr lang="en-US" sz="2400">
            <a:latin typeface="+mj-lt"/>
          </a:endParaRPr>
        </a:p>
      </dgm:t>
    </dgm:pt>
    <dgm:pt modelId="{21D40A23-5A8B-4778-A832-0756F2AE51AC}">
      <dgm:prSet phldrT="[Text]" custT="1"/>
      <dgm:spPr>
        <a:solidFill>
          <a:schemeClr val="accent5">
            <a:lumMod val="75000"/>
          </a:schemeClr>
        </a:solidFill>
      </dgm:spPr>
      <dgm:t>
        <a:bodyPr/>
        <a:lstStyle/>
        <a:p>
          <a:r>
            <a:rPr lang="en-US" sz="2400" dirty="0" smtClean="0"/>
            <a:t>Create ICT platforms tailored towards government service delivery, as well as awareness and enlightenment on how to use ICTs to gain better access to government services</a:t>
          </a:r>
          <a:endParaRPr lang="en-US" sz="2400" dirty="0">
            <a:latin typeface="+mj-lt"/>
          </a:endParaRPr>
        </a:p>
      </dgm:t>
    </dgm:pt>
    <dgm:pt modelId="{DB88F1F1-B1DA-4291-93B1-728BCB119517}" type="parTrans" cxnId="{9C1E6444-122F-43C5-A60C-25C3A43F1538}">
      <dgm:prSet/>
      <dgm:spPr/>
      <dgm:t>
        <a:bodyPr/>
        <a:lstStyle/>
        <a:p>
          <a:endParaRPr lang="en-US" sz="2400">
            <a:latin typeface="+mj-lt"/>
          </a:endParaRPr>
        </a:p>
      </dgm:t>
    </dgm:pt>
    <dgm:pt modelId="{3307EE55-5880-4D7A-A358-09017F3B036A}" type="sibTrans" cxnId="{9C1E6444-122F-43C5-A60C-25C3A43F1538}">
      <dgm:prSet/>
      <dgm:spPr/>
      <dgm:t>
        <a:bodyPr/>
        <a:lstStyle/>
        <a:p>
          <a:endParaRPr lang="en-US" sz="2400">
            <a:latin typeface="+mj-lt"/>
          </a:endParaRPr>
        </a:p>
      </dgm:t>
    </dgm:pt>
    <dgm:pt modelId="{DF0C6FD0-E442-4BE8-B977-847A3826376A}" type="pres">
      <dgm:prSet presAssocID="{9DB3F77F-2032-4F35-85E1-B932B0A2EC2D}" presName="linear" presStyleCnt="0">
        <dgm:presLayoutVars>
          <dgm:dir/>
          <dgm:animLvl val="lvl"/>
          <dgm:resizeHandles val="exact"/>
        </dgm:presLayoutVars>
      </dgm:prSet>
      <dgm:spPr/>
      <dgm:t>
        <a:bodyPr/>
        <a:lstStyle/>
        <a:p>
          <a:endParaRPr lang="en-US"/>
        </a:p>
      </dgm:t>
    </dgm:pt>
    <dgm:pt modelId="{C1DAFE6C-014C-4DF7-9F23-F6DC386DF875}" type="pres">
      <dgm:prSet presAssocID="{36A52FB5-37F2-4FD3-900C-8E7A7913B542}" presName="parentLin" presStyleCnt="0"/>
      <dgm:spPr/>
    </dgm:pt>
    <dgm:pt modelId="{7342591D-6B9B-41CA-A831-F7E24054BBCB}" type="pres">
      <dgm:prSet presAssocID="{36A52FB5-37F2-4FD3-900C-8E7A7913B542}" presName="parentLeftMargin" presStyleLbl="node1" presStyleIdx="0" presStyleCnt="3"/>
      <dgm:spPr/>
      <dgm:t>
        <a:bodyPr/>
        <a:lstStyle/>
        <a:p>
          <a:endParaRPr lang="en-US"/>
        </a:p>
      </dgm:t>
    </dgm:pt>
    <dgm:pt modelId="{040D0A6B-0041-47D3-A3B2-D71CF269158D}" type="pres">
      <dgm:prSet presAssocID="{36A52FB5-37F2-4FD3-900C-8E7A7913B542}" presName="parentText" presStyleLbl="node1" presStyleIdx="0" presStyleCnt="3" custScaleX="134754">
        <dgm:presLayoutVars>
          <dgm:chMax val="0"/>
          <dgm:bulletEnabled val="1"/>
        </dgm:presLayoutVars>
      </dgm:prSet>
      <dgm:spPr/>
      <dgm:t>
        <a:bodyPr/>
        <a:lstStyle/>
        <a:p>
          <a:endParaRPr lang="en-US"/>
        </a:p>
      </dgm:t>
    </dgm:pt>
    <dgm:pt modelId="{1D8B4E4E-8472-48E2-892E-AD45F45F0847}" type="pres">
      <dgm:prSet presAssocID="{36A52FB5-37F2-4FD3-900C-8E7A7913B542}" presName="negativeSpace" presStyleCnt="0"/>
      <dgm:spPr/>
    </dgm:pt>
    <dgm:pt modelId="{A8577DFC-E4C0-4CB8-B7FE-2B8DF2DA67F8}" type="pres">
      <dgm:prSet presAssocID="{36A52FB5-37F2-4FD3-900C-8E7A7913B542}" presName="childText" presStyleLbl="conFgAcc1" presStyleIdx="0" presStyleCnt="3">
        <dgm:presLayoutVars>
          <dgm:bulletEnabled val="1"/>
        </dgm:presLayoutVars>
      </dgm:prSet>
      <dgm:spPr/>
    </dgm:pt>
    <dgm:pt modelId="{62195338-8D8B-478C-928D-85FA065048CE}" type="pres">
      <dgm:prSet presAssocID="{ED0760A9-A4F8-4646-9A88-ACF0F3089F15}" presName="spaceBetweenRectangles" presStyleCnt="0"/>
      <dgm:spPr/>
    </dgm:pt>
    <dgm:pt modelId="{031DE9C2-B29D-4888-9478-321A6C34BE53}" type="pres">
      <dgm:prSet presAssocID="{9E526B02-56DE-4FB6-83FA-FFD2FFDB287C}" presName="parentLin" presStyleCnt="0"/>
      <dgm:spPr/>
    </dgm:pt>
    <dgm:pt modelId="{7DF9B9A2-0F55-4381-971A-9C864241B287}" type="pres">
      <dgm:prSet presAssocID="{9E526B02-56DE-4FB6-83FA-FFD2FFDB287C}" presName="parentLeftMargin" presStyleLbl="node1" presStyleIdx="0" presStyleCnt="3"/>
      <dgm:spPr/>
      <dgm:t>
        <a:bodyPr/>
        <a:lstStyle/>
        <a:p>
          <a:endParaRPr lang="en-US"/>
        </a:p>
      </dgm:t>
    </dgm:pt>
    <dgm:pt modelId="{59F068A7-71CC-4792-B40D-D0A9DE99D4E4}" type="pres">
      <dgm:prSet presAssocID="{9E526B02-56DE-4FB6-83FA-FFD2FFDB287C}" presName="parentText" presStyleLbl="node1" presStyleIdx="1" presStyleCnt="3" custScaleX="134754">
        <dgm:presLayoutVars>
          <dgm:chMax val="0"/>
          <dgm:bulletEnabled val="1"/>
        </dgm:presLayoutVars>
      </dgm:prSet>
      <dgm:spPr/>
      <dgm:t>
        <a:bodyPr/>
        <a:lstStyle/>
        <a:p>
          <a:endParaRPr lang="en-US"/>
        </a:p>
      </dgm:t>
    </dgm:pt>
    <dgm:pt modelId="{F0F40FA4-D746-47AE-B7AB-E7E1CD60CB80}" type="pres">
      <dgm:prSet presAssocID="{9E526B02-56DE-4FB6-83FA-FFD2FFDB287C}" presName="negativeSpace" presStyleCnt="0"/>
      <dgm:spPr/>
    </dgm:pt>
    <dgm:pt modelId="{A51C160A-3078-4360-B2DC-14892289C44D}" type="pres">
      <dgm:prSet presAssocID="{9E526B02-56DE-4FB6-83FA-FFD2FFDB287C}" presName="childText" presStyleLbl="conFgAcc1" presStyleIdx="1" presStyleCnt="3">
        <dgm:presLayoutVars>
          <dgm:bulletEnabled val="1"/>
        </dgm:presLayoutVars>
      </dgm:prSet>
      <dgm:spPr/>
    </dgm:pt>
    <dgm:pt modelId="{26A98C08-E7C1-4976-A676-7266CE3EEBC4}" type="pres">
      <dgm:prSet presAssocID="{53432A4F-9D08-4023-936C-C0B5FD9D4E86}" presName="spaceBetweenRectangles" presStyleCnt="0"/>
      <dgm:spPr/>
    </dgm:pt>
    <dgm:pt modelId="{8C6370E4-9B61-4CB0-B03A-82D2C1CB1E12}" type="pres">
      <dgm:prSet presAssocID="{21D40A23-5A8B-4778-A832-0756F2AE51AC}" presName="parentLin" presStyleCnt="0"/>
      <dgm:spPr/>
    </dgm:pt>
    <dgm:pt modelId="{1E98A97D-654B-4FFF-A210-84FEBDF428FD}" type="pres">
      <dgm:prSet presAssocID="{21D40A23-5A8B-4778-A832-0756F2AE51AC}" presName="parentLeftMargin" presStyleLbl="node1" presStyleIdx="1" presStyleCnt="3"/>
      <dgm:spPr/>
      <dgm:t>
        <a:bodyPr/>
        <a:lstStyle/>
        <a:p>
          <a:endParaRPr lang="en-US"/>
        </a:p>
      </dgm:t>
    </dgm:pt>
    <dgm:pt modelId="{51DD7461-6C0A-44F0-9344-16700B9EC372}" type="pres">
      <dgm:prSet presAssocID="{21D40A23-5A8B-4778-A832-0756F2AE51AC}" presName="parentText" presStyleLbl="node1" presStyleIdx="2" presStyleCnt="3" custScaleX="134754">
        <dgm:presLayoutVars>
          <dgm:chMax val="0"/>
          <dgm:bulletEnabled val="1"/>
        </dgm:presLayoutVars>
      </dgm:prSet>
      <dgm:spPr/>
      <dgm:t>
        <a:bodyPr/>
        <a:lstStyle/>
        <a:p>
          <a:endParaRPr lang="en-US"/>
        </a:p>
      </dgm:t>
    </dgm:pt>
    <dgm:pt modelId="{AB64DCFC-9EE3-482C-83F6-1B42604610B7}" type="pres">
      <dgm:prSet presAssocID="{21D40A23-5A8B-4778-A832-0756F2AE51AC}" presName="negativeSpace" presStyleCnt="0"/>
      <dgm:spPr/>
    </dgm:pt>
    <dgm:pt modelId="{0D540864-F62C-41EA-8E87-88F45049401A}" type="pres">
      <dgm:prSet presAssocID="{21D40A23-5A8B-4778-A832-0756F2AE51AC}" presName="childText" presStyleLbl="conFgAcc1" presStyleIdx="2" presStyleCnt="3">
        <dgm:presLayoutVars>
          <dgm:bulletEnabled val="1"/>
        </dgm:presLayoutVars>
      </dgm:prSet>
      <dgm:spPr/>
    </dgm:pt>
  </dgm:ptLst>
  <dgm:cxnLst>
    <dgm:cxn modelId="{1622A7A2-715D-401B-8F36-C9763EDCECCE}" type="presOf" srcId="{9DB3F77F-2032-4F35-85E1-B932B0A2EC2D}" destId="{DF0C6FD0-E442-4BE8-B977-847A3826376A}" srcOrd="0" destOrd="0" presId="urn:microsoft.com/office/officeart/2005/8/layout/list1"/>
    <dgm:cxn modelId="{09FCEC3B-536B-41BC-8991-DA6DB538D92E}" type="presOf" srcId="{21D40A23-5A8B-4778-A832-0756F2AE51AC}" destId="{51DD7461-6C0A-44F0-9344-16700B9EC372}" srcOrd="1" destOrd="0" presId="urn:microsoft.com/office/officeart/2005/8/layout/list1"/>
    <dgm:cxn modelId="{83794D27-84F5-4ADC-BE67-468221C0195C}" srcId="{9DB3F77F-2032-4F35-85E1-B932B0A2EC2D}" destId="{9E526B02-56DE-4FB6-83FA-FFD2FFDB287C}" srcOrd="1" destOrd="0" parTransId="{06FCC055-0D52-43DA-A2AC-885D51753C3C}" sibTransId="{53432A4F-9D08-4023-936C-C0B5FD9D4E86}"/>
    <dgm:cxn modelId="{24B0F62C-A0D3-4849-A580-DC6E942E9A23}" srcId="{9DB3F77F-2032-4F35-85E1-B932B0A2EC2D}" destId="{36A52FB5-37F2-4FD3-900C-8E7A7913B542}" srcOrd="0" destOrd="0" parTransId="{B86F6825-6B43-4076-A377-3950E73207BD}" sibTransId="{ED0760A9-A4F8-4646-9A88-ACF0F3089F15}"/>
    <dgm:cxn modelId="{C017466B-47BA-48D5-894E-F774949F5072}" type="presOf" srcId="{21D40A23-5A8B-4778-A832-0756F2AE51AC}" destId="{1E98A97D-654B-4FFF-A210-84FEBDF428FD}" srcOrd="0" destOrd="0" presId="urn:microsoft.com/office/officeart/2005/8/layout/list1"/>
    <dgm:cxn modelId="{D9CCB20F-4059-44BE-B621-0AEE3CFE8A58}" type="presOf" srcId="{36A52FB5-37F2-4FD3-900C-8E7A7913B542}" destId="{040D0A6B-0041-47D3-A3B2-D71CF269158D}" srcOrd="1" destOrd="0" presId="urn:microsoft.com/office/officeart/2005/8/layout/list1"/>
    <dgm:cxn modelId="{9C1E6444-122F-43C5-A60C-25C3A43F1538}" srcId="{9DB3F77F-2032-4F35-85E1-B932B0A2EC2D}" destId="{21D40A23-5A8B-4778-A832-0756F2AE51AC}" srcOrd="2" destOrd="0" parTransId="{DB88F1F1-B1DA-4291-93B1-728BCB119517}" sibTransId="{3307EE55-5880-4D7A-A358-09017F3B036A}"/>
    <dgm:cxn modelId="{37BFCEFE-DFE4-42A9-B746-ECA0FFCD0C93}" type="presOf" srcId="{9E526B02-56DE-4FB6-83FA-FFD2FFDB287C}" destId="{59F068A7-71CC-4792-B40D-D0A9DE99D4E4}" srcOrd="1" destOrd="0" presId="urn:microsoft.com/office/officeart/2005/8/layout/list1"/>
    <dgm:cxn modelId="{D6FAC418-8932-4B89-8287-66A9BF10A07C}" type="presOf" srcId="{36A52FB5-37F2-4FD3-900C-8E7A7913B542}" destId="{7342591D-6B9B-41CA-A831-F7E24054BBCB}" srcOrd="0" destOrd="0" presId="urn:microsoft.com/office/officeart/2005/8/layout/list1"/>
    <dgm:cxn modelId="{27028D45-BE58-478F-9E5F-F9A33C3FA1BD}" type="presOf" srcId="{9E526B02-56DE-4FB6-83FA-FFD2FFDB287C}" destId="{7DF9B9A2-0F55-4381-971A-9C864241B287}" srcOrd="0" destOrd="0" presId="urn:microsoft.com/office/officeart/2005/8/layout/list1"/>
    <dgm:cxn modelId="{1C365D43-1A7E-4C5F-AE34-17299B398218}" type="presParOf" srcId="{DF0C6FD0-E442-4BE8-B977-847A3826376A}" destId="{C1DAFE6C-014C-4DF7-9F23-F6DC386DF875}" srcOrd="0" destOrd="0" presId="urn:microsoft.com/office/officeart/2005/8/layout/list1"/>
    <dgm:cxn modelId="{5FCACA7A-08FC-4799-A4F4-4E55B6225642}" type="presParOf" srcId="{C1DAFE6C-014C-4DF7-9F23-F6DC386DF875}" destId="{7342591D-6B9B-41CA-A831-F7E24054BBCB}" srcOrd="0" destOrd="0" presId="urn:microsoft.com/office/officeart/2005/8/layout/list1"/>
    <dgm:cxn modelId="{4C2495A4-B1E5-4422-A192-93BF551E954F}" type="presParOf" srcId="{C1DAFE6C-014C-4DF7-9F23-F6DC386DF875}" destId="{040D0A6B-0041-47D3-A3B2-D71CF269158D}" srcOrd="1" destOrd="0" presId="urn:microsoft.com/office/officeart/2005/8/layout/list1"/>
    <dgm:cxn modelId="{5C71D37F-6CAA-4DAA-9973-22C980B3A530}" type="presParOf" srcId="{DF0C6FD0-E442-4BE8-B977-847A3826376A}" destId="{1D8B4E4E-8472-48E2-892E-AD45F45F0847}" srcOrd="1" destOrd="0" presId="urn:microsoft.com/office/officeart/2005/8/layout/list1"/>
    <dgm:cxn modelId="{45771600-8E2F-4DED-AF1A-A901FE367109}" type="presParOf" srcId="{DF0C6FD0-E442-4BE8-B977-847A3826376A}" destId="{A8577DFC-E4C0-4CB8-B7FE-2B8DF2DA67F8}" srcOrd="2" destOrd="0" presId="urn:microsoft.com/office/officeart/2005/8/layout/list1"/>
    <dgm:cxn modelId="{D7BAC140-34F5-45E4-9AFA-3B4ACBD97909}" type="presParOf" srcId="{DF0C6FD0-E442-4BE8-B977-847A3826376A}" destId="{62195338-8D8B-478C-928D-85FA065048CE}" srcOrd="3" destOrd="0" presId="urn:microsoft.com/office/officeart/2005/8/layout/list1"/>
    <dgm:cxn modelId="{1F4D2F77-7049-44EE-AFC7-81E0F0ACA43C}" type="presParOf" srcId="{DF0C6FD0-E442-4BE8-B977-847A3826376A}" destId="{031DE9C2-B29D-4888-9478-321A6C34BE53}" srcOrd="4" destOrd="0" presId="urn:microsoft.com/office/officeart/2005/8/layout/list1"/>
    <dgm:cxn modelId="{836EAB2D-FC6A-469F-9532-3BBC355F4381}" type="presParOf" srcId="{031DE9C2-B29D-4888-9478-321A6C34BE53}" destId="{7DF9B9A2-0F55-4381-971A-9C864241B287}" srcOrd="0" destOrd="0" presId="urn:microsoft.com/office/officeart/2005/8/layout/list1"/>
    <dgm:cxn modelId="{6C2168F4-7F25-49CA-BB37-6369C2FBFE51}" type="presParOf" srcId="{031DE9C2-B29D-4888-9478-321A6C34BE53}" destId="{59F068A7-71CC-4792-B40D-D0A9DE99D4E4}" srcOrd="1" destOrd="0" presId="urn:microsoft.com/office/officeart/2005/8/layout/list1"/>
    <dgm:cxn modelId="{CDD52DC8-539A-4BD7-BAE7-C27EBC097BAD}" type="presParOf" srcId="{DF0C6FD0-E442-4BE8-B977-847A3826376A}" destId="{F0F40FA4-D746-47AE-B7AB-E7E1CD60CB80}" srcOrd="5" destOrd="0" presId="urn:microsoft.com/office/officeart/2005/8/layout/list1"/>
    <dgm:cxn modelId="{ACFC62FE-B1A2-4584-834D-7BA235D07748}" type="presParOf" srcId="{DF0C6FD0-E442-4BE8-B977-847A3826376A}" destId="{A51C160A-3078-4360-B2DC-14892289C44D}" srcOrd="6" destOrd="0" presId="urn:microsoft.com/office/officeart/2005/8/layout/list1"/>
    <dgm:cxn modelId="{C78D7C32-136B-47FC-A58A-95FF7C0DB068}" type="presParOf" srcId="{DF0C6FD0-E442-4BE8-B977-847A3826376A}" destId="{26A98C08-E7C1-4976-A676-7266CE3EEBC4}" srcOrd="7" destOrd="0" presId="urn:microsoft.com/office/officeart/2005/8/layout/list1"/>
    <dgm:cxn modelId="{97D1BD20-147A-483B-89BA-CA865E15922B}" type="presParOf" srcId="{DF0C6FD0-E442-4BE8-B977-847A3826376A}" destId="{8C6370E4-9B61-4CB0-B03A-82D2C1CB1E12}" srcOrd="8" destOrd="0" presId="urn:microsoft.com/office/officeart/2005/8/layout/list1"/>
    <dgm:cxn modelId="{1873F6AD-DA32-49CC-9CE4-0430033AB023}" type="presParOf" srcId="{8C6370E4-9B61-4CB0-B03A-82D2C1CB1E12}" destId="{1E98A97D-654B-4FFF-A210-84FEBDF428FD}" srcOrd="0" destOrd="0" presId="urn:microsoft.com/office/officeart/2005/8/layout/list1"/>
    <dgm:cxn modelId="{41C7FEDF-B499-49C3-8781-13D9C41BA2E8}" type="presParOf" srcId="{8C6370E4-9B61-4CB0-B03A-82D2C1CB1E12}" destId="{51DD7461-6C0A-44F0-9344-16700B9EC372}" srcOrd="1" destOrd="0" presId="urn:microsoft.com/office/officeart/2005/8/layout/list1"/>
    <dgm:cxn modelId="{D2CC947D-AF47-48F1-A03E-0B6E236A6381}" type="presParOf" srcId="{DF0C6FD0-E442-4BE8-B977-847A3826376A}" destId="{AB64DCFC-9EE3-482C-83F6-1B42604610B7}" srcOrd="9" destOrd="0" presId="urn:microsoft.com/office/officeart/2005/8/layout/list1"/>
    <dgm:cxn modelId="{B52DCFE9-C9A6-421B-81BF-E6C079AA4A59}" type="presParOf" srcId="{DF0C6FD0-E442-4BE8-B977-847A3826376A}" destId="{0D540864-F62C-41EA-8E87-88F45049401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577DFC-E4C0-4CB8-B7FE-2B8DF2DA67F8}">
      <dsp:nvSpPr>
        <dsp:cNvPr id="0" name=""/>
        <dsp:cNvSpPr/>
      </dsp:nvSpPr>
      <dsp:spPr>
        <a:xfrm>
          <a:off x="0" y="601954"/>
          <a:ext cx="10127565" cy="95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0D0A6B-0041-47D3-A3B2-D71CF269158D}">
      <dsp:nvSpPr>
        <dsp:cNvPr id="0" name=""/>
        <dsp:cNvSpPr/>
      </dsp:nvSpPr>
      <dsp:spPr>
        <a:xfrm>
          <a:off x="506378" y="41074"/>
          <a:ext cx="9553110" cy="112176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7959" tIns="0" rIns="267959" bIns="0" numCol="1" spcCol="1270" anchor="ctr" anchorCtr="0">
          <a:noAutofit/>
        </a:bodyPr>
        <a:lstStyle/>
        <a:p>
          <a:pPr lvl="0" algn="l" defTabSz="1066800">
            <a:lnSpc>
              <a:spcPct val="90000"/>
            </a:lnSpc>
            <a:spcBef>
              <a:spcPct val="0"/>
            </a:spcBef>
            <a:spcAft>
              <a:spcPct val="35000"/>
            </a:spcAft>
          </a:pPr>
          <a:r>
            <a:rPr lang="en-US" sz="2400" kern="1200" dirty="0" smtClean="0"/>
            <a:t>Leverage the abundant human capacity and resources in Nigeria</a:t>
          </a:r>
          <a:endParaRPr lang="en-US" sz="2400" kern="1200" dirty="0">
            <a:latin typeface="+mj-lt"/>
          </a:endParaRPr>
        </a:p>
      </dsp:txBody>
      <dsp:txXfrm>
        <a:off x="561138" y="95834"/>
        <a:ext cx="9443590" cy="1012240"/>
      </dsp:txXfrm>
    </dsp:sp>
    <dsp:sp modelId="{A51C160A-3078-4360-B2DC-14892289C44D}">
      <dsp:nvSpPr>
        <dsp:cNvPr id="0" name=""/>
        <dsp:cNvSpPr/>
      </dsp:nvSpPr>
      <dsp:spPr>
        <a:xfrm>
          <a:off x="0" y="2325634"/>
          <a:ext cx="10127565" cy="95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F068A7-71CC-4792-B40D-D0A9DE99D4E4}">
      <dsp:nvSpPr>
        <dsp:cNvPr id="0" name=""/>
        <dsp:cNvSpPr/>
      </dsp:nvSpPr>
      <dsp:spPr>
        <a:xfrm>
          <a:off x="506378" y="1764754"/>
          <a:ext cx="9553110" cy="1121760"/>
        </a:xfrm>
        <a:prstGeom prst="round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7959" tIns="0" rIns="267959" bIns="0" numCol="1" spcCol="1270" anchor="ctr" anchorCtr="0">
          <a:noAutofit/>
        </a:bodyPr>
        <a:lstStyle/>
        <a:p>
          <a:pPr lvl="0" algn="l" defTabSz="1066800">
            <a:lnSpc>
              <a:spcPct val="90000"/>
            </a:lnSpc>
            <a:spcBef>
              <a:spcPct val="0"/>
            </a:spcBef>
            <a:spcAft>
              <a:spcPct val="35000"/>
            </a:spcAft>
          </a:pPr>
          <a:r>
            <a:rPr lang="en-US" sz="2400" kern="1200" dirty="0" smtClean="0"/>
            <a:t>Replicate successful models from other emerging economies</a:t>
          </a:r>
          <a:endParaRPr lang="en-US" sz="2400" kern="1200" dirty="0">
            <a:latin typeface="+mj-lt"/>
          </a:endParaRPr>
        </a:p>
      </dsp:txBody>
      <dsp:txXfrm>
        <a:off x="561138" y="1819514"/>
        <a:ext cx="9443590" cy="1012240"/>
      </dsp:txXfrm>
    </dsp:sp>
    <dsp:sp modelId="{0D540864-F62C-41EA-8E87-88F45049401A}">
      <dsp:nvSpPr>
        <dsp:cNvPr id="0" name=""/>
        <dsp:cNvSpPr/>
      </dsp:nvSpPr>
      <dsp:spPr>
        <a:xfrm>
          <a:off x="0" y="4049314"/>
          <a:ext cx="10127565" cy="95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DD7461-6C0A-44F0-9344-16700B9EC372}">
      <dsp:nvSpPr>
        <dsp:cNvPr id="0" name=""/>
        <dsp:cNvSpPr/>
      </dsp:nvSpPr>
      <dsp:spPr>
        <a:xfrm>
          <a:off x="506378" y="3488434"/>
          <a:ext cx="9553110" cy="1121760"/>
        </a:xfrm>
        <a:prstGeom prst="round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7959" tIns="0" rIns="267959" bIns="0" numCol="1" spcCol="1270" anchor="ctr" anchorCtr="0">
          <a:noAutofit/>
        </a:bodyPr>
        <a:lstStyle/>
        <a:p>
          <a:pPr lvl="0" algn="l" defTabSz="1066800">
            <a:lnSpc>
              <a:spcPct val="90000"/>
            </a:lnSpc>
            <a:spcBef>
              <a:spcPct val="0"/>
            </a:spcBef>
            <a:spcAft>
              <a:spcPct val="35000"/>
            </a:spcAft>
          </a:pPr>
          <a:r>
            <a:rPr lang="en-US" sz="2400" kern="1200" dirty="0" smtClean="0"/>
            <a:t>Create ICT platforms tailored towards government service delivery, as well as awareness and enlightenment on how to use ICTs to gain better access to government services</a:t>
          </a:r>
          <a:endParaRPr lang="en-US" sz="2400" kern="1200" dirty="0">
            <a:latin typeface="+mj-lt"/>
          </a:endParaRPr>
        </a:p>
      </dsp:txBody>
      <dsp:txXfrm>
        <a:off x="561138" y="3543194"/>
        <a:ext cx="9443590" cy="101224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50" tIns="46576" rIns="93150" bIns="46576" rtlCol="0"/>
          <a:lstStyle>
            <a:lvl1pPr algn="l">
              <a:defRPr sz="1200"/>
            </a:lvl1pPr>
          </a:lstStyle>
          <a:p>
            <a:endParaRPr lang="en-US" dirty="0"/>
          </a:p>
        </p:txBody>
      </p:sp>
      <p:sp>
        <p:nvSpPr>
          <p:cNvPr id="3" name="Date Placeholder 2"/>
          <p:cNvSpPr>
            <a:spLocks noGrp="1"/>
          </p:cNvSpPr>
          <p:nvPr>
            <p:ph type="dt" sz="quarter" idx="1"/>
          </p:nvPr>
        </p:nvSpPr>
        <p:spPr>
          <a:xfrm>
            <a:off x="3970938" y="1"/>
            <a:ext cx="3037840" cy="466434"/>
          </a:xfrm>
          <a:prstGeom prst="rect">
            <a:avLst/>
          </a:prstGeom>
        </p:spPr>
        <p:txBody>
          <a:bodyPr vert="horz" lIns="93150" tIns="46576" rIns="93150" bIns="46576" rtlCol="0"/>
          <a:lstStyle>
            <a:lvl1pPr algn="r">
              <a:defRPr sz="1200"/>
            </a:lvl1pPr>
          </a:lstStyle>
          <a:p>
            <a:fld id="{1BEC2AD4-50FF-4ABB-A331-34C59704D269}" type="datetimeFigureOut">
              <a:rPr lang="en-US" smtClean="0"/>
              <a:t>4/30/2019</a:t>
            </a:fld>
            <a:endParaRPr lang="en-US" dirty="0"/>
          </a:p>
        </p:txBody>
      </p:sp>
      <p:sp>
        <p:nvSpPr>
          <p:cNvPr id="4" name="Footer Placeholder 3"/>
          <p:cNvSpPr>
            <a:spLocks noGrp="1"/>
          </p:cNvSpPr>
          <p:nvPr>
            <p:ph type="ftr" sz="quarter" idx="2"/>
          </p:nvPr>
        </p:nvSpPr>
        <p:spPr>
          <a:xfrm>
            <a:off x="0" y="8829969"/>
            <a:ext cx="3037840" cy="466433"/>
          </a:xfrm>
          <a:prstGeom prst="rect">
            <a:avLst/>
          </a:prstGeom>
        </p:spPr>
        <p:txBody>
          <a:bodyPr vert="horz" lIns="93150" tIns="46576" rIns="93150" bIns="4657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9"/>
            <a:ext cx="3037840" cy="466433"/>
          </a:xfrm>
          <a:prstGeom prst="rect">
            <a:avLst/>
          </a:prstGeom>
        </p:spPr>
        <p:txBody>
          <a:bodyPr vert="horz" lIns="93150" tIns="46576" rIns="93150" bIns="46576" rtlCol="0" anchor="b"/>
          <a:lstStyle>
            <a:lvl1pPr algn="r">
              <a:defRPr sz="1200"/>
            </a:lvl1pPr>
          </a:lstStyle>
          <a:p>
            <a:fld id="{E7090905-FE98-4E65-8734-A0B7114A27BC}" type="slidenum">
              <a:rPr lang="en-US" smtClean="0"/>
              <a:t>‹#›</a:t>
            </a:fld>
            <a:endParaRPr lang="en-US" dirty="0"/>
          </a:p>
        </p:txBody>
      </p:sp>
    </p:spTree>
    <p:extLst>
      <p:ext uri="{BB962C8B-B14F-4D97-AF65-F5344CB8AC3E}">
        <p14:creationId xmlns:p14="http://schemas.microsoft.com/office/powerpoint/2010/main" val="343940932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38475" cy="466725"/>
          </a:xfrm>
          <a:prstGeom prst="rect">
            <a:avLst/>
          </a:prstGeom>
        </p:spPr>
        <p:txBody>
          <a:bodyPr vert="horz" lIns="91413" tIns="45706" rIns="91413" bIns="45706" rtlCol="0"/>
          <a:lstStyle>
            <a:lvl1pPr algn="l">
              <a:defRPr sz="1200"/>
            </a:lvl1pPr>
          </a:lstStyle>
          <a:p>
            <a:endParaRPr lang="en-US" dirty="0"/>
          </a:p>
        </p:txBody>
      </p:sp>
      <p:sp>
        <p:nvSpPr>
          <p:cNvPr id="3" name="Date Placeholder 2"/>
          <p:cNvSpPr>
            <a:spLocks noGrp="1"/>
          </p:cNvSpPr>
          <p:nvPr>
            <p:ph type="dt" idx="1"/>
          </p:nvPr>
        </p:nvSpPr>
        <p:spPr>
          <a:xfrm>
            <a:off x="3970340" y="2"/>
            <a:ext cx="3038475" cy="466725"/>
          </a:xfrm>
          <a:prstGeom prst="rect">
            <a:avLst/>
          </a:prstGeom>
        </p:spPr>
        <p:txBody>
          <a:bodyPr vert="horz" lIns="91413" tIns="45706" rIns="91413" bIns="45706" rtlCol="0"/>
          <a:lstStyle>
            <a:lvl1pPr algn="r">
              <a:defRPr sz="1200"/>
            </a:lvl1pPr>
          </a:lstStyle>
          <a:p>
            <a:fld id="{BB305271-1F47-4B24-A733-091C5C3E0635}" type="datetimeFigureOut">
              <a:rPr lang="en-US" smtClean="0"/>
              <a:t>4/30/2019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13" tIns="45706" rIns="91413" bIns="45706" rtlCol="0" anchor="ctr"/>
          <a:lstStyle/>
          <a:p>
            <a:endParaRPr lang="en-US" dirty="0"/>
          </a:p>
        </p:txBody>
      </p:sp>
      <p:sp>
        <p:nvSpPr>
          <p:cNvPr id="5" name="Notes Placeholder 4"/>
          <p:cNvSpPr>
            <a:spLocks noGrp="1"/>
          </p:cNvSpPr>
          <p:nvPr>
            <p:ph type="body" sz="quarter" idx="3"/>
          </p:nvPr>
        </p:nvSpPr>
        <p:spPr>
          <a:xfrm>
            <a:off x="701677" y="4473575"/>
            <a:ext cx="5607050" cy="3660775"/>
          </a:xfrm>
          <a:prstGeom prst="rect">
            <a:avLst/>
          </a:prstGeom>
        </p:spPr>
        <p:txBody>
          <a:bodyPr vert="horz" lIns="91413" tIns="45706" rIns="91413" bIns="4570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29677"/>
            <a:ext cx="3038475" cy="466725"/>
          </a:xfrm>
          <a:prstGeom prst="rect">
            <a:avLst/>
          </a:prstGeom>
        </p:spPr>
        <p:txBody>
          <a:bodyPr vert="horz" lIns="91413" tIns="45706" rIns="91413" bIns="4570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40" y="8829677"/>
            <a:ext cx="3038475" cy="466725"/>
          </a:xfrm>
          <a:prstGeom prst="rect">
            <a:avLst/>
          </a:prstGeom>
        </p:spPr>
        <p:txBody>
          <a:bodyPr vert="horz" lIns="91413" tIns="45706" rIns="91413" bIns="45706" rtlCol="0" anchor="b"/>
          <a:lstStyle>
            <a:lvl1pPr algn="r">
              <a:defRPr sz="1200"/>
            </a:lvl1pPr>
          </a:lstStyle>
          <a:p>
            <a:fld id="{7043525E-5368-40EA-AD3D-CABFEF25EED6}" type="slidenum">
              <a:rPr lang="en-US" smtClean="0"/>
              <a:t>‹#›</a:t>
            </a:fld>
            <a:endParaRPr lang="en-US" dirty="0"/>
          </a:p>
        </p:txBody>
      </p:sp>
    </p:spTree>
    <p:extLst>
      <p:ext uri="{BB962C8B-B14F-4D97-AF65-F5344CB8AC3E}">
        <p14:creationId xmlns:p14="http://schemas.microsoft.com/office/powerpoint/2010/main" val="195745558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400"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400" kern="1200">
        <a:solidFill>
          <a:schemeClr val="tx1"/>
        </a:solidFill>
        <a:latin typeface="Times New Roman" panose="02020603050405020304" pitchFamily="18" charset="0"/>
        <a:ea typeface="+mn-ea"/>
        <a:cs typeface="Times New Roman" panose="02020603050405020304" pitchFamily="18" charset="0"/>
      </a:defRPr>
    </a:lvl2pPr>
    <a:lvl3pPr marL="914400" algn="l" defTabSz="914400" rtl="0" eaLnBrk="1" latinLnBrk="0" hangingPunct="1">
      <a:defRPr sz="1400" kern="1200">
        <a:solidFill>
          <a:schemeClr val="tx1"/>
        </a:solidFill>
        <a:latin typeface="Times New Roman" panose="02020603050405020304" pitchFamily="18" charset="0"/>
        <a:ea typeface="+mn-ea"/>
        <a:cs typeface="Times New Roman" panose="02020603050405020304" pitchFamily="18" charset="0"/>
      </a:defRPr>
    </a:lvl3pPr>
    <a:lvl4pPr marL="1371600" algn="l" defTabSz="914400" rtl="0" eaLnBrk="1" latinLnBrk="0" hangingPunct="1">
      <a:defRPr sz="1400" kern="1200">
        <a:solidFill>
          <a:schemeClr val="tx1"/>
        </a:solidFill>
        <a:latin typeface="Times New Roman" panose="02020603050405020304" pitchFamily="18" charset="0"/>
        <a:ea typeface="+mn-ea"/>
        <a:cs typeface="Times New Roman" panose="02020603050405020304" pitchFamily="18" charset="0"/>
      </a:defRPr>
    </a:lvl4pPr>
    <a:lvl5pPr marL="1828800" algn="l" defTabSz="914400" rtl="0" eaLnBrk="1" latinLnBrk="0" hangingPunct="1">
      <a:defRPr sz="14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b="1" kern="1200" dirty="0" smtClean="0">
                <a:solidFill>
                  <a:schemeClr val="tx1"/>
                </a:solidFill>
                <a:effectLst/>
                <a:latin typeface="Times New Roman" panose="02020603050405020304" pitchFamily="18" charset="0"/>
                <a:ea typeface="+mn-ea"/>
                <a:cs typeface="Times New Roman" panose="02020603050405020304" pitchFamily="18" charset="0"/>
              </a:rPr>
              <a:t>Protocols/ Opening Pleasantries—</a:t>
            </a:r>
            <a:r>
              <a:rPr lang="en-US" sz="1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400" kern="1200" dirty="0" err="1" smtClean="0">
                <a:solidFill>
                  <a:schemeClr val="tx1"/>
                </a:solidFill>
                <a:effectLst/>
                <a:latin typeface="Times New Roman" panose="02020603050405020304" pitchFamily="18" charset="0"/>
                <a:ea typeface="+mn-ea"/>
                <a:cs typeface="Times New Roman" panose="02020603050405020304" pitchFamily="18" charset="0"/>
              </a:rPr>
              <a:t>Excellencies</a:t>
            </a:r>
            <a:r>
              <a:rPr lang="en-US" sz="1400" kern="1200" dirty="0" smtClean="0">
                <a:solidFill>
                  <a:schemeClr val="tx1"/>
                </a:solidFill>
                <a:effectLst/>
                <a:latin typeface="Times New Roman" panose="02020603050405020304" pitchFamily="18" charset="0"/>
                <a:ea typeface="+mn-ea"/>
                <a:cs typeface="Times New Roman" panose="02020603050405020304" pitchFamily="18" charset="0"/>
              </a:rPr>
              <a:t>, distinguished guests, ladies and gentlemen. Good afternoon to all of you.</a:t>
            </a:r>
          </a:p>
          <a:p>
            <a:pPr lvl="0"/>
            <a:endParaRPr lang="en-US" sz="1400" kern="1200" dirty="0" smtClean="0">
              <a:solidFill>
                <a:schemeClr val="tx1"/>
              </a:solidFill>
              <a:effectLst/>
              <a:latin typeface="Times New Roman" panose="02020603050405020304" pitchFamily="18" charset="0"/>
              <a:ea typeface="+mn-ea"/>
              <a:cs typeface="Times New Roman" panose="02020603050405020304" pitchFamily="18" charset="0"/>
            </a:endParaRPr>
          </a:p>
          <a:p>
            <a:pPr lvl="0"/>
            <a:r>
              <a:rPr lang="en-US" sz="1400" kern="1200" dirty="0" smtClean="0">
                <a:solidFill>
                  <a:schemeClr val="tx1"/>
                </a:solidFill>
                <a:effectLst/>
                <a:latin typeface="Times New Roman" panose="02020603050405020304" pitchFamily="18" charset="0"/>
                <a:ea typeface="+mn-ea"/>
                <a:cs typeface="Times New Roman" panose="02020603050405020304" pitchFamily="18" charset="0"/>
              </a:rPr>
              <a:t>It is indeed a pleasure to be here today among stakeholders from diverse walks of life, and specifically to be among our distinguished returning, and newly elected governors who have been chosen to help pilot the affairs of their respective states, and this great nation for another four years.</a:t>
            </a:r>
          </a:p>
          <a:p>
            <a:r>
              <a:rPr lang="en-US" sz="1400" kern="1200" dirty="0" smtClean="0">
                <a:solidFill>
                  <a:schemeClr val="tx1"/>
                </a:solidFill>
                <a:effectLst/>
                <a:latin typeface="Times New Roman" panose="02020603050405020304" pitchFamily="18" charset="0"/>
                <a:ea typeface="+mn-ea"/>
                <a:cs typeface="Times New Roman" panose="02020603050405020304" pitchFamily="18" charset="0"/>
              </a:rPr>
              <a:t> </a:t>
            </a:r>
          </a:p>
          <a:p>
            <a:pPr lvl="0"/>
            <a:r>
              <a:rPr lang="en-US" sz="1400" kern="1200" dirty="0" smtClean="0">
                <a:solidFill>
                  <a:schemeClr val="tx1"/>
                </a:solidFill>
                <a:effectLst/>
                <a:latin typeface="Times New Roman" panose="02020603050405020304" pitchFamily="18" charset="0"/>
                <a:ea typeface="+mn-ea"/>
                <a:cs typeface="Times New Roman" panose="02020603050405020304" pitchFamily="18" charset="0"/>
              </a:rPr>
              <a:t>I particularly will like to acknowledge the excellent job done by the executives and officials of the Nigeria Governors’ Forum in putting together this wonderful event, and most especially this afternoon’s session, on the </a:t>
            </a:r>
            <a:r>
              <a:rPr lang="en-US" sz="1400" b="1" i="1" kern="1200" dirty="0" smtClean="0">
                <a:solidFill>
                  <a:schemeClr val="tx1"/>
                </a:solidFill>
                <a:effectLst/>
                <a:latin typeface="Times New Roman" panose="02020603050405020304" pitchFamily="18" charset="0"/>
                <a:ea typeface="+mn-ea"/>
                <a:cs typeface="Times New Roman" panose="02020603050405020304" pitchFamily="18" charset="0"/>
              </a:rPr>
              <a:t>Imperative for a Digital Nigeria.</a:t>
            </a:r>
            <a:endParaRPr lang="en-US" sz="1400" kern="1200" dirty="0" smtClean="0">
              <a:solidFill>
                <a:schemeClr val="tx1"/>
              </a:solidFill>
              <a:effectLst/>
              <a:latin typeface="Times New Roman" panose="02020603050405020304" pitchFamily="18" charset="0"/>
              <a:ea typeface="+mn-ea"/>
              <a:cs typeface="Times New Roman" panose="02020603050405020304" pitchFamily="18" charset="0"/>
            </a:endParaRPr>
          </a:p>
          <a:p>
            <a:endParaRPr lang="en-US" dirty="0"/>
          </a:p>
        </p:txBody>
      </p:sp>
      <p:sp>
        <p:nvSpPr>
          <p:cNvPr id="4" name="Date Placeholder 3"/>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140674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300" dirty="0">
              <a:solidFill>
                <a:srgbClr val="C00000"/>
              </a:solidFill>
            </a:endParaRPr>
          </a:p>
        </p:txBody>
      </p:sp>
    </p:spTree>
    <p:extLst>
      <p:ext uri="{BB962C8B-B14F-4D97-AF65-F5344CB8AC3E}">
        <p14:creationId xmlns:p14="http://schemas.microsoft.com/office/powerpoint/2010/main" val="4077989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300" dirty="0">
              <a:solidFill>
                <a:srgbClr val="C00000"/>
              </a:solidFill>
            </a:endParaRPr>
          </a:p>
        </p:txBody>
      </p:sp>
    </p:spTree>
    <p:extLst>
      <p:ext uri="{BB962C8B-B14F-4D97-AF65-F5344CB8AC3E}">
        <p14:creationId xmlns:p14="http://schemas.microsoft.com/office/powerpoint/2010/main" val="3018365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300" dirty="0">
              <a:solidFill>
                <a:srgbClr val="C00000"/>
              </a:solidFill>
            </a:endParaRPr>
          </a:p>
        </p:txBody>
      </p:sp>
    </p:spTree>
    <p:extLst>
      <p:ext uri="{BB962C8B-B14F-4D97-AF65-F5344CB8AC3E}">
        <p14:creationId xmlns:p14="http://schemas.microsoft.com/office/powerpoint/2010/main" val="1511714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6E0BB-ABAD-4C6E-BFAF-52D067AD9434}" type="slidenum">
              <a:rPr lang="en-US" smtClean="0"/>
              <a:t>14</a:t>
            </a:fld>
            <a:endParaRPr lang="en-US"/>
          </a:p>
        </p:txBody>
      </p:sp>
    </p:spTree>
    <p:extLst>
      <p:ext uri="{BB962C8B-B14F-4D97-AF65-F5344CB8AC3E}">
        <p14:creationId xmlns:p14="http://schemas.microsoft.com/office/powerpoint/2010/main" val="785672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6E0BB-ABAD-4C6E-BFAF-52D067AD9434}" type="slidenum">
              <a:rPr lang="en-US" smtClean="0"/>
              <a:t>15</a:t>
            </a:fld>
            <a:endParaRPr lang="en-US"/>
          </a:p>
        </p:txBody>
      </p:sp>
    </p:spTree>
    <p:extLst>
      <p:ext uri="{BB962C8B-B14F-4D97-AF65-F5344CB8AC3E}">
        <p14:creationId xmlns:p14="http://schemas.microsoft.com/office/powerpoint/2010/main" val="3481959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6E0BB-ABAD-4C6E-BFAF-52D067AD9434}" type="slidenum">
              <a:rPr lang="en-US" smtClean="0"/>
              <a:t>16</a:t>
            </a:fld>
            <a:endParaRPr lang="en-US"/>
          </a:p>
        </p:txBody>
      </p:sp>
    </p:spTree>
    <p:extLst>
      <p:ext uri="{BB962C8B-B14F-4D97-AF65-F5344CB8AC3E}">
        <p14:creationId xmlns:p14="http://schemas.microsoft.com/office/powerpoint/2010/main" val="656001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6E0BB-ABAD-4C6E-BFAF-52D067AD9434}" type="slidenum">
              <a:rPr lang="en-US" smtClean="0"/>
              <a:t>17</a:t>
            </a:fld>
            <a:endParaRPr lang="en-US"/>
          </a:p>
        </p:txBody>
      </p:sp>
    </p:spTree>
    <p:extLst>
      <p:ext uri="{BB962C8B-B14F-4D97-AF65-F5344CB8AC3E}">
        <p14:creationId xmlns:p14="http://schemas.microsoft.com/office/powerpoint/2010/main" val="1906691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6E0BB-ABAD-4C6E-BFAF-52D067AD9434}" type="slidenum">
              <a:rPr lang="en-US" smtClean="0"/>
              <a:t>18</a:t>
            </a:fld>
            <a:endParaRPr lang="en-US"/>
          </a:p>
        </p:txBody>
      </p:sp>
    </p:spTree>
    <p:extLst>
      <p:ext uri="{BB962C8B-B14F-4D97-AF65-F5344CB8AC3E}">
        <p14:creationId xmlns:p14="http://schemas.microsoft.com/office/powerpoint/2010/main" val="3297805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300" dirty="0">
              <a:solidFill>
                <a:srgbClr val="C00000"/>
              </a:solidFill>
            </a:endParaRPr>
          </a:p>
        </p:txBody>
      </p:sp>
    </p:spTree>
    <p:extLst>
      <p:ext uri="{BB962C8B-B14F-4D97-AF65-F5344CB8AC3E}">
        <p14:creationId xmlns:p14="http://schemas.microsoft.com/office/powerpoint/2010/main" val="1404247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300" dirty="0">
              <a:solidFill>
                <a:srgbClr val="C00000"/>
              </a:solidFill>
            </a:endParaRPr>
          </a:p>
        </p:txBody>
      </p:sp>
    </p:spTree>
    <p:extLst>
      <p:ext uri="{BB962C8B-B14F-4D97-AF65-F5344CB8AC3E}">
        <p14:creationId xmlns:p14="http://schemas.microsoft.com/office/powerpoint/2010/main" val="783059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7090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300" dirty="0">
              <a:solidFill>
                <a:srgbClr val="C00000"/>
              </a:solidFill>
            </a:endParaRPr>
          </a:p>
        </p:txBody>
      </p:sp>
    </p:spTree>
    <p:extLst>
      <p:ext uri="{BB962C8B-B14F-4D97-AF65-F5344CB8AC3E}">
        <p14:creationId xmlns:p14="http://schemas.microsoft.com/office/powerpoint/2010/main" val="442561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300" dirty="0">
              <a:solidFill>
                <a:srgbClr val="C00000"/>
              </a:solidFill>
            </a:endParaRPr>
          </a:p>
        </p:txBody>
      </p:sp>
    </p:spTree>
    <p:extLst>
      <p:ext uri="{BB962C8B-B14F-4D97-AF65-F5344CB8AC3E}">
        <p14:creationId xmlns:p14="http://schemas.microsoft.com/office/powerpoint/2010/main" val="3094986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300" dirty="0">
              <a:solidFill>
                <a:srgbClr val="C00000"/>
              </a:solidFill>
            </a:endParaRPr>
          </a:p>
        </p:txBody>
      </p:sp>
    </p:spTree>
    <p:extLst>
      <p:ext uri="{BB962C8B-B14F-4D97-AF65-F5344CB8AC3E}">
        <p14:creationId xmlns:p14="http://schemas.microsoft.com/office/powerpoint/2010/main" val="1095109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300" dirty="0">
              <a:solidFill>
                <a:srgbClr val="C00000"/>
              </a:solidFill>
            </a:endParaRPr>
          </a:p>
        </p:txBody>
      </p:sp>
    </p:spTree>
    <p:extLst>
      <p:ext uri="{BB962C8B-B14F-4D97-AF65-F5344CB8AC3E}">
        <p14:creationId xmlns:p14="http://schemas.microsoft.com/office/powerpoint/2010/main" val="1904927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300" dirty="0">
              <a:solidFill>
                <a:srgbClr val="C00000"/>
              </a:solidFill>
            </a:endParaRPr>
          </a:p>
        </p:txBody>
      </p:sp>
    </p:spTree>
    <p:extLst>
      <p:ext uri="{BB962C8B-B14F-4D97-AF65-F5344CB8AC3E}">
        <p14:creationId xmlns:p14="http://schemas.microsoft.com/office/powerpoint/2010/main" val="3541978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300" dirty="0">
              <a:solidFill>
                <a:srgbClr val="C00000"/>
              </a:solidFill>
            </a:endParaRPr>
          </a:p>
        </p:txBody>
      </p:sp>
    </p:spTree>
    <p:extLst>
      <p:ext uri="{BB962C8B-B14F-4D97-AF65-F5344CB8AC3E}">
        <p14:creationId xmlns:p14="http://schemas.microsoft.com/office/powerpoint/2010/main" val="3940580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300" dirty="0">
              <a:solidFill>
                <a:srgbClr val="C00000"/>
              </a:solidFill>
            </a:endParaRPr>
          </a:p>
        </p:txBody>
      </p:sp>
    </p:spTree>
    <p:extLst>
      <p:ext uri="{BB962C8B-B14F-4D97-AF65-F5344CB8AC3E}">
        <p14:creationId xmlns:p14="http://schemas.microsoft.com/office/powerpoint/2010/main" val="3116223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300" dirty="0">
              <a:solidFill>
                <a:srgbClr val="C00000"/>
              </a:solidFill>
            </a:endParaRPr>
          </a:p>
        </p:txBody>
      </p:sp>
    </p:spTree>
    <p:extLst>
      <p:ext uri="{BB962C8B-B14F-4D97-AF65-F5344CB8AC3E}">
        <p14:creationId xmlns:p14="http://schemas.microsoft.com/office/powerpoint/2010/main" val="3863199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smtClean="0"/>
              <a:t>Digital Transformation</a:t>
            </a:r>
            <a:endParaRPr lang="en-US" sz="1300" dirty="0" smtClean="0"/>
          </a:p>
          <a:p>
            <a:pPr lvl="0"/>
            <a:r>
              <a:rPr lang="en-US" sz="1300" dirty="0" smtClean="0"/>
              <a:t>Defined as the use of technology to radically improve performance or reach of enterprises (</a:t>
            </a:r>
            <a:r>
              <a:rPr lang="en-US" sz="1300" dirty="0" err="1" smtClean="0"/>
              <a:t>Capgemini</a:t>
            </a:r>
            <a:r>
              <a:rPr lang="en-US" sz="1300" dirty="0" smtClean="0"/>
              <a:t> Consulting 2017).</a:t>
            </a:r>
          </a:p>
          <a:p>
            <a:r>
              <a:rPr lang="en-US" sz="1300" dirty="0" smtClean="0"/>
              <a:t> </a:t>
            </a:r>
          </a:p>
          <a:p>
            <a:pPr lvl="0"/>
            <a:r>
              <a:rPr lang="en-US" sz="1300" dirty="0" smtClean="0"/>
              <a:t>Digital transformation is not just about disruption or technology (i-Scoop 2019). </a:t>
            </a:r>
          </a:p>
          <a:p>
            <a:pPr lvl="0"/>
            <a:endParaRPr lang="en-US" sz="1300" dirty="0" smtClean="0"/>
          </a:p>
          <a:p>
            <a:pPr lvl="0"/>
            <a:r>
              <a:rPr lang="en-US" sz="1300" dirty="0" smtClean="0"/>
              <a:t>Its impact can be felt by:</a:t>
            </a:r>
          </a:p>
          <a:p>
            <a:pPr lvl="0"/>
            <a:r>
              <a:rPr lang="en-US" sz="1300" dirty="0" smtClean="0"/>
              <a:t>Businesses as well as governments, public sector agencies and organizations that are involved in tackling societal challenges.</a:t>
            </a:r>
            <a:endParaRPr lang="en-US" sz="1300" dirty="0"/>
          </a:p>
        </p:txBody>
      </p:sp>
    </p:spTree>
    <p:extLst>
      <p:ext uri="{BB962C8B-B14F-4D97-AF65-F5344CB8AC3E}">
        <p14:creationId xmlns:p14="http://schemas.microsoft.com/office/powerpoint/2010/main" val="1928248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smtClean="0"/>
              <a:t>Digital revolution is no longer a mere technical term in our lexicon. It has gone from being an innovation to being indispensable. </a:t>
            </a:r>
          </a:p>
          <a:p>
            <a:pPr lvl="0"/>
            <a:endParaRPr lang="en-US" sz="1300" dirty="0" smtClean="0"/>
          </a:p>
          <a:p>
            <a:pPr lvl="0"/>
            <a:r>
              <a:rPr lang="en-US" sz="1300" dirty="0" smtClean="0"/>
              <a:t>We are living in a digital world that cuts across all spheres of life. It extends beyond technology, and has become the very core of the way we engage with each other today at play, work, or in business.</a:t>
            </a:r>
          </a:p>
          <a:p>
            <a:r>
              <a:rPr lang="en-US" sz="1300" dirty="0" smtClean="0"/>
              <a:t> </a:t>
            </a:r>
          </a:p>
          <a:p>
            <a:pPr lvl="0"/>
            <a:r>
              <a:rPr lang="en-US" sz="1300" dirty="0" smtClean="0"/>
              <a:t>Digital has proven to be the key to unlocking growth and hidden potentials, and I agree with McKinsey &amp; Company that, having a clear understanding of what digital means, allows business leaders to develop a shared vision of how it can be used to capture value (McKinsey &amp; Company 2015). </a:t>
            </a:r>
          </a:p>
          <a:p>
            <a:pPr lvl="0"/>
            <a:endParaRPr lang="en-US" sz="1300" dirty="0" smtClean="0"/>
          </a:p>
          <a:p>
            <a:pPr lvl="0"/>
            <a:r>
              <a:rPr lang="en-US" sz="1300" dirty="0" smtClean="0"/>
              <a:t>Digital therefore, affords us limitless opportunities.</a:t>
            </a:r>
          </a:p>
          <a:p>
            <a:endParaRPr lang="en-US" sz="1200" dirty="0"/>
          </a:p>
        </p:txBody>
      </p:sp>
    </p:spTree>
    <p:extLst>
      <p:ext uri="{BB962C8B-B14F-4D97-AF65-F5344CB8AC3E}">
        <p14:creationId xmlns:p14="http://schemas.microsoft.com/office/powerpoint/2010/main" val="3805346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smtClean="0"/>
              <a:t>We cannot stress enough the significance of the digital economy. </a:t>
            </a:r>
          </a:p>
          <a:p>
            <a:pPr lvl="0"/>
            <a:endParaRPr lang="en-US" sz="1300" dirty="0" smtClean="0"/>
          </a:p>
          <a:p>
            <a:pPr lvl="0"/>
            <a:r>
              <a:rPr lang="en-US" sz="1300" dirty="0" smtClean="0"/>
              <a:t>Digital</a:t>
            </a:r>
            <a:r>
              <a:rPr lang="en-US" sz="1300" baseline="0" dirty="0" smtClean="0"/>
              <a:t> transformation will provide a </a:t>
            </a:r>
            <a:r>
              <a:rPr lang="en-US" sz="1300" dirty="0" smtClean="0"/>
              <a:t>future powered by big data, artificial intelligence (AI), the internet of things (IOT), and broadband infrastructure.</a:t>
            </a:r>
          </a:p>
          <a:p>
            <a:pPr lvl="0"/>
            <a:endParaRPr lang="en-US" sz="1300" dirty="0" smtClean="0"/>
          </a:p>
          <a:p>
            <a:pPr lvl="0"/>
            <a:r>
              <a:rPr lang="en-US" sz="1300" dirty="0" smtClean="0"/>
              <a:t>A future where connectivity, high speed internet, mobile and the cloud promises to drastically transform and revolutionize the way we live, work and interact.</a:t>
            </a:r>
            <a:endParaRPr lang="en-US" sz="1300" dirty="0"/>
          </a:p>
        </p:txBody>
      </p:sp>
    </p:spTree>
    <p:extLst>
      <p:ext uri="{BB962C8B-B14F-4D97-AF65-F5344CB8AC3E}">
        <p14:creationId xmlns:p14="http://schemas.microsoft.com/office/powerpoint/2010/main" val="1138337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300" dirty="0">
              <a:solidFill>
                <a:srgbClr val="C00000"/>
              </a:solidFill>
            </a:endParaRPr>
          </a:p>
        </p:txBody>
      </p:sp>
    </p:spTree>
    <p:extLst>
      <p:ext uri="{BB962C8B-B14F-4D97-AF65-F5344CB8AC3E}">
        <p14:creationId xmlns:p14="http://schemas.microsoft.com/office/powerpoint/2010/main" val="398051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300" dirty="0">
              <a:solidFill>
                <a:srgbClr val="C00000"/>
              </a:solidFill>
            </a:endParaRPr>
          </a:p>
        </p:txBody>
      </p:sp>
    </p:spTree>
    <p:extLst>
      <p:ext uri="{BB962C8B-B14F-4D97-AF65-F5344CB8AC3E}">
        <p14:creationId xmlns:p14="http://schemas.microsoft.com/office/powerpoint/2010/main" val="2776524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300" dirty="0">
              <a:solidFill>
                <a:srgbClr val="C00000"/>
              </a:solidFill>
            </a:endParaRPr>
          </a:p>
        </p:txBody>
      </p:sp>
    </p:spTree>
    <p:extLst>
      <p:ext uri="{BB962C8B-B14F-4D97-AF65-F5344CB8AC3E}">
        <p14:creationId xmlns:p14="http://schemas.microsoft.com/office/powerpoint/2010/main" val="2619568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FA0FD2-9911-4BAD-B3F8-A3590290D65C}" type="datetimeFigureOut">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EE8DEE-ABED-4583-B130-57168D7D3E11}" type="slidenum">
              <a:rPr lang="en-US" smtClean="0"/>
              <a:t>‹#›</a:t>
            </a:fld>
            <a:endParaRPr lang="en-US" dirty="0"/>
          </a:p>
        </p:txBody>
      </p:sp>
    </p:spTree>
    <p:extLst>
      <p:ext uri="{BB962C8B-B14F-4D97-AF65-F5344CB8AC3E}">
        <p14:creationId xmlns:p14="http://schemas.microsoft.com/office/powerpoint/2010/main" val="1312467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FA0FD2-9911-4BAD-B3F8-A3590290D65C}" type="datetimeFigureOut">
              <a:rPr lang="en-US" smtClean="0"/>
              <a:t>4/30/2019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DEE8DEE-ABED-4583-B130-57168D7D3E11}" type="slidenum">
              <a:rPr lang="en-US" smtClean="0"/>
              <a:t>‹#›</a:t>
            </a:fld>
            <a:endParaRPr lang="en-US" dirty="0"/>
          </a:p>
        </p:txBody>
      </p:sp>
    </p:spTree>
    <p:extLst>
      <p:ext uri="{BB962C8B-B14F-4D97-AF65-F5344CB8AC3E}">
        <p14:creationId xmlns:p14="http://schemas.microsoft.com/office/powerpoint/2010/main" val="3989631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FA0FD2-9911-4BAD-B3F8-A3590290D65C}" type="datetimeFigureOut">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EE8DEE-ABED-4583-B130-57168D7D3E11}" type="slidenum">
              <a:rPr lang="en-US" smtClean="0"/>
              <a:t>‹#›</a:t>
            </a:fld>
            <a:endParaRPr lang="en-US" dirty="0"/>
          </a:p>
        </p:txBody>
      </p:sp>
    </p:spTree>
    <p:extLst>
      <p:ext uri="{BB962C8B-B14F-4D97-AF65-F5344CB8AC3E}">
        <p14:creationId xmlns:p14="http://schemas.microsoft.com/office/powerpoint/2010/main" val="515444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FA0FD2-9911-4BAD-B3F8-A3590290D65C}" type="datetimeFigureOut">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EE8DEE-ABED-4583-B130-57168D7D3E11}" type="slidenum">
              <a:rPr lang="en-US" smtClean="0"/>
              <a:t>‹#›</a:t>
            </a:fld>
            <a:endParaRPr lang="en-US" dirty="0"/>
          </a:p>
        </p:txBody>
      </p:sp>
    </p:spTree>
    <p:extLst>
      <p:ext uri="{BB962C8B-B14F-4D97-AF65-F5344CB8AC3E}">
        <p14:creationId xmlns:p14="http://schemas.microsoft.com/office/powerpoint/2010/main" val="1709508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1F8F54-668C-4DA1-90B0-A3CBA0056285}" type="datetimeFigureOut">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08B09-8BF5-4B59-82ED-14911A4FF436}" type="slidenum">
              <a:rPr lang="en-US" smtClean="0"/>
              <a:t>‹#›</a:t>
            </a:fld>
            <a:endParaRPr lang="en-US" dirty="0"/>
          </a:p>
        </p:txBody>
      </p:sp>
    </p:spTree>
    <p:extLst>
      <p:ext uri="{BB962C8B-B14F-4D97-AF65-F5344CB8AC3E}">
        <p14:creationId xmlns:p14="http://schemas.microsoft.com/office/powerpoint/2010/main" val="3550629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1F8F54-668C-4DA1-90B0-A3CBA0056285}" type="datetimeFigureOut">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08B09-8BF5-4B59-82ED-14911A4FF436}" type="slidenum">
              <a:rPr lang="en-US" smtClean="0"/>
              <a:t>‹#›</a:t>
            </a:fld>
            <a:endParaRPr lang="en-US" dirty="0"/>
          </a:p>
        </p:txBody>
      </p:sp>
    </p:spTree>
    <p:extLst>
      <p:ext uri="{BB962C8B-B14F-4D97-AF65-F5344CB8AC3E}">
        <p14:creationId xmlns:p14="http://schemas.microsoft.com/office/powerpoint/2010/main" val="80053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81F8F54-668C-4DA1-90B0-A3CBA0056285}" type="datetimeFigureOut">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08B09-8BF5-4B59-82ED-14911A4FF436}" type="slidenum">
              <a:rPr lang="en-US" smtClean="0"/>
              <a:t>‹#›</a:t>
            </a:fld>
            <a:endParaRPr lang="en-US" dirty="0"/>
          </a:p>
        </p:txBody>
      </p:sp>
    </p:spTree>
    <p:extLst>
      <p:ext uri="{BB962C8B-B14F-4D97-AF65-F5344CB8AC3E}">
        <p14:creationId xmlns:p14="http://schemas.microsoft.com/office/powerpoint/2010/main" val="3257349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1F8F54-668C-4DA1-90B0-A3CBA0056285}" type="datetimeFigureOut">
              <a:rPr lang="en-US" smtClean="0"/>
              <a:t>4/30/2019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E08B09-8BF5-4B59-82ED-14911A4FF436}" type="slidenum">
              <a:rPr lang="en-US" smtClean="0"/>
              <a:t>‹#›</a:t>
            </a:fld>
            <a:endParaRPr lang="en-US" dirty="0"/>
          </a:p>
        </p:txBody>
      </p:sp>
    </p:spTree>
    <p:extLst>
      <p:ext uri="{BB962C8B-B14F-4D97-AF65-F5344CB8AC3E}">
        <p14:creationId xmlns:p14="http://schemas.microsoft.com/office/powerpoint/2010/main" val="102308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1F8F54-668C-4DA1-90B0-A3CBA0056285}" type="datetimeFigureOut">
              <a:rPr lang="en-US" smtClean="0"/>
              <a:t>4/30/2019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5E08B09-8BF5-4B59-82ED-14911A4FF436}" type="slidenum">
              <a:rPr lang="en-US" smtClean="0"/>
              <a:t>‹#›</a:t>
            </a:fld>
            <a:endParaRPr lang="en-US" dirty="0"/>
          </a:p>
        </p:txBody>
      </p:sp>
    </p:spTree>
    <p:extLst>
      <p:ext uri="{BB962C8B-B14F-4D97-AF65-F5344CB8AC3E}">
        <p14:creationId xmlns:p14="http://schemas.microsoft.com/office/powerpoint/2010/main" val="4241376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1F8F54-668C-4DA1-90B0-A3CBA0056285}" type="datetimeFigureOut">
              <a:rPr lang="en-US" smtClean="0"/>
              <a:t>4/30/2019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5E08B09-8BF5-4B59-82ED-14911A4FF436}" type="slidenum">
              <a:rPr lang="en-US" smtClean="0"/>
              <a:t>‹#›</a:t>
            </a:fld>
            <a:endParaRPr lang="en-US" dirty="0"/>
          </a:p>
        </p:txBody>
      </p:sp>
    </p:spTree>
    <p:extLst>
      <p:ext uri="{BB962C8B-B14F-4D97-AF65-F5344CB8AC3E}">
        <p14:creationId xmlns:p14="http://schemas.microsoft.com/office/powerpoint/2010/main" val="2598331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1F8F54-668C-4DA1-90B0-A3CBA0056285}" type="datetimeFigureOut">
              <a:rPr lang="en-US" smtClean="0"/>
              <a:t>4/30/2019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5E08B09-8BF5-4B59-82ED-14911A4FF436}" type="slidenum">
              <a:rPr lang="en-US" smtClean="0"/>
              <a:t>‹#›</a:t>
            </a:fld>
            <a:endParaRPr lang="en-US" dirty="0"/>
          </a:p>
        </p:txBody>
      </p:sp>
    </p:spTree>
    <p:extLst>
      <p:ext uri="{BB962C8B-B14F-4D97-AF65-F5344CB8AC3E}">
        <p14:creationId xmlns:p14="http://schemas.microsoft.com/office/powerpoint/2010/main" val="1634496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FA0FD2-9911-4BAD-B3F8-A3590290D65C}" type="datetimeFigureOut">
              <a:rPr lang="en-US" smtClean="0"/>
              <a:t>4/30/2019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DEE8DEE-ABED-4583-B130-57168D7D3E11}" type="slidenum">
              <a:rPr lang="en-US" smtClean="0"/>
              <a:t>‹#›</a:t>
            </a:fld>
            <a:endParaRPr lang="en-US" dirty="0"/>
          </a:p>
        </p:txBody>
      </p:sp>
    </p:spTree>
    <p:extLst>
      <p:ext uri="{BB962C8B-B14F-4D97-AF65-F5344CB8AC3E}">
        <p14:creationId xmlns:p14="http://schemas.microsoft.com/office/powerpoint/2010/main" val="2650891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81F8F54-668C-4DA1-90B0-A3CBA0056285}" type="datetimeFigureOut">
              <a:rPr lang="en-US" smtClean="0"/>
              <a:t>4/30/2019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E08B09-8BF5-4B59-82ED-14911A4FF436}" type="slidenum">
              <a:rPr lang="en-US" smtClean="0"/>
              <a:t>‹#›</a:t>
            </a:fld>
            <a:endParaRPr lang="en-US" dirty="0"/>
          </a:p>
        </p:txBody>
      </p:sp>
    </p:spTree>
    <p:extLst>
      <p:ext uri="{BB962C8B-B14F-4D97-AF65-F5344CB8AC3E}">
        <p14:creationId xmlns:p14="http://schemas.microsoft.com/office/powerpoint/2010/main" val="3808422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81F8F54-668C-4DA1-90B0-A3CBA0056285}" type="datetimeFigureOut">
              <a:rPr lang="en-US" smtClean="0"/>
              <a:t>4/30/2019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E08B09-8BF5-4B59-82ED-14911A4FF436}" type="slidenum">
              <a:rPr lang="en-US" smtClean="0"/>
              <a:t>‹#›</a:t>
            </a:fld>
            <a:endParaRPr lang="en-US" dirty="0"/>
          </a:p>
        </p:txBody>
      </p:sp>
    </p:spTree>
    <p:extLst>
      <p:ext uri="{BB962C8B-B14F-4D97-AF65-F5344CB8AC3E}">
        <p14:creationId xmlns:p14="http://schemas.microsoft.com/office/powerpoint/2010/main" val="3997499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1F8F54-668C-4DA1-90B0-A3CBA0056285}" type="datetimeFigureOut">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08B09-8BF5-4B59-82ED-14911A4FF436}" type="slidenum">
              <a:rPr lang="en-US" smtClean="0"/>
              <a:t>‹#›</a:t>
            </a:fld>
            <a:endParaRPr lang="en-US" dirty="0"/>
          </a:p>
        </p:txBody>
      </p:sp>
    </p:spTree>
    <p:extLst>
      <p:ext uri="{BB962C8B-B14F-4D97-AF65-F5344CB8AC3E}">
        <p14:creationId xmlns:p14="http://schemas.microsoft.com/office/powerpoint/2010/main" val="966883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1F8F54-668C-4DA1-90B0-A3CBA0056285}" type="datetimeFigureOut">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08B09-8BF5-4B59-82ED-14911A4FF436}" type="slidenum">
              <a:rPr lang="en-US" smtClean="0"/>
              <a:t>‹#›</a:t>
            </a:fld>
            <a:endParaRPr lang="en-US" dirty="0"/>
          </a:p>
        </p:txBody>
      </p:sp>
    </p:spTree>
    <p:extLst>
      <p:ext uri="{BB962C8B-B14F-4D97-AF65-F5344CB8AC3E}">
        <p14:creationId xmlns:p14="http://schemas.microsoft.com/office/powerpoint/2010/main" val="3278943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48552" y="10892"/>
            <a:ext cx="10225214" cy="1325563"/>
          </a:xfrm>
        </p:spPr>
        <p:txBody>
          <a:bodyPr>
            <a:normAutofit/>
          </a:bodyPr>
          <a:lstStyle>
            <a:lvl1pPr>
              <a:defRPr sz="4000" b="1"/>
            </a:lvl1pPr>
          </a:lstStyle>
          <a:p>
            <a:r>
              <a:rPr lang="en-US" dirty="0" smtClean="0"/>
              <a:t>Click to edit Master title style</a:t>
            </a:r>
            <a:endParaRPr lang="en-US" dirty="0"/>
          </a:p>
        </p:txBody>
      </p:sp>
      <p:sp>
        <p:nvSpPr>
          <p:cNvPr id="3" name="Content Placeholder 2"/>
          <p:cNvSpPr>
            <a:spLocks noGrp="1"/>
          </p:cNvSpPr>
          <p:nvPr>
            <p:ph idx="1"/>
          </p:nvPr>
        </p:nvSpPr>
        <p:spPr>
          <a:xfrm>
            <a:off x="1248552" y="1471391"/>
            <a:ext cx="10225214" cy="466832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1248551" y="6356350"/>
            <a:ext cx="2594926" cy="365125"/>
          </a:xfrm>
        </p:spPr>
        <p:txBody>
          <a:bodyPr/>
          <a:lstStyle/>
          <a:p>
            <a:endParaRPr lang="en-US" dirty="0"/>
          </a:p>
        </p:txBody>
      </p:sp>
      <p:sp>
        <p:nvSpPr>
          <p:cNvPr id="5" name="Footer Placeholder 4"/>
          <p:cNvSpPr>
            <a:spLocks noGrp="1"/>
          </p:cNvSpPr>
          <p:nvPr>
            <p:ph type="ftr" sz="quarter" idx="11"/>
          </p:nvPr>
        </p:nvSpPr>
        <p:spPr>
          <a:xfrm>
            <a:off x="4111190" y="6356350"/>
            <a:ext cx="3892389" cy="365125"/>
          </a:xfrm>
        </p:spPr>
        <p:txBody>
          <a:bodyPr/>
          <a:lstStyle/>
          <a:p>
            <a:endParaRPr lang="en-US" dirty="0"/>
          </a:p>
        </p:txBody>
      </p:sp>
      <p:sp>
        <p:nvSpPr>
          <p:cNvPr id="6" name="Slide Number Placeholder 5"/>
          <p:cNvSpPr>
            <a:spLocks noGrp="1"/>
          </p:cNvSpPr>
          <p:nvPr>
            <p:ph type="sldNum" sz="quarter" idx="12"/>
          </p:nvPr>
        </p:nvSpPr>
        <p:spPr>
          <a:xfrm>
            <a:off x="8279534" y="6356350"/>
            <a:ext cx="2594926" cy="365125"/>
          </a:xfrm>
        </p:spPr>
        <p:txBody>
          <a:bodyPr/>
          <a:lstStyle>
            <a:lvl1pPr marL="0" marR="0" indent="0" algn="r" defTabSz="914400" rtl="0" eaLnBrk="1" fontAlgn="auto" latinLnBrk="0" hangingPunct="1">
              <a:lnSpc>
                <a:spcPct val="100000"/>
              </a:lnSpc>
              <a:spcBef>
                <a:spcPts val="0"/>
              </a:spcBef>
              <a:spcAft>
                <a:spcPts val="0"/>
              </a:spcAft>
              <a:buClrTx/>
              <a:buSzTx/>
              <a:buFontTx/>
              <a:buNone/>
              <a:tabLst/>
              <a:defRPr/>
            </a:lvl1pPr>
          </a:lstStyle>
          <a:p>
            <a:endParaRPr lang="en-US" dirty="0" smtClean="0"/>
          </a:p>
        </p:txBody>
      </p:sp>
      <p:pic>
        <p:nvPicPr>
          <p:cNvPr id="10" name="Picture 9"/>
          <p:cNvPicPr>
            <a:picLocks noChangeAspect="1"/>
          </p:cNvPicPr>
          <p:nvPr userDrawn="1"/>
        </p:nvPicPr>
        <p:blipFill rotWithShape="1">
          <a:blip r:embed="rId2"/>
          <a:srcRect l="25073" r="19956"/>
          <a:stretch/>
        </p:blipFill>
        <p:spPr>
          <a:xfrm>
            <a:off x="0" y="-18178"/>
            <a:ext cx="1228726" cy="6884416"/>
          </a:xfrm>
          <a:prstGeom prst="rect">
            <a:avLst/>
          </a:prstGeom>
        </p:spPr>
      </p:pic>
      <p:grpSp>
        <p:nvGrpSpPr>
          <p:cNvPr id="7" name="Group 15"/>
          <p:cNvGrpSpPr>
            <a:grpSpLocks/>
          </p:cNvGrpSpPr>
          <p:nvPr userDrawn="1"/>
        </p:nvGrpSpPr>
        <p:grpSpPr bwMode="auto">
          <a:xfrm>
            <a:off x="11607361" y="6274650"/>
            <a:ext cx="509465" cy="525684"/>
            <a:chOff x="10313581" y="1743739"/>
            <a:chExt cx="1148316" cy="1456661"/>
          </a:xfrm>
        </p:grpSpPr>
        <p:sp>
          <p:nvSpPr>
            <p:cNvPr id="8" name="Rectangle 7"/>
            <p:cNvSpPr/>
            <p:nvPr userDrawn="1"/>
          </p:nvSpPr>
          <p:spPr>
            <a:xfrm>
              <a:off x="10313581" y="1743739"/>
              <a:ext cx="1148316" cy="1456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 name="Picture 13" descr="Zenith.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394977" y="1945758"/>
              <a:ext cx="963302" cy="1073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17717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FA0FD2-9911-4BAD-B3F8-A3590290D65C}" type="datetimeFigureOut">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EE8DEE-ABED-4583-B130-57168D7D3E11}" type="slidenum">
              <a:rPr lang="en-US" smtClean="0"/>
              <a:t>‹#›</a:t>
            </a:fld>
            <a:endParaRPr lang="en-US" dirty="0"/>
          </a:p>
        </p:txBody>
      </p:sp>
    </p:spTree>
    <p:extLst>
      <p:ext uri="{BB962C8B-B14F-4D97-AF65-F5344CB8AC3E}">
        <p14:creationId xmlns:p14="http://schemas.microsoft.com/office/powerpoint/2010/main" val="4247459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lvl1p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FA0FD2-9911-4BAD-B3F8-A3590290D65C}" type="datetimeFigureOut">
              <a:rPr lang="en-US" smtClean="0"/>
              <a:t>4/30/2019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DEE8DEE-ABED-4583-B130-57168D7D3E11}" type="slidenum">
              <a:rPr lang="en-US" smtClean="0"/>
              <a:t>‹#›</a:t>
            </a:fld>
            <a:endParaRPr lang="en-US" dirty="0"/>
          </a:p>
        </p:txBody>
      </p:sp>
    </p:spTree>
    <p:extLst>
      <p:ext uri="{BB962C8B-B14F-4D97-AF65-F5344CB8AC3E}">
        <p14:creationId xmlns:p14="http://schemas.microsoft.com/office/powerpoint/2010/main" val="3053200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normAutofit/>
          </a:bodyPr>
          <a:lstStyle>
            <a:lvl1pPr>
              <a:defRPr sz="4000" b="1"/>
            </a:lvl1pPr>
          </a:lstStyle>
          <a:p>
            <a:r>
              <a:rPr lang="en-US" dirty="0"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FA0FD2-9911-4BAD-B3F8-A3590290D65C}" type="datetimeFigureOut">
              <a:rPr lang="en-US" smtClean="0"/>
              <a:t>4/30/2019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DEE8DEE-ABED-4583-B130-57168D7D3E11}" type="slidenum">
              <a:rPr lang="en-US" smtClean="0"/>
              <a:t>‹#›</a:t>
            </a:fld>
            <a:endParaRPr lang="en-US" dirty="0"/>
          </a:p>
        </p:txBody>
      </p:sp>
    </p:spTree>
    <p:extLst>
      <p:ext uri="{BB962C8B-B14F-4D97-AF65-F5344CB8AC3E}">
        <p14:creationId xmlns:p14="http://schemas.microsoft.com/office/powerpoint/2010/main" val="2037991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FA0FD2-9911-4BAD-B3F8-A3590290D65C}" type="datetimeFigureOut">
              <a:rPr lang="en-US" smtClean="0"/>
              <a:t>4/30/2019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DEE8DEE-ABED-4583-B130-57168D7D3E11}" type="slidenum">
              <a:rPr lang="en-US" smtClean="0"/>
              <a:t>‹#›</a:t>
            </a:fld>
            <a:endParaRPr lang="en-US" dirty="0"/>
          </a:p>
        </p:txBody>
      </p:sp>
    </p:spTree>
    <p:extLst>
      <p:ext uri="{BB962C8B-B14F-4D97-AF65-F5344CB8AC3E}">
        <p14:creationId xmlns:p14="http://schemas.microsoft.com/office/powerpoint/2010/main" val="1628455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FA0FD2-9911-4BAD-B3F8-A3590290D65C}" type="datetimeFigureOut">
              <a:rPr lang="en-US" smtClean="0"/>
              <a:t>4/30/2019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DEE8DEE-ABED-4583-B130-57168D7D3E11}" type="slidenum">
              <a:rPr lang="en-US" smtClean="0"/>
              <a:t>‹#›</a:t>
            </a:fld>
            <a:endParaRPr lang="en-US" dirty="0"/>
          </a:p>
        </p:txBody>
      </p:sp>
    </p:spTree>
    <p:extLst>
      <p:ext uri="{BB962C8B-B14F-4D97-AF65-F5344CB8AC3E}">
        <p14:creationId xmlns:p14="http://schemas.microsoft.com/office/powerpoint/2010/main" val="1262375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FA0FD2-9911-4BAD-B3F8-A3590290D65C}" type="datetimeFigureOut">
              <a:rPr lang="en-US" smtClean="0"/>
              <a:t>4/30/2019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DEE8DEE-ABED-4583-B130-57168D7D3E11}" type="slidenum">
              <a:rPr lang="en-US" smtClean="0"/>
              <a:t>‹#›</a:t>
            </a:fld>
            <a:endParaRPr lang="en-US" dirty="0"/>
          </a:p>
        </p:txBody>
      </p:sp>
    </p:spTree>
    <p:extLst>
      <p:ext uri="{BB962C8B-B14F-4D97-AF65-F5344CB8AC3E}">
        <p14:creationId xmlns:p14="http://schemas.microsoft.com/office/powerpoint/2010/main" val="1804317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FA0FD2-9911-4BAD-B3F8-A3590290D65C}" type="datetimeFigureOut">
              <a:rPr lang="en-US" smtClean="0"/>
              <a:t>4/30/2019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EE8DEE-ABED-4583-B130-57168D7D3E11}" type="slidenum">
              <a:rPr lang="en-US" smtClean="0"/>
              <a:t>‹#›</a:t>
            </a:fld>
            <a:endParaRPr lang="en-US" dirty="0"/>
          </a:p>
        </p:txBody>
      </p:sp>
    </p:spTree>
    <p:extLst>
      <p:ext uri="{BB962C8B-B14F-4D97-AF65-F5344CB8AC3E}">
        <p14:creationId xmlns:p14="http://schemas.microsoft.com/office/powerpoint/2010/main" val="141533784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1F8F54-668C-4DA1-90B0-A3CBA0056285}" type="datetimeFigureOut">
              <a:rPr lang="en-US" smtClean="0"/>
              <a:t>4/30/2019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E08B09-8BF5-4B59-82ED-14911A4FF436}" type="slidenum">
              <a:rPr lang="en-US" smtClean="0"/>
              <a:t>‹#›</a:t>
            </a:fld>
            <a:endParaRPr lang="en-US" dirty="0"/>
          </a:p>
        </p:txBody>
      </p:sp>
    </p:spTree>
    <p:extLst>
      <p:ext uri="{BB962C8B-B14F-4D97-AF65-F5344CB8AC3E}">
        <p14:creationId xmlns:p14="http://schemas.microsoft.com/office/powerpoint/2010/main" val="22974704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s://irembo.gov.rw/rolportal/en/hom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businesstoday.co.ke/safaricom-inks-deal-with-paypal-to-boost-ecommerce/"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3450" y="1155082"/>
            <a:ext cx="10439400" cy="714949"/>
          </a:xfrm>
        </p:spPr>
        <p:txBody>
          <a:bodyPr>
            <a:normAutofit/>
          </a:bodyPr>
          <a:lstStyle/>
          <a:p>
            <a:r>
              <a:rPr lang="en-US" sz="4000" b="1" dirty="0"/>
              <a:t>Imperative for a Digital Nigeria</a:t>
            </a:r>
          </a:p>
        </p:txBody>
      </p:sp>
      <p:sp>
        <p:nvSpPr>
          <p:cNvPr id="3" name="Subtitle 2"/>
          <p:cNvSpPr>
            <a:spLocks noGrp="1"/>
          </p:cNvSpPr>
          <p:nvPr>
            <p:ph type="subTitle" idx="1"/>
          </p:nvPr>
        </p:nvSpPr>
        <p:spPr>
          <a:xfrm>
            <a:off x="933450" y="5075247"/>
            <a:ext cx="10439400" cy="1674050"/>
          </a:xfrm>
        </p:spPr>
        <p:txBody>
          <a:bodyPr>
            <a:normAutofit/>
          </a:bodyPr>
          <a:lstStyle/>
          <a:p>
            <a:r>
              <a:rPr lang="en-US" b="1" dirty="0" smtClean="0"/>
              <a:t>The </a:t>
            </a:r>
            <a:r>
              <a:rPr lang="en-US" b="1" dirty="0"/>
              <a:t>Nigeria Governors' Forum Induction for Governors, </a:t>
            </a:r>
            <a:r>
              <a:rPr lang="en-US" b="1" dirty="0" smtClean="0"/>
              <a:t>2019</a:t>
            </a:r>
            <a:endParaRPr lang="en-US" b="1" dirty="0"/>
          </a:p>
          <a:p>
            <a:r>
              <a:rPr lang="en-US" sz="2100" b="1" dirty="0"/>
              <a:t>Presidential Banquet Hall, State House, </a:t>
            </a:r>
            <a:r>
              <a:rPr lang="en-US" sz="2100" b="1" dirty="0" smtClean="0"/>
              <a:t>Abuja</a:t>
            </a:r>
          </a:p>
          <a:p>
            <a:endParaRPr lang="en-US" sz="2100" b="1" dirty="0" smtClean="0"/>
          </a:p>
          <a:p>
            <a:r>
              <a:rPr lang="en-US" sz="2100" b="1" dirty="0"/>
              <a:t>Tuesday, April 30, 2019 | 2:30 PM – 3:30 PM</a:t>
            </a:r>
          </a:p>
        </p:txBody>
      </p:sp>
      <p:sp>
        <p:nvSpPr>
          <p:cNvPr id="4" name="Subtitle 2"/>
          <p:cNvSpPr txBox="1">
            <a:spLocks/>
          </p:cNvSpPr>
          <p:nvPr/>
        </p:nvSpPr>
        <p:spPr>
          <a:xfrm>
            <a:off x="933450" y="2590769"/>
            <a:ext cx="10439400" cy="248447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rgbClr val="FF0000"/>
                </a:solidFill>
              </a:rPr>
              <a:t>Presentation </a:t>
            </a:r>
            <a:r>
              <a:rPr lang="en-US" b="1" dirty="0" smtClean="0">
                <a:solidFill>
                  <a:srgbClr val="FF0000"/>
                </a:solidFill>
              </a:rPr>
              <a:t>By</a:t>
            </a:r>
          </a:p>
          <a:p>
            <a:endParaRPr lang="en-US" sz="1200" b="1" dirty="0" smtClean="0"/>
          </a:p>
          <a:p>
            <a:r>
              <a:rPr lang="en-US" b="1" dirty="0">
                <a:solidFill>
                  <a:srgbClr val="FF0000"/>
                </a:solidFill>
              </a:rPr>
              <a:t>Jim Ovia, </a:t>
            </a:r>
            <a:r>
              <a:rPr lang="en-US" b="1" i="1" dirty="0">
                <a:solidFill>
                  <a:srgbClr val="FF0000"/>
                </a:solidFill>
              </a:rPr>
              <a:t>CON</a:t>
            </a:r>
          </a:p>
          <a:p>
            <a:r>
              <a:rPr lang="en-US" b="1" dirty="0">
                <a:solidFill>
                  <a:srgbClr val="FF0000"/>
                </a:solidFill>
              </a:rPr>
              <a:t>Chairman, Zenith Bank </a:t>
            </a:r>
            <a:r>
              <a:rPr lang="en-US" b="1" dirty="0" smtClean="0">
                <a:solidFill>
                  <a:srgbClr val="FF0000"/>
                </a:solidFill>
              </a:rPr>
              <a:t>Plc.</a:t>
            </a:r>
          </a:p>
          <a:p>
            <a:endParaRPr lang="en-US" sz="1200" b="1" dirty="0"/>
          </a:p>
          <a:p>
            <a:r>
              <a:rPr lang="en-US" b="1" dirty="0" smtClean="0"/>
              <a:t>At</a:t>
            </a:r>
          </a:p>
          <a:p>
            <a:endParaRPr lang="en-US" b="1" dirty="0"/>
          </a:p>
          <a:p>
            <a:endParaRPr lang="en-US" b="1" dirty="0"/>
          </a:p>
        </p:txBody>
      </p:sp>
      <p:sp>
        <p:nvSpPr>
          <p:cNvPr id="6" name="Rectangle 5"/>
          <p:cNvSpPr/>
          <p:nvPr/>
        </p:nvSpPr>
        <p:spPr bwMode="auto">
          <a:xfrm>
            <a:off x="10768751" y="290516"/>
            <a:ext cx="1208198" cy="1019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p:cNvCxnSpPr/>
          <p:nvPr/>
        </p:nvCxnSpPr>
        <p:spPr>
          <a:xfrm>
            <a:off x="2404110" y="2289473"/>
            <a:ext cx="749808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404110" y="4388114"/>
            <a:ext cx="749808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0" y="0"/>
            <a:ext cx="2133600" cy="838200"/>
          </a:xfrm>
          <a:prstGeom prst="rect">
            <a:avLst/>
          </a:prstGeom>
        </p:spPr>
      </p:pic>
      <p:pic>
        <p:nvPicPr>
          <p:cNvPr id="12" name="Picture 13" descr="Zenith.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17612" y="107093"/>
            <a:ext cx="1070197" cy="79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98144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226" y="-1"/>
            <a:ext cx="10673573" cy="811841"/>
          </a:xfrm>
        </p:spPr>
        <p:txBody>
          <a:bodyPr>
            <a:noAutofit/>
          </a:bodyPr>
          <a:lstStyle/>
          <a:p>
            <a:r>
              <a:rPr lang="en-US" sz="3000" dirty="0" smtClean="0">
                <a:latin typeface="Times New Roman" panose="02020603050405020304" pitchFamily="18" charset="0"/>
                <a:cs typeface="Times New Roman" panose="02020603050405020304" pitchFamily="18" charset="0"/>
              </a:rPr>
              <a:t>TOTAL REVENUE </a:t>
            </a:r>
            <a:r>
              <a:rPr lang="en-US" sz="3000" dirty="0">
                <a:latin typeface="Times New Roman" panose="02020603050405020304" pitchFamily="18" charset="0"/>
                <a:cs typeface="Times New Roman" panose="02020603050405020304" pitchFamily="18" charset="0"/>
              </a:rPr>
              <a:t>AND REVENUE PER CAPITA </a:t>
            </a:r>
            <a:r>
              <a:rPr lang="en-US" sz="3000" dirty="0" smtClean="0">
                <a:latin typeface="Times New Roman" panose="02020603050405020304" pitchFamily="18" charset="0"/>
                <a:cs typeface="Times New Roman" panose="02020603050405020304" pitchFamily="18" charset="0"/>
              </a:rPr>
              <a:t>AT STATE </a:t>
            </a:r>
            <a:r>
              <a:rPr lang="en-US" sz="3000" dirty="0">
                <a:latin typeface="Times New Roman" panose="02020603050405020304" pitchFamily="18" charset="0"/>
                <a:cs typeface="Times New Roman" panose="02020603050405020304" pitchFamily="18" charset="0"/>
              </a:rPr>
              <a:t>LEVEL - 2017 FISCAL </a:t>
            </a:r>
            <a:r>
              <a:rPr lang="en-US" sz="3000" dirty="0" smtClean="0">
                <a:latin typeface="Times New Roman" panose="02020603050405020304" pitchFamily="18" charset="0"/>
                <a:cs typeface="Times New Roman" panose="02020603050405020304" pitchFamily="18" charset="0"/>
              </a:rPr>
              <a:t>YEAR </a:t>
            </a:r>
            <a:r>
              <a:rPr lang="en-US" sz="3000" i="1" dirty="0" smtClean="0">
                <a:latin typeface="Times New Roman" panose="02020603050405020304" pitchFamily="18" charset="0"/>
                <a:cs typeface="Times New Roman" panose="02020603050405020304" pitchFamily="18" charset="0"/>
              </a:rPr>
              <a:t>(CONTD)</a:t>
            </a:r>
            <a:endParaRPr lang="en-US" sz="3000" i="1" dirty="0"/>
          </a:p>
        </p:txBody>
      </p:sp>
      <p:graphicFrame>
        <p:nvGraphicFramePr>
          <p:cNvPr id="4" name="Table 3"/>
          <p:cNvGraphicFramePr>
            <a:graphicFrameLocks noGrp="1"/>
          </p:cNvGraphicFramePr>
          <p:nvPr>
            <p:extLst>
              <p:ext uri="{D42A27DB-BD31-4B8C-83A1-F6EECF244321}">
                <p14:modId xmlns:p14="http://schemas.microsoft.com/office/powerpoint/2010/main" val="796183941"/>
              </p:ext>
            </p:extLst>
          </p:nvPr>
        </p:nvGraphicFramePr>
        <p:xfrm>
          <a:off x="1407886" y="811840"/>
          <a:ext cx="10085614" cy="5688906"/>
        </p:xfrm>
        <a:graphic>
          <a:graphicData uri="http://schemas.openxmlformats.org/drawingml/2006/table">
            <a:tbl>
              <a:tblPr>
                <a:tableStyleId>{5C22544A-7EE6-4342-B048-85BDC9FD1C3A}</a:tableStyleId>
              </a:tblPr>
              <a:tblGrid>
                <a:gridCol w="1144814">
                  <a:extLst>
                    <a:ext uri="{9D8B030D-6E8A-4147-A177-3AD203B41FA5}">
                      <a16:colId xmlns:a16="http://schemas.microsoft.com/office/drawing/2014/main" xmlns="" val="1809687437"/>
                    </a:ext>
                  </a:extLst>
                </a:gridCol>
                <a:gridCol w="2044700">
                  <a:extLst>
                    <a:ext uri="{9D8B030D-6E8A-4147-A177-3AD203B41FA5}">
                      <a16:colId xmlns:a16="http://schemas.microsoft.com/office/drawing/2014/main" xmlns="" val="2524987260"/>
                    </a:ext>
                  </a:extLst>
                </a:gridCol>
                <a:gridCol w="1752600">
                  <a:extLst>
                    <a:ext uri="{9D8B030D-6E8A-4147-A177-3AD203B41FA5}">
                      <a16:colId xmlns:a16="http://schemas.microsoft.com/office/drawing/2014/main" xmlns="" val="3501400299"/>
                    </a:ext>
                  </a:extLst>
                </a:gridCol>
                <a:gridCol w="2006600">
                  <a:extLst>
                    <a:ext uri="{9D8B030D-6E8A-4147-A177-3AD203B41FA5}">
                      <a16:colId xmlns:a16="http://schemas.microsoft.com/office/drawing/2014/main" xmlns="" val="4288279518"/>
                    </a:ext>
                  </a:extLst>
                </a:gridCol>
                <a:gridCol w="1638300">
                  <a:extLst>
                    <a:ext uri="{9D8B030D-6E8A-4147-A177-3AD203B41FA5}">
                      <a16:colId xmlns:a16="http://schemas.microsoft.com/office/drawing/2014/main" xmlns="" val="1898500871"/>
                    </a:ext>
                  </a:extLst>
                </a:gridCol>
                <a:gridCol w="1498600">
                  <a:extLst>
                    <a:ext uri="{9D8B030D-6E8A-4147-A177-3AD203B41FA5}">
                      <a16:colId xmlns:a16="http://schemas.microsoft.com/office/drawing/2014/main" xmlns="" val="2379294902"/>
                    </a:ext>
                  </a:extLst>
                </a:gridCol>
              </a:tblGrid>
              <a:tr h="484293">
                <a:tc>
                  <a:txBody>
                    <a:bodyPr/>
                    <a:lstStyle/>
                    <a:p>
                      <a:pPr marL="0" marR="0" indent="0" algn="l" defTabSz="914400" eaLnBrk="1" fontAlgn="ctr" latinLnBrk="0" hangingPunct="1">
                        <a:lnSpc>
                          <a:spcPct val="100000"/>
                        </a:lnSpc>
                        <a:spcBef>
                          <a:spcPts val="0"/>
                        </a:spcBef>
                        <a:spcAft>
                          <a:spcPts val="0"/>
                        </a:spcAft>
                        <a:buClrTx/>
                        <a:buSzTx/>
                        <a:buFontTx/>
                        <a:buNone/>
                        <a:tabLst/>
                        <a:defRPr/>
                      </a:pPr>
                      <a:r>
                        <a:rPr lang="en-US" sz="1100" b="1" u="none" strike="noStrike" dirty="0">
                          <a:solidFill>
                            <a:srgbClr val="FF0000"/>
                          </a:solidFill>
                          <a:effectLst/>
                          <a:latin typeface="Times New Roman" panose="02020603050405020304" pitchFamily="18" charset="0"/>
                          <a:ea typeface="+mn-ea"/>
                          <a:cs typeface="Times New Roman" panose="02020603050405020304" pitchFamily="18" charset="0"/>
                        </a:rPr>
                        <a:t> </a:t>
                      </a:r>
                      <a:r>
                        <a:rPr lang="en-US" sz="1100" b="1" u="none" strike="noStrike" dirty="0" smtClean="0">
                          <a:solidFill>
                            <a:srgbClr val="FF0000"/>
                          </a:solidFill>
                          <a:effectLst/>
                          <a:latin typeface="Times New Roman" panose="02020603050405020304" pitchFamily="18" charset="0"/>
                          <a:ea typeface="+mn-ea"/>
                          <a:cs typeface="Times New Roman" panose="02020603050405020304" pitchFamily="18" charset="0"/>
                        </a:rPr>
                        <a:t>STATE</a:t>
                      </a:r>
                    </a:p>
                    <a:p>
                      <a:pPr algn="l" fontAlgn="ctr"/>
                      <a:endParaRPr lang="en-US" sz="11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100" b="1" u="none" strike="noStrike" spc="-25" dirty="0" smtClean="0">
                          <a:solidFill>
                            <a:srgbClr val="FF0000"/>
                          </a:solidFill>
                          <a:effectLst/>
                          <a:latin typeface="Times New Roman" panose="02020603050405020304" pitchFamily="18" charset="0"/>
                          <a:cs typeface="Times New Roman" panose="02020603050405020304" pitchFamily="18" charset="0"/>
                        </a:rPr>
                        <a:t>TOTAL STATE </a:t>
                      </a:r>
                      <a:br>
                        <a:rPr lang="en-US" sz="1100" b="1" u="none" strike="noStrike" spc="-25" dirty="0" smtClean="0">
                          <a:solidFill>
                            <a:srgbClr val="FF0000"/>
                          </a:solidFill>
                          <a:effectLst/>
                          <a:latin typeface="Times New Roman" panose="02020603050405020304" pitchFamily="18" charset="0"/>
                          <a:cs typeface="Times New Roman" panose="02020603050405020304" pitchFamily="18" charset="0"/>
                        </a:rPr>
                      </a:br>
                      <a:r>
                        <a:rPr lang="en-US" sz="1100" b="1" u="none" strike="noStrike" spc="-25" dirty="0" smtClean="0">
                          <a:solidFill>
                            <a:srgbClr val="FF0000"/>
                          </a:solidFill>
                          <a:effectLst/>
                          <a:latin typeface="Times New Roman" panose="02020603050405020304" pitchFamily="18" charset="0"/>
                          <a:cs typeface="Times New Roman" panose="02020603050405020304" pitchFamily="18" charset="0"/>
                        </a:rPr>
                        <a:t>GENERATED REVENUE (₦)</a:t>
                      </a:r>
                      <a:endParaRPr lang="en-US" sz="11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100" b="1" u="none" strike="noStrike" dirty="0" smtClean="0">
                          <a:solidFill>
                            <a:srgbClr val="FF0000"/>
                          </a:solidFill>
                          <a:effectLst/>
                          <a:latin typeface="Times New Roman" panose="02020603050405020304" pitchFamily="18" charset="0"/>
                          <a:cs typeface="Times New Roman" panose="02020603050405020304" pitchFamily="18" charset="0"/>
                        </a:rPr>
                        <a:t>NET FACC </a:t>
                      </a:r>
                      <a:br>
                        <a:rPr lang="en-US" sz="1100" b="1" u="none" strike="noStrike" dirty="0" smtClean="0">
                          <a:solidFill>
                            <a:srgbClr val="FF0000"/>
                          </a:solidFill>
                          <a:effectLst/>
                          <a:latin typeface="Times New Roman" panose="02020603050405020304" pitchFamily="18" charset="0"/>
                          <a:cs typeface="Times New Roman" panose="02020603050405020304" pitchFamily="18" charset="0"/>
                        </a:rPr>
                      </a:br>
                      <a:r>
                        <a:rPr lang="en-US" sz="1100" b="1" u="none" strike="noStrike" dirty="0" smtClean="0">
                          <a:solidFill>
                            <a:srgbClr val="FF0000"/>
                          </a:solidFill>
                          <a:effectLst/>
                          <a:latin typeface="Times New Roman" panose="02020603050405020304" pitchFamily="18" charset="0"/>
                          <a:cs typeface="Times New Roman" panose="02020603050405020304" pitchFamily="18" charset="0"/>
                        </a:rPr>
                        <a:t>ALLOCATION (₦)</a:t>
                      </a:r>
                      <a:endParaRPr lang="en-US" sz="11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37660" marR="4184" marT="4184" marB="0" anchor="ctr"/>
                </a:tc>
                <a:tc>
                  <a:txBody>
                    <a:bodyPr/>
                    <a:lstStyle/>
                    <a:p>
                      <a:pPr algn="ctr" fontAlgn="ctr"/>
                      <a:r>
                        <a:rPr lang="en-US" sz="1100" b="1" u="none" strike="noStrike" spc="-25" dirty="0" smtClean="0">
                          <a:solidFill>
                            <a:srgbClr val="FF0000"/>
                          </a:solidFill>
                          <a:effectLst/>
                          <a:latin typeface="Times New Roman" panose="02020603050405020304" pitchFamily="18" charset="0"/>
                          <a:cs typeface="Times New Roman" panose="02020603050405020304" pitchFamily="18" charset="0"/>
                        </a:rPr>
                        <a:t>TOTAL REVENUE AVAILABLE (₦)</a:t>
                      </a:r>
                      <a:endParaRPr lang="en-US" sz="11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l" fontAlgn="ctr"/>
                      <a:r>
                        <a:rPr lang="en-US" sz="1100" b="1" u="none" strike="noStrike" dirty="0">
                          <a:solidFill>
                            <a:srgbClr val="FF0000"/>
                          </a:solidFill>
                          <a:effectLst/>
                          <a:latin typeface="Times New Roman" panose="02020603050405020304" pitchFamily="18" charset="0"/>
                          <a:cs typeface="Times New Roman" panose="02020603050405020304" pitchFamily="18" charset="0"/>
                        </a:rPr>
                        <a:t>POPULATION</a:t>
                      </a:r>
                      <a:endParaRPr lang="en-US" sz="11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37660" marR="4184" marT="4184" marB="0" anchor="ctr"/>
                </a:tc>
                <a:tc>
                  <a:txBody>
                    <a:bodyPr/>
                    <a:lstStyle/>
                    <a:p>
                      <a:pPr algn="ctr" fontAlgn="ctr"/>
                      <a:r>
                        <a:rPr lang="en-US" sz="1100" b="1" u="none" strike="noStrike" dirty="0" smtClean="0">
                          <a:solidFill>
                            <a:srgbClr val="FF0000"/>
                          </a:solidFill>
                          <a:effectLst/>
                          <a:latin typeface="Times New Roman" panose="02020603050405020304" pitchFamily="18" charset="0"/>
                          <a:cs typeface="Times New Roman" panose="02020603050405020304" pitchFamily="18" charset="0"/>
                        </a:rPr>
                        <a:t>REVENUE PER    CAPITA (₦)</a:t>
                      </a:r>
                      <a:endParaRPr lang="en-US" sz="11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37660" marR="4184" marT="4184" marB="0" anchor="ctr"/>
                </a:tc>
                <a:extLst>
                  <a:ext uri="{0D108BD9-81ED-4DB2-BD59-A6C34878D82A}">
                    <a16:rowId xmlns:a16="http://schemas.microsoft.com/office/drawing/2014/main" xmlns="" val="2422472528"/>
                  </a:ext>
                </a:extLst>
              </a:tr>
              <a:tr h="273927">
                <a:tc>
                  <a:txBody>
                    <a:bodyPr/>
                    <a:lstStyle/>
                    <a:p>
                      <a:pPr algn="l"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KANO</a:t>
                      </a:r>
                    </a:p>
                  </a:txBody>
                  <a:tcPr marL="0" marR="0" marT="0" marB="0" anchor="ctr"/>
                </a:tc>
                <a:tc>
                  <a:txBody>
                    <a:bodyPr/>
                    <a:lstStyle/>
                    <a:p>
                      <a:pPr algn="ctr"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42,418,811,470.64</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65,140,059,241.98</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107,558,870,712.62</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13,980,000</a:t>
                      </a:r>
                    </a:p>
                  </a:txBody>
                  <a:tcPr marL="0" marR="0" marT="0" marB="0" anchor="ctr"/>
                </a:tc>
                <a:tc>
                  <a:txBody>
                    <a:bodyPr/>
                    <a:lstStyle/>
                    <a:p>
                      <a:pPr algn="ctr"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7,693.77</a:t>
                      </a:r>
                    </a:p>
                  </a:txBody>
                  <a:tcPr marL="0" marR="0" marT="0" marB="0" anchor="ctr"/>
                </a:tc>
                <a:extLst>
                  <a:ext uri="{0D108BD9-81ED-4DB2-BD59-A6C34878D82A}">
                    <a16:rowId xmlns:a16="http://schemas.microsoft.com/office/drawing/2014/main" xmlns="" val="2989451386"/>
                  </a:ext>
                </a:extLst>
              </a:tr>
              <a:tr h="273927">
                <a:tc>
                  <a:txBody>
                    <a:bodyPr/>
                    <a:lstStyle/>
                    <a:p>
                      <a:pPr algn="l"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KATSINA</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6,029,850,857.76</a:t>
                      </a:r>
                    </a:p>
                  </a:txBody>
                  <a:tcPr marL="0" marR="0" marT="0" marB="0" anchor="ctr"/>
                </a:tc>
                <a:tc>
                  <a:txBody>
                    <a:bodyPr/>
                    <a:lstStyle/>
                    <a:p>
                      <a:pPr algn="ctr"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46,339,868,732.24</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52,369,719,590.00</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8,300,000</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6,309.60</a:t>
                      </a:r>
                    </a:p>
                  </a:txBody>
                  <a:tcPr marL="0" marR="0" marT="0" marB="0" anchor="ctr"/>
                </a:tc>
                <a:extLst>
                  <a:ext uri="{0D108BD9-81ED-4DB2-BD59-A6C34878D82A}">
                    <a16:rowId xmlns:a16="http://schemas.microsoft.com/office/drawing/2014/main" xmlns="" val="2621633635"/>
                  </a:ext>
                </a:extLst>
              </a:tr>
              <a:tr h="273927">
                <a:tc>
                  <a:txBody>
                    <a:bodyPr/>
                    <a:lstStyle/>
                    <a:p>
                      <a:pPr algn="l"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KEBBI</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4,393,773,965.39</a:t>
                      </a:r>
                    </a:p>
                  </a:txBody>
                  <a:tcPr marL="0" marR="0" marT="0" marB="0" anchor="ctr"/>
                </a:tc>
                <a:tc>
                  <a:txBody>
                    <a:bodyPr/>
                    <a:lstStyle/>
                    <a:p>
                      <a:pPr algn="ctr"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40,076,938,773.08</a:t>
                      </a:r>
                    </a:p>
                  </a:txBody>
                  <a:tcPr marL="0" marR="0" marT="0" marB="0" anchor="ctr"/>
                </a:tc>
                <a:tc>
                  <a:txBody>
                    <a:bodyPr/>
                    <a:lstStyle/>
                    <a:p>
                      <a:pPr algn="ctr"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44,470,712,738.47</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4,600,000</a:t>
                      </a:r>
                    </a:p>
                  </a:txBody>
                  <a:tcPr marL="0" marR="0" marT="0" marB="0" anchor="ctr"/>
                </a:tc>
                <a:tc>
                  <a:txBody>
                    <a:bodyPr/>
                    <a:lstStyle/>
                    <a:p>
                      <a:pPr algn="ctr"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9,667.55</a:t>
                      </a:r>
                    </a:p>
                  </a:txBody>
                  <a:tcPr marL="0" marR="0" marT="0" marB="0" anchor="ctr"/>
                </a:tc>
                <a:extLst>
                  <a:ext uri="{0D108BD9-81ED-4DB2-BD59-A6C34878D82A}">
                    <a16:rowId xmlns:a16="http://schemas.microsoft.com/office/drawing/2014/main" xmlns="" val="916481978"/>
                  </a:ext>
                </a:extLst>
              </a:tr>
              <a:tr h="273927">
                <a:tc>
                  <a:txBody>
                    <a:bodyPr/>
                    <a:lstStyle/>
                    <a:p>
                      <a:pPr algn="l"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KOGI</a:t>
                      </a:r>
                    </a:p>
                  </a:txBody>
                  <a:tcPr marL="0" marR="0" marT="0" marB="0" anchor="ctr"/>
                </a:tc>
                <a:tc>
                  <a:txBody>
                    <a:bodyPr/>
                    <a:lstStyle/>
                    <a:p>
                      <a:pPr algn="ctr"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11,244,260,974.75</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39,646,840,921.91</a:t>
                      </a:r>
                    </a:p>
                  </a:txBody>
                  <a:tcPr marL="0" marR="0" marT="0" marB="0" anchor="ctr"/>
                </a:tc>
                <a:tc>
                  <a:txBody>
                    <a:bodyPr/>
                    <a:lstStyle/>
                    <a:p>
                      <a:pPr algn="ctr"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50,891,101,896.66</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4,700,000</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10,827.89</a:t>
                      </a:r>
                    </a:p>
                  </a:txBody>
                  <a:tcPr marL="0" marR="0" marT="0" marB="0" anchor="ctr"/>
                </a:tc>
                <a:extLst>
                  <a:ext uri="{0D108BD9-81ED-4DB2-BD59-A6C34878D82A}">
                    <a16:rowId xmlns:a16="http://schemas.microsoft.com/office/drawing/2014/main" xmlns="" val="1188875076"/>
                  </a:ext>
                </a:extLst>
              </a:tr>
              <a:tr h="273927">
                <a:tc>
                  <a:txBody>
                    <a:bodyPr/>
                    <a:lstStyle/>
                    <a:p>
                      <a:pPr algn="l"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KWARA</a:t>
                      </a:r>
                    </a:p>
                  </a:txBody>
                  <a:tcPr marL="0" marR="0" marT="0" marB="0" anchor="ctr"/>
                </a:tc>
                <a:tc>
                  <a:txBody>
                    <a:bodyPr/>
                    <a:lstStyle/>
                    <a:p>
                      <a:pPr algn="ctr"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19,637,873,512.22</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33,107,193,728.78</a:t>
                      </a:r>
                    </a:p>
                  </a:txBody>
                  <a:tcPr marL="0" marR="0" marT="0" marB="0" anchor="ctr"/>
                </a:tc>
                <a:tc>
                  <a:txBody>
                    <a:bodyPr/>
                    <a:lstStyle/>
                    <a:p>
                      <a:pPr algn="ctr"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52,745,067,241.00</a:t>
                      </a:r>
                    </a:p>
                  </a:txBody>
                  <a:tcPr marL="0" marR="0" marT="0" marB="0" anchor="ctr"/>
                </a:tc>
                <a:tc>
                  <a:txBody>
                    <a:bodyPr/>
                    <a:lstStyle/>
                    <a:p>
                      <a:pPr algn="ctr"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3,400,000</a:t>
                      </a:r>
                    </a:p>
                  </a:txBody>
                  <a:tcPr marL="0" marR="0" marT="0" marB="0" anchor="ctr"/>
                </a:tc>
                <a:tc>
                  <a:txBody>
                    <a:bodyPr/>
                    <a:lstStyle/>
                    <a:p>
                      <a:pPr algn="ctr"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14,967.97</a:t>
                      </a:r>
                    </a:p>
                  </a:txBody>
                  <a:tcPr marL="0" marR="0" marT="0" marB="0" anchor="ctr"/>
                </a:tc>
                <a:extLst>
                  <a:ext uri="{0D108BD9-81ED-4DB2-BD59-A6C34878D82A}">
                    <a16:rowId xmlns:a16="http://schemas.microsoft.com/office/drawing/2014/main" xmlns="" val="3249135443"/>
                  </a:ext>
                </a:extLst>
              </a:tr>
              <a:tr h="273927">
                <a:tc>
                  <a:txBody>
                    <a:bodyPr/>
                    <a:lstStyle/>
                    <a:p>
                      <a:pPr algn="l"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LAGOS</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333,967,978,880.44</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89,694,754,919.47</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423,662,733,799.91</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12,900,000</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32,842.07</a:t>
                      </a:r>
                    </a:p>
                  </a:txBody>
                  <a:tcPr marL="0" marR="0" marT="0" marB="0" anchor="ctr"/>
                </a:tc>
                <a:extLst>
                  <a:ext uri="{0D108BD9-81ED-4DB2-BD59-A6C34878D82A}">
                    <a16:rowId xmlns:a16="http://schemas.microsoft.com/office/drawing/2014/main" xmlns="" val="942113909"/>
                  </a:ext>
                </a:extLst>
              </a:tr>
              <a:tr h="273927">
                <a:tc>
                  <a:txBody>
                    <a:bodyPr/>
                    <a:lstStyle/>
                    <a:p>
                      <a:pPr algn="l"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NASARAWA</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6,174,136,952.59</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35,197,763,035.01</a:t>
                      </a:r>
                    </a:p>
                  </a:txBody>
                  <a:tcPr marL="0" marR="0" marT="0" marB="0" anchor="ctr"/>
                </a:tc>
                <a:tc>
                  <a:txBody>
                    <a:bodyPr/>
                    <a:lstStyle/>
                    <a:p>
                      <a:pPr algn="ctr"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41,371,899,987.60</a:t>
                      </a:r>
                    </a:p>
                  </a:txBody>
                  <a:tcPr marL="0" marR="0" marT="0" marB="0" anchor="ctr"/>
                </a:tc>
                <a:tc>
                  <a:txBody>
                    <a:bodyPr/>
                    <a:lstStyle/>
                    <a:p>
                      <a:pPr algn="ctr"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3,101,000</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13,341.47</a:t>
                      </a:r>
                    </a:p>
                  </a:txBody>
                  <a:tcPr marL="0" marR="0" marT="0" marB="0" anchor="ctr"/>
                </a:tc>
                <a:extLst>
                  <a:ext uri="{0D108BD9-81ED-4DB2-BD59-A6C34878D82A}">
                    <a16:rowId xmlns:a16="http://schemas.microsoft.com/office/drawing/2014/main" xmlns="" val="3255037499"/>
                  </a:ext>
                </a:extLst>
              </a:tr>
              <a:tr h="273927">
                <a:tc>
                  <a:txBody>
                    <a:bodyPr/>
                    <a:lstStyle/>
                    <a:p>
                      <a:pPr algn="l"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NIGER</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6,517,939,033.07</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42,473,678,019.42</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48,991,617,052.49</a:t>
                      </a:r>
                    </a:p>
                  </a:txBody>
                  <a:tcPr marL="0" marR="0" marT="0" marB="0" anchor="ctr"/>
                </a:tc>
                <a:tc>
                  <a:txBody>
                    <a:bodyPr/>
                    <a:lstStyle/>
                    <a:p>
                      <a:pPr algn="ctr"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4,121,003</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11,888.28</a:t>
                      </a:r>
                    </a:p>
                  </a:txBody>
                  <a:tcPr marL="0" marR="0" marT="0" marB="0" anchor="ctr"/>
                </a:tc>
                <a:extLst>
                  <a:ext uri="{0D108BD9-81ED-4DB2-BD59-A6C34878D82A}">
                    <a16:rowId xmlns:a16="http://schemas.microsoft.com/office/drawing/2014/main" xmlns="" val="2123878554"/>
                  </a:ext>
                </a:extLst>
              </a:tr>
              <a:tr h="273927">
                <a:tc>
                  <a:txBody>
                    <a:bodyPr/>
                    <a:lstStyle/>
                    <a:p>
                      <a:pPr algn="l"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OGUN</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74,835,979,000.51</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26,185,030,796.12</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101,021,009,796.63</a:t>
                      </a:r>
                    </a:p>
                  </a:txBody>
                  <a:tcPr marL="0" marR="0" marT="0" marB="0" anchor="ctr"/>
                </a:tc>
                <a:tc>
                  <a:txBody>
                    <a:bodyPr/>
                    <a:lstStyle/>
                    <a:p>
                      <a:pPr algn="ctr"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4,750,120</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21,267.04</a:t>
                      </a:r>
                    </a:p>
                  </a:txBody>
                  <a:tcPr marL="0" marR="0" marT="0" marB="0" anchor="ctr"/>
                </a:tc>
                <a:extLst>
                  <a:ext uri="{0D108BD9-81ED-4DB2-BD59-A6C34878D82A}">
                    <a16:rowId xmlns:a16="http://schemas.microsoft.com/office/drawing/2014/main" xmlns="" val="3811695905"/>
                  </a:ext>
                </a:extLst>
              </a:tr>
              <a:tr h="273927">
                <a:tc>
                  <a:txBody>
                    <a:bodyPr/>
                    <a:lstStyle/>
                    <a:p>
                      <a:pPr algn="l"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ONDO</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10,927,871,479.76</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45,897,247,825.41</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56,825,119,305.17</a:t>
                      </a:r>
                    </a:p>
                  </a:txBody>
                  <a:tcPr marL="0" marR="0" marT="0" marB="0" anchor="ctr"/>
                </a:tc>
                <a:tc>
                  <a:txBody>
                    <a:bodyPr/>
                    <a:lstStyle/>
                    <a:p>
                      <a:pPr algn="ctr"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4,405,000</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12,900.14</a:t>
                      </a:r>
                    </a:p>
                  </a:txBody>
                  <a:tcPr marL="0" marR="0" marT="0" marB="0" anchor="ctr"/>
                </a:tc>
                <a:extLst>
                  <a:ext uri="{0D108BD9-81ED-4DB2-BD59-A6C34878D82A}">
                    <a16:rowId xmlns:a16="http://schemas.microsoft.com/office/drawing/2014/main" xmlns="" val="255258459"/>
                  </a:ext>
                </a:extLst>
              </a:tr>
              <a:tr h="273927">
                <a:tc>
                  <a:txBody>
                    <a:bodyPr/>
                    <a:lstStyle/>
                    <a:p>
                      <a:pPr algn="l"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OSUN</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11,731,026,444.38</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10,436,789,071.79</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22,167,815,516.17</a:t>
                      </a:r>
                    </a:p>
                  </a:txBody>
                  <a:tcPr marL="0" marR="0" marT="0" marB="0" anchor="ctr"/>
                </a:tc>
                <a:tc>
                  <a:txBody>
                    <a:bodyPr/>
                    <a:lstStyle/>
                    <a:p>
                      <a:pPr algn="ctr"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4,416,000</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5,019.89</a:t>
                      </a:r>
                    </a:p>
                  </a:txBody>
                  <a:tcPr marL="0" marR="0" marT="0" marB="0" anchor="ctr"/>
                </a:tc>
                <a:extLst>
                  <a:ext uri="{0D108BD9-81ED-4DB2-BD59-A6C34878D82A}">
                    <a16:rowId xmlns:a16="http://schemas.microsoft.com/office/drawing/2014/main" xmlns="" val="2055222229"/>
                  </a:ext>
                </a:extLst>
              </a:tr>
              <a:tr h="273927">
                <a:tc>
                  <a:txBody>
                    <a:bodyPr/>
                    <a:lstStyle/>
                    <a:p>
                      <a:pPr algn="l"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OYO</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22,448,338,824.61</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44,473,339,482.90</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66,921,678,307.51</a:t>
                      </a:r>
                    </a:p>
                  </a:txBody>
                  <a:tcPr marL="0" marR="0" marT="0" marB="0" anchor="ctr"/>
                </a:tc>
                <a:tc>
                  <a:txBody>
                    <a:bodyPr/>
                    <a:lstStyle/>
                    <a:p>
                      <a:pPr algn="ctr"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8,000,000</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8,365.21</a:t>
                      </a:r>
                    </a:p>
                  </a:txBody>
                  <a:tcPr marL="0" marR="0" marT="0" marB="0" anchor="ctr"/>
                </a:tc>
                <a:extLst>
                  <a:ext uri="{0D108BD9-81ED-4DB2-BD59-A6C34878D82A}">
                    <a16:rowId xmlns:a16="http://schemas.microsoft.com/office/drawing/2014/main" xmlns="" val="2168584185"/>
                  </a:ext>
                </a:extLst>
              </a:tr>
              <a:tr h="273927">
                <a:tc>
                  <a:txBody>
                    <a:bodyPr/>
                    <a:lstStyle/>
                    <a:p>
                      <a:pPr algn="l"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PLATEAU</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10,788,283,409.45</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29,620,161,161.72</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40,408,444,571.17</a:t>
                      </a:r>
                    </a:p>
                  </a:txBody>
                  <a:tcPr marL="0" marR="0" marT="0" marB="0" anchor="ctr"/>
                </a:tc>
                <a:tc>
                  <a:txBody>
                    <a:bodyPr/>
                    <a:lstStyle/>
                    <a:p>
                      <a:pPr algn="ctr"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4,500,000</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8,979.65</a:t>
                      </a:r>
                    </a:p>
                  </a:txBody>
                  <a:tcPr marL="0" marR="0" marT="0" marB="0" anchor="ctr"/>
                </a:tc>
                <a:extLst>
                  <a:ext uri="{0D108BD9-81ED-4DB2-BD59-A6C34878D82A}">
                    <a16:rowId xmlns:a16="http://schemas.microsoft.com/office/drawing/2014/main" xmlns="" val="1626114970"/>
                  </a:ext>
                </a:extLst>
              </a:tr>
              <a:tr h="273927">
                <a:tc>
                  <a:txBody>
                    <a:bodyPr/>
                    <a:lstStyle/>
                    <a:p>
                      <a:pPr algn="l"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RIVERS**</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89,484,983,409.10</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119,632,192,162.38</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209,117,175,571.48</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7,400,000</a:t>
                      </a:r>
                    </a:p>
                  </a:txBody>
                  <a:tcPr marL="0" marR="0" marT="0" marB="0" anchor="ctr"/>
                </a:tc>
                <a:tc>
                  <a:txBody>
                    <a:bodyPr/>
                    <a:lstStyle/>
                    <a:p>
                      <a:pPr algn="ctr"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28,259.08</a:t>
                      </a:r>
                    </a:p>
                  </a:txBody>
                  <a:tcPr marL="0" marR="0" marT="0" marB="0" anchor="ctr"/>
                </a:tc>
                <a:extLst>
                  <a:ext uri="{0D108BD9-81ED-4DB2-BD59-A6C34878D82A}">
                    <a16:rowId xmlns:a16="http://schemas.microsoft.com/office/drawing/2014/main" xmlns="" val="1030404734"/>
                  </a:ext>
                </a:extLst>
              </a:tr>
              <a:tr h="273927">
                <a:tc>
                  <a:txBody>
                    <a:bodyPr/>
                    <a:lstStyle/>
                    <a:p>
                      <a:pPr algn="l"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SOKOTO</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9,018,844,307.29</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41,243,655,071.76</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50,262,499,379.05</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5,300,000</a:t>
                      </a:r>
                    </a:p>
                  </a:txBody>
                  <a:tcPr marL="0" marR="0" marT="0" marB="0" anchor="ctr"/>
                </a:tc>
                <a:tc>
                  <a:txBody>
                    <a:bodyPr/>
                    <a:lstStyle/>
                    <a:p>
                      <a:pPr algn="ctr"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9,483.49</a:t>
                      </a:r>
                    </a:p>
                  </a:txBody>
                  <a:tcPr marL="0" marR="0" marT="0" marB="0" anchor="ctr"/>
                </a:tc>
                <a:extLst>
                  <a:ext uri="{0D108BD9-81ED-4DB2-BD59-A6C34878D82A}">
                    <a16:rowId xmlns:a16="http://schemas.microsoft.com/office/drawing/2014/main" xmlns="" val="1533230483"/>
                  </a:ext>
                </a:extLst>
              </a:tr>
              <a:tr h="273927">
                <a:tc>
                  <a:txBody>
                    <a:bodyPr/>
                    <a:lstStyle/>
                    <a:p>
                      <a:pPr algn="l"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TARABA</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5,764,251,233.85</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33,922,215,995.69</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39,686,467,229.54</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2,895,000</a:t>
                      </a:r>
                    </a:p>
                  </a:txBody>
                  <a:tcPr marL="0" marR="0" marT="0" marB="0" anchor="ctr"/>
                </a:tc>
                <a:tc>
                  <a:txBody>
                    <a:bodyPr/>
                    <a:lstStyle/>
                    <a:p>
                      <a:pPr algn="ctr"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13,708.62</a:t>
                      </a:r>
                    </a:p>
                  </a:txBody>
                  <a:tcPr marL="0" marR="0" marT="0" marB="0" anchor="ctr"/>
                </a:tc>
                <a:extLst>
                  <a:ext uri="{0D108BD9-81ED-4DB2-BD59-A6C34878D82A}">
                    <a16:rowId xmlns:a16="http://schemas.microsoft.com/office/drawing/2014/main" xmlns="" val="3885175325"/>
                  </a:ext>
                </a:extLst>
              </a:tr>
              <a:tr h="273927">
                <a:tc>
                  <a:txBody>
                    <a:bodyPr/>
                    <a:lstStyle/>
                    <a:p>
                      <a:pPr algn="l"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YOBE</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3,598,131,936.59</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39,493,537,224.68</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43,091,669,161.27</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3,300,000</a:t>
                      </a:r>
                    </a:p>
                  </a:txBody>
                  <a:tcPr marL="0" marR="0" marT="0" marB="0" anchor="ctr"/>
                </a:tc>
                <a:tc>
                  <a:txBody>
                    <a:bodyPr/>
                    <a:lstStyle/>
                    <a:p>
                      <a:pPr algn="ctr"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13,058.08</a:t>
                      </a:r>
                    </a:p>
                  </a:txBody>
                  <a:tcPr marL="0" marR="0" marT="0" marB="0" anchor="ctr"/>
                </a:tc>
                <a:extLst>
                  <a:ext uri="{0D108BD9-81ED-4DB2-BD59-A6C34878D82A}">
                    <a16:rowId xmlns:a16="http://schemas.microsoft.com/office/drawing/2014/main" xmlns="" val="3055525362"/>
                  </a:ext>
                </a:extLst>
              </a:tr>
              <a:tr h="273927">
                <a:tc>
                  <a:txBody>
                    <a:bodyPr/>
                    <a:lstStyle/>
                    <a:p>
                      <a:pPr algn="l"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ZAMFARA</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6,023,994,930.94</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28,452,828,222.31</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34,476,823,153.25</a:t>
                      </a:r>
                    </a:p>
                  </a:txBody>
                  <a:tcPr marL="0" marR="0" marT="0" marB="0" anchor="ctr"/>
                </a:tc>
                <a:tc>
                  <a:txBody>
                    <a:bodyPr/>
                    <a:lstStyle/>
                    <a:p>
                      <a:pPr algn="ctr" fontAlgn="ctr"/>
                      <a:r>
                        <a:rPr lang="en-US" sz="1050" b="1" i="0" u="none" strike="noStrike">
                          <a:solidFill>
                            <a:srgbClr val="231F20"/>
                          </a:solidFill>
                          <a:effectLst/>
                          <a:latin typeface="Times New Roman" panose="02020603050405020304" pitchFamily="18" charset="0"/>
                          <a:cs typeface="Times New Roman" panose="02020603050405020304" pitchFamily="18" charset="0"/>
                        </a:rPr>
                        <a:t>4,600,000</a:t>
                      </a:r>
                    </a:p>
                  </a:txBody>
                  <a:tcPr marL="0" marR="0" marT="0" marB="0" anchor="ctr"/>
                </a:tc>
                <a:tc>
                  <a:txBody>
                    <a:bodyPr/>
                    <a:lstStyle/>
                    <a:p>
                      <a:pPr algn="ctr" fontAlgn="ctr"/>
                      <a:r>
                        <a:rPr lang="en-US" sz="1050" b="1" i="0" u="none" strike="noStrike" dirty="0">
                          <a:solidFill>
                            <a:srgbClr val="231F20"/>
                          </a:solidFill>
                          <a:effectLst/>
                          <a:latin typeface="Times New Roman" panose="02020603050405020304" pitchFamily="18" charset="0"/>
                          <a:cs typeface="Times New Roman" panose="02020603050405020304" pitchFamily="18" charset="0"/>
                        </a:rPr>
                        <a:t>7,494.96</a:t>
                      </a:r>
                    </a:p>
                  </a:txBody>
                  <a:tcPr marL="0" marR="0" marT="0" marB="0" anchor="ctr"/>
                </a:tc>
                <a:extLst>
                  <a:ext uri="{0D108BD9-81ED-4DB2-BD59-A6C34878D82A}">
                    <a16:rowId xmlns:a16="http://schemas.microsoft.com/office/drawing/2014/main" xmlns="" val="2988923823"/>
                  </a:ext>
                </a:extLst>
              </a:tr>
              <a:tr h="273927">
                <a:tc>
                  <a:txBody>
                    <a:bodyPr/>
                    <a:lstStyle/>
                    <a:p>
                      <a:pPr algn="l" fontAlgn="ctr"/>
                      <a:r>
                        <a:rPr lang="en-US" sz="1050" b="1" i="0" u="none" strike="noStrike" dirty="0" smtClean="0">
                          <a:solidFill>
                            <a:srgbClr val="ED2129"/>
                          </a:solidFill>
                          <a:effectLst/>
                          <a:latin typeface="Times New Roman" panose="02020603050405020304" pitchFamily="18" charset="0"/>
                          <a:cs typeface="Times New Roman" panose="02020603050405020304" pitchFamily="18" charset="0"/>
                        </a:rPr>
                        <a:t>TOTAL</a:t>
                      </a:r>
                      <a:endParaRPr lang="en-US" sz="1050" b="1" i="0" u="none" strike="noStrike" dirty="0">
                        <a:solidFill>
                          <a:srgbClr val="ED2129"/>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en-US" sz="1050" b="1" i="0" u="none" strike="noStrike">
                          <a:solidFill>
                            <a:srgbClr val="ED2129"/>
                          </a:solidFill>
                          <a:effectLst/>
                          <a:latin typeface="Times New Roman" panose="02020603050405020304" pitchFamily="18" charset="0"/>
                          <a:cs typeface="Times New Roman" panose="02020603050405020304" pitchFamily="18" charset="0"/>
                        </a:rPr>
                        <a:t>936,471,407,367.06</a:t>
                      </a:r>
                    </a:p>
                  </a:txBody>
                  <a:tcPr marL="0" marR="0" marT="0" marB="0" anchor="ctr"/>
                </a:tc>
                <a:tc>
                  <a:txBody>
                    <a:bodyPr/>
                    <a:lstStyle/>
                    <a:p>
                      <a:pPr algn="l" fontAlgn="b"/>
                      <a:r>
                        <a:rPr lang="en-US" sz="1050" b="1" i="0" u="none" strike="noStrike">
                          <a:solidFill>
                            <a:srgbClr val="ED2129"/>
                          </a:solidFill>
                          <a:effectLst/>
                          <a:latin typeface="Times New Roman" panose="02020603050405020304" pitchFamily="18" charset="0"/>
                          <a:cs typeface="Times New Roman" panose="02020603050405020304" pitchFamily="18" charset="0"/>
                        </a:rPr>
                        <a:t>1,739,290,877,423.01</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257175" marR="0" marT="0" marB="0" anchor="ctr"/>
                </a:tc>
                <a:tc>
                  <a:txBody>
                    <a:bodyPr/>
                    <a:lstStyle/>
                    <a:p>
                      <a:pPr algn="ctr" fontAlgn="ctr"/>
                      <a:r>
                        <a:rPr lang="en-US" sz="1050" b="1" i="0" u="none" strike="noStrike">
                          <a:solidFill>
                            <a:srgbClr val="ED2129"/>
                          </a:solidFill>
                          <a:effectLst/>
                          <a:latin typeface="Times New Roman" panose="02020603050405020304" pitchFamily="18" charset="0"/>
                          <a:cs typeface="Times New Roman" panose="02020603050405020304" pitchFamily="18" charset="0"/>
                        </a:rPr>
                        <a:t>2,675,762,284,790.07</a:t>
                      </a:r>
                    </a:p>
                  </a:txBody>
                  <a:tcPr marL="0" marR="0" marT="0" marB="0" anchor="ctr"/>
                </a:tc>
                <a:tc>
                  <a:txBody>
                    <a:bodyPr/>
                    <a:lstStyle/>
                    <a:p>
                      <a:pPr algn="ctr" fontAlgn="ctr"/>
                      <a:r>
                        <a:rPr lang="en-US" sz="1050" b="1" i="0" u="none" strike="noStrike" dirty="0">
                          <a:solidFill>
                            <a:srgbClr val="ED2129"/>
                          </a:solidFill>
                          <a:effectLst/>
                          <a:latin typeface="Times New Roman" panose="02020603050405020304" pitchFamily="18" charset="0"/>
                          <a:cs typeface="Times New Roman" panose="02020603050405020304" pitchFamily="18" charset="0"/>
                        </a:rPr>
                        <a:t>188,185,139</a:t>
                      </a:r>
                    </a:p>
                  </a:txBody>
                  <a:tcPr marL="0" marR="0" marT="0" marB="0" anchor="ctr"/>
                </a:tc>
                <a:tc>
                  <a:txBody>
                    <a:bodyPr/>
                    <a:lstStyle/>
                    <a:p>
                      <a:pPr algn="ctr" fontAlgn="ctr"/>
                      <a:r>
                        <a:rPr lang="en-US" sz="1050" b="1" i="0" u="none" strike="noStrike" dirty="0">
                          <a:solidFill>
                            <a:srgbClr val="ED2129"/>
                          </a:solidFill>
                          <a:effectLst/>
                          <a:latin typeface="Times New Roman" panose="02020603050405020304" pitchFamily="18" charset="0"/>
                          <a:cs typeface="Times New Roman" panose="02020603050405020304" pitchFamily="18" charset="0"/>
                        </a:rPr>
                        <a:t>14,089.14</a:t>
                      </a:r>
                    </a:p>
                  </a:txBody>
                  <a:tcPr marL="0" marR="0" marT="0" marB="0" anchor="ctr"/>
                </a:tc>
                <a:extLst>
                  <a:ext uri="{0D108BD9-81ED-4DB2-BD59-A6C34878D82A}">
                    <a16:rowId xmlns:a16="http://schemas.microsoft.com/office/drawing/2014/main" xmlns="" val="711038396"/>
                  </a:ext>
                </a:extLst>
              </a:tr>
            </a:tbl>
          </a:graphicData>
        </a:graphic>
      </p:graphicFrame>
      <p:sp>
        <p:nvSpPr>
          <p:cNvPr id="5" name="Content Placeholder 2"/>
          <p:cNvSpPr txBox="1">
            <a:spLocks/>
          </p:cNvSpPr>
          <p:nvPr/>
        </p:nvSpPr>
        <p:spPr>
          <a:xfrm>
            <a:off x="5474892" y="6523028"/>
            <a:ext cx="5950626" cy="24102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smtClean="0"/>
              <a:t>Source: </a:t>
            </a:r>
            <a:r>
              <a:rPr lang="en-US" sz="1200" dirty="0"/>
              <a:t>National Bureau of </a:t>
            </a:r>
            <a:r>
              <a:rPr lang="en-US" sz="1200" dirty="0" smtClean="0"/>
              <a:t>Statistics; BusinessDay.ng; Worldpopulationreview.com </a:t>
            </a:r>
            <a:endParaRPr lang="en-US" sz="1200" dirty="0"/>
          </a:p>
        </p:txBody>
      </p:sp>
      <p:cxnSp>
        <p:nvCxnSpPr>
          <p:cNvPr id="6" name="Straight Connector 5"/>
          <p:cNvCxnSpPr/>
          <p:nvPr/>
        </p:nvCxnSpPr>
        <p:spPr>
          <a:xfrm>
            <a:off x="1248552" y="802106"/>
            <a:ext cx="10733897" cy="16041"/>
          </a:xfrm>
          <a:prstGeom prst="line">
            <a:avLst/>
          </a:prstGeom>
          <a:ln w="539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0765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0"/>
          <p:cNvSpPr txBox="1">
            <a:spLocks/>
          </p:cNvSpPr>
          <p:nvPr/>
        </p:nvSpPr>
        <p:spPr>
          <a:xfrm>
            <a:off x="161365" y="56161"/>
            <a:ext cx="11869270" cy="47448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12700" algn="ctr">
              <a:lnSpc>
                <a:spcPct val="100000"/>
              </a:lnSpc>
              <a:spcBef>
                <a:spcPts val="100"/>
              </a:spcBef>
            </a:pPr>
            <a:r>
              <a:rPr lang="en-US" sz="3000" b="1" dirty="0" smtClean="0">
                <a:latin typeface="Times New Roman" panose="02020603050405020304" pitchFamily="18" charset="0"/>
                <a:cs typeface="Times New Roman" panose="02020603050405020304" pitchFamily="18" charset="0"/>
              </a:rPr>
              <a:t>REVENUE PER CAPITA </a:t>
            </a:r>
            <a:r>
              <a:rPr lang="en-US" sz="3000" b="1" spc="-25" dirty="0">
                <a:latin typeface="Times New Roman" panose="02020603050405020304" pitchFamily="18" charset="0"/>
                <a:cs typeface="Times New Roman" panose="02020603050405020304" pitchFamily="18" charset="0"/>
              </a:rPr>
              <a:t>(₦</a:t>
            </a:r>
            <a:r>
              <a:rPr lang="en-US" sz="3000" b="1" spc="-25" dirty="0" smtClean="0">
                <a:latin typeface="Times New Roman" panose="02020603050405020304" pitchFamily="18" charset="0"/>
                <a:cs typeface="Times New Roman" panose="02020603050405020304" pitchFamily="18" charset="0"/>
              </a:rPr>
              <a:t>) </a:t>
            </a:r>
            <a:r>
              <a:rPr lang="en-US" sz="3000" b="1" dirty="0" smtClean="0">
                <a:latin typeface="Times New Roman" panose="02020603050405020304" pitchFamily="18" charset="0"/>
                <a:cs typeface="Times New Roman" panose="02020603050405020304" pitchFamily="18" charset="0"/>
              </a:rPr>
              <a:t>AT STATE LEVEL – 2017 FISCAL YEAR</a:t>
            </a:r>
            <a:endParaRPr lang="en-US" sz="3000" b="1" dirty="0">
              <a:latin typeface="Times New Roman" panose="02020603050405020304" pitchFamily="18" charset="0"/>
              <a:cs typeface="Times New Roman" panose="02020603050405020304" pitchFamily="18" charset="0"/>
            </a:endParaRPr>
          </a:p>
        </p:txBody>
      </p:sp>
      <p:graphicFrame>
        <p:nvGraphicFramePr>
          <p:cNvPr id="6" name="Chart 5"/>
          <p:cNvGraphicFramePr>
            <a:graphicFrameLocks/>
          </p:cNvGraphicFramePr>
          <p:nvPr>
            <p:extLst>
              <p:ext uri="{D42A27DB-BD31-4B8C-83A1-F6EECF244321}">
                <p14:modId xmlns:p14="http://schemas.microsoft.com/office/powerpoint/2010/main" val="439877784"/>
              </p:ext>
            </p:extLst>
          </p:nvPr>
        </p:nvGraphicFramePr>
        <p:xfrm>
          <a:off x="954088" y="515876"/>
          <a:ext cx="10691812" cy="6342124"/>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p:cNvCxnSpPr/>
          <p:nvPr/>
        </p:nvCxnSpPr>
        <p:spPr>
          <a:xfrm>
            <a:off x="0" y="562734"/>
            <a:ext cx="12192000" cy="0"/>
          </a:xfrm>
          <a:prstGeom prst="line">
            <a:avLst/>
          </a:prstGeom>
          <a:ln w="539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93144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315227" y="89652"/>
            <a:ext cx="10733338" cy="1031655"/>
          </a:xfrm>
        </p:spPr>
        <p:txBody>
          <a:bodyPr>
            <a:normAutofit/>
          </a:bodyPr>
          <a:lstStyle/>
          <a:p>
            <a:pPr algn="ctr"/>
            <a:r>
              <a:rPr lang="en-US" sz="3200" dirty="0" smtClean="0"/>
              <a:t>Digitizing Government Processes: </a:t>
            </a:r>
            <a:br>
              <a:rPr lang="en-US" sz="3200" dirty="0" smtClean="0"/>
            </a:br>
            <a:r>
              <a:rPr lang="en-US" sz="3200" dirty="0" smtClean="0"/>
              <a:t>Roadmap To Achieving Digital Goals</a:t>
            </a:r>
            <a:endParaRPr lang="en-US" sz="3200" dirty="0"/>
          </a:p>
        </p:txBody>
      </p:sp>
      <p:sp>
        <p:nvSpPr>
          <p:cNvPr id="7" name="Content Placeholder 2"/>
          <p:cNvSpPr>
            <a:spLocks noGrp="1"/>
          </p:cNvSpPr>
          <p:nvPr>
            <p:ph idx="1"/>
          </p:nvPr>
        </p:nvSpPr>
        <p:spPr>
          <a:xfrm>
            <a:off x="1541928" y="1471391"/>
            <a:ext cx="9931837" cy="4668323"/>
          </a:xfrm>
        </p:spPr>
        <p:txBody>
          <a:bodyPr>
            <a:noAutofit/>
          </a:bodyPr>
          <a:lstStyle/>
          <a:p>
            <a:pPr>
              <a:buClr>
                <a:srgbClr val="FF0000"/>
              </a:buClr>
              <a:buSzPct val="95000"/>
              <a:buFont typeface="Wingdings" panose="05000000000000000000" pitchFamily="2" charset="2"/>
              <a:buChar char="§"/>
            </a:pPr>
            <a:r>
              <a:rPr lang="en-US" sz="2400" dirty="0"/>
              <a:t>Governments digitization efforts </a:t>
            </a:r>
            <a:r>
              <a:rPr lang="en-US" sz="2400" dirty="0" smtClean="0"/>
              <a:t>mostly anchored </a:t>
            </a:r>
            <a:r>
              <a:rPr lang="en-US" sz="2400" dirty="0"/>
              <a:t>on four capabilities </a:t>
            </a:r>
            <a:endParaRPr lang="en-US" sz="2400" dirty="0" smtClean="0"/>
          </a:p>
          <a:p>
            <a:pPr lvl="1">
              <a:buClr>
                <a:srgbClr val="FF0000"/>
              </a:buClr>
              <a:buSzPct val="95000"/>
              <a:buFont typeface="Wingdings" panose="05000000000000000000" pitchFamily="2" charset="2"/>
              <a:buChar char="ü"/>
            </a:pPr>
            <a:r>
              <a:rPr lang="en-US" dirty="0" smtClean="0"/>
              <a:t>Services</a:t>
            </a:r>
            <a:r>
              <a:rPr lang="en-US" dirty="0"/>
              <a:t>, Processes, Decisions, and Data sharing (McKinsey &amp; Company, </a:t>
            </a:r>
            <a:r>
              <a:rPr lang="en-US" dirty="0" smtClean="0"/>
              <a:t>2016)</a:t>
            </a:r>
            <a:endParaRPr lang="en-US" b="1" u="sng" dirty="0" smtClean="0"/>
          </a:p>
          <a:p>
            <a:pPr marL="0" indent="0">
              <a:buClr>
                <a:srgbClr val="FF0000"/>
              </a:buClr>
              <a:buSzPct val="95000"/>
              <a:buNone/>
            </a:pPr>
            <a:r>
              <a:rPr lang="en-US" sz="2400" b="1" u="sng" dirty="0" smtClean="0"/>
              <a:t>Benefits of digitizing government processes</a:t>
            </a:r>
          </a:p>
          <a:p>
            <a:pPr>
              <a:buClr>
                <a:srgbClr val="FF0000"/>
              </a:buClr>
              <a:buSzPct val="95000"/>
              <a:buFont typeface="Wingdings" panose="05000000000000000000" pitchFamily="2" charset="2"/>
              <a:buChar char="§"/>
            </a:pPr>
            <a:r>
              <a:rPr lang="en-US" sz="2400" dirty="0" smtClean="0"/>
              <a:t>Using </a:t>
            </a:r>
            <a:r>
              <a:rPr lang="en-US" sz="2400" dirty="0"/>
              <a:t>current technology, </a:t>
            </a:r>
            <a:r>
              <a:rPr lang="en-US" sz="2400" dirty="0" smtClean="0"/>
              <a:t>digitizing government processes </a:t>
            </a:r>
            <a:r>
              <a:rPr lang="en-US" sz="2400" dirty="0"/>
              <a:t>could generate over $1 trillion annually worldwide </a:t>
            </a:r>
            <a:r>
              <a:rPr lang="en-US" sz="2400" dirty="0" smtClean="0"/>
              <a:t/>
            </a:r>
            <a:br>
              <a:rPr lang="en-US" sz="2400" dirty="0" smtClean="0"/>
            </a:br>
            <a:r>
              <a:rPr lang="en-US" sz="2400" dirty="0" smtClean="0"/>
              <a:t>(</a:t>
            </a:r>
            <a:r>
              <a:rPr lang="en-US" sz="2400" dirty="0"/>
              <a:t>McKinsey &amp; </a:t>
            </a:r>
            <a:r>
              <a:rPr lang="en-US" sz="2400" dirty="0" smtClean="0"/>
              <a:t>Company, </a:t>
            </a:r>
            <a:r>
              <a:rPr lang="en-US" sz="2400" dirty="0"/>
              <a:t>2016</a:t>
            </a:r>
            <a:r>
              <a:rPr lang="en-US" sz="2400" dirty="0" smtClean="0"/>
              <a:t>)</a:t>
            </a:r>
            <a:endParaRPr lang="en-US" sz="2400" dirty="0"/>
          </a:p>
          <a:p>
            <a:pPr>
              <a:buClr>
                <a:srgbClr val="FF0000"/>
              </a:buClr>
              <a:buSzPct val="95000"/>
              <a:buFont typeface="Wingdings" panose="05000000000000000000" pitchFamily="2" charset="2"/>
              <a:buChar char="§"/>
            </a:pPr>
            <a:r>
              <a:rPr lang="en-US" sz="2400" dirty="0"/>
              <a:t>About 1.7% of Nigeria’s GDP could be generated every year by digitalizing government payments (</a:t>
            </a:r>
            <a:r>
              <a:rPr lang="en-US" sz="2400" dirty="0" smtClean="0"/>
              <a:t>IMF, </a:t>
            </a:r>
            <a:r>
              <a:rPr lang="en-US" sz="2400" dirty="0"/>
              <a:t>2017</a:t>
            </a:r>
            <a:r>
              <a:rPr lang="en-US" sz="2400" dirty="0" smtClean="0"/>
              <a:t>)</a:t>
            </a:r>
          </a:p>
          <a:p>
            <a:pPr>
              <a:buClr>
                <a:srgbClr val="FF0000"/>
              </a:buClr>
              <a:buSzPct val="95000"/>
              <a:buFont typeface="Wingdings" panose="05000000000000000000" pitchFamily="2" charset="2"/>
              <a:buChar char="§"/>
            </a:pPr>
            <a:endParaRPr lang="en-US" sz="2400" b="1" u="sng" dirty="0" smtClean="0">
              <a:solidFill>
                <a:srgbClr val="C00000"/>
              </a:solidFill>
            </a:endParaRPr>
          </a:p>
          <a:p>
            <a:pPr marL="0" indent="0">
              <a:buClr>
                <a:srgbClr val="FF0000"/>
              </a:buClr>
              <a:buSzPct val="95000"/>
              <a:buNone/>
            </a:pPr>
            <a:r>
              <a:rPr lang="en-US" sz="2400" b="1" u="sng" dirty="0" smtClean="0">
                <a:solidFill>
                  <a:srgbClr val="C00000"/>
                </a:solidFill>
              </a:rPr>
              <a:t>Achieving </a:t>
            </a:r>
            <a:r>
              <a:rPr lang="en-US" sz="2400" b="1" u="sng" dirty="0">
                <a:solidFill>
                  <a:srgbClr val="C00000"/>
                </a:solidFill>
              </a:rPr>
              <a:t>digital </a:t>
            </a:r>
            <a:r>
              <a:rPr lang="en-US" sz="2400" b="1" u="sng" dirty="0" smtClean="0">
                <a:solidFill>
                  <a:srgbClr val="C00000"/>
                </a:solidFill>
              </a:rPr>
              <a:t>goals requires innovation-friendly policies and regulatory environment</a:t>
            </a:r>
            <a:endParaRPr lang="en-US" sz="2400" b="1" u="sng" dirty="0">
              <a:solidFill>
                <a:srgbClr val="C00000"/>
              </a:solidFill>
            </a:endParaRPr>
          </a:p>
        </p:txBody>
      </p:sp>
      <p:cxnSp>
        <p:nvCxnSpPr>
          <p:cNvPr id="4" name="Straight Connector 3"/>
          <p:cNvCxnSpPr/>
          <p:nvPr/>
        </p:nvCxnSpPr>
        <p:spPr>
          <a:xfrm>
            <a:off x="1248552" y="1026694"/>
            <a:ext cx="10911364" cy="32085"/>
          </a:xfrm>
          <a:prstGeom prst="line">
            <a:avLst/>
          </a:prstGeom>
          <a:ln w="539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8669232"/>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227" y="60096"/>
            <a:ext cx="10225214" cy="1061211"/>
          </a:xfrm>
        </p:spPr>
        <p:txBody>
          <a:bodyPr>
            <a:normAutofit/>
          </a:bodyPr>
          <a:lstStyle/>
          <a:p>
            <a:pPr algn="ctr"/>
            <a:r>
              <a:rPr lang="en-US" sz="3200" dirty="0" smtClean="0"/>
              <a:t>Revenue Collection By States And </a:t>
            </a:r>
            <a:br>
              <a:rPr lang="en-US" sz="3200" dirty="0" smtClean="0"/>
            </a:br>
            <a:r>
              <a:rPr lang="en-US" sz="3200" dirty="0" smtClean="0"/>
              <a:t>The Various Approach of Implementation</a:t>
            </a:r>
            <a:endParaRPr lang="en-US" sz="3200" dirty="0"/>
          </a:p>
        </p:txBody>
      </p:sp>
      <p:sp>
        <p:nvSpPr>
          <p:cNvPr id="23" name="Content Placeholder 2"/>
          <p:cNvSpPr>
            <a:spLocks noGrp="1"/>
          </p:cNvSpPr>
          <p:nvPr>
            <p:ph idx="1"/>
          </p:nvPr>
        </p:nvSpPr>
        <p:spPr>
          <a:xfrm>
            <a:off x="1315227" y="1274172"/>
            <a:ext cx="5235886" cy="5287993"/>
          </a:xfrm>
        </p:spPr>
        <p:txBody>
          <a:bodyPr>
            <a:noAutofit/>
          </a:bodyPr>
          <a:lstStyle/>
          <a:p>
            <a:pPr marL="0" indent="0">
              <a:buClr>
                <a:srgbClr val="FF0000"/>
              </a:buClr>
              <a:buSzPct val="95000"/>
              <a:buNone/>
            </a:pPr>
            <a:r>
              <a:rPr lang="en-US" sz="2400" b="1" u="sng" dirty="0" smtClean="0"/>
              <a:t>ICT can aid in the development </a:t>
            </a:r>
            <a:r>
              <a:rPr lang="en-US" sz="2400" b="1" u="sng" dirty="0"/>
              <a:t>of an integrated revenue collection system </a:t>
            </a:r>
            <a:endParaRPr lang="en-US" sz="2400" b="1" u="sng" dirty="0" smtClean="0"/>
          </a:p>
          <a:p>
            <a:pPr>
              <a:buClr>
                <a:srgbClr val="FF0000"/>
              </a:buClr>
              <a:buSzPct val="95000"/>
              <a:buFont typeface="Wingdings" panose="05000000000000000000" pitchFamily="2" charset="2"/>
              <a:buChar char="§"/>
            </a:pPr>
            <a:r>
              <a:rPr lang="en-US" sz="2400" dirty="0" smtClean="0"/>
              <a:t>Ensure a more efficient means of collection</a:t>
            </a:r>
          </a:p>
          <a:p>
            <a:pPr>
              <a:buClr>
                <a:srgbClr val="FF0000"/>
              </a:buClr>
              <a:buSzPct val="95000"/>
              <a:buFont typeface="Wingdings" panose="05000000000000000000" pitchFamily="2" charset="2"/>
              <a:buChar char="§"/>
            </a:pPr>
            <a:r>
              <a:rPr lang="en-US" sz="2400" dirty="0" smtClean="0"/>
              <a:t>Enhance the decision </a:t>
            </a:r>
            <a:r>
              <a:rPr lang="en-US" sz="2400" dirty="0"/>
              <a:t>making process through </a:t>
            </a:r>
            <a:endParaRPr lang="en-US" sz="2400" dirty="0" smtClean="0"/>
          </a:p>
          <a:p>
            <a:pPr lvl="1">
              <a:buClr>
                <a:srgbClr val="FF0000"/>
              </a:buClr>
              <a:buSzPct val="65000"/>
              <a:buFont typeface="Wingdings" panose="05000000000000000000" pitchFamily="2" charset="2"/>
              <a:buChar char="ü"/>
            </a:pPr>
            <a:r>
              <a:rPr lang="en-US" dirty="0" smtClean="0"/>
              <a:t>Improved </a:t>
            </a:r>
            <a:r>
              <a:rPr lang="en-US" dirty="0"/>
              <a:t>data </a:t>
            </a:r>
            <a:r>
              <a:rPr lang="en-US" dirty="0" smtClean="0"/>
              <a:t>collection </a:t>
            </a:r>
          </a:p>
          <a:p>
            <a:pPr lvl="1">
              <a:buClr>
                <a:srgbClr val="FF0000"/>
              </a:buClr>
              <a:buSzPct val="65000"/>
              <a:buFont typeface="Wingdings" panose="05000000000000000000" pitchFamily="2" charset="2"/>
              <a:buChar char="ü"/>
            </a:pPr>
            <a:r>
              <a:rPr lang="en-US" dirty="0" smtClean="0"/>
              <a:t>Visual </a:t>
            </a:r>
            <a:r>
              <a:rPr lang="en-US" dirty="0"/>
              <a:t>data </a:t>
            </a:r>
            <a:r>
              <a:rPr lang="en-US" dirty="0" smtClean="0"/>
              <a:t>representation</a:t>
            </a:r>
          </a:p>
          <a:p>
            <a:pPr lvl="1">
              <a:buClr>
                <a:srgbClr val="FF0000"/>
              </a:buClr>
              <a:buSzPct val="65000"/>
              <a:buFont typeface="Wingdings" panose="05000000000000000000" pitchFamily="2" charset="2"/>
              <a:buChar char="ü"/>
            </a:pPr>
            <a:r>
              <a:rPr lang="en-US" dirty="0" smtClean="0"/>
              <a:t>Analytical metrics</a:t>
            </a:r>
          </a:p>
          <a:p>
            <a:pPr lvl="1">
              <a:buClr>
                <a:srgbClr val="FF0000"/>
              </a:buClr>
              <a:buSzPct val="65000"/>
              <a:buFont typeface="Wingdings" panose="05000000000000000000" pitchFamily="2" charset="2"/>
              <a:buChar char="ü"/>
            </a:pPr>
            <a:r>
              <a:rPr lang="en-US" dirty="0" smtClean="0"/>
              <a:t>Transparent billing, payment and remittance</a:t>
            </a:r>
          </a:p>
          <a:p>
            <a:pPr>
              <a:buClr>
                <a:srgbClr val="FF0000"/>
              </a:buClr>
              <a:buSzPct val="95000"/>
              <a:buFont typeface="Wingdings" panose="05000000000000000000" pitchFamily="2" charset="2"/>
              <a:buChar char="§"/>
            </a:pPr>
            <a:r>
              <a:rPr lang="en-US" sz="2400" dirty="0" smtClean="0"/>
              <a:t>Eliminate the problem of high </a:t>
            </a:r>
            <a:r>
              <a:rPr lang="en-US" sz="2400" dirty="0"/>
              <a:t>collection costs, fraud, underpayment and </a:t>
            </a:r>
            <a:r>
              <a:rPr lang="en-US" sz="2400" dirty="0" smtClean="0"/>
              <a:t>revenue leakages</a:t>
            </a:r>
            <a:endParaRPr lang="en-US" sz="2400" dirty="0"/>
          </a:p>
        </p:txBody>
      </p:sp>
      <p:sp>
        <p:nvSpPr>
          <p:cNvPr id="10" name="Content Placeholder 2"/>
          <p:cNvSpPr txBox="1">
            <a:spLocks/>
          </p:cNvSpPr>
          <p:nvPr/>
        </p:nvSpPr>
        <p:spPr>
          <a:xfrm>
            <a:off x="7134688" y="5943736"/>
            <a:ext cx="4646062" cy="422026"/>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smtClean="0"/>
              <a:t>Various electronic channels of revenue collection </a:t>
            </a:r>
            <a:endParaRPr lang="en-US" sz="2000" b="1" dirty="0"/>
          </a:p>
        </p:txBody>
      </p:sp>
      <p:grpSp>
        <p:nvGrpSpPr>
          <p:cNvPr id="28" name="Group 27"/>
          <p:cNvGrpSpPr/>
          <p:nvPr/>
        </p:nvGrpSpPr>
        <p:grpSpPr>
          <a:xfrm>
            <a:off x="6817727" y="1487690"/>
            <a:ext cx="4618536" cy="4574212"/>
            <a:chOff x="6820569" y="1487690"/>
            <a:chExt cx="4836223" cy="4789810"/>
          </a:xfrm>
        </p:grpSpPr>
        <p:grpSp>
          <p:nvGrpSpPr>
            <p:cNvPr id="26" name="Group 25"/>
            <p:cNvGrpSpPr/>
            <p:nvPr/>
          </p:nvGrpSpPr>
          <p:grpSpPr>
            <a:xfrm>
              <a:off x="8036943" y="2425729"/>
              <a:ext cx="2948383" cy="2795960"/>
              <a:chOff x="8036943" y="2425729"/>
              <a:chExt cx="2948383" cy="2795960"/>
            </a:xfrm>
          </p:grpSpPr>
          <p:sp>
            <p:nvSpPr>
              <p:cNvPr id="20" name="Rectangle 19"/>
              <p:cNvSpPr/>
              <p:nvPr/>
            </p:nvSpPr>
            <p:spPr>
              <a:xfrm rot="2797270">
                <a:off x="8343824" y="2970532"/>
                <a:ext cx="1120608" cy="463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036943" y="3888430"/>
                <a:ext cx="2948383"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18402522" flipH="1">
                <a:off x="9472503" y="2962878"/>
                <a:ext cx="1120608" cy="463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16200000" flipH="1">
                <a:off x="8936407" y="4638230"/>
                <a:ext cx="1120608" cy="463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6820569" y="1487690"/>
              <a:ext cx="4836223" cy="4789810"/>
              <a:chOff x="6820569" y="1487690"/>
              <a:chExt cx="4836223" cy="4789810"/>
            </a:xfrm>
          </p:grpSpPr>
          <p:sp>
            <p:nvSpPr>
              <p:cNvPr id="3" name="Oval 2"/>
              <p:cNvSpPr/>
              <p:nvPr/>
            </p:nvSpPr>
            <p:spPr>
              <a:xfrm>
                <a:off x="8772276" y="3221865"/>
                <a:ext cx="1454130" cy="14541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smtClean="0">
                    <a:solidFill>
                      <a:schemeClr val="tx1"/>
                    </a:solidFill>
                  </a:rPr>
                  <a:t>Integrated Revenue Collection System</a:t>
                </a:r>
                <a:endParaRPr lang="en-US" sz="1300" b="1" dirty="0">
                  <a:solidFill>
                    <a:schemeClr val="tx1"/>
                  </a:solidFill>
                </a:endParaRPr>
              </a:p>
            </p:txBody>
          </p:sp>
          <p:grpSp>
            <p:nvGrpSpPr>
              <p:cNvPr id="19" name="Group 18"/>
              <p:cNvGrpSpPr/>
              <p:nvPr/>
            </p:nvGrpSpPr>
            <p:grpSpPr>
              <a:xfrm>
                <a:off x="6820569" y="3377819"/>
                <a:ext cx="1514475" cy="1079948"/>
                <a:chOff x="6865743" y="3969172"/>
                <a:chExt cx="1514475" cy="1079948"/>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5743" y="3969172"/>
                  <a:ext cx="1514475" cy="742950"/>
                </a:xfrm>
                <a:prstGeom prst="rect">
                  <a:avLst/>
                </a:prstGeom>
              </p:spPr>
            </p:pic>
            <p:sp>
              <p:nvSpPr>
                <p:cNvPr id="11" name="Content Placeholder 2"/>
                <p:cNvSpPr txBox="1">
                  <a:spLocks/>
                </p:cNvSpPr>
                <p:nvPr/>
              </p:nvSpPr>
              <p:spPr>
                <a:xfrm>
                  <a:off x="7197643" y="4627094"/>
                  <a:ext cx="850675" cy="4220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smtClean="0"/>
                    <a:t>USSD</a:t>
                  </a:r>
                  <a:endParaRPr lang="en-US" sz="1600" dirty="0"/>
                </a:p>
              </p:txBody>
            </p:sp>
          </p:grpSp>
          <p:grpSp>
            <p:nvGrpSpPr>
              <p:cNvPr id="18" name="Group 17"/>
              <p:cNvGrpSpPr/>
              <p:nvPr/>
            </p:nvGrpSpPr>
            <p:grpSpPr>
              <a:xfrm>
                <a:off x="7614648" y="1487690"/>
                <a:ext cx="1091590" cy="1637283"/>
                <a:chOff x="7300207" y="1613008"/>
                <a:chExt cx="1091590" cy="1637283"/>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0207" y="1613008"/>
                  <a:ext cx="1091590" cy="1168947"/>
                </a:xfrm>
                <a:prstGeom prst="rect">
                  <a:avLst/>
                </a:prstGeom>
              </p:spPr>
            </p:pic>
            <p:sp>
              <p:nvSpPr>
                <p:cNvPr id="12" name="Content Placeholder 2"/>
                <p:cNvSpPr txBox="1">
                  <a:spLocks/>
                </p:cNvSpPr>
                <p:nvPr/>
              </p:nvSpPr>
              <p:spPr>
                <a:xfrm>
                  <a:off x="7386722" y="2828265"/>
                  <a:ext cx="918561" cy="422026"/>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smtClean="0"/>
                    <a:t>Mobile App</a:t>
                  </a:r>
                  <a:endParaRPr lang="en-US" sz="1600" dirty="0"/>
                </a:p>
              </p:txBody>
            </p:sp>
          </p:grpSp>
          <p:grpSp>
            <p:nvGrpSpPr>
              <p:cNvPr id="17" name="Group 16"/>
              <p:cNvGrpSpPr/>
              <p:nvPr/>
            </p:nvGrpSpPr>
            <p:grpSpPr>
              <a:xfrm>
                <a:off x="10049271" y="1521840"/>
                <a:ext cx="1163733" cy="1478786"/>
                <a:chOff x="9041545" y="1336455"/>
                <a:chExt cx="1163733" cy="1478786"/>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1545" y="1336455"/>
                  <a:ext cx="1163733" cy="1066579"/>
                </a:xfrm>
                <a:prstGeom prst="rect">
                  <a:avLst/>
                </a:prstGeom>
              </p:spPr>
            </p:pic>
            <p:sp>
              <p:nvSpPr>
                <p:cNvPr id="13" name="Content Placeholder 2"/>
                <p:cNvSpPr txBox="1">
                  <a:spLocks/>
                </p:cNvSpPr>
                <p:nvPr/>
              </p:nvSpPr>
              <p:spPr>
                <a:xfrm>
                  <a:off x="9164131" y="2393215"/>
                  <a:ext cx="918561" cy="4220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smtClean="0"/>
                    <a:t>POS</a:t>
                  </a:r>
                  <a:endParaRPr lang="en-US" sz="1600" dirty="0"/>
                </a:p>
              </p:txBody>
            </p:sp>
          </p:grpSp>
          <p:grpSp>
            <p:nvGrpSpPr>
              <p:cNvPr id="16" name="Group 15"/>
              <p:cNvGrpSpPr/>
              <p:nvPr/>
            </p:nvGrpSpPr>
            <p:grpSpPr>
              <a:xfrm>
                <a:off x="8972351" y="4923399"/>
                <a:ext cx="1046532" cy="1354101"/>
                <a:chOff x="10546274" y="2432877"/>
                <a:chExt cx="1046532" cy="1354101"/>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46274" y="2432877"/>
                  <a:ext cx="1046532" cy="1046532"/>
                </a:xfrm>
                <a:prstGeom prst="rect">
                  <a:avLst/>
                </a:prstGeom>
              </p:spPr>
            </p:pic>
            <p:sp>
              <p:nvSpPr>
                <p:cNvPr id="14" name="Content Placeholder 2"/>
                <p:cNvSpPr txBox="1">
                  <a:spLocks/>
                </p:cNvSpPr>
                <p:nvPr/>
              </p:nvSpPr>
              <p:spPr>
                <a:xfrm>
                  <a:off x="10610260" y="3364952"/>
                  <a:ext cx="918561" cy="422026"/>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smtClean="0"/>
                    <a:t>QR Code</a:t>
                  </a:r>
                  <a:endParaRPr lang="en-US" sz="1600" dirty="0"/>
                </a:p>
              </p:txBody>
            </p:sp>
          </p:grpSp>
          <p:grpSp>
            <p:nvGrpSpPr>
              <p:cNvPr id="9" name="Group 8"/>
              <p:cNvGrpSpPr/>
              <p:nvPr/>
            </p:nvGrpSpPr>
            <p:grpSpPr>
              <a:xfrm>
                <a:off x="10631138" y="3234971"/>
                <a:ext cx="1025654" cy="1666268"/>
                <a:chOff x="10373032" y="4080306"/>
                <a:chExt cx="1025654" cy="1666268"/>
              </a:xfrm>
            </p:grpSpPr>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73032" y="4080306"/>
                  <a:ext cx="1025654" cy="1263632"/>
                </a:xfrm>
                <a:prstGeom prst="rect">
                  <a:avLst/>
                </a:prstGeom>
              </p:spPr>
            </p:pic>
            <p:sp>
              <p:nvSpPr>
                <p:cNvPr id="15" name="Content Placeholder 2"/>
                <p:cNvSpPr txBox="1">
                  <a:spLocks/>
                </p:cNvSpPr>
                <p:nvPr/>
              </p:nvSpPr>
              <p:spPr>
                <a:xfrm>
                  <a:off x="10426579" y="5324548"/>
                  <a:ext cx="918561" cy="4220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smtClean="0"/>
                    <a:t>ATM</a:t>
                  </a:r>
                  <a:endParaRPr lang="en-US" sz="1600" dirty="0"/>
                </a:p>
              </p:txBody>
            </p:sp>
          </p:grpSp>
        </p:grpSp>
      </p:grpSp>
      <p:cxnSp>
        <p:nvCxnSpPr>
          <p:cNvPr id="29" name="Straight Connector 28"/>
          <p:cNvCxnSpPr/>
          <p:nvPr/>
        </p:nvCxnSpPr>
        <p:spPr>
          <a:xfrm>
            <a:off x="1248552" y="1026694"/>
            <a:ext cx="10911364" cy="32085"/>
          </a:xfrm>
          <a:prstGeom prst="line">
            <a:avLst/>
          </a:prstGeom>
          <a:ln w="539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2637320"/>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6"/>
          <p:cNvSpPr/>
          <p:nvPr/>
        </p:nvSpPr>
        <p:spPr>
          <a:xfrm>
            <a:off x="2303849" y="4881147"/>
            <a:ext cx="412860" cy="561988"/>
          </a:xfrm>
          <a:prstGeom prst="rect">
            <a:avLst/>
          </a:prstGeom>
          <a:blipFill>
            <a:blip r:embed="rId3" cstate="print"/>
            <a:stretch>
              <a:fillRect/>
            </a:stretch>
          </a:blipFill>
        </p:spPr>
        <p:txBody>
          <a:bodyPr wrap="square" lIns="0" tIns="0" rIns="0" bIns="0" rtlCol="0"/>
          <a:lstStyle/>
          <a:p>
            <a:endParaRPr sz="1631"/>
          </a:p>
        </p:txBody>
      </p:sp>
      <p:sp>
        <p:nvSpPr>
          <p:cNvPr id="24" name="object 24"/>
          <p:cNvSpPr/>
          <p:nvPr/>
        </p:nvSpPr>
        <p:spPr>
          <a:xfrm>
            <a:off x="9882398" y="6087891"/>
            <a:ext cx="248450" cy="161693"/>
          </a:xfrm>
          <a:prstGeom prst="rect">
            <a:avLst/>
          </a:prstGeom>
          <a:blipFill>
            <a:blip r:embed="rId4" cstate="print"/>
            <a:stretch>
              <a:fillRect/>
            </a:stretch>
          </a:blipFill>
        </p:spPr>
        <p:txBody>
          <a:bodyPr wrap="square" lIns="0" tIns="0" rIns="0" bIns="0" rtlCol="0"/>
          <a:lstStyle/>
          <a:p>
            <a:endParaRPr sz="1631"/>
          </a:p>
        </p:txBody>
      </p:sp>
      <p:sp>
        <p:nvSpPr>
          <p:cNvPr id="11" name="object 7"/>
          <p:cNvSpPr txBox="1"/>
          <p:nvPr/>
        </p:nvSpPr>
        <p:spPr>
          <a:xfrm>
            <a:off x="2641915" y="218811"/>
            <a:ext cx="6671590" cy="290478"/>
          </a:xfrm>
          <a:prstGeom prst="rect">
            <a:avLst/>
          </a:prstGeom>
        </p:spPr>
        <p:txBody>
          <a:bodyPr vert="horz" wrap="square" lIns="0" tIns="11507" rIns="0" bIns="0" rtlCol="0">
            <a:spAutoFit/>
          </a:bodyPr>
          <a:lstStyle/>
          <a:p>
            <a:pPr marL="11506" algn="ctr">
              <a:spcBef>
                <a:spcPts val="91"/>
              </a:spcBef>
            </a:pPr>
            <a:r>
              <a:rPr lang="en-US" sz="1812" b="1" spc="-5" dirty="0">
                <a:solidFill>
                  <a:srgbClr val="FFFFFF"/>
                </a:solidFill>
                <a:latin typeface="Trebuchet MS"/>
                <a:cs typeface="Trebuchet MS"/>
              </a:rPr>
              <a:t>1. use</a:t>
            </a:r>
            <a:endParaRPr sz="1812" dirty="0">
              <a:latin typeface="Trebuchet MS"/>
              <a:cs typeface="Trebuchet MS"/>
            </a:endParaRPr>
          </a:p>
        </p:txBody>
      </p:sp>
      <p:sp>
        <p:nvSpPr>
          <p:cNvPr id="21" name="object 16"/>
          <p:cNvSpPr/>
          <p:nvPr/>
        </p:nvSpPr>
        <p:spPr>
          <a:xfrm>
            <a:off x="5146158" y="4392872"/>
            <a:ext cx="412860" cy="561988"/>
          </a:xfrm>
          <a:prstGeom prst="rect">
            <a:avLst/>
          </a:prstGeom>
          <a:blipFill>
            <a:blip r:embed="rId3" cstate="print"/>
            <a:stretch>
              <a:fillRect/>
            </a:stretch>
          </a:blipFill>
        </p:spPr>
        <p:txBody>
          <a:bodyPr wrap="square" lIns="0" tIns="0" rIns="0" bIns="0" rtlCol="0"/>
          <a:lstStyle/>
          <a:p>
            <a:endParaRPr sz="1631"/>
          </a:p>
        </p:txBody>
      </p:sp>
      <p:sp>
        <p:nvSpPr>
          <p:cNvPr id="19" name="object 7"/>
          <p:cNvSpPr txBox="1"/>
          <p:nvPr/>
        </p:nvSpPr>
        <p:spPr>
          <a:xfrm>
            <a:off x="3027718" y="100751"/>
            <a:ext cx="7279739" cy="380951"/>
          </a:xfrm>
          <a:prstGeom prst="rect">
            <a:avLst/>
          </a:prstGeom>
        </p:spPr>
        <p:txBody>
          <a:bodyPr vert="horz" wrap="square" lIns="0" tIns="11507" rIns="0" bIns="0" rtlCol="0">
            <a:spAutoFit/>
          </a:bodyPr>
          <a:lstStyle/>
          <a:p>
            <a:pPr marL="11506" algn="ctr">
              <a:spcBef>
                <a:spcPts val="91"/>
              </a:spcBef>
            </a:pPr>
            <a:r>
              <a:rPr lang="en-US" sz="2400" b="1" dirty="0"/>
              <a:t>Digital Economies – Some Global Examples</a:t>
            </a:r>
            <a:endParaRPr lang="en-US" sz="2400" b="1" dirty="0">
              <a:latin typeface="Times New Roman" panose="02020603050405020304" pitchFamily="18" charset="0"/>
              <a:cs typeface="Times New Roman" panose="02020603050405020304" pitchFamily="18" charset="0"/>
            </a:endParaRPr>
          </a:p>
        </p:txBody>
      </p:sp>
      <p:sp>
        <p:nvSpPr>
          <p:cNvPr id="14" name="Frame 13"/>
          <p:cNvSpPr/>
          <p:nvPr/>
        </p:nvSpPr>
        <p:spPr>
          <a:xfrm>
            <a:off x="549759" y="659021"/>
            <a:ext cx="11333776" cy="6083912"/>
          </a:xfrm>
          <a:prstGeom prst="frame">
            <a:avLst>
              <a:gd name="adj1" fmla="val 3080"/>
            </a:avLst>
          </a:prstGeom>
          <a:solidFill>
            <a:schemeClr val="bg1">
              <a:lumMod val="50000"/>
            </a:schemeClr>
          </a:solidFill>
          <a:ln w="6350">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1">
              <a:solidFill>
                <a:schemeClr val="tx1"/>
              </a:solidFill>
            </a:endParaRPr>
          </a:p>
        </p:txBody>
      </p:sp>
      <p:sp>
        <p:nvSpPr>
          <p:cNvPr id="15" name="TextBox 14"/>
          <p:cNvSpPr txBox="1"/>
          <p:nvPr/>
        </p:nvSpPr>
        <p:spPr>
          <a:xfrm>
            <a:off x="920419" y="1375283"/>
            <a:ext cx="10592457" cy="5170646"/>
          </a:xfrm>
          <a:prstGeom prst="rect">
            <a:avLst/>
          </a:prstGeom>
          <a:noFill/>
        </p:spPr>
        <p:txBody>
          <a:bodyPr wrap="square" rtlCol="0">
            <a:spAutoFit/>
          </a:bodyPr>
          <a:lstStyle/>
          <a:p>
            <a:pPr algn="ctr"/>
            <a:r>
              <a:rPr lang="en-US" sz="2200" b="1" dirty="0" smtClean="0">
                <a:latin typeface="Times New Roman" panose="02020603050405020304" pitchFamily="18" charset="0"/>
                <a:cs typeface="Times New Roman" panose="02020603050405020304" pitchFamily="18" charset="0"/>
              </a:rPr>
              <a:t>Estonia</a:t>
            </a:r>
          </a:p>
          <a:p>
            <a:r>
              <a:rPr lang="en-US" sz="2200" b="1" dirty="0" smtClean="0">
                <a:latin typeface="Times New Roman" panose="02020603050405020304" pitchFamily="18" charset="0"/>
                <a:cs typeface="Times New Roman" panose="02020603050405020304" pitchFamily="18" charset="0"/>
              </a:rPr>
              <a:t>Public </a:t>
            </a:r>
            <a:r>
              <a:rPr lang="en-US" sz="2200" b="1" dirty="0">
                <a:latin typeface="Times New Roman" panose="02020603050405020304" pitchFamily="18" charset="0"/>
                <a:cs typeface="Times New Roman" panose="02020603050405020304" pitchFamily="18" charset="0"/>
              </a:rPr>
              <a:t>Services:</a:t>
            </a:r>
          </a:p>
          <a:p>
            <a:pPr marL="155334" indent="-155334">
              <a:buClr>
                <a:srgbClr val="FF0000"/>
              </a:buClr>
              <a:buSzPct val="65000"/>
              <a:buFont typeface="Wingdings" panose="05000000000000000000" pitchFamily="2" charset="2"/>
              <a:buChar char="ü"/>
            </a:pPr>
            <a:r>
              <a:rPr lang="en-US" sz="2200" b="1" dirty="0">
                <a:latin typeface="Times New Roman" panose="02020603050405020304" pitchFamily="18" charset="0"/>
                <a:cs typeface="Times New Roman" panose="02020603050405020304" pitchFamily="18" charset="0"/>
              </a:rPr>
              <a:t>Revenue Collection</a:t>
            </a:r>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e-solution platforms </a:t>
            </a:r>
            <a:r>
              <a:rPr lang="en-US" sz="2200" dirty="0">
                <a:latin typeface="Times New Roman" panose="02020603050405020304" pitchFamily="18" charset="0"/>
                <a:cs typeface="Times New Roman" panose="02020603050405020304" pitchFamily="18" charset="0"/>
              </a:rPr>
              <a:t>with secure digital identities are provided to citizens to pay government revenues.</a:t>
            </a:r>
          </a:p>
          <a:p>
            <a:pPr marL="155334" indent="-155334">
              <a:buClr>
                <a:srgbClr val="FF0000"/>
              </a:buClr>
              <a:buSzPct val="65000"/>
              <a:buFont typeface="Wingdings" panose="05000000000000000000" pitchFamily="2" charset="2"/>
              <a:buChar char="ü"/>
            </a:pPr>
            <a:r>
              <a:rPr lang="en-US" sz="2200" b="1" dirty="0">
                <a:latin typeface="Times New Roman" panose="02020603050405020304" pitchFamily="18" charset="0"/>
                <a:cs typeface="Times New Roman" panose="02020603050405020304" pitchFamily="18" charset="0"/>
              </a:rPr>
              <a:t>Registrations</a:t>
            </a:r>
            <a:r>
              <a:rPr lang="en-US" sz="2200" dirty="0">
                <a:latin typeface="Times New Roman" panose="02020603050405020304" pitchFamily="18" charset="0"/>
                <a:cs typeface="Times New Roman" panose="02020603050405020304" pitchFamily="18" charset="0"/>
              </a:rPr>
              <a:t>: Businesses, car licensing, </a:t>
            </a:r>
            <a:r>
              <a:rPr lang="en-US" sz="2200" dirty="0" smtClean="0">
                <a:latin typeface="Times New Roman" panose="02020603050405020304" pitchFamily="18" charset="0"/>
                <a:cs typeface="Times New Roman" panose="02020603050405020304" pitchFamily="18" charset="0"/>
              </a:rPr>
              <a:t>government </a:t>
            </a:r>
            <a:r>
              <a:rPr lang="en-US" sz="2200" dirty="0">
                <a:latin typeface="Times New Roman" panose="02020603050405020304" pitchFamily="18" charset="0"/>
                <a:cs typeface="Times New Roman" panose="02020603050405020304" pitchFamily="18" charset="0"/>
              </a:rPr>
              <a:t>contracts are done with </a:t>
            </a:r>
            <a:r>
              <a:rPr lang="en-US" sz="2200" dirty="0" smtClean="0">
                <a:latin typeface="Times New Roman" panose="02020603050405020304" pitchFamily="18" charset="0"/>
                <a:cs typeface="Times New Roman" panose="02020603050405020304" pitchFamily="18" charset="0"/>
              </a:rPr>
              <a:t>digital tools.</a:t>
            </a:r>
            <a:endParaRPr lang="en-US" sz="2200" dirty="0">
              <a:latin typeface="Times New Roman" panose="02020603050405020304" pitchFamily="18" charset="0"/>
              <a:cs typeface="Times New Roman" panose="02020603050405020304" pitchFamily="18" charset="0"/>
            </a:endParaRPr>
          </a:p>
          <a:p>
            <a:pPr marL="155334" indent="-155334">
              <a:buClr>
                <a:srgbClr val="FF0000"/>
              </a:buClr>
              <a:buSzPct val="65000"/>
              <a:buFont typeface="Wingdings" panose="05000000000000000000" pitchFamily="2" charset="2"/>
              <a:buChar char="ü"/>
            </a:pPr>
            <a:r>
              <a:rPr lang="en-US" sz="2200" b="1" dirty="0">
                <a:latin typeface="Times New Roman" panose="02020603050405020304" pitchFamily="18" charset="0"/>
                <a:cs typeface="Times New Roman" panose="02020603050405020304" pitchFamily="18" charset="0"/>
              </a:rPr>
              <a:t>99% of public services </a:t>
            </a:r>
            <a:r>
              <a:rPr lang="en-US" sz="2200" dirty="0">
                <a:latin typeface="Times New Roman" panose="02020603050405020304" pitchFamily="18" charset="0"/>
                <a:cs typeface="Times New Roman" panose="02020603050405020304" pitchFamily="18" charset="0"/>
              </a:rPr>
              <a:t>are now available to Estonians as e-services.</a:t>
            </a:r>
          </a:p>
          <a:p>
            <a:pPr marL="155334" indent="-155334">
              <a:buClr>
                <a:srgbClr val="FF0000"/>
              </a:buClr>
              <a:buSzPct val="65000"/>
              <a:buFont typeface="Wingdings" panose="05000000000000000000" pitchFamily="2" charset="2"/>
              <a:buChar char="ü"/>
            </a:pPr>
            <a:r>
              <a:rPr lang="en-US" sz="2200" b="1" dirty="0">
                <a:latin typeface="Times New Roman" panose="02020603050405020304" pitchFamily="18" charset="0"/>
                <a:cs typeface="Times New Roman" panose="02020603050405020304" pitchFamily="18" charset="0"/>
              </a:rPr>
              <a:t>e-Tax: </a:t>
            </a:r>
            <a:r>
              <a:rPr lang="en-US" sz="2200" dirty="0">
                <a:latin typeface="Times New Roman" panose="02020603050405020304" pitchFamily="18" charset="0"/>
                <a:cs typeface="Times New Roman" panose="02020603050405020304" pitchFamily="18" charset="0"/>
              </a:rPr>
              <a:t>Taxes are paid in one click – all you need is 3-5 minutes for the tax filing and it is done.</a:t>
            </a:r>
          </a:p>
          <a:p>
            <a:pPr marL="155334" indent="-155334">
              <a:buClr>
                <a:srgbClr val="FF0000"/>
              </a:buClr>
              <a:buSzPct val="65000"/>
              <a:buFont typeface="Wingdings" panose="05000000000000000000" pitchFamily="2" charset="2"/>
              <a:buChar char="ü"/>
            </a:pPr>
            <a:r>
              <a:rPr lang="en-US" sz="2200" dirty="0">
                <a:latin typeface="Times New Roman" panose="02020603050405020304" pitchFamily="18" charset="0"/>
                <a:cs typeface="Times New Roman" panose="02020603050405020304" pitchFamily="18" charset="0"/>
              </a:rPr>
              <a:t>Around </a:t>
            </a:r>
            <a:r>
              <a:rPr lang="en-US" sz="2200" b="1" dirty="0">
                <a:latin typeface="Times New Roman" panose="02020603050405020304" pitchFamily="18" charset="0"/>
                <a:cs typeface="Times New Roman" panose="02020603050405020304" pitchFamily="18" charset="0"/>
              </a:rPr>
              <a:t>95% of all tax declarations </a:t>
            </a:r>
            <a:r>
              <a:rPr lang="en-US" sz="2200" dirty="0">
                <a:latin typeface="Times New Roman" panose="02020603050405020304" pitchFamily="18" charset="0"/>
                <a:cs typeface="Times New Roman" panose="02020603050405020304" pitchFamily="18" charset="0"/>
              </a:rPr>
              <a:t>are filed electronically.</a:t>
            </a:r>
          </a:p>
          <a:p>
            <a:pPr marL="155334" indent="-155334">
              <a:buClr>
                <a:srgbClr val="FF0000"/>
              </a:buClr>
              <a:buSzPct val="65000"/>
              <a:buFont typeface="Wingdings" panose="05000000000000000000" pitchFamily="2" charset="2"/>
              <a:buChar char="ü"/>
            </a:pPr>
            <a:r>
              <a:rPr lang="en-US" sz="2200" b="1" dirty="0">
                <a:latin typeface="Times New Roman" panose="02020603050405020304" pitchFamily="18" charset="0"/>
                <a:cs typeface="Times New Roman" panose="02020603050405020304" pitchFamily="18" charset="0"/>
              </a:rPr>
              <a:t>Blockchain Revolution since 2012 has helped to solve many of the problems that data governance professionals have been trying to solve for years</a:t>
            </a:r>
            <a:r>
              <a:rPr lang="en-US" sz="2200" dirty="0">
                <a:latin typeface="Times New Roman" panose="02020603050405020304" pitchFamily="18" charset="0"/>
                <a:cs typeface="Times New Roman" panose="02020603050405020304" pitchFamily="18" charset="0"/>
              </a:rPr>
              <a:t>: national health, judiciary, legislative, security and commercial code systems, cyber security </a:t>
            </a:r>
            <a:r>
              <a:rPr lang="en-US" sz="2200" dirty="0" smtClean="0">
                <a:latin typeface="Times New Roman" panose="02020603050405020304" pitchFamily="18" charset="0"/>
                <a:cs typeface="Times New Roman" panose="02020603050405020304" pitchFamily="18" charset="0"/>
              </a:rPr>
              <a:t>etc.</a:t>
            </a:r>
            <a:endParaRPr lang="en-US" sz="2200" dirty="0">
              <a:latin typeface="Times New Roman" panose="02020603050405020304" pitchFamily="18" charset="0"/>
              <a:cs typeface="Times New Roman" panose="02020603050405020304" pitchFamily="18" charset="0"/>
            </a:endParaRPr>
          </a:p>
          <a:p>
            <a:pPr marL="155334" indent="-155334">
              <a:buClr>
                <a:srgbClr val="FF0000"/>
              </a:buClr>
              <a:buSzPct val="65000"/>
              <a:buFont typeface="Wingdings" panose="05000000000000000000" pitchFamily="2" charset="2"/>
              <a:buChar char="ü"/>
            </a:pPr>
            <a:r>
              <a:rPr lang="en-US" sz="2200" b="1" dirty="0">
                <a:latin typeface="Times New Roman" panose="02020603050405020304" pitchFamily="18" charset="0"/>
                <a:cs typeface="Times New Roman" panose="02020603050405020304" pitchFamily="18" charset="0"/>
              </a:rPr>
              <a:t>The use of IT tools in the security services </a:t>
            </a:r>
            <a:r>
              <a:rPr lang="en-US" sz="2200" b="1" dirty="0" smtClean="0">
                <a:latin typeface="Times New Roman" panose="02020603050405020304" pitchFamily="18" charset="0"/>
                <a:cs typeface="Times New Roman" panose="02020603050405020304" pitchFamily="18" charset="0"/>
              </a:rPr>
              <a:t>e.g. </a:t>
            </a:r>
            <a:r>
              <a:rPr lang="en-US" sz="2200" b="1" dirty="0">
                <a:latin typeface="Times New Roman" panose="02020603050405020304" pitchFamily="18" charset="0"/>
                <a:cs typeface="Times New Roman" panose="02020603050405020304" pitchFamily="18" charset="0"/>
              </a:rPr>
              <a:t>e-police, rescue board, emergency </a:t>
            </a:r>
            <a:r>
              <a:rPr lang="en-US" sz="2200" b="1" dirty="0" smtClean="0">
                <a:latin typeface="Times New Roman" panose="02020603050405020304" pitchFamily="18" charset="0"/>
                <a:cs typeface="Times New Roman" panose="02020603050405020304" pitchFamily="18" charset="0"/>
              </a:rPr>
              <a:t>centres</a:t>
            </a:r>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has resulted in a 50% decline in the number of deaths recorded in the last 2 decades.</a:t>
            </a:r>
            <a:endParaRPr lang="en-US" sz="2200" dirty="0">
              <a:latin typeface="Times New Roman" panose="02020603050405020304" pitchFamily="18" charset="0"/>
              <a:cs typeface="Times New Roman" panose="02020603050405020304" pitchFamily="18" charset="0"/>
            </a:endParaRPr>
          </a:p>
        </p:txBody>
      </p:sp>
      <p:pic>
        <p:nvPicPr>
          <p:cNvPr id="17" name="Picture 16" descr="Flag of Estonia.sv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8779" y="893711"/>
            <a:ext cx="1515737" cy="522742"/>
          </a:xfrm>
          <a:prstGeom prst="rect">
            <a:avLst/>
          </a:prstGeom>
          <a:noFill/>
          <a:ln>
            <a:noFill/>
          </a:ln>
        </p:spPr>
      </p:pic>
    </p:spTree>
    <p:extLst>
      <p:ext uri="{BB962C8B-B14F-4D97-AF65-F5344CB8AC3E}">
        <p14:creationId xmlns:p14="http://schemas.microsoft.com/office/powerpoint/2010/main" val="4122940544"/>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6"/>
          <p:cNvSpPr/>
          <p:nvPr/>
        </p:nvSpPr>
        <p:spPr>
          <a:xfrm>
            <a:off x="2303849" y="4881147"/>
            <a:ext cx="412860" cy="561988"/>
          </a:xfrm>
          <a:prstGeom prst="rect">
            <a:avLst/>
          </a:prstGeom>
          <a:blipFill>
            <a:blip r:embed="rId3" cstate="print"/>
            <a:stretch>
              <a:fillRect/>
            </a:stretch>
          </a:blipFill>
        </p:spPr>
        <p:txBody>
          <a:bodyPr wrap="square" lIns="0" tIns="0" rIns="0" bIns="0" rtlCol="0"/>
          <a:lstStyle/>
          <a:p>
            <a:endParaRPr sz="1631"/>
          </a:p>
        </p:txBody>
      </p:sp>
      <p:sp>
        <p:nvSpPr>
          <p:cNvPr id="24" name="object 24"/>
          <p:cNvSpPr/>
          <p:nvPr/>
        </p:nvSpPr>
        <p:spPr>
          <a:xfrm>
            <a:off x="9882398" y="6087891"/>
            <a:ext cx="248450" cy="161693"/>
          </a:xfrm>
          <a:prstGeom prst="rect">
            <a:avLst/>
          </a:prstGeom>
          <a:blipFill>
            <a:blip r:embed="rId4" cstate="print"/>
            <a:stretch>
              <a:fillRect/>
            </a:stretch>
          </a:blipFill>
        </p:spPr>
        <p:txBody>
          <a:bodyPr wrap="square" lIns="0" tIns="0" rIns="0" bIns="0" rtlCol="0"/>
          <a:lstStyle/>
          <a:p>
            <a:endParaRPr sz="1631"/>
          </a:p>
        </p:txBody>
      </p:sp>
      <p:sp>
        <p:nvSpPr>
          <p:cNvPr id="11" name="object 7"/>
          <p:cNvSpPr txBox="1"/>
          <p:nvPr/>
        </p:nvSpPr>
        <p:spPr>
          <a:xfrm>
            <a:off x="2641915" y="218811"/>
            <a:ext cx="6671590" cy="290478"/>
          </a:xfrm>
          <a:prstGeom prst="rect">
            <a:avLst/>
          </a:prstGeom>
        </p:spPr>
        <p:txBody>
          <a:bodyPr vert="horz" wrap="square" lIns="0" tIns="11507" rIns="0" bIns="0" rtlCol="0">
            <a:spAutoFit/>
          </a:bodyPr>
          <a:lstStyle/>
          <a:p>
            <a:pPr marL="11506" algn="ctr">
              <a:spcBef>
                <a:spcPts val="91"/>
              </a:spcBef>
            </a:pPr>
            <a:r>
              <a:rPr lang="en-US" sz="1812" b="1" spc="-5" dirty="0">
                <a:solidFill>
                  <a:srgbClr val="FFFFFF"/>
                </a:solidFill>
                <a:latin typeface="Trebuchet MS"/>
                <a:cs typeface="Trebuchet MS"/>
              </a:rPr>
              <a:t>1. use</a:t>
            </a:r>
            <a:endParaRPr sz="1812" dirty="0">
              <a:latin typeface="Trebuchet MS"/>
              <a:cs typeface="Trebuchet MS"/>
            </a:endParaRPr>
          </a:p>
        </p:txBody>
      </p:sp>
      <p:sp>
        <p:nvSpPr>
          <p:cNvPr id="21" name="object 16"/>
          <p:cNvSpPr/>
          <p:nvPr/>
        </p:nvSpPr>
        <p:spPr>
          <a:xfrm>
            <a:off x="5146158" y="4392872"/>
            <a:ext cx="412860" cy="561988"/>
          </a:xfrm>
          <a:prstGeom prst="rect">
            <a:avLst/>
          </a:prstGeom>
          <a:blipFill>
            <a:blip r:embed="rId3" cstate="print"/>
            <a:stretch>
              <a:fillRect/>
            </a:stretch>
          </a:blipFill>
        </p:spPr>
        <p:txBody>
          <a:bodyPr wrap="square" lIns="0" tIns="0" rIns="0" bIns="0" rtlCol="0"/>
          <a:lstStyle/>
          <a:p>
            <a:endParaRPr sz="1631"/>
          </a:p>
        </p:txBody>
      </p:sp>
      <p:sp>
        <p:nvSpPr>
          <p:cNvPr id="19" name="object 7"/>
          <p:cNvSpPr txBox="1"/>
          <p:nvPr/>
        </p:nvSpPr>
        <p:spPr>
          <a:xfrm>
            <a:off x="3027718" y="100751"/>
            <a:ext cx="7279739" cy="319396"/>
          </a:xfrm>
          <a:prstGeom prst="rect">
            <a:avLst/>
          </a:prstGeom>
        </p:spPr>
        <p:txBody>
          <a:bodyPr vert="horz" wrap="square" lIns="0" tIns="11507" rIns="0" bIns="0" rtlCol="0">
            <a:spAutoFit/>
          </a:bodyPr>
          <a:lstStyle/>
          <a:p>
            <a:pPr marL="11506" algn="ctr">
              <a:spcBef>
                <a:spcPts val="91"/>
              </a:spcBef>
            </a:pPr>
            <a:r>
              <a:rPr lang="en-US" sz="2000" b="1" dirty="0"/>
              <a:t>Digital Economies – Some Global Examples</a:t>
            </a:r>
            <a:endParaRPr lang="en-US" sz="2000" b="1" dirty="0">
              <a:latin typeface="Times New Roman" panose="02020603050405020304" pitchFamily="18" charset="0"/>
              <a:cs typeface="Times New Roman" panose="02020603050405020304" pitchFamily="18" charset="0"/>
            </a:endParaRPr>
          </a:p>
        </p:txBody>
      </p:sp>
      <p:sp>
        <p:nvSpPr>
          <p:cNvPr id="37" name="TextBox 36"/>
          <p:cNvSpPr txBox="1"/>
          <p:nvPr/>
        </p:nvSpPr>
        <p:spPr>
          <a:xfrm>
            <a:off x="6637237" y="1450140"/>
            <a:ext cx="5155840" cy="5201424"/>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Singapore</a:t>
            </a:r>
          </a:p>
          <a:p>
            <a:endParaRPr lang="en-US" sz="1200" b="1" dirty="0">
              <a:latin typeface="Times New Roman" panose="02020603050405020304" pitchFamily="18" charset="0"/>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Public </a:t>
            </a:r>
            <a:r>
              <a:rPr lang="en-US" sz="2000" b="1" dirty="0">
                <a:latin typeface="Times New Roman" panose="02020603050405020304" pitchFamily="18" charset="0"/>
                <a:cs typeface="Times New Roman" panose="02020603050405020304" pitchFamily="18" charset="0"/>
              </a:rPr>
              <a:t>Services:</a:t>
            </a:r>
          </a:p>
          <a:p>
            <a:pPr marL="155334" indent="-155334">
              <a:buClr>
                <a:srgbClr val="FF0000"/>
              </a:buClr>
              <a:buSzPct val="65000"/>
              <a:buFont typeface="Wingdings" panose="05000000000000000000" pitchFamily="2" charset="2"/>
              <a:buChar char="ü"/>
            </a:pPr>
            <a:r>
              <a:rPr lang="en-US" sz="2000" b="1" dirty="0">
                <a:latin typeface="Times New Roman" panose="02020603050405020304" pitchFamily="18" charset="0"/>
                <a:cs typeface="Times New Roman" panose="02020603050405020304" pitchFamily="18" charset="0"/>
              </a:rPr>
              <a:t>Revenue Collection</a:t>
            </a:r>
            <a:r>
              <a:rPr lang="en-US" sz="2000" dirty="0">
                <a:latin typeface="Times New Roman" panose="02020603050405020304" pitchFamily="18" charset="0"/>
                <a:cs typeface="Times New Roman" panose="02020603050405020304" pitchFamily="18" charset="0"/>
              </a:rPr>
              <a:t>: Online channels are made available to citizens to pay government revenues.</a:t>
            </a:r>
          </a:p>
          <a:p>
            <a:pPr marL="155334" indent="-155334">
              <a:buClr>
                <a:srgbClr val="FF0000"/>
              </a:buClr>
              <a:buSzPct val="65000"/>
              <a:buFont typeface="Wingdings" panose="05000000000000000000" pitchFamily="2" charset="2"/>
              <a:buChar char="ü"/>
            </a:pPr>
            <a:r>
              <a:rPr lang="en-US" sz="2000" b="1" dirty="0">
                <a:latin typeface="Times New Roman" panose="02020603050405020304" pitchFamily="18" charset="0"/>
                <a:cs typeface="Times New Roman" panose="02020603050405020304" pitchFamily="18" charset="0"/>
              </a:rPr>
              <a:t>Registrations</a:t>
            </a:r>
            <a:r>
              <a:rPr lang="en-US" sz="2000" dirty="0">
                <a:latin typeface="Times New Roman" panose="02020603050405020304" pitchFamily="18" charset="0"/>
                <a:cs typeface="Times New Roman" panose="02020603050405020304" pitchFamily="18" charset="0"/>
              </a:rPr>
              <a:t>: Businesses, car licensing, </a:t>
            </a:r>
            <a:r>
              <a:rPr lang="en-US" sz="2000" dirty="0" smtClean="0">
                <a:latin typeface="Times New Roman" panose="02020603050405020304" pitchFamily="18" charset="0"/>
                <a:cs typeface="Times New Roman" panose="02020603050405020304" pitchFamily="18" charset="0"/>
              </a:rPr>
              <a:t>government </a:t>
            </a:r>
            <a:r>
              <a:rPr lang="en-US" sz="2000" dirty="0">
                <a:latin typeface="Times New Roman" panose="02020603050405020304" pitchFamily="18" charset="0"/>
                <a:cs typeface="Times New Roman" panose="02020603050405020304" pitchFamily="18" charset="0"/>
              </a:rPr>
              <a:t>contracts are carried out digitally.</a:t>
            </a:r>
          </a:p>
          <a:p>
            <a:pPr marL="155334" indent="-155334">
              <a:buClr>
                <a:srgbClr val="FF0000"/>
              </a:buClr>
              <a:buSzPct val="65000"/>
              <a:buFont typeface="Wingdings" panose="05000000000000000000" pitchFamily="2" charset="2"/>
              <a:buChar char="ü"/>
            </a:pPr>
            <a:r>
              <a:rPr lang="en-US" sz="2000" b="1" dirty="0">
                <a:latin typeface="Times New Roman" panose="02020603050405020304" pitchFamily="18" charset="0"/>
                <a:cs typeface="Times New Roman" panose="02020603050405020304" pitchFamily="18" charset="0"/>
              </a:rPr>
              <a:t>87% of the people are satisfied with the quality of the government’s e-services</a:t>
            </a:r>
            <a:r>
              <a:rPr lang="en-US" sz="2000" dirty="0">
                <a:latin typeface="Times New Roman" panose="02020603050405020304" pitchFamily="18" charset="0"/>
                <a:cs typeface="Times New Roman" panose="02020603050405020304" pitchFamily="18" charset="0"/>
              </a:rPr>
              <a:t>.</a:t>
            </a:r>
          </a:p>
          <a:p>
            <a:pPr marL="155334" indent="-155334">
              <a:buClr>
                <a:srgbClr val="FF0000"/>
              </a:buClr>
              <a:buSzPct val="65000"/>
              <a:buFont typeface="Wingdings" panose="05000000000000000000" pitchFamily="2" charset="2"/>
              <a:buChar char="ü"/>
            </a:pPr>
            <a:r>
              <a:rPr lang="en-US" sz="2000" b="1" dirty="0">
                <a:latin typeface="Times New Roman" panose="02020603050405020304" pitchFamily="18" charset="0"/>
                <a:cs typeface="Times New Roman" panose="02020603050405020304" pitchFamily="18" charset="0"/>
              </a:rPr>
              <a:t>e-Tax: </a:t>
            </a:r>
            <a:r>
              <a:rPr lang="en-US" sz="2000" dirty="0">
                <a:latin typeface="Times New Roman" panose="02020603050405020304" pitchFamily="18" charset="0"/>
                <a:cs typeface="Times New Roman" panose="02020603050405020304" pitchFamily="18" charset="0"/>
              </a:rPr>
              <a:t>Digitized tools are deployed in the country’s tax processing and payment systems.</a:t>
            </a:r>
          </a:p>
          <a:p>
            <a:pPr marL="155334" indent="-155334">
              <a:buClr>
                <a:srgbClr val="FF0000"/>
              </a:buClr>
              <a:buSzPct val="65000"/>
              <a:buFont typeface="Wingdings" panose="05000000000000000000" pitchFamily="2" charset="2"/>
              <a:buChar char="ü"/>
            </a:pPr>
            <a:r>
              <a:rPr lang="en-US" sz="2000" dirty="0" smtClean="0">
                <a:latin typeface="Times New Roman" panose="02020603050405020304" pitchFamily="18" charset="0"/>
                <a:cs typeface="Times New Roman" panose="02020603050405020304" pitchFamily="18" charset="0"/>
              </a:rPr>
              <a:t>More than </a:t>
            </a:r>
            <a:r>
              <a:rPr lang="en-US" sz="2000" b="1" dirty="0" smtClean="0">
                <a:latin typeface="Times New Roman" panose="02020603050405020304" pitchFamily="18" charset="0"/>
                <a:cs typeface="Times New Roman" panose="02020603050405020304" pitchFamily="18" charset="0"/>
              </a:rPr>
              <a:t>95</a:t>
            </a:r>
            <a:r>
              <a:rPr lang="en-US" sz="2000" b="1" dirty="0">
                <a:latin typeface="Times New Roman" panose="02020603050405020304" pitchFamily="18" charset="0"/>
                <a:cs typeface="Times New Roman" panose="02020603050405020304" pitchFamily="18" charset="0"/>
              </a:rPr>
              <a:t>% of all tax declarations </a:t>
            </a:r>
            <a:r>
              <a:rPr lang="en-US" sz="2000" dirty="0">
                <a:latin typeface="Times New Roman" panose="02020603050405020304" pitchFamily="18" charset="0"/>
                <a:cs typeface="Times New Roman" panose="02020603050405020304" pitchFamily="18" charset="0"/>
              </a:rPr>
              <a:t>are filed electronically.</a:t>
            </a:r>
          </a:p>
          <a:p>
            <a:pPr marL="155334" indent="-155334">
              <a:buClr>
                <a:srgbClr val="FF0000"/>
              </a:buClr>
              <a:buSzPct val="65000"/>
              <a:buFont typeface="Wingdings" panose="05000000000000000000" pitchFamily="2" charset="2"/>
              <a:buChar char="ü"/>
            </a:pPr>
            <a:r>
              <a:rPr lang="en-US" sz="2000" b="1" dirty="0">
                <a:latin typeface="Times New Roman" panose="02020603050405020304" pitchFamily="18" charset="0"/>
                <a:cs typeface="Times New Roman" panose="02020603050405020304" pitchFamily="18" charset="0"/>
              </a:rPr>
              <a:t>e-Contracts: </a:t>
            </a:r>
            <a:r>
              <a:rPr lang="en-US" sz="2000" dirty="0">
                <a:latin typeface="Times New Roman" panose="02020603050405020304" pitchFamily="18" charset="0"/>
                <a:cs typeface="Times New Roman" panose="02020603050405020304" pitchFamily="18" charset="0"/>
              </a:rPr>
              <a:t>The procurement system is electronically </a:t>
            </a:r>
            <a:r>
              <a:rPr lang="en-US" sz="2000" dirty="0" smtClean="0">
                <a:latin typeface="Times New Roman" panose="02020603050405020304" pitchFamily="18" charset="0"/>
                <a:cs typeface="Times New Roman" panose="02020603050405020304" pitchFamily="18" charset="0"/>
              </a:rPr>
              <a:t>driven. Very transparent tender and vetting system.</a:t>
            </a:r>
            <a:r>
              <a:rPr lang="en-US" sz="2000" dirty="0">
                <a:latin typeface="Times New Roman" panose="02020603050405020304" pitchFamily="18" charset="0"/>
                <a:cs typeface="Times New Roman" panose="02020603050405020304" pitchFamily="18" charset="0"/>
              </a:rPr>
              <a:t>	</a:t>
            </a:r>
          </a:p>
        </p:txBody>
      </p:sp>
      <p:sp>
        <p:nvSpPr>
          <p:cNvPr id="15" name="TextBox 14"/>
          <p:cNvSpPr txBox="1"/>
          <p:nvPr/>
        </p:nvSpPr>
        <p:spPr>
          <a:xfrm>
            <a:off x="562716" y="1365913"/>
            <a:ext cx="5238882" cy="5062924"/>
          </a:xfrm>
          <a:prstGeom prst="rect">
            <a:avLst/>
          </a:prstGeom>
          <a:noFill/>
        </p:spPr>
        <p:txBody>
          <a:bodyPr wrap="square" rtlCol="0">
            <a:spAutoFit/>
          </a:bodyPr>
          <a:lstStyle/>
          <a:p>
            <a:pPr algn="ctr"/>
            <a:r>
              <a:rPr lang="en-US" sz="1700" b="1" dirty="0">
                <a:latin typeface="Times New Roman" panose="02020603050405020304" pitchFamily="18" charset="0"/>
                <a:cs typeface="Times New Roman" panose="02020603050405020304" pitchFamily="18" charset="0"/>
              </a:rPr>
              <a:t>China: 802 million internet users and 470 million online-government users (60% of all internet users in the country) (June 2018)</a:t>
            </a:r>
          </a:p>
          <a:p>
            <a:r>
              <a:rPr lang="en-US" sz="1700" b="1" dirty="0">
                <a:latin typeface="Times New Roman" panose="02020603050405020304" pitchFamily="18" charset="0"/>
                <a:cs typeface="Times New Roman" panose="02020603050405020304" pitchFamily="18" charset="0"/>
              </a:rPr>
              <a:t>Public Services:</a:t>
            </a:r>
          </a:p>
          <a:p>
            <a:pPr marL="155334" indent="-155334">
              <a:buClr>
                <a:srgbClr val="FF0000"/>
              </a:buClr>
              <a:buSzPct val="65000"/>
              <a:buFont typeface="Wingdings" panose="05000000000000000000" pitchFamily="2" charset="2"/>
              <a:buChar char="ü"/>
            </a:pPr>
            <a:r>
              <a:rPr lang="en-US" sz="1700" b="1" dirty="0">
                <a:latin typeface="Times New Roman" panose="02020603050405020304" pitchFamily="18" charset="0"/>
                <a:cs typeface="Times New Roman" panose="02020603050405020304" pitchFamily="18" charset="0"/>
              </a:rPr>
              <a:t>Revenue Collection</a:t>
            </a:r>
            <a:r>
              <a:rPr lang="en-US" sz="1700" dirty="0">
                <a:latin typeface="Times New Roman" panose="02020603050405020304" pitchFamily="18" charset="0"/>
                <a:cs typeface="Times New Roman" panose="02020603050405020304" pitchFamily="18" charset="0"/>
              </a:rPr>
              <a:t>: Computerized tax collection </a:t>
            </a:r>
            <a:r>
              <a:rPr lang="en-US" sz="1700" dirty="0" smtClean="0">
                <a:latin typeface="Times New Roman" panose="02020603050405020304" pitchFamily="18" charset="0"/>
                <a:cs typeface="Times New Roman" panose="02020603050405020304" pitchFamily="18" charset="0"/>
              </a:rPr>
              <a:t>system prevents </a:t>
            </a:r>
            <a:r>
              <a:rPr lang="en-US" sz="1700" dirty="0">
                <a:latin typeface="Times New Roman" panose="02020603050405020304" pitchFamily="18" charset="0"/>
                <a:cs typeface="Times New Roman" panose="02020603050405020304" pitchFamily="18" charset="0"/>
              </a:rPr>
              <a:t>tax evasion and </a:t>
            </a:r>
            <a:r>
              <a:rPr lang="en-US" sz="1700" dirty="0" smtClean="0">
                <a:latin typeface="Times New Roman" panose="02020603050405020304" pitchFamily="18" charset="0"/>
                <a:cs typeface="Times New Roman" panose="02020603050405020304" pitchFamily="18" charset="0"/>
              </a:rPr>
              <a:t>fraud, </a:t>
            </a:r>
            <a:r>
              <a:rPr lang="en-US" sz="1700" dirty="0">
                <a:latin typeface="Times New Roman" panose="02020603050405020304" pitchFamily="18" charset="0"/>
                <a:cs typeface="Times New Roman" panose="02020603050405020304" pitchFamily="18" charset="0"/>
              </a:rPr>
              <a:t>and </a:t>
            </a:r>
            <a:r>
              <a:rPr lang="en-US" sz="1700" dirty="0" smtClean="0">
                <a:latin typeface="Times New Roman" panose="02020603050405020304" pitchFamily="18" charset="0"/>
                <a:cs typeface="Times New Roman" panose="02020603050405020304" pitchFamily="18" charset="0"/>
              </a:rPr>
              <a:t>reduces </a:t>
            </a:r>
            <a:r>
              <a:rPr lang="en-US" sz="1700" dirty="0">
                <a:latin typeface="Times New Roman" panose="02020603050405020304" pitchFamily="18" charset="0"/>
                <a:cs typeface="Times New Roman" panose="02020603050405020304" pitchFamily="18" charset="0"/>
              </a:rPr>
              <a:t>tax losses. It also allows customs </a:t>
            </a:r>
            <a:r>
              <a:rPr lang="en-US" sz="1700" dirty="0" smtClean="0">
                <a:latin typeface="Times New Roman" panose="02020603050405020304" pitchFamily="18" charset="0"/>
                <a:cs typeface="Times New Roman" panose="02020603050405020304" pitchFamily="18" charset="0"/>
              </a:rPr>
              <a:t>department </a:t>
            </a:r>
            <a:r>
              <a:rPr lang="en-US" sz="1700" dirty="0">
                <a:latin typeface="Times New Roman" panose="02020603050405020304" pitchFamily="18" charset="0"/>
                <a:cs typeface="Times New Roman" panose="02020603050405020304" pitchFamily="18" charset="0"/>
              </a:rPr>
              <a:t>to verify a </a:t>
            </a:r>
            <a:r>
              <a:rPr lang="en-US" sz="1700" dirty="0" smtClean="0">
                <a:latin typeface="Times New Roman" panose="02020603050405020304" pitchFamily="18" charset="0"/>
                <a:cs typeface="Times New Roman" panose="02020603050405020304" pitchFamily="18" charset="0"/>
              </a:rPr>
              <a:t>range </a:t>
            </a:r>
            <a:r>
              <a:rPr lang="en-US" sz="1700" dirty="0">
                <a:latin typeface="Times New Roman" panose="02020603050405020304" pitchFamily="18" charset="0"/>
                <a:cs typeface="Times New Roman" panose="02020603050405020304" pitchFamily="18" charset="0"/>
              </a:rPr>
              <a:t>of data to facilitate customs </a:t>
            </a:r>
            <a:r>
              <a:rPr lang="en-US" sz="1700" dirty="0" smtClean="0">
                <a:latin typeface="Times New Roman" panose="02020603050405020304" pitchFamily="18" charset="0"/>
                <a:cs typeface="Times New Roman" panose="02020603050405020304" pitchFamily="18" charset="0"/>
              </a:rPr>
              <a:t>management.</a:t>
            </a:r>
            <a:endParaRPr lang="en-US" sz="1700" dirty="0">
              <a:latin typeface="Times New Roman" panose="02020603050405020304" pitchFamily="18" charset="0"/>
              <a:cs typeface="Times New Roman" panose="02020603050405020304" pitchFamily="18" charset="0"/>
            </a:endParaRPr>
          </a:p>
          <a:p>
            <a:pPr marL="155334" indent="-155334">
              <a:buClr>
                <a:srgbClr val="FF0000"/>
              </a:buClr>
              <a:buSzPct val="65000"/>
              <a:buFont typeface="Wingdings" panose="05000000000000000000" pitchFamily="2" charset="2"/>
              <a:buChar char="ü"/>
            </a:pPr>
            <a:r>
              <a:rPr lang="en-US" sz="1700" b="1" dirty="0">
                <a:latin typeface="Times New Roman" panose="02020603050405020304" pitchFamily="18" charset="0"/>
                <a:cs typeface="Times New Roman" panose="02020603050405020304" pitchFamily="18" charset="0"/>
              </a:rPr>
              <a:t>Golden Card: </a:t>
            </a:r>
            <a:r>
              <a:rPr lang="en-US" sz="1700" dirty="0" smtClean="0">
                <a:latin typeface="Times New Roman" panose="02020603050405020304" pitchFamily="18" charset="0"/>
                <a:cs typeface="Times New Roman" panose="02020603050405020304" pitchFamily="18" charset="0"/>
              </a:rPr>
              <a:t>Creates </a:t>
            </a:r>
            <a:r>
              <a:rPr lang="en-US" sz="1700" dirty="0">
                <a:latin typeface="Times New Roman" panose="02020603050405020304" pitchFamily="18" charset="0"/>
                <a:cs typeface="Times New Roman" panose="02020603050405020304" pitchFamily="18" charset="0"/>
              </a:rPr>
              <a:t>a unified payment settlement system to enable the wide use of credit and debit cards.</a:t>
            </a:r>
          </a:p>
          <a:p>
            <a:pPr marL="155334" indent="-155334">
              <a:buClr>
                <a:srgbClr val="FF0000"/>
              </a:buClr>
              <a:buSzPct val="65000"/>
              <a:buFont typeface="Wingdings" panose="05000000000000000000" pitchFamily="2" charset="2"/>
              <a:buChar char="ü"/>
            </a:pPr>
            <a:r>
              <a:rPr lang="en-US" sz="1700" b="1" dirty="0">
                <a:latin typeface="Times New Roman" panose="02020603050405020304" pitchFamily="18" charset="0"/>
                <a:cs typeface="Times New Roman" panose="02020603050405020304" pitchFamily="18" charset="0"/>
              </a:rPr>
              <a:t>Golden Quality: </a:t>
            </a:r>
            <a:r>
              <a:rPr lang="en-US" sz="1700" dirty="0" smtClean="0">
                <a:latin typeface="Times New Roman" panose="02020603050405020304" pitchFamily="18" charset="0"/>
                <a:cs typeface="Times New Roman" panose="02020603050405020304" pitchFamily="18" charset="0"/>
              </a:rPr>
              <a:t>Enhances </a:t>
            </a:r>
            <a:r>
              <a:rPr lang="en-US" sz="1700" dirty="0">
                <a:latin typeface="Times New Roman" panose="02020603050405020304" pitchFamily="18" charset="0"/>
                <a:cs typeface="Times New Roman" panose="02020603050405020304" pitchFamily="18" charset="0"/>
              </a:rPr>
              <a:t>regulation, quality, transparency and service orientation of government agencies in quality control activities like certifications of products &amp; services.</a:t>
            </a:r>
          </a:p>
          <a:p>
            <a:pPr marL="155334" indent="-155334">
              <a:buClr>
                <a:srgbClr val="FF0000"/>
              </a:buClr>
              <a:buSzPct val="65000"/>
              <a:buFont typeface="Wingdings" panose="05000000000000000000" pitchFamily="2" charset="2"/>
              <a:buChar char="ü"/>
            </a:pPr>
            <a:r>
              <a:rPr lang="en-US" sz="1700" b="1" dirty="0">
                <a:latin typeface="Times New Roman" panose="02020603050405020304" pitchFamily="18" charset="0"/>
                <a:cs typeface="Times New Roman" panose="02020603050405020304" pitchFamily="18" charset="0"/>
              </a:rPr>
              <a:t>Golden Shield: </a:t>
            </a:r>
            <a:r>
              <a:rPr lang="en-US" sz="1700" dirty="0" smtClean="0">
                <a:latin typeface="Times New Roman" panose="02020603050405020304" pitchFamily="18" charset="0"/>
                <a:cs typeface="Times New Roman" panose="02020603050405020304" pitchFamily="18" charset="0"/>
              </a:rPr>
              <a:t>Strengthens </a:t>
            </a:r>
            <a:r>
              <a:rPr lang="en-US" sz="1700" dirty="0">
                <a:latin typeface="Times New Roman" panose="02020603050405020304" pitchFamily="18" charset="0"/>
                <a:cs typeface="Times New Roman" panose="02020603050405020304" pitchFamily="18" charset="0"/>
              </a:rPr>
              <a:t>central police control, responsiveness and crime-fighting capacity.</a:t>
            </a:r>
          </a:p>
          <a:p>
            <a:pPr marL="155334" indent="-155334">
              <a:buClr>
                <a:srgbClr val="FF0000"/>
              </a:buClr>
              <a:buSzPct val="65000"/>
              <a:buFont typeface="Wingdings" panose="05000000000000000000" pitchFamily="2" charset="2"/>
              <a:buChar char="ü"/>
            </a:pPr>
            <a:r>
              <a:rPr lang="en-US" sz="1700" b="1" dirty="0">
                <a:latin typeface="Times New Roman" panose="02020603050405020304" pitchFamily="18" charset="0"/>
                <a:cs typeface="Times New Roman" panose="02020603050405020304" pitchFamily="18" charset="0"/>
              </a:rPr>
              <a:t>Digital Tools Application Use: </a:t>
            </a:r>
            <a:r>
              <a:rPr lang="en-US" sz="1700" dirty="0" smtClean="0">
                <a:latin typeface="Times New Roman" panose="02020603050405020304" pitchFamily="18" charset="0"/>
                <a:cs typeface="Times New Roman" panose="02020603050405020304" pitchFamily="18" charset="0"/>
              </a:rPr>
              <a:t>More than </a:t>
            </a:r>
            <a:r>
              <a:rPr lang="en-US" sz="1700" dirty="0">
                <a:latin typeface="Times New Roman" panose="02020603050405020304" pitchFamily="18" charset="0"/>
                <a:cs typeface="Times New Roman" panose="02020603050405020304" pitchFamily="18" charset="0"/>
              </a:rPr>
              <a:t>80% for financial management system and </a:t>
            </a:r>
            <a:r>
              <a:rPr lang="en-US" sz="1700" dirty="0" smtClean="0">
                <a:latin typeface="Times New Roman" panose="02020603050405020304" pitchFamily="18" charset="0"/>
                <a:cs typeface="Times New Roman" panose="02020603050405020304" pitchFamily="18" charset="0"/>
              </a:rPr>
              <a:t>over 75</a:t>
            </a:r>
            <a:r>
              <a:rPr lang="en-US" sz="1700" dirty="0">
                <a:latin typeface="Times New Roman" panose="02020603050405020304" pitchFamily="18" charset="0"/>
                <a:cs typeface="Times New Roman" panose="02020603050405020304" pitchFamily="18" charset="0"/>
              </a:rPr>
              <a:t>% for security </a:t>
            </a:r>
            <a:r>
              <a:rPr lang="en-US" sz="1700" dirty="0" smtClean="0">
                <a:latin typeface="Times New Roman" panose="02020603050405020304" pitchFamily="18" charset="0"/>
                <a:cs typeface="Times New Roman" panose="02020603050405020304" pitchFamily="18" charset="0"/>
              </a:rPr>
              <a:t>system.</a:t>
            </a:r>
            <a:r>
              <a:rPr lang="en-US" sz="1700" dirty="0">
                <a:latin typeface="Times New Roman" panose="02020603050405020304" pitchFamily="18" charset="0"/>
                <a:cs typeface="Times New Roman" panose="02020603050405020304" pitchFamily="18" charset="0"/>
              </a:rPr>
              <a:t>	</a:t>
            </a:r>
          </a:p>
        </p:txBody>
      </p:sp>
      <p:pic>
        <p:nvPicPr>
          <p:cNvPr id="18" name="Picture 17" descr="Flag of the People's Republic of China.sv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0366" y="842505"/>
            <a:ext cx="1280358" cy="582578"/>
          </a:xfrm>
          <a:prstGeom prst="rect">
            <a:avLst/>
          </a:prstGeom>
          <a:noFill/>
          <a:ln>
            <a:noFill/>
          </a:ln>
        </p:spPr>
      </p:pic>
      <p:pic>
        <p:nvPicPr>
          <p:cNvPr id="20" name="Picture 19" descr="Flag of Singapore.sv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75962" y="869230"/>
            <a:ext cx="1413572" cy="567504"/>
          </a:xfrm>
          <a:prstGeom prst="rect">
            <a:avLst/>
          </a:prstGeom>
          <a:noFill/>
          <a:ln>
            <a:noFill/>
          </a:ln>
        </p:spPr>
      </p:pic>
      <p:sp>
        <p:nvSpPr>
          <p:cNvPr id="17" name="Frame 16"/>
          <p:cNvSpPr/>
          <p:nvPr/>
        </p:nvSpPr>
        <p:spPr>
          <a:xfrm>
            <a:off x="304801" y="659021"/>
            <a:ext cx="5846532" cy="6083912"/>
          </a:xfrm>
          <a:prstGeom prst="frame">
            <a:avLst>
              <a:gd name="adj1" fmla="val 3080"/>
            </a:avLst>
          </a:prstGeom>
          <a:solidFill>
            <a:schemeClr val="bg1">
              <a:lumMod val="50000"/>
            </a:schemeClr>
          </a:solidFill>
          <a:ln w="6350">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1">
              <a:solidFill>
                <a:schemeClr val="tx1"/>
              </a:solidFill>
            </a:endParaRPr>
          </a:p>
        </p:txBody>
      </p:sp>
      <p:sp>
        <p:nvSpPr>
          <p:cNvPr id="22" name="Frame 21"/>
          <p:cNvSpPr/>
          <p:nvPr/>
        </p:nvSpPr>
        <p:spPr>
          <a:xfrm>
            <a:off x="6281962" y="659021"/>
            <a:ext cx="5601573" cy="6083912"/>
          </a:xfrm>
          <a:prstGeom prst="frame">
            <a:avLst>
              <a:gd name="adj1" fmla="val 3080"/>
            </a:avLst>
          </a:prstGeom>
          <a:solidFill>
            <a:schemeClr val="bg1">
              <a:lumMod val="50000"/>
            </a:schemeClr>
          </a:solidFill>
          <a:ln w="6350">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1">
              <a:solidFill>
                <a:schemeClr val="tx1"/>
              </a:solidFill>
            </a:endParaRPr>
          </a:p>
        </p:txBody>
      </p:sp>
    </p:spTree>
    <p:extLst>
      <p:ext uri="{BB962C8B-B14F-4D97-AF65-F5344CB8AC3E}">
        <p14:creationId xmlns:p14="http://schemas.microsoft.com/office/powerpoint/2010/main" val="14500106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6"/>
          <p:cNvSpPr/>
          <p:nvPr/>
        </p:nvSpPr>
        <p:spPr>
          <a:xfrm>
            <a:off x="2303849" y="4881147"/>
            <a:ext cx="412860" cy="561988"/>
          </a:xfrm>
          <a:prstGeom prst="rect">
            <a:avLst/>
          </a:prstGeom>
          <a:blipFill>
            <a:blip r:embed="rId3" cstate="print"/>
            <a:stretch>
              <a:fillRect/>
            </a:stretch>
          </a:blipFill>
        </p:spPr>
        <p:txBody>
          <a:bodyPr wrap="square" lIns="0" tIns="0" rIns="0" bIns="0" rtlCol="0"/>
          <a:lstStyle/>
          <a:p>
            <a:endParaRPr sz="1631"/>
          </a:p>
        </p:txBody>
      </p:sp>
      <p:sp>
        <p:nvSpPr>
          <p:cNvPr id="24" name="object 24"/>
          <p:cNvSpPr/>
          <p:nvPr/>
        </p:nvSpPr>
        <p:spPr>
          <a:xfrm>
            <a:off x="9882398" y="6087891"/>
            <a:ext cx="248450" cy="161693"/>
          </a:xfrm>
          <a:prstGeom prst="rect">
            <a:avLst/>
          </a:prstGeom>
          <a:blipFill>
            <a:blip r:embed="rId4" cstate="print"/>
            <a:stretch>
              <a:fillRect/>
            </a:stretch>
          </a:blipFill>
        </p:spPr>
        <p:txBody>
          <a:bodyPr wrap="square" lIns="0" tIns="0" rIns="0" bIns="0" rtlCol="0"/>
          <a:lstStyle/>
          <a:p>
            <a:endParaRPr sz="1631"/>
          </a:p>
        </p:txBody>
      </p:sp>
      <p:sp>
        <p:nvSpPr>
          <p:cNvPr id="11" name="object 7"/>
          <p:cNvSpPr txBox="1"/>
          <p:nvPr/>
        </p:nvSpPr>
        <p:spPr>
          <a:xfrm>
            <a:off x="2641915" y="218811"/>
            <a:ext cx="6671590" cy="290478"/>
          </a:xfrm>
          <a:prstGeom prst="rect">
            <a:avLst/>
          </a:prstGeom>
        </p:spPr>
        <p:txBody>
          <a:bodyPr vert="horz" wrap="square" lIns="0" tIns="11507" rIns="0" bIns="0" rtlCol="0">
            <a:spAutoFit/>
          </a:bodyPr>
          <a:lstStyle/>
          <a:p>
            <a:pPr marL="11506" algn="ctr">
              <a:spcBef>
                <a:spcPts val="91"/>
              </a:spcBef>
            </a:pPr>
            <a:r>
              <a:rPr lang="en-US" sz="1812" b="1" spc="-5" dirty="0">
                <a:solidFill>
                  <a:srgbClr val="FFFFFF"/>
                </a:solidFill>
                <a:latin typeface="Trebuchet MS"/>
                <a:cs typeface="Trebuchet MS"/>
              </a:rPr>
              <a:t>1. use</a:t>
            </a:r>
            <a:endParaRPr sz="1812" dirty="0">
              <a:latin typeface="Trebuchet MS"/>
              <a:cs typeface="Trebuchet MS"/>
            </a:endParaRPr>
          </a:p>
        </p:txBody>
      </p:sp>
      <p:sp>
        <p:nvSpPr>
          <p:cNvPr id="21" name="object 16"/>
          <p:cNvSpPr/>
          <p:nvPr/>
        </p:nvSpPr>
        <p:spPr>
          <a:xfrm>
            <a:off x="5146158" y="4392872"/>
            <a:ext cx="412860" cy="561988"/>
          </a:xfrm>
          <a:prstGeom prst="rect">
            <a:avLst/>
          </a:prstGeom>
          <a:blipFill>
            <a:blip r:embed="rId3" cstate="print"/>
            <a:stretch>
              <a:fillRect/>
            </a:stretch>
          </a:blipFill>
        </p:spPr>
        <p:txBody>
          <a:bodyPr wrap="square" lIns="0" tIns="0" rIns="0" bIns="0" rtlCol="0"/>
          <a:lstStyle/>
          <a:p>
            <a:endParaRPr sz="1631"/>
          </a:p>
        </p:txBody>
      </p:sp>
      <p:sp>
        <p:nvSpPr>
          <p:cNvPr id="19" name="object 7"/>
          <p:cNvSpPr txBox="1"/>
          <p:nvPr/>
        </p:nvSpPr>
        <p:spPr>
          <a:xfrm>
            <a:off x="3027718" y="100751"/>
            <a:ext cx="7279739" cy="319396"/>
          </a:xfrm>
          <a:prstGeom prst="rect">
            <a:avLst/>
          </a:prstGeom>
        </p:spPr>
        <p:txBody>
          <a:bodyPr vert="horz" wrap="square" lIns="0" tIns="11507" rIns="0" bIns="0" rtlCol="0">
            <a:spAutoFit/>
          </a:bodyPr>
          <a:lstStyle/>
          <a:p>
            <a:pPr marL="11506" algn="ctr">
              <a:spcBef>
                <a:spcPts val="91"/>
              </a:spcBef>
            </a:pPr>
            <a:r>
              <a:rPr lang="en-US" sz="2000" b="1" dirty="0"/>
              <a:t>Digital Economies – Some Global Examples</a:t>
            </a:r>
            <a:endParaRPr lang="en-US" sz="20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813916" y="1363360"/>
            <a:ext cx="5108665" cy="5324535"/>
          </a:xfrm>
          <a:prstGeom prst="rect">
            <a:avLst/>
          </a:prstGeom>
          <a:noFill/>
        </p:spPr>
        <p:txBody>
          <a:bodyPr wrap="square" rtlCol="0">
            <a:spAutoFit/>
          </a:bodyPr>
          <a:lstStyle/>
          <a:p>
            <a:pPr algn="ctr"/>
            <a:r>
              <a:rPr lang="en-US" sz="1700" b="1" dirty="0">
                <a:latin typeface="Times New Roman" panose="02020603050405020304" pitchFamily="18" charset="0"/>
                <a:cs typeface="Times New Roman" panose="02020603050405020304" pitchFamily="18" charset="0"/>
              </a:rPr>
              <a:t>Sweden: </a:t>
            </a:r>
            <a:r>
              <a:rPr lang="en-US" sz="1700" b="1" dirty="0" smtClean="0">
                <a:latin typeface="Times New Roman" panose="02020603050405020304" pitchFamily="18" charset="0"/>
                <a:cs typeface="Times New Roman" panose="02020603050405020304" pitchFamily="18" charset="0"/>
              </a:rPr>
              <a:t>More than </a:t>
            </a:r>
            <a:r>
              <a:rPr lang="en-US" sz="1700" b="1" dirty="0">
                <a:latin typeface="Times New Roman" panose="02020603050405020304" pitchFamily="18" charset="0"/>
                <a:cs typeface="Times New Roman" panose="02020603050405020304" pitchFamily="18" charset="0"/>
              </a:rPr>
              <a:t>80% of Sweden citizens use e-government services compared with OECD’s average rate of 50%.   </a:t>
            </a:r>
          </a:p>
          <a:p>
            <a:pPr algn="ctr"/>
            <a:r>
              <a:rPr lang="en-US" sz="1700" b="1" dirty="0">
                <a:latin typeface="Times New Roman" panose="02020603050405020304" pitchFamily="18" charset="0"/>
                <a:cs typeface="Times New Roman" panose="02020603050405020304" pitchFamily="18" charset="0"/>
              </a:rPr>
              <a:t>Internet Penetration: 89.14% in 2015, projected to reach 92.87% in 2022</a:t>
            </a:r>
          </a:p>
          <a:p>
            <a:endParaRPr lang="en-US" sz="1700" b="1" dirty="0" smtClean="0">
              <a:latin typeface="Times New Roman" panose="02020603050405020304" pitchFamily="18" charset="0"/>
              <a:cs typeface="Times New Roman" panose="02020603050405020304" pitchFamily="18" charset="0"/>
            </a:endParaRPr>
          </a:p>
          <a:p>
            <a:r>
              <a:rPr lang="en-US" sz="1700" b="1" dirty="0" smtClean="0">
                <a:latin typeface="Times New Roman" panose="02020603050405020304" pitchFamily="18" charset="0"/>
                <a:cs typeface="Times New Roman" panose="02020603050405020304" pitchFamily="18" charset="0"/>
              </a:rPr>
              <a:t>Public </a:t>
            </a:r>
            <a:r>
              <a:rPr lang="en-US" sz="1700" b="1" dirty="0">
                <a:latin typeface="Times New Roman" panose="02020603050405020304" pitchFamily="18" charset="0"/>
                <a:cs typeface="Times New Roman" panose="02020603050405020304" pitchFamily="18" charset="0"/>
              </a:rPr>
              <a:t>Services:</a:t>
            </a:r>
          </a:p>
          <a:p>
            <a:pPr marL="155334" indent="-155334" algn="just">
              <a:buClr>
                <a:srgbClr val="FF0000"/>
              </a:buClr>
              <a:buSzPct val="65000"/>
              <a:buFont typeface="Wingdings" panose="05000000000000000000" pitchFamily="2" charset="2"/>
              <a:buChar char="ü"/>
            </a:pPr>
            <a:r>
              <a:rPr lang="en-US" sz="1700" b="1" dirty="0">
                <a:latin typeface="Times New Roman" panose="02020603050405020304" pitchFamily="18" charset="0"/>
                <a:cs typeface="Times New Roman" panose="02020603050405020304" pitchFamily="18" charset="0"/>
              </a:rPr>
              <a:t>Revenue Collection</a:t>
            </a:r>
            <a:r>
              <a:rPr lang="en-US" sz="1700" dirty="0">
                <a:latin typeface="Times New Roman" panose="02020603050405020304" pitchFamily="18" charset="0"/>
                <a:cs typeface="Times New Roman" panose="02020603050405020304" pitchFamily="18" charset="0"/>
              </a:rPr>
              <a:t>: All public service related activities are done online. </a:t>
            </a:r>
          </a:p>
          <a:p>
            <a:pPr marL="155334" indent="-155334" algn="just">
              <a:buClr>
                <a:srgbClr val="FF0000"/>
              </a:buClr>
              <a:buSzPct val="65000"/>
              <a:buFont typeface="Wingdings" panose="05000000000000000000" pitchFamily="2" charset="2"/>
              <a:buChar char="ü"/>
            </a:pPr>
            <a:r>
              <a:rPr lang="en-US" sz="1700" b="1" dirty="0">
                <a:latin typeface="Times New Roman" panose="02020603050405020304" pitchFamily="18" charset="0"/>
                <a:cs typeface="Times New Roman" panose="02020603050405020304" pitchFamily="18" charset="0"/>
              </a:rPr>
              <a:t>e-Tax: </a:t>
            </a:r>
            <a:r>
              <a:rPr lang="en-US" sz="1700" dirty="0">
                <a:latin typeface="Times New Roman" panose="02020603050405020304" pitchFamily="18" charset="0"/>
                <a:cs typeface="Times New Roman" panose="02020603050405020304" pitchFamily="18" charset="0"/>
              </a:rPr>
              <a:t>Filling of tax returns and payments of taxes are electronically carried out. The payment solution is real-time using mobile phone etc.</a:t>
            </a:r>
          </a:p>
          <a:p>
            <a:pPr marL="155334" indent="-155334" algn="just">
              <a:buClr>
                <a:srgbClr val="FF0000"/>
              </a:buClr>
              <a:buSzPct val="65000"/>
              <a:buFont typeface="Wingdings" panose="05000000000000000000" pitchFamily="2" charset="2"/>
              <a:buChar char="ü"/>
            </a:pPr>
            <a:r>
              <a:rPr lang="en-US" sz="1700" b="1" dirty="0">
                <a:latin typeface="Times New Roman" panose="02020603050405020304" pitchFamily="18" charset="0"/>
                <a:cs typeface="Times New Roman" panose="02020603050405020304" pitchFamily="18" charset="0"/>
              </a:rPr>
              <a:t>Registrations: </a:t>
            </a:r>
            <a:r>
              <a:rPr lang="en-US" sz="1700" dirty="0">
                <a:latin typeface="Times New Roman" panose="02020603050405020304" pitchFamily="18" charset="0"/>
                <a:cs typeface="Times New Roman" panose="02020603050405020304" pitchFamily="18" charset="0"/>
              </a:rPr>
              <a:t>Car licensing, passports, insurance, residency, company </a:t>
            </a:r>
            <a:r>
              <a:rPr lang="en-US" sz="1700" dirty="0" err="1">
                <a:latin typeface="Times New Roman" panose="02020603050405020304" pitchFamily="18" charset="0"/>
                <a:cs typeface="Times New Roman" panose="02020603050405020304" pitchFamily="18" charset="0"/>
              </a:rPr>
              <a:t>etc</a:t>
            </a:r>
            <a:r>
              <a:rPr lang="en-US" sz="1700" dirty="0">
                <a:latin typeface="Times New Roman" panose="02020603050405020304" pitchFamily="18" charset="0"/>
                <a:cs typeface="Times New Roman" panose="02020603050405020304" pitchFamily="18" charset="0"/>
              </a:rPr>
              <a:t> are provided via e-services. </a:t>
            </a:r>
          </a:p>
          <a:p>
            <a:pPr marL="155334" indent="-155334" algn="just">
              <a:buClr>
                <a:srgbClr val="FF0000"/>
              </a:buClr>
              <a:buSzPct val="65000"/>
              <a:buFont typeface="Wingdings" panose="05000000000000000000" pitchFamily="2" charset="2"/>
              <a:buChar char="ü"/>
            </a:pPr>
            <a:r>
              <a:rPr lang="en-US" sz="1700" b="1" dirty="0">
                <a:latin typeface="Times New Roman" panose="02020603050405020304" pitchFamily="18" charset="0"/>
                <a:cs typeface="Times New Roman" panose="02020603050405020304" pitchFamily="18" charset="0"/>
              </a:rPr>
              <a:t>Security: </a:t>
            </a:r>
            <a:r>
              <a:rPr lang="en-US" sz="1700" dirty="0">
                <a:latin typeface="Times New Roman" panose="02020603050405020304" pitchFamily="18" charset="0"/>
                <a:cs typeface="Times New Roman" panose="02020603050405020304" pitchFamily="18" charset="0"/>
              </a:rPr>
              <a:t>A system that allows for crime reporting online is in place. </a:t>
            </a:r>
          </a:p>
          <a:p>
            <a:pPr marL="155334" indent="-155334" algn="just">
              <a:buClr>
                <a:srgbClr val="FF0000"/>
              </a:buClr>
              <a:buSzPct val="65000"/>
              <a:buFont typeface="Wingdings" panose="05000000000000000000" pitchFamily="2" charset="2"/>
              <a:buChar char="ü"/>
            </a:pPr>
            <a:r>
              <a:rPr lang="en-US" sz="1700" b="1" dirty="0">
                <a:latin typeface="Times New Roman" panose="02020603050405020304" pitchFamily="18" charset="0"/>
                <a:cs typeface="Times New Roman" panose="02020603050405020304" pitchFamily="18" charset="0"/>
              </a:rPr>
              <a:t>e-Contracts: </a:t>
            </a:r>
            <a:r>
              <a:rPr lang="en-US" sz="1700" dirty="0">
                <a:latin typeface="Times New Roman" panose="02020603050405020304" pitchFamily="18" charset="0"/>
                <a:cs typeface="Times New Roman" panose="02020603050405020304" pitchFamily="18" charset="0"/>
              </a:rPr>
              <a:t>Online platform maintained by the Public Procurement Board. It provides information on tenders and tender procedure for suppliers and </a:t>
            </a:r>
            <a:r>
              <a:rPr lang="en-US" sz="1700" dirty="0" smtClean="0">
                <a:latin typeface="Times New Roman" panose="02020603050405020304" pitchFamily="18" charset="0"/>
                <a:cs typeface="Times New Roman" panose="02020603050405020304" pitchFamily="18" charset="0"/>
              </a:rPr>
              <a:t>authorities.</a:t>
            </a:r>
            <a:r>
              <a:rPr lang="en-US" sz="1700" dirty="0">
                <a:latin typeface="Times New Roman" panose="02020603050405020304" pitchFamily="18" charset="0"/>
                <a:cs typeface="Times New Roman" panose="02020603050405020304" pitchFamily="18" charset="0"/>
              </a:rPr>
              <a:t>	</a:t>
            </a:r>
          </a:p>
        </p:txBody>
      </p:sp>
      <p:pic>
        <p:nvPicPr>
          <p:cNvPr id="17" name="Picture 16" descr="File:Flag of Sweden.sv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21022" y="833966"/>
            <a:ext cx="1059046" cy="498463"/>
          </a:xfrm>
          <a:prstGeom prst="rect">
            <a:avLst/>
          </a:prstGeom>
          <a:noFill/>
          <a:ln>
            <a:noFill/>
          </a:ln>
        </p:spPr>
      </p:pic>
      <p:sp>
        <p:nvSpPr>
          <p:cNvPr id="18" name="Frame 17"/>
          <p:cNvSpPr/>
          <p:nvPr/>
        </p:nvSpPr>
        <p:spPr>
          <a:xfrm>
            <a:off x="549759" y="659021"/>
            <a:ext cx="5601573" cy="6083912"/>
          </a:xfrm>
          <a:prstGeom prst="frame">
            <a:avLst>
              <a:gd name="adj1" fmla="val 3080"/>
            </a:avLst>
          </a:prstGeom>
          <a:solidFill>
            <a:schemeClr val="bg1">
              <a:lumMod val="50000"/>
            </a:schemeClr>
          </a:solidFill>
          <a:ln w="6350">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1">
              <a:solidFill>
                <a:schemeClr val="tx1"/>
              </a:solidFill>
            </a:endParaRPr>
          </a:p>
        </p:txBody>
      </p:sp>
      <p:sp>
        <p:nvSpPr>
          <p:cNvPr id="25" name="Frame 24"/>
          <p:cNvSpPr/>
          <p:nvPr/>
        </p:nvSpPr>
        <p:spPr>
          <a:xfrm>
            <a:off x="6281962" y="659021"/>
            <a:ext cx="5601573" cy="6083912"/>
          </a:xfrm>
          <a:prstGeom prst="frame">
            <a:avLst>
              <a:gd name="adj1" fmla="val 3080"/>
            </a:avLst>
          </a:prstGeom>
          <a:solidFill>
            <a:schemeClr val="bg1">
              <a:lumMod val="50000"/>
            </a:schemeClr>
          </a:solidFill>
          <a:ln w="6350">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1">
              <a:solidFill>
                <a:schemeClr val="tx1"/>
              </a:solidFill>
            </a:endParaRPr>
          </a:p>
        </p:txBody>
      </p:sp>
      <p:pic>
        <p:nvPicPr>
          <p:cNvPr id="26" name="Picture 25" descr="Centered taegeuk on a white rectangle inclusive of four black trigram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18318" y="819874"/>
            <a:ext cx="1128860" cy="565044"/>
          </a:xfrm>
          <a:prstGeom prst="rect">
            <a:avLst/>
          </a:prstGeom>
          <a:noFill/>
          <a:ln>
            <a:noFill/>
          </a:ln>
        </p:spPr>
      </p:pic>
      <p:sp>
        <p:nvSpPr>
          <p:cNvPr id="27" name="TextBox 26"/>
          <p:cNvSpPr txBox="1"/>
          <p:nvPr/>
        </p:nvSpPr>
        <p:spPr>
          <a:xfrm>
            <a:off x="6641343" y="1381289"/>
            <a:ext cx="5048633" cy="5247590"/>
          </a:xfrm>
          <a:prstGeom prst="rect">
            <a:avLst/>
          </a:prstGeom>
          <a:noFill/>
        </p:spPr>
        <p:txBody>
          <a:bodyPr wrap="square" rtlCol="0">
            <a:spAutoFit/>
          </a:bodyPr>
          <a:lstStyle/>
          <a:p>
            <a:pPr algn="just"/>
            <a:r>
              <a:rPr lang="en-US" sz="1900" b="1" dirty="0">
                <a:latin typeface="Times New Roman" panose="02020603050405020304" pitchFamily="18" charset="0"/>
                <a:cs typeface="Times New Roman" panose="02020603050405020304" pitchFamily="18" charset="0"/>
              </a:rPr>
              <a:t>South Korea</a:t>
            </a:r>
          </a:p>
          <a:p>
            <a:pPr algn="just"/>
            <a:endParaRPr lang="en-US" sz="1200" b="1" dirty="0" smtClean="0">
              <a:latin typeface="Times New Roman" panose="02020603050405020304" pitchFamily="18" charset="0"/>
              <a:cs typeface="Times New Roman" panose="02020603050405020304" pitchFamily="18" charset="0"/>
            </a:endParaRPr>
          </a:p>
          <a:p>
            <a:pPr algn="just"/>
            <a:r>
              <a:rPr lang="en-US" sz="1900" b="1" dirty="0" smtClean="0">
                <a:latin typeface="Times New Roman" panose="02020603050405020304" pitchFamily="18" charset="0"/>
                <a:cs typeface="Times New Roman" panose="02020603050405020304" pitchFamily="18" charset="0"/>
              </a:rPr>
              <a:t>Public </a:t>
            </a:r>
            <a:r>
              <a:rPr lang="en-US" sz="1900" b="1" dirty="0">
                <a:latin typeface="Times New Roman" panose="02020603050405020304" pitchFamily="18" charset="0"/>
                <a:cs typeface="Times New Roman" panose="02020603050405020304" pitchFamily="18" charset="0"/>
              </a:rPr>
              <a:t>Services:</a:t>
            </a:r>
          </a:p>
          <a:p>
            <a:pPr marL="258890" indent="-258890" algn="just">
              <a:buFont typeface="Wingdings" panose="05000000000000000000" pitchFamily="2" charset="2"/>
              <a:buChar char="ü"/>
            </a:pPr>
            <a:r>
              <a:rPr lang="en-US" sz="1900" b="1" dirty="0">
                <a:latin typeface="Times New Roman" panose="02020603050405020304" pitchFamily="18" charset="0"/>
                <a:cs typeface="Times New Roman" panose="02020603050405020304" pitchFamily="18" charset="0"/>
              </a:rPr>
              <a:t>Registrations: </a:t>
            </a:r>
            <a:r>
              <a:rPr lang="en-US" sz="1900" dirty="0">
                <a:latin typeface="Times New Roman" panose="02020603050405020304" pitchFamily="18" charset="0"/>
                <a:cs typeface="Times New Roman" panose="02020603050405020304" pitchFamily="18" charset="0"/>
              </a:rPr>
              <a:t>e-platforms are available for government services </a:t>
            </a:r>
            <a:r>
              <a:rPr lang="en-US" sz="1900" dirty="0" err="1">
                <a:latin typeface="Times New Roman" panose="02020603050405020304" pitchFamily="18" charset="0"/>
                <a:cs typeface="Times New Roman" panose="02020603050405020304" pitchFamily="18" charset="0"/>
              </a:rPr>
              <a:t>e.g</a:t>
            </a:r>
            <a:r>
              <a:rPr lang="en-US" sz="1900" dirty="0">
                <a:latin typeface="Times New Roman" panose="02020603050405020304" pitchFamily="18" charset="0"/>
                <a:cs typeface="Times New Roman" panose="02020603050405020304" pitchFamily="18" charset="0"/>
              </a:rPr>
              <a:t> car licensing </a:t>
            </a:r>
            <a:r>
              <a:rPr lang="en-US" sz="1900" dirty="0" err="1">
                <a:latin typeface="Times New Roman" panose="02020603050405020304" pitchFamily="18" charset="0"/>
                <a:cs typeface="Times New Roman" panose="02020603050405020304" pitchFamily="18" charset="0"/>
              </a:rPr>
              <a:t>etc</a:t>
            </a:r>
            <a:endParaRPr lang="en-US" sz="1900" dirty="0">
              <a:latin typeface="Times New Roman" panose="02020603050405020304" pitchFamily="18" charset="0"/>
              <a:cs typeface="Times New Roman" panose="02020603050405020304" pitchFamily="18" charset="0"/>
            </a:endParaRPr>
          </a:p>
          <a:p>
            <a:pPr marL="155334" indent="-155334" algn="just">
              <a:buFont typeface="Wingdings" panose="05000000000000000000" pitchFamily="2" charset="2"/>
              <a:buChar char="ü"/>
            </a:pPr>
            <a:r>
              <a:rPr lang="en-US" sz="1900" b="1" dirty="0">
                <a:latin typeface="Times New Roman" panose="02020603050405020304" pitchFamily="18" charset="0"/>
                <a:cs typeface="Times New Roman" panose="02020603050405020304" pitchFamily="18" charset="0"/>
              </a:rPr>
              <a:t>Tax services: </a:t>
            </a:r>
            <a:r>
              <a:rPr lang="en-US" sz="1900" dirty="0">
                <a:latin typeface="Times New Roman" panose="02020603050405020304" pitchFamily="18" charset="0"/>
                <a:cs typeface="Times New Roman" panose="02020603050405020304" pitchFamily="18" charset="0"/>
              </a:rPr>
              <a:t>Filing, billing and payment of taxes are processed online and information </a:t>
            </a:r>
            <a:r>
              <a:rPr lang="en-US" sz="1900" dirty="0" smtClean="0">
                <a:latin typeface="Times New Roman" panose="02020603050405020304" pitchFamily="18" charset="0"/>
                <a:cs typeface="Times New Roman" panose="02020603050405020304" pitchFamily="18" charset="0"/>
              </a:rPr>
              <a:t>can be </a:t>
            </a:r>
            <a:r>
              <a:rPr lang="en-US" sz="1900" dirty="0">
                <a:latin typeface="Times New Roman" panose="02020603050405020304" pitchFamily="18" charset="0"/>
                <a:cs typeface="Times New Roman" panose="02020603050405020304" pitchFamily="18" charset="0"/>
              </a:rPr>
              <a:t>retrieved anytime by </a:t>
            </a:r>
            <a:r>
              <a:rPr lang="en-US" sz="1900" dirty="0" smtClean="0">
                <a:latin typeface="Times New Roman" panose="02020603050405020304" pitchFamily="18" charset="0"/>
                <a:cs typeface="Times New Roman" panose="02020603050405020304" pitchFamily="18" charset="0"/>
              </a:rPr>
              <a:t>taxpayers.</a:t>
            </a:r>
            <a:endParaRPr lang="en-US" sz="1900" dirty="0">
              <a:latin typeface="Times New Roman" panose="02020603050405020304" pitchFamily="18" charset="0"/>
              <a:cs typeface="Times New Roman" panose="02020603050405020304" pitchFamily="18" charset="0"/>
            </a:endParaRPr>
          </a:p>
          <a:p>
            <a:pPr algn="just"/>
            <a:endParaRPr lang="en-US" sz="1900" dirty="0">
              <a:latin typeface="Times New Roman" panose="02020603050405020304" pitchFamily="18" charset="0"/>
              <a:cs typeface="Times New Roman" panose="02020603050405020304" pitchFamily="18" charset="0"/>
            </a:endParaRPr>
          </a:p>
          <a:p>
            <a:pPr marL="155334" indent="-155334" algn="just">
              <a:buFont typeface="Wingdings" panose="05000000000000000000" pitchFamily="2" charset="2"/>
              <a:buChar char="ü"/>
            </a:pPr>
            <a:r>
              <a:rPr lang="en-US" sz="1900" b="1" dirty="0">
                <a:latin typeface="Times New Roman" panose="02020603050405020304" pitchFamily="18" charset="0"/>
                <a:cs typeface="Times New Roman" panose="02020603050405020304" pitchFamily="18" charset="0"/>
              </a:rPr>
              <a:t>e-</a:t>
            </a:r>
            <a:r>
              <a:rPr lang="en-US" sz="1900" b="1" dirty="0" err="1">
                <a:latin typeface="Times New Roman" panose="02020603050405020304" pitchFamily="18" charset="0"/>
                <a:cs typeface="Times New Roman" panose="02020603050405020304" pitchFamily="18" charset="0"/>
              </a:rPr>
              <a:t>gov</a:t>
            </a:r>
            <a:r>
              <a:rPr lang="en-US" sz="1900" b="1" dirty="0">
                <a:latin typeface="Times New Roman" panose="02020603050405020304" pitchFamily="18" charset="0"/>
                <a:cs typeface="Times New Roman" panose="02020603050405020304" pitchFamily="18" charset="0"/>
              </a:rPr>
              <a:t>: </a:t>
            </a:r>
            <a:r>
              <a:rPr lang="en-US" sz="1900" dirty="0">
                <a:latin typeface="Times New Roman" panose="02020603050405020304" pitchFamily="18" charset="0"/>
                <a:cs typeface="Times New Roman" panose="02020603050405020304" pitchFamily="18" charset="0"/>
              </a:rPr>
              <a:t>People can request for over 5,000 services online without visiting administrative offices and receive results by regular email.</a:t>
            </a:r>
          </a:p>
          <a:p>
            <a:pPr algn="just"/>
            <a:endParaRPr lang="en-US" sz="1900" dirty="0">
              <a:latin typeface="Times New Roman" panose="02020603050405020304" pitchFamily="18" charset="0"/>
              <a:cs typeface="Times New Roman" panose="02020603050405020304" pitchFamily="18" charset="0"/>
            </a:endParaRPr>
          </a:p>
          <a:p>
            <a:pPr marL="155334" indent="-155334" algn="just">
              <a:buFont typeface="Wingdings" panose="05000000000000000000" pitchFamily="2" charset="2"/>
              <a:buChar char="ü"/>
            </a:pPr>
            <a:r>
              <a:rPr lang="en-US" sz="1900" b="1" dirty="0">
                <a:latin typeface="Times New Roman" panose="02020603050405020304" pitchFamily="18" charset="0"/>
                <a:cs typeface="Times New Roman" panose="02020603050405020304" pitchFamily="18" charset="0"/>
              </a:rPr>
              <a:t>Government for Citizen: </a:t>
            </a:r>
            <a:r>
              <a:rPr lang="en-US" sz="1900" dirty="0">
                <a:latin typeface="Times New Roman" panose="02020603050405020304" pitchFamily="18" charset="0"/>
                <a:cs typeface="Times New Roman" panose="02020603050405020304" pitchFamily="18" charset="0"/>
              </a:rPr>
              <a:t>e-Auditing System, e-National Assembly, Government e-Procurement System, e-Approval &amp; e-Document Exchange, e-Signature &amp; e-Seal System </a:t>
            </a:r>
            <a:r>
              <a:rPr lang="en-US" sz="1900" dirty="0" err="1">
                <a:latin typeface="Times New Roman" panose="02020603050405020304" pitchFamily="18" charset="0"/>
                <a:cs typeface="Times New Roman" panose="02020603050405020304" pitchFamily="18" charset="0"/>
              </a:rPr>
              <a:t>etc</a:t>
            </a:r>
            <a:r>
              <a:rPr lang="en-US" sz="19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237053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6"/>
          <p:cNvSpPr/>
          <p:nvPr/>
        </p:nvSpPr>
        <p:spPr>
          <a:xfrm>
            <a:off x="2303849" y="4881147"/>
            <a:ext cx="412860" cy="561988"/>
          </a:xfrm>
          <a:prstGeom prst="rect">
            <a:avLst/>
          </a:prstGeom>
          <a:blipFill>
            <a:blip r:embed="rId3" cstate="print"/>
            <a:stretch>
              <a:fillRect/>
            </a:stretch>
          </a:blipFill>
        </p:spPr>
        <p:txBody>
          <a:bodyPr wrap="square" lIns="0" tIns="0" rIns="0" bIns="0" rtlCol="0"/>
          <a:lstStyle/>
          <a:p>
            <a:endParaRPr sz="1631"/>
          </a:p>
        </p:txBody>
      </p:sp>
      <p:sp>
        <p:nvSpPr>
          <p:cNvPr id="24" name="object 24"/>
          <p:cNvSpPr/>
          <p:nvPr/>
        </p:nvSpPr>
        <p:spPr>
          <a:xfrm>
            <a:off x="9882398" y="6087891"/>
            <a:ext cx="248450" cy="161693"/>
          </a:xfrm>
          <a:prstGeom prst="rect">
            <a:avLst/>
          </a:prstGeom>
          <a:blipFill>
            <a:blip r:embed="rId4" cstate="print"/>
            <a:stretch>
              <a:fillRect/>
            </a:stretch>
          </a:blipFill>
        </p:spPr>
        <p:txBody>
          <a:bodyPr wrap="square" lIns="0" tIns="0" rIns="0" bIns="0" rtlCol="0"/>
          <a:lstStyle/>
          <a:p>
            <a:endParaRPr sz="1631"/>
          </a:p>
        </p:txBody>
      </p:sp>
      <p:sp>
        <p:nvSpPr>
          <p:cNvPr id="11" name="object 7"/>
          <p:cNvSpPr txBox="1"/>
          <p:nvPr/>
        </p:nvSpPr>
        <p:spPr>
          <a:xfrm>
            <a:off x="2641915" y="218811"/>
            <a:ext cx="6671590" cy="290478"/>
          </a:xfrm>
          <a:prstGeom prst="rect">
            <a:avLst/>
          </a:prstGeom>
        </p:spPr>
        <p:txBody>
          <a:bodyPr vert="horz" wrap="square" lIns="0" tIns="11507" rIns="0" bIns="0" rtlCol="0">
            <a:spAutoFit/>
          </a:bodyPr>
          <a:lstStyle/>
          <a:p>
            <a:pPr marL="11506" algn="ctr">
              <a:spcBef>
                <a:spcPts val="91"/>
              </a:spcBef>
            </a:pPr>
            <a:r>
              <a:rPr lang="en-US" sz="1812" b="1" spc="-5" dirty="0">
                <a:solidFill>
                  <a:srgbClr val="FFFFFF"/>
                </a:solidFill>
                <a:latin typeface="Trebuchet MS"/>
                <a:cs typeface="Trebuchet MS"/>
              </a:rPr>
              <a:t>1. use</a:t>
            </a:r>
            <a:endParaRPr sz="1812" dirty="0">
              <a:latin typeface="Trebuchet MS"/>
              <a:cs typeface="Trebuchet MS"/>
            </a:endParaRPr>
          </a:p>
        </p:txBody>
      </p:sp>
      <p:sp>
        <p:nvSpPr>
          <p:cNvPr id="21" name="object 16"/>
          <p:cNvSpPr/>
          <p:nvPr/>
        </p:nvSpPr>
        <p:spPr>
          <a:xfrm>
            <a:off x="5146158" y="4392872"/>
            <a:ext cx="412860" cy="561988"/>
          </a:xfrm>
          <a:prstGeom prst="rect">
            <a:avLst/>
          </a:prstGeom>
          <a:blipFill>
            <a:blip r:embed="rId3" cstate="print"/>
            <a:stretch>
              <a:fillRect/>
            </a:stretch>
          </a:blipFill>
        </p:spPr>
        <p:txBody>
          <a:bodyPr wrap="square" lIns="0" tIns="0" rIns="0" bIns="0" rtlCol="0"/>
          <a:lstStyle/>
          <a:p>
            <a:endParaRPr sz="1631"/>
          </a:p>
        </p:txBody>
      </p:sp>
      <p:sp>
        <p:nvSpPr>
          <p:cNvPr id="19" name="object 7"/>
          <p:cNvSpPr txBox="1"/>
          <p:nvPr/>
        </p:nvSpPr>
        <p:spPr>
          <a:xfrm>
            <a:off x="3027718" y="100751"/>
            <a:ext cx="7279739" cy="319396"/>
          </a:xfrm>
          <a:prstGeom prst="rect">
            <a:avLst/>
          </a:prstGeom>
        </p:spPr>
        <p:txBody>
          <a:bodyPr vert="horz" wrap="square" lIns="0" tIns="11507" rIns="0" bIns="0" rtlCol="0">
            <a:spAutoFit/>
          </a:bodyPr>
          <a:lstStyle/>
          <a:p>
            <a:pPr marL="11506" algn="ctr">
              <a:spcBef>
                <a:spcPts val="91"/>
              </a:spcBef>
            </a:pPr>
            <a:r>
              <a:rPr lang="en-US" sz="2000" b="1" dirty="0"/>
              <a:t>Digital Economies – </a:t>
            </a:r>
            <a:r>
              <a:rPr lang="en-US" sz="2000" b="1" dirty="0" smtClean="0"/>
              <a:t>Some Global </a:t>
            </a:r>
            <a:r>
              <a:rPr lang="en-US" sz="2000" b="1" dirty="0"/>
              <a:t>Examples</a:t>
            </a:r>
            <a:endParaRPr lang="en-US" sz="20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699247" y="1358039"/>
            <a:ext cx="5253317" cy="5324535"/>
          </a:xfrm>
          <a:prstGeom prst="rect">
            <a:avLst/>
          </a:prstGeom>
          <a:noFill/>
        </p:spPr>
        <p:txBody>
          <a:bodyPr wrap="square" rtlCol="0">
            <a:spAutoFit/>
          </a:bodyPr>
          <a:lstStyle/>
          <a:p>
            <a:pPr algn="just"/>
            <a:r>
              <a:rPr lang="en-US" b="1" dirty="0">
                <a:latin typeface="Times New Roman" panose="02020603050405020304" pitchFamily="18" charset="0"/>
                <a:cs typeface="Times New Roman" panose="02020603050405020304" pitchFamily="18" charset="0"/>
              </a:rPr>
              <a:t>New Zealand </a:t>
            </a:r>
          </a:p>
          <a:p>
            <a:pPr algn="just"/>
            <a:r>
              <a:rPr lang="en-US" b="1" dirty="0">
                <a:latin typeface="Times New Roman" panose="02020603050405020304" pitchFamily="18" charset="0"/>
                <a:cs typeface="Times New Roman" panose="02020603050405020304" pitchFamily="18" charset="0"/>
              </a:rPr>
              <a:t>Public Services:</a:t>
            </a:r>
          </a:p>
          <a:p>
            <a:pPr marL="155334" indent="-155334" algn="just">
              <a:buClr>
                <a:srgbClr val="FF0000"/>
              </a:buClr>
              <a:buSzPct val="65000"/>
              <a:buFont typeface="Wingdings" panose="05000000000000000000" pitchFamily="2" charset="2"/>
              <a:buChar char="ü"/>
            </a:pPr>
            <a:r>
              <a:rPr lang="en-US" sz="1900" b="1" dirty="0">
                <a:latin typeface="Times New Roman" panose="02020603050405020304" pitchFamily="18" charset="0"/>
                <a:cs typeface="Times New Roman" panose="02020603050405020304" pitchFamily="18" charset="0"/>
              </a:rPr>
              <a:t>Revenue Collection</a:t>
            </a:r>
            <a:r>
              <a:rPr lang="en-US" sz="1900" dirty="0">
                <a:latin typeface="Times New Roman" panose="02020603050405020304" pitchFamily="18" charset="0"/>
                <a:cs typeface="Times New Roman" panose="02020603050405020304" pitchFamily="18" charset="0"/>
              </a:rPr>
              <a:t>: e-public revenue collection system that ensures efficiency in public processes is in place.</a:t>
            </a:r>
          </a:p>
          <a:p>
            <a:pPr marL="155334" indent="-155334" algn="just">
              <a:buClr>
                <a:srgbClr val="FF0000"/>
              </a:buClr>
              <a:buSzPct val="65000"/>
              <a:buFont typeface="Wingdings" panose="05000000000000000000" pitchFamily="2" charset="2"/>
              <a:buChar char="ü"/>
            </a:pPr>
            <a:r>
              <a:rPr lang="en-US" sz="1900" b="1" dirty="0">
                <a:latin typeface="Times New Roman" panose="02020603050405020304" pitchFamily="18" charset="0"/>
                <a:cs typeface="Times New Roman" panose="02020603050405020304" pitchFamily="18" charset="0"/>
              </a:rPr>
              <a:t>e-Tax: </a:t>
            </a:r>
            <a:r>
              <a:rPr lang="en-US" sz="1900" dirty="0">
                <a:latin typeface="Times New Roman" panose="02020603050405020304" pitchFamily="18" charset="0"/>
                <a:cs typeface="Times New Roman" panose="02020603050405020304" pitchFamily="18" charset="0"/>
              </a:rPr>
              <a:t>Filling of tax returns and payments of taxes are electronically carried out. Unified digital payment system is also </a:t>
            </a:r>
            <a:r>
              <a:rPr lang="en-US" sz="1900" dirty="0" smtClean="0">
                <a:latin typeface="Times New Roman" panose="02020603050405020304" pitchFamily="18" charset="0"/>
                <a:cs typeface="Times New Roman" panose="02020603050405020304" pitchFamily="18" charset="0"/>
              </a:rPr>
              <a:t>operational. </a:t>
            </a:r>
            <a:r>
              <a:rPr lang="en-US" sz="1900" dirty="0">
                <a:latin typeface="Times New Roman" panose="02020603050405020304" pitchFamily="18" charset="0"/>
                <a:cs typeface="Times New Roman" panose="02020603050405020304" pitchFamily="18" charset="0"/>
              </a:rPr>
              <a:t>It enhances transparency and openness. </a:t>
            </a:r>
          </a:p>
          <a:p>
            <a:pPr marL="155334" indent="-155334" algn="just">
              <a:buClr>
                <a:srgbClr val="FF0000"/>
              </a:buClr>
              <a:buSzPct val="65000"/>
              <a:buFont typeface="Wingdings" panose="05000000000000000000" pitchFamily="2" charset="2"/>
              <a:buChar char="ü"/>
            </a:pPr>
            <a:r>
              <a:rPr lang="en-US" sz="1900" b="1" dirty="0">
                <a:latin typeface="Times New Roman" panose="02020603050405020304" pitchFamily="18" charset="0"/>
                <a:cs typeface="Times New Roman" panose="02020603050405020304" pitchFamily="18" charset="0"/>
              </a:rPr>
              <a:t>Registrations:</a:t>
            </a:r>
            <a:r>
              <a:rPr lang="en-US" sz="1900" dirty="0">
                <a:latin typeface="Times New Roman" panose="02020603050405020304" pitchFamily="18" charset="0"/>
                <a:cs typeface="Times New Roman" panose="02020603050405020304" pitchFamily="18" charset="0"/>
              </a:rPr>
              <a:t> Car licensing, certifications of products and services are done via online platforms.</a:t>
            </a:r>
          </a:p>
          <a:p>
            <a:pPr marL="155334" indent="-155334" algn="just">
              <a:buClr>
                <a:srgbClr val="FF0000"/>
              </a:buClr>
              <a:buSzPct val="65000"/>
              <a:buFont typeface="Wingdings" panose="05000000000000000000" pitchFamily="2" charset="2"/>
              <a:buChar char="ü"/>
            </a:pPr>
            <a:r>
              <a:rPr lang="en-US" sz="1900" b="1" dirty="0">
                <a:latin typeface="Times New Roman" panose="02020603050405020304" pitchFamily="18" charset="0"/>
                <a:cs typeface="Times New Roman" panose="02020603050405020304" pitchFamily="18" charset="0"/>
              </a:rPr>
              <a:t>Security: </a:t>
            </a:r>
            <a:r>
              <a:rPr lang="en-US" sz="1900" dirty="0">
                <a:latin typeface="Times New Roman" panose="02020603050405020304" pitchFamily="18" charset="0"/>
                <a:cs typeface="Times New Roman" panose="02020603050405020304" pitchFamily="18" charset="0"/>
              </a:rPr>
              <a:t>The policing control in the areas of crime control capability and responsiveness is electronically enabled real-time. </a:t>
            </a:r>
          </a:p>
          <a:p>
            <a:pPr marL="155334" indent="-155334" algn="just">
              <a:buClr>
                <a:srgbClr val="FF0000"/>
              </a:buClr>
              <a:buSzPct val="65000"/>
              <a:buFont typeface="Wingdings" panose="05000000000000000000" pitchFamily="2" charset="2"/>
              <a:buChar char="ü"/>
            </a:pPr>
            <a:r>
              <a:rPr lang="en-US" sz="1900" b="1" dirty="0">
                <a:latin typeface="Times New Roman" panose="02020603050405020304" pitchFamily="18" charset="0"/>
                <a:cs typeface="Times New Roman" panose="02020603050405020304" pitchFamily="18" charset="0"/>
              </a:rPr>
              <a:t>e-Contracts: </a:t>
            </a:r>
            <a:r>
              <a:rPr lang="en-US" sz="1900" dirty="0">
                <a:latin typeface="Times New Roman" panose="02020603050405020304" pitchFamily="18" charset="0"/>
                <a:cs typeface="Times New Roman" panose="02020603050405020304" pitchFamily="18" charset="0"/>
              </a:rPr>
              <a:t>Public contracting and vetting system is e-service driven; it enforces transparency in the system. </a:t>
            </a:r>
            <a:r>
              <a:rPr lang="en-US" dirty="0">
                <a:latin typeface="Times New Roman" panose="02020603050405020304" pitchFamily="18" charset="0"/>
                <a:cs typeface="Times New Roman" panose="02020603050405020304" pitchFamily="18" charset="0"/>
              </a:rPr>
              <a:t>	</a:t>
            </a:r>
          </a:p>
        </p:txBody>
      </p:sp>
      <p:sp>
        <p:nvSpPr>
          <p:cNvPr id="37" name="TextBox 36"/>
          <p:cNvSpPr txBox="1"/>
          <p:nvPr/>
        </p:nvSpPr>
        <p:spPr>
          <a:xfrm>
            <a:off x="6580094" y="1505198"/>
            <a:ext cx="5056094" cy="5078313"/>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Malaysia</a:t>
            </a:r>
          </a:p>
          <a:p>
            <a:r>
              <a:rPr lang="en-US" b="1" dirty="0">
                <a:latin typeface="Times New Roman" panose="02020603050405020304" pitchFamily="18" charset="0"/>
                <a:cs typeface="Times New Roman" panose="02020603050405020304" pitchFamily="18" charset="0"/>
              </a:rPr>
              <a:t>Public Services:</a:t>
            </a:r>
          </a:p>
          <a:p>
            <a:pPr marL="155334" indent="-155334" algn="just">
              <a:buClr>
                <a:srgbClr val="FF0000"/>
              </a:buClr>
              <a:buSzPct val="65000"/>
              <a:buFont typeface="Wingdings" panose="05000000000000000000" pitchFamily="2" charset="2"/>
              <a:buChar char="ü"/>
            </a:pPr>
            <a:r>
              <a:rPr lang="en-US" b="1" dirty="0">
                <a:latin typeface="Times New Roman" panose="02020603050405020304" pitchFamily="18" charset="0"/>
                <a:cs typeface="Times New Roman" panose="02020603050405020304" pitchFamily="18" charset="0"/>
              </a:rPr>
              <a:t>Revenue Collection</a:t>
            </a:r>
            <a:r>
              <a:rPr lang="en-US" dirty="0">
                <a:latin typeface="Times New Roman" panose="02020603050405020304" pitchFamily="18" charset="0"/>
                <a:cs typeface="Times New Roman" panose="02020603050405020304" pitchFamily="18" charset="0"/>
              </a:rPr>
              <a:t>: Public revenue collections are carried out on the government’s e-services platform. </a:t>
            </a:r>
          </a:p>
          <a:p>
            <a:pPr marL="155334" indent="-155334" algn="just">
              <a:buClr>
                <a:srgbClr val="FF0000"/>
              </a:buClr>
              <a:buSzPct val="65000"/>
              <a:buFont typeface="Wingdings" panose="05000000000000000000" pitchFamily="2" charset="2"/>
              <a:buChar char="ü"/>
            </a:pPr>
            <a:r>
              <a:rPr lang="en-US" b="1" dirty="0">
                <a:latin typeface="Times New Roman" panose="02020603050405020304" pitchFamily="18" charset="0"/>
                <a:cs typeface="Times New Roman" panose="02020603050405020304" pitchFamily="18" charset="0"/>
              </a:rPr>
              <a:t>Registrations</a:t>
            </a:r>
            <a:r>
              <a:rPr lang="en-US" dirty="0">
                <a:latin typeface="Times New Roman" panose="02020603050405020304" pitchFamily="18" charset="0"/>
                <a:cs typeface="Times New Roman" panose="02020603050405020304" pitchFamily="18" charset="0"/>
              </a:rPr>
              <a:t>: Businesses, duties and car licensing are registered via digital tools.</a:t>
            </a:r>
          </a:p>
          <a:p>
            <a:pPr marL="155334" indent="-155334" algn="just">
              <a:buClr>
                <a:srgbClr val="FF0000"/>
              </a:buClr>
              <a:buSzPct val="65000"/>
              <a:buFont typeface="Wingdings" panose="05000000000000000000" pitchFamily="2" charset="2"/>
              <a:buChar char="ü"/>
            </a:pPr>
            <a:r>
              <a:rPr lang="en-US" b="1" dirty="0">
                <a:latin typeface="Times New Roman" panose="02020603050405020304" pitchFamily="18" charset="0"/>
                <a:cs typeface="Times New Roman" panose="02020603050405020304" pitchFamily="18" charset="0"/>
              </a:rPr>
              <a:t>e-Tax: </a:t>
            </a:r>
            <a:r>
              <a:rPr lang="en-US" dirty="0" smtClean="0">
                <a:latin typeface="Times New Roman" panose="02020603050405020304" pitchFamily="18" charset="0"/>
                <a:cs typeface="Times New Roman" panose="02020603050405020304" pitchFamily="18" charset="0"/>
              </a:rPr>
              <a:t>Tax </a:t>
            </a:r>
            <a:r>
              <a:rPr lang="en-US" dirty="0">
                <a:latin typeface="Times New Roman" panose="02020603050405020304" pitchFamily="18" charset="0"/>
                <a:cs typeface="Times New Roman" panose="02020603050405020304" pitchFamily="18" charset="0"/>
              </a:rPr>
              <a:t>returns filling and payment of all government taxes are </a:t>
            </a:r>
            <a:r>
              <a:rPr lang="en-US" dirty="0" smtClean="0">
                <a:latin typeface="Times New Roman" panose="02020603050405020304" pitchFamily="18" charset="0"/>
                <a:cs typeface="Times New Roman" panose="02020603050405020304" pitchFamily="18" charset="0"/>
              </a:rPr>
              <a:t>made </a:t>
            </a:r>
            <a:r>
              <a:rPr lang="en-US" dirty="0">
                <a:latin typeface="Times New Roman" panose="02020603050405020304" pitchFamily="18" charset="0"/>
                <a:cs typeface="Times New Roman" panose="02020603050405020304" pitchFamily="18" charset="0"/>
              </a:rPr>
              <a:t>online. </a:t>
            </a:r>
          </a:p>
          <a:p>
            <a:pPr marL="155334" indent="-155334" algn="just">
              <a:buClr>
                <a:srgbClr val="FF0000"/>
              </a:buClr>
              <a:buSzPct val="65000"/>
              <a:buFont typeface="Wingdings" panose="05000000000000000000" pitchFamily="2" charset="2"/>
              <a:buChar char="ü"/>
            </a:pPr>
            <a:r>
              <a:rPr lang="en-US" b="1" dirty="0">
                <a:latin typeface="Times New Roman" panose="02020603050405020304" pitchFamily="18" charset="0"/>
                <a:cs typeface="Times New Roman" panose="02020603050405020304" pitchFamily="18" charset="0"/>
              </a:rPr>
              <a:t>e-Procurement</a:t>
            </a:r>
            <a:r>
              <a:rPr lang="en-US" dirty="0">
                <a:latin typeface="Times New Roman" panose="02020603050405020304" pitchFamily="18" charset="0"/>
                <a:cs typeface="Times New Roman" panose="02020603050405020304" pitchFamily="18" charset="0"/>
              </a:rPr>
              <a:t>: Public contracts and vetting process are advertised online for citizens’ participation. Faster turn-around time in processing procurement transactions.	</a:t>
            </a:r>
          </a:p>
          <a:p>
            <a:pPr marL="155334" indent="-155334" algn="just">
              <a:buClr>
                <a:srgbClr val="FF0000"/>
              </a:buClr>
              <a:buSzPct val="65000"/>
              <a:buFont typeface="Wingdings" panose="05000000000000000000" pitchFamily="2" charset="2"/>
              <a:buChar char="ü"/>
            </a:pPr>
            <a:r>
              <a:rPr lang="en-US" b="1" dirty="0">
                <a:latin typeface="Times New Roman" panose="02020603050405020304" pitchFamily="18" charset="0"/>
                <a:cs typeface="Times New Roman" panose="02020603050405020304" pitchFamily="18" charset="0"/>
              </a:rPr>
              <a:t>e</a:t>
            </a:r>
            <a:r>
              <a:rPr lang="en-US" b="1" dirty="0" smtClean="0">
                <a:latin typeface="Times New Roman" panose="02020603050405020304" pitchFamily="18" charset="0"/>
                <a:cs typeface="Times New Roman" panose="02020603050405020304" pitchFamily="18" charset="0"/>
              </a:rPr>
              <a:t>-Project </a:t>
            </a:r>
            <a:r>
              <a:rPr lang="en-US" b="1" dirty="0">
                <a:latin typeface="Times New Roman" panose="02020603050405020304" pitchFamily="18" charset="0"/>
                <a:cs typeface="Times New Roman" panose="02020603050405020304" pitchFamily="18" charset="0"/>
              </a:rPr>
              <a:t>Monitoring System: </a:t>
            </a:r>
            <a:r>
              <a:rPr lang="en-US" dirty="0">
                <a:latin typeface="Times New Roman" panose="02020603050405020304" pitchFamily="18" charset="0"/>
                <a:cs typeface="Times New Roman" panose="02020603050405020304" pitchFamily="18" charset="0"/>
              </a:rPr>
              <a:t>Improve regulation, transparency, accountability and quality of service delivery across government agencies. </a:t>
            </a:r>
          </a:p>
          <a:p>
            <a:pPr marL="155334" indent="-155334" algn="just">
              <a:buClr>
                <a:srgbClr val="FF0000"/>
              </a:buClr>
              <a:buSzPct val="65000"/>
              <a:buFont typeface="Wingdings" panose="05000000000000000000" pitchFamily="2" charset="2"/>
              <a:buChar char="ü"/>
            </a:pPr>
            <a:r>
              <a:rPr lang="en-US" b="1" dirty="0">
                <a:latin typeface="Times New Roman" panose="02020603050405020304" pitchFamily="18" charset="0"/>
                <a:cs typeface="Times New Roman" panose="02020603050405020304" pitchFamily="18" charset="0"/>
              </a:rPr>
              <a:t>e-</a:t>
            </a:r>
            <a:r>
              <a:rPr lang="en-US" b="1" dirty="0" err="1">
                <a:latin typeface="Times New Roman" panose="02020603050405020304" pitchFamily="18" charset="0"/>
                <a:cs typeface="Times New Roman" panose="02020603050405020304" pitchFamily="18" charset="0"/>
              </a:rPr>
              <a:t>Syariah</a:t>
            </a:r>
            <a:r>
              <a:rPr lang="en-US" b="1" dirty="0">
                <a:latin typeface="Times New Roman" panose="02020603050405020304" pitchFamily="18" charset="0"/>
                <a:cs typeface="Times New Roman" panose="02020603050405020304" pitchFamily="18" charset="0"/>
              </a:rPr>
              <a:t>: Provides efficient and quality management of judicial process.</a:t>
            </a:r>
          </a:p>
        </p:txBody>
      </p:sp>
      <p:pic>
        <p:nvPicPr>
          <p:cNvPr id="18" name="Picture 17" descr="Blue field with the Union Flag in the top right corner, and four red stars with white borders to the right."/>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7759" y="862749"/>
            <a:ext cx="1325573" cy="504945"/>
          </a:xfrm>
          <a:prstGeom prst="rect">
            <a:avLst/>
          </a:prstGeom>
          <a:noFill/>
          <a:ln>
            <a:noFill/>
          </a:ln>
        </p:spPr>
      </p:pic>
      <p:pic>
        <p:nvPicPr>
          <p:cNvPr id="20" name="Picture 19" descr="Flag of Malaysia.sv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30426" y="849884"/>
            <a:ext cx="1104644" cy="709666"/>
          </a:xfrm>
          <a:prstGeom prst="rect">
            <a:avLst/>
          </a:prstGeom>
          <a:noFill/>
          <a:ln>
            <a:noFill/>
          </a:ln>
        </p:spPr>
      </p:pic>
      <p:sp>
        <p:nvSpPr>
          <p:cNvPr id="17" name="Frame 16"/>
          <p:cNvSpPr/>
          <p:nvPr/>
        </p:nvSpPr>
        <p:spPr>
          <a:xfrm>
            <a:off x="549759" y="659021"/>
            <a:ext cx="5601573" cy="6083912"/>
          </a:xfrm>
          <a:prstGeom prst="frame">
            <a:avLst>
              <a:gd name="adj1" fmla="val 3080"/>
            </a:avLst>
          </a:prstGeom>
          <a:solidFill>
            <a:schemeClr val="bg1">
              <a:lumMod val="50000"/>
            </a:schemeClr>
          </a:solidFill>
          <a:ln w="6350">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1">
              <a:solidFill>
                <a:schemeClr val="tx1"/>
              </a:solidFill>
            </a:endParaRPr>
          </a:p>
        </p:txBody>
      </p:sp>
      <p:sp>
        <p:nvSpPr>
          <p:cNvPr id="22" name="Frame 21"/>
          <p:cNvSpPr/>
          <p:nvPr/>
        </p:nvSpPr>
        <p:spPr>
          <a:xfrm>
            <a:off x="6281962" y="659021"/>
            <a:ext cx="5601573" cy="6083912"/>
          </a:xfrm>
          <a:prstGeom prst="frame">
            <a:avLst>
              <a:gd name="adj1" fmla="val 3080"/>
            </a:avLst>
          </a:prstGeom>
          <a:solidFill>
            <a:schemeClr val="bg1">
              <a:lumMod val="50000"/>
            </a:schemeClr>
          </a:solidFill>
          <a:ln w="6350">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1">
              <a:solidFill>
                <a:schemeClr val="tx1"/>
              </a:solidFill>
            </a:endParaRPr>
          </a:p>
        </p:txBody>
      </p:sp>
    </p:spTree>
    <p:extLst>
      <p:ext uri="{BB962C8B-B14F-4D97-AF65-F5344CB8AC3E}">
        <p14:creationId xmlns:p14="http://schemas.microsoft.com/office/powerpoint/2010/main" val="2893987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6"/>
          <p:cNvSpPr/>
          <p:nvPr/>
        </p:nvSpPr>
        <p:spPr>
          <a:xfrm>
            <a:off x="2303849" y="4881147"/>
            <a:ext cx="412860" cy="561988"/>
          </a:xfrm>
          <a:prstGeom prst="rect">
            <a:avLst/>
          </a:prstGeom>
          <a:blipFill>
            <a:blip r:embed="rId3" cstate="print"/>
            <a:stretch>
              <a:fillRect/>
            </a:stretch>
          </a:blipFill>
        </p:spPr>
        <p:txBody>
          <a:bodyPr wrap="square" lIns="0" tIns="0" rIns="0" bIns="0" rtlCol="0"/>
          <a:lstStyle/>
          <a:p>
            <a:endParaRPr sz="1631"/>
          </a:p>
        </p:txBody>
      </p:sp>
      <p:sp>
        <p:nvSpPr>
          <p:cNvPr id="24" name="object 24"/>
          <p:cNvSpPr/>
          <p:nvPr/>
        </p:nvSpPr>
        <p:spPr>
          <a:xfrm>
            <a:off x="9882398" y="6087891"/>
            <a:ext cx="248450" cy="161693"/>
          </a:xfrm>
          <a:prstGeom prst="rect">
            <a:avLst/>
          </a:prstGeom>
          <a:blipFill>
            <a:blip r:embed="rId4" cstate="print"/>
            <a:stretch>
              <a:fillRect/>
            </a:stretch>
          </a:blipFill>
        </p:spPr>
        <p:txBody>
          <a:bodyPr wrap="square" lIns="0" tIns="0" rIns="0" bIns="0" rtlCol="0"/>
          <a:lstStyle/>
          <a:p>
            <a:endParaRPr sz="1631"/>
          </a:p>
        </p:txBody>
      </p:sp>
      <p:sp>
        <p:nvSpPr>
          <p:cNvPr id="11" name="object 7"/>
          <p:cNvSpPr txBox="1"/>
          <p:nvPr/>
        </p:nvSpPr>
        <p:spPr>
          <a:xfrm>
            <a:off x="2641915" y="218811"/>
            <a:ext cx="6671590" cy="290478"/>
          </a:xfrm>
          <a:prstGeom prst="rect">
            <a:avLst/>
          </a:prstGeom>
        </p:spPr>
        <p:txBody>
          <a:bodyPr vert="horz" wrap="square" lIns="0" tIns="11507" rIns="0" bIns="0" rtlCol="0">
            <a:spAutoFit/>
          </a:bodyPr>
          <a:lstStyle/>
          <a:p>
            <a:pPr marL="11506" algn="ctr">
              <a:spcBef>
                <a:spcPts val="91"/>
              </a:spcBef>
            </a:pPr>
            <a:r>
              <a:rPr lang="en-US" sz="1812" b="1" spc="-5" dirty="0">
                <a:solidFill>
                  <a:srgbClr val="FFFFFF"/>
                </a:solidFill>
                <a:latin typeface="Trebuchet MS"/>
                <a:cs typeface="Trebuchet MS"/>
              </a:rPr>
              <a:t>1. use</a:t>
            </a:r>
            <a:endParaRPr sz="1812" dirty="0">
              <a:latin typeface="Trebuchet MS"/>
              <a:cs typeface="Trebuchet MS"/>
            </a:endParaRPr>
          </a:p>
        </p:txBody>
      </p:sp>
      <p:sp>
        <p:nvSpPr>
          <p:cNvPr id="21" name="object 16"/>
          <p:cNvSpPr/>
          <p:nvPr/>
        </p:nvSpPr>
        <p:spPr>
          <a:xfrm>
            <a:off x="5146158" y="4392872"/>
            <a:ext cx="412860" cy="561988"/>
          </a:xfrm>
          <a:prstGeom prst="rect">
            <a:avLst/>
          </a:prstGeom>
          <a:blipFill>
            <a:blip r:embed="rId3" cstate="print"/>
            <a:stretch>
              <a:fillRect/>
            </a:stretch>
          </a:blipFill>
        </p:spPr>
        <p:txBody>
          <a:bodyPr wrap="square" lIns="0" tIns="0" rIns="0" bIns="0" rtlCol="0"/>
          <a:lstStyle/>
          <a:p>
            <a:endParaRPr sz="1631"/>
          </a:p>
        </p:txBody>
      </p:sp>
      <p:sp>
        <p:nvSpPr>
          <p:cNvPr id="19" name="object 7"/>
          <p:cNvSpPr txBox="1"/>
          <p:nvPr/>
        </p:nvSpPr>
        <p:spPr>
          <a:xfrm>
            <a:off x="3027718" y="100751"/>
            <a:ext cx="7279739" cy="380951"/>
          </a:xfrm>
          <a:prstGeom prst="rect">
            <a:avLst/>
          </a:prstGeom>
        </p:spPr>
        <p:txBody>
          <a:bodyPr vert="horz" wrap="square" lIns="0" tIns="11507" rIns="0" bIns="0" rtlCol="0">
            <a:spAutoFit/>
          </a:bodyPr>
          <a:lstStyle/>
          <a:p>
            <a:pPr marL="11506" algn="ctr">
              <a:spcBef>
                <a:spcPts val="91"/>
              </a:spcBef>
            </a:pPr>
            <a:r>
              <a:rPr lang="en-US" sz="2400" b="1" dirty="0"/>
              <a:t>Digital Economies – Some Global Examples</a:t>
            </a:r>
            <a:endParaRPr lang="en-US" sz="24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824753" y="1785969"/>
            <a:ext cx="5093395" cy="4401205"/>
          </a:xfrm>
          <a:prstGeom prst="rect">
            <a:avLst/>
          </a:prstGeom>
          <a:noFill/>
        </p:spPr>
        <p:txBody>
          <a:bodyPr wrap="square" rtlCol="0">
            <a:spAutoFit/>
          </a:bodyPr>
          <a:lstStyle/>
          <a:p>
            <a:pPr algn="just"/>
            <a:r>
              <a:rPr lang="en-US" sz="2000" b="1" dirty="0">
                <a:latin typeface="Times New Roman" panose="02020603050405020304" pitchFamily="18" charset="0"/>
                <a:cs typeface="Times New Roman" panose="02020603050405020304" pitchFamily="18" charset="0"/>
              </a:rPr>
              <a:t>UAE</a:t>
            </a:r>
          </a:p>
          <a:p>
            <a:pPr algn="just"/>
            <a:r>
              <a:rPr lang="en-US" sz="2000" b="1" dirty="0">
                <a:latin typeface="Times New Roman" panose="02020603050405020304" pitchFamily="18" charset="0"/>
                <a:cs typeface="Times New Roman" panose="02020603050405020304" pitchFamily="18" charset="0"/>
              </a:rPr>
              <a:t>Public Services:</a:t>
            </a:r>
          </a:p>
          <a:p>
            <a:pPr marL="155334" indent="-155334" algn="just">
              <a:buClr>
                <a:srgbClr val="FF0000"/>
              </a:buClr>
              <a:buSzPct val="65000"/>
              <a:buFont typeface="Wingdings" panose="05000000000000000000" pitchFamily="2" charset="2"/>
              <a:buChar char="ü"/>
            </a:pPr>
            <a:r>
              <a:rPr lang="en-US" sz="2000" b="1" dirty="0">
                <a:latin typeface="Times New Roman" panose="02020603050405020304" pitchFamily="18" charset="0"/>
                <a:cs typeface="Times New Roman" panose="02020603050405020304" pitchFamily="18" charset="0"/>
              </a:rPr>
              <a:t>Revenue Collection</a:t>
            </a:r>
            <a:r>
              <a:rPr lang="en-US" sz="2000" dirty="0">
                <a:latin typeface="Times New Roman" panose="02020603050405020304" pitchFamily="18" charset="0"/>
                <a:cs typeface="Times New Roman" panose="02020603050405020304" pitchFamily="18" charset="0"/>
              </a:rPr>
              <a:t>: e-channels are provided for public revenue collections. </a:t>
            </a:r>
          </a:p>
          <a:p>
            <a:pPr marL="155334" indent="-155334" algn="just">
              <a:buClr>
                <a:srgbClr val="FF0000"/>
              </a:buClr>
              <a:buSzPct val="65000"/>
              <a:buFont typeface="Wingdings" panose="05000000000000000000" pitchFamily="2" charset="2"/>
              <a:buChar char="ü"/>
            </a:pPr>
            <a:r>
              <a:rPr lang="en-US" sz="2000" b="1" dirty="0">
                <a:latin typeface="Times New Roman" panose="02020603050405020304" pitchFamily="18" charset="0"/>
                <a:cs typeface="Times New Roman" panose="02020603050405020304" pitchFamily="18" charset="0"/>
              </a:rPr>
              <a:t>e-Tax:</a:t>
            </a:r>
            <a:r>
              <a:rPr lang="en-US" sz="2000" dirty="0">
                <a:latin typeface="Times New Roman" panose="02020603050405020304" pitchFamily="18" charset="0"/>
                <a:cs typeface="Times New Roman" panose="02020603050405020304" pitchFamily="18" charset="0"/>
              </a:rPr>
              <a:t> The UAE does not levy tax on individuals. However, corporate tax, excise tax and VAT are electronically </a:t>
            </a:r>
            <a:r>
              <a:rPr lang="en-US" sz="2000" dirty="0" smtClean="0">
                <a:latin typeface="Times New Roman" panose="02020603050405020304" pitchFamily="18" charset="0"/>
                <a:cs typeface="Times New Roman" panose="02020603050405020304" pitchFamily="18" charset="0"/>
              </a:rPr>
              <a:t>paid.</a:t>
            </a:r>
            <a:endParaRPr lang="en-US" sz="2000" dirty="0">
              <a:latin typeface="Times New Roman" panose="02020603050405020304" pitchFamily="18" charset="0"/>
              <a:cs typeface="Times New Roman" panose="02020603050405020304" pitchFamily="18" charset="0"/>
            </a:endParaRPr>
          </a:p>
          <a:p>
            <a:pPr marL="155334" indent="-155334" algn="just">
              <a:buClr>
                <a:srgbClr val="FF0000"/>
              </a:buClr>
              <a:buSzPct val="65000"/>
              <a:buFont typeface="Wingdings" panose="05000000000000000000" pitchFamily="2" charset="2"/>
              <a:buChar char="ü"/>
            </a:pPr>
            <a:r>
              <a:rPr lang="en-US" sz="2000" b="1" dirty="0">
                <a:latin typeface="Times New Roman" panose="02020603050405020304" pitchFamily="18" charset="0"/>
                <a:cs typeface="Times New Roman" panose="02020603050405020304" pitchFamily="18" charset="0"/>
              </a:rPr>
              <a:t>Registrations: </a:t>
            </a:r>
            <a:r>
              <a:rPr lang="en-US" sz="2000" dirty="0">
                <a:latin typeface="Times New Roman" panose="02020603050405020304" pitchFamily="18" charset="0"/>
                <a:cs typeface="Times New Roman" panose="02020603050405020304" pitchFamily="18" charset="0"/>
              </a:rPr>
              <a:t>Car licensing, permits and businesses registrations </a:t>
            </a:r>
            <a:r>
              <a:rPr lang="en-US" sz="2000" dirty="0" err="1">
                <a:latin typeface="Times New Roman" panose="02020603050405020304" pitchFamily="18" charset="0"/>
                <a:cs typeface="Times New Roman" panose="02020603050405020304" pitchFamily="18" charset="0"/>
              </a:rPr>
              <a:t>etc</a:t>
            </a:r>
            <a:r>
              <a:rPr lang="en-US" sz="2000" dirty="0">
                <a:latin typeface="Times New Roman" panose="02020603050405020304" pitchFamily="18" charset="0"/>
                <a:cs typeface="Times New Roman" panose="02020603050405020304" pitchFamily="18" charset="0"/>
              </a:rPr>
              <a:t> are done online. </a:t>
            </a:r>
          </a:p>
          <a:p>
            <a:pPr marL="155334" indent="-155334" algn="just">
              <a:buClr>
                <a:srgbClr val="FF0000"/>
              </a:buClr>
              <a:buSzPct val="65000"/>
              <a:buFont typeface="Wingdings" panose="05000000000000000000" pitchFamily="2" charset="2"/>
              <a:buChar char="ü"/>
            </a:pPr>
            <a:r>
              <a:rPr lang="en-US" sz="2000" b="1" dirty="0">
                <a:latin typeface="Times New Roman" panose="02020603050405020304" pitchFamily="18" charset="0"/>
                <a:cs typeface="Times New Roman" panose="02020603050405020304" pitchFamily="18" charset="0"/>
              </a:rPr>
              <a:t>Security: </a:t>
            </a:r>
            <a:r>
              <a:rPr lang="en-US" sz="2000" dirty="0">
                <a:latin typeface="Times New Roman" panose="02020603050405020304" pitchFamily="18" charset="0"/>
                <a:cs typeface="Times New Roman" panose="02020603050405020304" pitchFamily="18" charset="0"/>
              </a:rPr>
              <a:t>There is a robust policing system that is digitally driven and helps to control crime in the </a:t>
            </a:r>
            <a:r>
              <a:rPr lang="en-US" sz="2000" dirty="0" smtClean="0">
                <a:latin typeface="Times New Roman" panose="02020603050405020304" pitchFamily="18" charset="0"/>
                <a:cs typeface="Times New Roman" panose="02020603050405020304" pitchFamily="18" charset="0"/>
              </a:rPr>
              <a:t>country.</a:t>
            </a:r>
            <a:endParaRPr lang="en-US" sz="2000" dirty="0">
              <a:latin typeface="Times New Roman" panose="02020603050405020304" pitchFamily="18" charset="0"/>
              <a:cs typeface="Times New Roman" panose="02020603050405020304" pitchFamily="18" charset="0"/>
            </a:endParaRPr>
          </a:p>
          <a:p>
            <a:pPr marL="155334" indent="-155334" algn="just">
              <a:buClr>
                <a:srgbClr val="FF0000"/>
              </a:buClr>
              <a:buSzPct val="65000"/>
              <a:buFont typeface="Wingdings" panose="05000000000000000000" pitchFamily="2" charset="2"/>
              <a:buChar char="ü"/>
            </a:pPr>
            <a:r>
              <a:rPr lang="en-US" sz="2000" b="1" dirty="0">
                <a:latin typeface="Times New Roman" panose="02020603050405020304" pitchFamily="18" charset="0"/>
                <a:cs typeface="Times New Roman" panose="02020603050405020304" pitchFamily="18" charset="0"/>
              </a:rPr>
              <a:t>e-Contracts: </a:t>
            </a:r>
            <a:r>
              <a:rPr lang="en-US" sz="2000" dirty="0">
                <a:latin typeface="Times New Roman" panose="02020603050405020304" pitchFamily="18" charset="0"/>
                <a:cs typeface="Times New Roman" panose="02020603050405020304" pitchFamily="18" charset="0"/>
              </a:rPr>
              <a:t>The public procurement system is </a:t>
            </a:r>
            <a:r>
              <a:rPr lang="en-US" sz="2000" dirty="0" smtClean="0">
                <a:latin typeface="Times New Roman" panose="02020603050405020304" pitchFamily="18" charset="0"/>
                <a:cs typeface="Times New Roman" panose="02020603050405020304" pitchFamily="18" charset="0"/>
              </a:rPr>
              <a:t>ICT </a:t>
            </a:r>
            <a:r>
              <a:rPr lang="en-US" sz="2000" dirty="0">
                <a:latin typeface="Times New Roman" panose="02020603050405020304" pitchFamily="18" charset="0"/>
                <a:cs typeface="Times New Roman" panose="02020603050405020304" pitchFamily="18" charset="0"/>
              </a:rPr>
              <a:t>driven and highly transparent</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17" name="Picture 16" descr="Flag of UAE"/>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9693" y="856429"/>
            <a:ext cx="1441705" cy="578479"/>
          </a:xfrm>
          <a:prstGeom prst="rect">
            <a:avLst/>
          </a:prstGeom>
          <a:noFill/>
          <a:ln>
            <a:noFill/>
          </a:ln>
        </p:spPr>
      </p:pic>
      <p:pic>
        <p:nvPicPr>
          <p:cNvPr id="22" name="Picture 21" descr="Flag of India.sv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61386" y="852062"/>
            <a:ext cx="1242725" cy="616164"/>
          </a:xfrm>
          <a:prstGeom prst="rect">
            <a:avLst/>
          </a:prstGeom>
          <a:noFill/>
          <a:ln>
            <a:noFill/>
          </a:ln>
        </p:spPr>
      </p:pic>
      <p:sp>
        <p:nvSpPr>
          <p:cNvPr id="25" name="TextBox 24"/>
          <p:cNvSpPr txBox="1"/>
          <p:nvPr/>
        </p:nvSpPr>
        <p:spPr>
          <a:xfrm>
            <a:off x="6426326" y="1517033"/>
            <a:ext cx="5299509" cy="5062924"/>
          </a:xfrm>
          <a:prstGeom prst="rect">
            <a:avLst/>
          </a:prstGeom>
          <a:noFill/>
        </p:spPr>
        <p:txBody>
          <a:bodyPr wrap="square" rtlCol="0">
            <a:spAutoFit/>
          </a:bodyPr>
          <a:lstStyle/>
          <a:p>
            <a:pPr algn="just"/>
            <a:r>
              <a:rPr lang="en-US" sz="1700" b="1" dirty="0">
                <a:latin typeface="Times New Roman" panose="02020603050405020304" pitchFamily="18" charset="0"/>
                <a:cs typeface="Times New Roman" panose="02020603050405020304" pitchFamily="18" charset="0"/>
              </a:rPr>
              <a:t>India</a:t>
            </a:r>
          </a:p>
          <a:p>
            <a:pPr algn="just"/>
            <a:r>
              <a:rPr lang="en-US" sz="1700" b="1" dirty="0">
                <a:latin typeface="Times New Roman" panose="02020603050405020304" pitchFamily="18" charset="0"/>
                <a:cs typeface="Times New Roman" panose="02020603050405020304" pitchFamily="18" charset="0"/>
              </a:rPr>
              <a:t>Public Services:</a:t>
            </a:r>
          </a:p>
          <a:p>
            <a:pPr marL="155334" indent="-155334" algn="just">
              <a:buClr>
                <a:srgbClr val="FF0000"/>
              </a:buClr>
              <a:buSzPct val="65000"/>
              <a:buFont typeface="Wingdings" panose="05000000000000000000" pitchFamily="2" charset="2"/>
              <a:buChar char="ü"/>
            </a:pPr>
            <a:r>
              <a:rPr lang="en-US" sz="1700" b="1" dirty="0">
                <a:latin typeface="Times New Roman" panose="02020603050405020304" pitchFamily="18" charset="0"/>
                <a:cs typeface="Times New Roman" panose="02020603050405020304" pitchFamily="18" charset="0"/>
              </a:rPr>
              <a:t>Revenue Collection</a:t>
            </a:r>
            <a:r>
              <a:rPr lang="en-US" sz="1700" dirty="0">
                <a:latin typeface="Times New Roman" panose="02020603050405020304" pitchFamily="18" charset="0"/>
                <a:cs typeface="Times New Roman" panose="02020603050405020304" pitchFamily="18" charset="0"/>
              </a:rPr>
              <a:t>: Public </a:t>
            </a:r>
            <a:r>
              <a:rPr lang="en-US" sz="1700" dirty="0" smtClean="0">
                <a:latin typeface="Times New Roman" panose="02020603050405020304" pitchFamily="18" charset="0"/>
                <a:cs typeface="Times New Roman" panose="02020603050405020304" pitchFamily="18" charset="0"/>
              </a:rPr>
              <a:t>revenue collections </a:t>
            </a:r>
            <a:r>
              <a:rPr lang="en-US" sz="1700" dirty="0">
                <a:latin typeface="Times New Roman" panose="02020603050405020304" pitchFamily="18" charset="0"/>
                <a:cs typeface="Times New Roman" panose="02020603050405020304" pitchFamily="18" charset="0"/>
              </a:rPr>
              <a:t>are being done online.</a:t>
            </a:r>
          </a:p>
          <a:p>
            <a:pPr marL="155334" indent="-155334" algn="just">
              <a:buClr>
                <a:srgbClr val="FF0000"/>
              </a:buClr>
              <a:buSzPct val="65000"/>
              <a:buFont typeface="Wingdings" panose="05000000000000000000" pitchFamily="2" charset="2"/>
              <a:buChar char="ü"/>
            </a:pPr>
            <a:r>
              <a:rPr lang="en-US" sz="1700" b="1" dirty="0">
                <a:latin typeface="Times New Roman" panose="02020603050405020304" pitchFamily="18" charset="0"/>
                <a:cs typeface="Times New Roman" panose="02020603050405020304" pitchFamily="18" charset="0"/>
              </a:rPr>
              <a:t>e-Tax:</a:t>
            </a:r>
            <a:r>
              <a:rPr lang="en-US" sz="1700" dirty="0">
                <a:latin typeface="Times New Roman" panose="02020603050405020304" pitchFamily="18" charset="0"/>
                <a:cs typeface="Times New Roman" panose="02020603050405020304" pitchFamily="18" charset="0"/>
              </a:rPr>
              <a:t> </a:t>
            </a:r>
            <a:r>
              <a:rPr lang="en-US" sz="1700" dirty="0" smtClean="0">
                <a:latin typeface="Times New Roman" panose="02020603050405020304" pitchFamily="18" charset="0"/>
                <a:cs typeface="Times New Roman" panose="02020603050405020304" pitchFamily="18" charset="0"/>
              </a:rPr>
              <a:t>A growing e-channel </a:t>
            </a:r>
            <a:r>
              <a:rPr lang="en-US" sz="1700" dirty="0">
                <a:latin typeface="Times New Roman" panose="02020603050405020304" pitchFamily="18" charset="0"/>
                <a:cs typeface="Times New Roman" panose="02020603050405020304" pitchFamily="18" charset="0"/>
              </a:rPr>
              <a:t>driven tax return and tax payment </a:t>
            </a:r>
            <a:r>
              <a:rPr lang="en-US" sz="1700" dirty="0" smtClean="0">
                <a:latin typeface="Times New Roman" panose="02020603050405020304" pitchFamily="18" charset="0"/>
                <a:cs typeface="Times New Roman" panose="02020603050405020304" pitchFamily="18" charset="0"/>
              </a:rPr>
              <a:t>system.</a:t>
            </a:r>
            <a:endParaRPr lang="en-US" sz="1700" dirty="0">
              <a:latin typeface="Times New Roman" panose="02020603050405020304" pitchFamily="18" charset="0"/>
              <a:cs typeface="Times New Roman" panose="02020603050405020304" pitchFamily="18" charset="0"/>
            </a:endParaRPr>
          </a:p>
          <a:p>
            <a:pPr marL="155334" indent="-155334" algn="just">
              <a:buClr>
                <a:srgbClr val="FF0000"/>
              </a:buClr>
              <a:buSzPct val="65000"/>
              <a:buFont typeface="Wingdings" panose="05000000000000000000" pitchFamily="2" charset="2"/>
              <a:buChar char="ü"/>
            </a:pPr>
            <a:r>
              <a:rPr lang="en-US" sz="1700" b="1" dirty="0">
                <a:latin typeface="Times New Roman" panose="02020603050405020304" pitchFamily="18" charset="0"/>
                <a:cs typeface="Times New Roman" panose="02020603050405020304" pitchFamily="18" charset="0"/>
              </a:rPr>
              <a:t>Registrations: </a:t>
            </a:r>
            <a:r>
              <a:rPr lang="en-US" sz="1700" dirty="0">
                <a:latin typeface="Times New Roman" panose="02020603050405020304" pitchFamily="18" charset="0"/>
                <a:cs typeface="Times New Roman" panose="02020603050405020304" pitchFamily="18" charset="0"/>
              </a:rPr>
              <a:t>Lands, car licensing, permits – ensuring that landowners get computerized copies of ownership, crop and tenancy and updated copies of Records of Rights on demand.  </a:t>
            </a:r>
            <a:endParaRPr lang="en-US" sz="1700" b="1" dirty="0">
              <a:latin typeface="Times New Roman" panose="02020603050405020304" pitchFamily="18" charset="0"/>
              <a:cs typeface="Times New Roman" panose="02020603050405020304" pitchFamily="18" charset="0"/>
            </a:endParaRPr>
          </a:p>
          <a:p>
            <a:pPr marL="155334" indent="-155334" algn="just">
              <a:buClr>
                <a:srgbClr val="FF0000"/>
              </a:buClr>
              <a:buSzPct val="65000"/>
              <a:buFont typeface="Wingdings" panose="05000000000000000000" pitchFamily="2" charset="2"/>
              <a:buChar char="ü"/>
            </a:pPr>
            <a:r>
              <a:rPr lang="en-US" sz="1700" b="1" dirty="0">
                <a:latin typeface="Times New Roman" panose="02020603050405020304" pitchFamily="18" charset="0"/>
                <a:cs typeface="Times New Roman" panose="02020603050405020304" pitchFamily="18" charset="0"/>
              </a:rPr>
              <a:t>e-Procurement: </a:t>
            </a:r>
            <a:r>
              <a:rPr lang="en-US" sz="1700" dirty="0" smtClean="0">
                <a:latin typeface="Times New Roman" panose="02020603050405020304" pitchFamily="18" charset="0"/>
                <a:cs typeface="Times New Roman" panose="02020603050405020304" pitchFamily="18" charset="0"/>
              </a:rPr>
              <a:t>Reduces </a:t>
            </a:r>
            <a:r>
              <a:rPr lang="en-US" sz="1700" dirty="0">
                <a:latin typeface="Times New Roman" panose="02020603050405020304" pitchFamily="18" charset="0"/>
                <a:cs typeface="Times New Roman" panose="02020603050405020304" pitchFamily="18" charset="0"/>
              </a:rPr>
              <a:t>the time and cost of doing business for both vendors and government.</a:t>
            </a:r>
          </a:p>
          <a:p>
            <a:pPr marL="155334" indent="-155334" algn="just">
              <a:buClr>
                <a:srgbClr val="FF0000"/>
              </a:buClr>
              <a:buSzPct val="65000"/>
              <a:buFont typeface="Wingdings" panose="05000000000000000000" pitchFamily="2" charset="2"/>
              <a:buChar char="ü"/>
            </a:pPr>
            <a:r>
              <a:rPr lang="en-US" sz="1700" b="1" dirty="0">
                <a:latin typeface="Times New Roman" panose="02020603050405020304" pitchFamily="18" charset="0"/>
                <a:cs typeface="Times New Roman" panose="02020603050405020304" pitchFamily="18" charset="0"/>
              </a:rPr>
              <a:t>Security:</a:t>
            </a:r>
            <a:r>
              <a:rPr lang="en-US" sz="1700" dirty="0">
                <a:latin typeface="Times New Roman" panose="02020603050405020304" pitchFamily="18" charset="0"/>
                <a:cs typeface="Times New Roman" panose="02020603050405020304" pitchFamily="18" charset="0"/>
              </a:rPr>
              <a:t> </a:t>
            </a:r>
            <a:r>
              <a:rPr lang="en-US" sz="1700" dirty="0" smtClean="0">
                <a:latin typeface="Times New Roman" panose="02020603050405020304" pitchFamily="18" charset="0"/>
                <a:cs typeface="Times New Roman" panose="02020603050405020304" pitchFamily="18" charset="0"/>
              </a:rPr>
              <a:t>Enhances </a:t>
            </a:r>
            <a:r>
              <a:rPr lang="en-US" sz="1700" dirty="0">
                <a:latin typeface="Times New Roman" panose="02020603050405020304" pitchFamily="18" charset="0"/>
                <a:cs typeface="Times New Roman" panose="02020603050405020304" pitchFamily="18" charset="0"/>
              </a:rPr>
              <a:t>the effective policing at all levels and creation of IT-enabled state-of-the-art tracking system.</a:t>
            </a:r>
          </a:p>
          <a:p>
            <a:pPr marL="155334" indent="-155334" algn="just">
              <a:buClr>
                <a:srgbClr val="FF0000"/>
              </a:buClr>
              <a:buSzPct val="65000"/>
              <a:buFont typeface="Wingdings" panose="05000000000000000000" pitchFamily="2" charset="2"/>
              <a:buChar char="ü"/>
            </a:pPr>
            <a:r>
              <a:rPr lang="en-US" sz="1700" b="1" dirty="0" err="1">
                <a:latin typeface="Times New Roman" panose="02020603050405020304" pitchFamily="18" charset="0"/>
                <a:cs typeface="Times New Roman" panose="02020603050405020304" pitchFamily="18" charset="0"/>
              </a:rPr>
              <a:t>Aadhar</a:t>
            </a:r>
            <a:r>
              <a:rPr lang="en-US" sz="1700" b="1" dirty="0">
                <a:latin typeface="Times New Roman" panose="02020603050405020304" pitchFamily="18" charset="0"/>
                <a:cs typeface="Times New Roman" panose="02020603050405020304" pitchFamily="18" charset="0"/>
              </a:rPr>
              <a:t> Enabled Payment System (AEPS): </a:t>
            </a:r>
            <a:r>
              <a:rPr lang="en-US" sz="1700" dirty="0">
                <a:latin typeface="Times New Roman" panose="02020603050405020304" pitchFamily="18" charset="0"/>
                <a:cs typeface="Times New Roman" panose="02020603050405020304" pitchFamily="18" charset="0"/>
              </a:rPr>
              <a:t>A bank led model which allows online </a:t>
            </a:r>
            <a:r>
              <a:rPr lang="en-US" sz="1700" dirty="0" smtClean="0">
                <a:latin typeface="Times New Roman" panose="02020603050405020304" pitchFamily="18" charset="0"/>
                <a:cs typeface="Times New Roman" panose="02020603050405020304" pitchFamily="18" charset="0"/>
              </a:rPr>
              <a:t>interoperable </a:t>
            </a:r>
            <a:r>
              <a:rPr lang="en-US" sz="1700" dirty="0">
                <a:latin typeface="Times New Roman" panose="02020603050405020304" pitchFamily="18" charset="0"/>
                <a:cs typeface="Times New Roman" panose="02020603050405020304" pitchFamily="18" charset="0"/>
              </a:rPr>
              <a:t>financial inclusion transaction via any bank using the authentication code. </a:t>
            </a:r>
            <a:endParaRPr lang="en-US" sz="1700" b="1" dirty="0">
              <a:latin typeface="Times New Roman" panose="02020603050405020304" pitchFamily="18" charset="0"/>
              <a:cs typeface="Times New Roman" panose="02020603050405020304" pitchFamily="18" charset="0"/>
            </a:endParaRPr>
          </a:p>
        </p:txBody>
      </p:sp>
      <p:sp>
        <p:nvSpPr>
          <p:cNvPr id="18" name="Frame 17"/>
          <p:cNvSpPr/>
          <p:nvPr/>
        </p:nvSpPr>
        <p:spPr>
          <a:xfrm>
            <a:off x="549759" y="659021"/>
            <a:ext cx="5601573" cy="6083912"/>
          </a:xfrm>
          <a:prstGeom prst="frame">
            <a:avLst>
              <a:gd name="adj1" fmla="val 3080"/>
            </a:avLst>
          </a:prstGeom>
          <a:solidFill>
            <a:schemeClr val="bg1">
              <a:lumMod val="50000"/>
            </a:schemeClr>
          </a:solidFill>
          <a:ln w="6350">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1">
              <a:solidFill>
                <a:schemeClr val="tx1"/>
              </a:solidFill>
            </a:endParaRPr>
          </a:p>
        </p:txBody>
      </p:sp>
      <p:sp>
        <p:nvSpPr>
          <p:cNvPr id="20" name="Frame 19"/>
          <p:cNvSpPr/>
          <p:nvPr/>
        </p:nvSpPr>
        <p:spPr>
          <a:xfrm>
            <a:off x="6281962" y="659021"/>
            <a:ext cx="5601573" cy="6083912"/>
          </a:xfrm>
          <a:prstGeom prst="frame">
            <a:avLst>
              <a:gd name="adj1" fmla="val 3080"/>
            </a:avLst>
          </a:prstGeom>
          <a:solidFill>
            <a:schemeClr val="bg1">
              <a:lumMod val="50000"/>
            </a:schemeClr>
          </a:solidFill>
          <a:ln w="6350">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1">
              <a:solidFill>
                <a:schemeClr val="tx1"/>
              </a:solidFill>
            </a:endParaRPr>
          </a:p>
        </p:txBody>
      </p:sp>
    </p:spTree>
    <p:extLst>
      <p:ext uri="{BB962C8B-B14F-4D97-AF65-F5344CB8AC3E}">
        <p14:creationId xmlns:p14="http://schemas.microsoft.com/office/powerpoint/2010/main" val="42492198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226" y="174182"/>
            <a:ext cx="10746145" cy="1325563"/>
          </a:xfrm>
        </p:spPr>
        <p:txBody>
          <a:bodyPr>
            <a:noAutofit/>
          </a:bodyPr>
          <a:lstStyle/>
          <a:p>
            <a:pPr algn="ctr"/>
            <a:r>
              <a:rPr lang="en-US" sz="3200" dirty="0" smtClean="0"/>
              <a:t>Digital Economies – Sub-Saharan Africa:</a:t>
            </a:r>
            <a:br>
              <a:rPr lang="en-US" sz="3200" dirty="0" smtClean="0"/>
            </a:br>
            <a:r>
              <a:rPr lang="en-US" sz="3200" dirty="0" smtClean="0"/>
              <a:t>Rwanda (An ICT-centric and innovation-prone nation)</a:t>
            </a:r>
            <a:br>
              <a:rPr lang="en-US" sz="3200" dirty="0" smtClean="0"/>
            </a:br>
            <a:endParaRPr lang="en-US" sz="3200" dirty="0"/>
          </a:p>
        </p:txBody>
      </p:sp>
      <p:sp>
        <p:nvSpPr>
          <p:cNvPr id="23" name="Content Placeholder 2"/>
          <p:cNvSpPr>
            <a:spLocks noGrp="1"/>
          </p:cNvSpPr>
          <p:nvPr>
            <p:ph idx="1"/>
          </p:nvPr>
        </p:nvSpPr>
        <p:spPr>
          <a:xfrm>
            <a:off x="1248552" y="1634681"/>
            <a:ext cx="5853706" cy="5116848"/>
          </a:xfrm>
        </p:spPr>
        <p:txBody>
          <a:bodyPr>
            <a:noAutofit/>
          </a:bodyPr>
          <a:lstStyle/>
          <a:p>
            <a:pPr algn="just">
              <a:buClr>
                <a:srgbClr val="FF0000"/>
              </a:buClr>
              <a:buSzPct val="95000"/>
              <a:buFont typeface="Wingdings" panose="05000000000000000000" pitchFamily="2" charset="2"/>
              <a:buChar char="§"/>
            </a:pPr>
            <a:r>
              <a:rPr lang="en-US" sz="2300" dirty="0" smtClean="0"/>
              <a:t>Aggressive </a:t>
            </a:r>
            <a:r>
              <a:rPr lang="en-US" sz="2300" dirty="0"/>
              <a:t>digital strategy </a:t>
            </a:r>
            <a:r>
              <a:rPr lang="en-US" sz="2300" dirty="0" smtClean="0"/>
              <a:t>by Paul </a:t>
            </a:r>
            <a:r>
              <a:rPr lang="en-US" sz="2300" dirty="0" err="1" smtClean="0"/>
              <a:t>Kagame’s</a:t>
            </a:r>
            <a:r>
              <a:rPr lang="en-US" sz="2300" dirty="0" smtClean="0"/>
              <a:t> government to </a:t>
            </a:r>
            <a:r>
              <a:rPr lang="en-US" sz="2300" dirty="0"/>
              <a:t>transform the country into a knowledge based-economy” (ITU 2017</a:t>
            </a:r>
            <a:r>
              <a:rPr lang="en-US" sz="2300" dirty="0" smtClean="0"/>
              <a:t>) </a:t>
            </a:r>
            <a:endParaRPr lang="en-US" sz="2300" dirty="0"/>
          </a:p>
          <a:p>
            <a:pPr algn="just">
              <a:buClr>
                <a:srgbClr val="FF0000"/>
              </a:buClr>
              <a:buSzPct val="95000"/>
              <a:buFont typeface="Wingdings" panose="05000000000000000000" pitchFamily="2" charset="2"/>
              <a:buChar char="§"/>
            </a:pPr>
            <a:r>
              <a:rPr lang="en-US" sz="2300" dirty="0" smtClean="0"/>
              <a:t>Institution of </a:t>
            </a:r>
            <a:r>
              <a:rPr lang="en-US" sz="2300" dirty="0"/>
              <a:t>the necessary infrastructure and environment </a:t>
            </a:r>
            <a:r>
              <a:rPr lang="en-US" sz="2300" dirty="0" smtClean="0"/>
              <a:t>that supports digital transformation</a:t>
            </a:r>
          </a:p>
          <a:p>
            <a:pPr marL="0" indent="0" algn="just">
              <a:buClr>
                <a:srgbClr val="FF0000"/>
              </a:buClr>
              <a:buSzPct val="95000"/>
              <a:buNone/>
            </a:pPr>
            <a:r>
              <a:rPr lang="en-US" sz="2300" b="1" dirty="0" smtClean="0"/>
              <a:t>Irembo.gov.rw</a:t>
            </a:r>
          </a:p>
          <a:p>
            <a:pPr lvl="1" algn="just">
              <a:buClr>
                <a:srgbClr val="FF0000"/>
              </a:buClr>
              <a:buSzPct val="95000"/>
              <a:buFont typeface="Wingdings" panose="05000000000000000000" pitchFamily="2" charset="2"/>
              <a:buChar char="§"/>
            </a:pPr>
            <a:r>
              <a:rPr lang="en-US" sz="2300" dirty="0" smtClean="0"/>
              <a:t>A highly functional </a:t>
            </a:r>
            <a:r>
              <a:rPr lang="en-US" sz="2300" dirty="0"/>
              <a:t>e-government platform which serves as a one-stop portal for </a:t>
            </a:r>
            <a:r>
              <a:rPr lang="en-US" sz="2300" dirty="0" smtClean="0"/>
              <a:t>government </a:t>
            </a:r>
            <a:r>
              <a:rPr lang="en-US" sz="2300" dirty="0"/>
              <a:t>services administered online with ease, efficiency and </a:t>
            </a:r>
            <a:r>
              <a:rPr lang="en-US" sz="2300" dirty="0" smtClean="0"/>
              <a:t>reliability</a:t>
            </a:r>
          </a:p>
          <a:p>
            <a:pPr lvl="1" algn="just">
              <a:buClr>
                <a:srgbClr val="FF0000"/>
              </a:buClr>
              <a:buSzPct val="95000"/>
              <a:buFont typeface="Wingdings" panose="05000000000000000000" pitchFamily="2" charset="2"/>
              <a:buChar char="§"/>
            </a:pPr>
            <a:r>
              <a:rPr lang="en-US" sz="2300" dirty="0" smtClean="0"/>
              <a:t>Perfect example of </a:t>
            </a:r>
            <a:r>
              <a:rPr lang="en-US" sz="2300" dirty="0"/>
              <a:t>how the proper policies and regulatory support can spur fantastic innovation </a:t>
            </a:r>
            <a:r>
              <a:rPr lang="en-US" sz="2300" dirty="0" smtClean="0"/>
              <a:t>in </a:t>
            </a:r>
            <a:r>
              <a:rPr lang="en-US" sz="2300" dirty="0"/>
              <a:t>an emerging </a:t>
            </a:r>
            <a:r>
              <a:rPr lang="en-US" sz="2300" dirty="0" smtClean="0"/>
              <a:t>economy</a:t>
            </a:r>
            <a:endParaRPr lang="en-US" sz="2300" dirty="0"/>
          </a:p>
          <a:p>
            <a:pPr algn="just">
              <a:buClr>
                <a:srgbClr val="FF0000"/>
              </a:buClr>
              <a:buSzPct val="95000"/>
              <a:buFont typeface="Wingdings" panose="05000000000000000000" pitchFamily="2" charset="2"/>
              <a:buChar char="§"/>
            </a:pPr>
            <a:endParaRPr lang="en-US" sz="2300" dirty="0"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5460" y="1499745"/>
            <a:ext cx="4936540" cy="4505999"/>
          </a:xfrm>
          <a:prstGeom prst="rect">
            <a:avLst/>
          </a:prstGeom>
        </p:spPr>
      </p:pic>
      <p:sp>
        <p:nvSpPr>
          <p:cNvPr id="5" name="Content Placeholder 2"/>
          <p:cNvSpPr txBox="1">
            <a:spLocks/>
          </p:cNvSpPr>
          <p:nvPr/>
        </p:nvSpPr>
        <p:spPr>
          <a:xfrm>
            <a:off x="7255460" y="6032435"/>
            <a:ext cx="4646062" cy="2705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smtClean="0"/>
              <a:t>Source: </a:t>
            </a:r>
            <a:r>
              <a:rPr lang="en-US" sz="1200" dirty="0">
                <a:hlinkClick r:id="rId4"/>
              </a:rPr>
              <a:t>https://irembo.gov.rw/rolportal/en/home</a:t>
            </a:r>
            <a:endParaRPr lang="en-US" sz="1200" dirty="0"/>
          </a:p>
        </p:txBody>
      </p:sp>
      <p:cxnSp>
        <p:nvCxnSpPr>
          <p:cNvPr id="6" name="Straight Connector 5"/>
          <p:cNvCxnSpPr/>
          <p:nvPr/>
        </p:nvCxnSpPr>
        <p:spPr>
          <a:xfrm>
            <a:off x="1248552" y="1026694"/>
            <a:ext cx="10911364" cy="32085"/>
          </a:xfrm>
          <a:prstGeom prst="line">
            <a:avLst/>
          </a:prstGeom>
          <a:ln w="539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871499"/>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8552" y="225468"/>
            <a:ext cx="10225214" cy="1110987"/>
          </a:xfrm>
        </p:spPr>
        <p:txBody>
          <a:bodyPr>
            <a:normAutofit/>
          </a:bodyPr>
          <a:lstStyle/>
          <a:p>
            <a:pPr algn="ctr"/>
            <a:r>
              <a:rPr lang="en-US" sz="3200" dirty="0" smtClean="0"/>
              <a:t>Outline</a:t>
            </a:r>
            <a:endParaRPr lang="en-US" sz="3200" dirty="0"/>
          </a:p>
        </p:txBody>
      </p:sp>
      <p:sp>
        <p:nvSpPr>
          <p:cNvPr id="3" name="Content Placeholder 2"/>
          <p:cNvSpPr>
            <a:spLocks noGrp="1"/>
          </p:cNvSpPr>
          <p:nvPr>
            <p:ph idx="1"/>
          </p:nvPr>
        </p:nvSpPr>
        <p:spPr>
          <a:xfrm>
            <a:off x="1486546" y="1471392"/>
            <a:ext cx="9987220" cy="4700808"/>
          </a:xfrm>
        </p:spPr>
        <p:txBody>
          <a:bodyPr>
            <a:normAutofit/>
          </a:bodyPr>
          <a:lstStyle/>
          <a:p>
            <a:pPr marL="457200" indent="-457200">
              <a:buClr>
                <a:srgbClr val="FF0000"/>
              </a:buClr>
              <a:buSzPct val="95000"/>
              <a:buFont typeface="+mj-lt"/>
              <a:buAutoNum type="arabicPeriod"/>
            </a:pPr>
            <a:r>
              <a:rPr lang="en-US" sz="2400" dirty="0" smtClean="0"/>
              <a:t>Introduction (Singapore Airport)</a:t>
            </a:r>
            <a:endParaRPr lang="en-US" sz="2400" dirty="0"/>
          </a:p>
          <a:p>
            <a:pPr marL="457200" indent="-457200">
              <a:buClr>
                <a:srgbClr val="FF0000"/>
              </a:buClr>
              <a:buSzPct val="95000"/>
              <a:buFont typeface="+mj-lt"/>
              <a:buAutoNum type="arabicPeriod"/>
            </a:pPr>
            <a:r>
              <a:rPr lang="en-US" sz="2400" dirty="0"/>
              <a:t>Digital transformation</a:t>
            </a:r>
          </a:p>
          <a:p>
            <a:pPr marL="457200" indent="-457200">
              <a:buClr>
                <a:srgbClr val="FF0000"/>
              </a:buClr>
              <a:buSzPct val="95000"/>
              <a:buFont typeface="+mj-lt"/>
              <a:buAutoNum type="arabicPeriod"/>
            </a:pPr>
            <a:r>
              <a:rPr lang="en-US" sz="2400" dirty="0"/>
              <a:t>Key drivers of digital transformation</a:t>
            </a:r>
          </a:p>
          <a:p>
            <a:pPr marL="457200" indent="-457200">
              <a:buClr>
                <a:srgbClr val="FF0000"/>
              </a:buClr>
              <a:buSzPct val="95000"/>
              <a:buFont typeface="+mj-lt"/>
              <a:buAutoNum type="arabicPeriod"/>
            </a:pPr>
            <a:r>
              <a:rPr lang="en-US" sz="2400" dirty="0"/>
              <a:t>Ecosystem for digital economy</a:t>
            </a:r>
          </a:p>
          <a:p>
            <a:pPr marL="457200" indent="-457200">
              <a:buClr>
                <a:srgbClr val="FF0000"/>
              </a:buClr>
              <a:buSzPct val="95000"/>
              <a:buFont typeface="+mj-lt"/>
              <a:buAutoNum type="arabicPeriod"/>
            </a:pPr>
            <a:r>
              <a:rPr lang="en-US" sz="2400" dirty="0" smtClean="0"/>
              <a:t>Revenue </a:t>
            </a:r>
            <a:r>
              <a:rPr lang="en-US" sz="2400" dirty="0"/>
              <a:t>collection by states and the various approach of implementation</a:t>
            </a:r>
          </a:p>
          <a:p>
            <a:pPr marL="457200" indent="-457200">
              <a:buClr>
                <a:srgbClr val="FF0000"/>
              </a:buClr>
              <a:buSzPct val="95000"/>
              <a:buFont typeface="+mj-lt"/>
              <a:buAutoNum type="arabicPeriod"/>
            </a:pPr>
            <a:r>
              <a:rPr lang="en-US" sz="2400" dirty="0"/>
              <a:t>Digital Economies – </a:t>
            </a:r>
            <a:r>
              <a:rPr lang="en-US" sz="2400" dirty="0" smtClean="0"/>
              <a:t>Examples from around the world</a:t>
            </a:r>
            <a:endParaRPr lang="en-US" sz="2400" dirty="0">
              <a:latin typeface="Times New Roman" panose="02020603050405020304" pitchFamily="18" charset="0"/>
              <a:cs typeface="Times New Roman" panose="02020603050405020304" pitchFamily="18" charset="0"/>
            </a:endParaRPr>
          </a:p>
          <a:p>
            <a:pPr marL="457200" indent="-457200">
              <a:buClr>
                <a:srgbClr val="FF0000"/>
              </a:buClr>
              <a:buSzPct val="95000"/>
              <a:buFont typeface="+mj-lt"/>
              <a:buAutoNum type="arabicPeriod"/>
            </a:pPr>
            <a:r>
              <a:rPr lang="en-US" sz="2400" dirty="0" smtClean="0"/>
              <a:t>Where </a:t>
            </a:r>
            <a:r>
              <a:rPr lang="en-US" sz="2400" dirty="0"/>
              <a:t>are we?</a:t>
            </a:r>
          </a:p>
          <a:p>
            <a:pPr marL="457200" indent="-457200">
              <a:buClr>
                <a:srgbClr val="FF0000"/>
              </a:buClr>
              <a:buSzPct val="95000"/>
              <a:buFont typeface="+mj-lt"/>
              <a:buAutoNum type="arabicPeriod"/>
            </a:pPr>
            <a:r>
              <a:rPr lang="en-US" sz="2400" dirty="0"/>
              <a:t>Way </a:t>
            </a:r>
            <a:r>
              <a:rPr lang="en-US" sz="2400" dirty="0" smtClean="0"/>
              <a:t>forward</a:t>
            </a:r>
          </a:p>
          <a:p>
            <a:pPr marL="457200" indent="-457200">
              <a:buClr>
                <a:srgbClr val="FF0000"/>
              </a:buClr>
              <a:buSzPct val="95000"/>
              <a:buFont typeface="+mj-lt"/>
              <a:buAutoNum type="arabicPeriod"/>
            </a:pPr>
            <a:r>
              <a:rPr lang="en-US" sz="2400" dirty="0" smtClean="0"/>
              <a:t>Concluding remarks</a:t>
            </a:r>
          </a:p>
          <a:p>
            <a:pPr marL="457200" indent="-457200">
              <a:buClr>
                <a:srgbClr val="FF0000"/>
              </a:buClr>
              <a:buSzPct val="95000"/>
              <a:buFont typeface="+mj-lt"/>
              <a:buAutoNum type="arabicPeriod"/>
            </a:pPr>
            <a:endParaRPr lang="en-US" sz="2400" dirty="0"/>
          </a:p>
        </p:txBody>
      </p:sp>
      <p:cxnSp>
        <p:nvCxnSpPr>
          <p:cNvPr id="4" name="Straight Connector 3"/>
          <p:cNvCxnSpPr/>
          <p:nvPr/>
        </p:nvCxnSpPr>
        <p:spPr>
          <a:xfrm>
            <a:off x="1248552" y="1010652"/>
            <a:ext cx="10733897" cy="16041"/>
          </a:xfrm>
          <a:prstGeom prst="line">
            <a:avLst/>
          </a:prstGeom>
          <a:ln w="539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9531191"/>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226" y="174182"/>
            <a:ext cx="10700311" cy="930403"/>
          </a:xfrm>
        </p:spPr>
        <p:txBody>
          <a:bodyPr>
            <a:normAutofit/>
          </a:bodyPr>
          <a:lstStyle/>
          <a:p>
            <a:pPr algn="ctr"/>
            <a:r>
              <a:rPr lang="en-US" sz="3200" dirty="0"/>
              <a:t>Digital Economies – Sub-Saharan </a:t>
            </a:r>
            <a:r>
              <a:rPr lang="en-US" sz="3200" dirty="0" smtClean="0"/>
              <a:t>Africa: Kenya</a:t>
            </a:r>
            <a:endParaRPr lang="en-US" sz="3200" dirty="0"/>
          </a:p>
        </p:txBody>
      </p:sp>
      <p:sp>
        <p:nvSpPr>
          <p:cNvPr id="23" name="Content Placeholder 2"/>
          <p:cNvSpPr>
            <a:spLocks noGrp="1"/>
          </p:cNvSpPr>
          <p:nvPr>
            <p:ph idx="1"/>
          </p:nvPr>
        </p:nvSpPr>
        <p:spPr>
          <a:xfrm>
            <a:off x="1248552" y="1634681"/>
            <a:ext cx="5181277" cy="4668323"/>
          </a:xfrm>
        </p:spPr>
        <p:txBody>
          <a:bodyPr>
            <a:normAutofit/>
          </a:bodyPr>
          <a:lstStyle/>
          <a:p>
            <a:pPr>
              <a:buClr>
                <a:srgbClr val="FF0000"/>
              </a:buClr>
              <a:buSzPct val="95000"/>
              <a:buFont typeface="Wingdings" panose="05000000000000000000" pitchFamily="2" charset="2"/>
              <a:buChar char="§"/>
            </a:pPr>
            <a:r>
              <a:rPr lang="en-US" sz="2400" dirty="0" smtClean="0"/>
              <a:t>An </a:t>
            </a:r>
            <a:r>
              <a:rPr lang="en-US" sz="2400" dirty="0"/>
              <a:t>impressive digital economy </a:t>
            </a:r>
            <a:r>
              <a:rPr lang="en-US" sz="2400" dirty="0" smtClean="0"/>
              <a:t>ecosystem</a:t>
            </a:r>
          </a:p>
          <a:p>
            <a:pPr>
              <a:buClr>
                <a:srgbClr val="FF0000"/>
              </a:buClr>
              <a:buSzPct val="95000"/>
              <a:buFont typeface="Wingdings" panose="05000000000000000000" pitchFamily="2" charset="2"/>
              <a:buChar char="§"/>
            </a:pPr>
            <a:r>
              <a:rPr lang="en-US" sz="2400" dirty="0" smtClean="0"/>
              <a:t>Remarkable </a:t>
            </a:r>
            <a:r>
              <a:rPr lang="en-US" sz="2400" dirty="0"/>
              <a:t>achievements in </a:t>
            </a:r>
            <a:r>
              <a:rPr lang="en-US" sz="2400" dirty="0" smtClean="0"/>
              <a:t/>
            </a:r>
            <a:br>
              <a:rPr lang="en-US" sz="2400" dirty="0" smtClean="0"/>
            </a:br>
            <a:r>
              <a:rPr lang="en-US" sz="2400" dirty="0" smtClean="0"/>
              <a:t>e-commerce</a:t>
            </a:r>
            <a:r>
              <a:rPr lang="en-US" sz="2400" dirty="0"/>
              <a:t>, money transfer, mobile banking, agriculture, health and </a:t>
            </a:r>
            <a:r>
              <a:rPr lang="en-US" sz="2400" dirty="0" smtClean="0"/>
              <a:t>e-government</a:t>
            </a:r>
            <a:endParaRPr lang="en-US" sz="2400" dirty="0"/>
          </a:p>
          <a:p>
            <a:pPr>
              <a:buClr>
                <a:srgbClr val="FF0000"/>
              </a:buClr>
              <a:buSzPct val="95000"/>
              <a:buFont typeface="Wingdings" panose="05000000000000000000" pitchFamily="2" charset="2"/>
              <a:buChar char="§"/>
            </a:pPr>
            <a:r>
              <a:rPr lang="en-US" sz="2400" dirty="0" smtClean="0"/>
              <a:t>M-</a:t>
            </a:r>
            <a:r>
              <a:rPr lang="en-US" sz="2400" dirty="0" err="1" smtClean="0"/>
              <a:t>Pesa</a:t>
            </a:r>
            <a:r>
              <a:rPr lang="en-US" sz="2400" dirty="0" smtClean="0"/>
              <a:t> </a:t>
            </a:r>
          </a:p>
          <a:p>
            <a:pPr lvl="1">
              <a:buClr>
                <a:srgbClr val="FF0000"/>
              </a:buClr>
              <a:buSzPct val="65000"/>
              <a:buFont typeface="Wingdings" panose="05000000000000000000" pitchFamily="2" charset="2"/>
              <a:buChar char="ü"/>
            </a:pPr>
            <a:r>
              <a:rPr lang="en-US" dirty="0" smtClean="0"/>
              <a:t>One of the most remarkable digital tools</a:t>
            </a:r>
          </a:p>
          <a:p>
            <a:pPr lvl="1">
              <a:buClr>
                <a:srgbClr val="FF0000"/>
              </a:buClr>
              <a:buSzPct val="65000"/>
              <a:buFont typeface="Wingdings" panose="05000000000000000000" pitchFamily="2" charset="2"/>
              <a:buChar char="ü"/>
            </a:pPr>
            <a:r>
              <a:rPr lang="en-US" dirty="0" smtClean="0"/>
              <a:t>Mobile money</a:t>
            </a:r>
          </a:p>
          <a:p>
            <a:pPr lvl="1">
              <a:buClr>
                <a:srgbClr val="FF0000"/>
              </a:buClr>
              <a:buSzPct val="65000"/>
              <a:buFont typeface="Wingdings" panose="05000000000000000000" pitchFamily="2" charset="2"/>
              <a:buChar char="ü"/>
            </a:pPr>
            <a:r>
              <a:rPr lang="en-US" dirty="0" smtClean="0"/>
              <a:t>Financial Inclusion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1486" y="2564863"/>
            <a:ext cx="5570514" cy="2807958"/>
          </a:xfrm>
          <a:prstGeom prst="rect">
            <a:avLst/>
          </a:prstGeom>
        </p:spPr>
      </p:pic>
      <p:sp>
        <p:nvSpPr>
          <p:cNvPr id="5" name="Content Placeholder 2"/>
          <p:cNvSpPr txBox="1">
            <a:spLocks/>
          </p:cNvSpPr>
          <p:nvPr/>
        </p:nvSpPr>
        <p:spPr>
          <a:xfrm>
            <a:off x="6621486" y="5535560"/>
            <a:ext cx="5570513" cy="3572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smtClean="0"/>
              <a:t>Source: </a:t>
            </a:r>
            <a:r>
              <a:rPr lang="en-US" sz="1200" dirty="0">
                <a:hlinkClick r:id="rId4"/>
              </a:rPr>
              <a:t>https://businesstoday.co.ke/safaricom-inks-deal-with-paypal-to-boost-ecommerce/</a:t>
            </a:r>
            <a:endParaRPr lang="en-US" sz="1200" dirty="0"/>
          </a:p>
        </p:txBody>
      </p:sp>
      <p:cxnSp>
        <p:nvCxnSpPr>
          <p:cNvPr id="6" name="Straight Connector 5"/>
          <p:cNvCxnSpPr/>
          <p:nvPr/>
        </p:nvCxnSpPr>
        <p:spPr>
          <a:xfrm>
            <a:off x="1248552" y="1026694"/>
            <a:ext cx="10911364" cy="32085"/>
          </a:xfrm>
          <a:prstGeom prst="line">
            <a:avLst/>
          </a:prstGeom>
          <a:ln w="539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2144167"/>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226" y="174182"/>
            <a:ext cx="10408687" cy="948765"/>
          </a:xfrm>
        </p:spPr>
        <p:txBody>
          <a:bodyPr>
            <a:normAutofit/>
          </a:bodyPr>
          <a:lstStyle/>
          <a:p>
            <a:pPr algn="ctr"/>
            <a:r>
              <a:rPr lang="en-US" sz="3200" dirty="0"/>
              <a:t>Digital Economies – Sub-Saharan Africa</a:t>
            </a:r>
            <a:r>
              <a:rPr lang="en-US" sz="3200" dirty="0" smtClean="0"/>
              <a:t>: Ghana</a:t>
            </a:r>
            <a:endParaRPr lang="en-US" sz="3200" dirty="0"/>
          </a:p>
        </p:txBody>
      </p:sp>
      <p:sp>
        <p:nvSpPr>
          <p:cNvPr id="23" name="Content Placeholder 2"/>
          <p:cNvSpPr>
            <a:spLocks noGrp="1"/>
          </p:cNvSpPr>
          <p:nvPr>
            <p:ph idx="1"/>
          </p:nvPr>
        </p:nvSpPr>
        <p:spPr>
          <a:xfrm>
            <a:off x="1248552" y="1634681"/>
            <a:ext cx="10225214" cy="4668323"/>
          </a:xfrm>
        </p:spPr>
        <p:txBody>
          <a:bodyPr>
            <a:normAutofit/>
          </a:bodyPr>
          <a:lstStyle/>
          <a:p>
            <a:pPr algn="just">
              <a:buClr>
                <a:srgbClr val="FF0000"/>
              </a:buClr>
              <a:buSzPct val="95000"/>
              <a:buFont typeface="Wingdings" panose="05000000000000000000" pitchFamily="2" charset="2"/>
              <a:buChar char="§"/>
            </a:pPr>
            <a:r>
              <a:rPr lang="en-US" sz="2400" dirty="0" smtClean="0"/>
              <a:t>Significant contributions by the government </a:t>
            </a:r>
            <a:r>
              <a:rPr lang="en-US" sz="2400" dirty="0"/>
              <a:t>of Ghana </a:t>
            </a:r>
            <a:r>
              <a:rPr lang="en-US" sz="2400" dirty="0" smtClean="0"/>
              <a:t>towards </a:t>
            </a:r>
            <a:r>
              <a:rPr lang="en-US" sz="2400" dirty="0"/>
              <a:t>the development of ICTs under the e-Ghana and e-Transform </a:t>
            </a:r>
            <a:r>
              <a:rPr lang="en-US" sz="2400" dirty="0" smtClean="0"/>
              <a:t>projects</a:t>
            </a:r>
          </a:p>
          <a:p>
            <a:pPr algn="just">
              <a:buClr>
                <a:srgbClr val="FF0000"/>
              </a:buClr>
              <a:buSzPct val="95000"/>
              <a:buFont typeface="Wingdings" panose="05000000000000000000" pitchFamily="2" charset="2"/>
              <a:buChar char="§"/>
            </a:pPr>
            <a:r>
              <a:rPr lang="en-US" sz="2400" dirty="0" smtClean="0"/>
              <a:t>The </a:t>
            </a:r>
            <a:r>
              <a:rPr lang="en-US" sz="2400" dirty="0"/>
              <a:t>Ghana </a:t>
            </a:r>
            <a:r>
              <a:rPr lang="en-US" sz="2400" dirty="0" smtClean="0"/>
              <a:t>Shared Growth </a:t>
            </a:r>
            <a:r>
              <a:rPr lang="en-US" sz="2400" dirty="0"/>
              <a:t>and Development Agenda (GSGDA) </a:t>
            </a:r>
            <a:endParaRPr lang="en-US" sz="2400" dirty="0" smtClean="0"/>
          </a:p>
          <a:p>
            <a:pPr lvl="1" algn="just">
              <a:buClr>
                <a:srgbClr val="FF0000"/>
              </a:buClr>
              <a:buSzPct val="65000"/>
              <a:buFont typeface="Wingdings" panose="05000000000000000000" pitchFamily="2" charset="2"/>
              <a:buChar char="ü"/>
            </a:pPr>
            <a:r>
              <a:rPr lang="en-US" dirty="0" smtClean="0"/>
              <a:t>Increased use </a:t>
            </a:r>
            <a:r>
              <a:rPr lang="en-US" dirty="0"/>
              <a:t>of ICT across economic </a:t>
            </a:r>
            <a:r>
              <a:rPr lang="en-US" dirty="0" smtClean="0"/>
              <a:t>sectors</a:t>
            </a:r>
          </a:p>
          <a:p>
            <a:pPr lvl="1" algn="just">
              <a:buClr>
                <a:srgbClr val="FF0000"/>
              </a:buClr>
              <a:buSzPct val="65000"/>
              <a:buFont typeface="Wingdings" panose="05000000000000000000" pitchFamily="2" charset="2"/>
              <a:buChar char="ü"/>
            </a:pPr>
            <a:r>
              <a:rPr lang="en-US" dirty="0" smtClean="0"/>
              <a:t>e-government and implementation of the </a:t>
            </a:r>
            <a:r>
              <a:rPr lang="en-US" dirty="0"/>
              <a:t>National Electronic </a:t>
            </a:r>
            <a:r>
              <a:rPr lang="en-US" dirty="0" smtClean="0"/>
              <a:t>Security System </a:t>
            </a:r>
          </a:p>
          <a:p>
            <a:pPr lvl="1" algn="just">
              <a:buClr>
                <a:srgbClr val="FF0000"/>
              </a:buClr>
              <a:buSzPct val="65000"/>
              <a:buFont typeface="Wingdings" panose="05000000000000000000" pitchFamily="2" charset="2"/>
              <a:buChar char="ü"/>
            </a:pPr>
            <a:r>
              <a:rPr lang="en-US" dirty="0" smtClean="0"/>
              <a:t>Proliferation </a:t>
            </a:r>
            <a:r>
              <a:rPr lang="en-US" dirty="0"/>
              <a:t>of other ICT-related mechanisms for public </a:t>
            </a:r>
            <a:r>
              <a:rPr lang="en-US" dirty="0" smtClean="0"/>
              <a:t>benefit</a:t>
            </a:r>
          </a:p>
          <a:p>
            <a:pPr algn="just">
              <a:buClr>
                <a:srgbClr val="FF0000"/>
              </a:buClr>
              <a:buSzPct val="95000"/>
              <a:buFont typeface="Wingdings" panose="05000000000000000000" pitchFamily="2" charset="2"/>
              <a:buChar char="§"/>
            </a:pPr>
            <a:r>
              <a:rPr lang="en-US" sz="2400" dirty="0" smtClean="0"/>
              <a:t>Targeted projects by the </a:t>
            </a:r>
            <a:r>
              <a:rPr lang="en-US" sz="2400" dirty="0"/>
              <a:t>National Information Technology Agency and the Ghana Investment Fund </a:t>
            </a:r>
            <a:r>
              <a:rPr lang="en-US" sz="2400" dirty="0" smtClean="0"/>
              <a:t>for Electronic Communication ensured:</a:t>
            </a:r>
          </a:p>
          <a:p>
            <a:pPr lvl="1" algn="just">
              <a:buClr>
                <a:srgbClr val="FF0000"/>
              </a:buClr>
              <a:buSzPct val="65000"/>
              <a:buFont typeface="Wingdings" panose="05000000000000000000" pitchFamily="2" charset="2"/>
              <a:buChar char="ü"/>
            </a:pPr>
            <a:r>
              <a:rPr lang="en-US" dirty="0" smtClean="0"/>
              <a:t>Stable </a:t>
            </a:r>
            <a:r>
              <a:rPr lang="en-US" dirty="0"/>
              <a:t>growth in the use of ICTs </a:t>
            </a:r>
            <a:endParaRPr lang="en-US" dirty="0" smtClean="0"/>
          </a:p>
          <a:p>
            <a:pPr lvl="1" algn="just">
              <a:buClr>
                <a:srgbClr val="FF0000"/>
              </a:buClr>
              <a:buSzPct val="65000"/>
              <a:buFont typeface="Wingdings" panose="05000000000000000000" pitchFamily="2" charset="2"/>
              <a:buChar char="ü"/>
            </a:pPr>
            <a:r>
              <a:rPr lang="en-US" dirty="0" smtClean="0"/>
              <a:t>Very favorable environment </a:t>
            </a:r>
            <a:r>
              <a:rPr lang="en-US" dirty="0"/>
              <a:t>for further development and deployment of e-government </a:t>
            </a:r>
            <a:r>
              <a:rPr lang="en-US" dirty="0" smtClean="0"/>
              <a:t>mechanisms</a:t>
            </a:r>
          </a:p>
        </p:txBody>
      </p:sp>
      <p:cxnSp>
        <p:nvCxnSpPr>
          <p:cNvPr id="4" name="Straight Connector 3"/>
          <p:cNvCxnSpPr/>
          <p:nvPr/>
        </p:nvCxnSpPr>
        <p:spPr>
          <a:xfrm>
            <a:off x="1248552" y="1026694"/>
            <a:ext cx="10911364" cy="32085"/>
          </a:xfrm>
          <a:prstGeom prst="line">
            <a:avLst/>
          </a:prstGeom>
          <a:ln w="539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7332369"/>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226" y="174182"/>
            <a:ext cx="10408687" cy="1325563"/>
          </a:xfrm>
        </p:spPr>
        <p:txBody>
          <a:bodyPr>
            <a:normAutofit/>
          </a:bodyPr>
          <a:lstStyle/>
          <a:p>
            <a:pPr algn="ctr"/>
            <a:r>
              <a:rPr lang="en-US" dirty="0"/>
              <a:t>Digital Economies – Sub-Saharan Africa:</a:t>
            </a:r>
            <a:br>
              <a:rPr lang="en-US" dirty="0"/>
            </a:br>
            <a:r>
              <a:rPr lang="en-US" dirty="0" smtClean="0"/>
              <a:t>South Africa</a:t>
            </a:r>
            <a:endParaRPr lang="en-US" dirty="0"/>
          </a:p>
        </p:txBody>
      </p:sp>
      <p:sp>
        <p:nvSpPr>
          <p:cNvPr id="4" name="Content Placeholder 2"/>
          <p:cNvSpPr>
            <a:spLocks noGrp="1"/>
          </p:cNvSpPr>
          <p:nvPr>
            <p:ph idx="1"/>
          </p:nvPr>
        </p:nvSpPr>
        <p:spPr>
          <a:xfrm>
            <a:off x="1771650" y="1634681"/>
            <a:ext cx="9702116" cy="3699319"/>
          </a:xfrm>
        </p:spPr>
        <p:txBody>
          <a:bodyPr>
            <a:normAutofit/>
          </a:bodyPr>
          <a:lstStyle/>
          <a:p>
            <a:pPr algn="just">
              <a:buClr>
                <a:srgbClr val="FF0000"/>
              </a:buClr>
              <a:buSzPct val="95000"/>
              <a:buFont typeface="Wingdings" panose="05000000000000000000" pitchFamily="2" charset="2"/>
              <a:buChar char="§"/>
            </a:pPr>
            <a:r>
              <a:rPr lang="en-US" sz="2400" dirty="0" smtClean="0"/>
              <a:t>Electronic </a:t>
            </a:r>
            <a:r>
              <a:rPr lang="en-US" sz="2400" dirty="0"/>
              <a:t>Communications Act: South Africa </a:t>
            </a:r>
            <a:r>
              <a:rPr lang="en-US" sz="2400" dirty="0" smtClean="0"/>
              <a:t>Connect </a:t>
            </a:r>
          </a:p>
          <a:p>
            <a:pPr lvl="1" algn="just">
              <a:buClr>
                <a:srgbClr val="FF0000"/>
              </a:buClr>
              <a:buSzPct val="65000"/>
              <a:buFont typeface="Wingdings" panose="05000000000000000000" pitchFamily="2" charset="2"/>
              <a:buChar char="ü"/>
            </a:pPr>
            <a:r>
              <a:rPr lang="en-US" dirty="0" smtClean="0"/>
              <a:t>An ambitious </a:t>
            </a:r>
            <a:r>
              <a:rPr lang="en-US" dirty="0"/>
              <a:t>national broadband strategic plan which aims to deliver affordable broadband access to 90% of the country's population by 2020, and 100% by </a:t>
            </a:r>
            <a:r>
              <a:rPr lang="en-US" dirty="0" smtClean="0"/>
              <a:t>2030 </a:t>
            </a:r>
            <a:r>
              <a:rPr lang="en-US" dirty="0"/>
              <a:t>(WEF, 2016)</a:t>
            </a:r>
          </a:p>
          <a:p>
            <a:pPr algn="just">
              <a:buClr>
                <a:srgbClr val="FF0000"/>
              </a:buClr>
              <a:buSzPct val="95000"/>
              <a:buFont typeface="Wingdings" panose="05000000000000000000" pitchFamily="2" charset="2"/>
              <a:buChar char="§"/>
            </a:pPr>
            <a:r>
              <a:rPr lang="en-US" sz="2400" dirty="0" smtClean="0"/>
              <a:t>Strategy to create a dynamic </a:t>
            </a:r>
            <a:r>
              <a:rPr lang="en-US" sz="2400" dirty="0"/>
              <a:t>and connected knowledge economy that is more inclusive, equitable and </a:t>
            </a:r>
            <a:r>
              <a:rPr lang="en-US" sz="2400" dirty="0" smtClean="0"/>
              <a:t>prosperous</a:t>
            </a:r>
          </a:p>
          <a:p>
            <a:pPr algn="just">
              <a:buClr>
                <a:srgbClr val="FF0000"/>
              </a:buClr>
              <a:buSzPct val="95000"/>
              <a:buFont typeface="Wingdings" panose="05000000000000000000" pitchFamily="2" charset="2"/>
              <a:buChar char="§"/>
            </a:pPr>
            <a:r>
              <a:rPr lang="en-US" sz="2400" dirty="0" smtClean="0"/>
              <a:t>VULA </a:t>
            </a:r>
            <a:r>
              <a:rPr lang="en-US" sz="2400" dirty="0"/>
              <a:t>Mobile </a:t>
            </a:r>
            <a:endParaRPr lang="en-US" sz="2400" dirty="0" smtClean="0"/>
          </a:p>
          <a:p>
            <a:pPr lvl="1" algn="just">
              <a:buClr>
                <a:srgbClr val="FF0000"/>
              </a:buClr>
              <a:buSzPct val="65000"/>
              <a:buFont typeface="Wingdings" panose="05000000000000000000" pitchFamily="2" charset="2"/>
              <a:buChar char="ü"/>
            </a:pPr>
            <a:r>
              <a:rPr lang="en-US" dirty="0"/>
              <a:t>Secure medical referral and </a:t>
            </a:r>
            <a:r>
              <a:rPr lang="en-US" dirty="0" smtClean="0"/>
              <a:t>chat application</a:t>
            </a:r>
          </a:p>
          <a:p>
            <a:pPr lvl="1" algn="just">
              <a:buClr>
                <a:srgbClr val="FF0000"/>
              </a:buClr>
              <a:buSzPct val="65000"/>
              <a:buFont typeface="Wingdings" panose="05000000000000000000" pitchFamily="2" charset="2"/>
              <a:buChar char="ü"/>
            </a:pPr>
            <a:r>
              <a:rPr lang="en-US" dirty="0" smtClean="0"/>
              <a:t>Medical </a:t>
            </a:r>
            <a:r>
              <a:rPr lang="en-US" dirty="0"/>
              <a:t>diagnosis </a:t>
            </a:r>
            <a:r>
              <a:rPr lang="en-US" dirty="0" smtClean="0"/>
              <a:t>app that connects </a:t>
            </a:r>
            <a:r>
              <a:rPr lang="en-US" dirty="0"/>
              <a:t>health workers with </a:t>
            </a:r>
            <a:r>
              <a:rPr lang="en-US" dirty="0" smtClean="0"/>
              <a:t>specialists </a:t>
            </a:r>
          </a:p>
        </p:txBody>
      </p:sp>
    </p:spTree>
    <p:extLst>
      <p:ext uri="{BB962C8B-B14F-4D97-AF65-F5344CB8AC3E}">
        <p14:creationId xmlns:p14="http://schemas.microsoft.com/office/powerpoint/2010/main" val="2169880196"/>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315226" y="174183"/>
            <a:ext cx="10408687" cy="937442"/>
          </a:xfrm>
        </p:spPr>
        <p:txBody>
          <a:bodyPr>
            <a:normAutofit/>
          </a:bodyPr>
          <a:lstStyle/>
          <a:p>
            <a:pPr algn="ctr"/>
            <a:r>
              <a:rPr lang="en-US" sz="3200" dirty="0" smtClean="0"/>
              <a:t>Where Are We? – Nigeria’s Present Situation</a:t>
            </a:r>
            <a:endParaRPr lang="en-US" sz="3200" dirty="0"/>
          </a:p>
        </p:txBody>
      </p:sp>
      <p:sp>
        <p:nvSpPr>
          <p:cNvPr id="7" name="Content Placeholder 2"/>
          <p:cNvSpPr>
            <a:spLocks noGrp="1"/>
          </p:cNvSpPr>
          <p:nvPr>
            <p:ph idx="1"/>
          </p:nvPr>
        </p:nvSpPr>
        <p:spPr>
          <a:xfrm>
            <a:off x="1315226" y="1575669"/>
            <a:ext cx="6950233" cy="5002931"/>
          </a:xfrm>
        </p:spPr>
        <p:txBody>
          <a:bodyPr>
            <a:noAutofit/>
          </a:bodyPr>
          <a:lstStyle/>
          <a:p>
            <a:pPr>
              <a:buClr>
                <a:srgbClr val="FF0000"/>
              </a:buClr>
              <a:buSzPct val="95000"/>
              <a:buFont typeface="Wingdings" panose="05000000000000000000" pitchFamily="2" charset="2"/>
              <a:buChar char="§"/>
            </a:pPr>
            <a:r>
              <a:rPr lang="en-US" sz="2400" dirty="0"/>
              <a:t>Broadband has predominantly been facilitated via mobile networks</a:t>
            </a:r>
          </a:p>
          <a:p>
            <a:pPr lvl="1">
              <a:buClr>
                <a:srgbClr val="FF0000"/>
              </a:buClr>
              <a:buSzPct val="95000"/>
              <a:buFont typeface="Wingdings" panose="05000000000000000000" pitchFamily="2" charset="2"/>
              <a:buChar char="§"/>
            </a:pPr>
            <a:r>
              <a:rPr lang="en-US" sz="2000" dirty="0"/>
              <a:t>33.08% </a:t>
            </a:r>
            <a:r>
              <a:rPr lang="en-US" sz="2000" dirty="0" smtClean="0"/>
              <a:t>penetration with </a:t>
            </a:r>
            <a:r>
              <a:rPr lang="en-US" sz="2000" dirty="0"/>
              <a:t>63.14 million subscribers as of February 2019 </a:t>
            </a:r>
          </a:p>
          <a:p>
            <a:pPr lvl="2">
              <a:buClr>
                <a:srgbClr val="FF0000"/>
              </a:buClr>
              <a:buSzPct val="95000"/>
              <a:buFont typeface="Wingdings" panose="05000000000000000000" pitchFamily="2" charset="2"/>
              <a:buChar char="§"/>
            </a:pPr>
            <a:r>
              <a:rPr lang="en-US" sz="1600" dirty="0" smtClean="0"/>
              <a:t>We surpassed </a:t>
            </a:r>
            <a:r>
              <a:rPr lang="en-US" sz="1600" dirty="0"/>
              <a:t>the 30% broadband penetration target by 3 percentage point in February, </a:t>
            </a:r>
            <a:r>
              <a:rPr lang="en-US" sz="1600" dirty="0" smtClean="0"/>
              <a:t>2019 </a:t>
            </a:r>
            <a:r>
              <a:rPr lang="en-US" sz="1600" dirty="0"/>
              <a:t>(NCC 2019</a:t>
            </a:r>
            <a:r>
              <a:rPr lang="en-US" sz="1600" dirty="0" smtClean="0"/>
              <a:t>)</a:t>
            </a:r>
            <a:endParaRPr lang="en-US" sz="1600" dirty="0"/>
          </a:p>
          <a:p>
            <a:pPr>
              <a:buClr>
                <a:srgbClr val="FF0000"/>
              </a:buClr>
              <a:buSzPct val="95000"/>
              <a:buFont typeface="Wingdings" panose="05000000000000000000" pitchFamily="2" charset="2"/>
              <a:buChar char="§"/>
            </a:pPr>
            <a:r>
              <a:rPr lang="en-US" sz="2300" dirty="0" smtClean="0"/>
              <a:t>Teledensity </a:t>
            </a:r>
            <a:r>
              <a:rPr lang="en-US" sz="2300" dirty="0"/>
              <a:t>of 124.5% and a subscription base of 173.67 million </a:t>
            </a:r>
            <a:r>
              <a:rPr lang="en-US" sz="2300" dirty="0" smtClean="0"/>
              <a:t>subscribers as at 2018 </a:t>
            </a:r>
          </a:p>
          <a:p>
            <a:pPr marL="228600" lvl="1">
              <a:spcBef>
                <a:spcPts val="1000"/>
              </a:spcBef>
              <a:buClr>
                <a:srgbClr val="FF0000"/>
              </a:buClr>
              <a:buSzPct val="95000"/>
              <a:buFont typeface="Wingdings" panose="05000000000000000000" pitchFamily="2" charset="2"/>
              <a:buChar char="§"/>
            </a:pPr>
            <a:r>
              <a:rPr lang="en-US" sz="2300" dirty="0" smtClean="0"/>
              <a:t>Internet </a:t>
            </a:r>
            <a:r>
              <a:rPr lang="en-US" sz="2300" dirty="0"/>
              <a:t>subscriber base of </a:t>
            </a:r>
            <a:r>
              <a:rPr lang="en-US" sz="2300" dirty="0" smtClean="0"/>
              <a:t>114.73 million as of February 2019 </a:t>
            </a:r>
          </a:p>
          <a:p>
            <a:pPr marL="457200" lvl="2" indent="0">
              <a:spcBef>
                <a:spcPts val="1000"/>
              </a:spcBef>
              <a:buClr>
                <a:srgbClr val="FF0000"/>
              </a:buClr>
              <a:buSzPct val="95000"/>
              <a:buNone/>
            </a:pPr>
            <a:r>
              <a:rPr lang="en-US" sz="1500" dirty="0"/>
              <a:t>	</a:t>
            </a:r>
            <a:r>
              <a:rPr lang="en-US" sz="1500" dirty="0" smtClean="0"/>
              <a:t>					(</a:t>
            </a:r>
            <a:r>
              <a:rPr lang="en-US" sz="1500" dirty="0"/>
              <a:t>NCC 2019)</a:t>
            </a:r>
          </a:p>
          <a:p>
            <a:pPr>
              <a:buClr>
                <a:srgbClr val="FF0000"/>
              </a:buClr>
              <a:buSzPct val="95000"/>
              <a:buFont typeface="Wingdings" panose="05000000000000000000" pitchFamily="2" charset="2"/>
              <a:buChar char="§"/>
            </a:pPr>
            <a:r>
              <a:rPr lang="en-US" sz="2300" dirty="0" smtClean="0"/>
              <a:t>However</a:t>
            </a:r>
            <a:r>
              <a:rPr lang="en-US" sz="2300" dirty="0"/>
              <a:t>, Nigeria ranks among the countries with the slowest internet speed</a:t>
            </a:r>
          </a:p>
          <a:p>
            <a:pPr lvl="1">
              <a:buClr>
                <a:srgbClr val="FF0000"/>
              </a:buClr>
              <a:buSzPct val="65000"/>
              <a:buFont typeface="Wingdings" panose="05000000000000000000" pitchFamily="2" charset="2"/>
              <a:buChar char="ü"/>
            </a:pPr>
            <a:r>
              <a:rPr lang="en-US" sz="2300" dirty="0"/>
              <a:t>108th out of 139 countries at 13.41 Mbps (</a:t>
            </a:r>
            <a:r>
              <a:rPr lang="en-US" sz="2300" dirty="0" err="1"/>
              <a:t>Speedtest</a:t>
            </a:r>
            <a:r>
              <a:rPr lang="en-US" sz="2300" dirty="0"/>
              <a:t>, 2019)</a:t>
            </a:r>
          </a:p>
          <a:p>
            <a:pPr>
              <a:buClr>
                <a:srgbClr val="FF0000"/>
              </a:buClr>
              <a:buSzPct val="95000"/>
              <a:buFont typeface="Wingdings" panose="05000000000000000000" pitchFamily="2" charset="2"/>
              <a:buChar char="§"/>
            </a:pPr>
            <a:endParaRPr lang="en-US" sz="2300" dirty="0" smtClean="0"/>
          </a:p>
          <a:p>
            <a:pPr marL="457200" lvl="1" indent="0" algn="r">
              <a:buClr>
                <a:srgbClr val="FF0000"/>
              </a:buClr>
              <a:buSzPct val="95000"/>
              <a:buNone/>
            </a:pPr>
            <a:endParaRPr lang="en-US" sz="1900" dirty="0"/>
          </a:p>
          <a:p>
            <a:pPr marL="457200" lvl="1" indent="0" algn="r">
              <a:buClr>
                <a:srgbClr val="FF0000"/>
              </a:buClr>
              <a:buSzPct val="95000"/>
              <a:buNone/>
            </a:pPr>
            <a:endParaRPr lang="en-US" sz="19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5459" y="1634681"/>
            <a:ext cx="3914196" cy="3325626"/>
          </a:xfrm>
          <a:prstGeom prst="rect">
            <a:avLst/>
          </a:prstGeom>
        </p:spPr>
      </p:pic>
      <p:cxnSp>
        <p:nvCxnSpPr>
          <p:cNvPr id="5" name="Straight Connector 4"/>
          <p:cNvCxnSpPr/>
          <p:nvPr/>
        </p:nvCxnSpPr>
        <p:spPr>
          <a:xfrm>
            <a:off x="1248552" y="850232"/>
            <a:ext cx="10911364" cy="32085"/>
          </a:xfrm>
          <a:prstGeom prst="line">
            <a:avLst/>
          </a:prstGeom>
          <a:ln w="539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1248552" y="1018775"/>
            <a:ext cx="6950233" cy="5452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F0000"/>
              </a:buClr>
              <a:buSzPct val="95000"/>
              <a:buNone/>
            </a:pPr>
            <a:r>
              <a:rPr lang="en-US" sz="2300" b="1" dirty="0" smtClean="0">
                <a:solidFill>
                  <a:srgbClr val="C00000"/>
                </a:solidFill>
              </a:rPr>
              <a:t>Progress is being made, albeit slowly ….</a:t>
            </a:r>
          </a:p>
        </p:txBody>
      </p:sp>
    </p:spTree>
    <p:extLst>
      <p:ext uri="{BB962C8B-B14F-4D97-AF65-F5344CB8AC3E}">
        <p14:creationId xmlns:p14="http://schemas.microsoft.com/office/powerpoint/2010/main" val="323641282"/>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315226" y="174183"/>
            <a:ext cx="10408687" cy="937442"/>
          </a:xfrm>
        </p:spPr>
        <p:txBody>
          <a:bodyPr>
            <a:normAutofit/>
          </a:bodyPr>
          <a:lstStyle/>
          <a:p>
            <a:pPr algn="ctr"/>
            <a:r>
              <a:rPr lang="en-US" sz="3200" dirty="0" smtClean="0"/>
              <a:t>Where Are We? – Nigeria’s Present Situation</a:t>
            </a:r>
            <a:endParaRPr lang="en-US" sz="3200" dirty="0"/>
          </a:p>
        </p:txBody>
      </p:sp>
      <p:sp>
        <p:nvSpPr>
          <p:cNvPr id="7" name="Content Placeholder 2"/>
          <p:cNvSpPr>
            <a:spLocks noGrp="1"/>
          </p:cNvSpPr>
          <p:nvPr>
            <p:ph idx="1"/>
          </p:nvPr>
        </p:nvSpPr>
        <p:spPr>
          <a:xfrm>
            <a:off x="1315226" y="953369"/>
            <a:ext cx="6950233" cy="5770160"/>
          </a:xfrm>
        </p:spPr>
        <p:txBody>
          <a:bodyPr>
            <a:noAutofit/>
          </a:bodyPr>
          <a:lstStyle/>
          <a:p>
            <a:pPr marL="0" indent="0">
              <a:buClr>
                <a:srgbClr val="FF0000"/>
              </a:buClr>
              <a:buSzPct val="95000"/>
              <a:buNone/>
            </a:pPr>
            <a:r>
              <a:rPr lang="en-US" sz="2300" b="1" dirty="0" smtClean="0">
                <a:solidFill>
                  <a:srgbClr val="C00000"/>
                </a:solidFill>
              </a:rPr>
              <a:t>Some states have deployed commendable ICT projects</a:t>
            </a:r>
            <a:endParaRPr lang="en-US" sz="1900" b="1" dirty="0" smtClean="0">
              <a:solidFill>
                <a:srgbClr val="C00000"/>
              </a:solidFill>
            </a:endParaRPr>
          </a:p>
          <a:p>
            <a:pPr>
              <a:buClr>
                <a:srgbClr val="FF0000"/>
              </a:buClr>
              <a:buSzPct val="65000"/>
              <a:buFont typeface="Wingdings" panose="05000000000000000000" pitchFamily="2" charset="2"/>
              <a:buChar char="§"/>
            </a:pPr>
            <a:r>
              <a:rPr lang="en-US" sz="2700" b="1" dirty="0" smtClean="0"/>
              <a:t>Kaduna </a:t>
            </a:r>
            <a:r>
              <a:rPr lang="en-US" sz="2700" dirty="0" smtClean="0"/>
              <a:t>– Broadband equipped Kaduna ICT Hub</a:t>
            </a:r>
          </a:p>
          <a:p>
            <a:pPr>
              <a:buClr>
                <a:srgbClr val="FF0000"/>
              </a:buClr>
              <a:buSzPct val="65000"/>
              <a:buFont typeface="Wingdings" panose="05000000000000000000" pitchFamily="2" charset="2"/>
              <a:buChar char="§"/>
            </a:pPr>
            <a:r>
              <a:rPr lang="en-US" sz="2700" b="1" dirty="0" smtClean="0"/>
              <a:t>Lagos</a:t>
            </a:r>
            <a:r>
              <a:rPr lang="en-US" sz="2700" dirty="0" smtClean="0"/>
              <a:t> – E-Government Platform </a:t>
            </a:r>
          </a:p>
          <a:p>
            <a:pPr lvl="1">
              <a:buClr>
                <a:srgbClr val="FF0000"/>
              </a:buClr>
              <a:buSzPct val="65000"/>
              <a:buFont typeface="Wingdings" panose="05000000000000000000" pitchFamily="2" charset="2"/>
              <a:buChar char="ü"/>
            </a:pPr>
            <a:r>
              <a:rPr lang="en-US" sz="2300" dirty="0" smtClean="0"/>
              <a:t>Electronic </a:t>
            </a:r>
            <a:r>
              <a:rPr lang="en-US" sz="2300" dirty="0"/>
              <a:t>Tax Clearance </a:t>
            </a:r>
            <a:r>
              <a:rPr lang="en-US" sz="2300" dirty="0" smtClean="0"/>
              <a:t>Certificate (e-TCC) and e-Revenue collection</a:t>
            </a:r>
          </a:p>
          <a:p>
            <a:pPr>
              <a:buClr>
                <a:srgbClr val="FF0000"/>
              </a:buClr>
              <a:buSzPct val="65000"/>
              <a:buFont typeface="Wingdings" panose="05000000000000000000" pitchFamily="2" charset="2"/>
              <a:buChar char="§"/>
            </a:pPr>
            <a:r>
              <a:rPr lang="en-US" sz="2700" b="1" dirty="0" smtClean="0"/>
              <a:t>Delta State </a:t>
            </a:r>
            <a:r>
              <a:rPr lang="en-US" sz="2700" dirty="0" smtClean="0"/>
              <a:t>– ICT Innovation Hub</a:t>
            </a:r>
          </a:p>
          <a:p>
            <a:pPr>
              <a:buClr>
                <a:srgbClr val="FF0000"/>
              </a:buClr>
              <a:buSzPct val="65000"/>
              <a:buFont typeface="Wingdings" panose="05000000000000000000" pitchFamily="2" charset="2"/>
              <a:buChar char="§"/>
            </a:pPr>
            <a:r>
              <a:rPr lang="en-US" sz="2700" b="1" dirty="0" err="1"/>
              <a:t>Akwa-Ibom</a:t>
            </a:r>
            <a:r>
              <a:rPr lang="en-US" sz="2700" dirty="0"/>
              <a:t> </a:t>
            </a:r>
            <a:r>
              <a:rPr lang="en-US" sz="2700" dirty="0" smtClean="0"/>
              <a:t>– Nigerian </a:t>
            </a:r>
            <a:r>
              <a:rPr lang="en-US" sz="2700" dirty="0"/>
              <a:t>Content Development and Monitoring Board (NCDMB) </a:t>
            </a:r>
            <a:r>
              <a:rPr lang="en-US" sz="2700" dirty="0" smtClean="0"/>
              <a:t>ICT </a:t>
            </a:r>
            <a:r>
              <a:rPr lang="en-US" sz="2700" dirty="0"/>
              <a:t>Centre </a:t>
            </a:r>
            <a:endParaRPr lang="en-US" sz="2700" dirty="0" smtClean="0"/>
          </a:p>
          <a:p>
            <a:pPr lvl="1">
              <a:buClr>
                <a:srgbClr val="FF0000"/>
              </a:buClr>
              <a:buSzPct val="65000"/>
            </a:pPr>
            <a:endParaRPr lang="en-US" sz="2300" dirty="0" smtClean="0"/>
          </a:p>
          <a:p>
            <a:pPr marL="0" indent="0">
              <a:buClr>
                <a:srgbClr val="FF0000"/>
              </a:buClr>
              <a:buSzPct val="95000"/>
              <a:buNone/>
            </a:pPr>
            <a:r>
              <a:rPr lang="en-US" sz="2300" b="1" u="sng" dirty="0" smtClean="0"/>
              <a:t>More needs </a:t>
            </a:r>
            <a:r>
              <a:rPr lang="en-US" sz="2300" b="1" u="sng" dirty="0"/>
              <a:t>to be done </a:t>
            </a:r>
            <a:r>
              <a:rPr lang="en-US" sz="2300" b="1" u="sng" dirty="0" smtClean="0"/>
              <a:t>especially in the area of ICT infrastructure and policy</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5459" y="1634681"/>
            <a:ext cx="3914196" cy="3325626"/>
          </a:xfrm>
          <a:prstGeom prst="rect">
            <a:avLst/>
          </a:prstGeom>
        </p:spPr>
      </p:pic>
      <p:cxnSp>
        <p:nvCxnSpPr>
          <p:cNvPr id="5" name="Straight Connector 4"/>
          <p:cNvCxnSpPr/>
          <p:nvPr/>
        </p:nvCxnSpPr>
        <p:spPr>
          <a:xfrm>
            <a:off x="1248552" y="850232"/>
            <a:ext cx="10911364" cy="32085"/>
          </a:xfrm>
          <a:prstGeom prst="line">
            <a:avLst/>
          </a:prstGeom>
          <a:ln w="539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550155"/>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315226" y="174183"/>
            <a:ext cx="10408687" cy="811936"/>
          </a:xfrm>
        </p:spPr>
        <p:txBody>
          <a:bodyPr>
            <a:normAutofit/>
          </a:bodyPr>
          <a:lstStyle/>
          <a:p>
            <a:pPr algn="ctr"/>
            <a:r>
              <a:rPr lang="en-US" dirty="0" smtClean="0"/>
              <a:t>Way Forward</a:t>
            </a:r>
            <a:endParaRPr lang="en-US" dirty="0"/>
          </a:p>
        </p:txBody>
      </p:sp>
      <p:sp>
        <p:nvSpPr>
          <p:cNvPr id="7" name="Content Placeholder 2"/>
          <p:cNvSpPr>
            <a:spLocks noGrp="1"/>
          </p:cNvSpPr>
          <p:nvPr>
            <p:ph idx="1"/>
          </p:nvPr>
        </p:nvSpPr>
        <p:spPr>
          <a:xfrm>
            <a:off x="1248442" y="887117"/>
            <a:ext cx="10225214" cy="710675"/>
          </a:xfrm>
        </p:spPr>
        <p:txBody>
          <a:bodyPr>
            <a:noAutofit/>
          </a:bodyPr>
          <a:lstStyle/>
          <a:p>
            <a:pPr>
              <a:buClr>
                <a:srgbClr val="FF0000"/>
              </a:buClr>
              <a:buSzPct val="95000"/>
              <a:buFont typeface="Wingdings" panose="05000000000000000000" pitchFamily="2" charset="2"/>
              <a:buChar char="§"/>
            </a:pPr>
            <a:r>
              <a:rPr lang="en-US" sz="2400" b="1" dirty="0" smtClean="0">
                <a:solidFill>
                  <a:srgbClr val="C00000"/>
                </a:solidFill>
              </a:rPr>
              <a:t>Develop and implement pro-innovation policies as exemplified by the Governments of Florida, </a:t>
            </a:r>
            <a:r>
              <a:rPr lang="en-US" sz="2400" b="1" dirty="0">
                <a:solidFill>
                  <a:srgbClr val="C00000"/>
                </a:solidFill>
              </a:rPr>
              <a:t>and </a:t>
            </a:r>
            <a:r>
              <a:rPr lang="en-US" sz="2400" b="1" dirty="0" smtClean="0">
                <a:solidFill>
                  <a:srgbClr val="C00000"/>
                </a:solidFill>
              </a:rPr>
              <a:t>Maharashtra.</a:t>
            </a:r>
          </a:p>
        </p:txBody>
      </p:sp>
      <p:cxnSp>
        <p:nvCxnSpPr>
          <p:cNvPr id="4" name="Straight Connector 3"/>
          <p:cNvCxnSpPr/>
          <p:nvPr/>
        </p:nvCxnSpPr>
        <p:spPr>
          <a:xfrm>
            <a:off x="1248552" y="882316"/>
            <a:ext cx="10911364" cy="32085"/>
          </a:xfrm>
          <a:prstGeom prst="line">
            <a:avLst/>
          </a:prstGeom>
          <a:ln w="539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523436" y="1838603"/>
            <a:ext cx="4618967" cy="4832092"/>
          </a:xfrm>
          <a:prstGeom prst="rect">
            <a:avLst/>
          </a:prstGeom>
          <a:noFill/>
        </p:spPr>
        <p:txBody>
          <a:bodyPr wrap="square" rtlCol="0">
            <a:spAutoFit/>
          </a:bodyPr>
          <a:lstStyle/>
          <a:p>
            <a:r>
              <a:rPr lang="en-US" sz="2200" b="1" dirty="0" smtClean="0">
                <a:solidFill>
                  <a:srgbClr val="C00000"/>
                </a:solidFill>
              </a:rPr>
              <a:t>Florida </a:t>
            </a:r>
            <a:r>
              <a:rPr lang="en-US" sz="2200" b="1" dirty="0">
                <a:solidFill>
                  <a:srgbClr val="C00000"/>
                </a:solidFill>
              </a:rPr>
              <a:t>is </a:t>
            </a:r>
            <a:r>
              <a:rPr lang="en-US" sz="2200" b="1" dirty="0" smtClean="0">
                <a:solidFill>
                  <a:srgbClr val="C00000"/>
                </a:solidFill>
              </a:rPr>
              <a:t>Open - </a:t>
            </a:r>
            <a:endParaRPr lang="en-US" sz="2200" dirty="0" smtClean="0">
              <a:solidFill>
                <a:srgbClr val="C00000"/>
              </a:solidFill>
            </a:endParaRPr>
          </a:p>
          <a:p>
            <a:pPr lvl="0"/>
            <a:r>
              <a:rPr lang="en-US" sz="2200" dirty="0" smtClean="0"/>
              <a:t>Governor Ron DeSantis welcomes Amazon to put its second HQ in Florida after the online retailer pulled out of a deal to build its campus in New York City (Miami Herald 2019)</a:t>
            </a:r>
          </a:p>
          <a:p>
            <a:endParaRPr lang="en-US" sz="1200" b="1" dirty="0" smtClean="0"/>
          </a:p>
          <a:p>
            <a:r>
              <a:rPr lang="en-US" sz="2200" b="1" dirty="0" smtClean="0"/>
              <a:t>Benefits forfeited by </a:t>
            </a:r>
            <a:r>
              <a:rPr lang="en-US" sz="2200" b="1" dirty="0"/>
              <a:t>New York</a:t>
            </a:r>
            <a:endParaRPr lang="en-US" sz="2200" dirty="0"/>
          </a:p>
          <a:p>
            <a:pPr marL="285750" lvl="0" indent="-285750">
              <a:buClr>
                <a:srgbClr val="FF0000"/>
              </a:buClr>
              <a:buSzPct val="95000"/>
              <a:buFont typeface="Wingdings" panose="05000000000000000000" pitchFamily="2" charset="2"/>
              <a:buChar char="§"/>
            </a:pPr>
            <a:r>
              <a:rPr lang="en-US" sz="2200" dirty="0" smtClean="0"/>
              <a:t>40,000 </a:t>
            </a:r>
            <a:r>
              <a:rPr lang="en-US" sz="2200" dirty="0"/>
              <a:t>jobs to the area</a:t>
            </a:r>
          </a:p>
          <a:p>
            <a:pPr marL="285750" lvl="0" indent="-285750">
              <a:buClr>
                <a:srgbClr val="FF0000"/>
              </a:buClr>
              <a:buSzPct val="95000"/>
              <a:buFont typeface="Wingdings" panose="05000000000000000000" pitchFamily="2" charset="2"/>
              <a:buChar char="§"/>
            </a:pPr>
            <a:r>
              <a:rPr lang="en-US" sz="2200" dirty="0" smtClean="0"/>
              <a:t>Projected revenue increase of </a:t>
            </a:r>
            <a:r>
              <a:rPr lang="en-US" sz="2200" b="1" u="sng" dirty="0"/>
              <a:t>$27 billion</a:t>
            </a:r>
            <a:r>
              <a:rPr lang="en-US" sz="2200" dirty="0"/>
              <a:t> in exchange for an approximately </a:t>
            </a:r>
            <a:r>
              <a:rPr lang="en-US" sz="2200" b="1" u="sng" dirty="0"/>
              <a:t>$3 billion</a:t>
            </a:r>
            <a:r>
              <a:rPr lang="en-US" sz="2200" dirty="0"/>
              <a:t> incentive package from state and local </a:t>
            </a:r>
            <a:r>
              <a:rPr lang="en-US" sz="2200" dirty="0" smtClean="0"/>
              <a:t>governments (</a:t>
            </a:r>
            <a:r>
              <a:rPr lang="en-US" sz="2200" dirty="0"/>
              <a:t>CNBC 2019</a:t>
            </a:r>
            <a:r>
              <a:rPr lang="en-US" sz="2200" dirty="0" smtClean="0"/>
              <a:t>)</a:t>
            </a:r>
            <a:endParaRPr lang="en-US" sz="2200" dirty="0"/>
          </a:p>
        </p:txBody>
      </p:sp>
      <p:sp>
        <p:nvSpPr>
          <p:cNvPr id="8" name="TextBox 7"/>
          <p:cNvSpPr txBox="1"/>
          <p:nvPr/>
        </p:nvSpPr>
        <p:spPr>
          <a:xfrm>
            <a:off x="6667774" y="1795076"/>
            <a:ext cx="4805882" cy="5062924"/>
          </a:xfrm>
          <a:prstGeom prst="rect">
            <a:avLst/>
          </a:prstGeom>
          <a:noFill/>
        </p:spPr>
        <p:txBody>
          <a:bodyPr wrap="square" rtlCol="0">
            <a:spAutoFit/>
          </a:bodyPr>
          <a:lstStyle/>
          <a:p>
            <a:r>
              <a:rPr lang="en-US" b="1" u="sng" dirty="0">
                <a:solidFill>
                  <a:srgbClr val="C00000"/>
                </a:solidFill>
              </a:rPr>
              <a:t>MUMBAI, INDIA</a:t>
            </a:r>
            <a:endParaRPr lang="en-US" dirty="0">
              <a:solidFill>
                <a:srgbClr val="C00000"/>
              </a:solidFill>
            </a:endParaRPr>
          </a:p>
          <a:p>
            <a:r>
              <a:rPr lang="en-US" dirty="0" smtClean="0"/>
              <a:t>Government of Maharashtra approved </a:t>
            </a:r>
            <a:r>
              <a:rPr lang="en-US" dirty="0"/>
              <a:t>the Fintech policy of the State and the setting up of the “Global Fintech Hub” in the Mumbai Metropolitan </a:t>
            </a:r>
            <a:r>
              <a:rPr lang="en-US" dirty="0" smtClean="0"/>
              <a:t>Region</a:t>
            </a:r>
          </a:p>
          <a:p>
            <a:endParaRPr lang="en-US" dirty="0"/>
          </a:p>
          <a:p>
            <a:r>
              <a:rPr lang="en-US" b="1" dirty="0"/>
              <a:t>Incentives to start ups</a:t>
            </a:r>
            <a:endParaRPr lang="en-US" dirty="0"/>
          </a:p>
          <a:p>
            <a:pPr marL="285750" lvl="0" indent="-285750">
              <a:buClr>
                <a:srgbClr val="FF0000"/>
              </a:buClr>
              <a:buSzPct val="95000"/>
              <a:buFont typeface="Wingdings" panose="05000000000000000000" pitchFamily="2" charset="2"/>
              <a:buChar char="§"/>
            </a:pPr>
            <a:r>
              <a:rPr lang="en-US" dirty="0"/>
              <a:t>Provision of physical </a:t>
            </a:r>
            <a:r>
              <a:rPr lang="en-US" dirty="0" smtClean="0"/>
              <a:t>infrastructure</a:t>
            </a:r>
            <a:endParaRPr lang="en-US" dirty="0"/>
          </a:p>
          <a:p>
            <a:pPr marL="285750" lvl="0" indent="-285750">
              <a:buClr>
                <a:srgbClr val="FF0000"/>
              </a:buClr>
              <a:buSzPct val="95000"/>
              <a:buFont typeface="Wingdings" panose="05000000000000000000" pitchFamily="2" charset="2"/>
              <a:buChar char="§"/>
            </a:pPr>
            <a:r>
              <a:rPr lang="en-US" dirty="0"/>
              <a:t>Reimbursement </a:t>
            </a:r>
            <a:r>
              <a:rPr lang="en-US" dirty="0" smtClean="0"/>
              <a:t>of:</a:t>
            </a:r>
          </a:p>
          <a:p>
            <a:pPr marL="742950" lvl="1" indent="-285750">
              <a:buClr>
                <a:srgbClr val="FF0000"/>
              </a:buClr>
              <a:buSzPct val="65000"/>
              <a:buFont typeface="Wingdings" panose="05000000000000000000" pitchFamily="2" charset="2"/>
              <a:buChar char="ü"/>
            </a:pPr>
            <a:r>
              <a:rPr lang="en-US" dirty="0" smtClean="0"/>
              <a:t>Internet </a:t>
            </a:r>
            <a:r>
              <a:rPr lang="en-US" dirty="0"/>
              <a:t>and electricity charges</a:t>
            </a:r>
          </a:p>
          <a:p>
            <a:pPr marL="742950" lvl="1" indent="-285750">
              <a:buClr>
                <a:srgbClr val="FF0000"/>
              </a:buClr>
              <a:buSzPct val="65000"/>
              <a:buFont typeface="Wingdings" panose="05000000000000000000" pitchFamily="2" charset="2"/>
              <a:buChar char="ü"/>
            </a:pPr>
            <a:r>
              <a:rPr lang="en-US" dirty="0" smtClean="0"/>
              <a:t>Expenditure </a:t>
            </a:r>
            <a:r>
              <a:rPr lang="en-US" dirty="0"/>
              <a:t>towards hosting infrastructure</a:t>
            </a:r>
          </a:p>
          <a:p>
            <a:pPr marL="742950" lvl="1" indent="-285750">
              <a:buClr>
                <a:srgbClr val="FF0000"/>
              </a:buClr>
              <a:buSzPct val="65000"/>
              <a:buFont typeface="Wingdings" panose="05000000000000000000" pitchFamily="2" charset="2"/>
              <a:buChar char="ü"/>
            </a:pPr>
            <a:r>
              <a:rPr lang="en-US" dirty="0" smtClean="0"/>
              <a:t>State </a:t>
            </a:r>
            <a:r>
              <a:rPr lang="en-US" dirty="0"/>
              <a:t>Goods and Service Tax</a:t>
            </a:r>
          </a:p>
          <a:p>
            <a:pPr marL="285750" indent="-285750">
              <a:buClr>
                <a:srgbClr val="FF0000"/>
              </a:buClr>
              <a:buSzPct val="95000"/>
              <a:buFont typeface="Wingdings" panose="05000000000000000000" pitchFamily="2" charset="2"/>
              <a:buChar char="§"/>
            </a:pPr>
            <a:r>
              <a:rPr lang="en-US" b="1" dirty="0" err="1" smtClean="0"/>
              <a:t>GovTech</a:t>
            </a:r>
            <a:r>
              <a:rPr lang="en-US" b="1" dirty="0" smtClean="0"/>
              <a:t> - </a:t>
            </a:r>
            <a:r>
              <a:rPr lang="en-US" dirty="0" smtClean="0"/>
              <a:t>Funding </a:t>
            </a:r>
            <a:r>
              <a:rPr lang="en-US" dirty="0"/>
              <a:t>and encouragement </a:t>
            </a:r>
            <a:r>
              <a:rPr lang="en-US" dirty="0" smtClean="0"/>
              <a:t>for </a:t>
            </a:r>
            <a:r>
              <a:rPr lang="en-US" dirty="0"/>
              <a:t>start-ups </a:t>
            </a:r>
            <a:r>
              <a:rPr lang="en-US" dirty="0" smtClean="0"/>
              <a:t>involved in Blockchain</a:t>
            </a:r>
            <a:r>
              <a:rPr lang="en-US" dirty="0"/>
              <a:t>, </a:t>
            </a:r>
            <a:r>
              <a:rPr lang="en-US" dirty="0" smtClean="0"/>
              <a:t>AI, IOT solutions for improved governance in </a:t>
            </a:r>
            <a:r>
              <a:rPr lang="en-US" dirty="0"/>
              <a:t>the </a:t>
            </a:r>
            <a:r>
              <a:rPr lang="en-US" dirty="0" smtClean="0"/>
              <a:t>State</a:t>
            </a:r>
          </a:p>
          <a:p>
            <a:pPr marL="285750" lvl="1" indent="-285750" algn="r">
              <a:buClr>
                <a:srgbClr val="FF0000"/>
              </a:buClr>
              <a:buSzPct val="65000"/>
              <a:buFont typeface="Wingdings" panose="05000000000000000000" pitchFamily="2" charset="2"/>
              <a:buChar char="ü"/>
            </a:pPr>
            <a:r>
              <a:rPr lang="en-US" sz="1700" b="1" dirty="0" smtClean="0">
                <a:latin typeface="Times New Roman" panose="02020603050405020304" pitchFamily="18" charset="0"/>
                <a:cs typeface="Times New Roman" panose="02020603050405020304" pitchFamily="18" charset="0"/>
              </a:rPr>
              <a:t>  </a:t>
            </a:r>
            <a:r>
              <a:rPr lang="en-US" dirty="0"/>
              <a:t>(Government of Maharashtra 2018)</a:t>
            </a:r>
          </a:p>
          <a:p>
            <a:pPr marL="285750" indent="-285750">
              <a:buSzPct val="65000"/>
              <a:buFont typeface="Wingdings" panose="05000000000000000000" pitchFamily="2" charset="2"/>
              <a:buChar char="ü"/>
            </a:pPr>
            <a:endParaRPr lang="en-US" sz="1700" b="1" dirty="0">
              <a:latin typeface="Times New Roman" panose="02020603050405020304" pitchFamily="18" charset="0"/>
              <a:cs typeface="Times New Roman" panose="02020603050405020304" pitchFamily="18" charset="0"/>
            </a:endParaRPr>
          </a:p>
        </p:txBody>
      </p:sp>
      <p:sp>
        <p:nvSpPr>
          <p:cNvPr id="9" name="Frame 8"/>
          <p:cNvSpPr/>
          <p:nvPr/>
        </p:nvSpPr>
        <p:spPr>
          <a:xfrm>
            <a:off x="1325445" y="1645917"/>
            <a:ext cx="5079810" cy="5059683"/>
          </a:xfrm>
          <a:prstGeom prst="frame">
            <a:avLst>
              <a:gd name="adj1" fmla="val 3080"/>
            </a:avLst>
          </a:prstGeom>
          <a:solidFill>
            <a:schemeClr val="bg1">
              <a:lumMod val="50000"/>
            </a:schemeClr>
          </a:solidFill>
          <a:ln w="6350">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1">
              <a:solidFill>
                <a:schemeClr val="tx1"/>
              </a:solidFill>
            </a:endParaRPr>
          </a:p>
        </p:txBody>
      </p:sp>
      <p:sp>
        <p:nvSpPr>
          <p:cNvPr id="10" name="Frame 9"/>
          <p:cNvSpPr/>
          <p:nvPr/>
        </p:nvSpPr>
        <p:spPr>
          <a:xfrm>
            <a:off x="6480134" y="1645917"/>
            <a:ext cx="5079810" cy="5059683"/>
          </a:xfrm>
          <a:prstGeom prst="frame">
            <a:avLst>
              <a:gd name="adj1" fmla="val 3080"/>
            </a:avLst>
          </a:prstGeom>
          <a:solidFill>
            <a:schemeClr val="bg1">
              <a:lumMod val="50000"/>
            </a:schemeClr>
          </a:solidFill>
          <a:ln w="6350">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1">
              <a:solidFill>
                <a:schemeClr val="tx1"/>
              </a:solidFill>
            </a:endParaRPr>
          </a:p>
        </p:txBody>
      </p:sp>
    </p:spTree>
    <p:extLst>
      <p:ext uri="{BB962C8B-B14F-4D97-AF65-F5344CB8AC3E}">
        <p14:creationId xmlns:p14="http://schemas.microsoft.com/office/powerpoint/2010/main" val="1453377919"/>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315226" y="174183"/>
            <a:ext cx="10408687" cy="811936"/>
          </a:xfrm>
        </p:spPr>
        <p:txBody>
          <a:bodyPr>
            <a:normAutofit/>
          </a:bodyPr>
          <a:lstStyle/>
          <a:p>
            <a:pPr algn="ctr"/>
            <a:r>
              <a:rPr lang="en-US" dirty="0" smtClean="0"/>
              <a:t>Way Forward</a:t>
            </a:r>
            <a:endParaRPr lang="en-US" dirty="0"/>
          </a:p>
        </p:txBody>
      </p:sp>
      <p:sp>
        <p:nvSpPr>
          <p:cNvPr id="7" name="Content Placeholder 2"/>
          <p:cNvSpPr>
            <a:spLocks noGrp="1"/>
          </p:cNvSpPr>
          <p:nvPr>
            <p:ph idx="1"/>
          </p:nvPr>
        </p:nvSpPr>
        <p:spPr>
          <a:xfrm>
            <a:off x="1498699" y="1329881"/>
            <a:ext cx="10225214" cy="4668323"/>
          </a:xfrm>
        </p:spPr>
        <p:txBody>
          <a:bodyPr>
            <a:noAutofit/>
          </a:bodyPr>
          <a:lstStyle/>
          <a:p>
            <a:pPr>
              <a:buClr>
                <a:srgbClr val="FF0000"/>
              </a:buClr>
              <a:buSzPct val="95000"/>
              <a:buFont typeface="Wingdings" panose="05000000000000000000" pitchFamily="2" charset="2"/>
              <a:buChar char="§"/>
            </a:pPr>
            <a:r>
              <a:rPr lang="en-US" sz="2400" dirty="0" smtClean="0"/>
              <a:t>Encourage collaboration and sharing of ideas</a:t>
            </a:r>
          </a:p>
          <a:p>
            <a:pPr lvl="1">
              <a:buClr>
                <a:srgbClr val="FF0000"/>
              </a:buClr>
              <a:buSzPct val="65000"/>
              <a:buFont typeface="Wingdings" panose="05000000000000000000" pitchFamily="2" charset="2"/>
              <a:buChar char="ü"/>
            </a:pPr>
            <a:r>
              <a:rPr lang="en-US" dirty="0" smtClean="0"/>
              <a:t>Create a community </a:t>
            </a:r>
            <a:r>
              <a:rPr lang="en-US" dirty="0"/>
              <a:t>of </a:t>
            </a:r>
            <a:r>
              <a:rPr lang="en-US" dirty="0" smtClean="0"/>
              <a:t>practitioners consisting of the government</a:t>
            </a:r>
            <a:r>
              <a:rPr lang="en-US" dirty="0"/>
              <a:t>, </a:t>
            </a:r>
            <a:r>
              <a:rPr lang="en-US" dirty="0" smtClean="0"/>
              <a:t>private sector, and academia</a:t>
            </a:r>
          </a:p>
          <a:p>
            <a:pPr>
              <a:buClr>
                <a:srgbClr val="FF0000"/>
              </a:buClr>
              <a:buSzPct val="95000"/>
              <a:buFont typeface="Wingdings" panose="05000000000000000000" pitchFamily="2" charset="2"/>
              <a:buChar char="§"/>
            </a:pPr>
            <a:r>
              <a:rPr lang="en-US" sz="2400" dirty="0" smtClean="0"/>
              <a:t>Review the academic system to reflect a more forward-looking curriculum</a:t>
            </a:r>
          </a:p>
          <a:p>
            <a:pPr lvl="1">
              <a:buClr>
                <a:srgbClr val="FF0000"/>
              </a:buClr>
              <a:buSzPct val="65000"/>
              <a:buFont typeface="Wingdings" panose="05000000000000000000" pitchFamily="2" charset="2"/>
              <a:buChar char="ü"/>
            </a:pPr>
            <a:r>
              <a:rPr lang="en-US" dirty="0" smtClean="0"/>
              <a:t>Students should be prepared for the workplace of the future</a:t>
            </a:r>
          </a:p>
          <a:p>
            <a:pPr lvl="1">
              <a:buClr>
                <a:srgbClr val="FF0000"/>
              </a:buClr>
              <a:buSzPct val="65000"/>
              <a:buFont typeface="Wingdings" panose="05000000000000000000" pitchFamily="2" charset="2"/>
              <a:buChar char="ü"/>
            </a:pPr>
            <a:r>
              <a:rPr lang="en-US" dirty="0" smtClean="0"/>
              <a:t>Keep the Fourth Industrial Revolution (4IR) in the horizon</a:t>
            </a:r>
          </a:p>
          <a:p>
            <a:pPr>
              <a:buClr>
                <a:srgbClr val="FF0000"/>
              </a:buClr>
              <a:buSzPct val="95000"/>
              <a:buFont typeface="Wingdings" panose="05000000000000000000" pitchFamily="2" charset="2"/>
              <a:buChar char="§"/>
            </a:pPr>
            <a:r>
              <a:rPr lang="en-US" sz="2400" dirty="0" smtClean="0"/>
              <a:t>Investment in capacity development by both the government and corporate sector</a:t>
            </a:r>
          </a:p>
          <a:p>
            <a:pPr lvl="1">
              <a:buClr>
                <a:srgbClr val="FF0000"/>
              </a:buClr>
              <a:buSzPct val="65000"/>
              <a:buFont typeface="Wingdings" panose="05000000000000000000" pitchFamily="2" charset="2"/>
              <a:buChar char="ü"/>
            </a:pPr>
            <a:r>
              <a:rPr lang="en-US" dirty="0" smtClean="0"/>
              <a:t>Co-ordinated </a:t>
            </a:r>
            <a:r>
              <a:rPr lang="en-US" dirty="0"/>
              <a:t>effort towards </a:t>
            </a:r>
            <a:r>
              <a:rPr lang="en-US" dirty="0" smtClean="0"/>
              <a:t>digital skills development</a:t>
            </a:r>
          </a:p>
          <a:p>
            <a:pPr lvl="1">
              <a:buClr>
                <a:srgbClr val="FF0000"/>
              </a:buClr>
              <a:buSzPct val="65000"/>
              <a:buFont typeface="Wingdings" panose="05000000000000000000" pitchFamily="2" charset="2"/>
              <a:buChar char="ü"/>
            </a:pPr>
            <a:r>
              <a:rPr lang="en-US" dirty="0" smtClean="0"/>
              <a:t>Nigerian youth should be encouraged to be more of developers of ICT applications than mere consumers</a:t>
            </a:r>
          </a:p>
        </p:txBody>
      </p:sp>
      <p:cxnSp>
        <p:nvCxnSpPr>
          <p:cNvPr id="4" name="Straight Connector 3"/>
          <p:cNvCxnSpPr/>
          <p:nvPr/>
        </p:nvCxnSpPr>
        <p:spPr>
          <a:xfrm>
            <a:off x="1248552" y="882316"/>
            <a:ext cx="10911364" cy="32085"/>
          </a:xfrm>
          <a:prstGeom prst="line">
            <a:avLst/>
          </a:prstGeom>
          <a:ln w="539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0018395"/>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315226" y="174183"/>
            <a:ext cx="10408687" cy="847794"/>
          </a:xfrm>
        </p:spPr>
        <p:txBody>
          <a:bodyPr>
            <a:normAutofit/>
          </a:bodyPr>
          <a:lstStyle/>
          <a:p>
            <a:pPr algn="ctr"/>
            <a:r>
              <a:rPr lang="en-US" dirty="0" smtClean="0"/>
              <a:t>Concluding Remarks</a:t>
            </a:r>
            <a:endParaRPr lang="en-US" dirty="0"/>
          </a:p>
        </p:txBody>
      </p:sp>
      <p:graphicFrame>
        <p:nvGraphicFramePr>
          <p:cNvPr id="7" name="Diagram 6"/>
          <p:cNvGraphicFramePr/>
          <p:nvPr>
            <p:extLst>
              <p:ext uri="{D42A27DB-BD31-4B8C-83A1-F6EECF244321}">
                <p14:modId xmlns:p14="http://schemas.microsoft.com/office/powerpoint/2010/main" val="717066845"/>
              </p:ext>
            </p:extLst>
          </p:nvPr>
        </p:nvGraphicFramePr>
        <p:xfrm>
          <a:off x="1346200" y="1615858"/>
          <a:ext cx="10127566" cy="5047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4" name="Straight Connector 3"/>
          <p:cNvCxnSpPr/>
          <p:nvPr/>
        </p:nvCxnSpPr>
        <p:spPr>
          <a:xfrm>
            <a:off x="1248552" y="1026694"/>
            <a:ext cx="10911364" cy="32085"/>
          </a:xfrm>
          <a:prstGeom prst="line">
            <a:avLst/>
          </a:prstGeom>
          <a:ln w="539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197491"/>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57" y="55421"/>
            <a:ext cx="9734300" cy="955964"/>
          </a:xfrm>
        </p:spPr>
        <p:txBody>
          <a:bodyPr>
            <a:noAutofit/>
          </a:bodyPr>
          <a:lstStyle/>
          <a:p>
            <a:pPr algn="ctr"/>
            <a:r>
              <a:rPr lang="en-US" sz="2800" dirty="0" smtClean="0">
                <a:latin typeface="Times New Roman" panose="02020603050405020304" pitchFamily="18" charset="0"/>
                <a:cs typeface="Times New Roman" panose="02020603050405020304" pitchFamily="18" charset="0"/>
              </a:rPr>
              <a:t>Quotes of a Tech Guru</a:t>
            </a:r>
            <a:r>
              <a:rPr lang="en-US" sz="2800" b="1" dirty="0" smtClean="0">
                <a:latin typeface="Times New Roman" panose="02020603050405020304" pitchFamily="18" charset="0"/>
                <a:cs typeface="Times New Roman" panose="02020603050405020304" pitchFamily="18" charset="0"/>
              </a:rPr>
              <a:t>: Bill </a:t>
            </a:r>
            <a:r>
              <a:rPr lang="en-US" sz="2800" b="1" dirty="0">
                <a:latin typeface="Times New Roman" panose="02020603050405020304" pitchFamily="18" charset="0"/>
                <a:cs typeface="Times New Roman" panose="02020603050405020304" pitchFamily="18" charset="0"/>
              </a:rPr>
              <a:t>Gates’ Comments on the Power of Digital Finance in Nigeria </a:t>
            </a:r>
          </a:p>
        </p:txBody>
      </p:sp>
      <p:sp>
        <p:nvSpPr>
          <p:cNvPr id="4" name="Content Placeholder 3"/>
          <p:cNvSpPr>
            <a:spLocks noGrp="1"/>
          </p:cNvSpPr>
          <p:nvPr>
            <p:ph idx="1"/>
          </p:nvPr>
        </p:nvSpPr>
        <p:spPr>
          <a:xfrm>
            <a:off x="1858883" y="1156153"/>
            <a:ext cx="9161319" cy="5591274"/>
          </a:xfrm>
          <a:prstGeom prst="rect">
            <a:avLst/>
          </a:prstGeom>
        </p:spPr>
        <p:txBody>
          <a:bodyPr wrap="square">
            <a:spAutoFit/>
          </a:bodyPr>
          <a:lstStyle/>
          <a:p>
            <a:pPr algn="just" fontAlgn="base">
              <a:buClr>
                <a:srgbClr val="FF0000"/>
              </a:buClr>
              <a:buSzPct val="95000"/>
              <a:buFont typeface="Wingdings" panose="05000000000000000000" pitchFamily="2" charset="2"/>
              <a:buChar char="§"/>
            </a:pPr>
            <a:r>
              <a:rPr lang="en-US" sz="2400" dirty="0" smtClean="0">
                <a:solidFill>
                  <a:srgbClr val="444444"/>
                </a:solidFill>
                <a:latin typeface="Times New Roman" panose="02020603050405020304" pitchFamily="18" charset="0"/>
                <a:cs typeface="Times New Roman" panose="02020603050405020304" pitchFamily="18" charset="0"/>
              </a:rPr>
              <a:t>“In </a:t>
            </a:r>
            <a:r>
              <a:rPr lang="en-US" sz="2400" dirty="0">
                <a:solidFill>
                  <a:srgbClr val="444444"/>
                </a:solidFill>
                <a:latin typeface="Times New Roman" panose="02020603050405020304" pitchFamily="18" charset="0"/>
                <a:cs typeface="Times New Roman" panose="02020603050405020304" pitchFamily="18" charset="0"/>
              </a:rPr>
              <a:t>a country where </a:t>
            </a:r>
            <a:r>
              <a:rPr lang="en-US" sz="2400" dirty="0" smtClean="0">
                <a:solidFill>
                  <a:srgbClr val="444444"/>
                </a:solidFill>
                <a:latin typeface="Times New Roman" panose="02020603050405020304" pitchFamily="18" charset="0"/>
                <a:cs typeface="Times New Roman" panose="02020603050405020304" pitchFamily="18" charset="0"/>
              </a:rPr>
              <a:t>¾ of </a:t>
            </a:r>
            <a:r>
              <a:rPr lang="en-US" sz="2400" dirty="0">
                <a:solidFill>
                  <a:srgbClr val="444444"/>
                </a:solidFill>
                <a:latin typeface="Times New Roman" panose="02020603050405020304" pitchFamily="18" charset="0"/>
                <a:cs typeface="Times New Roman" panose="02020603050405020304" pitchFamily="18" charset="0"/>
              </a:rPr>
              <a:t>people have mobile phones</a:t>
            </a:r>
            <a:r>
              <a:rPr lang="en-US" sz="2400" dirty="0" smtClean="0">
                <a:solidFill>
                  <a:srgbClr val="444444"/>
                </a:solidFill>
                <a:latin typeface="Times New Roman" panose="02020603050405020304" pitchFamily="18" charset="0"/>
                <a:cs typeface="Times New Roman" panose="02020603050405020304" pitchFamily="18" charset="0"/>
              </a:rPr>
              <a:t>,.. </a:t>
            </a:r>
            <a:r>
              <a:rPr lang="en-US" sz="2400" dirty="0">
                <a:solidFill>
                  <a:srgbClr val="444444"/>
                </a:solidFill>
                <a:latin typeface="Times New Roman" panose="02020603050405020304" pitchFamily="18" charset="0"/>
                <a:cs typeface="Times New Roman" panose="02020603050405020304" pitchFamily="18" charset="0"/>
              </a:rPr>
              <a:t>digital finance offers the potential to boost the economy from top to bottom</a:t>
            </a:r>
            <a:r>
              <a:rPr lang="en-US" sz="2400" dirty="0" smtClean="0">
                <a:solidFill>
                  <a:srgbClr val="444444"/>
                </a:solidFill>
                <a:latin typeface="Times New Roman" panose="02020603050405020304" pitchFamily="18" charset="0"/>
                <a:cs typeface="Times New Roman" panose="02020603050405020304" pitchFamily="18" charset="0"/>
              </a:rPr>
              <a:t>.</a:t>
            </a:r>
          </a:p>
          <a:p>
            <a:pPr algn="just" fontAlgn="base">
              <a:buClr>
                <a:srgbClr val="FF0000"/>
              </a:buClr>
              <a:buSzPct val="95000"/>
              <a:buFont typeface="Wingdings" panose="05000000000000000000" pitchFamily="2" charset="2"/>
              <a:buChar char="§"/>
            </a:pPr>
            <a:endParaRPr lang="en-US" sz="1800" dirty="0">
              <a:solidFill>
                <a:srgbClr val="444444"/>
              </a:solidFill>
              <a:latin typeface="Times New Roman" panose="02020603050405020304" pitchFamily="18" charset="0"/>
              <a:cs typeface="Times New Roman" panose="02020603050405020304" pitchFamily="18" charset="0"/>
            </a:endParaRPr>
          </a:p>
          <a:p>
            <a:pPr algn="just" fontAlgn="base">
              <a:buClr>
                <a:srgbClr val="FF0000"/>
              </a:buClr>
              <a:buSzPct val="95000"/>
              <a:buFont typeface="Wingdings" panose="05000000000000000000" pitchFamily="2" charset="2"/>
              <a:buChar char="§"/>
            </a:pPr>
            <a:r>
              <a:rPr lang="en-US" sz="2400" dirty="0">
                <a:solidFill>
                  <a:srgbClr val="444444"/>
                </a:solidFill>
                <a:latin typeface="Times New Roman" panose="02020603050405020304" pitchFamily="18" charset="0"/>
                <a:cs typeface="Times New Roman" panose="02020603050405020304" pitchFamily="18" charset="0"/>
              </a:rPr>
              <a:t>Right now, more </a:t>
            </a:r>
            <a:r>
              <a:rPr lang="en-US" sz="2400" u="sng" dirty="0">
                <a:solidFill>
                  <a:srgbClr val="444444"/>
                </a:solidFill>
                <a:latin typeface="Times New Roman" panose="02020603050405020304" pitchFamily="18" charset="0"/>
                <a:cs typeface="Times New Roman" panose="02020603050405020304" pitchFamily="18" charset="0"/>
              </a:rPr>
              <a:t>than </a:t>
            </a:r>
            <a:r>
              <a:rPr lang="en-US" sz="2400" b="1" u="sng" dirty="0" smtClean="0">
                <a:solidFill>
                  <a:srgbClr val="444444"/>
                </a:solidFill>
                <a:latin typeface="Times New Roman" panose="02020603050405020304" pitchFamily="18" charset="0"/>
                <a:cs typeface="Times New Roman" panose="02020603050405020304" pitchFamily="18" charset="0"/>
              </a:rPr>
              <a:t>50m Nigerians are </a:t>
            </a:r>
            <a:r>
              <a:rPr lang="en-US" sz="2400" b="1" u="sng" dirty="0">
                <a:solidFill>
                  <a:srgbClr val="444444"/>
                </a:solidFill>
                <a:latin typeface="Times New Roman" panose="02020603050405020304" pitchFamily="18" charset="0"/>
                <a:cs typeface="Times New Roman" panose="02020603050405020304" pitchFamily="18" charset="0"/>
              </a:rPr>
              <a:t>at the whim of chance</a:t>
            </a:r>
            <a:r>
              <a:rPr lang="en-US" sz="2400" b="1" dirty="0">
                <a:solidFill>
                  <a:srgbClr val="444444"/>
                </a:solidFill>
                <a:latin typeface="Times New Roman" panose="02020603050405020304" pitchFamily="18" charset="0"/>
                <a:cs typeface="Times New Roman" panose="02020603050405020304" pitchFamily="18" charset="0"/>
              </a:rPr>
              <a:t> </a:t>
            </a:r>
            <a:r>
              <a:rPr lang="en-US" sz="2400" dirty="0">
                <a:solidFill>
                  <a:srgbClr val="444444"/>
                </a:solidFill>
                <a:latin typeface="Times New Roman" panose="02020603050405020304" pitchFamily="18" charset="0"/>
                <a:cs typeface="Times New Roman" panose="02020603050405020304" pitchFamily="18" charset="0"/>
              </a:rPr>
              <a:t>and the informal economy. With access to digital financial tools, they can cope better with disasters that threaten to wipe them out, build assets </a:t>
            </a:r>
            <a:r>
              <a:rPr lang="en-US" sz="2400" dirty="0" smtClean="0">
                <a:solidFill>
                  <a:srgbClr val="444444"/>
                </a:solidFill>
                <a:latin typeface="Times New Roman" panose="02020603050405020304" pitchFamily="18" charset="0"/>
                <a:cs typeface="Times New Roman" panose="02020603050405020304" pitchFamily="18" charset="0"/>
              </a:rPr>
              <a:t> </a:t>
            </a:r>
            <a:r>
              <a:rPr lang="en-US" sz="2400" dirty="0">
                <a:solidFill>
                  <a:srgbClr val="444444"/>
                </a:solidFill>
                <a:latin typeface="Times New Roman" panose="02020603050405020304" pitchFamily="18" charset="0"/>
                <a:cs typeface="Times New Roman" panose="02020603050405020304" pitchFamily="18" charset="0"/>
              </a:rPr>
              <a:t>and gradually </a:t>
            </a:r>
            <a:r>
              <a:rPr lang="en-US" sz="2400" b="1" u="sng" dirty="0">
                <a:solidFill>
                  <a:srgbClr val="444444"/>
                </a:solidFill>
                <a:latin typeface="Times New Roman" panose="02020603050405020304" pitchFamily="18" charset="0"/>
                <a:cs typeface="Times New Roman" panose="02020603050405020304" pitchFamily="18" charset="0"/>
              </a:rPr>
              <a:t>lift themselves out of poverty</a:t>
            </a:r>
            <a:r>
              <a:rPr lang="en-US" sz="2400" b="1" u="sng" dirty="0" smtClean="0">
                <a:solidFill>
                  <a:srgbClr val="444444"/>
                </a:solidFill>
                <a:latin typeface="Times New Roman" panose="02020603050405020304" pitchFamily="18" charset="0"/>
                <a:cs typeface="Times New Roman" panose="02020603050405020304" pitchFamily="18" charset="0"/>
              </a:rPr>
              <a:t>.</a:t>
            </a:r>
          </a:p>
          <a:p>
            <a:pPr algn="just" fontAlgn="base">
              <a:buClr>
                <a:srgbClr val="FF0000"/>
              </a:buClr>
              <a:buSzPct val="95000"/>
              <a:buFont typeface="Wingdings" panose="05000000000000000000" pitchFamily="2" charset="2"/>
              <a:buChar char="§"/>
            </a:pPr>
            <a:endParaRPr lang="en-US" sz="1800" b="1" u="sng" dirty="0">
              <a:solidFill>
                <a:srgbClr val="444444"/>
              </a:solidFill>
              <a:latin typeface="Times New Roman" panose="02020603050405020304" pitchFamily="18" charset="0"/>
              <a:cs typeface="Times New Roman" panose="02020603050405020304" pitchFamily="18" charset="0"/>
            </a:endParaRPr>
          </a:p>
          <a:p>
            <a:pPr algn="just" fontAlgn="base">
              <a:buClr>
                <a:srgbClr val="FF0000"/>
              </a:buClr>
              <a:buSzPct val="95000"/>
              <a:buFont typeface="Wingdings" panose="05000000000000000000" pitchFamily="2" charset="2"/>
              <a:buChar char="§"/>
            </a:pPr>
            <a:r>
              <a:rPr lang="en-US" sz="2400" dirty="0">
                <a:solidFill>
                  <a:srgbClr val="444444"/>
                </a:solidFill>
                <a:latin typeface="Times New Roman" panose="02020603050405020304" pitchFamily="18" charset="0"/>
                <a:cs typeface="Times New Roman" panose="02020603050405020304" pitchFamily="18" charset="0"/>
              </a:rPr>
              <a:t>Consider the impact this would have on businesses. Of the </a:t>
            </a:r>
            <a:r>
              <a:rPr lang="en-US" sz="2400" dirty="0" smtClean="0">
                <a:solidFill>
                  <a:srgbClr val="444444"/>
                </a:solidFill>
                <a:latin typeface="Times New Roman" panose="02020603050405020304" pitchFamily="18" charset="0"/>
                <a:cs typeface="Times New Roman" panose="02020603050405020304" pitchFamily="18" charset="0"/>
              </a:rPr>
              <a:t>37m </a:t>
            </a:r>
            <a:r>
              <a:rPr lang="en-US" sz="2400" dirty="0">
                <a:solidFill>
                  <a:srgbClr val="444444"/>
                </a:solidFill>
                <a:latin typeface="Times New Roman" panose="02020603050405020304" pitchFamily="18" charset="0"/>
                <a:cs typeface="Times New Roman" panose="02020603050405020304" pitchFamily="18" charset="0"/>
              </a:rPr>
              <a:t>micro, small, and medium enterprises in Nigeria, more than </a:t>
            </a:r>
            <a:r>
              <a:rPr lang="en-US" sz="2400" dirty="0" smtClean="0">
                <a:solidFill>
                  <a:srgbClr val="444444"/>
                </a:solidFill>
                <a:latin typeface="Times New Roman" panose="02020603050405020304" pitchFamily="18" charset="0"/>
                <a:cs typeface="Times New Roman" panose="02020603050405020304" pitchFamily="18" charset="0"/>
              </a:rPr>
              <a:t>99% are </a:t>
            </a:r>
            <a:r>
              <a:rPr lang="en-US" sz="2400" dirty="0">
                <a:solidFill>
                  <a:srgbClr val="444444"/>
                </a:solidFill>
                <a:latin typeface="Times New Roman" panose="02020603050405020304" pitchFamily="18" charset="0"/>
                <a:cs typeface="Times New Roman" panose="02020603050405020304" pitchFamily="18" charset="0"/>
              </a:rPr>
              <a:t>micro. </a:t>
            </a:r>
            <a:r>
              <a:rPr lang="en-US" sz="2400" dirty="0" smtClean="0">
                <a:solidFill>
                  <a:srgbClr val="444444"/>
                </a:solidFill>
                <a:latin typeface="Times New Roman" panose="02020603050405020304" pitchFamily="18" charset="0"/>
                <a:cs typeface="Times New Roman" panose="02020603050405020304" pitchFamily="18" charset="0"/>
              </a:rPr>
              <a:t>According </a:t>
            </a:r>
            <a:r>
              <a:rPr lang="en-US" sz="2400" dirty="0">
                <a:solidFill>
                  <a:srgbClr val="444444"/>
                </a:solidFill>
                <a:latin typeface="Times New Roman" panose="02020603050405020304" pitchFamily="18" charset="0"/>
                <a:cs typeface="Times New Roman" panose="02020603050405020304" pitchFamily="18" charset="0"/>
              </a:rPr>
              <a:t>to the best estimates, digital financial services will create a </a:t>
            </a:r>
            <a:r>
              <a:rPr lang="en-US" sz="2400" b="1" u="sng" dirty="0" smtClean="0">
                <a:solidFill>
                  <a:srgbClr val="444444"/>
                </a:solidFill>
                <a:latin typeface="Times New Roman" panose="02020603050405020304" pitchFamily="18" charset="0"/>
                <a:cs typeface="Times New Roman" panose="02020603050405020304" pitchFamily="18" charset="0"/>
              </a:rPr>
              <a:t>12.4% increase </a:t>
            </a:r>
            <a:r>
              <a:rPr lang="en-US" sz="2400" b="1" u="sng" dirty="0">
                <a:solidFill>
                  <a:srgbClr val="444444"/>
                </a:solidFill>
                <a:latin typeface="Times New Roman" panose="02020603050405020304" pitchFamily="18" charset="0"/>
                <a:cs typeface="Times New Roman" panose="02020603050405020304" pitchFamily="18" charset="0"/>
              </a:rPr>
              <a:t>in Nigeria’s GDP</a:t>
            </a:r>
            <a:r>
              <a:rPr lang="en-US" sz="2400" b="1" dirty="0">
                <a:solidFill>
                  <a:srgbClr val="444444"/>
                </a:solidFill>
                <a:latin typeface="Times New Roman" panose="02020603050405020304" pitchFamily="18" charset="0"/>
                <a:cs typeface="Times New Roman" panose="02020603050405020304" pitchFamily="18" charset="0"/>
              </a:rPr>
              <a:t> </a:t>
            </a:r>
            <a:r>
              <a:rPr lang="en-US" sz="2400" dirty="0">
                <a:solidFill>
                  <a:srgbClr val="444444"/>
                </a:solidFill>
                <a:latin typeface="Times New Roman" panose="02020603050405020304" pitchFamily="18" charset="0"/>
                <a:cs typeface="Times New Roman" panose="02020603050405020304" pitchFamily="18" charset="0"/>
              </a:rPr>
              <a:t>by 2025. Meanwhile, oil accounts for about </a:t>
            </a:r>
            <a:r>
              <a:rPr lang="en-US" sz="2400" b="1" u="sng" dirty="0" smtClean="0">
                <a:solidFill>
                  <a:srgbClr val="444444"/>
                </a:solidFill>
                <a:latin typeface="Times New Roman" panose="02020603050405020304" pitchFamily="18" charset="0"/>
                <a:cs typeface="Times New Roman" panose="02020603050405020304" pitchFamily="18" charset="0"/>
              </a:rPr>
              <a:t>10% </a:t>
            </a:r>
            <a:r>
              <a:rPr lang="en-US" sz="2400" dirty="0" smtClean="0">
                <a:solidFill>
                  <a:srgbClr val="444444"/>
                </a:solidFill>
                <a:latin typeface="Times New Roman" panose="02020603050405020304" pitchFamily="18" charset="0"/>
                <a:cs typeface="Times New Roman" panose="02020603050405020304" pitchFamily="18" charset="0"/>
              </a:rPr>
              <a:t>of </a:t>
            </a:r>
            <a:r>
              <a:rPr lang="en-US" sz="2400" dirty="0">
                <a:solidFill>
                  <a:srgbClr val="444444"/>
                </a:solidFill>
                <a:latin typeface="Times New Roman" panose="02020603050405020304" pitchFamily="18" charset="0"/>
                <a:cs typeface="Times New Roman" panose="02020603050405020304" pitchFamily="18" charset="0"/>
              </a:rPr>
              <a:t>Nigeria’s GDP. Imagine adding another oil sector and then some to the economy, but one whose benefits spread far and wide </a:t>
            </a:r>
            <a:r>
              <a:rPr lang="en-US" sz="2400" b="1" dirty="0">
                <a:solidFill>
                  <a:srgbClr val="444444"/>
                </a:solidFill>
                <a:latin typeface="Times New Roman" panose="02020603050405020304" pitchFamily="18" charset="0"/>
                <a:cs typeface="Times New Roman" panose="02020603050405020304" pitchFamily="18" charset="0"/>
              </a:rPr>
              <a:t>and </a:t>
            </a:r>
            <a:r>
              <a:rPr lang="en-US" sz="2400" b="1" u="sng" dirty="0">
                <a:solidFill>
                  <a:srgbClr val="444444"/>
                </a:solidFill>
                <a:latin typeface="Times New Roman" panose="02020603050405020304" pitchFamily="18" charset="0"/>
                <a:cs typeface="Times New Roman" panose="02020603050405020304" pitchFamily="18" charset="0"/>
              </a:rPr>
              <a:t>reach almost every single </a:t>
            </a:r>
            <a:r>
              <a:rPr lang="en-US" sz="2400" b="1" u="sng" dirty="0" smtClean="0">
                <a:solidFill>
                  <a:srgbClr val="444444"/>
                </a:solidFill>
                <a:latin typeface="Times New Roman" panose="02020603050405020304" pitchFamily="18" charset="0"/>
                <a:cs typeface="Times New Roman" panose="02020603050405020304" pitchFamily="18" charset="0"/>
              </a:rPr>
              <a:t>Nigerian”</a:t>
            </a:r>
            <a:endParaRPr lang="en-US" sz="2400" b="0" i="1" dirty="0">
              <a:solidFill>
                <a:srgbClr val="444444"/>
              </a:solidFill>
              <a:effectLst/>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flipV="1">
            <a:off x="1235242" y="882380"/>
            <a:ext cx="10913214" cy="15978"/>
          </a:xfrm>
          <a:prstGeom prst="line">
            <a:avLst/>
          </a:prstGeom>
          <a:ln w="539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379577"/>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0034" name="Rectangle 2">
            <a:extLst/>
          </p:cNvPr>
          <p:cNvSpPr>
            <a:spLocks noGrp="1" noChangeArrowheads="1"/>
          </p:cNvSpPr>
          <p:nvPr>
            <p:ph type="title"/>
          </p:nvPr>
        </p:nvSpPr>
        <p:spPr bwMode="auto">
          <a:xfrm>
            <a:off x="3639672" y="593823"/>
            <a:ext cx="5325034" cy="1169987"/>
          </a:xfrm>
          <a:extLst/>
        </p:spPr>
        <p:txBody>
          <a:bodyPr vert="horz" wrap="square" lIns="92075" tIns="46038" rIns="92075" bIns="46038" numCol="1" anchorCtr="0" compatLnSpc="1">
            <a:prstTxWarp prst="textNoShape">
              <a:avLst/>
            </a:prstTxWarp>
            <a:normAutofit/>
          </a:bodyPr>
          <a:lstStyle/>
          <a:p>
            <a:pPr>
              <a:defRPr/>
            </a:pPr>
            <a:r>
              <a:rPr lang="en-US" altLang="en-US" sz="6300" b="1" dirty="0">
                <a:solidFill>
                  <a:srgbClr val="CC0000"/>
                </a:solidFill>
              </a:rPr>
              <a:t>THANK YOU</a:t>
            </a:r>
          </a:p>
        </p:txBody>
      </p:sp>
      <p:pic>
        <p:nvPicPr>
          <p:cNvPr id="300035" name="Picture 3" descr="animated_log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11700" y="1828800"/>
            <a:ext cx="32893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4"/>
          <p:cNvSpPr txBox="1">
            <a:spLocks noChangeArrowheads="1"/>
          </p:cNvSpPr>
          <p:nvPr/>
        </p:nvSpPr>
        <p:spPr bwMode="auto">
          <a:xfrm>
            <a:off x="4495800" y="4778375"/>
            <a:ext cx="4343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spcBef>
                <a:spcPct val="50000"/>
              </a:spcBef>
            </a:pPr>
            <a:r>
              <a:rPr lang="en-US" altLang="en-US" sz="2800" b="1" dirty="0">
                <a:solidFill>
                  <a:schemeClr val="tx2"/>
                </a:solidFill>
                <a:latin typeface="Times New Roman" panose="02020603050405020304" pitchFamily="18" charset="0"/>
              </a:rPr>
              <a:t>www.zenithbank.com</a:t>
            </a:r>
          </a:p>
        </p:txBody>
      </p:sp>
      <p:sp>
        <p:nvSpPr>
          <p:cNvPr id="32774" name="Text Box 5"/>
          <p:cNvSpPr txBox="1">
            <a:spLocks noChangeArrowheads="1"/>
          </p:cNvSpPr>
          <p:nvPr/>
        </p:nvSpPr>
        <p:spPr bwMode="auto">
          <a:xfrm>
            <a:off x="3352800" y="5487988"/>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ctr">
              <a:spcBef>
                <a:spcPct val="50000"/>
              </a:spcBef>
            </a:pPr>
            <a:r>
              <a:rPr lang="en-US" altLang="en-US" sz="2400" dirty="0">
                <a:solidFill>
                  <a:srgbClr val="CC0000"/>
                </a:solidFill>
                <a:latin typeface="Times New Roman" panose="02020603050405020304" pitchFamily="18" charset="0"/>
              </a:rPr>
              <a:t>…</a:t>
            </a:r>
            <a:r>
              <a:rPr lang="en-US" altLang="en-US" sz="2400" i="1" dirty="0">
                <a:solidFill>
                  <a:srgbClr val="CC0000"/>
                </a:solidFill>
                <a:latin typeface="Times New Roman" panose="02020603050405020304" pitchFamily="18" charset="0"/>
              </a:rPr>
              <a:t>in your best interest</a:t>
            </a:r>
          </a:p>
        </p:txBody>
      </p:sp>
      <p:sp>
        <p:nvSpPr>
          <p:cNvPr id="6" name="TextBox 4"/>
          <p:cNvSpPr txBox="1">
            <a:spLocks noChangeArrowheads="1"/>
          </p:cNvSpPr>
          <p:nvPr/>
        </p:nvSpPr>
        <p:spPr bwMode="auto">
          <a:xfrm>
            <a:off x="11565435" y="6581001"/>
            <a:ext cx="6265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ctr" eaLnBrk="1" hangingPunct="1"/>
            <a:r>
              <a:rPr lang="en-US" altLang="en-US" sz="1200" b="1" dirty="0" smtClean="0">
                <a:latin typeface="Times New Roman" panose="02020603050405020304" pitchFamily="18" charset="0"/>
                <a:cs typeface="Times New Roman" panose="02020603050405020304" pitchFamily="18" charset="0"/>
              </a:rPr>
              <a:t>20</a:t>
            </a:r>
            <a:endParaRPr lang="en-US" altLang="en-US"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12262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300035"/>
                                        </p:tgtEl>
                                        <p:attrNameLst>
                                          <p:attrName>style.visibility</p:attrName>
                                        </p:attrNameLst>
                                      </p:cBhvr>
                                      <p:to>
                                        <p:strVal val="visible"/>
                                      </p:to>
                                    </p:set>
                                    <p:anim calcmode="lin" valueType="num">
                                      <p:cBhvr>
                                        <p:cTn id="7" dur="1000" fill="hold"/>
                                        <p:tgtEl>
                                          <p:spTgt spid="300035"/>
                                        </p:tgtEl>
                                        <p:attrNameLst>
                                          <p:attrName>ppt_w</p:attrName>
                                        </p:attrNameLst>
                                      </p:cBhvr>
                                      <p:tavLst>
                                        <p:tav tm="0">
                                          <p:val>
                                            <p:fltVal val="0"/>
                                          </p:val>
                                        </p:tav>
                                        <p:tav tm="100000">
                                          <p:val>
                                            <p:strVal val="#ppt_w"/>
                                          </p:val>
                                        </p:tav>
                                      </p:tavLst>
                                    </p:anim>
                                    <p:anim calcmode="lin" valueType="num">
                                      <p:cBhvr>
                                        <p:cTn id="8" dur="1000" fill="hold"/>
                                        <p:tgtEl>
                                          <p:spTgt spid="300035"/>
                                        </p:tgtEl>
                                        <p:attrNameLst>
                                          <p:attrName>ppt_h</p:attrName>
                                        </p:attrNameLst>
                                      </p:cBhvr>
                                      <p:tavLst>
                                        <p:tav tm="0">
                                          <p:val>
                                            <p:fltVal val="0"/>
                                          </p:val>
                                        </p:tav>
                                        <p:tav tm="100000">
                                          <p:val>
                                            <p:strVal val="#ppt_h"/>
                                          </p:val>
                                        </p:tav>
                                      </p:tavLst>
                                    </p:anim>
                                    <p:anim calcmode="lin" valueType="num">
                                      <p:cBhvr>
                                        <p:cTn id="9" dur="1000" fill="hold"/>
                                        <p:tgtEl>
                                          <p:spTgt spid="30003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003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226" y="96253"/>
            <a:ext cx="10667223" cy="625642"/>
          </a:xfrm>
        </p:spPr>
        <p:txBody>
          <a:bodyPr>
            <a:normAutofit/>
          </a:bodyPr>
          <a:lstStyle/>
          <a:p>
            <a:pPr algn="ctr"/>
            <a:r>
              <a:rPr lang="en-US" sz="3200" dirty="0" smtClean="0"/>
              <a:t>Inside Singapore </a:t>
            </a:r>
            <a:r>
              <a:rPr lang="en-US" sz="3200" dirty="0"/>
              <a:t>A</a:t>
            </a:r>
            <a:r>
              <a:rPr lang="en-US" sz="3200" dirty="0" smtClean="0"/>
              <a:t>irport Lifestyle Hub</a:t>
            </a:r>
            <a:endParaRPr lang="en-US" sz="3200" dirty="0"/>
          </a:p>
        </p:txBody>
      </p:sp>
      <p:pic>
        <p:nvPicPr>
          <p:cNvPr id="29" name="WhatsApp Video 2019-04-27 at 10.09.20 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69084" y="1336456"/>
            <a:ext cx="6764055" cy="4115618"/>
          </a:xfrm>
          <a:prstGeom prst="rect">
            <a:avLst/>
          </a:prstGeom>
        </p:spPr>
      </p:pic>
      <p:cxnSp>
        <p:nvCxnSpPr>
          <p:cNvPr id="4" name="Straight Connector 3"/>
          <p:cNvCxnSpPr/>
          <p:nvPr/>
        </p:nvCxnSpPr>
        <p:spPr>
          <a:xfrm>
            <a:off x="1248552" y="818148"/>
            <a:ext cx="10733897" cy="16041"/>
          </a:xfrm>
          <a:prstGeom prst="line">
            <a:avLst/>
          </a:prstGeom>
          <a:ln w="539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561557"/>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9"/>
                                        </p:tgtEl>
                                      </p:cBhvr>
                                    </p:cmd>
                                  </p:childTnLst>
                                </p:cTn>
                              </p:par>
                            </p:childTnLst>
                          </p:cTn>
                        </p:par>
                      </p:childTnLst>
                    </p:cTn>
                  </p:par>
                </p:childTnLst>
              </p:cTn>
              <p:nextCondLst>
                <p:cond evt="onClick" delay="0">
                  <p:tgtEl>
                    <p:spTgt spid="29"/>
                  </p:tgtEl>
                </p:cond>
              </p:nextCondLst>
            </p:seq>
            <p:video>
              <p:cMediaNode vol="80000">
                <p:cTn id="7" fill="hold" display="0">
                  <p:stCondLst>
                    <p:cond delay="indefinite"/>
                  </p:stCondLst>
                </p:cTn>
                <p:tgtEl>
                  <p:spTgt spid="2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1928" y="82608"/>
            <a:ext cx="9931837" cy="1172449"/>
          </a:xfrm>
        </p:spPr>
        <p:txBody>
          <a:bodyPr>
            <a:normAutofit/>
          </a:bodyPr>
          <a:lstStyle/>
          <a:p>
            <a:pPr algn="ctr"/>
            <a:r>
              <a:rPr lang="en-US" sz="3200" dirty="0" smtClean="0"/>
              <a:t>Digital Transformation</a:t>
            </a:r>
            <a:endParaRPr lang="en-US" sz="3200" dirty="0"/>
          </a:p>
        </p:txBody>
      </p:sp>
      <p:sp>
        <p:nvSpPr>
          <p:cNvPr id="3" name="Content Placeholder 2"/>
          <p:cNvSpPr>
            <a:spLocks noGrp="1"/>
          </p:cNvSpPr>
          <p:nvPr>
            <p:ph idx="1"/>
          </p:nvPr>
        </p:nvSpPr>
        <p:spPr>
          <a:xfrm>
            <a:off x="1248552" y="2696033"/>
            <a:ext cx="4923648" cy="3443681"/>
          </a:xfrm>
        </p:spPr>
        <p:txBody>
          <a:bodyPr>
            <a:normAutofit/>
          </a:bodyPr>
          <a:lstStyle/>
          <a:p>
            <a:pPr lvl="0">
              <a:buClr>
                <a:srgbClr val="FF0000"/>
              </a:buClr>
              <a:buSzPct val="95000"/>
              <a:buFont typeface="Wingdings" panose="05000000000000000000" pitchFamily="2" charset="2"/>
              <a:buChar char="§"/>
            </a:pPr>
            <a:r>
              <a:rPr lang="en-US" sz="2400" dirty="0" smtClean="0">
                <a:latin typeface="Times New Roman" panose="02020603050405020304" pitchFamily="18" charset="0"/>
                <a:cs typeface="Times New Roman" panose="02020603050405020304" pitchFamily="18" charset="0"/>
              </a:rPr>
              <a:t>Not limited to disruption </a:t>
            </a:r>
            <a:r>
              <a:rPr lang="en-US" sz="2400" dirty="0">
                <a:latin typeface="Times New Roman" panose="02020603050405020304" pitchFamily="18" charset="0"/>
                <a:cs typeface="Times New Roman" panose="02020603050405020304" pitchFamily="18" charset="0"/>
              </a:rPr>
              <a:t>or </a:t>
            </a:r>
            <a:r>
              <a:rPr lang="en-US" sz="2400" dirty="0" smtClean="0">
                <a:latin typeface="Times New Roman" panose="02020603050405020304" pitchFamily="18" charset="0"/>
                <a:cs typeface="Times New Roman" panose="02020603050405020304" pitchFamily="18" charset="0"/>
              </a:rPr>
              <a:t>technology </a:t>
            </a:r>
          </a:p>
          <a:p>
            <a:pPr lvl="0">
              <a:buClr>
                <a:srgbClr val="FF0000"/>
              </a:buClr>
              <a:buSzPct val="95000"/>
              <a:buFont typeface="Wingdings" panose="05000000000000000000" pitchFamily="2" charset="2"/>
              <a:buChar char="§"/>
            </a:pPr>
            <a:r>
              <a:rPr lang="en-US" sz="2400" dirty="0" smtClean="0">
                <a:latin typeface="Times New Roman" panose="02020603050405020304" pitchFamily="18" charset="0"/>
                <a:cs typeface="Times New Roman" panose="02020603050405020304" pitchFamily="18" charset="0"/>
              </a:rPr>
              <a:t>Extends to</a:t>
            </a:r>
          </a:p>
          <a:p>
            <a:pPr lvl="1">
              <a:buClr>
                <a:srgbClr val="FF0000"/>
              </a:buClr>
              <a:buSzPct val="65000"/>
              <a:buFont typeface="Wingdings" panose="05000000000000000000" pitchFamily="2" charset="2"/>
              <a:buChar char="ü"/>
            </a:pPr>
            <a:r>
              <a:rPr lang="en-US" dirty="0" smtClean="0">
                <a:latin typeface="Times New Roman" panose="02020603050405020304" pitchFamily="18" charset="0"/>
                <a:cs typeface="Times New Roman" panose="02020603050405020304" pitchFamily="18" charset="0"/>
              </a:rPr>
              <a:t>Businesses </a:t>
            </a:r>
          </a:p>
          <a:p>
            <a:pPr lvl="1">
              <a:buClr>
                <a:srgbClr val="FF0000"/>
              </a:buClr>
              <a:buSzPct val="65000"/>
              <a:buFont typeface="Wingdings" panose="05000000000000000000" pitchFamily="2" charset="2"/>
              <a:buChar char="ü"/>
            </a:pPr>
            <a:r>
              <a:rPr lang="en-US" dirty="0" smtClean="0">
                <a:latin typeface="Times New Roman" panose="02020603050405020304" pitchFamily="18" charset="0"/>
                <a:cs typeface="Times New Roman" panose="02020603050405020304" pitchFamily="18" charset="0"/>
              </a:rPr>
              <a:t>Governments</a:t>
            </a:r>
          </a:p>
          <a:p>
            <a:pPr lvl="1">
              <a:buClr>
                <a:srgbClr val="FF0000"/>
              </a:buClr>
              <a:buSzPct val="65000"/>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P</a:t>
            </a:r>
            <a:r>
              <a:rPr lang="en-US" dirty="0" smtClean="0">
                <a:latin typeface="Times New Roman" panose="02020603050405020304" pitchFamily="18" charset="0"/>
                <a:cs typeface="Times New Roman" panose="02020603050405020304" pitchFamily="18" charset="0"/>
              </a:rPr>
              <a:t>ublic </a:t>
            </a:r>
            <a:r>
              <a:rPr lang="en-US" dirty="0">
                <a:latin typeface="Times New Roman" panose="02020603050405020304" pitchFamily="18" charset="0"/>
                <a:cs typeface="Times New Roman" panose="02020603050405020304" pitchFamily="18" charset="0"/>
              </a:rPr>
              <a:t>sector agencies </a:t>
            </a:r>
            <a:r>
              <a:rPr lang="en-US" dirty="0" smtClean="0">
                <a:latin typeface="Times New Roman" panose="02020603050405020304" pitchFamily="18" charset="0"/>
                <a:cs typeface="Times New Roman" panose="02020603050405020304" pitchFamily="18" charset="0"/>
              </a:rPr>
              <a:t>and organizations </a:t>
            </a:r>
            <a:r>
              <a:rPr lang="en-US" dirty="0">
                <a:latin typeface="Times New Roman" panose="02020603050405020304" pitchFamily="18" charset="0"/>
                <a:cs typeface="Times New Roman" panose="02020603050405020304" pitchFamily="18" charset="0"/>
              </a:rPr>
              <a:t>that are involved in tackling societal </a:t>
            </a:r>
            <a:r>
              <a:rPr lang="en-US" dirty="0" smtClean="0">
                <a:latin typeface="Times New Roman" panose="02020603050405020304" pitchFamily="18" charset="0"/>
                <a:cs typeface="Times New Roman" panose="02020603050405020304" pitchFamily="18" charset="0"/>
              </a:rPr>
              <a:t>challenges</a:t>
            </a:r>
            <a:endParaRPr lang="en-US" dirty="0">
              <a:latin typeface="Times New Roman" panose="02020603050405020304" pitchFamily="18" charset="0"/>
              <a:cs typeface="Times New Roman" panose="02020603050405020304" pitchFamily="18" charset="0"/>
            </a:endParaRPr>
          </a:p>
          <a:p>
            <a:pPr lvl="0">
              <a:buClr>
                <a:srgbClr val="FF0000"/>
              </a:buClr>
              <a:buSzPct val="95000"/>
              <a:buFont typeface="Wingdings" panose="05000000000000000000" pitchFamily="2" charset="2"/>
              <a:buChar char="§"/>
            </a:pPr>
            <a:endParaRPr 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2696033"/>
            <a:ext cx="5905500" cy="3324225"/>
          </a:xfrm>
          <a:prstGeom prst="rect">
            <a:avLst/>
          </a:prstGeom>
        </p:spPr>
      </p:pic>
      <p:sp>
        <p:nvSpPr>
          <p:cNvPr id="6" name="Content Placeholder 2"/>
          <p:cNvSpPr txBox="1">
            <a:spLocks/>
          </p:cNvSpPr>
          <p:nvPr/>
        </p:nvSpPr>
        <p:spPr>
          <a:xfrm>
            <a:off x="1253990" y="1476830"/>
            <a:ext cx="10823709" cy="12192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smtClean="0">
                <a:latin typeface="Times New Roman" panose="02020603050405020304" pitchFamily="18" charset="0"/>
                <a:cs typeface="Times New Roman" panose="02020603050405020304" pitchFamily="18" charset="0"/>
              </a:rPr>
              <a:t>Defined as the use of technology to radically improve performance or reach of enterprises (</a:t>
            </a:r>
            <a:r>
              <a:rPr lang="en-US" sz="2400" b="1" dirty="0" err="1" smtClean="0">
                <a:latin typeface="Times New Roman" panose="02020603050405020304" pitchFamily="18" charset="0"/>
                <a:cs typeface="Times New Roman" panose="02020603050405020304" pitchFamily="18" charset="0"/>
              </a:rPr>
              <a:t>Capgemini</a:t>
            </a:r>
            <a:r>
              <a:rPr lang="en-US" sz="2400" b="1" dirty="0" smtClean="0">
                <a:latin typeface="Times New Roman" panose="02020603050405020304" pitchFamily="18" charset="0"/>
                <a:cs typeface="Times New Roman" panose="02020603050405020304" pitchFamily="18" charset="0"/>
              </a:rPr>
              <a:t> Consulting, 2017)</a:t>
            </a:r>
            <a:endParaRPr lang="en-US" sz="2400" b="1"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1248552" y="898358"/>
            <a:ext cx="10733897" cy="16041"/>
          </a:xfrm>
          <a:prstGeom prst="line">
            <a:avLst/>
          </a:prstGeom>
          <a:ln w="539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2020543"/>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470212" y="494363"/>
            <a:ext cx="10003554" cy="2411675"/>
          </a:xfrm>
        </p:spPr>
        <p:txBody>
          <a:bodyPr>
            <a:noAutofit/>
          </a:bodyPr>
          <a:lstStyle/>
          <a:p>
            <a:pPr marL="0" lvl="0" indent="0" algn="just">
              <a:buNone/>
            </a:pPr>
            <a:r>
              <a:rPr lang="en-US" sz="2400" b="1" dirty="0">
                <a:latin typeface="Times New Roman" panose="02020603050405020304" pitchFamily="18" charset="0"/>
                <a:cs typeface="Times New Roman" panose="02020603050405020304" pitchFamily="18" charset="0"/>
              </a:rPr>
              <a:t>Having a clear understanding of what digital means, allows business leaders to develop a shared vision of how it can be used to capture value (McKinsey &amp; </a:t>
            </a:r>
            <a:r>
              <a:rPr lang="en-US" sz="2400" b="1" dirty="0" smtClean="0">
                <a:latin typeface="Times New Roman" panose="02020603050405020304" pitchFamily="18" charset="0"/>
                <a:cs typeface="Times New Roman" panose="02020603050405020304" pitchFamily="18" charset="0"/>
              </a:rPr>
              <a:t>Company, 2015)</a:t>
            </a:r>
          </a:p>
          <a:p>
            <a:pPr marL="0" lvl="0" indent="0" algn="just">
              <a:buNone/>
            </a:pPr>
            <a:endParaRPr lang="en-US" sz="1600" b="1" dirty="0" smtClean="0">
              <a:latin typeface="Times New Roman" panose="02020603050405020304" pitchFamily="18" charset="0"/>
              <a:cs typeface="Times New Roman" panose="02020603050405020304" pitchFamily="18" charset="0"/>
            </a:endParaRPr>
          </a:p>
          <a:p>
            <a:pPr marL="0" indent="0" algn="just">
              <a:buNone/>
            </a:pPr>
            <a:r>
              <a:rPr lang="en-US" sz="2400" b="1" dirty="0" smtClean="0">
                <a:solidFill>
                  <a:srgbClr val="C00000"/>
                </a:solidFill>
                <a:latin typeface="Times New Roman" panose="02020603050405020304" pitchFamily="18" charset="0"/>
                <a:cs typeface="Times New Roman" panose="02020603050405020304" pitchFamily="18" charset="0"/>
              </a:rPr>
              <a:t>“Big expectations are riding on the continued expansion of the digital economy”, especially for its far-reaching social, political, and economic impact (WEF, 2014)</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7" name="Content Placeholder 2"/>
          <p:cNvSpPr txBox="1">
            <a:spLocks/>
          </p:cNvSpPr>
          <p:nvPr/>
        </p:nvSpPr>
        <p:spPr>
          <a:xfrm>
            <a:off x="1470212" y="3169085"/>
            <a:ext cx="10003554" cy="31827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buClr>
                <a:srgbClr val="FF0000"/>
              </a:buClr>
              <a:buSzPct val="95000"/>
              <a:buFont typeface="Wingdings" panose="05000000000000000000" pitchFamily="2" charset="2"/>
              <a:buChar char="§"/>
            </a:pPr>
            <a:r>
              <a:rPr lang="en-US" sz="2400" dirty="0" smtClean="0">
                <a:latin typeface="Times New Roman" panose="02020603050405020304" pitchFamily="18" charset="0"/>
                <a:cs typeface="Times New Roman" panose="02020603050405020304" pitchFamily="18" charset="0"/>
              </a:rPr>
              <a:t>The concept of DIGITAL has gone </a:t>
            </a:r>
            <a:r>
              <a:rPr lang="en-US" sz="2400" dirty="0">
                <a:latin typeface="Times New Roman" panose="02020603050405020304" pitchFamily="18" charset="0"/>
                <a:cs typeface="Times New Roman" panose="02020603050405020304" pitchFamily="18" charset="0"/>
              </a:rPr>
              <a:t>from being an innovation to being indispensable</a:t>
            </a:r>
          </a:p>
          <a:p>
            <a:pPr lvl="0" algn="just">
              <a:buClr>
                <a:srgbClr val="FF0000"/>
              </a:buClr>
              <a:buSzPct val="95000"/>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We </a:t>
            </a:r>
            <a:r>
              <a:rPr lang="en-US" sz="2400" dirty="0" smtClean="0">
                <a:latin typeface="Times New Roman" panose="02020603050405020304" pitchFamily="18" charset="0"/>
                <a:cs typeface="Times New Roman" panose="02020603050405020304" pitchFamily="18" charset="0"/>
              </a:rPr>
              <a:t>now live in </a:t>
            </a:r>
            <a:r>
              <a:rPr lang="en-US" sz="2400" dirty="0">
                <a:latin typeface="Times New Roman" panose="02020603050405020304" pitchFamily="18" charset="0"/>
                <a:cs typeface="Times New Roman" panose="02020603050405020304" pitchFamily="18" charset="0"/>
              </a:rPr>
              <a:t>a digital world that cuts across all spheres of life</a:t>
            </a:r>
          </a:p>
          <a:p>
            <a:pPr algn="just">
              <a:buClr>
                <a:srgbClr val="FF0000"/>
              </a:buClr>
              <a:buSzPct val="95000"/>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Digital has become the very core of the way we engage with each other</a:t>
            </a:r>
          </a:p>
          <a:p>
            <a:pPr algn="just">
              <a:buClr>
                <a:srgbClr val="FF0000"/>
              </a:buClr>
              <a:buSzPct val="95000"/>
              <a:buFont typeface="Wingdings" panose="05000000000000000000" pitchFamily="2" charset="2"/>
              <a:buChar char="§"/>
            </a:pPr>
            <a:r>
              <a:rPr lang="en-US" sz="2400" dirty="0" smtClean="0">
                <a:latin typeface="Times New Roman" panose="02020603050405020304" pitchFamily="18" charset="0"/>
                <a:cs typeface="Times New Roman" panose="02020603050405020304" pitchFamily="18" charset="0"/>
              </a:rPr>
              <a:t>Digital affords </a:t>
            </a:r>
            <a:r>
              <a:rPr lang="en-US" sz="2400" dirty="0">
                <a:latin typeface="Times New Roman" panose="02020603050405020304" pitchFamily="18" charset="0"/>
                <a:cs typeface="Times New Roman" panose="02020603050405020304" pitchFamily="18" charset="0"/>
              </a:rPr>
              <a:t>us limitless </a:t>
            </a:r>
            <a:r>
              <a:rPr lang="en-US" sz="2400" dirty="0" smtClean="0">
                <a:latin typeface="Times New Roman" panose="02020603050405020304" pitchFamily="18" charset="0"/>
                <a:cs typeface="Times New Roman" panose="02020603050405020304" pitchFamily="18" charset="0"/>
              </a:rPr>
              <a:t>opportunities</a:t>
            </a:r>
          </a:p>
          <a:p>
            <a:pPr lvl="1" algn="just">
              <a:buClr>
                <a:srgbClr val="FF0000"/>
              </a:buClr>
              <a:buSzPct val="65000"/>
              <a:buFont typeface="Wingdings" panose="05000000000000000000" pitchFamily="2" charset="2"/>
              <a:buChar char="ü"/>
            </a:pPr>
            <a:r>
              <a:rPr lang="en-US" dirty="0" smtClean="0">
                <a:latin typeface="Times New Roman" panose="02020603050405020304" pitchFamily="18" charset="0"/>
                <a:cs typeface="Times New Roman" panose="02020603050405020304" pitchFamily="18" charset="0"/>
              </a:rPr>
              <a:t>Potential to unlock growth</a:t>
            </a:r>
          </a:p>
          <a:p>
            <a:pPr marL="0" indent="0" algn="just">
              <a:buClr>
                <a:srgbClr val="FF0000"/>
              </a:buClr>
              <a:buSzPct val="95000"/>
              <a:buNone/>
            </a:pPr>
            <a:r>
              <a:rPr lang="en-US" sz="2400" b="1" u="sng" dirty="0" smtClean="0">
                <a:latin typeface="Times New Roman" panose="02020603050405020304" pitchFamily="18" charset="0"/>
                <a:cs typeface="Times New Roman" panose="02020603050405020304" pitchFamily="18" charset="0"/>
              </a:rPr>
              <a:t>Digital </a:t>
            </a:r>
            <a:r>
              <a:rPr lang="en-US" sz="2400" b="1" u="sng" dirty="0">
                <a:latin typeface="Times New Roman" panose="02020603050405020304" pitchFamily="18" charset="0"/>
                <a:cs typeface="Times New Roman" panose="02020603050405020304" pitchFamily="18" charset="0"/>
              </a:rPr>
              <a:t>revolution is fast transforming economies, businesses, and the lives of </a:t>
            </a:r>
            <a:r>
              <a:rPr lang="en-US" sz="2400" b="1" u="sng" dirty="0" smtClean="0">
                <a:latin typeface="Times New Roman" panose="02020603050405020304" pitchFamily="18" charset="0"/>
                <a:cs typeface="Times New Roman" panose="02020603050405020304" pitchFamily="18" charset="0"/>
              </a:rPr>
              <a:t>citizens</a:t>
            </a:r>
            <a:endParaRPr lang="en-US" sz="24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337609"/>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3821562" y="1009946"/>
            <a:ext cx="5068763" cy="1325563"/>
          </a:xfrm>
          <a:solidFill>
            <a:schemeClr val="accent3">
              <a:lumMod val="40000"/>
              <a:lumOff val="60000"/>
            </a:schemeClr>
          </a:solidFill>
          <a:ln>
            <a:solidFill>
              <a:schemeClr val="accent3">
                <a:lumMod val="75000"/>
              </a:schemeClr>
            </a:solidFill>
          </a:ln>
        </p:spPr>
        <p:txBody>
          <a:bodyPr>
            <a:normAutofit/>
          </a:bodyPr>
          <a:lstStyle/>
          <a:p>
            <a:pPr algn="ctr"/>
            <a:r>
              <a:rPr lang="en-US" dirty="0" smtClean="0">
                <a:solidFill>
                  <a:srgbClr val="C00000"/>
                </a:solidFill>
              </a:rPr>
              <a:t>Key Drivers of Digital Transformation</a:t>
            </a:r>
            <a:endParaRPr lang="en-US" dirty="0"/>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2886" y="3160481"/>
            <a:ext cx="2275393" cy="1607944"/>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6287" y="3304828"/>
            <a:ext cx="2141338" cy="1070669"/>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9084" y="3176659"/>
            <a:ext cx="2055794" cy="1243038"/>
          </a:xfrm>
          <a:prstGeom prst="rect">
            <a:avLst/>
          </a:prstGeom>
        </p:spPr>
      </p:pic>
      <p:grpSp>
        <p:nvGrpSpPr>
          <p:cNvPr id="22" name="Group 21"/>
          <p:cNvGrpSpPr/>
          <p:nvPr/>
        </p:nvGrpSpPr>
        <p:grpSpPr>
          <a:xfrm>
            <a:off x="9161022" y="3070770"/>
            <a:ext cx="2854126" cy="1454815"/>
            <a:chOff x="7367560" y="1837033"/>
            <a:chExt cx="2854126" cy="1454815"/>
          </a:xfrm>
        </p:grpSpPr>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4156" y="1837033"/>
              <a:ext cx="2280934" cy="1102110"/>
            </a:xfrm>
            <a:prstGeom prst="rect">
              <a:avLst/>
            </a:prstGeom>
          </p:spPr>
        </p:pic>
        <p:sp>
          <p:nvSpPr>
            <p:cNvPr id="24" name="Rectangle 23"/>
            <p:cNvSpPr/>
            <p:nvPr/>
          </p:nvSpPr>
          <p:spPr>
            <a:xfrm>
              <a:off x="7367560" y="2891738"/>
              <a:ext cx="2854126" cy="400110"/>
            </a:xfrm>
            <a:prstGeom prst="rect">
              <a:avLst/>
            </a:prstGeom>
            <a:noFill/>
          </p:spPr>
          <p:txBody>
            <a:bodyPr wrap="square" lIns="91440" tIns="45720" rIns="91440" bIns="45720">
              <a:spAutoFit/>
            </a:bodyPr>
            <a:lstStyle/>
            <a:p>
              <a:pPr algn="ctr"/>
              <a:r>
                <a:rPr lang="en-US" sz="2000" b="0" cap="none" spc="0" dirty="0" smtClean="0">
                  <a:ln w="0"/>
                  <a:solidFill>
                    <a:schemeClr val="accent1"/>
                  </a:solidFill>
                  <a:effectLst>
                    <a:outerShdw blurRad="38100" dist="25400" dir="5400000" algn="ctr" rotWithShape="0">
                      <a:srgbClr val="6E747A">
                        <a:alpha val="43000"/>
                      </a:srgbClr>
                    </a:outerShdw>
                  </a:effectLst>
                </a:rPr>
                <a:t>Artificial Intelligence</a:t>
              </a:r>
              <a:endParaRPr lang="en-US" sz="2000" b="0" cap="none" spc="0" dirty="0">
                <a:ln w="0"/>
                <a:solidFill>
                  <a:schemeClr val="accent1"/>
                </a:solidFill>
                <a:effectLst>
                  <a:outerShdw blurRad="38100" dist="25400" dir="5400000" algn="ctr" rotWithShape="0">
                    <a:srgbClr val="6E747A">
                      <a:alpha val="43000"/>
                    </a:srgbClr>
                  </a:outerShdw>
                </a:effectLst>
              </a:endParaRPr>
            </a:p>
          </p:txBody>
        </p:sp>
      </p:grpSp>
      <p:sp>
        <p:nvSpPr>
          <p:cNvPr id="25" name="Title 1"/>
          <p:cNvSpPr txBox="1">
            <a:spLocks/>
          </p:cNvSpPr>
          <p:nvPr/>
        </p:nvSpPr>
        <p:spPr>
          <a:xfrm>
            <a:off x="1549084" y="4811620"/>
            <a:ext cx="10267656"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800" u="sng" dirty="0" smtClean="0"/>
              <a:t>Digital economy can only flourish within the right digital ecosystem</a:t>
            </a:r>
            <a:endParaRPr lang="en-US" sz="2800" u="sng" dirty="0"/>
          </a:p>
        </p:txBody>
      </p:sp>
    </p:spTree>
    <p:extLst>
      <p:ext uri="{BB962C8B-B14F-4D97-AF65-F5344CB8AC3E}">
        <p14:creationId xmlns:p14="http://schemas.microsoft.com/office/powerpoint/2010/main" val="3285533825"/>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315227" y="128337"/>
            <a:ext cx="10225214" cy="1111866"/>
          </a:xfrm>
        </p:spPr>
        <p:txBody>
          <a:bodyPr/>
          <a:lstStyle/>
          <a:p>
            <a:pPr algn="ctr"/>
            <a:r>
              <a:rPr lang="en-US" dirty="0"/>
              <a:t>Ecosystem for </a:t>
            </a:r>
            <a:r>
              <a:rPr lang="en-US" dirty="0" smtClean="0"/>
              <a:t>Digital Economy</a:t>
            </a:r>
            <a:endParaRPr lang="en-US" dirty="0"/>
          </a:p>
        </p:txBody>
      </p:sp>
      <p:sp>
        <p:nvSpPr>
          <p:cNvPr id="7" name="Content Placeholder 2"/>
          <p:cNvSpPr>
            <a:spLocks noGrp="1"/>
          </p:cNvSpPr>
          <p:nvPr>
            <p:ph idx="1"/>
          </p:nvPr>
        </p:nvSpPr>
        <p:spPr>
          <a:xfrm>
            <a:off x="1248552" y="1471391"/>
            <a:ext cx="10225214" cy="4668323"/>
          </a:xfrm>
        </p:spPr>
        <p:txBody>
          <a:bodyPr>
            <a:normAutofit fontScale="85000" lnSpcReduction="20000"/>
          </a:bodyPr>
          <a:lstStyle/>
          <a:p>
            <a:pPr marL="0" indent="0" algn="ctr">
              <a:buNone/>
            </a:pPr>
            <a:endParaRPr lang="en-US" sz="3500" b="1" dirty="0" smtClean="0"/>
          </a:p>
          <a:p>
            <a:pPr marL="0" indent="0" algn="ctr">
              <a:buNone/>
            </a:pPr>
            <a:r>
              <a:rPr lang="en-US" sz="3500" b="1" dirty="0" smtClean="0"/>
              <a:t>Broadband</a:t>
            </a:r>
            <a:r>
              <a:rPr lang="en-US" dirty="0" smtClean="0"/>
              <a:t/>
            </a:r>
            <a:br>
              <a:rPr lang="en-US" dirty="0" smtClean="0"/>
            </a:br>
            <a:r>
              <a:rPr lang="en-US" dirty="0" smtClean="0"/>
              <a:t>Technology</a:t>
            </a:r>
            <a:r>
              <a:rPr lang="en-US" dirty="0"/>
              <a:t>, Connectivity for </a:t>
            </a:r>
            <a:r>
              <a:rPr lang="en-US" dirty="0" smtClean="0"/>
              <a:t>Development</a:t>
            </a:r>
          </a:p>
          <a:p>
            <a:pPr marL="0" indent="0" algn="ctr">
              <a:buNone/>
            </a:pPr>
            <a:endParaRPr lang="en-US" dirty="0"/>
          </a:p>
          <a:p>
            <a:pPr marL="0" indent="0" algn="ctr">
              <a:buNone/>
            </a:pPr>
            <a:r>
              <a:rPr lang="en-US" sz="3500" b="1" dirty="0"/>
              <a:t>Digital </a:t>
            </a:r>
            <a:r>
              <a:rPr lang="en-US" sz="3500" b="1" dirty="0" smtClean="0"/>
              <a:t>Identity</a:t>
            </a:r>
            <a:br>
              <a:rPr lang="en-US" sz="3500" b="1" dirty="0" smtClean="0"/>
            </a:br>
            <a:r>
              <a:rPr lang="en-US" dirty="0" smtClean="0"/>
              <a:t>Building </a:t>
            </a:r>
            <a:r>
              <a:rPr lang="en-US" dirty="0"/>
              <a:t>a smarter, safer </a:t>
            </a:r>
            <a:r>
              <a:rPr lang="en-US" dirty="0" smtClean="0"/>
              <a:t>community</a:t>
            </a:r>
          </a:p>
          <a:p>
            <a:pPr marL="0" indent="0" algn="ctr">
              <a:buNone/>
            </a:pPr>
            <a:endParaRPr lang="en-US" dirty="0"/>
          </a:p>
          <a:p>
            <a:pPr marL="0" indent="0" algn="ctr">
              <a:buNone/>
            </a:pPr>
            <a:r>
              <a:rPr lang="en-US" sz="3500" b="1" dirty="0"/>
              <a:t>Digitizing Government </a:t>
            </a:r>
            <a:r>
              <a:rPr lang="en-US" sz="3500" b="1" dirty="0" smtClean="0"/>
              <a:t>Processes</a:t>
            </a:r>
            <a:r>
              <a:rPr lang="en-US" dirty="0" smtClean="0"/>
              <a:t/>
            </a:r>
            <a:br>
              <a:rPr lang="en-US" dirty="0" smtClean="0"/>
            </a:br>
            <a:r>
              <a:rPr lang="en-US" dirty="0" smtClean="0"/>
              <a:t>Roadmap </a:t>
            </a:r>
            <a:r>
              <a:rPr lang="en-US" dirty="0"/>
              <a:t>to achieving digital goals</a:t>
            </a:r>
          </a:p>
          <a:p>
            <a:pPr marL="0" indent="0" algn="ctr">
              <a:buNone/>
            </a:pPr>
            <a:endParaRPr lang="en-US" dirty="0" smtClean="0"/>
          </a:p>
          <a:p>
            <a:pPr marL="0" indent="0" algn="ctr">
              <a:buNone/>
            </a:pPr>
            <a:r>
              <a:rPr lang="en-US" sz="3500" b="1" dirty="0" smtClean="0"/>
              <a:t>Capacity Development</a:t>
            </a:r>
            <a:r>
              <a:rPr lang="en-US" dirty="0" smtClean="0"/>
              <a:t/>
            </a:r>
            <a:br>
              <a:rPr lang="en-US" dirty="0" smtClean="0"/>
            </a:br>
            <a:r>
              <a:rPr lang="en-US" dirty="0" smtClean="0"/>
              <a:t>Internet </a:t>
            </a:r>
            <a:r>
              <a:rPr lang="en-US" dirty="0"/>
              <a:t>governance, infrastructure and technical standards, cybersecurity, IT in schools curriculum</a:t>
            </a:r>
          </a:p>
        </p:txBody>
      </p:sp>
      <p:cxnSp>
        <p:nvCxnSpPr>
          <p:cNvPr id="4" name="Straight Connector 3"/>
          <p:cNvCxnSpPr/>
          <p:nvPr/>
        </p:nvCxnSpPr>
        <p:spPr>
          <a:xfrm>
            <a:off x="1248552" y="978568"/>
            <a:ext cx="10733897" cy="16041"/>
          </a:xfrm>
          <a:prstGeom prst="line">
            <a:avLst/>
          </a:prstGeom>
          <a:ln w="539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9879262"/>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227" y="10893"/>
            <a:ext cx="10225214" cy="1208308"/>
          </a:xfrm>
        </p:spPr>
        <p:txBody>
          <a:bodyPr>
            <a:normAutofit/>
          </a:bodyPr>
          <a:lstStyle/>
          <a:p>
            <a:r>
              <a:rPr lang="en-US" sz="3200" dirty="0"/>
              <a:t>Government P</a:t>
            </a:r>
            <a:r>
              <a:rPr lang="en-US" sz="3200" dirty="0" smtClean="0"/>
              <a:t>rocesses and Revenue Generation</a:t>
            </a:r>
            <a:endParaRPr lang="en-US" sz="3200" dirty="0"/>
          </a:p>
        </p:txBody>
      </p:sp>
      <p:sp>
        <p:nvSpPr>
          <p:cNvPr id="23" name="Content Placeholder 2"/>
          <p:cNvSpPr>
            <a:spLocks noGrp="1"/>
          </p:cNvSpPr>
          <p:nvPr>
            <p:ph idx="1"/>
          </p:nvPr>
        </p:nvSpPr>
        <p:spPr>
          <a:xfrm>
            <a:off x="1595718" y="1471391"/>
            <a:ext cx="9021482" cy="5216280"/>
          </a:xfrm>
        </p:spPr>
        <p:txBody>
          <a:bodyPr>
            <a:noAutofit/>
          </a:bodyPr>
          <a:lstStyle/>
          <a:p>
            <a:pPr>
              <a:buClr>
                <a:srgbClr val="FF0000"/>
              </a:buClr>
              <a:buSzPct val="95000"/>
              <a:buFont typeface="Wingdings" panose="05000000000000000000" pitchFamily="2" charset="2"/>
              <a:buChar char="§"/>
            </a:pPr>
            <a:r>
              <a:rPr lang="en-US" sz="2400" dirty="0" smtClean="0"/>
              <a:t>Revenue generation is a critical aspect of government </a:t>
            </a:r>
          </a:p>
          <a:p>
            <a:pPr lvl="1">
              <a:buClr>
                <a:srgbClr val="FF0000"/>
              </a:buClr>
              <a:buSzPct val="95000"/>
              <a:buFont typeface="Wingdings" panose="05000000000000000000" pitchFamily="2" charset="2"/>
              <a:buChar char="ü"/>
            </a:pPr>
            <a:r>
              <a:rPr lang="en-US" dirty="0" smtClean="0"/>
              <a:t>It is the nucleus and the path to actual development</a:t>
            </a:r>
          </a:p>
          <a:p>
            <a:pPr lvl="1">
              <a:buClr>
                <a:srgbClr val="FF0000"/>
              </a:buClr>
              <a:buSzPct val="95000"/>
              <a:buFont typeface="Wingdings" panose="05000000000000000000" pitchFamily="2" charset="2"/>
              <a:buChar char="ü"/>
            </a:pPr>
            <a:r>
              <a:rPr lang="en-US" dirty="0" smtClean="0"/>
              <a:t>It enables the provision of infrastructure </a:t>
            </a:r>
          </a:p>
          <a:p>
            <a:pPr lvl="2">
              <a:buClr>
                <a:srgbClr val="FF0000"/>
              </a:buClr>
              <a:buSzPct val="95000"/>
              <a:buFont typeface="Wingdings" panose="05000000000000000000" pitchFamily="2" charset="2"/>
              <a:buChar char="Ø"/>
            </a:pPr>
            <a:r>
              <a:rPr lang="en-US" sz="2400" dirty="0"/>
              <a:t>Security</a:t>
            </a:r>
          </a:p>
          <a:p>
            <a:pPr lvl="2">
              <a:buClr>
                <a:srgbClr val="FF0000"/>
              </a:buClr>
              <a:buSzPct val="95000"/>
              <a:buFont typeface="Wingdings" panose="05000000000000000000" pitchFamily="2" charset="2"/>
              <a:buChar char="Ø"/>
            </a:pPr>
            <a:r>
              <a:rPr lang="en-US" sz="2400" dirty="0" smtClean="0"/>
              <a:t>Service delivery </a:t>
            </a:r>
          </a:p>
          <a:p>
            <a:pPr marL="0" indent="0">
              <a:buClr>
                <a:srgbClr val="FF0000"/>
              </a:buClr>
              <a:buSzPct val="95000"/>
              <a:buNone/>
            </a:pPr>
            <a:endParaRPr lang="en-US" sz="2400" dirty="0" smtClean="0"/>
          </a:p>
          <a:p>
            <a:pPr marL="0" indent="0">
              <a:buClr>
                <a:srgbClr val="FF0000"/>
              </a:buClr>
              <a:buSzPct val="95000"/>
              <a:buNone/>
            </a:pPr>
            <a:r>
              <a:rPr lang="en-US" sz="2400" b="1" u="sng" dirty="0" smtClean="0"/>
              <a:t>The social contract between citizens and government can be fulfilled with the judicious management of generated revenue</a:t>
            </a:r>
          </a:p>
          <a:p>
            <a:pPr>
              <a:buClr>
                <a:srgbClr val="FF0000"/>
              </a:buClr>
              <a:buSzPct val="95000"/>
              <a:buFont typeface="Wingdings" panose="05000000000000000000" pitchFamily="2" charset="2"/>
              <a:buChar char="§"/>
            </a:pPr>
            <a:r>
              <a:rPr lang="en-US" sz="2400" dirty="0" smtClean="0"/>
              <a:t>Sources of revenue in Nigeria</a:t>
            </a:r>
          </a:p>
          <a:p>
            <a:pPr lvl="1">
              <a:buClr>
                <a:srgbClr val="FF0000"/>
              </a:buClr>
              <a:buSzPct val="95000"/>
              <a:buFont typeface="Wingdings" panose="05000000000000000000" pitchFamily="2" charset="2"/>
              <a:buChar char="ü"/>
            </a:pPr>
            <a:r>
              <a:rPr lang="en-US" dirty="0" smtClean="0"/>
              <a:t>Internally generated revenue (IGR)</a:t>
            </a:r>
          </a:p>
          <a:p>
            <a:pPr lvl="2">
              <a:buClr>
                <a:srgbClr val="FF0000"/>
              </a:buClr>
              <a:buSzPct val="95000"/>
              <a:buFont typeface="Wingdings" panose="05000000000000000000" pitchFamily="2" charset="2"/>
              <a:buChar char="Ø"/>
            </a:pPr>
            <a:r>
              <a:rPr lang="en-US" sz="2400" dirty="0" smtClean="0"/>
              <a:t>Taxes, levies etc.</a:t>
            </a:r>
          </a:p>
          <a:p>
            <a:pPr lvl="1">
              <a:buClr>
                <a:srgbClr val="FF0000"/>
              </a:buClr>
              <a:buSzPct val="95000"/>
              <a:buFont typeface="Wingdings" panose="05000000000000000000" pitchFamily="2" charset="2"/>
              <a:buChar char="ü"/>
            </a:pPr>
            <a:r>
              <a:rPr lang="en-US" dirty="0" smtClean="0"/>
              <a:t>FAAC</a:t>
            </a:r>
          </a:p>
        </p:txBody>
      </p:sp>
      <p:cxnSp>
        <p:nvCxnSpPr>
          <p:cNvPr id="4" name="Straight Connector 3"/>
          <p:cNvCxnSpPr/>
          <p:nvPr/>
        </p:nvCxnSpPr>
        <p:spPr>
          <a:xfrm>
            <a:off x="1248552" y="962526"/>
            <a:ext cx="10733897" cy="16041"/>
          </a:xfrm>
          <a:prstGeom prst="line">
            <a:avLst/>
          </a:prstGeom>
          <a:ln w="539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357797"/>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226" y="10892"/>
            <a:ext cx="10673573" cy="1072105"/>
          </a:xfrm>
        </p:spPr>
        <p:txBody>
          <a:bodyPr>
            <a:noAutofit/>
          </a:bodyPr>
          <a:lstStyle/>
          <a:p>
            <a:pPr algn="ctr"/>
            <a:r>
              <a:rPr lang="en-US" sz="3200" dirty="0" smtClean="0">
                <a:latin typeface="Times New Roman" panose="02020603050405020304" pitchFamily="18" charset="0"/>
                <a:cs typeface="Times New Roman" panose="02020603050405020304" pitchFamily="18" charset="0"/>
              </a:rPr>
              <a:t>TOTAL REVENUE </a:t>
            </a:r>
            <a:r>
              <a:rPr lang="en-US" sz="3200" dirty="0">
                <a:latin typeface="Times New Roman" panose="02020603050405020304" pitchFamily="18" charset="0"/>
                <a:cs typeface="Times New Roman" panose="02020603050405020304" pitchFamily="18" charset="0"/>
              </a:rPr>
              <a:t>AND REVENUE PER CAPITA </a:t>
            </a:r>
            <a:r>
              <a:rPr lang="en-US" sz="3200" dirty="0" smtClean="0">
                <a:latin typeface="Times New Roman" panose="02020603050405020304" pitchFamily="18" charset="0"/>
                <a:cs typeface="Times New Roman" panose="02020603050405020304" pitchFamily="18" charset="0"/>
              </a:rPr>
              <a:t>AT STATE </a:t>
            </a:r>
            <a:r>
              <a:rPr lang="en-US" sz="3200" dirty="0">
                <a:latin typeface="Times New Roman" panose="02020603050405020304" pitchFamily="18" charset="0"/>
                <a:cs typeface="Times New Roman" panose="02020603050405020304" pitchFamily="18" charset="0"/>
              </a:rPr>
              <a:t>LEVEL - 2017 FISCAL YEAR</a:t>
            </a:r>
            <a:endParaRPr lang="en-US" sz="3200" dirty="0"/>
          </a:p>
        </p:txBody>
      </p:sp>
      <p:graphicFrame>
        <p:nvGraphicFramePr>
          <p:cNvPr id="11" name="Table 10"/>
          <p:cNvGraphicFramePr>
            <a:graphicFrameLocks noGrp="1"/>
          </p:cNvGraphicFramePr>
          <p:nvPr>
            <p:extLst>
              <p:ext uri="{D42A27DB-BD31-4B8C-83A1-F6EECF244321}">
                <p14:modId xmlns:p14="http://schemas.microsoft.com/office/powerpoint/2010/main" val="3473806246"/>
              </p:ext>
            </p:extLst>
          </p:nvPr>
        </p:nvGraphicFramePr>
        <p:xfrm>
          <a:off x="1445986" y="1082997"/>
          <a:ext cx="10098315" cy="5414979"/>
        </p:xfrm>
        <a:graphic>
          <a:graphicData uri="http://schemas.openxmlformats.org/drawingml/2006/table">
            <a:tbl>
              <a:tblPr>
                <a:tableStyleId>{5C22544A-7EE6-4342-B048-85BDC9FD1C3A}</a:tableStyleId>
              </a:tblPr>
              <a:tblGrid>
                <a:gridCol w="1144814">
                  <a:extLst>
                    <a:ext uri="{9D8B030D-6E8A-4147-A177-3AD203B41FA5}">
                      <a16:colId xmlns:a16="http://schemas.microsoft.com/office/drawing/2014/main" xmlns="" val="1809687437"/>
                    </a:ext>
                  </a:extLst>
                </a:gridCol>
                <a:gridCol w="2032000">
                  <a:extLst>
                    <a:ext uri="{9D8B030D-6E8A-4147-A177-3AD203B41FA5}">
                      <a16:colId xmlns:a16="http://schemas.microsoft.com/office/drawing/2014/main" xmlns="" val="2524987260"/>
                    </a:ext>
                  </a:extLst>
                </a:gridCol>
                <a:gridCol w="1782181">
                  <a:extLst>
                    <a:ext uri="{9D8B030D-6E8A-4147-A177-3AD203B41FA5}">
                      <a16:colId xmlns:a16="http://schemas.microsoft.com/office/drawing/2014/main" xmlns="" val="3501400299"/>
                    </a:ext>
                  </a:extLst>
                </a:gridCol>
                <a:gridCol w="1993952">
                  <a:extLst>
                    <a:ext uri="{9D8B030D-6E8A-4147-A177-3AD203B41FA5}">
                      <a16:colId xmlns:a16="http://schemas.microsoft.com/office/drawing/2014/main" xmlns="" val="4288279518"/>
                    </a:ext>
                  </a:extLst>
                </a:gridCol>
                <a:gridCol w="1642534">
                  <a:extLst>
                    <a:ext uri="{9D8B030D-6E8A-4147-A177-3AD203B41FA5}">
                      <a16:colId xmlns:a16="http://schemas.microsoft.com/office/drawing/2014/main" xmlns="" val="1898500871"/>
                    </a:ext>
                  </a:extLst>
                </a:gridCol>
                <a:gridCol w="1502834">
                  <a:extLst>
                    <a:ext uri="{9D8B030D-6E8A-4147-A177-3AD203B41FA5}">
                      <a16:colId xmlns:a16="http://schemas.microsoft.com/office/drawing/2014/main" xmlns="" val="2379294902"/>
                    </a:ext>
                  </a:extLst>
                </a:gridCol>
              </a:tblGrid>
              <a:tr h="484293">
                <a:tc>
                  <a:txBody>
                    <a:bodyPr/>
                    <a:lstStyle/>
                    <a:p>
                      <a:pPr marL="0" marR="0" indent="0" algn="l" defTabSz="914400" eaLnBrk="1" fontAlgn="ctr" latinLnBrk="0" hangingPunct="1">
                        <a:lnSpc>
                          <a:spcPct val="100000"/>
                        </a:lnSpc>
                        <a:spcBef>
                          <a:spcPts val="0"/>
                        </a:spcBef>
                        <a:spcAft>
                          <a:spcPts val="0"/>
                        </a:spcAft>
                        <a:buClrTx/>
                        <a:buSzTx/>
                        <a:buFontTx/>
                        <a:buNone/>
                        <a:tabLst/>
                        <a:defRPr/>
                      </a:pPr>
                      <a:r>
                        <a:rPr lang="en-US" sz="1100" b="1" u="none" strike="noStrike" dirty="0">
                          <a:solidFill>
                            <a:srgbClr val="FF0000"/>
                          </a:solidFill>
                          <a:effectLst/>
                          <a:latin typeface="Times New Roman" panose="02020603050405020304" pitchFamily="18" charset="0"/>
                          <a:ea typeface="+mn-ea"/>
                          <a:cs typeface="Times New Roman" panose="02020603050405020304" pitchFamily="18" charset="0"/>
                        </a:rPr>
                        <a:t> </a:t>
                      </a:r>
                      <a:r>
                        <a:rPr lang="en-US" sz="1100" b="1" u="none" strike="noStrike" dirty="0" smtClean="0">
                          <a:solidFill>
                            <a:srgbClr val="FF0000"/>
                          </a:solidFill>
                          <a:effectLst/>
                          <a:latin typeface="Times New Roman" panose="02020603050405020304" pitchFamily="18" charset="0"/>
                          <a:ea typeface="+mn-ea"/>
                          <a:cs typeface="Times New Roman" panose="02020603050405020304" pitchFamily="18" charset="0"/>
                        </a:rPr>
                        <a:t>STATE</a:t>
                      </a:r>
                    </a:p>
                    <a:p>
                      <a:pPr algn="l" fontAlgn="ctr"/>
                      <a:endParaRPr lang="en-US" sz="11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100" b="1" u="none" strike="noStrike" spc="-25" dirty="0">
                          <a:solidFill>
                            <a:srgbClr val="FF0000"/>
                          </a:solidFill>
                          <a:effectLst/>
                          <a:latin typeface="Times New Roman" panose="02020603050405020304" pitchFamily="18" charset="0"/>
                          <a:cs typeface="Times New Roman" panose="02020603050405020304" pitchFamily="18" charset="0"/>
                        </a:rPr>
                        <a:t>TOTAL STATE </a:t>
                      </a:r>
                      <a:r>
                        <a:rPr lang="en-US" sz="1100" b="1" u="none" strike="noStrike" spc="-25" dirty="0" smtClean="0">
                          <a:solidFill>
                            <a:srgbClr val="FF0000"/>
                          </a:solidFill>
                          <a:effectLst/>
                          <a:latin typeface="Times New Roman" panose="02020603050405020304" pitchFamily="18" charset="0"/>
                          <a:cs typeface="Times New Roman" panose="02020603050405020304" pitchFamily="18" charset="0"/>
                        </a:rPr>
                        <a:t/>
                      </a:r>
                      <a:br>
                        <a:rPr lang="en-US" sz="1100" b="1" u="none" strike="noStrike" spc="-25" dirty="0" smtClean="0">
                          <a:solidFill>
                            <a:srgbClr val="FF0000"/>
                          </a:solidFill>
                          <a:effectLst/>
                          <a:latin typeface="Times New Roman" panose="02020603050405020304" pitchFamily="18" charset="0"/>
                          <a:cs typeface="Times New Roman" panose="02020603050405020304" pitchFamily="18" charset="0"/>
                        </a:rPr>
                      </a:br>
                      <a:r>
                        <a:rPr lang="en-US" sz="1100" b="1" u="none" strike="noStrike" spc="-25" dirty="0" smtClean="0">
                          <a:solidFill>
                            <a:srgbClr val="FF0000"/>
                          </a:solidFill>
                          <a:effectLst/>
                          <a:latin typeface="Times New Roman" panose="02020603050405020304" pitchFamily="18" charset="0"/>
                          <a:cs typeface="Times New Roman" panose="02020603050405020304" pitchFamily="18" charset="0"/>
                        </a:rPr>
                        <a:t>GENERATED </a:t>
                      </a:r>
                      <a:r>
                        <a:rPr lang="en-US" sz="1100" b="1" u="none" strike="noStrike" spc="-25" dirty="0">
                          <a:solidFill>
                            <a:srgbClr val="FF0000"/>
                          </a:solidFill>
                          <a:effectLst/>
                          <a:latin typeface="Times New Roman" panose="02020603050405020304" pitchFamily="18" charset="0"/>
                          <a:cs typeface="Times New Roman" panose="02020603050405020304" pitchFamily="18" charset="0"/>
                        </a:rPr>
                        <a:t>REVENUE </a:t>
                      </a:r>
                      <a:r>
                        <a:rPr lang="en-US" sz="1100" b="1" u="none" strike="noStrike" spc="-25" dirty="0" smtClean="0">
                          <a:solidFill>
                            <a:srgbClr val="FF0000"/>
                          </a:solidFill>
                          <a:effectLst/>
                          <a:latin typeface="Times New Roman" panose="02020603050405020304" pitchFamily="18" charset="0"/>
                          <a:cs typeface="Times New Roman" panose="02020603050405020304" pitchFamily="18" charset="0"/>
                        </a:rPr>
                        <a:t>(₦)</a:t>
                      </a:r>
                      <a:endParaRPr lang="en-US" sz="11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100" b="1" u="none" strike="noStrike" dirty="0">
                          <a:solidFill>
                            <a:srgbClr val="FF0000"/>
                          </a:solidFill>
                          <a:effectLst/>
                          <a:latin typeface="Times New Roman" panose="02020603050405020304" pitchFamily="18" charset="0"/>
                          <a:cs typeface="Times New Roman" panose="02020603050405020304" pitchFamily="18" charset="0"/>
                        </a:rPr>
                        <a:t>NET FACC </a:t>
                      </a:r>
                      <a:r>
                        <a:rPr lang="en-US" sz="1100" b="1" u="none" strike="noStrike" dirty="0" smtClean="0">
                          <a:solidFill>
                            <a:srgbClr val="FF0000"/>
                          </a:solidFill>
                          <a:effectLst/>
                          <a:latin typeface="Times New Roman" panose="02020603050405020304" pitchFamily="18" charset="0"/>
                          <a:cs typeface="Times New Roman" panose="02020603050405020304" pitchFamily="18" charset="0"/>
                        </a:rPr>
                        <a:t/>
                      </a:r>
                      <a:br>
                        <a:rPr lang="en-US" sz="1100" b="1" u="none" strike="noStrike" dirty="0" smtClean="0">
                          <a:solidFill>
                            <a:srgbClr val="FF0000"/>
                          </a:solidFill>
                          <a:effectLst/>
                          <a:latin typeface="Times New Roman" panose="02020603050405020304" pitchFamily="18" charset="0"/>
                          <a:cs typeface="Times New Roman" panose="02020603050405020304" pitchFamily="18" charset="0"/>
                        </a:rPr>
                      </a:br>
                      <a:r>
                        <a:rPr lang="en-US" sz="1100" b="1" u="none" strike="noStrike" dirty="0" smtClean="0">
                          <a:solidFill>
                            <a:srgbClr val="FF0000"/>
                          </a:solidFill>
                          <a:effectLst/>
                          <a:latin typeface="Times New Roman" panose="02020603050405020304" pitchFamily="18" charset="0"/>
                          <a:cs typeface="Times New Roman" panose="02020603050405020304" pitchFamily="18" charset="0"/>
                        </a:rPr>
                        <a:t>ALLOCATION (₦)</a:t>
                      </a:r>
                      <a:endParaRPr lang="en-US" sz="11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37660" marR="4184" marT="4184" marB="0" anchor="ctr"/>
                </a:tc>
                <a:tc>
                  <a:txBody>
                    <a:bodyPr/>
                    <a:lstStyle/>
                    <a:p>
                      <a:pPr algn="ctr" fontAlgn="ctr"/>
                      <a:r>
                        <a:rPr lang="en-US" sz="1100" b="1" u="none" strike="noStrike" spc="-25" dirty="0">
                          <a:solidFill>
                            <a:srgbClr val="FF0000"/>
                          </a:solidFill>
                          <a:effectLst/>
                          <a:latin typeface="Times New Roman" panose="02020603050405020304" pitchFamily="18" charset="0"/>
                          <a:cs typeface="Times New Roman" panose="02020603050405020304" pitchFamily="18" charset="0"/>
                        </a:rPr>
                        <a:t>TOTAL REVENUE AVAILABLE </a:t>
                      </a:r>
                      <a:r>
                        <a:rPr lang="en-US" sz="1100" b="1" u="none" strike="noStrike" spc="-25" dirty="0" smtClean="0">
                          <a:solidFill>
                            <a:srgbClr val="FF0000"/>
                          </a:solidFill>
                          <a:effectLst/>
                          <a:latin typeface="Times New Roman" panose="02020603050405020304" pitchFamily="18" charset="0"/>
                          <a:cs typeface="Times New Roman" panose="02020603050405020304" pitchFamily="18" charset="0"/>
                        </a:rPr>
                        <a:t>(₦)</a:t>
                      </a:r>
                      <a:endParaRPr lang="en-US" sz="11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100" b="1" u="none" strike="noStrike" dirty="0">
                          <a:solidFill>
                            <a:srgbClr val="FF0000"/>
                          </a:solidFill>
                          <a:effectLst/>
                          <a:latin typeface="Times New Roman" panose="02020603050405020304" pitchFamily="18" charset="0"/>
                          <a:cs typeface="Times New Roman" panose="02020603050405020304" pitchFamily="18" charset="0"/>
                        </a:rPr>
                        <a:t>POPULATION</a:t>
                      </a:r>
                      <a:endParaRPr lang="en-US" sz="11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37660" marR="4184" marT="4184" marB="0" anchor="ctr"/>
                </a:tc>
                <a:tc>
                  <a:txBody>
                    <a:bodyPr/>
                    <a:lstStyle/>
                    <a:p>
                      <a:pPr algn="ctr" fontAlgn="ctr"/>
                      <a:r>
                        <a:rPr lang="en-US" sz="1100" b="1" u="none" strike="noStrike" dirty="0">
                          <a:solidFill>
                            <a:srgbClr val="FF0000"/>
                          </a:solidFill>
                          <a:effectLst/>
                          <a:latin typeface="Times New Roman" panose="02020603050405020304" pitchFamily="18" charset="0"/>
                          <a:cs typeface="Times New Roman" panose="02020603050405020304" pitchFamily="18" charset="0"/>
                        </a:rPr>
                        <a:t>REVENUE PER </a:t>
                      </a:r>
                      <a:r>
                        <a:rPr lang="en-US" sz="1100" b="1" u="none" strike="noStrike" dirty="0" smtClean="0">
                          <a:solidFill>
                            <a:srgbClr val="FF0000"/>
                          </a:solidFill>
                          <a:effectLst/>
                          <a:latin typeface="Times New Roman" panose="02020603050405020304" pitchFamily="18" charset="0"/>
                          <a:cs typeface="Times New Roman" panose="02020603050405020304" pitchFamily="18" charset="0"/>
                        </a:rPr>
                        <a:t>   CAPITA (₦)</a:t>
                      </a:r>
                      <a:endParaRPr lang="en-US" sz="11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37660" marR="4184" marT="4184" marB="0" anchor="ctr"/>
                </a:tc>
                <a:extLst>
                  <a:ext uri="{0D108BD9-81ED-4DB2-BD59-A6C34878D82A}">
                    <a16:rowId xmlns:a16="http://schemas.microsoft.com/office/drawing/2014/main" xmlns="" val="2422472528"/>
                  </a:ext>
                </a:extLst>
              </a:tr>
              <a:tr h="273927">
                <a:tc>
                  <a:txBody>
                    <a:bodyPr/>
                    <a:lstStyle/>
                    <a:p>
                      <a:pPr algn="l" fontAlgn="ctr"/>
                      <a:r>
                        <a:rPr lang="en-US" sz="1050" b="1" u="none" strike="noStrike" dirty="0">
                          <a:effectLst/>
                          <a:latin typeface="Times New Roman" panose="02020603050405020304" pitchFamily="18" charset="0"/>
                          <a:cs typeface="Times New Roman" panose="02020603050405020304" pitchFamily="18" charset="0"/>
                        </a:rPr>
                        <a:t>ABIA</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14,917,141,805.80</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38,876,702,908.70</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53,793,844,714.50</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4,100,235</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13,119.70</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extLst>
                  <a:ext uri="{0D108BD9-81ED-4DB2-BD59-A6C34878D82A}">
                    <a16:rowId xmlns:a16="http://schemas.microsoft.com/office/drawing/2014/main" xmlns="" val="2989451386"/>
                  </a:ext>
                </a:extLst>
              </a:tr>
              <a:tr h="273927">
                <a:tc>
                  <a:txBody>
                    <a:bodyPr/>
                    <a:lstStyle/>
                    <a:p>
                      <a:pPr algn="l" fontAlgn="ctr"/>
                      <a:r>
                        <a:rPr lang="en-US" sz="1050" b="1" u="none" strike="noStrike" dirty="0">
                          <a:effectLst/>
                          <a:latin typeface="Times New Roman" panose="02020603050405020304" pitchFamily="18" charset="0"/>
                          <a:cs typeface="Times New Roman" panose="02020603050405020304" pitchFamily="18" charset="0"/>
                        </a:rPr>
                        <a:t>ADAMAWA</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6,201,369,567.23</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37,436,462,193.81</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43,637,831,761.04</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3,756,000</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11,618.17</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extLst>
                  <a:ext uri="{0D108BD9-81ED-4DB2-BD59-A6C34878D82A}">
                    <a16:rowId xmlns:a16="http://schemas.microsoft.com/office/drawing/2014/main" xmlns="" val="916481978"/>
                  </a:ext>
                </a:extLst>
              </a:tr>
              <a:tr h="273927">
                <a:tc>
                  <a:txBody>
                    <a:bodyPr/>
                    <a:lstStyle/>
                    <a:p>
                      <a:pPr algn="l" fontAlgn="ctr"/>
                      <a:r>
                        <a:rPr lang="en-US" sz="1050" b="1" u="none" strike="noStrike">
                          <a:effectLst/>
                          <a:latin typeface="Times New Roman" panose="02020603050405020304" pitchFamily="18" charset="0"/>
                          <a:cs typeface="Times New Roman" panose="02020603050405020304" pitchFamily="18" charset="0"/>
                        </a:rPr>
                        <a:t>AKWA IBOM</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15,956,354,035.30</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143,614,945,782.83</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159,571,299,818.13</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5,600,000</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28,494.87</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extLst>
                  <a:ext uri="{0D108BD9-81ED-4DB2-BD59-A6C34878D82A}">
                    <a16:rowId xmlns:a16="http://schemas.microsoft.com/office/drawing/2014/main" xmlns="" val="1188875076"/>
                  </a:ext>
                </a:extLst>
              </a:tr>
              <a:tr h="273927">
                <a:tc>
                  <a:txBody>
                    <a:bodyPr/>
                    <a:lstStyle/>
                    <a:p>
                      <a:pPr algn="l" fontAlgn="ctr"/>
                      <a:r>
                        <a:rPr lang="en-US" sz="1050" b="1" u="none" strike="noStrike" dirty="0">
                          <a:effectLst/>
                          <a:latin typeface="Times New Roman" panose="02020603050405020304" pitchFamily="18" charset="0"/>
                          <a:cs typeface="Times New Roman" panose="02020603050405020304" pitchFamily="18" charset="0"/>
                        </a:rPr>
                        <a:t>ANAMBRA</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17,365,385,830.51</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41,338,238,321.08</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58,703,624,151.59</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5,900,000</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9,949.77</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extLst>
                  <a:ext uri="{0D108BD9-81ED-4DB2-BD59-A6C34878D82A}">
                    <a16:rowId xmlns:a16="http://schemas.microsoft.com/office/drawing/2014/main" xmlns="" val="3249135443"/>
                  </a:ext>
                </a:extLst>
              </a:tr>
              <a:tr h="273927">
                <a:tc>
                  <a:txBody>
                    <a:bodyPr/>
                    <a:lstStyle/>
                    <a:p>
                      <a:pPr algn="l" fontAlgn="ctr"/>
                      <a:r>
                        <a:rPr lang="en-US" sz="1050" b="1" u="none" strike="noStrike" dirty="0">
                          <a:effectLst/>
                          <a:latin typeface="Times New Roman" panose="02020603050405020304" pitchFamily="18" charset="0"/>
                          <a:cs typeface="Times New Roman" panose="02020603050405020304" pitchFamily="18" charset="0"/>
                        </a:rPr>
                        <a:t>BAUCHI</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4,369,411,450.27</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39,515,179,181.38</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43,884,590,631.65</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4,653,066</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9,431.33</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extLst>
                  <a:ext uri="{0D108BD9-81ED-4DB2-BD59-A6C34878D82A}">
                    <a16:rowId xmlns:a16="http://schemas.microsoft.com/office/drawing/2014/main" xmlns="" val="942113909"/>
                  </a:ext>
                </a:extLst>
              </a:tr>
              <a:tr h="273927">
                <a:tc>
                  <a:txBody>
                    <a:bodyPr/>
                    <a:lstStyle/>
                    <a:p>
                      <a:pPr algn="l" fontAlgn="ctr"/>
                      <a:r>
                        <a:rPr lang="en-US" sz="1050" b="1" u="none" strike="noStrike" dirty="0">
                          <a:effectLst/>
                          <a:latin typeface="Times New Roman" panose="02020603050405020304" pitchFamily="18" charset="0"/>
                          <a:cs typeface="Times New Roman" panose="02020603050405020304" pitchFamily="18" charset="0"/>
                        </a:rPr>
                        <a:t>BAYELSA</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12,523,812,450.59</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105,258,243,351.38</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117,782,055,801.97</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2,321,000</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50,746.25</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extLst>
                  <a:ext uri="{0D108BD9-81ED-4DB2-BD59-A6C34878D82A}">
                    <a16:rowId xmlns:a16="http://schemas.microsoft.com/office/drawing/2014/main" xmlns="" val="3255037499"/>
                  </a:ext>
                </a:extLst>
              </a:tr>
              <a:tr h="273927">
                <a:tc>
                  <a:txBody>
                    <a:bodyPr/>
                    <a:lstStyle/>
                    <a:p>
                      <a:pPr algn="l" fontAlgn="ctr"/>
                      <a:r>
                        <a:rPr lang="en-US" sz="1050" b="1" u="none" strike="noStrike" dirty="0">
                          <a:effectLst/>
                          <a:latin typeface="Times New Roman" panose="02020603050405020304" pitchFamily="18" charset="0"/>
                          <a:cs typeface="Times New Roman" panose="02020603050405020304" pitchFamily="18" charset="0"/>
                        </a:rPr>
                        <a:t>BENUE</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12,399,414,557.79</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39,801,371,551.26</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52,200,786,109.05</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4,892,365</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10,669.85</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extLst>
                  <a:ext uri="{0D108BD9-81ED-4DB2-BD59-A6C34878D82A}">
                    <a16:rowId xmlns:a16="http://schemas.microsoft.com/office/drawing/2014/main" xmlns="" val="2123878554"/>
                  </a:ext>
                </a:extLst>
              </a:tr>
              <a:tr h="273927">
                <a:tc>
                  <a:txBody>
                    <a:bodyPr/>
                    <a:lstStyle/>
                    <a:p>
                      <a:pPr algn="l" fontAlgn="ctr"/>
                      <a:r>
                        <a:rPr lang="en-US" sz="1050" b="1" u="none" strike="noStrike" dirty="0">
                          <a:effectLst/>
                          <a:latin typeface="Times New Roman" panose="02020603050405020304" pitchFamily="18" charset="0"/>
                          <a:cs typeface="Times New Roman" panose="02020603050405020304" pitchFamily="18" charset="0"/>
                        </a:rPr>
                        <a:t>BORNO</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4,983,331,049.24</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46,535,736,179.12</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51,519,067,228.36</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4,917,000</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10,477.74</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extLst>
                  <a:ext uri="{0D108BD9-81ED-4DB2-BD59-A6C34878D82A}">
                    <a16:rowId xmlns:a16="http://schemas.microsoft.com/office/drawing/2014/main" xmlns="" val="3811695905"/>
                  </a:ext>
                </a:extLst>
              </a:tr>
              <a:tr h="273927">
                <a:tc>
                  <a:txBody>
                    <a:bodyPr/>
                    <a:lstStyle/>
                    <a:p>
                      <a:pPr algn="l" fontAlgn="ctr"/>
                      <a:r>
                        <a:rPr lang="en-US" sz="1050" b="1" u="none" strike="noStrike" dirty="0">
                          <a:effectLst/>
                          <a:latin typeface="Times New Roman" panose="02020603050405020304" pitchFamily="18" charset="0"/>
                          <a:cs typeface="Times New Roman" panose="02020603050405020304" pitchFamily="18" charset="0"/>
                        </a:rPr>
                        <a:t>CROSS RIVER</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18,104,562,225.62</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23,451,782,733.00</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41,556,344,958.62</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3,218,000</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12,913.72</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extLst>
                  <a:ext uri="{0D108BD9-81ED-4DB2-BD59-A6C34878D82A}">
                    <a16:rowId xmlns:a16="http://schemas.microsoft.com/office/drawing/2014/main" xmlns="" val="255258459"/>
                  </a:ext>
                </a:extLst>
              </a:tr>
              <a:tr h="273927">
                <a:tc>
                  <a:txBody>
                    <a:bodyPr/>
                    <a:lstStyle/>
                    <a:p>
                      <a:pPr algn="l" fontAlgn="ctr"/>
                      <a:r>
                        <a:rPr lang="en-US" sz="1050" b="1" u="none" strike="noStrike" dirty="0">
                          <a:effectLst/>
                          <a:latin typeface="Times New Roman" panose="02020603050405020304" pitchFamily="18" charset="0"/>
                          <a:cs typeface="Times New Roman" panose="02020603050405020304" pitchFamily="18" charset="0"/>
                        </a:rPr>
                        <a:t>DELTA</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51,888,005,338.33</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111,203,709,891.98</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163,091,715,230.31</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5,800,000</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28,119.26</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extLst>
                  <a:ext uri="{0D108BD9-81ED-4DB2-BD59-A6C34878D82A}">
                    <a16:rowId xmlns:a16="http://schemas.microsoft.com/office/drawing/2014/main" xmlns="" val="2055222229"/>
                  </a:ext>
                </a:extLst>
              </a:tr>
              <a:tr h="273927">
                <a:tc>
                  <a:txBody>
                    <a:bodyPr/>
                    <a:lstStyle/>
                    <a:p>
                      <a:pPr algn="l" fontAlgn="ctr"/>
                      <a:r>
                        <a:rPr lang="en-US" sz="1050" b="1" u="none" strike="noStrike" dirty="0">
                          <a:effectLst/>
                          <a:latin typeface="Times New Roman" panose="02020603050405020304" pitchFamily="18" charset="0"/>
                          <a:cs typeface="Times New Roman" panose="02020603050405020304" pitchFamily="18" charset="0"/>
                        </a:rPr>
                        <a:t>EBONYI</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5,102,902,366.82</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35,490,890,739.38</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40,593,793,106.20</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3,000,000</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13,531.26</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extLst>
                  <a:ext uri="{0D108BD9-81ED-4DB2-BD59-A6C34878D82A}">
                    <a16:rowId xmlns:a16="http://schemas.microsoft.com/office/drawing/2014/main" xmlns="" val="2168584185"/>
                  </a:ext>
                </a:extLst>
              </a:tr>
              <a:tr h="273927">
                <a:tc>
                  <a:txBody>
                    <a:bodyPr/>
                    <a:lstStyle/>
                    <a:p>
                      <a:pPr algn="l" fontAlgn="ctr"/>
                      <a:r>
                        <a:rPr lang="en-US" sz="1050" b="1" u="none" strike="noStrike" dirty="0">
                          <a:effectLst/>
                          <a:latin typeface="Times New Roman" panose="02020603050405020304" pitchFamily="18" charset="0"/>
                          <a:cs typeface="Times New Roman" panose="02020603050405020304" pitchFamily="18" charset="0"/>
                        </a:rPr>
                        <a:t>EDO</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25,342,829,212.22</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36,844,999,470.24</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62,187,828,682.46</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4,600,000</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13,519.09</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extLst>
                  <a:ext uri="{0D108BD9-81ED-4DB2-BD59-A6C34878D82A}">
                    <a16:rowId xmlns:a16="http://schemas.microsoft.com/office/drawing/2014/main" xmlns="" val="1626114970"/>
                  </a:ext>
                </a:extLst>
              </a:tr>
              <a:tr h="273927">
                <a:tc>
                  <a:txBody>
                    <a:bodyPr/>
                    <a:lstStyle/>
                    <a:p>
                      <a:pPr algn="l" fontAlgn="ctr"/>
                      <a:r>
                        <a:rPr lang="en-US" sz="1050" b="1" u="none" strike="noStrike" dirty="0">
                          <a:effectLst/>
                          <a:latin typeface="Times New Roman" panose="02020603050405020304" pitchFamily="18" charset="0"/>
                          <a:cs typeface="Times New Roman" panose="02020603050405020304" pitchFamily="18" charset="0"/>
                        </a:rPr>
                        <a:t>EKITI</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4,967,499,815.79</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25,633,665,721.07</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30,601,165,536.86</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3,400,000</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7,171.39</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extLst>
                  <a:ext uri="{0D108BD9-81ED-4DB2-BD59-A6C34878D82A}">
                    <a16:rowId xmlns:a16="http://schemas.microsoft.com/office/drawing/2014/main" xmlns="" val="1030404734"/>
                  </a:ext>
                </a:extLst>
              </a:tr>
              <a:tr h="273927">
                <a:tc>
                  <a:txBody>
                    <a:bodyPr/>
                    <a:lstStyle/>
                    <a:p>
                      <a:pPr algn="l" fontAlgn="ctr"/>
                      <a:r>
                        <a:rPr lang="en-US" sz="1050" b="1" u="none" strike="noStrike" dirty="0">
                          <a:effectLst/>
                          <a:latin typeface="Times New Roman" panose="02020603050405020304" pitchFamily="18" charset="0"/>
                          <a:cs typeface="Times New Roman" panose="02020603050405020304" pitchFamily="18" charset="0"/>
                        </a:rPr>
                        <a:t>ENUGU</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22,039,222,902.86</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37,833,557,959.83</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59,872,780,862.69</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4,267,120</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14,031.19</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extLst>
                  <a:ext uri="{0D108BD9-81ED-4DB2-BD59-A6C34878D82A}">
                    <a16:rowId xmlns:a16="http://schemas.microsoft.com/office/drawing/2014/main" xmlns="" val="1533230483"/>
                  </a:ext>
                </a:extLst>
              </a:tr>
              <a:tr h="273927">
                <a:tc>
                  <a:txBody>
                    <a:bodyPr/>
                    <a:lstStyle/>
                    <a:p>
                      <a:pPr algn="l" fontAlgn="ctr"/>
                      <a:r>
                        <a:rPr lang="en-US" sz="1050" b="1" u="none" strike="noStrike" dirty="0">
                          <a:effectLst/>
                          <a:latin typeface="Times New Roman" panose="02020603050405020304" pitchFamily="18" charset="0"/>
                          <a:cs typeface="Times New Roman" panose="02020603050405020304" pitchFamily="18" charset="0"/>
                        </a:rPr>
                        <a:t>GOMBE</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5,272,273,408.28</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31,232,979,502.22</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36,505,252,910.50</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3,365,230</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10,847.77</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extLst>
                  <a:ext uri="{0D108BD9-81ED-4DB2-BD59-A6C34878D82A}">
                    <a16:rowId xmlns:a16="http://schemas.microsoft.com/office/drawing/2014/main" xmlns="" val="3885175325"/>
                  </a:ext>
                </a:extLst>
              </a:tr>
              <a:tr h="273927">
                <a:tc>
                  <a:txBody>
                    <a:bodyPr/>
                    <a:lstStyle/>
                    <a:p>
                      <a:pPr algn="l" fontAlgn="ctr"/>
                      <a:r>
                        <a:rPr lang="en-US" sz="1050" b="1" u="none" strike="noStrike" dirty="0">
                          <a:effectLst/>
                          <a:latin typeface="Times New Roman" panose="02020603050405020304" pitchFamily="18" charset="0"/>
                          <a:cs typeface="Times New Roman" panose="02020603050405020304" pitchFamily="18" charset="0"/>
                        </a:rPr>
                        <a:t>IMO</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6,850,796,866.07</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38,116,470,854.23</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44,967,267,720.30</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4,927,000</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9,126.70</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extLst>
                  <a:ext uri="{0D108BD9-81ED-4DB2-BD59-A6C34878D82A}">
                    <a16:rowId xmlns:a16="http://schemas.microsoft.com/office/drawing/2014/main" xmlns="" val="3055525362"/>
                  </a:ext>
                </a:extLst>
              </a:tr>
              <a:tr h="273927">
                <a:tc>
                  <a:txBody>
                    <a:bodyPr/>
                    <a:lstStyle/>
                    <a:p>
                      <a:pPr algn="l" fontAlgn="ctr"/>
                      <a:r>
                        <a:rPr lang="en-US" sz="1050" b="1" u="none" strike="noStrike" dirty="0">
                          <a:effectLst/>
                          <a:latin typeface="Times New Roman" panose="02020603050405020304" pitchFamily="18" charset="0"/>
                          <a:cs typeface="Times New Roman" panose="02020603050405020304" pitchFamily="18" charset="0"/>
                        </a:rPr>
                        <a:t>JIGAWA</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6,650,200,980.11</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45,264,749,165.00</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51,914,950,145.11</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6,200,000</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8,373.38</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extLst>
                  <a:ext uri="{0D108BD9-81ED-4DB2-BD59-A6C34878D82A}">
                    <a16:rowId xmlns:a16="http://schemas.microsoft.com/office/drawing/2014/main" xmlns="" val="2988923823"/>
                  </a:ext>
                </a:extLst>
              </a:tr>
              <a:tr h="273927">
                <a:tc>
                  <a:txBody>
                    <a:bodyPr/>
                    <a:lstStyle/>
                    <a:p>
                      <a:pPr algn="l" fontAlgn="ctr"/>
                      <a:r>
                        <a:rPr lang="en-US" sz="1050" b="1" u="none" strike="noStrike" dirty="0">
                          <a:effectLst/>
                          <a:latin typeface="Times New Roman" panose="02020603050405020304" pitchFamily="18" charset="0"/>
                          <a:cs typeface="Times New Roman" panose="02020603050405020304" pitchFamily="18" charset="0"/>
                        </a:rPr>
                        <a:t>KADUNA</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26,530,562,880.89</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50,807,097,529.87</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77,337,660,410.76</a:t>
                      </a:r>
                      <a:endParaRPr lang="en-US" sz="1050" b="1" i="0" u="none" strike="noStrike">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8,600,000</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tc>
                  <a:txBody>
                    <a:bodyPr/>
                    <a:lstStyle/>
                    <a:p>
                      <a:pPr algn="ctr" fontAlgn="ctr"/>
                      <a:r>
                        <a:rPr lang="en-US" sz="1050" b="1" u="none" strike="noStrike" dirty="0">
                          <a:effectLst/>
                          <a:latin typeface="Times New Roman" panose="02020603050405020304" pitchFamily="18" charset="0"/>
                          <a:cs typeface="Times New Roman" panose="02020603050405020304" pitchFamily="18" charset="0"/>
                        </a:rPr>
                        <a:t>8,992.75</a:t>
                      </a:r>
                      <a:endParaRPr lang="en-US" sz="1050" b="1" i="0" u="none" strike="noStrike" dirty="0">
                        <a:solidFill>
                          <a:srgbClr val="231F20"/>
                        </a:solidFill>
                        <a:effectLst/>
                        <a:latin typeface="Times New Roman" panose="02020603050405020304" pitchFamily="18" charset="0"/>
                        <a:cs typeface="Times New Roman" panose="02020603050405020304" pitchFamily="18" charset="0"/>
                      </a:endParaRPr>
                    </a:p>
                  </a:txBody>
                  <a:tcPr marL="4184" marR="4184" marT="4184" marB="0" anchor="ctr"/>
                </a:tc>
                <a:extLst>
                  <a:ext uri="{0D108BD9-81ED-4DB2-BD59-A6C34878D82A}">
                    <a16:rowId xmlns:a16="http://schemas.microsoft.com/office/drawing/2014/main" xmlns="" val="711038396"/>
                  </a:ext>
                </a:extLst>
              </a:tr>
            </a:tbl>
          </a:graphicData>
        </a:graphic>
      </p:graphicFrame>
      <p:sp>
        <p:nvSpPr>
          <p:cNvPr id="4" name="Content Placeholder 2"/>
          <p:cNvSpPr txBox="1">
            <a:spLocks/>
          </p:cNvSpPr>
          <p:nvPr/>
        </p:nvSpPr>
        <p:spPr>
          <a:xfrm>
            <a:off x="5474892" y="6523028"/>
            <a:ext cx="5950626" cy="24102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smtClean="0"/>
              <a:t>Source: </a:t>
            </a:r>
            <a:r>
              <a:rPr lang="en-US" sz="1200" dirty="0"/>
              <a:t>National Bureau of </a:t>
            </a:r>
            <a:r>
              <a:rPr lang="en-US" sz="1200" dirty="0" smtClean="0"/>
              <a:t>Statistics; BusinessDay.ng; Worldpopulationreview.com </a:t>
            </a:r>
            <a:endParaRPr lang="en-US" sz="1200" dirty="0"/>
          </a:p>
        </p:txBody>
      </p:sp>
      <p:cxnSp>
        <p:nvCxnSpPr>
          <p:cNvPr id="5" name="Straight Connector 4"/>
          <p:cNvCxnSpPr/>
          <p:nvPr/>
        </p:nvCxnSpPr>
        <p:spPr>
          <a:xfrm>
            <a:off x="1248552" y="962526"/>
            <a:ext cx="10733897" cy="16041"/>
          </a:xfrm>
          <a:prstGeom prst="line">
            <a:avLst/>
          </a:prstGeom>
          <a:ln w="539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1071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8">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6">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12057</TotalTime>
  <Words>2994</Words>
  <Application>Microsoft Office PowerPoint</Application>
  <PresentationFormat>Custom</PresentationFormat>
  <Paragraphs>531</Paragraphs>
  <Slides>29</Slides>
  <Notes>26</Notes>
  <HiddenSlides>0</HiddenSlides>
  <MMClips>1</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Office Theme</vt:lpstr>
      <vt:lpstr>Custom Design</vt:lpstr>
      <vt:lpstr>Imperative for a Digital Nigeria</vt:lpstr>
      <vt:lpstr>Outline</vt:lpstr>
      <vt:lpstr>Inside Singapore Airport Lifestyle Hub</vt:lpstr>
      <vt:lpstr>Digital Transformation</vt:lpstr>
      <vt:lpstr>PowerPoint Presentation</vt:lpstr>
      <vt:lpstr>Key Drivers of Digital Transformation</vt:lpstr>
      <vt:lpstr>Ecosystem for Digital Economy</vt:lpstr>
      <vt:lpstr>Government Processes and Revenue Generation</vt:lpstr>
      <vt:lpstr>TOTAL REVENUE AND REVENUE PER CAPITA AT STATE LEVEL - 2017 FISCAL YEAR</vt:lpstr>
      <vt:lpstr>TOTAL REVENUE AND REVENUE PER CAPITA AT STATE LEVEL - 2017 FISCAL YEAR (CONTD)</vt:lpstr>
      <vt:lpstr>PowerPoint Presentation</vt:lpstr>
      <vt:lpstr>Digitizing Government Processes:  Roadmap To Achieving Digital Goals</vt:lpstr>
      <vt:lpstr>Revenue Collection By States And  The Various Approach of Implementation</vt:lpstr>
      <vt:lpstr>PowerPoint Presentation</vt:lpstr>
      <vt:lpstr>PowerPoint Presentation</vt:lpstr>
      <vt:lpstr>PowerPoint Presentation</vt:lpstr>
      <vt:lpstr>PowerPoint Presentation</vt:lpstr>
      <vt:lpstr>PowerPoint Presentation</vt:lpstr>
      <vt:lpstr>Digital Economies – Sub-Saharan Africa: Rwanda (An ICT-centric and innovation-prone nation) </vt:lpstr>
      <vt:lpstr>Digital Economies – Sub-Saharan Africa: Kenya</vt:lpstr>
      <vt:lpstr>Digital Economies – Sub-Saharan Africa: Ghana</vt:lpstr>
      <vt:lpstr>Digital Economies – Sub-Saharan Africa: South Africa</vt:lpstr>
      <vt:lpstr>Where Are We? – Nigeria’s Present Situation</vt:lpstr>
      <vt:lpstr>Where Are We? – Nigeria’s Present Situation</vt:lpstr>
      <vt:lpstr>Way Forward</vt:lpstr>
      <vt:lpstr>Way Forward</vt:lpstr>
      <vt:lpstr>Concluding Remarks</vt:lpstr>
      <vt:lpstr>Quotes of a Tech Guru: Bill Gates’ Comments on the Power of Digital Finance in Nigeria </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De-risking Infrastructure</dc:title>
  <dc:creator>Lucia</dc:creator>
  <cp:lastModifiedBy>USER</cp:lastModifiedBy>
  <cp:revision>617</cp:revision>
  <cp:lastPrinted>2019-04-26T18:20:48Z</cp:lastPrinted>
  <dcterms:created xsi:type="dcterms:W3CDTF">2017-08-03T07:30:22Z</dcterms:created>
  <dcterms:modified xsi:type="dcterms:W3CDTF">2019-04-30T12:35:21Z</dcterms:modified>
</cp:coreProperties>
</file>