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3"/>
  </p:notesMasterIdLst>
  <p:sldIdLst>
    <p:sldId id="256" r:id="rId2"/>
    <p:sldId id="257" r:id="rId3"/>
    <p:sldId id="258" r:id="rId4"/>
    <p:sldId id="259" r:id="rId5"/>
    <p:sldId id="260" r:id="rId6"/>
    <p:sldId id="261" r:id="rId7"/>
    <p:sldId id="262" r:id="rId8"/>
    <p:sldId id="265" r:id="rId9"/>
    <p:sldId id="266" r:id="rId10"/>
    <p:sldId id="264"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6" autoAdjust="0"/>
    <p:restoredTop sz="94344" autoAdjust="0"/>
  </p:normalViewPr>
  <p:slideViewPr>
    <p:cSldViewPr snapToGrid="0">
      <p:cViewPr varScale="1">
        <p:scale>
          <a:sx n="128" d="100"/>
          <a:sy n="128" d="100"/>
        </p:scale>
        <p:origin x="512" y="184"/>
      </p:cViewPr>
      <p:guideLst/>
    </p:cSldViewPr>
  </p:slideViewPr>
  <p:outlineViewPr>
    <p:cViewPr>
      <p:scale>
        <a:sx n="33" d="100"/>
        <a:sy n="33" d="100"/>
      </p:scale>
      <p:origin x="0" y="-799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97A37F-81C1-419E-88FA-3E3187C48C09}" type="datetimeFigureOut">
              <a:rPr lang="en-US" smtClean="0"/>
              <a:t>4/30/19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45939E-8E32-4912-9363-435C2701EAF8}" type="slidenum">
              <a:rPr lang="en-US" smtClean="0"/>
              <a:t>‹#›</a:t>
            </a:fld>
            <a:endParaRPr lang="en-US"/>
          </a:p>
        </p:txBody>
      </p:sp>
    </p:spTree>
    <p:extLst>
      <p:ext uri="{BB962C8B-B14F-4D97-AF65-F5344CB8AC3E}">
        <p14:creationId xmlns:p14="http://schemas.microsoft.com/office/powerpoint/2010/main" val="1134931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45939E-8E32-4912-9363-435C2701EAF8}" type="slidenum">
              <a:rPr lang="en-US" smtClean="0"/>
              <a:t>1</a:t>
            </a:fld>
            <a:endParaRPr lang="en-US"/>
          </a:p>
        </p:txBody>
      </p:sp>
    </p:spTree>
    <p:extLst>
      <p:ext uri="{BB962C8B-B14F-4D97-AF65-F5344CB8AC3E}">
        <p14:creationId xmlns:p14="http://schemas.microsoft.com/office/powerpoint/2010/main" val="3127573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CBAFC6-458E-46F1-BC6A-80A4DBE9B0B7}"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88BAB-BA42-4FDC-9BA1-F7FA2BD3E12B}" type="slidenum">
              <a:rPr lang="en-US" smtClean="0"/>
              <a:t>‹#›</a:t>
            </a:fld>
            <a:endParaRPr lang="en-US"/>
          </a:p>
        </p:txBody>
      </p:sp>
    </p:spTree>
    <p:extLst>
      <p:ext uri="{BB962C8B-B14F-4D97-AF65-F5344CB8AC3E}">
        <p14:creationId xmlns:p14="http://schemas.microsoft.com/office/powerpoint/2010/main" val="3183823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CBAFC6-458E-46F1-BC6A-80A4DBE9B0B7}"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88BAB-BA42-4FDC-9BA1-F7FA2BD3E12B}" type="slidenum">
              <a:rPr lang="en-US" smtClean="0"/>
              <a:t>‹#›</a:t>
            </a:fld>
            <a:endParaRPr lang="en-US"/>
          </a:p>
        </p:txBody>
      </p:sp>
    </p:spTree>
    <p:extLst>
      <p:ext uri="{BB962C8B-B14F-4D97-AF65-F5344CB8AC3E}">
        <p14:creationId xmlns:p14="http://schemas.microsoft.com/office/powerpoint/2010/main" val="1984282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CBAFC6-458E-46F1-BC6A-80A4DBE9B0B7}"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88BAB-BA42-4FDC-9BA1-F7FA2BD3E12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52012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CBAFC6-458E-46F1-BC6A-80A4DBE9B0B7}"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88BAB-BA42-4FDC-9BA1-F7FA2BD3E12B}" type="slidenum">
              <a:rPr lang="en-US" smtClean="0"/>
              <a:t>‹#›</a:t>
            </a:fld>
            <a:endParaRPr lang="en-US"/>
          </a:p>
        </p:txBody>
      </p:sp>
    </p:spTree>
    <p:extLst>
      <p:ext uri="{BB962C8B-B14F-4D97-AF65-F5344CB8AC3E}">
        <p14:creationId xmlns:p14="http://schemas.microsoft.com/office/powerpoint/2010/main" val="3973337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CBAFC6-458E-46F1-BC6A-80A4DBE9B0B7}"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88BAB-BA42-4FDC-9BA1-F7FA2BD3E12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71729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CBAFC6-458E-46F1-BC6A-80A4DBE9B0B7}"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88BAB-BA42-4FDC-9BA1-F7FA2BD3E12B}" type="slidenum">
              <a:rPr lang="en-US" smtClean="0"/>
              <a:t>‹#›</a:t>
            </a:fld>
            <a:endParaRPr lang="en-US"/>
          </a:p>
        </p:txBody>
      </p:sp>
    </p:spTree>
    <p:extLst>
      <p:ext uri="{BB962C8B-B14F-4D97-AF65-F5344CB8AC3E}">
        <p14:creationId xmlns:p14="http://schemas.microsoft.com/office/powerpoint/2010/main" val="2270122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CBAFC6-458E-46F1-BC6A-80A4DBE9B0B7}"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88BAB-BA42-4FDC-9BA1-F7FA2BD3E12B}" type="slidenum">
              <a:rPr lang="en-US" smtClean="0"/>
              <a:t>‹#›</a:t>
            </a:fld>
            <a:endParaRPr lang="en-US"/>
          </a:p>
        </p:txBody>
      </p:sp>
    </p:spTree>
    <p:extLst>
      <p:ext uri="{BB962C8B-B14F-4D97-AF65-F5344CB8AC3E}">
        <p14:creationId xmlns:p14="http://schemas.microsoft.com/office/powerpoint/2010/main" val="36504862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CBAFC6-458E-46F1-BC6A-80A4DBE9B0B7}"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88BAB-BA42-4FDC-9BA1-F7FA2BD3E12B}" type="slidenum">
              <a:rPr lang="en-US" smtClean="0"/>
              <a:t>‹#›</a:t>
            </a:fld>
            <a:endParaRPr lang="en-US"/>
          </a:p>
        </p:txBody>
      </p:sp>
    </p:spTree>
    <p:extLst>
      <p:ext uri="{BB962C8B-B14F-4D97-AF65-F5344CB8AC3E}">
        <p14:creationId xmlns:p14="http://schemas.microsoft.com/office/powerpoint/2010/main" val="3864935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CBAFC6-458E-46F1-BC6A-80A4DBE9B0B7}"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88BAB-BA42-4FDC-9BA1-F7FA2BD3E12B}" type="slidenum">
              <a:rPr lang="en-US" smtClean="0"/>
              <a:t>‹#›</a:t>
            </a:fld>
            <a:endParaRPr lang="en-US"/>
          </a:p>
        </p:txBody>
      </p:sp>
    </p:spTree>
    <p:extLst>
      <p:ext uri="{BB962C8B-B14F-4D97-AF65-F5344CB8AC3E}">
        <p14:creationId xmlns:p14="http://schemas.microsoft.com/office/powerpoint/2010/main" val="517427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CBAFC6-458E-46F1-BC6A-80A4DBE9B0B7}"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88BAB-BA42-4FDC-9BA1-F7FA2BD3E12B}" type="slidenum">
              <a:rPr lang="en-US" smtClean="0"/>
              <a:t>‹#›</a:t>
            </a:fld>
            <a:endParaRPr lang="en-US"/>
          </a:p>
        </p:txBody>
      </p:sp>
    </p:spTree>
    <p:extLst>
      <p:ext uri="{BB962C8B-B14F-4D97-AF65-F5344CB8AC3E}">
        <p14:creationId xmlns:p14="http://schemas.microsoft.com/office/powerpoint/2010/main" val="3449200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CBAFC6-458E-46F1-BC6A-80A4DBE9B0B7}" type="datetimeFigureOut">
              <a:rPr lang="en-US" smtClean="0"/>
              <a:t>4/30/19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88BAB-BA42-4FDC-9BA1-F7FA2BD3E12B}" type="slidenum">
              <a:rPr lang="en-US" smtClean="0"/>
              <a:t>‹#›</a:t>
            </a:fld>
            <a:endParaRPr lang="en-US"/>
          </a:p>
        </p:txBody>
      </p:sp>
    </p:spTree>
    <p:extLst>
      <p:ext uri="{BB962C8B-B14F-4D97-AF65-F5344CB8AC3E}">
        <p14:creationId xmlns:p14="http://schemas.microsoft.com/office/powerpoint/2010/main" val="891642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CBAFC6-458E-46F1-BC6A-80A4DBE9B0B7}" type="datetimeFigureOut">
              <a:rPr lang="en-US" smtClean="0"/>
              <a:t>4/30/19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288BAB-BA42-4FDC-9BA1-F7FA2BD3E12B}" type="slidenum">
              <a:rPr lang="en-US" smtClean="0"/>
              <a:t>‹#›</a:t>
            </a:fld>
            <a:endParaRPr lang="en-US"/>
          </a:p>
        </p:txBody>
      </p:sp>
    </p:spTree>
    <p:extLst>
      <p:ext uri="{BB962C8B-B14F-4D97-AF65-F5344CB8AC3E}">
        <p14:creationId xmlns:p14="http://schemas.microsoft.com/office/powerpoint/2010/main" val="949355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CBAFC6-458E-46F1-BC6A-80A4DBE9B0B7}" type="datetimeFigureOut">
              <a:rPr lang="en-US" smtClean="0"/>
              <a:t>4/30/19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288BAB-BA42-4FDC-9BA1-F7FA2BD3E12B}" type="slidenum">
              <a:rPr lang="en-US" smtClean="0"/>
              <a:t>‹#›</a:t>
            </a:fld>
            <a:endParaRPr lang="en-US"/>
          </a:p>
        </p:txBody>
      </p:sp>
    </p:spTree>
    <p:extLst>
      <p:ext uri="{BB962C8B-B14F-4D97-AF65-F5344CB8AC3E}">
        <p14:creationId xmlns:p14="http://schemas.microsoft.com/office/powerpoint/2010/main" val="13098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CBAFC6-458E-46F1-BC6A-80A4DBE9B0B7}" type="datetimeFigureOut">
              <a:rPr lang="en-US" smtClean="0"/>
              <a:t>4/30/19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288BAB-BA42-4FDC-9BA1-F7FA2BD3E12B}" type="slidenum">
              <a:rPr lang="en-US" smtClean="0"/>
              <a:t>‹#›</a:t>
            </a:fld>
            <a:endParaRPr lang="en-US"/>
          </a:p>
        </p:txBody>
      </p:sp>
    </p:spTree>
    <p:extLst>
      <p:ext uri="{BB962C8B-B14F-4D97-AF65-F5344CB8AC3E}">
        <p14:creationId xmlns:p14="http://schemas.microsoft.com/office/powerpoint/2010/main" val="549383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CBAFC6-458E-46F1-BC6A-80A4DBE9B0B7}" type="datetimeFigureOut">
              <a:rPr lang="en-US" smtClean="0"/>
              <a:t>4/30/19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88BAB-BA42-4FDC-9BA1-F7FA2BD3E12B}" type="slidenum">
              <a:rPr lang="en-US" smtClean="0"/>
              <a:t>‹#›</a:t>
            </a:fld>
            <a:endParaRPr lang="en-US"/>
          </a:p>
        </p:txBody>
      </p:sp>
    </p:spTree>
    <p:extLst>
      <p:ext uri="{BB962C8B-B14F-4D97-AF65-F5344CB8AC3E}">
        <p14:creationId xmlns:p14="http://schemas.microsoft.com/office/powerpoint/2010/main" val="3514465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3CBAFC6-458E-46F1-BC6A-80A4DBE9B0B7}" type="datetimeFigureOut">
              <a:rPr lang="en-US" smtClean="0"/>
              <a:t>4/30/19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88BAB-BA42-4FDC-9BA1-F7FA2BD3E12B}" type="slidenum">
              <a:rPr lang="en-US" smtClean="0"/>
              <a:t>‹#›</a:t>
            </a:fld>
            <a:endParaRPr lang="en-US"/>
          </a:p>
        </p:txBody>
      </p:sp>
    </p:spTree>
    <p:extLst>
      <p:ext uri="{BB962C8B-B14F-4D97-AF65-F5344CB8AC3E}">
        <p14:creationId xmlns:p14="http://schemas.microsoft.com/office/powerpoint/2010/main" val="3491444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CBAFC6-458E-46F1-BC6A-80A4DBE9B0B7}" type="datetimeFigureOut">
              <a:rPr lang="en-US" smtClean="0"/>
              <a:t>4/30/19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3288BAB-BA42-4FDC-9BA1-F7FA2BD3E12B}" type="slidenum">
              <a:rPr lang="en-US" smtClean="0"/>
              <a:t>‹#›</a:t>
            </a:fld>
            <a:endParaRPr lang="en-US"/>
          </a:p>
        </p:txBody>
      </p:sp>
    </p:spTree>
    <p:extLst>
      <p:ext uri="{BB962C8B-B14F-4D97-AF65-F5344CB8AC3E}">
        <p14:creationId xmlns:p14="http://schemas.microsoft.com/office/powerpoint/2010/main" val="53607776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3892" y="1711234"/>
            <a:ext cx="8164176" cy="1849383"/>
          </a:xfrm>
        </p:spPr>
        <p:txBody>
          <a:bodyPr>
            <a:noAutofit/>
          </a:bodyPr>
          <a:lstStyle/>
          <a:p>
            <a:r>
              <a:rPr lang="en-US" sz="4000" b="1" dirty="0">
                <a:latin typeface="Calisto MT" panose="02040603050505030304" pitchFamily="18" charset="0"/>
                <a:cs typeface="Times New Roman" panose="02020603050405020304" pitchFamily="18" charset="0"/>
              </a:rPr>
              <a:t>2</a:t>
            </a:r>
            <a:r>
              <a:rPr lang="en-US" sz="4000" b="1" baseline="30000" dirty="0">
                <a:latin typeface="Calisto MT" panose="02040603050505030304" pitchFamily="18" charset="0"/>
                <a:cs typeface="Times New Roman" panose="02020603050405020304" pitchFamily="18" charset="0"/>
              </a:rPr>
              <a:t>nd</a:t>
            </a:r>
            <a:r>
              <a:rPr lang="en-US" sz="4000" b="1" dirty="0">
                <a:latin typeface="Calisto MT" panose="02040603050505030304" pitchFamily="18" charset="0"/>
                <a:cs typeface="Times New Roman" panose="02020603050405020304" pitchFamily="18" charset="0"/>
              </a:rPr>
              <a:t> INDUCTION OF NEW AND RETUNING GOVERNORS</a:t>
            </a:r>
            <a:br>
              <a:rPr lang="en-US" sz="4000" b="1" dirty="0">
                <a:latin typeface="Calisto MT" panose="02040603050505030304" pitchFamily="18" charset="0"/>
                <a:cs typeface="Times New Roman" panose="02020603050405020304" pitchFamily="18" charset="0"/>
              </a:rPr>
            </a:br>
            <a:r>
              <a:rPr lang="en-US" sz="4000" b="1" dirty="0">
                <a:latin typeface="Calisto MT" panose="02040603050505030304" pitchFamily="18" charset="0"/>
                <a:cs typeface="Times New Roman" panose="02020603050405020304" pitchFamily="18" charset="0"/>
              </a:rPr>
              <a:t>Recap of Day 1</a:t>
            </a:r>
          </a:p>
        </p:txBody>
      </p:sp>
      <p:sp>
        <p:nvSpPr>
          <p:cNvPr id="3" name="Subtitle 2"/>
          <p:cNvSpPr>
            <a:spLocks noGrp="1"/>
          </p:cNvSpPr>
          <p:nvPr>
            <p:ph type="subTitle" idx="1"/>
          </p:nvPr>
        </p:nvSpPr>
        <p:spPr>
          <a:xfrm>
            <a:off x="1507067" y="4230946"/>
            <a:ext cx="7766936" cy="812112"/>
          </a:xfrm>
        </p:spPr>
        <p:txBody>
          <a:bodyPr>
            <a:normAutofit/>
          </a:bodyPr>
          <a:lstStyle/>
          <a:p>
            <a:pPr algn="ctr"/>
            <a:r>
              <a:rPr lang="en-US" sz="2800" dirty="0">
                <a:latin typeface="Calisto MT" panose="02040603050505030304" pitchFamily="18" charset="0"/>
                <a:cs typeface="Times New Roman" panose="02020603050405020304" pitchFamily="18" charset="0"/>
              </a:rPr>
              <a:t>Rapporteur Team</a:t>
            </a:r>
          </a:p>
        </p:txBody>
      </p:sp>
    </p:spTree>
    <p:extLst>
      <p:ext uri="{BB962C8B-B14F-4D97-AF65-F5344CB8AC3E}">
        <p14:creationId xmlns:p14="http://schemas.microsoft.com/office/powerpoint/2010/main" val="1979378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5063"/>
          </a:xfrm>
        </p:spPr>
        <p:txBody>
          <a:bodyPr>
            <a:normAutofit/>
          </a:bodyPr>
          <a:lstStyle/>
          <a:p>
            <a:r>
              <a:rPr lang="en-US" sz="4000" dirty="0">
                <a:latin typeface="Calisto MT" panose="02040603050505030304" pitchFamily="18" charset="0"/>
                <a:cs typeface="Times New Roman" panose="02020603050405020304" pitchFamily="18" charset="0"/>
              </a:rPr>
              <a:t>Development Partners</a:t>
            </a:r>
          </a:p>
        </p:txBody>
      </p:sp>
      <p:sp>
        <p:nvSpPr>
          <p:cNvPr id="3" name="Content Placeholder 2"/>
          <p:cNvSpPr>
            <a:spLocks noGrp="1"/>
          </p:cNvSpPr>
          <p:nvPr>
            <p:ph idx="1"/>
          </p:nvPr>
        </p:nvSpPr>
        <p:spPr>
          <a:xfrm>
            <a:off x="677334" y="1384663"/>
            <a:ext cx="8596668" cy="4656699"/>
          </a:xfrm>
        </p:spPr>
        <p:txBody>
          <a:bodyPr>
            <a:normAutofit fontScale="92500"/>
          </a:bodyPr>
          <a:lstStyle/>
          <a:p>
            <a:pPr algn="just"/>
            <a:r>
              <a:rPr lang="en-US" sz="2800" dirty="0">
                <a:latin typeface="Calisto MT" panose="02040603050505030304" pitchFamily="18" charset="0"/>
                <a:cs typeface="Times New Roman" panose="02020603050405020304" pitchFamily="18" charset="0"/>
              </a:rPr>
              <a:t>At a special session anchored by H.E. Nasir El Rufai, the Executive Governor of Kaduna State, the Development Partners operating in the country showcased the assistance package they have for the States.</a:t>
            </a:r>
          </a:p>
          <a:p>
            <a:pPr algn="just"/>
            <a:r>
              <a:rPr lang="en-US" sz="2800" dirty="0">
                <a:latin typeface="Calisto MT" panose="02040603050505030304" pitchFamily="18" charset="0"/>
                <a:cs typeface="Times New Roman" panose="02020603050405020304" pitchFamily="18" charset="0"/>
              </a:rPr>
              <a:t>In his introductory remarks, the Chair hinted that his State is currently benefitting the sum of $1.2b through various interventions which could be a lesson for others. </a:t>
            </a:r>
          </a:p>
          <a:p>
            <a:pPr algn="just"/>
            <a:r>
              <a:rPr lang="en-US" sz="2800" dirty="0">
                <a:latin typeface="Calisto MT" panose="02040603050505030304" pitchFamily="18" charset="0"/>
                <a:cs typeface="Times New Roman" panose="02020603050405020304" pitchFamily="18" charset="0"/>
              </a:rPr>
              <a:t>The session received briefings from the WB, UN System, UNICEF, Dangote Foundation, </a:t>
            </a:r>
            <a:r>
              <a:rPr lang="en-US" sz="2800" dirty="0" err="1">
                <a:latin typeface="Calisto MT" panose="02040603050505030304" pitchFamily="18" charset="0"/>
                <a:cs typeface="Times New Roman" panose="02020603050405020304" pitchFamily="18" charset="0"/>
              </a:rPr>
              <a:t>AfDB</a:t>
            </a:r>
            <a:r>
              <a:rPr lang="en-US" sz="2800" dirty="0">
                <a:latin typeface="Calisto MT" panose="02040603050505030304" pitchFamily="18" charset="0"/>
                <a:cs typeface="Times New Roman" panose="02020603050405020304" pitchFamily="18" charset="0"/>
              </a:rPr>
              <a:t>, DFID, USAID, Bill and Melinda Gates Foundation and GIZ.</a:t>
            </a:r>
          </a:p>
        </p:txBody>
      </p:sp>
    </p:spTree>
    <p:extLst>
      <p:ext uri="{BB962C8B-B14F-4D97-AF65-F5344CB8AC3E}">
        <p14:creationId xmlns:p14="http://schemas.microsoft.com/office/powerpoint/2010/main" val="2254188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Calisto MT" panose="02040603050505030304" pitchFamily="18" charset="0"/>
              </a:rPr>
              <a:t>Conclusion </a:t>
            </a:r>
          </a:p>
        </p:txBody>
      </p:sp>
      <p:sp>
        <p:nvSpPr>
          <p:cNvPr id="3" name="Content Placeholder 2"/>
          <p:cNvSpPr>
            <a:spLocks noGrp="1"/>
          </p:cNvSpPr>
          <p:nvPr>
            <p:ph idx="1"/>
          </p:nvPr>
        </p:nvSpPr>
        <p:spPr>
          <a:xfrm>
            <a:off x="677334" y="1634837"/>
            <a:ext cx="8596668" cy="4406526"/>
          </a:xfrm>
        </p:spPr>
        <p:txBody>
          <a:bodyPr>
            <a:normAutofit/>
          </a:bodyPr>
          <a:lstStyle/>
          <a:p>
            <a:pPr algn="ctr"/>
            <a:r>
              <a:rPr lang="en-US" sz="3000" dirty="0">
                <a:latin typeface="Calisto MT" panose="02040603050505030304" pitchFamily="18" charset="0"/>
              </a:rPr>
              <a:t>In all, the opening day </a:t>
            </a:r>
            <a:r>
              <a:rPr lang="en-US" sz="3000">
                <a:latin typeface="Calisto MT" panose="02040603050505030304" pitchFamily="18" charset="0"/>
              </a:rPr>
              <a:t>was successful and </a:t>
            </a:r>
            <a:r>
              <a:rPr lang="en-US" sz="3000" dirty="0">
                <a:latin typeface="Calisto MT" panose="02040603050505030304" pitchFamily="18" charset="0"/>
              </a:rPr>
              <a:t>we look forward to replicating yesterday’s feat.</a:t>
            </a:r>
          </a:p>
        </p:txBody>
      </p:sp>
    </p:spTree>
    <p:extLst>
      <p:ext uri="{BB962C8B-B14F-4D97-AF65-F5344CB8AC3E}">
        <p14:creationId xmlns:p14="http://schemas.microsoft.com/office/powerpoint/2010/main" val="3647235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57348"/>
            <a:ext cx="8596668" cy="827315"/>
          </a:xfrm>
        </p:spPr>
        <p:txBody>
          <a:bodyPr>
            <a:normAutofit/>
          </a:bodyPr>
          <a:lstStyle/>
          <a:p>
            <a:pPr algn="l"/>
            <a:r>
              <a:rPr lang="en-US" sz="4000" dirty="0">
                <a:latin typeface="Calisto MT" panose="02040603050505030304" pitchFamily="18" charset="0"/>
                <a:cs typeface="Times New Roman" panose="02020603050405020304" pitchFamily="18" charset="0"/>
              </a:rPr>
              <a:t>Background </a:t>
            </a:r>
          </a:p>
        </p:txBody>
      </p:sp>
      <p:sp>
        <p:nvSpPr>
          <p:cNvPr id="3" name="Content Placeholder 2"/>
          <p:cNvSpPr>
            <a:spLocks noGrp="1"/>
          </p:cNvSpPr>
          <p:nvPr>
            <p:ph idx="1"/>
          </p:nvPr>
        </p:nvSpPr>
        <p:spPr>
          <a:xfrm>
            <a:off x="677333" y="1260764"/>
            <a:ext cx="9048557" cy="5389419"/>
          </a:xfrm>
        </p:spPr>
        <p:txBody>
          <a:bodyPr>
            <a:normAutofit fontScale="92500" lnSpcReduction="20000"/>
          </a:bodyPr>
          <a:lstStyle/>
          <a:p>
            <a:pPr algn="just"/>
            <a:r>
              <a:rPr lang="en-US" sz="2800" dirty="0">
                <a:latin typeface="Calisto MT" panose="02040603050505030304" pitchFamily="18" charset="0"/>
                <a:cs typeface="Times New Roman" panose="02020603050405020304" pitchFamily="18" charset="0"/>
              </a:rPr>
              <a:t>The 2019 Induction Programme for New and Returning Governors kick-started at the Presidential Banquet Hall on the 29</a:t>
            </a:r>
            <a:r>
              <a:rPr lang="en-US" sz="2800" baseline="30000" dirty="0">
                <a:latin typeface="Calisto MT" panose="02040603050505030304" pitchFamily="18" charset="0"/>
                <a:cs typeface="Times New Roman" panose="02020603050405020304" pitchFamily="18" charset="0"/>
              </a:rPr>
              <a:t>th</a:t>
            </a:r>
            <a:r>
              <a:rPr lang="en-US" sz="2800" dirty="0">
                <a:latin typeface="Calisto MT" panose="02040603050505030304" pitchFamily="18" charset="0"/>
                <a:cs typeface="Times New Roman" panose="02020603050405020304" pitchFamily="18" charset="0"/>
              </a:rPr>
              <a:t> April, 2019. It is hosted by the NGF in collaboration with the </a:t>
            </a:r>
            <a:r>
              <a:rPr lang="en-US" sz="2600" dirty="0">
                <a:latin typeface="Calisto MT" panose="02040603050505030304" pitchFamily="18" charset="77"/>
              </a:rPr>
              <a:t>National Governors Association of America (NGA</a:t>
            </a:r>
            <a:r>
              <a:rPr lang="en-US" dirty="0">
                <a:latin typeface="Calisto MT" panose="02040603050505030304" pitchFamily="18" charset="77"/>
              </a:rPr>
              <a:t>)</a:t>
            </a:r>
            <a:r>
              <a:rPr lang="en-US" sz="2800" dirty="0">
                <a:latin typeface="Calisto MT" panose="02040603050505030304" pitchFamily="18" charset="0"/>
                <a:cs typeface="Times New Roman" panose="02020603050405020304" pitchFamily="18" charset="0"/>
              </a:rPr>
              <a:t>.</a:t>
            </a:r>
          </a:p>
          <a:p>
            <a:pPr algn="just"/>
            <a:r>
              <a:rPr lang="en-US" sz="2800" dirty="0">
                <a:latin typeface="Calisto MT" panose="02040603050505030304" pitchFamily="18" charset="0"/>
                <a:cs typeface="Times New Roman" panose="02020603050405020304" pitchFamily="18" charset="0"/>
              </a:rPr>
              <a:t>The Induction Programme was preceded by Governors’ Farewell Dinner at the Congress Hall, Transcorp Hilton during which former Governors gave advices to colleagues soon to join their fold.</a:t>
            </a:r>
          </a:p>
          <a:p>
            <a:pPr algn="just"/>
            <a:r>
              <a:rPr lang="en-US" sz="2800" dirty="0">
                <a:latin typeface="Calisto MT" panose="02040603050505030304" pitchFamily="18" charset="0"/>
                <a:cs typeface="Times New Roman" panose="02020603050405020304" pitchFamily="18" charset="0"/>
              </a:rPr>
              <a:t>The Programme was officially declared open by His Excellency, the Vice President who represented the Head of State</a:t>
            </a:r>
          </a:p>
          <a:p>
            <a:pPr algn="just"/>
            <a:r>
              <a:rPr lang="en-US" sz="2800" dirty="0">
                <a:latin typeface="Calisto MT" panose="02040603050505030304" pitchFamily="18" charset="0"/>
                <a:cs typeface="Times New Roman" panose="02020603050405020304" pitchFamily="18" charset="0"/>
              </a:rPr>
              <a:t>Also in attendance were the Senate President, 2 former American Governors, Former NGF Chairmen, Former, Serving, Newly Elected Governors and Development Partners.</a:t>
            </a:r>
          </a:p>
        </p:txBody>
      </p:sp>
    </p:spTree>
    <p:extLst>
      <p:ext uri="{BB962C8B-B14F-4D97-AF65-F5344CB8AC3E}">
        <p14:creationId xmlns:p14="http://schemas.microsoft.com/office/powerpoint/2010/main" val="2480912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2811"/>
          </a:xfrm>
        </p:spPr>
        <p:txBody>
          <a:bodyPr>
            <a:normAutofit/>
          </a:bodyPr>
          <a:lstStyle/>
          <a:p>
            <a:r>
              <a:rPr lang="en-US" sz="4000" dirty="0">
                <a:latin typeface="Calisto MT" panose="02040603050505030304" pitchFamily="18" charset="0"/>
                <a:cs typeface="Times New Roman" panose="02020603050405020304" pitchFamily="18" charset="0"/>
              </a:rPr>
              <a:t>Opening Ceremony</a:t>
            </a:r>
          </a:p>
        </p:txBody>
      </p:sp>
      <p:sp>
        <p:nvSpPr>
          <p:cNvPr id="3" name="Content Placeholder 2"/>
          <p:cNvSpPr>
            <a:spLocks noGrp="1"/>
          </p:cNvSpPr>
          <p:nvPr>
            <p:ph idx="1"/>
          </p:nvPr>
        </p:nvSpPr>
        <p:spPr>
          <a:xfrm>
            <a:off x="677333" y="1260768"/>
            <a:ext cx="8854593" cy="5098473"/>
          </a:xfrm>
        </p:spPr>
        <p:txBody>
          <a:bodyPr>
            <a:normAutofit lnSpcReduction="10000"/>
          </a:bodyPr>
          <a:lstStyle/>
          <a:p>
            <a:pPr algn="just"/>
            <a:r>
              <a:rPr lang="en-US" sz="2800" dirty="0">
                <a:latin typeface="Calisto MT" panose="02040603050505030304" pitchFamily="18" charset="0"/>
                <a:cs typeface="Times New Roman" panose="02020603050405020304" pitchFamily="18" charset="0"/>
              </a:rPr>
              <a:t>The Chairman of the NGF, H.E. Governor </a:t>
            </a:r>
            <a:r>
              <a:rPr lang="en-US" sz="2800" dirty="0" err="1">
                <a:latin typeface="Calisto MT" panose="02040603050505030304" pitchFamily="18" charset="0"/>
                <a:cs typeface="Times New Roman" panose="02020603050405020304" pitchFamily="18" charset="0"/>
              </a:rPr>
              <a:t>Abdulaziz</a:t>
            </a:r>
            <a:r>
              <a:rPr lang="en-US" sz="2800" dirty="0">
                <a:latin typeface="Calisto MT" panose="02040603050505030304" pitchFamily="18" charset="0"/>
                <a:cs typeface="Times New Roman" panose="02020603050405020304" pitchFamily="18" charset="0"/>
              </a:rPr>
              <a:t> </a:t>
            </a:r>
            <a:r>
              <a:rPr lang="en-US" sz="2800" dirty="0" err="1">
                <a:latin typeface="Calisto MT" panose="02040603050505030304" pitchFamily="18" charset="0"/>
                <a:cs typeface="Times New Roman" panose="02020603050405020304" pitchFamily="18" charset="0"/>
              </a:rPr>
              <a:t>Yari</a:t>
            </a:r>
            <a:r>
              <a:rPr lang="en-US" sz="2800" dirty="0">
                <a:latin typeface="Calisto MT" panose="02040603050505030304" pitchFamily="18" charset="0"/>
                <a:cs typeface="Times New Roman" panose="02020603050405020304" pitchFamily="18" charset="0"/>
              </a:rPr>
              <a:t> of </a:t>
            </a:r>
            <a:r>
              <a:rPr lang="en-US" sz="2800" dirty="0" err="1">
                <a:latin typeface="Calisto MT" panose="02040603050505030304" pitchFamily="18" charset="0"/>
                <a:cs typeface="Times New Roman" panose="02020603050405020304" pitchFamily="18" charset="0"/>
              </a:rPr>
              <a:t>Zamafara</a:t>
            </a:r>
            <a:r>
              <a:rPr lang="en-US" sz="2800" dirty="0">
                <a:latin typeface="Calisto MT" panose="02040603050505030304" pitchFamily="18" charset="0"/>
                <a:cs typeface="Times New Roman" panose="02020603050405020304" pitchFamily="18" charset="0"/>
              </a:rPr>
              <a:t> State, in his welcome remarks identified the essence of the occasion which is to assist new Governors to develop skills for Good Governance.</a:t>
            </a:r>
          </a:p>
          <a:p>
            <a:pPr algn="just"/>
            <a:r>
              <a:rPr lang="en-US" sz="2800" dirty="0">
                <a:latin typeface="Calisto MT" panose="02040603050505030304" pitchFamily="18" charset="0"/>
                <a:cs typeface="Times New Roman" panose="02020603050405020304" pitchFamily="18" charset="0"/>
              </a:rPr>
              <a:t>He noted the presence of 2 USA Governors as facilitators and thanked NGF for supporting him since he assumed the NGF Chairmanship.</a:t>
            </a:r>
          </a:p>
          <a:p>
            <a:pPr algn="just"/>
            <a:r>
              <a:rPr lang="en-US" sz="2800" dirty="0">
                <a:latin typeface="Calisto MT" panose="02040603050505030304" pitchFamily="18" charset="0"/>
                <a:cs typeface="Times New Roman" panose="02020603050405020304" pitchFamily="18" charset="0"/>
              </a:rPr>
              <a:t>He further hailed the harmonious relationship between the NGF and the Federal Government which assisted greatly in avoiding hiccups associated with federalism and thanked the President for the tremendous support to States irrespective of party affiliations.</a:t>
            </a:r>
          </a:p>
        </p:txBody>
      </p:sp>
    </p:spTree>
    <p:extLst>
      <p:ext uri="{BB962C8B-B14F-4D97-AF65-F5344CB8AC3E}">
        <p14:creationId xmlns:p14="http://schemas.microsoft.com/office/powerpoint/2010/main" val="330790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Calisto MT" panose="02040603050505030304" pitchFamily="18" charset="0"/>
                <a:cs typeface="Times New Roman" panose="02020603050405020304" pitchFamily="18" charset="0"/>
              </a:rPr>
              <a:t>Opening Ceremony – cont. </a:t>
            </a:r>
          </a:p>
        </p:txBody>
      </p:sp>
      <p:sp>
        <p:nvSpPr>
          <p:cNvPr id="3" name="Content Placeholder 2"/>
          <p:cNvSpPr>
            <a:spLocks noGrp="1"/>
          </p:cNvSpPr>
          <p:nvPr>
            <p:ph idx="1"/>
          </p:nvPr>
        </p:nvSpPr>
        <p:spPr>
          <a:xfrm>
            <a:off x="677333" y="1463041"/>
            <a:ext cx="8854593" cy="4578322"/>
          </a:xfrm>
        </p:spPr>
        <p:txBody>
          <a:bodyPr>
            <a:normAutofit/>
          </a:bodyPr>
          <a:lstStyle/>
          <a:p>
            <a:pPr algn="just"/>
            <a:r>
              <a:rPr lang="en-US" sz="2800" dirty="0">
                <a:latin typeface="Calisto MT" panose="02040603050505030304" pitchFamily="18" charset="0"/>
                <a:cs typeface="Times New Roman" panose="02020603050405020304" pitchFamily="18" charset="0"/>
              </a:rPr>
              <a:t>Goodwill messages were received from a number of Development Partners including: the Bill and Melinda Gates Foundation, Children’s Investment Fund UK, the United Nation System, USAID, DFID &amp; the World Bank.</a:t>
            </a:r>
          </a:p>
          <a:p>
            <a:pPr algn="just"/>
            <a:r>
              <a:rPr lang="en-US" sz="2800" dirty="0">
                <a:latin typeface="Calisto MT" panose="02040603050505030304" pitchFamily="18" charset="0"/>
                <a:cs typeface="Times New Roman" panose="02020603050405020304" pitchFamily="18" charset="0"/>
              </a:rPr>
              <a:t>In declaring open the Induction Programme, the Vice President Prof. </a:t>
            </a:r>
            <a:r>
              <a:rPr lang="en-US" sz="2800" dirty="0" err="1">
                <a:latin typeface="Calisto MT" panose="02040603050505030304" pitchFamily="18" charset="0"/>
                <a:cs typeface="Times New Roman" panose="02020603050405020304" pitchFamily="18" charset="0"/>
              </a:rPr>
              <a:t>Yemi</a:t>
            </a:r>
            <a:r>
              <a:rPr lang="en-US" sz="2800" dirty="0">
                <a:latin typeface="Calisto MT" panose="02040603050505030304" pitchFamily="18" charset="0"/>
                <a:cs typeface="Times New Roman" panose="02020603050405020304" pitchFamily="18" charset="0"/>
              </a:rPr>
              <a:t> </a:t>
            </a:r>
            <a:r>
              <a:rPr lang="en-US" sz="2800" dirty="0" err="1">
                <a:latin typeface="Calisto MT" panose="02040603050505030304" pitchFamily="18" charset="0"/>
                <a:cs typeface="Times New Roman" panose="02020603050405020304" pitchFamily="18" charset="0"/>
              </a:rPr>
              <a:t>Osinbajo</a:t>
            </a:r>
            <a:r>
              <a:rPr lang="en-US" sz="2800" dirty="0">
                <a:latin typeface="Calisto MT" panose="02040603050505030304" pitchFamily="18" charset="0"/>
                <a:cs typeface="Times New Roman" panose="02020603050405020304" pitchFamily="18" charset="0"/>
              </a:rPr>
              <a:t> extolled the achievements of the present administration and efforts aimed at assisting the States especially in the area of Economic Management.</a:t>
            </a:r>
          </a:p>
          <a:p>
            <a:pPr algn="just"/>
            <a:endParaRPr lang="en-US" sz="2800" dirty="0">
              <a:latin typeface="Calisto MT" panose="02040603050505030304" pitchFamily="18" charset="0"/>
              <a:cs typeface="Times New Roman" panose="02020603050405020304" pitchFamily="18" charset="0"/>
            </a:endParaRPr>
          </a:p>
        </p:txBody>
      </p:sp>
    </p:spTree>
    <p:extLst>
      <p:ext uri="{BB962C8B-B14F-4D97-AF65-F5344CB8AC3E}">
        <p14:creationId xmlns:p14="http://schemas.microsoft.com/office/powerpoint/2010/main" val="3093266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0377"/>
          </a:xfrm>
        </p:spPr>
        <p:txBody>
          <a:bodyPr>
            <a:normAutofit/>
          </a:bodyPr>
          <a:lstStyle/>
          <a:p>
            <a:r>
              <a:rPr lang="en-US" sz="4000" dirty="0">
                <a:latin typeface="Calisto MT" panose="02040603050505030304" pitchFamily="18" charset="0"/>
                <a:cs typeface="Times New Roman" panose="02020603050405020304" pitchFamily="18" charset="0"/>
              </a:rPr>
              <a:t>Opening Ceremony – cont.</a:t>
            </a:r>
          </a:p>
        </p:txBody>
      </p:sp>
      <p:sp>
        <p:nvSpPr>
          <p:cNvPr id="3" name="Content Placeholder 2"/>
          <p:cNvSpPr>
            <a:spLocks noGrp="1"/>
          </p:cNvSpPr>
          <p:nvPr>
            <p:ph idx="1"/>
          </p:nvPr>
        </p:nvSpPr>
        <p:spPr>
          <a:xfrm>
            <a:off x="691189" y="1449977"/>
            <a:ext cx="8596668" cy="4784568"/>
          </a:xfrm>
        </p:spPr>
        <p:txBody>
          <a:bodyPr>
            <a:normAutofit/>
          </a:bodyPr>
          <a:lstStyle/>
          <a:p>
            <a:pPr algn="just"/>
            <a:r>
              <a:rPr lang="en-US" sz="2800" dirty="0">
                <a:latin typeface="Calisto MT" panose="02040603050505030304" pitchFamily="18" charset="0"/>
                <a:cs typeface="Times New Roman" panose="02020603050405020304" pitchFamily="18" charset="0"/>
              </a:rPr>
              <a:t>In the session on “The Task of Nation Building” Mrs. </a:t>
            </a:r>
            <a:r>
              <a:rPr lang="en-US" sz="2800" dirty="0" err="1">
                <a:latin typeface="Calisto MT" panose="02040603050505030304" pitchFamily="18" charset="0"/>
                <a:cs typeface="Times New Roman" panose="02020603050405020304" pitchFamily="18" charset="0"/>
              </a:rPr>
              <a:t>Ibukun</a:t>
            </a:r>
            <a:r>
              <a:rPr lang="en-US" sz="2800" dirty="0">
                <a:latin typeface="Calisto MT" panose="02040603050505030304" pitchFamily="18" charset="0"/>
                <a:cs typeface="Times New Roman" panose="02020603050405020304" pitchFamily="18" charset="0"/>
              </a:rPr>
              <a:t> </a:t>
            </a:r>
            <a:r>
              <a:rPr lang="en-US" sz="2800" dirty="0" err="1">
                <a:latin typeface="Calisto MT" panose="02040603050505030304" pitchFamily="18" charset="0"/>
                <a:cs typeface="Times New Roman" panose="02020603050405020304" pitchFamily="18" charset="0"/>
              </a:rPr>
              <a:t>Awosika</a:t>
            </a:r>
            <a:r>
              <a:rPr lang="en-US" sz="2800" dirty="0">
                <a:latin typeface="Calisto MT" panose="02040603050505030304" pitchFamily="18" charset="0"/>
                <a:cs typeface="Times New Roman" panose="02020603050405020304" pitchFamily="18" charset="0"/>
              </a:rPr>
              <a:t> enjoined Governors not to see their position as conduits for making wealth nor for conducting commerce without morality.</a:t>
            </a:r>
          </a:p>
          <a:p>
            <a:pPr algn="just"/>
            <a:r>
              <a:rPr lang="en-US" sz="2800" dirty="0">
                <a:latin typeface="Calisto MT" panose="02040603050505030304" pitchFamily="18" charset="0"/>
                <a:cs typeface="Times New Roman" panose="02020603050405020304" pitchFamily="18" charset="0"/>
              </a:rPr>
              <a:t>Bishop Mathew </a:t>
            </a:r>
            <a:r>
              <a:rPr lang="en-US" sz="2800" dirty="0" err="1">
                <a:latin typeface="Calisto MT" panose="02040603050505030304" pitchFamily="18" charset="0"/>
                <a:cs typeface="Times New Roman" panose="02020603050405020304" pitchFamily="18" charset="0"/>
              </a:rPr>
              <a:t>Kukah</a:t>
            </a:r>
            <a:r>
              <a:rPr lang="en-US" sz="2800" dirty="0">
                <a:latin typeface="Calisto MT" panose="02040603050505030304" pitchFamily="18" charset="0"/>
                <a:cs typeface="Times New Roman" panose="02020603050405020304" pitchFamily="18" charset="0"/>
              </a:rPr>
              <a:t> bemoaned the spate of poor governance in the country, he advocated that more should be done in managing diversity as well as recruiting competent leaders to run the  affairs of the nation.</a:t>
            </a:r>
          </a:p>
          <a:p>
            <a:pPr marL="0" indent="0" algn="just">
              <a:buNone/>
            </a:pPr>
            <a:endParaRPr lang="en-US" sz="2800" dirty="0">
              <a:latin typeface="Calisto MT" panose="02040603050505030304" pitchFamily="18" charset="0"/>
              <a:cs typeface="Times New Roman" panose="02020603050405020304" pitchFamily="18" charset="0"/>
            </a:endParaRPr>
          </a:p>
        </p:txBody>
      </p:sp>
    </p:spTree>
    <p:extLst>
      <p:ext uri="{BB962C8B-B14F-4D97-AF65-F5344CB8AC3E}">
        <p14:creationId xmlns:p14="http://schemas.microsoft.com/office/powerpoint/2010/main" val="2854115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31817"/>
          </a:xfrm>
        </p:spPr>
        <p:txBody>
          <a:bodyPr>
            <a:normAutofit/>
          </a:bodyPr>
          <a:lstStyle/>
          <a:p>
            <a:r>
              <a:rPr lang="en-US" sz="4000" dirty="0">
                <a:latin typeface="Calisto MT" panose="02040603050505030304" pitchFamily="18" charset="0"/>
                <a:cs typeface="Times New Roman" panose="02020603050405020304" pitchFamily="18" charset="0"/>
              </a:rPr>
              <a:t>Making the Most of your Transition</a:t>
            </a:r>
          </a:p>
        </p:txBody>
      </p:sp>
      <p:sp>
        <p:nvSpPr>
          <p:cNvPr id="3" name="Content Placeholder 2"/>
          <p:cNvSpPr>
            <a:spLocks noGrp="1"/>
          </p:cNvSpPr>
          <p:nvPr>
            <p:ph idx="1"/>
          </p:nvPr>
        </p:nvSpPr>
        <p:spPr>
          <a:xfrm>
            <a:off x="677333" y="1358536"/>
            <a:ext cx="8854593" cy="5097682"/>
          </a:xfrm>
        </p:spPr>
        <p:txBody>
          <a:bodyPr>
            <a:normAutofit fontScale="92500"/>
          </a:bodyPr>
          <a:lstStyle/>
          <a:p>
            <a:pPr algn="just"/>
            <a:r>
              <a:rPr lang="en-US" sz="2800" dirty="0">
                <a:latin typeface="Calisto MT" panose="02040603050505030304" pitchFamily="18" charset="0"/>
                <a:cs typeface="Times New Roman" panose="02020603050405020304" pitchFamily="18" charset="0"/>
              </a:rPr>
              <a:t>In the first technical session chaired by Senator Bola A. Tinubu, former Governor Bill Richardson of New Mexico, outlined how to strategically achieve the most out of transition including the need to organize quickly, appointing a transition administrator, getting a briefing on security and finance and other crucial matters.</a:t>
            </a:r>
          </a:p>
          <a:p>
            <a:pPr algn="just"/>
            <a:r>
              <a:rPr lang="en-US" sz="2800" dirty="0">
                <a:latin typeface="Calisto MT" panose="02040603050505030304" pitchFamily="18" charset="0"/>
                <a:cs typeface="Times New Roman" panose="02020603050405020304" pitchFamily="18" charset="0"/>
              </a:rPr>
              <a:t>In the lively discussion by panelists,  they agreed on certain requirements for effective governance including the need to have an achievable vision that will define the character of the Government, balancing of technocratic needs, strategic communication, maintaining work life balance and interaction with local communities.</a:t>
            </a:r>
          </a:p>
        </p:txBody>
      </p:sp>
    </p:spTree>
    <p:extLst>
      <p:ext uri="{BB962C8B-B14F-4D97-AF65-F5344CB8AC3E}">
        <p14:creationId xmlns:p14="http://schemas.microsoft.com/office/powerpoint/2010/main" val="2529624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0377"/>
          </a:xfrm>
        </p:spPr>
        <p:txBody>
          <a:bodyPr>
            <a:normAutofit/>
          </a:bodyPr>
          <a:lstStyle/>
          <a:p>
            <a:r>
              <a:rPr lang="en-US" sz="4000" dirty="0">
                <a:latin typeface="Calisto MT" panose="02040603050505030304" pitchFamily="18" charset="0"/>
                <a:cs typeface="Times New Roman" panose="02020603050405020304" pitchFamily="18" charset="0"/>
              </a:rPr>
              <a:t>Recruiting Your Team </a:t>
            </a:r>
          </a:p>
        </p:txBody>
      </p:sp>
      <p:sp>
        <p:nvSpPr>
          <p:cNvPr id="3" name="Content Placeholder 2"/>
          <p:cNvSpPr>
            <a:spLocks noGrp="1"/>
          </p:cNvSpPr>
          <p:nvPr>
            <p:ph idx="1"/>
          </p:nvPr>
        </p:nvSpPr>
        <p:spPr>
          <a:xfrm>
            <a:off x="677333" y="1449977"/>
            <a:ext cx="9090121" cy="4970207"/>
          </a:xfrm>
        </p:spPr>
        <p:txBody>
          <a:bodyPr>
            <a:normAutofit/>
          </a:bodyPr>
          <a:lstStyle/>
          <a:p>
            <a:pPr algn="just"/>
            <a:r>
              <a:rPr lang="en-US" sz="2800" dirty="0">
                <a:latin typeface="Calisto MT" panose="02040603050505030304" pitchFamily="18" charset="0"/>
                <a:cs typeface="Times New Roman" panose="02020603050405020304" pitchFamily="18" charset="0"/>
              </a:rPr>
              <a:t>The second technical session was chaired by the former Lagos State Governor, H.E. </a:t>
            </a:r>
            <a:r>
              <a:rPr lang="en-US" sz="2800" dirty="0" err="1">
                <a:latin typeface="Calisto MT" panose="02040603050505030304" pitchFamily="18" charset="0"/>
                <a:cs typeface="Times New Roman" panose="02020603050405020304" pitchFamily="18" charset="0"/>
              </a:rPr>
              <a:t>Babatunde</a:t>
            </a:r>
            <a:r>
              <a:rPr lang="en-US" sz="2800" dirty="0">
                <a:latin typeface="Calisto MT" panose="02040603050505030304" pitchFamily="18" charset="0"/>
                <a:cs typeface="Times New Roman" panose="02020603050405020304" pitchFamily="18" charset="0"/>
              </a:rPr>
              <a:t> </a:t>
            </a:r>
            <a:r>
              <a:rPr lang="en-US" sz="2800" dirty="0" err="1">
                <a:latin typeface="Calisto MT" panose="02040603050505030304" pitchFamily="18" charset="0"/>
                <a:cs typeface="Times New Roman" panose="02020603050405020304" pitchFamily="18" charset="0"/>
              </a:rPr>
              <a:t>Fashola</a:t>
            </a:r>
            <a:r>
              <a:rPr lang="en-US" sz="2800" dirty="0">
                <a:latin typeface="Calisto MT" panose="02040603050505030304" pitchFamily="18" charset="0"/>
                <a:cs typeface="Times New Roman" panose="02020603050405020304" pitchFamily="18" charset="0"/>
              </a:rPr>
              <a:t> and the lead paper was presented by Bill Richardson.</a:t>
            </a:r>
          </a:p>
          <a:p>
            <a:pPr algn="just"/>
            <a:r>
              <a:rPr lang="en-US" sz="2800" dirty="0">
                <a:latin typeface="Calisto MT" panose="02040603050505030304" pitchFamily="18" charset="0"/>
                <a:cs typeface="Times New Roman" panose="02020603050405020304" pitchFamily="18" charset="0"/>
              </a:rPr>
              <a:t>They outlined 10 guiding principle in selecting a credible team among which are: balancing diversity, gender, religion, ethnicity, traditions, etc.</a:t>
            </a:r>
          </a:p>
          <a:p>
            <a:pPr algn="just"/>
            <a:r>
              <a:rPr lang="en-US" sz="2800" dirty="0">
                <a:latin typeface="Calisto MT" panose="02040603050505030304" pitchFamily="18" charset="0"/>
                <a:cs typeface="Times New Roman" panose="02020603050405020304" pitchFamily="18" charset="0"/>
              </a:rPr>
              <a:t>The panelists highlighted several other requirements; non-tolerance of ineptitude, continuity in governance, intensification of peer review at subnational level, etc.</a:t>
            </a:r>
          </a:p>
        </p:txBody>
      </p:sp>
    </p:spTree>
    <p:extLst>
      <p:ext uri="{BB962C8B-B14F-4D97-AF65-F5344CB8AC3E}">
        <p14:creationId xmlns:p14="http://schemas.microsoft.com/office/powerpoint/2010/main" val="1395114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557348"/>
            <a:ext cx="9159393" cy="1284514"/>
          </a:xfrm>
        </p:spPr>
        <p:txBody>
          <a:bodyPr>
            <a:noAutofit/>
          </a:bodyPr>
          <a:lstStyle/>
          <a:p>
            <a:r>
              <a:rPr lang="en-US" sz="3800" dirty="0">
                <a:latin typeface="Calisto MT" panose="02040603050505030304" pitchFamily="18" charset="0"/>
                <a:cs typeface="Times New Roman" panose="02020603050405020304" pitchFamily="18" charset="0"/>
              </a:rPr>
              <a:t>Setting Priorities, Managing Programmes and Performance Expectations</a:t>
            </a:r>
          </a:p>
        </p:txBody>
      </p:sp>
      <p:sp>
        <p:nvSpPr>
          <p:cNvPr id="3" name="Content Placeholder 2"/>
          <p:cNvSpPr>
            <a:spLocks noGrp="1"/>
          </p:cNvSpPr>
          <p:nvPr>
            <p:ph idx="1"/>
          </p:nvPr>
        </p:nvSpPr>
        <p:spPr>
          <a:xfrm>
            <a:off x="677334" y="1711235"/>
            <a:ext cx="8596668" cy="4675710"/>
          </a:xfrm>
        </p:spPr>
        <p:txBody>
          <a:bodyPr>
            <a:normAutofit fontScale="92500" lnSpcReduction="10000"/>
          </a:bodyPr>
          <a:lstStyle/>
          <a:p>
            <a:pPr algn="just"/>
            <a:r>
              <a:rPr lang="en-US" sz="2800" dirty="0">
                <a:latin typeface="Calisto MT" panose="02040603050505030304" pitchFamily="18" charset="0"/>
                <a:cs typeface="Times New Roman" panose="02020603050405020304" pitchFamily="18" charset="0"/>
              </a:rPr>
              <a:t>The third technical session was anchored by H.E. Bukola </a:t>
            </a:r>
            <a:r>
              <a:rPr lang="en-US" sz="2800" dirty="0" err="1">
                <a:latin typeface="Calisto MT" panose="02040603050505030304" pitchFamily="18" charset="0"/>
                <a:cs typeface="Times New Roman" panose="02020603050405020304" pitchFamily="18" charset="0"/>
              </a:rPr>
              <a:t>Saraki</a:t>
            </a:r>
            <a:r>
              <a:rPr lang="en-US" sz="2800" dirty="0">
                <a:latin typeface="Calisto MT" panose="02040603050505030304" pitchFamily="18" charset="0"/>
                <a:cs typeface="Times New Roman" panose="02020603050405020304" pitchFamily="18" charset="0"/>
              </a:rPr>
              <a:t>, Former Governor, </a:t>
            </a:r>
            <a:r>
              <a:rPr lang="en-US" sz="2800" dirty="0" err="1">
                <a:latin typeface="Calisto MT" panose="02040603050505030304" pitchFamily="18" charset="0"/>
                <a:cs typeface="Times New Roman" panose="02020603050405020304" pitchFamily="18" charset="0"/>
              </a:rPr>
              <a:t>Kwara</a:t>
            </a:r>
            <a:r>
              <a:rPr lang="en-US" sz="2800" dirty="0">
                <a:latin typeface="Calisto MT" panose="02040603050505030304" pitchFamily="18" charset="0"/>
                <a:cs typeface="Times New Roman" panose="02020603050405020304" pitchFamily="18" charset="0"/>
              </a:rPr>
              <a:t> State and the lead presenter was Martin O’Malley, Former Governor, State of Maryland.</a:t>
            </a:r>
          </a:p>
          <a:p>
            <a:pPr algn="just"/>
            <a:r>
              <a:rPr lang="en-US" sz="2800" dirty="0">
                <a:latin typeface="Calisto MT" panose="02040603050505030304" pitchFamily="18" charset="0"/>
                <a:cs typeface="Times New Roman" panose="02020603050405020304" pitchFamily="18" charset="0"/>
              </a:rPr>
              <a:t>The Senate President in his opening remarks asserted that this was the most important session. In his paper titled </a:t>
            </a:r>
            <a:r>
              <a:rPr lang="en-US" sz="2800" b="1" i="1" dirty="0">
                <a:latin typeface="Calisto MT" panose="02040603050505030304" pitchFamily="18" charset="0"/>
                <a:cs typeface="Times New Roman" panose="02020603050405020304" pitchFamily="18" charset="0"/>
              </a:rPr>
              <a:t>“Smarter Government, the Data, the Map and the Methods”</a:t>
            </a:r>
            <a:r>
              <a:rPr lang="en-US" sz="2800" b="1" dirty="0">
                <a:latin typeface="Calisto MT" panose="02040603050505030304" pitchFamily="18" charset="0"/>
                <a:cs typeface="Times New Roman" panose="02020603050405020304" pitchFamily="18" charset="0"/>
              </a:rPr>
              <a:t> </a:t>
            </a:r>
            <a:r>
              <a:rPr lang="en-US" sz="2800" dirty="0">
                <a:latin typeface="Calisto MT" panose="02040603050505030304" pitchFamily="18" charset="0"/>
                <a:cs typeface="Times New Roman" panose="02020603050405020304" pitchFamily="18" charset="0"/>
              </a:rPr>
              <a:t>the lead presenter painstakingly charted how to manage dynamic systems, especially in the golden age of enhanced technology. </a:t>
            </a:r>
          </a:p>
          <a:p>
            <a:pPr algn="just"/>
            <a:r>
              <a:rPr lang="en-US" sz="2800" dirty="0">
                <a:latin typeface="Calisto MT" panose="02040603050505030304" pitchFamily="18" charset="0"/>
                <a:cs typeface="Times New Roman" panose="02020603050405020304" pitchFamily="18" charset="0"/>
              </a:rPr>
              <a:t>He further noted that trust is crucial to the art of governance.</a:t>
            </a:r>
          </a:p>
        </p:txBody>
      </p:sp>
    </p:spTree>
    <p:extLst>
      <p:ext uri="{BB962C8B-B14F-4D97-AF65-F5344CB8AC3E}">
        <p14:creationId xmlns:p14="http://schemas.microsoft.com/office/powerpoint/2010/main" val="1757708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00545"/>
          </a:xfrm>
        </p:spPr>
        <p:txBody>
          <a:bodyPr>
            <a:normAutofit/>
          </a:bodyPr>
          <a:lstStyle/>
          <a:p>
            <a:r>
              <a:rPr lang="en-US" sz="4000" dirty="0">
                <a:latin typeface="Calisto MT" panose="02040603050505030304" pitchFamily="18" charset="0"/>
                <a:cs typeface="Times New Roman" panose="02020603050405020304" pitchFamily="18" charset="0"/>
              </a:rPr>
              <a:t>Setting Priorities, Managing... </a:t>
            </a:r>
            <a:endParaRPr lang="en-US" sz="4000" dirty="0">
              <a:latin typeface="Calisto MT" panose="02040603050505030304" pitchFamily="18" charset="0"/>
            </a:endParaRPr>
          </a:p>
        </p:txBody>
      </p:sp>
      <p:sp>
        <p:nvSpPr>
          <p:cNvPr id="3" name="Content Placeholder 2"/>
          <p:cNvSpPr>
            <a:spLocks noGrp="1"/>
          </p:cNvSpPr>
          <p:nvPr>
            <p:ph idx="1"/>
          </p:nvPr>
        </p:nvSpPr>
        <p:spPr>
          <a:xfrm>
            <a:off x="677334" y="1510145"/>
            <a:ext cx="8596668" cy="4531217"/>
          </a:xfrm>
        </p:spPr>
        <p:txBody>
          <a:bodyPr>
            <a:normAutofit/>
          </a:bodyPr>
          <a:lstStyle/>
          <a:p>
            <a:pPr algn="just"/>
            <a:r>
              <a:rPr lang="en-US" sz="2800" dirty="0">
                <a:latin typeface="Calisto MT" panose="02040603050505030304" pitchFamily="18" charset="0"/>
              </a:rPr>
              <a:t>The esteemed panelists agreed on the need to be focused as time is of the essence, the need for governors to give exemplary leadership and the importance of narrowing priorities.</a:t>
            </a:r>
          </a:p>
          <a:p>
            <a:pPr algn="just"/>
            <a:r>
              <a:rPr lang="en-US" sz="2800" dirty="0">
                <a:latin typeface="Calisto MT" panose="02040603050505030304" pitchFamily="18" charset="0"/>
              </a:rPr>
              <a:t>The session also highlighted the importance of leveraging information technology to achieve rapid development and youth transformation.</a:t>
            </a:r>
          </a:p>
          <a:p>
            <a:endParaRPr lang="en-US" sz="2800" dirty="0">
              <a:latin typeface="Calisto MT" panose="02040603050505030304" pitchFamily="18" charset="0"/>
            </a:endParaRPr>
          </a:p>
        </p:txBody>
      </p:sp>
    </p:spTree>
    <p:extLst>
      <p:ext uri="{BB962C8B-B14F-4D97-AF65-F5344CB8AC3E}">
        <p14:creationId xmlns:p14="http://schemas.microsoft.com/office/powerpoint/2010/main" val="217822209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245</TotalTime>
  <Words>861</Words>
  <Application>Microsoft Macintosh PowerPoint</Application>
  <PresentationFormat>Widescreen</PresentationFormat>
  <Paragraphs>38</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Calisto MT</vt:lpstr>
      <vt:lpstr>Trebuchet MS</vt:lpstr>
      <vt:lpstr>Wingdings 3</vt:lpstr>
      <vt:lpstr>Facet</vt:lpstr>
      <vt:lpstr>2nd INDUCTION OF NEW AND RETUNING GOVERNORS Recap of Day 1</vt:lpstr>
      <vt:lpstr>Background </vt:lpstr>
      <vt:lpstr>Opening Ceremony</vt:lpstr>
      <vt:lpstr>Opening Ceremony – cont. </vt:lpstr>
      <vt:lpstr>Opening Ceremony – cont.</vt:lpstr>
      <vt:lpstr>Making the Most of your Transition</vt:lpstr>
      <vt:lpstr>Recruiting Your Team </vt:lpstr>
      <vt:lpstr>Setting Priorities, Managing Programmes and Performance Expectations</vt:lpstr>
      <vt:lpstr>Setting Priorities, Managing... </vt:lpstr>
      <vt:lpstr>Development Partners</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OF NEW AND RETUNING GOVERNORS A Recap / Review of Day 1</dc:title>
  <dc:creator>HP</dc:creator>
  <cp:lastModifiedBy>Toni Hull</cp:lastModifiedBy>
  <cp:revision>40</cp:revision>
  <dcterms:created xsi:type="dcterms:W3CDTF">2019-04-29T19:12:13Z</dcterms:created>
  <dcterms:modified xsi:type="dcterms:W3CDTF">2019-04-30T08:37:36Z</dcterms:modified>
</cp:coreProperties>
</file>