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58" r:id="rId1"/>
  </p:sldMasterIdLst>
  <p:notesMasterIdLst>
    <p:notesMasterId r:id="rId21"/>
  </p:notesMasterIdLst>
  <p:sldIdLst>
    <p:sldId id="256" r:id="rId2"/>
    <p:sldId id="3324" r:id="rId3"/>
    <p:sldId id="275" r:id="rId4"/>
    <p:sldId id="3325" r:id="rId5"/>
    <p:sldId id="3419" r:id="rId6"/>
    <p:sldId id="273" r:id="rId7"/>
    <p:sldId id="274" r:id="rId8"/>
    <p:sldId id="3421" r:id="rId9"/>
    <p:sldId id="292" r:id="rId10"/>
    <p:sldId id="293" r:id="rId11"/>
    <p:sldId id="258" r:id="rId12"/>
    <p:sldId id="279" r:id="rId13"/>
    <p:sldId id="368" r:id="rId14"/>
    <p:sldId id="296" r:id="rId15"/>
    <p:sldId id="263" r:id="rId16"/>
    <p:sldId id="795" r:id="rId17"/>
    <p:sldId id="3319" r:id="rId18"/>
    <p:sldId id="797" r:id="rId19"/>
    <p:sldId id="3422" r:id="rId20"/>
  </p:sldIdLst>
  <p:sldSz cx="12192000" cy="6858000"/>
  <p:notesSz cx="6858000" cy="9144000"/>
  <p:defaultTextStyle>
    <a:defPPr>
      <a:defRPr lang="en-A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9"/>
    <p:restoredTop sz="94694"/>
  </p:normalViewPr>
  <p:slideViewPr>
    <p:cSldViewPr snapToGrid="0" snapToObjects="1">
      <p:cViewPr varScale="1">
        <p:scale>
          <a:sx n="85" d="100"/>
          <a:sy n="85" d="100"/>
        </p:scale>
        <p:origin x="100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notesMaster" Target="notesMasters/notesMaster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39750A-5CB9-1A4E-A49E-8BEAEE2C5E34}" type="datetimeFigureOut">
              <a:rPr lang="en-US" smtClean="0"/>
              <a:t>12/4/2023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A53744-6789-A64F-A5F2-336AF1AD7C20}" type="slidenum">
              <a:rPr lang="en-US" smtClean="0"/>
              <a:t>‹#›</a:t>
            </a:fld>
            <a:endParaRPr lang="en-US"/>
          </a:p>
        </p:txBody>
      </p:sp>
    </p:spTree>
    <p:extLst>
      <p:ext uri="{BB962C8B-B14F-4D97-AF65-F5344CB8AC3E}">
        <p14:creationId xmlns:p14="http://schemas.microsoft.com/office/powerpoint/2010/main" val="371221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G"/>
          </a:p>
        </p:txBody>
      </p:sp>
      <p:sp>
        <p:nvSpPr>
          <p:cNvPr id="4" name="Slide Number Placeholder 3"/>
          <p:cNvSpPr>
            <a:spLocks noGrp="1"/>
          </p:cNvSpPr>
          <p:nvPr>
            <p:ph type="sldNum" sz="quarter" idx="5"/>
          </p:nvPr>
        </p:nvSpPr>
        <p:spPr/>
        <p:txBody>
          <a:bodyPr/>
          <a:lstStyle/>
          <a:p>
            <a:fld id="{07567FC9-0CEA-4379-A30B-0842CF3C05EA}" type="slidenum">
              <a:rPr lang="en-GB" smtClean="0"/>
              <a:t>13</a:t>
            </a:fld>
            <a:endParaRPr lang="en-GB" dirty="0"/>
          </a:p>
        </p:txBody>
      </p:sp>
    </p:spTree>
    <p:extLst>
      <p:ext uri="{BB962C8B-B14F-4D97-AF65-F5344CB8AC3E}">
        <p14:creationId xmlns:p14="http://schemas.microsoft.com/office/powerpoint/2010/main" val="2482681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F5586-81A8-AB4B-9659-03372C3AF5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E"/>
          </a:p>
        </p:txBody>
      </p:sp>
      <p:sp>
        <p:nvSpPr>
          <p:cNvPr id="3" name="Subtitle 2">
            <a:extLst>
              <a:ext uri="{FF2B5EF4-FFF2-40B4-BE49-F238E27FC236}">
                <a16:creationId xmlns:a16="http://schemas.microsoft.com/office/drawing/2014/main" id="{9396AA0B-1E14-6A49-99F9-681DCD82EA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E"/>
          </a:p>
        </p:txBody>
      </p:sp>
      <p:sp>
        <p:nvSpPr>
          <p:cNvPr id="4" name="Date Placeholder 3">
            <a:extLst>
              <a:ext uri="{FF2B5EF4-FFF2-40B4-BE49-F238E27FC236}">
                <a16:creationId xmlns:a16="http://schemas.microsoft.com/office/drawing/2014/main" id="{55413419-2A59-374A-97F7-6998EC2610C3}"/>
              </a:ext>
            </a:extLst>
          </p:cNvPr>
          <p:cNvSpPr>
            <a:spLocks noGrp="1"/>
          </p:cNvSpPr>
          <p:nvPr>
            <p:ph type="dt" sz="half" idx="10"/>
          </p:nvPr>
        </p:nvSpPr>
        <p:spPr/>
        <p:txBody>
          <a:bodyPr/>
          <a:lstStyle/>
          <a:p>
            <a:fld id="{B61BEF0D-F0BB-DE4B-95CE-6DB70DBA9567}" type="datetimeFigureOut">
              <a:rPr lang="en-US" smtClean="0"/>
              <a:pPr/>
              <a:t>12/4/2023</a:t>
            </a:fld>
            <a:endParaRPr lang="en-US" dirty="0"/>
          </a:p>
        </p:txBody>
      </p:sp>
      <p:sp>
        <p:nvSpPr>
          <p:cNvPr id="5" name="Footer Placeholder 4">
            <a:extLst>
              <a:ext uri="{FF2B5EF4-FFF2-40B4-BE49-F238E27FC236}">
                <a16:creationId xmlns:a16="http://schemas.microsoft.com/office/drawing/2014/main" id="{92EB198B-B2E5-9F4A-A535-D1D3AA41423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E47F4A7-8312-B445-8DC7-9C419C649CB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4410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E5010-B19C-304F-92CA-8CA7154A6624}"/>
              </a:ext>
            </a:extLst>
          </p:cNvPr>
          <p:cNvSpPr>
            <a:spLocks noGrp="1"/>
          </p:cNvSpPr>
          <p:nvPr>
            <p:ph type="title"/>
          </p:nvPr>
        </p:nvSpPr>
        <p:spPr/>
        <p:txBody>
          <a:bodyPr/>
          <a:lstStyle/>
          <a:p>
            <a:r>
              <a:rPr lang="en-US"/>
              <a:t>Click to edit Master title style</a:t>
            </a:r>
            <a:endParaRPr lang="en-AE"/>
          </a:p>
        </p:txBody>
      </p:sp>
      <p:sp>
        <p:nvSpPr>
          <p:cNvPr id="3" name="Vertical Text Placeholder 2">
            <a:extLst>
              <a:ext uri="{FF2B5EF4-FFF2-40B4-BE49-F238E27FC236}">
                <a16:creationId xmlns:a16="http://schemas.microsoft.com/office/drawing/2014/main" id="{EBAF727B-36F4-C945-8E0B-B101EC2C6D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Date Placeholder 3">
            <a:extLst>
              <a:ext uri="{FF2B5EF4-FFF2-40B4-BE49-F238E27FC236}">
                <a16:creationId xmlns:a16="http://schemas.microsoft.com/office/drawing/2014/main" id="{4F84641D-63D0-C440-9D5B-B460E22578C9}"/>
              </a:ext>
            </a:extLst>
          </p:cNvPr>
          <p:cNvSpPr>
            <a:spLocks noGrp="1"/>
          </p:cNvSpPr>
          <p:nvPr>
            <p:ph type="dt" sz="half" idx="10"/>
          </p:nvPr>
        </p:nvSpPr>
        <p:spPr/>
        <p:txBody>
          <a:bodyPr/>
          <a:lstStyle/>
          <a:p>
            <a:fld id="{B61BEF0D-F0BB-DE4B-95CE-6DB70DBA9567}" type="datetimeFigureOut">
              <a:rPr lang="en-US" smtClean="0"/>
              <a:pPr/>
              <a:t>12/4/2023</a:t>
            </a:fld>
            <a:endParaRPr lang="en-US" dirty="0"/>
          </a:p>
        </p:txBody>
      </p:sp>
      <p:sp>
        <p:nvSpPr>
          <p:cNvPr id="5" name="Footer Placeholder 4">
            <a:extLst>
              <a:ext uri="{FF2B5EF4-FFF2-40B4-BE49-F238E27FC236}">
                <a16:creationId xmlns:a16="http://schemas.microsoft.com/office/drawing/2014/main" id="{C377D634-EDFB-9542-A3B9-03C3D926CE5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EFA8DA-CD33-574D-A260-18FEE203DAAE}"/>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5663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2184C4-20BD-8348-A2BC-AE8D6BA232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E"/>
          </a:p>
        </p:txBody>
      </p:sp>
      <p:sp>
        <p:nvSpPr>
          <p:cNvPr id="3" name="Vertical Text Placeholder 2">
            <a:extLst>
              <a:ext uri="{FF2B5EF4-FFF2-40B4-BE49-F238E27FC236}">
                <a16:creationId xmlns:a16="http://schemas.microsoft.com/office/drawing/2014/main" id="{44C804CB-6300-7148-A737-5429A0539C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Date Placeholder 3">
            <a:extLst>
              <a:ext uri="{FF2B5EF4-FFF2-40B4-BE49-F238E27FC236}">
                <a16:creationId xmlns:a16="http://schemas.microsoft.com/office/drawing/2014/main" id="{4B24D942-CC1F-FB4E-BD96-9B85156B107F}"/>
              </a:ext>
            </a:extLst>
          </p:cNvPr>
          <p:cNvSpPr>
            <a:spLocks noGrp="1"/>
          </p:cNvSpPr>
          <p:nvPr>
            <p:ph type="dt" sz="half" idx="10"/>
          </p:nvPr>
        </p:nvSpPr>
        <p:spPr/>
        <p:txBody>
          <a:bodyPr/>
          <a:lstStyle/>
          <a:p>
            <a:fld id="{B61BEF0D-F0BB-DE4B-95CE-6DB70DBA9567}" type="datetimeFigureOut">
              <a:rPr lang="en-US" smtClean="0"/>
              <a:pPr/>
              <a:t>12/4/2023</a:t>
            </a:fld>
            <a:endParaRPr lang="en-US" dirty="0"/>
          </a:p>
        </p:txBody>
      </p:sp>
      <p:sp>
        <p:nvSpPr>
          <p:cNvPr id="5" name="Footer Placeholder 4">
            <a:extLst>
              <a:ext uri="{FF2B5EF4-FFF2-40B4-BE49-F238E27FC236}">
                <a16:creationId xmlns:a16="http://schemas.microsoft.com/office/drawing/2014/main" id="{EF85B8EB-45E1-7A4D-93D9-2173C7B03F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AA85470-F641-E54A-9E5A-1017986AFE1C}"/>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66724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1_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09562" y="273352"/>
            <a:ext cx="10971684" cy="1145009"/>
          </a:xfrm>
          <a:prstGeom prst="rect">
            <a:avLst/>
          </a:prstGeom>
        </p:spPr>
        <p:txBody>
          <a:bodyPr lIns="0" tIns="0" rIns="0" bIns="0" anchor="ctr"/>
          <a:lstStyle/>
          <a:p>
            <a:pPr algn="ctr"/>
            <a:endParaRPr/>
          </a:p>
        </p:txBody>
      </p:sp>
      <p:sp>
        <p:nvSpPr>
          <p:cNvPr id="6" name="PlaceHolder 2"/>
          <p:cNvSpPr>
            <a:spLocks noGrp="1"/>
          </p:cNvSpPr>
          <p:nvPr>
            <p:ph type="subTitle"/>
          </p:nvPr>
        </p:nvSpPr>
        <p:spPr>
          <a:xfrm>
            <a:off x="609562" y="1604841"/>
            <a:ext cx="10971684" cy="3977484"/>
          </a:xfrm>
          <a:prstGeom prst="rect">
            <a:avLst/>
          </a:prstGeom>
        </p:spPr>
        <p:txBody>
          <a:bodyPr lIns="0" tIns="0" rIns="0" bIns="0" anchor="ctr"/>
          <a:lstStyle/>
          <a:p>
            <a:pPr algn="ctr"/>
            <a:endParaRPr/>
          </a:p>
        </p:txBody>
      </p:sp>
    </p:spTree>
    <p:extLst>
      <p:ext uri="{BB962C8B-B14F-4D97-AF65-F5344CB8AC3E}">
        <p14:creationId xmlns:p14="http://schemas.microsoft.com/office/powerpoint/2010/main" val="755144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91A6A-4FED-3444-A876-448C361D3CAF}"/>
              </a:ext>
            </a:extLst>
          </p:cNvPr>
          <p:cNvSpPr>
            <a:spLocks noGrp="1"/>
          </p:cNvSpPr>
          <p:nvPr>
            <p:ph type="title"/>
          </p:nvPr>
        </p:nvSpPr>
        <p:spPr/>
        <p:txBody>
          <a:bodyPr/>
          <a:lstStyle/>
          <a:p>
            <a:r>
              <a:rPr lang="en-US"/>
              <a:t>Click to edit Master title style</a:t>
            </a:r>
            <a:endParaRPr lang="en-AE"/>
          </a:p>
        </p:txBody>
      </p:sp>
      <p:sp>
        <p:nvSpPr>
          <p:cNvPr id="3" name="Content Placeholder 2">
            <a:extLst>
              <a:ext uri="{FF2B5EF4-FFF2-40B4-BE49-F238E27FC236}">
                <a16:creationId xmlns:a16="http://schemas.microsoft.com/office/drawing/2014/main" id="{731653A5-B8E3-7547-9F86-644B918C63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Date Placeholder 3">
            <a:extLst>
              <a:ext uri="{FF2B5EF4-FFF2-40B4-BE49-F238E27FC236}">
                <a16:creationId xmlns:a16="http://schemas.microsoft.com/office/drawing/2014/main" id="{545AD55D-F2C1-874C-B2B2-04B120F03809}"/>
              </a:ext>
            </a:extLst>
          </p:cNvPr>
          <p:cNvSpPr>
            <a:spLocks noGrp="1"/>
          </p:cNvSpPr>
          <p:nvPr>
            <p:ph type="dt" sz="half" idx="10"/>
          </p:nvPr>
        </p:nvSpPr>
        <p:spPr/>
        <p:txBody>
          <a:bodyPr/>
          <a:lstStyle/>
          <a:p>
            <a:fld id="{B61BEF0D-F0BB-DE4B-95CE-6DB70DBA9567}" type="datetimeFigureOut">
              <a:rPr lang="en-US" smtClean="0"/>
              <a:pPr/>
              <a:t>12/4/2023</a:t>
            </a:fld>
            <a:endParaRPr lang="en-US" dirty="0"/>
          </a:p>
        </p:txBody>
      </p:sp>
      <p:sp>
        <p:nvSpPr>
          <p:cNvPr id="5" name="Footer Placeholder 4">
            <a:extLst>
              <a:ext uri="{FF2B5EF4-FFF2-40B4-BE49-F238E27FC236}">
                <a16:creationId xmlns:a16="http://schemas.microsoft.com/office/drawing/2014/main" id="{029A8779-2836-3E4D-96A4-9E5E85D4787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A3A8B97-A2D2-A44F-B667-AF417D37C40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5054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0FFA8-B6C4-E04C-BBF5-3CBBDA2BCA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E"/>
          </a:p>
        </p:txBody>
      </p:sp>
      <p:sp>
        <p:nvSpPr>
          <p:cNvPr id="3" name="Text Placeholder 2">
            <a:extLst>
              <a:ext uri="{FF2B5EF4-FFF2-40B4-BE49-F238E27FC236}">
                <a16:creationId xmlns:a16="http://schemas.microsoft.com/office/drawing/2014/main" id="{289E966B-8679-C448-9E01-DD69355D77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00BCB7-F039-E749-9042-E0EB6B67FF4F}"/>
              </a:ext>
            </a:extLst>
          </p:cNvPr>
          <p:cNvSpPr>
            <a:spLocks noGrp="1"/>
          </p:cNvSpPr>
          <p:nvPr>
            <p:ph type="dt" sz="half" idx="10"/>
          </p:nvPr>
        </p:nvSpPr>
        <p:spPr/>
        <p:txBody>
          <a:bodyPr/>
          <a:lstStyle/>
          <a:p>
            <a:fld id="{B61BEF0D-F0BB-DE4B-95CE-6DB70DBA9567}" type="datetimeFigureOut">
              <a:rPr lang="en-US" smtClean="0"/>
              <a:pPr/>
              <a:t>12/4/2023</a:t>
            </a:fld>
            <a:endParaRPr lang="en-US" dirty="0"/>
          </a:p>
        </p:txBody>
      </p:sp>
      <p:sp>
        <p:nvSpPr>
          <p:cNvPr id="5" name="Footer Placeholder 4">
            <a:extLst>
              <a:ext uri="{FF2B5EF4-FFF2-40B4-BE49-F238E27FC236}">
                <a16:creationId xmlns:a16="http://schemas.microsoft.com/office/drawing/2014/main" id="{FC8A33DC-AEB8-DA49-8935-70E63763240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B4FA667-5842-E84C-B836-B08C30CDD2A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009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3A847-E1AC-F24F-910C-FEB1E804C9F4}"/>
              </a:ext>
            </a:extLst>
          </p:cNvPr>
          <p:cNvSpPr>
            <a:spLocks noGrp="1"/>
          </p:cNvSpPr>
          <p:nvPr>
            <p:ph type="title"/>
          </p:nvPr>
        </p:nvSpPr>
        <p:spPr/>
        <p:txBody>
          <a:bodyPr/>
          <a:lstStyle/>
          <a:p>
            <a:r>
              <a:rPr lang="en-US"/>
              <a:t>Click to edit Master title style</a:t>
            </a:r>
            <a:endParaRPr lang="en-AE"/>
          </a:p>
        </p:txBody>
      </p:sp>
      <p:sp>
        <p:nvSpPr>
          <p:cNvPr id="3" name="Content Placeholder 2">
            <a:extLst>
              <a:ext uri="{FF2B5EF4-FFF2-40B4-BE49-F238E27FC236}">
                <a16:creationId xmlns:a16="http://schemas.microsoft.com/office/drawing/2014/main" id="{A7DD1D11-3F06-6744-9D75-2D480000BB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Content Placeholder 3">
            <a:extLst>
              <a:ext uri="{FF2B5EF4-FFF2-40B4-BE49-F238E27FC236}">
                <a16:creationId xmlns:a16="http://schemas.microsoft.com/office/drawing/2014/main" id="{91A9F5B8-9072-844F-B3FC-D1EE7A3472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5" name="Date Placeholder 4">
            <a:extLst>
              <a:ext uri="{FF2B5EF4-FFF2-40B4-BE49-F238E27FC236}">
                <a16:creationId xmlns:a16="http://schemas.microsoft.com/office/drawing/2014/main" id="{F244B2C2-F1C1-8446-AEA6-DAC98BD24E02}"/>
              </a:ext>
            </a:extLst>
          </p:cNvPr>
          <p:cNvSpPr>
            <a:spLocks noGrp="1"/>
          </p:cNvSpPr>
          <p:nvPr>
            <p:ph type="dt" sz="half" idx="10"/>
          </p:nvPr>
        </p:nvSpPr>
        <p:spPr/>
        <p:txBody>
          <a:bodyPr/>
          <a:lstStyle/>
          <a:p>
            <a:fld id="{B61BEF0D-F0BB-DE4B-95CE-6DB70DBA9567}" type="datetimeFigureOut">
              <a:rPr lang="en-US" smtClean="0"/>
              <a:pPr/>
              <a:t>12/4/2023</a:t>
            </a:fld>
            <a:endParaRPr lang="en-US" dirty="0"/>
          </a:p>
        </p:txBody>
      </p:sp>
      <p:sp>
        <p:nvSpPr>
          <p:cNvPr id="6" name="Footer Placeholder 5">
            <a:extLst>
              <a:ext uri="{FF2B5EF4-FFF2-40B4-BE49-F238E27FC236}">
                <a16:creationId xmlns:a16="http://schemas.microsoft.com/office/drawing/2014/main" id="{2A7AD631-CF8A-014F-AEC8-AC151719877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E28AB7A-6829-A947-8E27-4EC12B4F994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7570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75836-6C41-AC4B-BA81-2273B781005C}"/>
              </a:ext>
            </a:extLst>
          </p:cNvPr>
          <p:cNvSpPr>
            <a:spLocks noGrp="1"/>
          </p:cNvSpPr>
          <p:nvPr>
            <p:ph type="title"/>
          </p:nvPr>
        </p:nvSpPr>
        <p:spPr>
          <a:xfrm>
            <a:off x="839788" y="365125"/>
            <a:ext cx="10515600" cy="1325563"/>
          </a:xfrm>
        </p:spPr>
        <p:txBody>
          <a:bodyPr/>
          <a:lstStyle/>
          <a:p>
            <a:r>
              <a:rPr lang="en-US"/>
              <a:t>Click to edit Master title style</a:t>
            </a:r>
            <a:endParaRPr lang="en-AE"/>
          </a:p>
        </p:txBody>
      </p:sp>
      <p:sp>
        <p:nvSpPr>
          <p:cNvPr id="3" name="Text Placeholder 2">
            <a:extLst>
              <a:ext uri="{FF2B5EF4-FFF2-40B4-BE49-F238E27FC236}">
                <a16:creationId xmlns:a16="http://schemas.microsoft.com/office/drawing/2014/main" id="{336A5E6B-CD6A-6645-B081-F6CAB93DD0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2A0A49-D2D7-544E-9498-739BAA6400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5" name="Text Placeholder 4">
            <a:extLst>
              <a:ext uri="{FF2B5EF4-FFF2-40B4-BE49-F238E27FC236}">
                <a16:creationId xmlns:a16="http://schemas.microsoft.com/office/drawing/2014/main" id="{BA937B86-B30F-0C48-A725-2D45F8218E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F8A68E-DF97-0642-A558-DE70B7B02F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7" name="Date Placeholder 6">
            <a:extLst>
              <a:ext uri="{FF2B5EF4-FFF2-40B4-BE49-F238E27FC236}">
                <a16:creationId xmlns:a16="http://schemas.microsoft.com/office/drawing/2014/main" id="{785C5FDB-308F-5E4B-B982-183644322220}"/>
              </a:ext>
            </a:extLst>
          </p:cNvPr>
          <p:cNvSpPr>
            <a:spLocks noGrp="1"/>
          </p:cNvSpPr>
          <p:nvPr>
            <p:ph type="dt" sz="half" idx="10"/>
          </p:nvPr>
        </p:nvSpPr>
        <p:spPr/>
        <p:txBody>
          <a:bodyPr/>
          <a:lstStyle/>
          <a:p>
            <a:fld id="{B61BEF0D-F0BB-DE4B-95CE-6DB70DBA9567}" type="datetimeFigureOut">
              <a:rPr lang="en-US" smtClean="0"/>
              <a:pPr/>
              <a:t>12/4/2023</a:t>
            </a:fld>
            <a:endParaRPr lang="en-US" dirty="0"/>
          </a:p>
        </p:txBody>
      </p:sp>
      <p:sp>
        <p:nvSpPr>
          <p:cNvPr id="8" name="Footer Placeholder 7">
            <a:extLst>
              <a:ext uri="{FF2B5EF4-FFF2-40B4-BE49-F238E27FC236}">
                <a16:creationId xmlns:a16="http://schemas.microsoft.com/office/drawing/2014/main" id="{743D810F-2CF9-8143-981E-D9CB06D9665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AD84BF2-D20B-DA4C-8811-5B603F01EAF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1478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339FB-5D63-D342-8923-863C0EF12631}"/>
              </a:ext>
            </a:extLst>
          </p:cNvPr>
          <p:cNvSpPr>
            <a:spLocks noGrp="1"/>
          </p:cNvSpPr>
          <p:nvPr>
            <p:ph type="title"/>
          </p:nvPr>
        </p:nvSpPr>
        <p:spPr/>
        <p:txBody>
          <a:bodyPr/>
          <a:lstStyle/>
          <a:p>
            <a:r>
              <a:rPr lang="en-US"/>
              <a:t>Click to edit Master title style</a:t>
            </a:r>
            <a:endParaRPr lang="en-AE"/>
          </a:p>
        </p:txBody>
      </p:sp>
      <p:sp>
        <p:nvSpPr>
          <p:cNvPr id="3" name="Date Placeholder 2">
            <a:extLst>
              <a:ext uri="{FF2B5EF4-FFF2-40B4-BE49-F238E27FC236}">
                <a16:creationId xmlns:a16="http://schemas.microsoft.com/office/drawing/2014/main" id="{F54691E3-A4A1-DE40-9B29-460B0ED2A216}"/>
              </a:ext>
            </a:extLst>
          </p:cNvPr>
          <p:cNvSpPr>
            <a:spLocks noGrp="1"/>
          </p:cNvSpPr>
          <p:nvPr>
            <p:ph type="dt" sz="half" idx="10"/>
          </p:nvPr>
        </p:nvSpPr>
        <p:spPr/>
        <p:txBody>
          <a:bodyPr/>
          <a:lstStyle/>
          <a:p>
            <a:fld id="{B61BEF0D-F0BB-DE4B-95CE-6DB70DBA9567}" type="datetimeFigureOut">
              <a:rPr lang="en-US" smtClean="0"/>
              <a:pPr/>
              <a:t>12/4/2023</a:t>
            </a:fld>
            <a:endParaRPr lang="en-US" dirty="0"/>
          </a:p>
        </p:txBody>
      </p:sp>
      <p:sp>
        <p:nvSpPr>
          <p:cNvPr id="4" name="Footer Placeholder 3">
            <a:extLst>
              <a:ext uri="{FF2B5EF4-FFF2-40B4-BE49-F238E27FC236}">
                <a16:creationId xmlns:a16="http://schemas.microsoft.com/office/drawing/2014/main" id="{FE09B9D6-F1C9-6B44-BBC8-3BE3A77268D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78C0C1A-73D5-C04A-A057-152E12F7F53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2680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967E45-A7B6-7348-A92C-B3FEBE357E86}"/>
              </a:ext>
            </a:extLst>
          </p:cNvPr>
          <p:cNvSpPr>
            <a:spLocks noGrp="1"/>
          </p:cNvSpPr>
          <p:nvPr>
            <p:ph type="dt" sz="half" idx="10"/>
          </p:nvPr>
        </p:nvSpPr>
        <p:spPr/>
        <p:txBody>
          <a:bodyPr/>
          <a:lstStyle/>
          <a:p>
            <a:fld id="{B61BEF0D-F0BB-DE4B-95CE-6DB70DBA9567}" type="datetimeFigureOut">
              <a:rPr lang="en-US" smtClean="0"/>
              <a:pPr/>
              <a:t>12/4/2023</a:t>
            </a:fld>
            <a:endParaRPr lang="en-US" dirty="0"/>
          </a:p>
        </p:txBody>
      </p:sp>
      <p:sp>
        <p:nvSpPr>
          <p:cNvPr id="3" name="Footer Placeholder 2">
            <a:extLst>
              <a:ext uri="{FF2B5EF4-FFF2-40B4-BE49-F238E27FC236}">
                <a16:creationId xmlns:a16="http://schemas.microsoft.com/office/drawing/2014/main" id="{493089DE-7A54-834A-B192-435FDB8F48D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3739AA4-F581-FA4D-8619-06BE437B3EE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9242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F92FE-90BC-FE42-966C-7166773AE5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E"/>
          </a:p>
        </p:txBody>
      </p:sp>
      <p:sp>
        <p:nvSpPr>
          <p:cNvPr id="3" name="Content Placeholder 2">
            <a:extLst>
              <a:ext uri="{FF2B5EF4-FFF2-40B4-BE49-F238E27FC236}">
                <a16:creationId xmlns:a16="http://schemas.microsoft.com/office/drawing/2014/main" id="{B908A86B-2918-EF41-A318-95EB5089E4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Text Placeholder 3">
            <a:extLst>
              <a:ext uri="{FF2B5EF4-FFF2-40B4-BE49-F238E27FC236}">
                <a16:creationId xmlns:a16="http://schemas.microsoft.com/office/drawing/2014/main" id="{2249B20A-257B-A94F-B4AC-10539865BC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6D0E95-B720-0D41-A3DD-BCCB73944103}"/>
              </a:ext>
            </a:extLst>
          </p:cNvPr>
          <p:cNvSpPr>
            <a:spLocks noGrp="1"/>
          </p:cNvSpPr>
          <p:nvPr>
            <p:ph type="dt" sz="half" idx="10"/>
          </p:nvPr>
        </p:nvSpPr>
        <p:spPr/>
        <p:txBody>
          <a:bodyPr/>
          <a:lstStyle/>
          <a:p>
            <a:fld id="{B61BEF0D-F0BB-DE4B-95CE-6DB70DBA9567}" type="datetimeFigureOut">
              <a:rPr lang="en-US" smtClean="0"/>
              <a:pPr/>
              <a:t>12/4/2023</a:t>
            </a:fld>
            <a:endParaRPr lang="en-US" dirty="0"/>
          </a:p>
        </p:txBody>
      </p:sp>
      <p:sp>
        <p:nvSpPr>
          <p:cNvPr id="6" name="Footer Placeholder 5">
            <a:extLst>
              <a:ext uri="{FF2B5EF4-FFF2-40B4-BE49-F238E27FC236}">
                <a16:creationId xmlns:a16="http://schemas.microsoft.com/office/drawing/2014/main" id="{C730C0C7-DA89-A743-918B-C89C999D5F9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0D087AD-7E94-6E4F-A730-1714A70490DD}"/>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575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0B7E3-8303-A649-A13C-55D07AF924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E"/>
          </a:p>
        </p:txBody>
      </p:sp>
      <p:sp>
        <p:nvSpPr>
          <p:cNvPr id="3" name="Picture Placeholder 2">
            <a:extLst>
              <a:ext uri="{FF2B5EF4-FFF2-40B4-BE49-F238E27FC236}">
                <a16:creationId xmlns:a16="http://schemas.microsoft.com/office/drawing/2014/main" id="{B067A601-7E01-4243-B352-FA5F8C5A67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E"/>
          </a:p>
        </p:txBody>
      </p:sp>
      <p:sp>
        <p:nvSpPr>
          <p:cNvPr id="4" name="Text Placeholder 3">
            <a:extLst>
              <a:ext uri="{FF2B5EF4-FFF2-40B4-BE49-F238E27FC236}">
                <a16:creationId xmlns:a16="http://schemas.microsoft.com/office/drawing/2014/main" id="{C3D4A596-944E-C149-B791-D923E15B9F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E2F3A4-1142-714D-AC68-7FC8912A6F50}"/>
              </a:ext>
            </a:extLst>
          </p:cNvPr>
          <p:cNvSpPr>
            <a:spLocks noGrp="1"/>
          </p:cNvSpPr>
          <p:nvPr>
            <p:ph type="dt" sz="half" idx="10"/>
          </p:nvPr>
        </p:nvSpPr>
        <p:spPr/>
        <p:txBody>
          <a:bodyPr/>
          <a:lstStyle/>
          <a:p>
            <a:fld id="{B61BEF0D-F0BB-DE4B-95CE-6DB70DBA9567}" type="datetimeFigureOut">
              <a:rPr lang="en-US" smtClean="0"/>
              <a:pPr/>
              <a:t>12/4/2023</a:t>
            </a:fld>
            <a:endParaRPr lang="en-US" dirty="0"/>
          </a:p>
        </p:txBody>
      </p:sp>
      <p:sp>
        <p:nvSpPr>
          <p:cNvPr id="6" name="Footer Placeholder 5">
            <a:extLst>
              <a:ext uri="{FF2B5EF4-FFF2-40B4-BE49-F238E27FC236}">
                <a16:creationId xmlns:a16="http://schemas.microsoft.com/office/drawing/2014/main" id="{EBA62CFF-761A-7C44-BD5D-1A9D0C2C7AB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85A3EF4-CEE6-2640-8DD4-49C59DDE8BC7}"/>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5747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DF0A17-7C18-FE4A-A003-BA7DC3789F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E"/>
          </a:p>
        </p:txBody>
      </p:sp>
      <p:sp>
        <p:nvSpPr>
          <p:cNvPr id="3" name="Text Placeholder 2">
            <a:extLst>
              <a:ext uri="{FF2B5EF4-FFF2-40B4-BE49-F238E27FC236}">
                <a16:creationId xmlns:a16="http://schemas.microsoft.com/office/drawing/2014/main" id="{37CEF6D9-1103-8143-847B-E59B0599C9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Date Placeholder 3">
            <a:extLst>
              <a:ext uri="{FF2B5EF4-FFF2-40B4-BE49-F238E27FC236}">
                <a16:creationId xmlns:a16="http://schemas.microsoft.com/office/drawing/2014/main" id="{DD0FA3C6-B86D-134E-BF44-9AE0079CA6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12/4/2023</a:t>
            </a:fld>
            <a:endParaRPr lang="en-US" dirty="0"/>
          </a:p>
        </p:txBody>
      </p:sp>
      <p:sp>
        <p:nvSpPr>
          <p:cNvPr id="5" name="Footer Placeholder 4">
            <a:extLst>
              <a:ext uri="{FF2B5EF4-FFF2-40B4-BE49-F238E27FC236}">
                <a16:creationId xmlns:a16="http://schemas.microsoft.com/office/drawing/2014/main" id="{A8D9CF48-6EDA-EE45-9F98-05C6AFC171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BC3A6AF-9CC4-8B4C-B562-70C594C90C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40104013"/>
      </p:ext>
    </p:extLst>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7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6.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954" y="-1109272"/>
            <a:ext cx="12192000" cy="4777381"/>
          </a:xfrm>
        </p:spPr>
        <p:txBody>
          <a:bodyPr>
            <a:normAutofit/>
          </a:bodyPr>
          <a:lstStyle/>
          <a:p>
            <a:pPr algn="ctr"/>
            <a:r>
              <a:rPr lang="en-US" dirty="0"/>
              <a:t>Presentation </a:t>
            </a:r>
            <a:br>
              <a:rPr lang="en-US" dirty="0"/>
            </a:br>
            <a:r>
              <a:rPr lang="en-US" dirty="0"/>
              <a:t>on </a:t>
            </a:r>
            <a:br>
              <a:rPr lang="en-US" dirty="0"/>
            </a:br>
            <a:r>
              <a:rPr lang="en-US" dirty="0"/>
              <a:t>University Education at the Sub-National  Level of Nigeria</a:t>
            </a:r>
          </a:p>
        </p:txBody>
      </p:sp>
      <p:sp>
        <p:nvSpPr>
          <p:cNvPr id="3" name="Subtitle 2"/>
          <p:cNvSpPr>
            <a:spLocks noGrp="1"/>
          </p:cNvSpPr>
          <p:nvPr>
            <p:ph type="subTitle" idx="1"/>
          </p:nvPr>
        </p:nvSpPr>
        <p:spPr>
          <a:xfrm>
            <a:off x="898591" y="4252724"/>
            <a:ext cx="10141325" cy="2080621"/>
          </a:xfrm>
        </p:spPr>
        <p:txBody>
          <a:bodyPr>
            <a:noAutofit/>
          </a:bodyPr>
          <a:lstStyle/>
          <a:p>
            <a:pPr algn="ctr"/>
            <a:r>
              <a:rPr lang="en-US" sz="3200" b="1" dirty="0"/>
              <a:t>Committee of Vice Chancellors of Nigerian Universities. </a:t>
            </a:r>
          </a:p>
          <a:p>
            <a:pPr algn="ctr"/>
            <a:r>
              <a:rPr lang="en-US" sz="3200" b="1" dirty="0"/>
              <a:t>December 2023. </a:t>
            </a:r>
          </a:p>
        </p:txBody>
      </p:sp>
    </p:spTree>
    <p:extLst>
      <p:ext uri="{BB962C8B-B14F-4D97-AF65-F5344CB8AC3E}">
        <p14:creationId xmlns:p14="http://schemas.microsoft.com/office/powerpoint/2010/main" val="328658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E9BBD-8848-D055-11B5-F61E76F890F5}"/>
              </a:ext>
            </a:extLst>
          </p:cNvPr>
          <p:cNvSpPr>
            <a:spLocks noGrp="1"/>
          </p:cNvSpPr>
          <p:nvPr>
            <p:ph type="title"/>
          </p:nvPr>
        </p:nvSpPr>
        <p:spPr>
          <a:xfrm>
            <a:off x="298554" y="56811"/>
            <a:ext cx="10515600" cy="624226"/>
          </a:xfrm>
        </p:spPr>
        <p:txBody>
          <a:bodyPr>
            <a:normAutofit fontScale="90000"/>
          </a:bodyPr>
          <a:lstStyle/>
          <a:p>
            <a:r>
              <a:rPr lang="en-NG" b="1" dirty="0"/>
              <a:t>Total Number of Universities and their Zones</a:t>
            </a:r>
          </a:p>
        </p:txBody>
      </p:sp>
      <p:sp>
        <p:nvSpPr>
          <p:cNvPr id="3" name="Content Placeholder 2">
            <a:extLst>
              <a:ext uri="{FF2B5EF4-FFF2-40B4-BE49-F238E27FC236}">
                <a16:creationId xmlns:a16="http://schemas.microsoft.com/office/drawing/2014/main" id="{8A552B32-EAFD-C3AC-A5F9-82DA7F1469D3}"/>
              </a:ext>
            </a:extLst>
          </p:cNvPr>
          <p:cNvSpPr>
            <a:spLocks noGrp="1"/>
          </p:cNvSpPr>
          <p:nvPr>
            <p:ph idx="1"/>
          </p:nvPr>
        </p:nvSpPr>
        <p:spPr>
          <a:xfrm>
            <a:off x="838200" y="681036"/>
            <a:ext cx="10515600" cy="6176963"/>
          </a:xfrm>
        </p:spPr>
        <p:txBody>
          <a:bodyPr>
            <a:normAutofit fontScale="92500" lnSpcReduction="20000"/>
          </a:bodyPr>
          <a:lstStyle/>
          <a:p>
            <a:pPr marL="0" indent="0">
              <a:lnSpc>
                <a:spcPct val="107000"/>
              </a:lnSpc>
              <a:spcAft>
                <a:spcPts val="80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Total Number Universities in the South-East zone: 41</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Federal: 7</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State: 8</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Private: 26</a:t>
            </a:r>
          </a:p>
          <a:p>
            <a:pPr>
              <a:lnSpc>
                <a:spcPct val="115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Total number of Universities in the South-South zone: 45</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Federal Universities: 9</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State Universities: 13</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Private Universities: 23</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Total number of Universities in South-West 70</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Federal Universities 7</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State Universities 16</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Private Universities 47</a:t>
            </a:r>
            <a:endParaRPr lang="en-NG"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Tree>
    <p:extLst>
      <p:ext uri="{BB962C8B-B14F-4D97-AF65-F5344CB8AC3E}">
        <p14:creationId xmlns:p14="http://schemas.microsoft.com/office/powerpoint/2010/main" val="1092353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36" y="0"/>
            <a:ext cx="11088976" cy="1280890"/>
          </a:xfrm>
        </p:spPr>
        <p:txBody>
          <a:bodyPr>
            <a:normAutofit/>
          </a:bodyPr>
          <a:lstStyle/>
          <a:p>
            <a:r>
              <a:rPr lang="en-US" sz="4000" b="1" dirty="0"/>
              <a:t>University Education in Nigeria: An Overview</a:t>
            </a:r>
            <a:br>
              <a:rPr lang="en-US" dirty="0"/>
            </a:br>
            <a:endParaRPr lang="en-US" dirty="0"/>
          </a:p>
        </p:txBody>
      </p:sp>
      <p:sp>
        <p:nvSpPr>
          <p:cNvPr id="3" name="Content Placeholder 2"/>
          <p:cNvSpPr>
            <a:spLocks noGrp="1"/>
          </p:cNvSpPr>
          <p:nvPr>
            <p:ph idx="1"/>
          </p:nvPr>
        </p:nvSpPr>
        <p:spPr>
          <a:xfrm>
            <a:off x="-92764" y="547157"/>
            <a:ext cx="12284764" cy="6211452"/>
          </a:xfrm>
        </p:spPr>
        <p:txBody>
          <a:bodyPr>
            <a:noAutofit/>
          </a:bodyPr>
          <a:lstStyle/>
          <a:p>
            <a:r>
              <a:rPr lang="en-ZA" sz="2400" dirty="0"/>
              <a:t>According to a 2020 NUC Report, Nigerian Universities offer 2,300 academic programmes at all levels and have approximately 51,000 academic staff of which about 9,000 are in the professorial cadre.  </a:t>
            </a:r>
          </a:p>
          <a:p>
            <a:r>
              <a:rPr lang="en-ZA" sz="2400" dirty="0"/>
              <a:t>43% do not have doctorate degrees,  52% of who are Lecturer 1 and below.</a:t>
            </a:r>
            <a:endParaRPr lang="en-ZA" sz="2400" baseline="30000" dirty="0"/>
          </a:p>
          <a:p>
            <a:r>
              <a:rPr lang="en-ZA" sz="2400" dirty="0"/>
              <a:t> The total number of vacancies across all disciplines stands at about 22, 548. </a:t>
            </a:r>
          </a:p>
          <a:p>
            <a:r>
              <a:rPr lang="en-ZA" sz="2400" dirty="0"/>
              <a:t> About 83% of academic staff in the universities are men and 16% women.  If the minimum academic standards for teacher-student ratio as approved by the NUC is applied, a 30.1% shortfall of teaching staff currently exists in the system. Indeed the report states that Nigeria has the worst teacher-student ration in the world with the Open University having a ration of over 1:300 and Lagos State University and the University of Abuja with slightly over 1:100.  The non-teaching staff population is approximately 77,511. </a:t>
            </a:r>
          </a:p>
          <a:p>
            <a:r>
              <a:rPr lang="en-ZA" sz="2400" dirty="0"/>
              <a:t>In practically all disciplines, qualified academic and technical support staff are in short supply. The entire Nigerian higher education space does not have up to 500 Ph.D.’ degree holders in courses like Computer Science, Mathematics, Physics, Accounting, Actuarial Science, Architecture to mention a few.</a:t>
            </a:r>
            <a:endParaRPr lang="en-US" sz="2400" dirty="0"/>
          </a:p>
          <a:p>
            <a:endParaRPr lang="en-US" sz="2400" dirty="0"/>
          </a:p>
        </p:txBody>
      </p:sp>
    </p:spTree>
    <p:extLst>
      <p:ext uri="{BB962C8B-B14F-4D97-AF65-F5344CB8AC3E}">
        <p14:creationId xmlns:p14="http://schemas.microsoft.com/office/powerpoint/2010/main" val="832429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36" y="0"/>
            <a:ext cx="11088976" cy="1280890"/>
          </a:xfrm>
        </p:spPr>
        <p:txBody>
          <a:bodyPr>
            <a:normAutofit/>
          </a:bodyPr>
          <a:lstStyle/>
          <a:p>
            <a:r>
              <a:rPr lang="en-US" sz="4000" b="1" dirty="0"/>
              <a:t>University Education in Nigeria: An Overview</a:t>
            </a:r>
            <a:br>
              <a:rPr lang="en-US" dirty="0"/>
            </a:br>
            <a:endParaRPr lang="en-US" dirty="0"/>
          </a:p>
        </p:txBody>
      </p:sp>
      <p:sp>
        <p:nvSpPr>
          <p:cNvPr id="3" name="Content Placeholder 2"/>
          <p:cNvSpPr>
            <a:spLocks noGrp="1"/>
          </p:cNvSpPr>
          <p:nvPr>
            <p:ph idx="1"/>
          </p:nvPr>
        </p:nvSpPr>
        <p:spPr>
          <a:xfrm>
            <a:off x="-92764" y="547157"/>
            <a:ext cx="12284764" cy="6211452"/>
          </a:xfrm>
        </p:spPr>
        <p:txBody>
          <a:bodyPr>
            <a:noAutofit/>
          </a:bodyPr>
          <a:lstStyle/>
          <a:p>
            <a:pPr marL="0" indent="0">
              <a:buNone/>
            </a:pPr>
            <a:r>
              <a:rPr lang="en-ZA" dirty="0"/>
              <a:t>In practically all disciplines, qualified academic and technical support staff are in short supply. The entire Nigerian higher education space does not have up to 500 Ph.D.’ degree holders in courses like Computer Science, Mathematics, Physics, Accounting, Actuarial Science, Architecture to mention a few.</a:t>
            </a:r>
          </a:p>
          <a:p>
            <a:pPr marL="0" indent="0">
              <a:buNone/>
            </a:pPr>
            <a:r>
              <a:rPr lang="en-ZA" dirty="0"/>
              <a:t>   New Cutting Edge disciplines such as those listed below are quite rare:</a:t>
            </a:r>
          </a:p>
          <a:p>
            <a:pPr lvl="2"/>
            <a:r>
              <a:rPr lang="en-ZA" sz="2800" dirty="0"/>
              <a:t>Neural and Nano Engineering</a:t>
            </a:r>
          </a:p>
          <a:p>
            <a:pPr lvl="2"/>
            <a:r>
              <a:rPr lang="en-ZA" sz="2800" dirty="0"/>
              <a:t>Robotics</a:t>
            </a:r>
          </a:p>
          <a:p>
            <a:pPr lvl="2"/>
            <a:r>
              <a:rPr lang="en-ZA" sz="2800" dirty="0"/>
              <a:t>Artificial Intelligence</a:t>
            </a:r>
          </a:p>
          <a:p>
            <a:pPr lvl="2"/>
            <a:r>
              <a:rPr lang="en-ZA" sz="2800" dirty="0"/>
              <a:t>Football Administration</a:t>
            </a:r>
          </a:p>
          <a:p>
            <a:pPr lvl="2"/>
            <a:r>
              <a:rPr lang="en-ZA" sz="2800" dirty="0"/>
              <a:t>Crowd and Disaster Management</a:t>
            </a:r>
          </a:p>
          <a:p>
            <a:pPr lvl="2"/>
            <a:r>
              <a:rPr lang="en-ZA" sz="2800" dirty="0"/>
              <a:t>Bioinformatics</a:t>
            </a:r>
          </a:p>
          <a:p>
            <a:pPr lvl="2"/>
            <a:r>
              <a:rPr lang="en-ZA" sz="2800" dirty="0"/>
              <a:t>Paramedical Science</a:t>
            </a:r>
          </a:p>
          <a:p>
            <a:pPr lvl="2"/>
            <a:r>
              <a:rPr lang="en-ZA" sz="2800" dirty="0"/>
              <a:t>Data and Decision Science</a:t>
            </a:r>
            <a:endParaRPr lang="en-US" sz="2800" dirty="0"/>
          </a:p>
          <a:p>
            <a:endParaRPr lang="en-US" sz="2400" dirty="0"/>
          </a:p>
        </p:txBody>
      </p:sp>
    </p:spTree>
    <p:extLst>
      <p:ext uri="{BB962C8B-B14F-4D97-AF65-F5344CB8AC3E}">
        <p14:creationId xmlns:p14="http://schemas.microsoft.com/office/powerpoint/2010/main" val="3652385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23BF9-4970-4B9D-8A9C-90FF4F963C73}"/>
              </a:ext>
            </a:extLst>
          </p:cNvPr>
          <p:cNvSpPr>
            <a:spLocks noGrp="1"/>
          </p:cNvSpPr>
          <p:nvPr>
            <p:ph type="title"/>
          </p:nvPr>
        </p:nvSpPr>
        <p:spPr>
          <a:xfrm>
            <a:off x="568377" y="0"/>
            <a:ext cx="10515600" cy="1089864"/>
          </a:xfrm>
        </p:spPr>
        <p:txBody>
          <a:bodyPr/>
          <a:lstStyle/>
          <a:p>
            <a:r>
              <a:rPr lang="en-GB" b="1" dirty="0">
                <a:latin typeface="Merriweather" panose="02060503050406030704" pitchFamily="18" charset="0"/>
              </a:rPr>
              <a:t>Key Challenges </a:t>
            </a:r>
            <a:endParaRPr lang="en-GB" dirty="0">
              <a:latin typeface="Merriweather" panose="02060503050406030704" pitchFamily="18" charset="0"/>
            </a:endParaRPr>
          </a:p>
        </p:txBody>
      </p:sp>
      <p:sp>
        <p:nvSpPr>
          <p:cNvPr id="3" name="Content Placeholder 2">
            <a:extLst>
              <a:ext uri="{FF2B5EF4-FFF2-40B4-BE49-F238E27FC236}">
                <a16:creationId xmlns:a16="http://schemas.microsoft.com/office/drawing/2014/main" id="{06C3BC59-57EB-4CD9-9C9D-A362B8ACF280}"/>
              </a:ext>
            </a:extLst>
          </p:cNvPr>
          <p:cNvSpPr>
            <a:spLocks noGrp="1"/>
          </p:cNvSpPr>
          <p:nvPr>
            <p:ph idx="1"/>
          </p:nvPr>
        </p:nvSpPr>
        <p:spPr>
          <a:xfrm>
            <a:off x="149900" y="929390"/>
            <a:ext cx="11887202" cy="5928610"/>
          </a:xfrm>
        </p:spPr>
        <p:txBody>
          <a:bodyPr>
            <a:normAutofit fontScale="92500"/>
          </a:bodyPr>
          <a:lstStyle/>
          <a:p>
            <a:pPr marL="0" indent="0">
              <a:buNone/>
            </a:pPr>
            <a:endParaRPr lang="en-GB" sz="3500" b="1" i="0" dirty="0">
              <a:solidFill>
                <a:srgbClr val="7030A0"/>
              </a:solidFill>
              <a:effectLst/>
            </a:endParaRPr>
          </a:p>
          <a:p>
            <a:pPr>
              <a:buFont typeface="Wingdings" panose="05000000000000000000" pitchFamily="2" charset="2"/>
              <a:buChar char="Ø"/>
            </a:pPr>
            <a:r>
              <a:rPr lang="en-GB" sz="3200" b="0" i="0" dirty="0">
                <a:solidFill>
                  <a:srgbClr val="000000"/>
                </a:solidFill>
                <a:effectLst/>
                <a:latin typeface="Merriweather" panose="02060503050406030704" pitchFamily="18" charset="0"/>
              </a:rPr>
              <a:t>Shrinking government funding on education (in real terms) </a:t>
            </a:r>
          </a:p>
          <a:p>
            <a:pPr>
              <a:buFont typeface="Wingdings" panose="05000000000000000000" pitchFamily="2" charset="2"/>
              <a:buChar char="Ø"/>
            </a:pPr>
            <a:r>
              <a:rPr lang="en-GB" sz="3200" b="0" i="0" dirty="0">
                <a:solidFill>
                  <a:srgbClr val="000000"/>
                </a:solidFill>
                <a:effectLst/>
                <a:latin typeface="Merriweather" panose="02060503050406030704" pitchFamily="18" charset="0"/>
              </a:rPr>
              <a:t>Infrastructural decay and deficit</a:t>
            </a:r>
          </a:p>
          <a:p>
            <a:pPr>
              <a:buFont typeface="Wingdings" panose="05000000000000000000" pitchFamily="2" charset="2"/>
              <a:buChar char="Ø"/>
            </a:pPr>
            <a:r>
              <a:rPr lang="en-GB" sz="3200" dirty="0">
                <a:solidFill>
                  <a:srgbClr val="000000"/>
                </a:solidFill>
                <a:latin typeface="Merriweather" panose="02060503050406030704" pitchFamily="18" charset="0"/>
              </a:rPr>
              <a:t>I</a:t>
            </a:r>
            <a:r>
              <a:rPr lang="en-GB" sz="3200" b="0" i="0" dirty="0">
                <a:solidFill>
                  <a:srgbClr val="000000"/>
                </a:solidFill>
                <a:effectLst/>
                <a:latin typeface="Merriweather" panose="02060503050406030704" pitchFamily="18" charset="0"/>
              </a:rPr>
              <a:t>nadequate funding of research initiatives</a:t>
            </a:r>
          </a:p>
          <a:p>
            <a:pPr>
              <a:buFont typeface="Wingdings" panose="05000000000000000000" pitchFamily="2" charset="2"/>
              <a:buChar char="Ø"/>
            </a:pPr>
            <a:r>
              <a:rPr lang="en-GB" sz="3200" b="0" i="0" dirty="0">
                <a:solidFill>
                  <a:srgbClr val="000000"/>
                </a:solidFill>
                <a:effectLst/>
                <a:latin typeface="Merriweather" panose="02060503050406030704" pitchFamily="18" charset="0"/>
              </a:rPr>
              <a:t>Relatively poor remuneration of university workers. </a:t>
            </a:r>
          </a:p>
          <a:p>
            <a:pPr>
              <a:buFont typeface="Wingdings" panose="05000000000000000000" pitchFamily="2" charset="2"/>
              <a:buChar char="Ø"/>
            </a:pPr>
            <a:r>
              <a:rPr lang="en-GB" sz="3200" b="0" i="0" dirty="0">
                <a:solidFill>
                  <a:srgbClr val="000000"/>
                </a:solidFill>
                <a:effectLst/>
                <a:latin typeface="Merriweather" panose="02060503050406030704" pitchFamily="18" charset="0"/>
              </a:rPr>
              <a:t>Demoralised workers (teaching and non-teaching)  - with consequences on student outcomes and experiences</a:t>
            </a:r>
          </a:p>
          <a:p>
            <a:pPr>
              <a:buFont typeface="Wingdings" panose="05000000000000000000" pitchFamily="2" charset="2"/>
              <a:buChar char="Ø"/>
            </a:pPr>
            <a:r>
              <a:rPr lang="en-GB" sz="3200" b="0" i="0" dirty="0">
                <a:solidFill>
                  <a:srgbClr val="000000"/>
                </a:solidFill>
                <a:effectLst/>
                <a:latin typeface="Merriweather" panose="02060503050406030704" pitchFamily="18" charset="0"/>
              </a:rPr>
              <a:t>Curriculum inadequacies leading to students abandoning their programme, and others look for an alternatives. </a:t>
            </a:r>
          </a:p>
          <a:p>
            <a:pPr>
              <a:buFont typeface="Wingdings" panose="05000000000000000000" pitchFamily="2" charset="2"/>
              <a:buChar char="Ø"/>
            </a:pPr>
            <a:r>
              <a:rPr lang="en-GB" sz="3200" dirty="0">
                <a:solidFill>
                  <a:srgbClr val="000000"/>
                </a:solidFill>
                <a:latin typeface="Merriweather" panose="02060503050406030704" pitchFamily="18" charset="0"/>
              </a:rPr>
              <a:t>Frustration and migration of students at UG and PG Levels</a:t>
            </a:r>
            <a:endParaRPr lang="en-GB" sz="3200" b="0" i="0" dirty="0">
              <a:solidFill>
                <a:srgbClr val="000000"/>
              </a:solidFill>
              <a:effectLst/>
              <a:latin typeface="Merriweather" panose="02060503050406030704" pitchFamily="18" charset="0"/>
            </a:endParaRPr>
          </a:p>
          <a:p>
            <a:pPr>
              <a:buFont typeface="Wingdings" panose="05000000000000000000" pitchFamily="2" charset="2"/>
              <a:buChar char="Ø"/>
            </a:pPr>
            <a:r>
              <a:rPr lang="en-GB" sz="3200" b="0" i="0" dirty="0">
                <a:solidFill>
                  <a:srgbClr val="000000"/>
                </a:solidFill>
                <a:effectLst/>
                <a:latin typeface="Merriweather" panose="02060503050406030704" pitchFamily="18" charset="0"/>
              </a:rPr>
              <a:t>Academic Silos</a:t>
            </a:r>
          </a:p>
        </p:txBody>
      </p:sp>
    </p:spTree>
    <p:extLst>
      <p:ext uri="{BB962C8B-B14F-4D97-AF65-F5344CB8AC3E}">
        <p14:creationId xmlns:p14="http://schemas.microsoft.com/office/powerpoint/2010/main" val="491488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8214A-CD28-499D-D1B7-1AB8FEF82DE9}"/>
              </a:ext>
            </a:extLst>
          </p:cNvPr>
          <p:cNvSpPr>
            <a:spLocks noGrp="1"/>
          </p:cNvSpPr>
          <p:nvPr>
            <p:ph type="title"/>
          </p:nvPr>
        </p:nvSpPr>
        <p:spPr>
          <a:xfrm>
            <a:off x="126167" y="125282"/>
            <a:ext cx="11287594" cy="744147"/>
          </a:xfrm>
        </p:spPr>
        <p:txBody>
          <a:bodyPr>
            <a:noAutofit/>
          </a:bodyPr>
          <a:lstStyle/>
          <a:p>
            <a:r>
              <a:rPr lang="en-GB" sz="4800" b="1" dirty="0"/>
              <a:t>Peer Review of State Universities</a:t>
            </a:r>
            <a:endParaRPr lang="en-NG" sz="4800" b="1" dirty="0"/>
          </a:p>
        </p:txBody>
      </p:sp>
      <p:sp>
        <p:nvSpPr>
          <p:cNvPr id="3" name="Content Placeholder 2">
            <a:extLst>
              <a:ext uri="{FF2B5EF4-FFF2-40B4-BE49-F238E27FC236}">
                <a16:creationId xmlns:a16="http://schemas.microsoft.com/office/drawing/2014/main" id="{16BDC66D-4585-0ECD-6D99-1BCFEC562EC5}"/>
              </a:ext>
            </a:extLst>
          </p:cNvPr>
          <p:cNvSpPr>
            <a:spLocks noGrp="1"/>
          </p:cNvSpPr>
          <p:nvPr>
            <p:ph idx="1"/>
          </p:nvPr>
        </p:nvSpPr>
        <p:spPr>
          <a:xfrm>
            <a:off x="299803" y="869429"/>
            <a:ext cx="11287594" cy="5726243"/>
          </a:xfrm>
        </p:spPr>
        <p:txBody>
          <a:bodyPr>
            <a:normAutofit lnSpcReduction="10000"/>
          </a:bodyPr>
          <a:lstStyle/>
          <a:p>
            <a:pPr marL="0" lvl="0" indent="0">
              <a:lnSpc>
                <a:spcPct val="107000"/>
              </a:lnSpc>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The Committee of Vice-Chancellors, NUC, Federal Ministry of Education, JAMB,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TETFund</a:t>
            </a:r>
            <a:r>
              <a:rPr lang="en-US" sz="3200" dirty="0">
                <a:effectLst/>
                <a:latin typeface="Calibri" panose="020F0502020204030204" pitchFamily="34" charset="0"/>
                <a:ea typeface="Calibri" panose="020F0502020204030204" pitchFamily="34" charset="0"/>
                <a:cs typeface="Times New Roman" panose="02020603050405020304" pitchFamily="18" charset="0"/>
              </a:rPr>
              <a:t> and the NGF are working on a Peer Review Mechanism for State Universities to achieve the following: </a:t>
            </a:r>
          </a:p>
          <a:p>
            <a:pPr marL="342900" lvl="0" indent="-342900">
              <a:lnSpc>
                <a:spcPct val="107000"/>
              </a:lnSpc>
              <a:buFont typeface="Wingdings" pitchFamily="2" charset="2"/>
              <a:buChar char=""/>
            </a:pPr>
            <a:r>
              <a:rPr lang="en-US" sz="3200" dirty="0">
                <a:effectLst/>
                <a:latin typeface="Calibri" panose="020F0502020204030204" pitchFamily="34" charset="0"/>
                <a:ea typeface="Calibri" panose="020F0502020204030204" pitchFamily="34" charset="0"/>
                <a:cs typeface="Times New Roman" panose="02020603050405020304" pitchFamily="18" charset="0"/>
              </a:rPr>
              <a:t>Determine Governance frameworks and adherence rules, regulations and procedures in State Owned Universities </a:t>
            </a:r>
            <a:endParaRPr lang="en-NG"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itchFamily="2" charset="2"/>
              <a:buChar char=""/>
            </a:pPr>
            <a:r>
              <a:rPr lang="en-US" sz="3200" dirty="0">
                <a:effectLst/>
                <a:latin typeface="Calibri" panose="020F0502020204030204" pitchFamily="34" charset="0"/>
                <a:ea typeface="Calibri" panose="020F0502020204030204" pitchFamily="34" charset="0"/>
                <a:cs typeface="Times New Roman" panose="02020603050405020304" pitchFamily="18" charset="0"/>
              </a:rPr>
              <a:t>Determine funding support </a:t>
            </a:r>
            <a:endParaRPr lang="en-NG"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itchFamily="2" charset="2"/>
              <a:buChar char=""/>
            </a:pPr>
            <a:r>
              <a:rPr lang="en-US" sz="3200" dirty="0">
                <a:effectLst/>
                <a:latin typeface="Calibri" panose="020F0502020204030204" pitchFamily="34" charset="0"/>
                <a:ea typeface="Calibri" panose="020F0502020204030204" pitchFamily="34" charset="0"/>
                <a:cs typeface="Times New Roman" panose="02020603050405020304" pitchFamily="18" charset="0"/>
              </a:rPr>
              <a:t>Determine Accreditation Status (staff students' ratio, carrying capacity, </a:t>
            </a:r>
            <a:endParaRPr lang="en-NG"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itchFamily="2" charset="2"/>
              <a:buChar char=""/>
            </a:pPr>
            <a:r>
              <a:rPr lang="en-US" sz="3200" dirty="0">
                <a:effectLst/>
                <a:latin typeface="Calibri" panose="020F0502020204030204" pitchFamily="34" charset="0"/>
                <a:ea typeface="Calibri" panose="020F0502020204030204" pitchFamily="34" charset="0"/>
                <a:cs typeface="Times New Roman" panose="02020603050405020304" pitchFamily="18" charset="0"/>
              </a:rPr>
              <a:t>Determine Students Experience and Alumni Relations </a:t>
            </a:r>
            <a:endParaRPr lang="en-NG"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itchFamily="2" charset="2"/>
              <a:buChar char=""/>
            </a:pPr>
            <a:r>
              <a:rPr lang="en-US" sz="3200" dirty="0">
                <a:effectLst/>
                <a:latin typeface="Calibri" panose="020F0502020204030204" pitchFamily="34" charset="0"/>
                <a:ea typeface="Calibri" panose="020F0502020204030204" pitchFamily="34" charset="0"/>
                <a:cs typeface="Times New Roman" panose="02020603050405020304" pitchFamily="18" charset="0"/>
              </a:rPr>
              <a:t>Determine Research Outputs</a:t>
            </a:r>
            <a:endParaRPr lang="en-NG"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Tree>
    <p:extLst>
      <p:ext uri="{BB962C8B-B14F-4D97-AF65-F5344CB8AC3E}">
        <p14:creationId xmlns:p14="http://schemas.microsoft.com/office/powerpoint/2010/main" val="3141632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482" y="899408"/>
            <a:ext cx="11288481" cy="292967"/>
          </a:xfrm>
        </p:spPr>
        <p:txBody>
          <a:bodyPr>
            <a:normAutofit fontScale="90000"/>
          </a:bodyPr>
          <a:lstStyle/>
          <a:p>
            <a:pPr lvl="1" algn="l" defTabSz="457200" rtl="0">
              <a:spcBef>
                <a:spcPct val="0"/>
              </a:spcBef>
            </a:pPr>
            <a:r>
              <a:rPr lang="en-GB" sz="4400" b="1" dirty="0"/>
              <a:t>Peer Review of State Universities</a:t>
            </a:r>
            <a:br>
              <a:rPr lang="en-US" sz="4000" b="1" dirty="0"/>
            </a:br>
            <a:br>
              <a:rPr lang="en-US" sz="4000" b="1" dirty="0"/>
            </a:br>
            <a:br>
              <a:rPr lang="en-US" dirty="0"/>
            </a:br>
            <a:endParaRPr lang="en-US" dirty="0"/>
          </a:p>
        </p:txBody>
      </p:sp>
      <p:sp>
        <p:nvSpPr>
          <p:cNvPr id="3" name="Content Placeholder 2"/>
          <p:cNvSpPr>
            <a:spLocks noGrp="1"/>
          </p:cNvSpPr>
          <p:nvPr>
            <p:ph idx="1"/>
          </p:nvPr>
        </p:nvSpPr>
        <p:spPr>
          <a:xfrm>
            <a:off x="0" y="1045891"/>
            <a:ext cx="11787447" cy="5695604"/>
          </a:xfrm>
        </p:spPr>
        <p:txBody>
          <a:bodyPr>
            <a:noAutofit/>
          </a:bodyPr>
          <a:lstStyle/>
          <a:p>
            <a:r>
              <a:rPr lang="en-US" sz="3600" dirty="0"/>
              <a:t>What type of Universities?</a:t>
            </a:r>
          </a:p>
          <a:p>
            <a:r>
              <a:rPr lang="en-US" sz="3600" dirty="0"/>
              <a:t>What are the legal jurisdictions of State Universities </a:t>
            </a:r>
          </a:p>
          <a:p>
            <a:r>
              <a:rPr lang="en-US" sz="3600" dirty="0"/>
              <a:t>The University Law (how old and when was it last updated?)</a:t>
            </a:r>
          </a:p>
          <a:p>
            <a:r>
              <a:rPr lang="en-US" sz="3600" dirty="0"/>
              <a:t>Governance systems and Compliance to Procedures</a:t>
            </a:r>
          </a:p>
          <a:p>
            <a:r>
              <a:rPr lang="en-US" sz="3600" dirty="0"/>
              <a:t>How have they been Funded?</a:t>
            </a:r>
          </a:p>
          <a:p>
            <a:r>
              <a:rPr lang="en-US" sz="3600" dirty="0"/>
              <a:t>How well have they been funded?</a:t>
            </a:r>
          </a:p>
          <a:p>
            <a:r>
              <a:rPr lang="en-US" sz="3600" dirty="0"/>
              <a:t>Governance Code of Conduct for Boards</a:t>
            </a:r>
          </a:p>
          <a:p>
            <a:r>
              <a:rPr lang="en-US" sz="3600" dirty="0"/>
              <a:t>Human Resources Guidelines (Appointments, Promotions and Compensation)</a:t>
            </a:r>
          </a:p>
          <a:p>
            <a:endParaRPr lang="en-US" sz="3600" dirty="0"/>
          </a:p>
        </p:txBody>
      </p:sp>
    </p:spTree>
    <p:extLst>
      <p:ext uri="{BB962C8B-B14F-4D97-AF65-F5344CB8AC3E}">
        <p14:creationId xmlns:p14="http://schemas.microsoft.com/office/powerpoint/2010/main" val="2088518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C4D15-F929-4E65-2778-D020C1606EE9}"/>
              </a:ext>
            </a:extLst>
          </p:cNvPr>
          <p:cNvSpPr>
            <a:spLocks noGrp="1"/>
          </p:cNvSpPr>
          <p:nvPr>
            <p:ph type="title"/>
          </p:nvPr>
        </p:nvSpPr>
        <p:spPr>
          <a:xfrm>
            <a:off x="1699293" y="169662"/>
            <a:ext cx="8229627" cy="763557"/>
          </a:xfrm>
        </p:spPr>
        <p:txBody>
          <a:bodyPr/>
          <a:lstStyle/>
          <a:p>
            <a:r>
              <a:rPr lang="en-NG" sz="4355" b="1" dirty="0"/>
              <a:t>The Role of 13 key Stake holders</a:t>
            </a:r>
          </a:p>
        </p:txBody>
      </p:sp>
      <p:sp>
        <p:nvSpPr>
          <p:cNvPr id="3" name="Content Placeholder 2">
            <a:extLst>
              <a:ext uri="{FF2B5EF4-FFF2-40B4-BE49-F238E27FC236}">
                <a16:creationId xmlns:a16="http://schemas.microsoft.com/office/drawing/2014/main" id="{9A420CE5-1D96-D768-2BE8-C20089C85786}"/>
              </a:ext>
            </a:extLst>
          </p:cNvPr>
          <p:cNvSpPr>
            <a:spLocks noGrp="1"/>
          </p:cNvSpPr>
          <p:nvPr>
            <p:ph idx="1"/>
          </p:nvPr>
        </p:nvSpPr>
        <p:spPr>
          <a:xfrm>
            <a:off x="149902" y="757135"/>
            <a:ext cx="11272603" cy="6100865"/>
          </a:xfrm>
        </p:spPr>
        <p:txBody>
          <a:bodyPr>
            <a:noAutofit/>
          </a:bodyPr>
          <a:lstStyle/>
          <a:p>
            <a:pPr marL="311079" indent="-311079">
              <a:buFont typeface="Wingdings" pitchFamily="2" charset="2"/>
              <a:buChar char="v"/>
            </a:pPr>
            <a:r>
              <a:rPr lang="en-GB" sz="2400" dirty="0">
                <a:latin typeface="Merriweather" panose="02060503050406030704" pitchFamily="18" charset="0"/>
                <a:ea typeface="Calibri" panose="020F0502020204030204" pitchFamily="34" charset="0"/>
                <a:cs typeface="Times New Roman" panose="02020603050405020304" pitchFamily="18" charset="0"/>
              </a:rPr>
              <a:t>Federal/State Ministry of Education </a:t>
            </a:r>
          </a:p>
          <a:p>
            <a:pPr marL="311079" indent="-311079">
              <a:buFont typeface="Wingdings" pitchFamily="2" charset="2"/>
              <a:buChar char="v"/>
            </a:pPr>
            <a:r>
              <a:rPr lang="en-GB" sz="2400" dirty="0">
                <a:latin typeface="Merriweather" panose="02060503050406030704" pitchFamily="18" charset="0"/>
                <a:ea typeface="Calibri" panose="020F0502020204030204" pitchFamily="34" charset="0"/>
                <a:cs typeface="Times New Roman" panose="02020603050405020304" pitchFamily="18" charset="0"/>
              </a:rPr>
              <a:t>Federal/State Ministry of Finance</a:t>
            </a:r>
          </a:p>
          <a:p>
            <a:pPr marL="311079" indent="-311079">
              <a:buFont typeface="Wingdings" pitchFamily="2" charset="2"/>
              <a:buChar char="v"/>
            </a:pPr>
            <a:r>
              <a:rPr lang="en-GB" sz="2400" dirty="0">
                <a:latin typeface="Merriweather" panose="02060503050406030704" pitchFamily="18" charset="0"/>
                <a:ea typeface="Calibri" panose="020F0502020204030204" pitchFamily="34" charset="0"/>
                <a:cs typeface="Times New Roman" panose="02020603050405020304" pitchFamily="18" charset="0"/>
              </a:rPr>
              <a:t> National Planning</a:t>
            </a:r>
          </a:p>
          <a:p>
            <a:pPr marL="311079" indent="-311079">
              <a:buFont typeface="Wingdings" pitchFamily="2" charset="2"/>
              <a:buChar char="v"/>
            </a:pPr>
            <a:r>
              <a:rPr lang="en-GB" sz="2400" dirty="0">
                <a:latin typeface="Merriweather" panose="02060503050406030704" pitchFamily="18" charset="0"/>
                <a:ea typeface="Calibri" panose="020F0502020204030204" pitchFamily="34" charset="0"/>
                <a:cs typeface="Times New Roman" panose="02020603050405020304" pitchFamily="18" charset="0"/>
              </a:rPr>
              <a:t>National and State Assemblies</a:t>
            </a:r>
          </a:p>
          <a:p>
            <a:pPr marL="311079" indent="-311079">
              <a:buFont typeface="Wingdings" pitchFamily="2" charset="2"/>
              <a:buChar char="v"/>
            </a:pPr>
            <a:r>
              <a:rPr lang="en-GB" sz="2400" dirty="0">
                <a:latin typeface="Merriweather" panose="02060503050406030704" pitchFamily="18" charset="0"/>
                <a:ea typeface="Calibri" panose="020F0502020204030204" pitchFamily="34" charset="0"/>
                <a:cs typeface="Times New Roman" panose="02020603050405020304" pitchFamily="18" charset="0"/>
              </a:rPr>
              <a:t>National Universities Commission </a:t>
            </a:r>
          </a:p>
          <a:p>
            <a:pPr marL="311079" indent="-311079">
              <a:buFont typeface="Wingdings" pitchFamily="2" charset="2"/>
              <a:buChar char="v"/>
            </a:pPr>
            <a:r>
              <a:rPr lang="en-GB" sz="2400" dirty="0">
                <a:latin typeface="Merriweather" panose="02060503050406030704" pitchFamily="18" charset="0"/>
                <a:ea typeface="Calibri" panose="020F0502020204030204" pitchFamily="34" charset="0"/>
                <a:cs typeface="Times New Roman" panose="02020603050405020304" pitchFamily="18" charset="0"/>
              </a:rPr>
              <a:t>JAMB </a:t>
            </a:r>
          </a:p>
          <a:p>
            <a:pPr marL="311079" indent="-311079">
              <a:buFont typeface="Wingdings" pitchFamily="2" charset="2"/>
              <a:buChar char="v"/>
            </a:pPr>
            <a:r>
              <a:rPr lang="en-GB" sz="2400" dirty="0" err="1">
                <a:latin typeface="Merriweather" panose="02060503050406030704" pitchFamily="18" charset="0"/>
                <a:ea typeface="Calibri" panose="020F0502020204030204" pitchFamily="34" charset="0"/>
                <a:cs typeface="Times New Roman" panose="02020603050405020304" pitchFamily="18" charset="0"/>
              </a:rPr>
              <a:t>TeTFund</a:t>
            </a:r>
            <a:endParaRPr lang="en-GB" sz="2400" dirty="0">
              <a:latin typeface="Merriweather" panose="02060503050406030704" pitchFamily="18" charset="0"/>
              <a:ea typeface="Calibri" panose="020F0502020204030204" pitchFamily="34" charset="0"/>
              <a:cs typeface="Times New Roman" panose="02020603050405020304" pitchFamily="18" charset="0"/>
            </a:endParaRPr>
          </a:p>
          <a:p>
            <a:pPr marL="311079" indent="-311079">
              <a:buFont typeface="Wingdings" pitchFamily="2" charset="2"/>
              <a:buChar char="v"/>
            </a:pPr>
            <a:r>
              <a:rPr lang="en-GB" sz="2400" dirty="0">
                <a:latin typeface="Merriweather" panose="02060503050406030704" pitchFamily="18" charset="0"/>
                <a:ea typeface="Calibri" panose="020F0502020204030204" pitchFamily="34" charset="0"/>
                <a:cs typeface="Times New Roman" panose="02020603050405020304" pitchFamily="18" charset="0"/>
              </a:rPr>
              <a:t>The Proprietors </a:t>
            </a:r>
          </a:p>
          <a:p>
            <a:pPr marL="311079" indent="-311079">
              <a:buFont typeface="Wingdings" pitchFamily="2" charset="2"/>
              <a:buChar char="v"/>
            </a:pPr>
            <a:r>
              <a:rPr lang="en-GB" sz="2400" dirty="0">
                <a:latin typeface="Merriweather" panose="02060503050406030704" pitchFamily="18" charset="0"/>
                <a:ea typeface="Calibri" panose="020F0502020204030204" pitchFamily="34" charset="0"/>
                <a:cs typeface="Times New Roman" panose="02020603050405020304" pitchFamily="18" charset="0"/>
              </a:rPr>
              <a:t>the Committee of Pro-Chancellors and Vice-Chancellors</a:t>
            </a:r>
          </a:p>
          <a:p>
            <a:pPr marL="311079" indent="-311079">
              <a:buFont typeface="Wingdings" pitchFamily="2" charset="2"/>
              <a:buChar char="v"/>
            </a:pPr>
            <a:r>
              <a:rPr lang="en-GB" sz="2400" dirty="0">
                <a:latin typeface="Merriweather" panose="02060503050406030704" pitchFamily="18" charset="0"/>
                <a:ea typeface="Calibri" panose="020F0502020204030204" pitchFamily="34" charset="0"/>
                <a:cs typeface="Times New Roman" panose="02020603050405020304" pitchFamily="18" charset="0"/>
              </a:rPr>
              <a:t>the various academic and non-academic Unions</a:t>
            </a:r>
          </a:p>
          <a:p>
            <a:pPr marL="311079" indent="-311079">
              <a:buFont typeface="Wingdings" pitchFamily="2" charset="2"/>
              <a:buChar char="v"/>
            </a:pPr>
            <a:r>
              <a:rPr lang="en-GB" sz="2400" dirty="0">
                <a:latin typeface="Merriweather" panose="02060503050406030704" pitchFamily="18" charset="0"/>
                <a:ea typeface="Calibri" panose="020F0502020204030204" pitchFamily="34" charset="0"/>
                <a:cs typeface="Times New Roman" panose="02020603050405020304" pitchFamily="18" charset="0"/>
              </a:rPr>
              <a:t> Alumni Associations</a:t>
            </a:r>
          </a:p>
          <a:p>
            <a:pPr marL="311079" indent="-311079">
              <a:buFont typeface="Wingdings" pitchFamily="2" charset="2"/>
              <a:buChar char="v"/>
            </a:pPr>
            <a:r>
              <a:rPr lang="en-GB" sz="2400" dirty="0">
                <a:latin typeface="Merriweather" panose="02060503050406030704" pitchFamily="18" charset="0"/>
                <a:ea typeface="Calibri" panose="020F0502020204030204" pitchFamily="34" charset="0"/>
                <a:cs typeface="Times New Roman" panose="02020603050405020304" pitchFamily="18" charset="0"/>
              </a:rPr>
              <a:t> Parents/Students</a:t>
            </a:r>
          </a:p>
          <a:p>
            <a:pPr marL="311079" indent="-311079">
              <a:buFont typeface="Wingdings" pitchFamily="2" charset="2"/>
              <a:buChar char="v"/>
            </a:pPr>
            <a:r>
              <a:rPr lang="en-GB" sz="2400" dirty="0">
                <a:latin typeface="Merriweather" panose="02060503050406030704" pitchFamily="18" charset="0"/>
                <a:ea typeface="Calibri" panose="020F0502020204030204" pitchFamily="34" charset="0"/>
                <a:cs typeface="Times New Roman" panose="02020603050405020304" pitchFamily="18" charset="0"/>
              </a:rPr>
              <a:t>The host Communities</a:t>
            </a:r>
            <a:endParaRPr lang="en-NG" sz="2400" dirty="0"/>
          </a:p>
        </p:txBody>
      </p:sp>
    </p:spTree>
    <p:extLst>
      <p:ext uri="{BB962C8B-B14F-4D97-AF65-F5344CB8AC3E}">
        <p14:creationId xmlns:p14="http://schemas.microsoft.com/office/powerpoint/2010/main" val="2581391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D97FB-1C69-70F5-D277-B8E7A833B4C4}"/>
              </a:ext>
            </a:extLst>
          </p:cNvPr>
          <p:cNvSpPr>
            <a:spLocks noGrp="1"/>
          </p:cNvSpPr>
          <p:nvPr>
            <p:ph type="title"/>
          </p:nvPr>
        </p:nvSpPr>
        <p:spPr>
          <a:xfrm>
            <a:off x="116377" y="297975"/>
            <a:ext cx="12075623" cy="674679"/>
          </a:xfrm>
        </p:spPr>
        <p:txBody>
          <a:bodyPr>
            <a:noAutofit/>
          </a:bodyPr>
          <a:lstStyle/>
          <a:p>
            <a:r>
              <a:rPr lang="en-NG" sz="4000" b="1" dirty="0"/>
              <a:t>We invite the NGF to work with us to Deliver Education 4.0 in Nigeria as contained in the new Roadmap by FME</a:t>
            </a:r>
          </a:p>
        </p:txBody>
      </p:sp>
      <p:pic>
        <p:nvPicPr>
          <p:cNvPr id="2050" name="Picture 2" descr="Education 4.0 - Hindavi Public School, Satara.">
            <a:extLst>
              <a:ext uri="{FF2B5EF4-FFF2-40B4-BE49-F238E27FC236}">
                <a16:creationId xmlns:a16="http://schemas.microsoft.com/office/drawing/2014/main" id="{4E1E0556-12B7-7F39-0D6E-00E1A00F33F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197507"/>
            <a:ext cx="11887201" cy="6065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6831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54218-87A5-E3EB-5C8D-0AAE73616B67}"/>
              </a:ext>
            </a:extLst>
          </p:cNvPr>
          <p:cNvSpPr>
            <a:spLocks noGrp="1"/>
          </p:cNvSpPr>
          <p:nvPr>
            <p:ph type="title"/>
          </p:nvPr>
        </p:nvSpPr>
        <p:spPr>
          <a:xfrm>
            <a:off x="639580" y="350776"/>
            <a:ext cx="11217639" cy="645053"/>
          </a:xfrm>
        </p:spPr>
        <p:txBody>
          <a:bodyPr>
            <a:normAutofit/>
          </a:bodyPr>
          <a:lstStyle/>
          <a:p>
            <a:r>
              <a:rPr lang="en-NG" b="1" dirty="0"/>
              <a:t>What is the near future of the Ivory Tower? </a:t>
            </a:r>
          </a:p>
        </p:txBody>
      </p:sp>
      <p:sp>
        <p:nvSpPr>
          <p:cNvPr id="3" name="Subtitle 2">
            <a:extLst>
              <a:ext uri="{FF2B5EF4-FFF2-40B4-BE49-F238E27FC236}">
                <a16:creationId xmlns:a16="http://schemas.microsoft.com/office/drawing/2014/main" id="{6FED0A44-3B8C-2FF0-3971-FFC02CF0EAAE}"/>
              </a:ext>
            </a:extLst>
          </p:cNvPr>
          <p:cNvSpPr>
            <a:spLocks noGrp="1"/>
          </p:cNvSpPr>
          <p:nvPr>
            <p:ph type="subTitle"/>
          </p:nvPr>
        </p:nvSpPr>
        <p:spPr>
          <a:xfrm>
            <a:off x="104931" y="995829"/>
            <a:ext cx="12087069" cy="6156448"/>
          </a:xfrm>
        </p:spPr>
        <p:txBody>
          <a:bodyPr>
            <a:normAutofit/>
          </a:bodyPr>
          <a:lstStyle/>
          <a:p>
            <a:pPr marL="342900" indent="-342900">
              <a:buFont typeface="Wingdings" pitchFamily="2" charset="2"/>
              <a:buChar char="Ø"/>
            </a:pPr>
            <a:r>
              <a:rPr lang="en-GB" sz="2700" dirty="0">
                <a:solidFill>
                  <a:srgbClr val="000000"/>
                </a:solidFill>
                <a:latin typeface="Georgia Pro" panose="020F0502020204030204" pitchFamily="34" charset="0"/>
              </a:rPr>
              <a:t>In the Education 4.0 model, students, parents, and the "</a:t>
            </a:r>
            <a:r>
              <a:rPr lang="en-GB" sz="2700" dirty="0" err="1">
                <a:solidFill>
                  <a:srgbClr val="000000"/>
                </a:solidFill>
                <a:latin typeface="Georgia Pro" panose="020F0502020204030204" pitchFamily="34" charset="0"/>
              </a:rPr>
              <a:t>Eduprenuers</a:t>
            </a:r>
            <a:r>
              <a:rPr lang="en-GB" sz="2700" dirty="0">
                <a:solidFill>
                  <a:srgbClr val="000000"/>
                </a:solidFill>
                <a:latin typeface="Georgia Pro" panose="020F0502020204030204" pitchFamily="34" charset="0"/>
              </a:rPr>
              <a:t>” are the key drivers. </a:t>
            </a:r>
          </a:p>
          <a:p>
            <a:pPr marL="311079" indent="-311079">
              <a:buFont typeface="Wingdings" pitchFamily="2" charset="2"/>
              <a:buChar char="Ø"/>
            </a:pPr>
            <a:r>
              <a:rPr lang="en-GB" sz="2700" dirty="0">
                <a:solidFill>
                  <a:srgbClr val="000000"/>
                </a:solidFill>
                <a:latin typeface="Georgia Pro" panose="020F0502020204030204" pitchFamily="34" charset="0"/>
              </a:rPr>
              <a:t>Knowledge and  content by the professors with interdisciplinary knowledge—the great aggregators will be the new academic champions</a:t>
            </a:r>
          </a:p>
          <a:p>
            <a:pPr marL="311079" indent="-311079">
              <a:buFont typeface="Wingdings" pitchFamily="2" charset="2"/>
              <a:buChar char="Ø"/>
            </a:pPr>
            <a:r>
              <a:rPr lang="en-GB" sz="2700" dirty="0">
                <a:solidFill>
                  <a:srgbClr val="000000"/>
                </a:solidFill>
                <a:latin typeface="Georgia Pro" panose="020F0502020204030204" pitchFamily="34" charset="0"/>
              </a:rPr>
              <a:t>Existing institutions with large endowments and the capacity to invest in academic  talent will tighten their grip on the upper end of the education market while others will struggle to compete and survive. </a:t>
            </a:r>
          </a:p>
          <a:p>
            <a:pPr marL="311079" indent="-311079">
              <a:buFont typeface="Wingdings" pitchFamily="2" charset="2"/>
              <a:buChar char="Ø"/>
            </a:pPr>
            <a:r>
              <a:rPr lang="en-GB" sz="2700" dirty="0">
                <a:solidFill>
                  <a:srgbClr val="000000"/>
                </a:solidFill>
                <a:latin typeface="Georgia Pro" panose="020F0502020204030204" pitchFamily="34" charset="0"/>
              </a:rPr>
              <a:t>Public-Private Institutions, for-profit and publicly traded universities will emerge as new ownership models. </a:t>
            </a:r>
          </a:p>
          <a:p>
            <a:pPr marL="311079" indent="-311079">
              <a:buFont typeface="Wingdings" pitchFamily="2" charset="2"/>
              <a:buChar char="Ø"/>
            </a:pPr>
            <a:r>
              <a:rPr lang="en-GB" sz="2700" dirty="0">
                <a:solidFill>
                  <a:srgbClr val="000000"/>
                </a:solidFill>
                <a:latin typeface="Georgia Pro" panose="020F0502020204030204" pitchFamily="34" charset="0"/>
              </a:rPr>
              <a:t>The class of "</a:t>
            </a:r>
            <a:r>
              <a:rPr lang="en-GB" sz="2700" dirty="0" err="1">
                <a:solidFill>
                  <a:srgbClr val="000000"/>
                </a:solidFill>
                <a:latin typeface="Georgia Pro" panose="020F0502020204030204" pitchFamily="34" charset="0"/>
              </a:rPr>
              <a:t>edupreneurs</a:t>
            </a:r>
            <a:r>
              <a:rPr lang="en-GB" sz="2700" dirty="0">
                <a:solidFill>
                  <a:srgbClr val="000000"/>
                </a:solidFill>
                <a:latin typeface="Georgia Pro" panose="020F0502020204030204" pitchFamily="34" charset="0"/>
              </a:rPr>
              <a:t>" will grow and overtake existing institutions providing significantly increased personal choice for all from pre-school to post-graduate studies. </a:t>
            </a:r>
          </a:p>
          <a:p>
            <a:pPr marL="311079" indent="-311079">
              <a:buFont typeface="Wingdings" pitchFamily="2" charset="2"/>
              <a:buChar char="Ø"/>
            </a:pPr>
            <a:r>
              <a:rPr lang="en-GB" sz="2700" dirty="0">
                <a:solidFill>
                  <a:srgbClr val="000000"/>
                </a:solidFill>
                <a:latin typeface="Georgia Pro" panose="020F0502020204030204" pitchFamily="34" charset="0"/>
              </a:rPr>
              <a:t>The global market value for tertiary education is 63 billion dollars. This is compounded to grow annually by 14.49 %. According to the World Bank, the global student population in 2020 stood at 220 million students and is expected to hit 380 million by 2030</a:t>
            </a:r>
            <a:r>
              <a:rPr lang="en-GB" sz="2800" dirty="0">
                <a:solidFill>
                  <a:srgbClr val="000000"/>
                </a:solidFill>
                <a:latin typeface="Georgia Pro" panose="020F0502020204030204" pitchFamily="34" charset="0"/>
              </a:rPr>
              <a:t>.</a:t>
            </a:r>
            <a:endParaRPr lang="en-NG" sz="2800" dirty="0"/>
          </a:p>
        </p:txBody>
      </p:sp>
    </p:spTree>
    <p:extLst>
      <p:ext uri="{BB962C8B-B14F-4D97-AF65-F5344CB8AC3E}">
        <p14:creationId xmlns:p14="http://schemas.microsoft.com/office/powerpoint/2010/main" val="779244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EB5E8-5195-5171-55B0-1D34670FD8C9}"/>
              </a:ext>
            </a:extLst>
          </p:cNvPr>
          <p:cNvSpPr>
            <a:spLocks noGrp="1"/>
          </p:cNvSpPr>
          <p:nvPr>
            <p:ph type="title"/>
          </p:nvPr>
        </p:nvSpPr>
        <p:spPr/>
        <p:txBody>
          <a:bodyPr>
            <a:normAutofit fontScale="90000"/>
          </a:bodyPr>
          <a:lstStyle/>
          <a:p>
            <a:r>
              <a:rPr lang="en-NG" b="1" dirty="0"/>
              <a:t>Where will the States be in this Global Projections?</a:t>
            </a:r>
          </a:p>
        </p:txBody>
      </p:sp>
      <p:sp>
        <p:nvSpPr>
          <p:cNvPr id="3" name="Subtitle 2">
            <a:extLst>
              <a:ext uri="{FF2B5EF4-FFF2-40B4-BE49-F238E27FC236}">
                <a16:creationId xmlns:a16="http://schemas.microsoft.com/office/drawing/2014/main" id="{ED81464D-7F1E-92E7-8E05-42C92A6705F7}"/>
              </a:ext>
            </a:extLst>
          </p:cNvPr>
          <p:cNvSpPr>
            <a:spLocks noGrp="1"/>
          </p:cNvSpPr>
          <p:nvPr>
            <p:ph type="subTitle"/>
          </p:nvPr>
        </p:nvSpPr>
        <p:spPr>
          <a:xfrm>
            <a:off x="609562" y="1604841"/>
            <a:ext cx="10971684" cy="2007789"/>
          </a:xfrm>
        </p:spPr>
        <p:txBody>
          <a:bodyPr>
            <a:normAutofit/>
          </a:bodyPr>
          <a:lstStyle/>
          <a:p>
            <a:r>
              <a:rPr lang="en-NG" sz="4400" dirty="0"/>
              <a:t>In the numbers mentioned above, where will the Nigerian States be?</a:t>
            </a:r>
          </a:p>
        </p:txBody>
      </p:sp>
      <p:sp>
        <p:nvSpPr>
          <p:cNvPr id="4" name="TextBox 3">
            <a:extLst>
              <a:ext uri="{FF2B5EF4-FFF2-40B4-BE49-F238E27FC236}">
                <a16:creationId xmlns:a16="http://schemas.microsoft.com/office/drawing/2014/main" id="{87CEA59E-96B3-9B21-B992-C89C42F37299}"/>
              </a:ext>
            </a:extLst>
          </p:cNvPr>
          <p:cNvSpPr txBox="1"/>
          <p:nvPr/>
        </p:nvSpPr>
        <p:spPr>
          <a:xfrm>
            <a:off x="2404533" y="4301067"/>
            <a:ext cx="7450667" cy="1323439"/>
          </a:xfrm>
          <a:prstGeom prst="rect">
            <a:avLst/>
          </a:prstGeom>
          <a:noFill/>
        </p:spPr>
        <p:txBody>
          <a:bodyPr wrap="square" rtlCol="0">
            <a:spAutoFit/>
          </a:bodyPr>
          <a:lstStyle/>
          <a:p>
            <a:r>
              <a:rPr lang="en-NG" sz="4000" b="1" dirty="0"/>
              <a:t>Thank You for attention as I leave you to ponder over this question </a:t>
            </a:r>
          </a:p>
        </p:txBody>
      </p:sp>
    </p:spTree>
    <p:extLst>
      <p:ext uri="{BB962C8B-B14F-4D97-AF65-F5344CB8AC3E}">
        <p14:creationId xmlns:p14="http://schemas.microsoft.com/office/powerpoint/2010/main" val="2928351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309" y="55855"/>
            <a:ext cx="10515600" cy="934332"/>
          </a:xfrm>
        </p:spPr>
        <p:txBody>
          <a:bodyPr>
            <a:normAutofit/>
          </a:bodyPr>
          <a:lstStyle/>
          <a:p>
            <a:pPr algn="ctr"/>
            <a:r>
              <a:rPr lang="en-GB" sz="4800" b="1" dirty="0"/>
              <a:t>Presentation Outline</a:t>
            </a:r>
            <a:endParaRPr lang="en-US" sz="4800" dirty="0"/>
          </a:p>
        </p:txBody>
      </p:sp>
      <p:sp>
        <p:nvSpPr>
          <p:cNvPr id="33" name="Freeform: Shape 32"/>
          <p:cNvSpPr/>
          <p:nvPr/>
        </p:nvSpPr>
        <p:spPr>
          <a:xfrm>
            <a:off x="838199" y="953961"/>
            <a:ext cx="4614528" cy="2443190"/>
          </a:xfrm>
          <a:custGeom>
            <a:avLst/>
            <a:gdLst>
              <a:gd name="connsiteX0" fmla="*/ 439917 w 2646698"/>
              <a:gd name="connsiteY0" fmla="*/ 0 h 1339282"/>
              <a:gd name="connsiteX1" fmla="*/ 503130 w 2646698"/>
              <a:gd name="connsiteY1" fmla="*/ 1542 h 1339282"/>
              <a:gd name="connsiteX2" fmla="*/ 539618 w 2646698"/>
              <a:gd name="connsiteY2" fmla="*/ 6681 h 1339282"/>
              <a:gd name="connsiteX3" fmla="*/ 556064 w 2646698"/>
              <a:gd name="connsiteY3" fmla="*/ 16446 h 1339282"/>
              <a:gd name="connsiteX4" fmla="*/ 560175 w 2646698"/>
              <a:gd name="connsiteY4" fmla="*/ 31863 h 1339282"/>
              <a:gd name="connsiteX5" fmla="*/ 560175 w 2646698"/>
              <a:gd name="connsiteY5" fmla="*/ 355558 h 1339282"/>
              <a:gd name="connsiteX6" fmla="*/ 2482741 w 2646698"/>
              <a:gd name="connsiteY6" fmla="*/ 355558 h 1339282"/>
              <a:gd name="connsiteX7" fmla="*/ 2646698 w 2646698"/>
              <a:gd name="connsiteY7" fmla="*/ 519515 h 1339282"/>
              <a:gd name="connsiteX8" fmla="*/ 2646698 w 2646698"/>
              <a:gd name="connsiteY8" fmla="*/ 1175325 h 1339282"/>
              <a:gd name="connsiteX9" fmla="*/ 2482741 w 2646698"/>
              <a:gd name="connsiteY9" fmla="*/ 1339282 h 1339282"/>
              <a:gd name="connsiteX10" fmla="*/ 465561 w 2646698"/>
              <a:gd name="connsiteY10" fmla="*/ 1339282 h 1339282"/>
              <a:gd name="connsiteX11" fmla="*/ 465556 w 2646698"/>
              <a:gd name="connsiteY11" fmla="*/ 1339281 h 1339282"/>
              <a:gd name="connsiteX12" fmla="*/ 43170 w 2646698"/>
              <a:gd name="connsiteY12" fmla="*/ 1339281 h 1339282"/>
              <a:gd name="connsiteX13" fmla="*/ 27752 w 2646698"/>
              <a:gd name="connsiteY13" fmla="*/ 1334142 h 1339282"/>
              <a:gd name="connsiteX14" fmla="*/ 14904 w 2646698"/>
              <a:gd name="connsiteY14" fmla="*/ 1317183 h 1339282"/>
              <a:gd name="connsiteX15" fmla="*/ 6167 w 2646698"/>
              <a:gd name="connsiteY15" fmla="*/ 1285319 h 1339282"/>
              <a:gd name="connsiteX16" fmla="*/ 3084 w 2646698"/>
              <a:gd name="connsiteY16" fmla="*/ 1236497 h 1339282"/>
              <a:gd name="connsiteX17" fmla="*/ 5653 w 2646698"/>
              <a:gd name="connsiteY17" fmla="*/ 1186646 h 1339282"/>
              <a:gd name="connsiteX18" fmla="*/ 13876 w 2646698"/>
              <a:gd name="connsiteY18" fmla="*/ 1154269 h 1339282"/>
              <a:gd name="connsiteX19" fmla="*/ 26724 w 2646698"/>
              <a:gd name="connsiteY19" fmla="*/ 1136282 h 1339282"/>
              <a:gd name="connsiteX20" fmla="*/ 43170 w 2646698"/>
              <a:gd name="connsiteY20" fmla="*/ 1130629 h 1339282"/>
              <a:gd name="connsiteX21" fmla="*/ 290880 w 2646698"/>
              <a:gd name="connsiteY21" fmla="*/ 1130629 h 1339282"/>
              <a:gd name="connsiteX22" fmla="*/ 290880 w 2646698"/>
              <a:gd name="connsiteY22" fmla="*/ 265184 h 1339282"/>
              <a:gd name="connsiteX23" fmla="*/ 77088 w 2646698"/>
              <a:gd name="connsiteY23" fmla="*/ 383386 h 1339282"/>
              <a:gd name="connsiteX24" fmla="*/ 38544 w 2646698"/>
              <a:gd name="connsiteY24" fmla="*/ 397262 h 1339282"/>
              <a:gd name="connsiteX25" fmla="*/ 14904 w 2646698"/>
              <a:gd name="connsiteY25" fmla="*/ 391095 h 1339282"/>
              <a:gd name="connsiteX26" fmla="*/ 3084 w 2646698"/>
              <a:gd name="connsiteY26" fmla="*/ 360774 h 1339282"/>
              <a:gd name="connsiteX27" fmla="*/ 0 w 2646698"/>
              <a:gd name="connsiteY27" fmla="*/ 300131 h 1339282"/>
              <a:gd name="connsiteX28" fmla="*/ 1028 w 2646698"/>
              <a:gd name="connsiteY28" fmla="*/ 259531 h 1339282"/>
              <a:gd name="connsiteX29" fmla="*/ 6167 w 2646698"/>
              <a:gd name="connsiteY29" fmla="*/ 232293 h 1339282"/>
              <a:gd name="connsiteX30" fmla="*/ 17473 w 2646698"/>
              <a:gd name="connsiteY30" fmla="*/ 213792 h 1339282"/>
              <a:gd name="connsiteX31" fmla="*/ 37003 w 2646698"/>
              <a:gd name="connsiteY31" fmla="*/ 198374 h 1339282"/>
              <a:gd name="connsiteX32" fmla="*/ 322743 w 2646698"/>
              <a:gd name="connsiteY32" fmla="*/ 13362 h 1339282"/>
              <a:gd name="connsiteX33" fmla="*/ 335591 w 2646698"/>
              <a:gd name="connsiteY33" fmla="*/ 6681 h 1339282"/>
              <a:gd name="connsiteX34" fmla="*/ 355634 w 2646698"/>
              <a:gd name="connsiteY34" fmla="*/ 2570 h 1339282"/>
              <a:gd name="connsiteX35" fmla="*/ 388011 w 2646698"/>
              <a:gd name="connsiteY35" fmla="*/ 514 h 1339282"/>
              <a:gd name="connsiteX36" fmla="*/ 439917 w 2646698"/>
              <a:gd name="connsiteY36" fmla="*/ 0 h 1339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646698" h="1339282">
                <a:moveTo>
                  <a:pt x="439917" y="0"/>
                </a:moveTo>
                <a:cubicBezTo>
                  <a:pt x="465956" y="0"/>
                  <a:pt x="487027" y="514"/>
                  <a:pt x="503130" y="1542"/>
                </a:cubicBezTo>
                <a:cubicBezTo>
                  <a:pt x="519233" y="2570"/>
                  <a:pt x="531396" y="4283"/>
                  <a:pt x="539618" y="6681"/>
                </a:cubicBezTo>
                <a:cubicBezTo>
                  <a:pt x="547841" y="9080"/>
                  <a:pt x="553323" y="12334"/>
                  <a:pt x="556064" y="16446"/>
                </a:cubicBezTo>
                <a:cubicBezTo>
                  <a:pt x="558805" y="20557"/>
                  <a:pt x="560175" y="25696"/>
                  <a:pt x="560175" y="31863"/>
                </a:cubicBezTo>
                <a:lnTo>
                  <a:pt x="560175" y="355558"/>
                </a:lnTo>
                <a:lnTo>
                  <a:pt x="2482741" y="355558"/>
                </a:lnTo>
                <a:cubicBezTo>
                  <a:pt x="2573292" y="355558"/>
                  <a:pt x="2646698" y="428964"/>
                  <a:pt x="2646698" y="519515"/>
                </a:cubicBezTo>
                <a:lnTo>
                  <a:pt x="2646698" y="1175325"/>
                </a:lnTo>
                <a:cubicBezTo>
                  <a:pt x="2646698" y="1265876"/>
                  <a:pt x="2573292" y="1339282"/>
                  <a:pt x="2482741" y="1339282"/>
                </a:cubicBezTo>
                <a:lnTo>
                  <a:pt x="465561" y="1339282"/>
                </a:lnTo>
                <a:lnTo>
                  <a:pt x="465556" y="1339281"/>
                </a:lnTo>
                <a:lnTo>
                  <a:pt x="43170" y="1339281"/>
                </a:lnTo>
                <a:cubicBezTo>
                  <a:pt x="37688" y="1339281"/>
                  <a:pt x="32548" y="1337568"/>
                  <a:pt x="27752" y="1334142"/>
                </a:cubicBezTo>
                <a:cubicBezTo>
                  <a:pt x="22955" y="1330716"/>
                  <a:pt x="18673" y="1325063"/>
                  <a:pt x="14904" y="1317183"/>
                </a:cubicBezTo>
                <a:cubicBezTo>
                  <a:pt x="11135" y="1309302"/>
                  <a:pt x="8223" y="1298681"/>
                  <a:pt x="6167" y="1285319"/>
                </a:cubicBezTo>
                <a:cubicBezTo>
                  <a:pt x="4112" y="1271957"/>
                  <a:pt x="3084" y="1255683"/>
                  <a:pt x="3084" y="1236497"/>
                </a:cubicBezTo>
                <a:cubicBezTo>
                  <a:pt x="3084" y="1216625"/>
                  <a:pt x="3940" y="1200008"/>
                  <a:pt x="5653" y="1186646"/>
                </a:cubicBezTo>
                <a:cubicBezTo>
                  <a:pt x="7366" y="1173284"/>
                  <a:pt x="10107" y="1162492"/>
                  <a:pt x="13876" y="1154269"/>
                </a:cubicBezTo>
                <a:cubicBezTo>
                  <a:pt x="17645" y="1146047"/>
                  <a:pt x="21927" y="1140051"/>
                  <a:pt x="26724" y="1136282"/>
                </a:cubicBezTo>
                <a:cubicBezTo>
                  <a:pt x="31521" y="1132513"/>
                  <a:pt x="37003" y="1130629"/>
                  <a:pt x="43170" y="1130629"/>
                </a:cubicBezTo>
                <a:lnTo>
                  <a:pt x="290880" y="1130629"/>
                </a:lnTo>
                <a:lnTo>
                  <a:pt x="290880" y="265184"/>
                </a:lnTo>
                <a:lnTo>
                  <a:pt x="77088" y="383386"/>
                </a:lnTo>
                <a:cubicBezTo>
                  <a:pt x="61328" y="390924"/>
                  <a:pt x="48480" y="395549"/>
                  <a:pt x="38544" y="397262"/>
                </a:cubicBezTo>
                <a:cubicBezTo>
                  <a:pt x="28608" y="398975"/>
                  <a:pt x="20728" y="396919"/>
                  <a:pt x="14904" y="391095"/>
                </a:cubicBezTo>
                <a:cubicBezTo>
                  <a:pt x="9079" y="385270"/>
                  <a:pt x="5139" y="375163"/>
                  <a:pt x="3084" y="360774"/>
                </a:cubicBezTo>
                <a:cubicBezTo>
                  <a:pt x="1028" y="346384"/>
                  <a:pt x="0" y="326169"/>
                  <a:pt x="0" y="300131"/>
                </a:cubicBezTo>
                <a:cubicBezTo>
                  <a:pt x="0" y="283685"/>
                  <a:pt x="343" y="270152"/>
                  <a:pt x="1028" y="259531"/>
                </a:cubicBezTo>
                <a:cubicBezTo>
                  <a:pt x="1713" y="248910"/>
                  <a:pt x="3426" y="239830"/>
                  <a:pt x="6167" y="232293"/>
                </a:cubicBezTo>
                <a:cubicBezTo>
                  <a:pt x="8908" y="224755"/>
                  <a:pt x="12677" y="218588"/>
                  <a:pt x="17473" y="213792"/>
                </a:cubicBezTo>
                <a:cubicBezTo>
                  <a:pt x="22270" y="208995"/>
                  <a:pt x="28780" y="203856"/>
                  <a:pt x="37003" y="198374"/>
                </a:cubicBezTo>
                <a:lnTo>
                  <a:pt x="322743" y="13362"/>
                </a:lnTo>
                <a:cubicBezTo>
                  <a:pt x="326169" y="10621"/>
                  <a:pt x="330452" y="8394"/>
                  <a:pt x="335591" y="6681"/>
                </a:cubicBezTo>
                <a:cubicBezTo>
                  <a:pt x="340730" y="4968"/>
                  <a:pt x="347411" y="3598"/>
                  <a:pt x="355634" y="2570"/>
                </a:cubicBezTo>
                <a:cubicBezTo>
                  <a:pt x="363857" y="1542"/>
                  <a:pt x="374649" y="857"/>
                  <a:pt x="388011" y="514"/>
                </a:cubicBezTo>
                <a:cubicBezTo>
                  <a:pt x="401373" y="171"/>
                  <a:pt x="418675" y="0"/>
                  <a:pt x="439917" y="0"/>
                </a:cubicBezTo>
                <a:close/>
              </a:path>
            </a:pathLst>
          </a:custGeom>
          <a:noFill/>
          <a:ln w="1016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914400" rIns="274320" bIns="137160" rtlCol="0" anchor="b"/>
          <a:lstStyle/>
          <a:p>
            <a:pPr algn="just">
              <a:spcAft>
                <a:spcPts val="600"/>
              </a:spcAft>
            </a:pPr>
            <a:r>
              <a:rPr lang="en-US" sz="1400" noProof="1">
                <a:solidFill>
                  <a:schemeClr val="tx1">
                    <a:lumMod val="50000"/>
                    <a:lumOff val="50000"/>
                  </a:schemeClr>
                </a:solidFill>
              </a:rPr>
              <a:t>.</a:t>
            </a:r>
          </a:p>
        </p:txBody>
      </p:sp>
      <p:sp>
        <p:nvSpPr>
          <p:cNvPr id="34" name="Freeform: Shape 33"/>
          <p:cNvSpPr/>
          <p:nvPr/>
        </p:nvSpPr>
        <p:spPr>
          <a:xfrm>
            <a:off x="838199" y="3836080"/>
            <a:ext cx="4614528" cy="2070739"/>
          </a:xfrm>
          <a:custGeom>
            <a:avLst/>
            <a:gdLst>
              <a:gd name="connsiteX0" fmla="*/ 426556 w 2646698"/>
              <a:gd name="connsiteY0" fmla="*/ 0 h 1353671"/>
              <a:gd name="connsiteX1" fmla="*/ 607970 w 2646698"/>
              <a:gd name="connsiteY1" fmla="*/ 26210 h 1353671"/>
              <a:gd name="connsiteX2" fmla="*/ 736965 w 2646698"/>
              <a:gd name="connsiteY2" fmla="*/ 99187 h 1353671"/>
              <a:gd name="connsiteX3" fmla="*/ 813539 w 2646698"/>
              <a:gd name="connsiteY3" fmla="*/ 210194 h 1353671"/>
              <a:gd name="connsiteX4" fmla="*/ 838721 w 2646698"/>
              <a:gd name="connsiteY4" fmla="*/ 348440 h 1353671"/>
              <a:gd name="connsiteX5" fmla="*/ 836640 w 2646698"/>
              <a:gd name="connsiteY5" fmla="*/ 369947 h 1353671"/>
              <a:gd name="connsiteX6" fmla="*/ 2482741 w 2646698"/>
              <a:gd name="connsiteY6" fmla="*/ 369947 h 1353671"/>
              <a:gd name="connsiteX7" fmla="*/ 2646698 w 2646698"/>
              <a:gd name="connsiteY7" fmla="*/ 533904 h 1353671"/>
              <a:gd name="connsiteX8" fmla="*/ 2646698 w 2646698"/>
              <a:gd name="connsiteY8" fmla="*/ 1189714 h 1353671"/>
              <a:gd name="connsiteX9" fmla="*/ 2482741 w 2646698"/>
              <a:gd name="connsiteY9" fmla="*/ 1353671 h 1353671"/>
              <a:gd name="connsiteX10" fmla="*/ 850028 w 2646698"/>
              <a:gd name="connsiteY10" fmla="*/ 1353671 h 1353671"/>
              <a:gd name="connsiteX11" fmla="*/ 465561 w 2646698"/>
              <a:gd name="connsiteY11" fmla="*/ 1353671 h 1353671"/>
              <a:gd name="connsiteX12" fmla="*/ 85312 w 2646698"/>
              <a:gd name="connsiteY12" fmla="*/ 1353671 h 1353671"/>
              <a:gd name="connsiteX13" fmla="*/ 46253 w 2646698"/>
              <a:gd name="connsiteY13" fmla="*/ 1349560 h 1353671"/>
              <a:gd name="connsiteX14" fmla="*/ 19529 w 2646698"/>
              <a:gd name="connsiteY14" fmla="*/ 1333628 h 1353671"/>
              <a:gd name="connsiteX15" fmla="*/ 4626 w 2646698"/>
              <a:gd name="connsiteY15" fmla="*/ 1299195 h 1353671"/>
              <a:gd name="connsiteX16" fmla="*/ 0 w 2646698"/>
              <a:gd name="connsiteY16" fmla="*/ 1240608 h 1353671"/>
              <a:gd name="connsiteX17" fmla="*/ 3084 w 2646698"/>
              <a:gd name="connsiteY17" fmla="*/ 1182535 h 1353671"/>
              <a:gd name="connsiteX18" fmla="*/ 14390 w 2646698"/>
              <a:gd name="connsiteY18" fmla="*/ 1139366 h 1353671"/>
              <a:gd name="connsiteX19" fmla="*/ 35461 w 2646698"/>
              <a:gd name="connsiteY19" fmla="*/ 1102363 h 1353671"/>
              <a:gd name="connsiteX20" fmla="*/ 68866 w 2646698"/>
              <a:gd name="connsiteY20" fmla="*/ 1062791 h 1353671"/>
              <a:gd name="connsiteX21" fmla="*/ 299103 w 2646698"/>
              <a:gd name="connsiteY21" fmla="*/ 816109 h 1353671"/>
              <a:gd name="connsiteX22" fmla="*/ 410110 w 2646698"/>
              <a:gd name="connsiteY22" fmla="*/ 685059 h 1353671"/>
              <a:gd name="connsiteX23" fmla="*/ 475892 w 2646698"/>
              <a:gd name="connsiteY23" fmla="*/ 577135 h 1353671"/>
              <a:gd name="connsiteX24" fmla="*/ 508269 w 2646698"/>
              <a:gd name="connsiteY24" fmla="*/ 487199 h 1353671"/>
              <a:gd name="connsiteX25" fmla="*/ 517006 w 2646698"/>
              <a:gd name="connsiteY25" fmla="*/ 409082 h 1353671"/>
              <a:gd name="connsiteX26" fmla="*/ 506214 w 2646698"/>
              <a:gd name="connsiteY26" fmla="*/ 344842 h 1353671"/>
              <a:gd name="connsiteX27" fmla="*/ 474351 w 2646698"/>
              <a:gd name="connsiteY27" fmla="*/ 291908 h 1353671"/>
              <a:gd name="connsiteX28" fmla="*/ 421417 w 2646698"/>
              <a:gd name="connsiteY28" fmla="*/ 256447 h 1353671"/>
              <a:gd name="connsiteX29" fmla="*/ 346384 w 2646698"/>
              <a:gd name="connsiteY29" fmla="*/ 243599 h 1353671"/>
              <a:gd name="connsiteX30" fmla="*/ 238974 w 2646698"/>
              <a:gd name="connsiteY30" fmla="*/ 259017 h 1353671"/>
              <a:gd name="connsiteX31" fmla="*/ 156747 w 2646698"/>
              <a:gd name="connsiteY31" fmla="*/ 293450 h 1353671"/>
              <a:gd name="connsiteX32" fmla="*/ 97646 w 2646698"/>
              <a:gd name="connsiteY32" fmla="*/ 328397 h 1353671"/>
              <a:gd name="connsiteX33" fmla="*/ 60643 w 2646698"/>
              <a:gd name="connsiteY33" fmla="*/ 344328 h 1353671"/>
              <a:gd name="connsiteX34" fmla="*/ 44712 w 2646698"/>
              <a:gd name="connsiteY34" fmla="*/ 338161 h 1353671"/>
              <a:gd name="connsiteX35" fmla="*/ 33919 w 2646698"/>
              <a:gd name="connsiteY35" fmla="*/ 317604 h 1353671"/>
              <a:gd name="connsiteX36" fmla="*/ 27238 w 2646698"/>
              <a:gd name="connsiteY36" fmla="*/ 279060 h 1353671"/>
              <a:gd name="connsiteX37" fmla="*/ 24669 w 2646698"/>
              <a:gd name="connsiteY37" fmla="*/ 219959 h 1353671"/>
              <a:gd name="connsiteX38" fmla="*/ 26210 w 2646698"/>
              <a:gd name="connsiteY38" fmla="*/ 180387 h 1353671"/>
              <a:gd name="connsiteX39" fmla="*/ 30836 w 2646698"/>
              <a:gd name="connsiteY39" fmla="*/ 152635 h 1353671"/>
              <a:gd name="connsiteX40" fmla="*/ 39059 w 2646698"/>
              <a:gd name="connsiteY40" fmla="*/ 132078 h 1353671"/>
              <a:gd name="connsiteX41" fmla="*/ 57046 w 2646698"/>
              <a:gd name="connsiteY41" fmla="*/ 111007 h 1353671"/>
              <a:gd name="connsiteX42" fmla="*/ 104327 w 2646698"/>
              <a:gd name="connsiteY42" fmla="*/ 79658 h 1353671"/>
              <a:gd name="connsiteX43" fmla="*/ 189124 w 2646698"/>
              <a:gd name="connsiteY43" fmla="*/ 42656 h 1353671"/>
              <a:gd name="connsiteX44" fmla="*/ 300131 w 2646698"/>
              <a:gd name="connsiteY44" fmla="*/ 12334 h 1353671"/>
              <a:gd name="connsiteX45" fmla="*/ 426556 w 2646698"/>
              <a:gd name="connsiteY45" fmla="*/ 0 h 1353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646698" h="1353671">
                <a:moveTo>
                  <a:pt x="426556" y="0"/>
                </a:moveTo>
                <a:cubicBezTo>
                  <a:pt x="495764" y="0"/>
                  <a:pt x="556236" y="8737"/>
                  <a:pt x="607970" y="26210"/>
                </a:cubicBezTo>
                <a:cubicBezTo>
                  <a:pt x="659705" y="43684"/>
                  <a:pt x="702703" y="68009"/>
                  <a:pt x="736965" y="99187"/>
                </a:cubicBezTo>
                <a:cubicBezTo>
                  <a:pt x="771226" y="130365"/>
                  <a:pt x="796751" y="167368"/>
                  <a:pt x="813539" y="210194"/>
                </a:cubicBezTo>
                <a:cubicBezTo>
                  <a:pt x="830327" y="253021"/>
                  <a:pt x="838721" y="299103"/>
                  <a:pt x="838721" y="348440"/>
                </a:cubicBezTo>
                <a:lnTo>
                  <a:pt x="836640" y="369947"/>
                </a:lnTo>
                <a:lnTo>
                  <a:pt x="2482741" y="369947"/>
                </a:lnTo>
                <a:cubicBezTo>
                  <a:pt x="2573292" y="369947"/>
                  <a:pt x="2646698" y="443353"/>
                  <a:pt x="2646698" y="533904"/>
                </a:cubicBezTo>
                <a:lnTo>
                  <a:pt x="2646698" y="1189714"/>
                </a:lnTo>
                <a:cubicBezTo>
                  <a:pt x="2646698" y="1280265"/>
                  <a:pt x="2573292" y="1353671"/>
                  <a:pt x="2482741" y="1353671"/>
                </a:cubicBezTo>
                <a:lnTo>
                  <a:pt x="850028" y="1353671"/>
                </a:lnTo>
                <a:lnTo>
                  <a:pt x="465561" y="1353671"/>
                </a:lnTo>
                <a:lnTo>
                  <a:pt x="85312" y="1353671"/>
                </a:lnTo>
                <a:cubicBezTo>
                  <a:pt x="70236" y="1353671"/>
                  <a:pt x="57217" y="1352301"/>
                  <a:pt x="46253" y="1349560"/>
                </a:cubicBezTo>
                <a:cubicBezTo>
                  <a:pt x="35290" y="1346819"/>
                  <a:pt x="26382" y="1341508"/>
                  <a:pt x="19529" y="1333628"/>
                </a:cubicBezTo>
                <a:cubicBezTo>
                  <a:pt x="12677" y="1325748"/>
                  <a:pt x="7709" y="1314270"/>
                  <a:pt x="4626" y="1299195"/>
                </a:cubicBezTo>
                <a:cubicBezTo>
                  <a:pt x="1542" y="1284120"/>
                  <a:pt x="0" y="1264591"/>
                  <a:pt x="0" y="1240608"/>
                </a:cubicBezTo>
                <a:cubicBezTo>
                  <a:pt x="0" y="1217996"/>
                  <a:pt x="1028" y="1198638"/>
                  <a:pt x="3084" y="1182535"/>
                </a:cubicBezTo>
                <a:cubicBezTo>
                  <a:pt x="5140" y="1166432"/>
                  <a:pt x="8908" y="1152042"/>
                  <a:pt x="14390" y="1139366"/>
                </a:cubicBezTo>
                <a:cubicBezTo>
                  <a:pt x="19872" y="1126689"/>
                  <a:pt x="26896" y="1114355"/>
                  <a:pt x="35461" y="1102363"/>
                </a:cubicBezTo>
                <a:cubicBezTo>
                  <a:pt x="44026" y="1090372"/>
                  <a:pt x="55161" y="1077181"/>
                  <a:pt x="68866" y="1062791"/>
                </a:cubicBezTo>
                <a:lnTo>
                  <a:pt x="299103" y="816109"/>
                </a:lnTo>
                <a:cubicBezTo>
                  <a:pt x="345013" y="768143"/>
                  <a:pt x="382016" y="724459"/>
                  <a:pt x="410110" y="685059"/>
                </a:cubicBezTo>
                <a:cubicBezTo>
                  <a:pt x="438205" y="645658"/>
                  <a:pt x="460132" y="609683"/>
                  <a:pt x="475892" y="577135"/>
                </a:cubicBezTo>
                <a:cubicBezTo>
                  <a:pt x="491653" y="544586"/>
                  <a:pt x="502445" y="514608"/>
                  <a:pt x="508269" y="487199"/>
                </a:cubicBezTo>
                <a:cubicBezTo>
                  <a:pt x="514094" y="459789"/>
                  <a:pt x="517006" y="433751"/>
                  <a:pt x="517006" y="409082"/>
                </a:cubicBezTo>
                <a:cubicBezTo>
                  <a:pt x="517006" y="386470"/>
                  <a:pt x="513409" y="365056"/>
                  <a:pt x="506214" y="344842"/>
                </a:cubicBezTo>
                <a:cubicBezTo>
                  <a:pt x="499019" y="324628"/>
                  <a:pt x="488398" y="306983"/>
                  <a:pt x="474351" y="291908"/>
                </a:cubicBezTo>
                <a:cubicBezTo>
                  <a:pt x="460303" y="276833"/>
                  <a:pt x="442659" y="265013"/>
                  <a:pt x="421417" y="256447"/>
                </a:cubicBezTo>
                <a:cubicBezTo>
                  <a:pt x="400175" y="247882"/>
                  <a:pt x="375164" y="243599"/>
                  <a:pt x="346384" y="243599"/>
                </a:cubicBezTo>
                <a:cubicBezTo>
                  <a:pt x="305955" y="243599"/>
                  <a:pt x="270152" y="248739"/>
                  <a:pt x="238974" y="259017"/>
                </a:cubicBezTo>
                <a:cubicBezTo>
                  <a:pt x="207796" y="269295"/>
                  <a:pt x="180387" y="280773"/>
                  <a:pt x="156747" y="293450"/>
                </a:cubicBezTo>
                <a:cubicBezTo>
                  <a:pt x="133106" y="306126"/>
                  <a:pt x="113406" y="317776"/>
                  <a:pt x="97646" y="328397"/>
                </a:cubicBezTo>
                <a:cubicBezTo>
                  <a:pt x="81885" y="339018"/>
                  <a:pt x="69551" y="344328"/>
                  <a:pt x="60643" y="344328"/>
                </a:cubicBezTo>
                <a:cubicBezTo>
                  <a:pt x="54476" y="344328"/>
                  <a:pt x="49166" y="342272"/>
                  <a:pt x="44712" y="338161"/>
                </a:cubicBezTo>
                <a:cubicBezTo>
                  <a:pt x="40258" y="334050"/>
                  <a:pt x="36660" y="327197"/>
                  <a:pt x="33919" y="317604"/>
                </a:cubicBezTo>
                <a:cubicBezTo>
                  <a:pt x="31178" y="308011"/>
                  <a:pt x="28951" y="295163"/>
                  <a:pt x="27238" y="279060"/>
                </a:cubicBezTo>
                <a:cubicBezTo>
                  <a:pt x="25525" y="262957"/>
                  <a:pt x="24669" y="243257"/>
                  <a:pt x="24669" y="219959"/>
                </a:cubicBezTo>
                <a:cubicBezTo>
                  <a:pt x="24669" y="204199"/>
                  <a:pt x="25183" y="191008"/>
                  <a:pt x="26210" y="180387"/>
                </a:cubicBezTo>
                <a:cubicBezTo>
                  <a:pt x="27238" y="169766"/>
                  <a:pt x="28780" y="160515"/>
                  <a:pt x="30836" y="152635"/>
                </a:cubicBezTo>
                <a:cubicBezTo>
                  <a:pt x="32891" y="144755"/>
                  <a:pt x="35632" y="137903"/>
                  <a:pt x="39059" y="132078"/>
                </a:cubicBezTo>
                <a:cubicBezTo>
                  <a:pt x="42485" y="126254"/>
                  <a:pt x="48480" y="119230"/>
                  <a:pt x="57046" y="111007"/>
                </a:cubicBezTo>
                <a:cubicBezTo>
                  <a:pt x="65611" y="102785"/>
                  <a:pt x="81371" y="92335"/>
                  <a:pt x="104327" y="79658"/>
                </a:cubicBezTo>
                <a:cubicBezTo>
                  <a:pt x="127282" y="66981"/>
                  <a:pt x="155548" y="54647"/>
                  <a:pt x="189124" y="42656"/>
                </a:cubicBezTo>
                <a:cubicBezTo>
                  <a:pt x="222700" y="30664"/>
                  <a:pt x="259702" y="20557"/>
                  <a:pt x="300131" y="12334"/>
                </a:cubicBezTo>
                <a:cubicBezTo>
                  <a:pt x="340560" y="4112"/>
                  <a:pt x="382701" y="0"/>
                  <a:pt x="426556" y="0"/>
                </a:cubicBezTo>
                <a:close/>
              </a:path>
            </a:pathLst>
          </a:custGeom>
          <a:noFill/>
          <a:ln w="1016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0" tIns="45720" rIns="274320" bIns="137160" numCol="1" spcCol="0" rtlCol="0" fromWordArt="0" anchor="b" anchorCtr="0" forceAA="0" compatLnSpc="1">
            <a:noAutofit/>
          </a:bodyPr>
          <a:lstStyle/>
          <a:p>
            <a:pPr lvl="0" algn="just">
              <a:spcAft>
                <a:spcPts val="600"/>
              </a:spcAft>
            </a:pPr>
            <a:r>
              <a:rPr lang="en-US" sz="1400" noProof="1">
                <a:solidFill>
                  <a:schemeClr val="tx1">
                    <a:lumMod val="50000"/>
                    <a:lumOff val="50000"/>
                  </a:schemeClr>
                </a:solidFill>
              </a:rPr>
              <a:t>.</a:t>
            </a:r>
          </a:p>
        </p:txBody>
      </p:sp>
      <p:sp>
        <p:nvSpPr>
          <p:cNvPr id="35" name="Freeform: Shape 34"/>
          <p:cNvSpPr/>
          <p:nvPr/>
        </p:nvSpPr>
        <p:spPr>
          <a:xfrm>
            <a:off x="6739273" y="953961"/>
            <a:ext cx="5074775" cy="2450717"/>
          </a:xfrm>
          <a:custGeom>
            <a:avLst/>
            <a:gdLst>
              <a:gd name="connsiteX0" fmla="*/ 428611 w 2643615"/>
              <a:gd name="connsiteY0" fmla="*/ 0 h 1377312"/>
              <a:gd name="connsiteX1" fmla="*/ 599747 w 2643615"/>
              <a:gd name="connsiteY1" fmla="*/ 22613 h 1377312"/>
              <a:gd name="connsiteX2" fmla="*/ 725144 w 2643615"/>
              <a:gd name="connsiteY2" fmla="*/ 87881 h 1377312"/>
              <a:gd name="connsiteX3" fmla="*/ 802232 w 2643615"/>
              <a:gd name="connsiteY3" fmla="*/ 192721 h 1377312"/>
              <a:gd name="connsiteX4" fmla="*/ 828442 w 2643615"/>
              <a:gd name="connsiteY4" fmla="*/ 333022 h 1377312"/>
              <a:gd name="connsiteX5" fmla="*/ 820184 w 2643615"/>
              <a:gd name="connsiteY5" fmla="*/ 393588 h 1377312"/>
              <a:gd name="connsiteX6" fmla="*/ 2479658 w 2643615"/>
              <a:gd name="connsiteY6" fmla="*/ 393588 h 1377312"/>
              <a:gd name="connsiteX7" fmla="*/ 2643615 w 2643615"/>
              <a:gd name="connsiteY7" fmla="*/ 557545 h 1377312"/>
              <a:gd name="connsiteX8" fmla="*/ 2643615 w 2643615"/>
              <a:gd name="connsiteY8" fmla="*/ 1213355 h 1377312"/>
              <a:gd name="connsiteX9" fmla="*/ 2479658 w 2643615"/>
              <a:gd name="connsiteY9" fmla="*/ 1377312 h 1377312"/>
              <a:gd name="connsiteX10" fmla="*/ 462478 w 2643615"/>
              <a:gd name="connsiteY10" fmla="*/ 1377312 h 1377312"/>
              <a:gd name="connsiteX11" fmla="*/ 441894 w 2643615"/>
              <a:gd name="connsiteY11" fmla="*/ 1373157 h 1377312"/>
              <a:gd name="connsiteX12" fmla="*/ 376191 w 2643615"/>
              <a:gd name="connsiteY12" fmla="*/ 1377312 h 1377312"/>
              <a:gd name="connsiteX13" fmla="*/ 248738 w 2643615"/>
              <a:gd name="connsiteY13" fmla="*/ 1367547 h 1377312"/>
              <a:gd name="connsiteX14" fmla="*/ 143384 w 2643615"/>
              <a:gd name="connsiteY14" fmla="*/ 1343393 h 1377312"/>
              <a:gd name="connsiteX15" fmla="*/ 67838 w 2643615"/>
              <a:gd name="connsiteY15" fmla="*/ 1313585 h 1377312"/>
              <a:gd name="connsiteX16" fmla="*/ 28780 w 2643615"/>
              <a:gd name="connsiteY16" fmla="*/ 1289945 h 1377312"/>
              <a:gd name="connsiteX17" fmla="*/ 14904 w 2643615"/>
              <a:gd name="connsiteY17" fmla="*/ 1271444 h 1377312"/>
              <a:gd name="connsiteX18" fmla="*/ 6681 w 2643615"/>
              <a:gd name="connsiteY18" fmla="*/ 1247289 h 1377312"/>
              <a:gd name="connsiteX19" fmla="*/ 1542 w 2643615"/>
              <a:gd name="connsiteY19" fmla="*/ 1212343 h 1377312"/>
              <a:gd name="connsiteX20" fmla="*/ 0 w 2643615"/>
              <a:gd name="connsiteY20" fmla="*/ 1161464 h 1377312"/>
              <a:gd name="connsiteX21" fmla="*/ 8223 w 2643615"/>
              <a:gd name="connsiteY21" fmla="*/ 1093113 h 1377312"/>
              <a:gd name="connsiteX22" fmla="*/ 32891 w 2643615"/>
              <a:gd name="connsiteY22" fmla="*/ 1074098 h 1377312"/>
              <a:gd name="connsiteX23" fmla="*/ 68352 w 2643615"/>
              <a:gd name="connsiteY23" fmla="*/ 1087973 h 1377312"/>
              <a:gd name="connsiteX24" fmla="*/ 132592 w 2643615"/>
              <a:gd name="connsiteY24" fmla="*/ 1117781 h 1377312"/>
              <a:gd name="connsiteX25" fmla="*/ 224070 w 2643615"/>
              <a:gd name="connsiteY25" fmla="*/ 1147588 h 1377312"/>
              <a:gd name="connsiteX26" fmla="*/ 343300 w 2643615"/>
              <a:gd name="connsiteY26" fmla="*/ 1161464 h 1377312"/>
              <a:gd name="connsiteX27" fmla="*/ 443001 w 2643615"/>
              <a:gd name="connsiteY27" fmla="*/ 1148102 h 1377312"/>
              <a:gd name="connsiteX28" fmla="*/ 516492 w 2643615"/>
              <a:gd name="connsiteY28" fmla="*/ 1110586 h 1377312"/>
              <a:gd name="connsiteX29" fmla="*/ 561717 w 2643615"/>
              <a:gd name="connsiteY29" fmla="*/ 1051999 h 1377312"/>
              <a:gd name="connsiteX30" fmla="*/ 576621 w 2643615"/>
              <a:gd name="connsiteY30" fmla="*/ 975425 h 1377312"/>
              <a:gd name="connsiteX31" fmla="*/ 558633 w 2643615"/>
              <a:gd name="connsiteY31" fmla="*/ 892169 h 1377312"/>
              <a:gd name="connsiteX32" fmla="*/ 505185 w 2643615"/>
              <a:gd name="connsiteY32" fmla="*/ 828957 h 1377312"/>
              <a:gd name="connsiteX33" fmla="*/ 415763 w 2643615"/>
              <a:gd name="connsiteY33" fmla="*/ 788357 h 1377312"/>
              <a:gd name="connsiteX34" fmla="*/ 288824 w 2643615"/>
              <a:gd name="connsiteY34" fmla="*/ 773967 h 1377312"/>
              <a:gd name="connsiteX35" fmla="*/ 173706 w 2643615"/>
              <a:gd name="connsiteY35" fmla="*/ 773967 h 1377312"/>
              <a:gd name="connsiteX36" fmla="*/ 151093 w 2643615"/>
              <a:gd name="connsiteY36" fmla="*/ 770370 h 1377312"/>
              <a:gd name="connsiteX37" fmla="*/ 135675 w 2643615"/>
              <a:gd name="connsiteY37" fmla="*/ 755466 h 1377312"/>
              <a:gd name="connsiteX38" fmla="*/ 126939 w 2643615"/>
              <a:gd name="connsiteY38" fmla="*/ 724117 h 1377312"/>
              <a:gd name="connsiteX39" fmla="*/ 124369 w 2643615"/>
              <a:gd name="connsiteY39" fmla="*/ 672210 h 1377312"/>
              <a:gd name="connsiteX40" fmla="*/ 126939 w 2643615"/>
              <a:gd name="connsiteY40" fmla="*/ 623388 h 1377312"/>
              <a:gd name="connsiteX41" fmla="*/ 135162 w 2643615"/>
              <a:gd name="connsiteY41" fmla="*/ 594094 h 1377312"/>
              <a:gd name="connsiteX42" fmla="*/ 149551 w 2643615"/>
              <a:gd name="connsiteY42" fmla="*/ 579705 h 1377312"/>
              <a:gd name="connsiteX43" fmla="*/ 170622 w 2643615"/>
              <a:gd name="connsiteY43" fmla="*/ 575593 h 1377312"/>
              <a:gd name="connsiteX44" fmla="*/ 286769 w 2643615"/>
              <a:gd name="connsiteY44" fmla="*/ 575593 h 1377312"/>
              <a:gd name="connsiteX45" fmla="*/ 392636 w 2643615"/>
              <a:gd name="connsiteY45" fmla="*/ 561717 h 1377312"/>
              <a:gd name="connsiteX46" fmla="*/ 470239 w 2643615"/>
              <a:gd name="connsiteY46" fmla="*/ 522145 h 1377312"/>
              <a:gd name="connsiteX47" fmla="*/ 518033 w 2643615"/>
              <a:gd name="connsiteY47" fmla="*/ 459961 h 1377312"/>
              <a:gd name="connsiteX48" fmla="*/ 534479 w 2643615"/>
              <a:gd name="connsiteY48" fmla="*/ 379275 h 1377312"/>
              <a:gd name="connsiteX49" fmla="*/ 523173 w 2643615"/>
              <a:gd name="connsiteY49" fmla="*/ 315035 h 1377312"/>
              <a:gd name="connsiteX50" fmla="*/ 489768 w 2643615"/>
              <a:gd name="connsiteY50" fmla="*/ 262615 h 1377312"/>
              <a:gd name="connsiteX51" fmla="*/ 432722 w 2643615"/>
              <a:gd name="connsiteY51" fmla="*/ 227668 h 1377312"/>
              <a:gd name="connsiteX52" fmla="*/ 350495 w 2643615"/>
              <a:gd name="connsiteY52" fmla="*/ 214820 h 1377312"/>
              <a:gd name="connsiteX53" fmla="*/ 249766 w 2643615"/>
              <a:gd name="connsiteY53" fmla="*/ 230751 h 1377312"/>
              <a:gd name="connsiteX54" fmla="*/ 164969 w 2643615"/>
              <a:gd name="connsiteY54" fmla="*/ 265698 h 1377312"/>
              <a:gd name="connsiteX55" fmla="*/ 101243 w 2643615"/>
              <a:gd name="connsiteY55" fmla="*/ 301159 h 1377312"/>
              <a:gd name="connsiteX56" fmla="*/ 62699 w 2643615"/>
              <a:gd name="connsiteY56" fmla="*/ 317604 h 1377312"/>
              <a:gd name="connsiteX57" fmla="*/ 48309 w 2643615"/>
              <a:gd name="connsiteY57" fmla="*/ 314007 h 1377312"/>
              <a:gd name="connsiteX58" fmla="*/ 38030 w 2643615"/>
              <a:gd name="connsiteY58" fmla="*/ 300131 h 1377312"/>
              <a:gd name="connsiteX59" fmla="*/ 31863 w 2643615"/>
              <a:gd name="connsiteY59" fmla="*/ 270323 h 1377312"/>
              <a:gd name="connsiteX60" fmla="*/ 29808 w 2643615"/>
              <a:gd name="connsiteY60" fmla="*/ 219959 h 1377312"/>
              <a:gd name="connsiteX61" fmla="*/ 30835 w 2643615"/>
              <a:gd name="connsiteY61" fmla="*/ 177303 h 1377312"/>
              <a:gd name="connsiteX62" fmla="*/ 34947 w 2643615"/>
              <a:gd name="connsiteY62" fmla="*/ 149038 h 1377312"/>
              <a:gd name="connsiteX63" fmla="*/ 42656 w 2643615"/>
              <a:gd name="connsiteY63" fmla="*/ 129509 h 1377312"/>
              <a:gd name="connsiteX64" fmla="*/ 57559 w 2643615"/>
              <a:gd name="connsiteY64" fmla="*/ 111521 h 1377312"/>
              <a:gd name="connsiteX65" fmla="*/ 99701 w 2643615"/>
              <a:gd name="connsiteY65" fmla="*/ 82228 h 1377312"/>
              <a:gd name="connsiteX66" fmla="*/ 179873 w 2643615"/>
              <a:gd name="connsiteY66" fmla="*/ 44198 h 1377312"/>
              <a:gd name="connsiteX67" fmla="*/ 291394 w 2643615"/>
              <a:gd name="connsiteY67" fmla="*/ 12848 h 1377312"/>
              <a:gd name="connsiteX68" fmla="*/ 428611 w 2643615"/>
              <a:gd name="connsiteY68" fmla="*/ 0 h 1377312"/>
              <a:gd name="connsiteX0-1" fmla="*/ 428611 w 2643615"/>
              <a:gd name="connsiteY0-2" fmla="*/ 0 h 1377312"/>
              <a:gd name="connsiteX1-3" fmla="*/ 599747 w 2643615"/>
              <a:gd name="connsiteY1-4" fmla="*/ 22613 h 1377312"/>
              <a:gd name="connsiteX2-5" fmla="*/ 725144 w 2643615"/>
              <a:gd name="connsiteY2-6" fmla="*/ 87881 h 1377312"/>
              <a:gd name="connsiteX3-7" fmla="*/ 802232 w 2643615"/>
              <a:gd name="connsiteY3-8" fmla="*/ 192721 h 1377312"/>
              <a:gd name="connsiteX4-9" fmla="*/ 828442 w 2643615"/>
              <a:gd name="connsiteY4-10" fmla="*/ 333022 h 1377312"/>
              <a:gd name="connsiteX5-11" fmla="*/ 820184 w 2643615"/>
              <a:gd name="connsiteY5-12" fmla="*/ 393588 h 1377312"/>
              <a:gd name="connsiteX6-13" fmla="*/ 2479658 w 2643615"/>
              <a:gd name="connsiteY6-14" fmla="*/ 393588 h 1377312"/>
              <a:gd name="connsiteX7-15" fmla="*/ 2643615 w 2643615"/>
              <a:gd name="connsiteY7-16" fmla="*/ 557545 h 1377312"/>
              <a:gd name="connsiteX8-17" fmla="*/ 2643615 w 2643615"/>
              <a:gd name="connsiteY8-18" fmla="*/ 1213355 h 1377312"/>
              <a:gd name="connsiteX9-19" fmla="*/ 2479658 w 2643615"/>
              <a:gd name="connsiteY9-20" fmla="*/ 1377312 h 1377312"/>
              <a:gd name="connsiteX10-21" fmla="*/ 462478 w 2643615"/>
              <a:gd name="connsiteY10-22" fmla="*/ 1377312 h 1377312"/>
              <a:gd name="connsiteX11-23" fmla="*/ 376191 w 2643615"/>
              <a:gd name="connsiteY11-24" fmla="*/ 1377312 h 1377312"/>
              <a:gd name="connsiteX12-25" fmla="*/ 248738 w 2643615"/>
              <a:gd name="connsiteY12-26" fmla="*/ 1367547 h 1377312"/>
              <a:gd name="connsiteX13-27" fmla="*/ 143384 w 2643615"/>
              <a:gd name="connsiteY13-28" fmla="*/ 1343393 h 1377312"/>
              <a:gd name="connsiteX14-29" fmla="*/ 67838 w 2643615"/>
              <a:gd name="connsiteY14-30" fmla="*/ 1313585 h 1377312"/>
              <a:gd name="connsiteX15-31" fmla="*/ 28780 w 2643615"/>
              <a:gd name="connsiteY15-32" fmla="*/ 1289945 h 1377312"/>
              <a:gd name="connsiteX16-33" fmla="*/ 14904 w 2643615"/>
              <a:gd name="connsiteY16-34" fmla="*/ 1271444 h 1377312"/>
              <a:gd name="connsiteX17-35" fmla="*/ 6681 w 2643615"/>
              <a:gd name="connsiteY17-36" fmla="*/ 1247289 h 1377312"/>
              <a:gd name="connsiteX18-37" fmla="*/ 1542 w 2643615"/>
              <a:gd name="connsiteY18-38" fmla="*/ 1212343 h 1377312"/>
              <a:gd name="connsiteX19-39" fmla="*/ 0 w 2643615"/>
              <a:gd name="connsiteY19-40" fmla="*/ 1161464 h 1377312"/>
              <a:gd name="connsiteX20-41" fmla="*/ 8223 w 2643615"/>
              <a:gd name="connsiteY20-42" fmla="*/ 1093113 h 1377312"/>
              <a:gd name="connsiteX21-43" fmla="*/ 32891 w 2643615"/>
              <a:gd name="connsiteY21-44" fmla="*/ 1074098 h 1377312"/>
              <a:gd name="connsiteX22-45" fmla="*/ 68352 w 2643615"/>
              <a:gd name="connsiteY22-46" fmla="*/ 1087973 h 1377312"/>
              <a:gd name="connsiteX23-47" fmla="*/ 132592 w 2643615"/>
              <a:gd name="connsiteY23-48" fmla="*/ 1117781 h 1377312"/>
              <a:gd name="connsiteX24-49" fmla="*/ 224070 w 2643615"/>
              <a:gd name="connsiteY24-50" fmla="*/ 1147588 h 1377312"/>
              <a:gd name="connsiteX25-51" fmla="*/ 343300 w 2643615"/>
              <a:gd name="connsiteY25-52" fmla="*/ 1161464 h 1377312"/>
              <a:gd name="connsiteX26-53" fmla="*/ 443001 w 2643615"/>
              <a:gd name="connsiteY26-54" fmla="*/ 1148102 h 1377312"/>
              <a:gd name="connsiteX27-55" fmla="*/ 516492 w 2643615"/>
              <a:gd name="connsiteY27-56" fmla="*/ 1110586 h 1377312"/>
              <a:gd name="connsiteX28-57" fmla="*/ 561717 w 2643615"/>
              <a:gd name="connsiteY28-58" fmla="*/ 1051999 h 1377312"/>
              <a:gd name="connsiteX29-59" fmla="*/ 576621 w 2643615"/>
              <a:gd name="connsiteY29-60" fmla="*/ 975425 h 1377312"/>
              <a:gd name="connsiteX30-61" fmla="*/ 558633 w 2643615"/>
              <a:gd name="connsiteY30-62" fmla="*/ 892169 h 1377312"/>
              <a:gd name="connsiteX31-63" fmla="*/ 505185 w 2643615"/>
              <a:gd name="connsiteY31-64" fmla="*/ 828957 h 1377312"/>
              <a:gd name="connsiteX32-65" fmla="*/ 415763 w 2643615"/>
              <a:gd name="connsiteY32-66" fmla="*/ 788357 h 1377312"/>
              <a:gd name="connsiteX33-67" fmla="*/ 288824 w 2643615"/>
              <a:gd name="connsiteY33-68" fmla="*/ 773967 h 1377312"/>
              <a:gd name="connsiteX34-69" fmla="*/ 173706 w 2643615"/>
              <a:gd name="connsiteY34-70" fmla="*/ 773967 h 1377312"/>
              <a:gd name="connsiteX35-71" fmla="*/ 151093 w 2643615"/>
              <a:gd name="connsiteY35-72" fmla="*/ 770370 h 1377312"/>
              <a:gd name="connsiteX36-73" fmla="*/ 135675 w 2643615"/>
              <a:gd name="connsiteY36-74" fmla="*/ 755466 h 1377312"/>
              <a:gd name="connsiteX37-75" fmla="*/ 126939 w 2643615"/>
              <a:gd name="connsiteY37-76" fmla="*/ 724117 h 1377312"/>
              <a:gd name="connsiteX38-77" fmla="*/ 124369 w 2643615"/>
              <a:gd name="connsiteY38-78" fmla="*/ 672210 h 1377312"/>
              <a:gd name="connsiteX39-79" fmla="*/ 126939 w 2643615"/>
              <a:gd name="connsiteY39-80" fmla="*/ 623388 h 1377312"/>
              <a:gd name="connsiteX40-81" fmla="*/ 135162 w 2643615"/>
              <a:gd name="connsiteY40-82" fmla="*/ 594094 h 1377312"/>
              <a:gd name="connsiteX41-83" fmla="*/ 149551 w 2643615"/>
              <a:gd name="connsiteY41-84" fmla="*/ 579705 h 1377312"/>
              <a:gd name="connsiteX42-85" fmla="*/ 170622 w 2643615"/>
              <a:gd name="connsiteY42-86" fmla="*/ 575593 h 1377312"/>
              <a:gd name="connsiteX43-87" fmla="*/ 286769 w 2643615"/>
              <a:gd name="connsiteY43-88" fmla="*/ 575593 h 1377312"/>
              <a:gd name="connsiteX44-89" fmla="*/ 392636 w 2643615"/>
              <a:gd name="connsiteY44-90" fmla="*/ 561717 h 1377312"/>
              <a:gd name="connsiteX45-91" fmla="*/ 470239 w 2643615"/>
              <a:gd name="connsiteY45-92" fmla="*/ 522145 h 1377312"/>
              <a:gd name="connsiteX46-93" fmla="*/ 518033 w 2643615"/>
              <a:gd name="connsiteY46-94" fmla="*/ 459961 h 1377312"/>
              <a:gd name="connsiteX47-95" fmla="*/ 534479 w 2643615"/>
              <a:gd name="connsiteY47-96" fmla="*/ 379275 h 1377312"/>
              <a:gd name="connsiteX48-97" fmla="*/ 523173 w 2643615"/>
              <a:gd name="connsiteY48-98" fmla="*/ 315035 h 1377312"/>
              <a:gd name="connsiteX49-99" fmla="*/ 489768 w 2643615"/>
              <a:gd name="connsiteY49-100" fmla="*/ 262615 h 1377312"/>
              <a:gd name="connsiteX50-101" fmla="*/ 432722 w 2643615"/>
              <a:gd name="connsiteY50-102" fmla="*/ 227668 h 1377312"/>
              <a:gd name="connsiteX51-103" fmla="*/ 350495 w 2643615"/>
              <a:gd name="connsiteY51-104" fmla="*/ 214820 h 1377312"/>
              <a:gd name="connsiteX52-105" fmla="*/ 249766 w 2643615"/>
              <a:gd name="connsiteY52-106" fmla="*/ 230751 h 1377312"/>
              <a:gd name="connsiteX53-107" fmla="*/ 164969 w 2643615"/>
              <a:gd name="connsiteY53-108" fmla="*/ 265698 h 1377312"/>
              <a:gd name="connsiteX54-109" fmla="*/ 101243 w 2643615"/>
              <a:gd name="connsiteY54-110" fmla="*/ 301159 h 1377312"/>
              <a:gd name="connsiteX55-111" fmla="*/ 62699 w 2643615"/>
              <a:gd name="connsiteY55-112" fmla="*/ 317604 h 1377312"/>
              <a:gd name="connsiteX56-113" fmla="*/ 48309 w 2643615"/>
              <a:gd name="connsiteY56-114" fmla="*/ 314007 h 1377312"/>
              <a:gd name="connsiteX57-115" fmla="*/ 38030 w 2643615"/>
              <a:gd name="connsiteY57-116" fmla="*/ 300131 h 1377312"/>
              <a:gd name="connsiteX58-117" fmla="*/ 31863 w 2643615"/>
              <a:gd name="connsiteY58-118" fmla="*/ 270323 h 1377312"/>
              <a:gd name="connsiteX59-119" fmla="*/ 29808 w 2643615"/>
              <a:gd name="connsiteY59-120" fmla="*/ 219959 h 1377312"/>
              <a:gd name="connsiteX60-121" fmla="*/ 30835 w 2643615"/>
              <a:gd name="connsiteY60-122" fmla="*/ 177303 h 1377312"/>
              <a:gd name="connsiteX61-123" fmla="*/ 34947 w 2643615"/>
              <a:gd name="connsiteY61-124" fmla="*/ 149038 h 1377312"/>
              <a:gd name="connsiteX62-125" fmla="*/ 42656 w 2643615"/>
              <a:gd name="connsiteY62-126" fmla="*/ 129509 h 1377312"/>
              <a:gd name="connsiteX63-127" fmla="*/ 57559 w 2643615"/>
              <a:gd name="connsiteY63-128" fmla="*/ 111521 h 1377312"/>
              <a:gd name="connsiteX64-129" fmla="*/ 99701 w 2643615"/>
              <a:gd name="connsiteY64-130" fmla="*/ 82228 h 1377312"/>
              <a:gd name="connsiteX65-131" fmla="*/ 179873 w 2643615"/>
              <a:gd name="connsiteY65-132" fmla="*/ 44198 h 1377312"/>
              <a:gd name="connsiteX66-133" fmla="*/ 291394 w 2643615"/>
              <a:gd name="connsiteY66-134" fmla="*/ 12848 h 1377312"/>
              <a:gd name="connsiteX67-135" fmla="*/ 428611 w 2643615"/>
              <a:gd name="connsiteY67-136" fmla="*/ 0 h 1377312"/>
              <a:gd name="connsiteX0-137" fmla="*/ 428611 w 2643615"/>
              <a:gd name="connsiteY0-138" fmla="*/ 0 h 1377312"/>
              <a:gd name="connsiteX1-139" fmla="*/ 599747 w 2643615"/>
              <a:gd name="connsiteY1-140" fmla="*/ 22613 h 1377312"/>
              <a:gd name="connsiteX2-141" fmla="*/ 725144 w 2643615"/>
              <a:gd name="connsiteY2-142" fmla="*/ 87881 h 1377312"/>
              <a:gd name="connsiteX3-143" fmla="*/ 802232 w 2643615"/>
              <a:gd name="connsiteY3-144" fmla="*/ 192721 h 1377312"/>
              <a:gd name="connsiteX4-145" fmla="*/ 828442 w 2643615"/>
              <a:gd name="connsiteY4-146" fmla="*/ 333022 h 1377312"/>
              <a:gd name="connsiteX5-147" fmla="*/ 820184 w 2643615"/>
              <a:gd name="connsiteY5-148" fmla="*/ 393588 h 1377312"/>
              <a:gd name="connsiteX6-149" fmla="*/ 2479658 w 2643615"/>
              <a:gd name="connsiteY6-150" fmla="*/ 393588 h 1377312"/>
              <a:gd name="connsiteX7-151" fmla="*/ 2643615 w 2643615"/>
              <a:gd name="connsiteY7-152" fmla="*/ 557545 h 1377312"/>
              <a:gd name="connsiteX8-153" fmla="*/ 2643615 w 2643615"/>
              <a:gd name="connsiteY8-154" fmla="*/ 1213355 h 1377312"/>
              <a:gd name="connsiteX9-155" fmla="*/ 2479658 w 2643615"/>
              <a:gd name="connsiteY9-156" fmla="*/ 1377312 h 1377312"/>
              <a:gd name="connsiteX10-157" fmla="*/ 376191 w 2643615"/>
              <a:gd name="connsiteY10-158" fmla="*/ 1377312 h 1377312"/>
              <a:gd name="connsiteX11-159" fmla="*/ 248738 w 2643615"/>
              <a:gd name="connsiteY11-160" fmla="*/ 1367547 h 1377312"/>
              <a:gd name="connsiteX12-161" fmla="*/ 143384 w 2643615"/>
              <a:gd name="connsiteY12-162" fmla="*/ 1343393 h 1377312"/>
              <a:gd name="connsiteX13-163" fmla="*/ 67838 w 2643615"/>
              <a:gd name="connsiteY13-164" fmla="*/ 1313585 h 1377312"/>
              <a:gd name="connsiteX14-165" fmla="*/ 28780 w 2643615"/>
              <a:gd name="connsiteY14-166" fmla="*/ 1289945 h 1377312"/>
              <a:gd name="connsiteX15-167" fmla="*/ 14904 w 2643615"/>
              <a:gd name="connsiteY15-168" fmla="*/ 1271444 h 1377312"/>
              <a:gd name="connsiteX16-169" fmla="*/ 6681 w 2643615"/>
              <a:gd name="connsiteY16-170" fmla="*/ 1247289 h 1377312"/>
              <a:gd name="connsiteX17-171" fmla="*/ 1542 w 2643615"/>
              <a:gd name="connsiteY17-172" fmla="*/ 1212343 h 1377312"/>
              <a:gd name="connsiteX18-173" fmla="*/ 0 w 2643615"/>
              <a:gd name="connsiteY18-174" fmla="*/ 1161464 h 1377312"/>
              <a:gd name="connsiteX19-175" fmla="*/ 8223 w 2643615"/>
              <a:gd name="connsiteY19-176" fmla="*/ 1093113 h 1377312"/>
              <a:gd name="connsiteX20-177" fmla="*/ 32891 w 2643615"/>
              <a:gd name="connsiteY20-178" fmla="*/ 1074098 h 1377312"/>
              <a:gd name="connsiteX21-179" fmla="*/ 68352 w 2643615"/>
              <a:gd name="connsiteY21-180" fmla="*/ 1087973 h 1377312"/>
              <a:gd name="connsiteX22-181" fmla="*/ 132592 w 2643615"/>
              <a:gd name="connsiteY22-182" fmla="*/ 1117781 h 1377312"/>
              <a:gd name="connsiteX23-183" fmla="*/ 224070 w 2643615"/>
              <a:gd name="connsiteY23-184" fmla="*/ 1147588 h 1377312"/>
              <a:gd name="connsiteX24-185" fmla="*/ 343300 w 2643615"/>
              <a:gd name="connsiteY24-186" fmla="*/ 1161464 h 1377312"/>
              <a:gd name="connsiteX25-187" fmla="*/ 443001 w 2643615"/>
              <a:gd name="connsiteY25-188" fmla="*/ 1148102 h 1377312"/>
              <a:gd name="connsiteX26-189" fmla="*/ 516492 w 2643615"/>
              <a:gd name="connsiteY26-190" fmla="*/ 1110586 h 1377312"/>
              <a:gd name="connsiteX27-191" fmla="*/ 561717 w 2643615"/>
              <a:gd name="connsiteY27-192" fmla="*/ 1051999 h 1377312"/>
              <a:gd name="connsiteX28-193" fmla="*/ 576621 w 2643615"/>
              <a:gd name="connsiteY28-194" fmla="*/ 975425 h 1377312"/>
              <a:gd name="connsiteX29-195" fmla="*/ 558633 w 2643615"/>
              <a:gd name="connsiteY29-196" fmla="*/ 892169 h 1377312"/>
              <a:gd name="connsiteX30-197" fmla="*/ 505185 w 2643615"/>
              <a:gd name="connsiteY30-198" fmla="*/ 828957 h 1377312"/>
              <a:gd name="connsiteX31-199" fmla="*/ 415763 w 2643615"/>
              <a:gd name="connsiteY31-200" fmla="*/ 788357 h 1377312"/>
              <a:gd name="connsiteX32-201" fmla="*/ 288824 w 2643615"/>
              <a:gd name="connsiteY32-202" fmla="*/ 773967 h 1377312"/>
              <a:gd name="connsiteX33-203" fmla="*/ 173706 w 2643615"/>
              <a:gd name="connsiteY33-204" fmla="*/ 773967 h 1377312"/>
              <a:gd name="connsiteX34-205" fmla="*/ 151093 w 2643615"/>
              <a:gd name="connsiteY34-206" fmla="*/ 770370 h 1377312"/>
              <a:gd name="connsiteX35-207" fmla="*/ 135675 w 2643615"/>
              <a:gd name="connsiteY35-208" fmla="*/ 755466 h 1377312"/>
              <a:gd name="connsiteX36-209" fmla="*/ 126939 w 2643615"/>
              <a:gd name="connsiteY36-210" fmla="*/ 724117 h 1377312"/>
              <a:gd name="connsiteX37-211" fmla="*/ 124369 w 2643615"/>
              <a:gd name="connsiteY37-212" fmla="*/ 672210 h 1377312"/>
              <a:gd name="connsiteX38-213" fmla="*/ 126939 w 2643615"/>
              <a:gd name="connsiteY38-214" fmla="*/ 623388 h 1377312"/>
              <a:gd name="connsiteX39-215" fmla="*/ 135162 w 2643615"/>
              <a:gd name="connsiteY39-216" fmla="*/ 594094 h 1377312"/>
              <a:gd name="connsiteX40-217" fmla="*/ 149551 w 2643615"/>
              <a:gd name="connsiteY40-218" fmla="*/ 579705 h 1377312"/>
              <a:gd name="connsiteX41-219" fmla="*/ 170622 w 2643615"/>
              <a:gd name="connsiteY41-220" fmla="*/ 575593 h 1377312"/>
              <a:gd name="connsiteX42-221" fmla="*/ 286769 w 2643615"/>
              <a:gd name="connsiteY42-222" fmla="*/ 575593 h 1377312"/>
              <a:gd name="connsiteX43-223" fmla="*/ 392636 w 2643615"/>
              <a:gd name="connsiteY43-224" fmla="*/ 561717 h 1377312"/>
              <a:gd name="connsiteX44-225" fmla="*/ 470239 w 2643615"/>
              <a:gd name="connsiteY44-226" fmla="*/ 522145 h 1377312"/>
              <a:gd name="connsiteX45-227" fmla="*/ 518033 w 2643615"/>
              <a:gd name="connsiteY45-228" fmla="*/ 459961 h 1377312"/>
              <a:gd name="connsiteX46-229" fmla="*/ 534479 w 2643615"/>
              <a:gd name="connsiteY46-230" fmla="*/ 379275 h 1377312"/>
              <a:gd name="connsiteX47-231" fmla="*/ 523173 w 2643615"/>
              <a:gd name="connsiteY47-232" fmla="*/ 315035 h 1377312"/>
              <a:gd name="connsiteX48-233" fmla="*/ 489768 w 2643615"/>
              <a:gd name="connsiteY48-234" fmla="*/ 262615 h 1377312"/>
              <a:gd name="connsiteX49-235" fmla="*/ 432722 w 2643615"/>
              <a:gd name="connsiteY49-236" fmla="*/ 227668 h 1377312"/>
              <a:gd name="connsiteX50-237" fmla="*/ 350495 w 2643615"/>
              <a:gd name="connsiteY50-238" fmla="*/ 214820 h 1377312"/>
              <a:gd name="connsiteX51-239" fmla="*/ 249766 w 2643615"/>
              <a:gd name="connsiteY51-240" fmla="*/ 230751 h 1377312"/>
              <a:gd name="connsiteX52-241" fmla="*/ 164969 w 2643615"/>
              <a:gd name="connsiteY52-242" fmla="*/ 265698 h 1377312"/>
              <a:gd name="connsiteX53-243" fmla="*/ 101243 w 2643615"/>
              <a:gd name="connsiteY53-244" fmla="*/ 301159 h 1377312"/>
              <a:gd name="connsiteX54-245" fmla="*/ 62699 w 2643615"/>
              <a:gd name="connsiteY54-246" fmla="*/ 317604 h 1377312"/>
              <a:gd name="connsiteX55-247" fmla="*/ 48309 w 2643615"/>
              <a:gd name="connsiteY55-248" fmla="*/ 314007 h 1377312"/>
              <a:gd name="connsiteX56-249" fmla="*/ 38030 w 2643615"/>
              <a:gd name="connsiteY56-250" fmla="*/ 300131 h 1377312"/>
              <a:gd name="connsiteX57-251" fmla="*/ 31863 w 2643615"/>
              <a:gd name="connsiteY57-252" fmla="*/ 270323 h 1377312"/>
              <a:gd name="connsiteX58-253" fmla="*/ 29808 w 2643615"/>
              <a:gd name="connsiteY58-254" fmla="*/ 219959 h 1377312"/>
              <a:gd name="connsiteX59-255" fmla="*/ 30835 w 2643615"/>
              <a:gd name="connsiteY59-256" fmla="*/ 177303 h 1377312"/>
              <a:gd name="connsiteX60-257" fmla="*/ 34947 w 2643615"/>
              <a:gd name="connsiteY60-258" fmla="*/ 149038 h 1377312"/>
              <a:gd name="connsiteX61-259" fmla="*/ 42656 w 2643615"/>
              <a:gd name="connsiteY61-260" fmla="*/ 129509 h 1377312"/>
              <a:gd name="connsiteX62-261" fmla="*/ 57559 w 2643615"/>
              <a:gd name="connsiteY62-262" fmla="*/ 111521 h 1377312"/>
              <a:gd name="connsiteX63-263" fmla="*/ 99701 w 2643615"/>
              <a:gd name="connsiteY63-264" fmla="*/ 82228 h 1377312"/>
              <a:gd name="connsiteX64-265" fmla="*/ 179873 w 2643615"/>
              <a:gd name="connsiteY64-266" fmla="*/ 44198 h 1377312"/>
              <a:gd name="connsiteX65-267" fmla="*/ 291394 w 2643615"/>
              <a:gd name="connsiteY65-268" fmla="*/ 12848 h 1377312"/>
              <a:gd name="connsiteX66-269" fmla="*/ 428611 w 2643615"/>
              <a:gd name="connsiteY66-270" fmla="*/ 0 h 137731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 ang="0">
                <a:pos x="connsiteX34-69" y="connsiteY34-70"/>
              </a:cxn>
              <a:cxn ang="0">
                <a:pos x="connsiteX35-71" y="connsiteY35-72"/>
              </a:cxn>
              <a:cxn ang="0">
                <a:pos x="connsiteX36-73" y="connsiteY36-74"/>
              </a:cxn>
              <a:cxn ang="0">
                <a:pos x="connsiteX37-75" y="connsiteY37-76"/>
              </a:cxn>
              <a:cxn ang="0">
                <a:pos x="connsiteX38-77" y="connsiteY38-78"/>
              </a:cxn>
              <a:cxn ang="0">
                <a:pos x="connsiteX39-79" y="connsiteY39-80"/>
              </a:cxn>
              <a:cxn ang="0">
                <a:pos x="connsiteX40-81" y="connsiteY40-82"/>
              </a:cxn>
              <a:cxn ang="0">
                <a:pos x="connsiteX41-83" y="connsiteY41-84"/>
              </a:cxn>
              <a:cxn ang="0">
                <a:pos x="connsiteX42-85" y="connsiteY42-86"/>
              </a:cxn>
              <a:cxn ang="0">
                <a:pos x="connsiteX43-87" y="connsiteY43-88"/>
              </a:cxn>
              <a:cxn ang="0">
                <a:pos x="connsiteX44-89" y="connsiteY44-90"/>
              </a:cxn>
              <a:cxn ang="0">
                <a:pos x="connsiteX45-91" y="connsiteY45-92"/>
              </a:cxn>
              <a:cxn ang="0">
                <a:pos x="connsiteX46-93" y="connsiteY46-94"/>
              </a:cxn>
              <a:cxn ang="0">
                <a:pos x="connsiteX47-95" y="connsiteY47-96"/>
              </a:cxn>
              <a:cxn ang="0">
                <a:pos x="connsiteX48-97" y="connsiteY48-98"/>
              </a:cxn>
              <a:cxn ang="0">
                <a:pos x="connsiteX49-99" y="connsiteY49-100"/>
              </a:cxn>
              <a:cxn ang="0">
                <a:pos x="connsiteX50-101" y="connsiteY50-102"/>
              </a:cxn>
              <a:cxn ang="0">
                <a:pos x="connsiteX51-103" y="connsiteY51-104"/>
              </a:cxn>
              <a:cxn ang="0">
                <a:pos x="connsiteX52-105" y="connsiteY52-106"/>
              </a:cxn>
              <a:cxn ang="0">
                <a:pos x="connsiteX53-107" y="connsiteY53-108"/>
              </a:cxn>
              <a:cxn ang="0">
                <a:pos x="connsiteX54-109" y="connsiteY54-110"/>
              </a:cxn>
              <a:cxn ang="0">
                <a:pos x="connsiteX55-111" y="connsiteY55-112"/>
              </a:cxn>
              <a:cxn ang="0">
                <a:pos x="connsiteX56-113" y="connsiteY56-114"/>
              </a:cxn>
              <a:cxn ang="0">
                <a:pos x="connsiteX57-115" y="connsiteY57-116"/>
              </a:cxn>
              <a:cxn ang="0">
                <a:pos x="connsiteX58-117" y="connsiteY58-118"/>
              </a:cxn>
              <a:cxn ang="0">
                <a:pos x="connsiteX59-119" y="connsiteY59-120"/>
              </a:cxn>
              <a:cxn ang="0">
                <a:pos x="connsiteX60-121" y="connsiteY60-122"/>
              </a:cxn>
              <a:cxn ang="0">
                <a:pos x="connsiteX61-123" y="connsiteY61-124"/>
              </a:cxn>
              <a:cxn ang="0">
                <a:pos x="connsiteX62-125" y="connsiteY62-126"/>
              </a:cxn>
              <a:cxn ang="0">
                <a:pos x="connsiteX63-127" y="connsiteY63-128"/>
              </a:cxn>
              <a:cxn ang="0">
                <a:pos x="connsiteX64-129" y="connsiteY64-130"/>
              </a:cxn>
              <a:cxn ang="0">
                <a:pos x="connsiteX65-131" y="connsiteY65-132"/>
              </a:cxn>
              <a:cxn ang="0">
                <a:pos x="connsiteX66-133" y="connsiteY66-134"/>
              </a:cxn>
            </a:cxnLst>
            <a:rect l="l" t="t" r="r" b="b"/>
            <a:pathLst>
              <a:path w="2643615" h="1377312">
                <a:moveTo>
                  <a:pt x="428611" y="0"/>
                </a:moveTo>
                <a:cubicBezTo>
                  <a:pt x="493023" y="0"/>
                  <a:pt x="550068" y="7538"/>
                  <a:pt x="599747" y="22613"/>
                </a:cubicBezTo>
                <a:cubicBezTo>
                  <a:pt x="649426" y="37688"/>
                  <a:pt x="691225" y="59444"/>
                  <a:pt x="725144" y="87881"/>
                </a:cubicBezTo>
                <a:cubicBezTo>
                  <a:pt x="759063" y="116318"/>
                  <a:pt x="784759" y="151265"/>
                  <a:pt x="802232" y="192721"/>
                </a:cubicBezTo>
                <a:cubicBezTo>
                  <a:pt x="819706" y="234178"/>
                  <a:pt x="828442" y="280944"/>
                  <a:pt x="828442" y="333022"/>
                </a:cubicBezTo>
                <a:lnTo>
                  <a:pt x="820184" y="393588"/>
                </a:lnTo>
                <a:lnTo>
                  <a:pt x="2479658" y="393588"/>
                </a:lnTo>
                <a:cubicBezTo>
                  <a:pt x="2570209" y="393588"/>
                  <a:pt x="2643615" y="466994"/>
                  <a:pt x="2643615" y="557545"/>
                </a:cubicBezTo>
                <a:lnTo>
                  <a:pt x="2643615" y="1213355"/>
                </a:lnTo>
                <a:cubicBezTo>
                  <a:pt x="2643615" y="1303906"/>
                  <a:pt x="2570209" y="1377312"/>
                  <a:pt x="2479658" y="1377312"/>
                </a:cubicBezTo>
                <a:lnTo>
                  <a:pt x="376191" y="1377312"/>
                </a:lnTo>
                <a:cubicBezTo>
                  <a:pt x="330966" y="1377312"/>
                  <a:pt x="288482" y="1374057"/>
                  <a:pt x="248738" y="1367547"/>
                </a:cubicBezTo>
                <a:cubicBezTo>
                  <a:pt x="208995" y="1361037"/>
                  <a:pt x="173877" y="1352986"/>
                  <a:pt x="143384" y="1343393"/>
                </a:cubicBezTo>
                <a:cubicBezTo>
                  <a:pt x="112892" y="1333800"/>
                  <a:pt x="87709" y="1323864"/>
                  <a:pt x="67838" y="1313585"/>
                </a:cubicBezTo>
                <a:cubicBezTo>
                  <a:pt x="47966" y="1303307"/>
                  <a:pt x="34947" y="1295427"/>
                  <a:pt x="28780" y="1289945"/>
                </a:cubicBezTo>
                <a:cubicBezTo>
                  <a:pt x="22613" y="1284463"/>
                  <a:pt x="17987" y="1278296"/>
                  <a:pt x="14904" y="1271444"/>
                </a:cubicBezTo>
                <a:cubicBezTo>
                  <a:pt x="11820" y="1264591"/>
                  <a:pt x="9079" y="1256540"/>
                  <a:pt x="6681" y="1247289"/>
                </a:cubicBezTo>
                <a:cubicBezTo>
                  <a:pt x="4283" y="1238039"/>
                  <a:pt x="2570" y="1226390"/>
                  <a:pt x="1542" y="1212343"/>
                </a:cubicBezTo>
                <a:cubicBezTo>
                  <a:pt x="514" y="1198295"/>
                  <a:pt x="0" y="1181336"/>
                  <a:pt x="0" y="1161464"/>
                </a:cubicBezTo>
                <a:cubicBezTo>
                  <a:pt x="0" y="1128573"/>
                  <a:pt x="2741" y="1105789"/>
                  <a:pt x="8223" y="1093113"/>
                </a:cubicBezTo>
                <a:cubicBezTo>
                  <a:pt x="13705" y="1080436"/>
                  <a:pt x="21927" y="1074098"/>
                  <a:pt x="32891" y="1074098"/>
                </a:cubicBezTo>
                <a:cubicBezTo>
                  <a:pt x="39743" y="1074098"/>
                  <a:pt x="51564" y="1078723"/>
                  <a:pt x="68352" y="1087973"/>
                </a:cubicBezTo>
                <a:cubicBezTo>
                  <a:pt x="85140" y="1097224"/>
                  <a:pt x="106553" y="1107160"/>
                  <a:pt x="132592" y="1117781"/>
                </a:cubicBezTo>
                <a:cubicBezTo>
                  <a:pt x="158631" y="1128402"/>
                  <a:pt x="189123" y="1138338"/>
                  <a:pt x="224070" y="1147588"/>
                </a:cubicBezTo>
                <a:cubicBezTo>
                  <a:pt x="259017" y="1156839"/>
                  <a:pt x="298760" y="1161464"/>
                  <a:pt x="343300" y="1161464"/>
                </a:cubicBezTo>
                <a:cubicBezTo>
                  <a:pt x="380988" y="1161464"/>
                  <a:pt x="414221" y="1157010"/>
                  <a:pt x="443001" y="1148102"/>
                </a:cubicBezTo>
                <a:cubicBezTo>
                  <a:pt x="471780" y="1139194"/>
                  <a:pt x="496277" y="1126689"/>
                  <a:pt x="516492" y="1110586"/>
                </a:cubicBezTo>
                <a:cubicBezTo>
                  <a:pt x="536706" y="1094483"/>
                  <a:pt x="551781" y="1074954"/>
                  <a:pt x="561717" y="1051999"/>
                </a:cubicBezTo>
                <a:cubicBezTo>
                  <a:pt x="571653" y="1029044"/>
                  <a:pt x="576621" y="1003519"/>
                  <a:pt x="576621" y="975425"/>
                </a:cubicBezTo>
                <a:cubicBezTo>
                  <a:pt x="576621" y="944589"/>
                  <a:pt x="570625" y="916837"/>
                  <a:pt x="558633" y="892169"/>
                </a:cubicBezTo>
                <a:cubicBezTo>
                  <a:pt x="546642" y="867501"/>
                  <a:pt x="528826" y="846430"/>
                  <a:pt x="505185" y="828957"/>
                </a:cubicBezTo>
                <a:cubicBezTo>
                  <a:pt x="481545" y="811483"/>
                  <a:pt x="451738" y="797950"/>
                  <a:pt x="415763" y="788357"/>
                </a:cubicBezTo>
                <a:cubicBezTo>
                  <a:pt x="379788" y="778764"/>
                  <a:pt x="337476" y="773967"/>
                  <a:pt x="288824" y="773967"/>
                </a:cubicBezTo>
                <a:lnTo>
                  <a:pt x="173706" y="773967"/>
                </a:lnTo>
                <a:cubicBezTo>
                  <a:pt x="164798" y="773967"/>
                  <a:pt x="157260" y="772768"/>
                  <a:pt x="151093" y="770370"/>
                </a:cubicBezTo>
                <a:cubicBezTo>
                  <a:pt x="144926" y="767971"/>
                  <a:pt x="139787" y="763003"/>
                  <a:pt x="135675" y="755466"/>
                </a:cubicBezTo>
                <a:cubicBezTo>
                  <a:pt x="131564" y="747928"/>
                  <a:pt x="128652" y="737479"/>
                  <a:pt x="126939" y="724117"/>
                </a:cubicBezTo>
                <a:cubicBezTo>
                  <a:pt x="125226" y="710755"/>
                  <a:pt x="124369" y="693453"/>
                  <a:pt x="124369" y="672210"/>
                </a:cubicBezTo>
                <a:cubicBezTo>
                  <a:pt x="124369" y="652339"/>
                  <a:pt x="125226" y="636065"/>
                  <a:pt x="126939" y="623388"/>
                </a:cubicBezTo>
                <a:cubicBezTo>
                  <a:pt x="128652" y="610711"/>
                  <a:pt x="131393" y="600947"/>
                  <a:pt x="135162" y="594094"/>
                </a:cubicBezTo>
                <a:cubicBezTo>
                  <a:pt x="138930" y="587242"/>
                  <a:pt x="143727" y="582445"/>
                  <a:pt x="149551" y="579705"/>
                </a:cubicBezTo>
                <a:cubicBezTo>
                  <a:pt x="155376" y="576964"/>
                  <a:pt x="162399" y="575593"/>
                  <a:pt x="170622" y="575593"/>
                </a:cubicBezTo>
                <a:lnTo>
                  <a:pt x="286769" y="575593"/>
                </a:lnTo>
                <a:cubicBezTo>
                  <a:pt x="326512" y="575593"/>
                  <a:pt x="361801" y="570968"/>
                  <a:pt x="392636" y="561717"/>
                </a:cubicBezTo>
                <a:cubicBezTo>
                  <a:pt x="423472" y="552467"/>
                  <a:pt x="449339" y="539276"/>
                  <a:pt x="470239" y="522145"/>
                </a:cubicBezTo>
                <a:cubicBezTo>
                  <a:pt x="491138" y="505014"/>
                  <a:pt x="507070" y="484286"/>
                  <a:pt x="518033" y="459961"/>
                </a:cubicBezTo>
                <a:cubicBezTo>
                  <a:pt x="528997" y="435635"/>
                  <a:pt x="534479" y="408740"/>
                  <a:pt x="534479" y="379275"/>
                </a:cubicBezTo>
                <a:cubicBezTo>
                  <a:pt x="534479" y="356662"/>
                  <a:pt x="530710" y="335249"/>
                  <a:pt x="523173" y="315035"/>
                </a:cubicBezTo>
                <a:cubicBezTo>
                  <a:pt x="515635" y="294820"/>
                  <a:pt x="504500" y="277347"/>
                  <a:pt x="489768" y="262615"/>
                </a:cubicBezTo>
                <a:cubicBezTo>
                  <a:pt x="475035" y="247882"/>
                  <a:pt x="456020" y="236233"/>
                  <a:pt x="432722" y="227668"/>
                </a:cubicBezTo>
                <a:cubicBezTo>
                  <a:pt x="409425" y="219102"/>
                  <a:pt x="382015" y="214820"/>
                  <a:pt x="350495" y="214820"/>
                </a:cubicBezTo>
                <a:cubicBezTo>
                  <a:pt x="314863" y="214820"/>
                  <a:pt x="281287" y="220130"/>
                  <a:pt x="249766" y="230751"/>
                </a:cubicBezTo>
                <a:cubicBezTo>
                  <a:pt x="218246" y="241372"/>
                  <a:pt x="189980" y="253021"/>
                  <a:pt x="164969" y="265698"/>
                </a:cubicBezTo>
                <a:cubicBezTo>
                  <a:pt x="139958" y="278375"/>
                  <a:pt x="118716" y="290195"/>
                  <a:pt x="101243" y="301159"/>
                </a:cubicBezTo>
                <a:cubicBezTo>
                  <a:pt x="83769" y="312122"/>
                  <a:pt x="70921" y="317604"/>
                  <a:pt x="62699" y="317604"/>
                </a:cubicBezTo>
                <a:cubicBezTo>
                  <a:pt x="57217" y="317604"/>
                  <a:pt x="52420" y="316405"/>
                  <a:pt x="48309" y="314007"/>
                </a:cubicBezTo>
                <a:cubicBezTo>
                  <a:pt x="44197" y="311608"/>
                  <a:pt x="40771" y="306983"/>
                  <a:pt x="38030" y="300131"/>
                </a:cubicBezTo>
                <a:cubicBezTo>
                  <a:pt x="35289" y="293279"/>
                  <a:pt x="33234" y="283343"/>
                  <a:pt x="31863" y="270323"/>
                </a:cubicBezTo>
                <a:cubicBezTo>
                  <a:pt x="30493" y="257304"/>
                  <a:pt x="29808" y="240516"/>
                  <a:pt x="29808" y="219959"/>
                </a:cubicBezTo>
                <a:cubicBezTo>
                  <a:pt x="29808" y="202828"/>
                  <a:pt x="30150" y="188610"/>
                  <a:pt x="30835" y="177303"/>
                </a:cubicBezTo>
                <a:cubicBezTo>
                  <a:pt x="31521" y="165997"/>
                  <a:pt x="32891" y="156575"/>
                  <a:pt x="34947" y="149038"/>
                </a:cubicBezTo>
                <a:cubicBezTo>
                  <a:pt x="37002" y="141500"/>
                  <a:pt x="39572" y="134991"/>
                  <a:pt x="42656" y="129509"/>
                </a:cubicBezTo>
                <a:cubicBezTo>
                  <a:pt x="45739" y="124027"/>
                  <a:pt x="50707" y="118031"/>
                  <a:pt x="57559" y="111521"/>
                </a:cubicBezTo>
                <a:cubicBezTo>
                  <a:pt x="64412" y="105012"/>
                  <a:pt x="78459" y="95247"/>
                  <a:pt x="99701" y="82228"/>
                </a:cubicBezTo>
                <a:cubicBezTo>
                  <a:pt x="120943" y="69209"/>
                  <a:pt x="147667" y="56532"/>
                  <a:pt x="179873" y="44198"/>
                </a:cubicBezTo>
                <a:cubicBezTo>
                  <a:pt x="212079" y="31863"/>
                  <a:pt x="249252" y="21414"/>
                  <a:pt x="291394" y="12848"/>
                </a:cubicBezTo>
                <a:cubicBezTo>
                  <a:pt x="333535" y="4283"/>
                  <a:pt x="379275" y="0"/>
                  <a:pt x="428611" y="0"/>
                </a:cubicBezTo>
                <a:close/>
              </a:path>
            </a:pathLst>
          </a:custGeom>
          <a:noFill/>
          <a:ln w="1016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0" tIns="45720" rIns="274320" bIns="91440" numCol="1" spcCol="0" rtlCol="0" fromWordArt="0" anchor="b" anchorCtr="0" forceAA="0" compatLnSpc="1">
            <a:noAutofit/>
          </a:bodyPr>
          <a:lstStyle/>
          <a:p>
            <a:pPr lvl="0" algn="just">
              <a:spcAft>
                <a:spcPts val="600"/>
              </a:spcAft>
            </a:pPr>
            <a:endParaRPr lang="en-US" sz="2000" b="1" cap="all" dirty="0">
              <a:solidFill>
                <a:prstClr val="black"/>
              </a:solidFill>
            </a:endParaRPr>
          </a:p>
        </p:txBody>
      </p:sp>
      <p:sp>
        <p:nvSpPr>
          <p:cNvPr id="36" name="Freeform: Shape 35"/>
          <p:cNvSpPr/>
          <p:nvPr/>
        </p:nvSpPr>
        <p:spPr>
          <a:xfrm>
            <a:off x="6739272" y="3836080"/>
            <a:ext cx="5312819" cy="2450717"/>
          </a:xfrm>
          <a:custGeom>
            <a:avLst/>
            <a:gdLst>
              <a:gd name="connsiteX0" fmla="*/ 566342 w 2646698"/>
              <a:gd name="connsiteY0" fmla="*/ 233320 h 1342364"/>
              <a:gd name="connsiteX1" fmla="*/ 215847 w 2646698"/>
              <a:gd name="connsiteY1" fmla="*/ 844888 h 1342364"/>
              <a:gd name="connsiteX2" fmla="*/ 568397 w 2646698"/>
              <a:gd name="connsiteY2" fmla="*/ 844888 h 1342364"/>
              <a:gd name="connsiteX3" fmla="*/ 568397 w 2646698"/>
              <a:gd name="connsiteY3" fmla="*/ 233320 h 1342364"/>
              <a:gd name="connsiteX4" fmla="*/ 637263 w 2646698"/>
              <a:gd name="connsiteY4" fmla="*/ 0 h 1342364"/>
              <a:gd name="connsiteX5" fmla="*/ 726685 w 2646698"/>
              <a:gd name="connsiteY5" fmla="*/ 2569 h 1342364"/>
              <a:gd name="connsiteX6" fmla="*/ 785786 w 2646698"/>
              <a:gd name="connsiteY6" fmla="*/ 10792 h 1342364"/>
              <a:gd name="connsiteX7" fmla="*/ 818163 w 2646698"/>
              <a:gd name="connsiteY7" fmla="*/ 24668 h 1342364"/>
              <a:gd name="connsiteX8" fmla="*/ 828442 w 2646698"/>
              <a:gd name="connsiteY8" fmla="*/ 44197 h 1342364"/>
              <a:gd name="connsiteX9" fmla="*/ 828442 w 2646698"/>
              <a:gd name="connsiteY9" fmla="*/ 355126 h 1342364"/>
              <a:gd name="connsiteX10" fmla="*/ 2482741 w 2646698"/>
              <a:gd name="connsiteY10" fmla="*/ 355126 h 1342364"/>
              <a:gd name="connsiteX11" fmla="*/ 2646698 w 2646698"/>
              <a:gd name="connsiteY11" fmla="*/ 519083 h 1342364"/>
              <a:gd name="connsiteX12" fmla="*/ 2646698 w 2646698"/>
              <a:gd name="connsiteY12" fmla="*/ 1174893 h 1342364"/>
              <a:gd name="connsiteX13" fmla="*/ 2482741 w 2646698"/>
              <a:gd name="connsiteY13" fmla="*/ 1338850 h 1342364"/>
              <a:gd name="connsiteX14" fmla="*/ 765518 w 2646698"/>
              <a:gd name="connsiteY14" fmla="*/ 1338850 h 1342364"/>
              <a:gd name="connsiteX15" fmla="*/ 760604 w 2646698"/>
              <a:gd name="connsiteY15" fmla="*/ 1339795 h 1342364"/>
              <a:gd name="connsiteX16" fmla="*/ 696878 w 2646698"/>
              <a:gd name="connsiteY16" fmla="*/ 1342364 h 1342364"/>
              <a:gd name="connsiteX17" fmla="*/ 634693 w 2646698"/>
              <a:gd name="connsiteY17" fmla="*/ 1339795 h 1342364"/>
              <a:gd name="connsiteX18" fmla="*/ 594607 w 2646698"/>
              <a:gd name="connsiteY18" fmla="*/ 1332086 h 1342364"/>
              <a:gd name="connsiteX19" fmla="*/ 574050 w 2646698"/>
              <a:gd name="connsiteY19" fmla="*/ 1319238 h 1342364"/>
              <a:gd name="connsiteX20" fmla="*/ 568397 w 2646698"/>
              <a:gd name="connsiteY20" fmla="*/ 1301251 h 1342364"/>
              <a:gd name="connsiteX21" fmla="*/ 568397 w 2646698"/>
              <a:gd name="connsiteY21" fmla="*/ 1060735 h 1342364"/>
              <a:gd name="connsiteX22" fmla="*/ 59615 w 2646698"/>
              <a:gd name="connsiteY22" fmla="*/ 1060735 h 1342364"/>
              <a:gd name="connsiteX23" fmla="*/ 33919 w 2646698"/>
              <a:gd name="connsiteY23" fmla="*/ 1057138 h 1342364"/>
              <a:gd name="connsiteX24" fmla="*/ 14903 w 2646698"/>
              <a:gd name="connsiteY24" fmla="*/ 1040692 h 1342364"/>
              <a:gd name="connsiteX25" fmla="*/ 3597 w 2646698"/>
              <a:gd name="connsiteY25" fmla="*/ 1003690 h 1342364"/>
              <a:gd name="connsiteX26" fmla="*/ 0 w 2646698"/>
              <a:gd name="connsiteY26" fmla="*/ 939449 h 1342364"/>
              <a:gd name="connsiteX27" fmla="*/ 1541 w 2646698"/>
              <a:gd name="connsiteY27" fmla="*/ 882404 h 1342364"/>
              <a:gd name="connsiteX28" fmla="*/ 6681 w 2646698"/>
              <a:gd name="connsiteY28" fmla="*/ 838721 h 1342364"/>
              <a:gd name="connsiteX29" fmla="*/ 16959 w 2646698"/>
              <a:gd name="connsiteY29" fmla="*/ 801718 h 1342364"/>
              <a:gd name="connsiteX30" fmla="*/ 33919 w 2646698"/>
              <a:gd name="connsiteY30" fmla="*/ 764716 h 1342364"/>
              <a:gd name="connsiteX31" fmla="*/ 447112 w 2646698"/>
              <a:gd name="connsiteY31" fmla="*/ 35974 h 1342364"/>
              <a:gd name="connsiteX32" fmla="*/ 464585 w 2646698"/>
              <a:gd name="connsiteY32" fmla="*/ 20043 h 1342364"/>
              <a:gd name="connsiteX33" fmla="*/ 499018 w 2646698"/>
              <a:gd name="connsiteY33" fmla="*/ 8736 h 1342364"/>
              <a:gd name="connsiteX34" fmla="*/ 555035 w 2646698"/>
              <a:gd name="connsiteY34" fmla="*/ 2055 h 1342364"/>
              <a:gd name="connsiteX35" fmla="*/ 637263 w 2646698"/>
              <a:gd name="connsiteY35" fmla="*/ 0 h 134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2646698" h="1342364">
                <a:moveTo>
                  <a:pt x="566342" y="233320"/>
                </a:moveTo>
                <a:lnTo>
                  <a:pt x="215847" y="844888"/>
                </a:lnTo>
                <a:lnTo>
                  <a:pt x="568397" y="844888"/>
                </a:lnTo>
                <a:lnTo>
                  <a:pt x="568397" y="233320"/>
                </a:lnTo>
                <a:close/>
                <a:moveTo>
                  <a:pt x="637263" y="0"/>
                </a:moveTo>
                <a:cubicBezTo>
                  <a:pt x="672210" y="0"/>
                  <a:pt x="702017" y="856"/>
                  <a:pt x="726685" y="2569"/>
                </a:cubicBezTo>
                <a:cubicBezTo>
                  <a:pt x="751354" y="4282"/>
                  <a:pt x="771054" y="7023"/>
                  <a:pt x="785786" y="10792"/>
                </a:cubicBezTo>
                <a:cubicBezTo>
                  <a:pt x="800519" y="14561"/>
                  <a:pt x="811311" y="19186"/>
                  <a:pt x="818163" y="24668"/>
                </a:cubicBezTo>
                <a:cubicBezTo>
                  <a:pt x="825016" y="30150"/>
                  <a:pt x="828442" y="36659"/>
                  <a:pt x="828442" y="44197"/>
                </a:cubicBezTo>
                <a:lnTo>
                  <a:pt x="828442" y="355126"/>
                </a:lnTo>
                <a:lnTo>
                  <a:pt x="2482741" y="355126"/>
                </a:lnTo>
                <a:cubicBezTo>
                  <a:pt x="2573292" y="355126"/>
                  <a:pt x="2646698" y="428532"/>
                  <a:pt x="2646698" y="519083"/>
                </a:cubicBezTo>
                <a:lnTo>
                  <a:pt x="2646698" y="1174893"/>
                </a:lnTo>
                <a:cubicBezTo>
                  <a:pt x="2646698" y="1265444"/>
                  <a:pt x="2573292" y="1338850"/>
                  <a:pt x="2482741" y="1338850"/>
                </a:cubicBezTo>
                <a:lnTo>
                  <a:pt x="765518" y="1338850"/>
                </a:lnTo>
                <a:lnTo>
                  <a:pt x="760604" y="1339795"/>
                </a:lnTo>
                <a:cubicBezTo>
                  <a:pt x="744159" y="1341508"/>
                  <a:pt x="722916" y="1342364"/>
                  <a:pt x="696878" y="1342364"/>
                </a:cubicBezTo>
                <a:cubicBezTo>
                  <a:pt x="672210" y="1342364"/>
                  <a:pt x="651481" y="1341508"/>
                  <a:pt x="634693" y="1339795"/>
                </a:cubicBezTo>
                <a:cubicBezTo>
                  <a:pt x="617905" y="1338082"/>
                  <a:pt x="604543" y="1335512"/>
                  <a:pt x="594607" y="1332086"/>
                </a:cubicBezTo>
                <a:cubicBezTo>
                  <a:pt x="584671" y="1328660"/>
                  <a:pt x="577819" y="1324377"/>
                  <a:pt x="574050" y="1319238"/>
                </a:cubicBezTo>
                <a:cubicBezTo>
                  <a:pt x="570282" y="1314099"/>
                  <a:pt x="568397" y="1308103"/>
                  <a:pt x="568397" y="1301251"/>
                </a:cubicBezTo>
                <a:lnTo>
                  <a:pt x="568397" y="1060735"/>
                </a:lnTo>
                <a:lnTo>
                  <a:pt x="59615" y="1060735"/>
                </a:lnTo>
                <a:cubicBezTo>
                  <a:pt x="50021" y="1060735"/>
                  <a:pt x="41456" y="1059536"/>
                  <a:pt x="33919" y="1057138"/>
                </a:cubicBezTo>
                <a:cubicBezTo>
                  <a:pt x="26381" y="1054739"/>
                  <a:pt x="20043" y="1049257"/>
                  <a:pt x="14903" y="1040692"/>
                </a:cubicBezTo>
                <a:cubicBezTo>
                  <a:pt x="9764" y="1032127"/>
                  <a:pt x="5995" y="1019792"/>
                  <a:pt x="3597" y="1003690"/>
                </a:cubicBezTo>
                <a:cubicBezTo>
                  <a:pt x="1199" y="987587"/>
                  <a:pt x="0" y="966173"/>
                  <a:pt x="0" y="939449"/>
                </a:cubicBezTo>
                <a:cubicBezTo>
                  <a:pt x="0" y="917522"/>
                  <a:pt x="514" y="898507"/>
                  <a:pt x="1541" y="882404"/>
                </a:cubicBezTo>
                <a:cubicBezTo>
                  <a:pt x="2569" y="866301"/>
                  <a:pt x="4282" y="851740"/>
                  <a:pt x="6681" y="838721"/>
                </a:cubicBezTo>
                <a:cubicBezTo>
                  <a:pt x="9079" y="825701"/>
                  <a:pt x="12505" y="813367"/>
                  <a:pt x="16959" y="801718"/>
                </a:cubicBezTo>
                <a:cubicBezTo>
                  <a:pt x="21413" y="790069"/>
                  <a:pt x="27066" y="777735"/>
                  <a:pt x="33919" y="764716"/>
                </a:cubicBezTo>
                <a:lnTo>
                  <a:pt x="447112" y="35974"/>
                </a:lnTo>
                <a:cubicBezTo>
                  <a:pt x="450538" y="29807"/>
                  <a:pt x="456362" y="24497"/>
                  <a:pt x="464585" y="20043"/>
                </a:cubicBezTo>
                <a:cubicBezTo>
                  <a:pt x="472808" y="15589"/>
                  <a:pt x="484285" y="11820"/>
                  <a:pt x="499018" y="8736"/>
                </a:cubicBezTo>
                <a:cubicBezTo>
                  <a:pt x="513750" y="5653"/>
                  <a:pt x="532423" y="3426"/>
                  <a:pt x="555035" y="2055"/>
                </a:cubicBezTo>
                <a:cubicBezTo>
                  <a:pt x="577648" y="685"/>
                  <a:pt x="605057" y="0"/>
                  <a:pt x="637263" y="0"/>
                </a:cubicBezTo>
                <a:close/>
              </a:path>
            </a:pathLst>
          </a:custGeom>
          <a:noFill/>
          <a:ln w="1016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0" tIns="45720" rIns="274320" bIns="91440" numCol="1" spcCol="0" rtlCol="0" fromWordArt="0" anchor="b" anchorCtr="0" forceAA="0" compatLnSpc="1">
            <a:noAutofit/>
          </a:bodyPr>
          <a:lstStyle/>
          <a:p>
            <a:pPr lvl="0" algn="just">
              <a:spcAft>
                <a:spcPts val="600"/>
              </a:spcAft>
            </a:pPr>
            <a:endParaRPr lang="en-US" sz="1400" noProof="1">
              <a:solidFill>
                <a:schemeClr val="tx1">
                  <a:lumMod val="50000"/>
                  <a:lumOff val="50000"/>
                </a:schemeClr>
              </a:solidFill>
            </a:endParaRPr>
          </a:p>
        </p:txBody>
      </p:sp>
      <p:sp>
        <p:nvSpPr>
          <p:cNvPr id="7" name="Rectangle 6"/>
          <p:cNvSpPr/>
          <p:nvPr/>
        </p:nvSpPr>
        <p:spPr>
          <a:xfrm>
            <a:off x="8022929" y="4500754"/>
            <a:ext cx="4169071" cy="954107"/>
          </a:xfrm>
          <a:prstGeom prst="rect">
            <a:avLst/>
          </a:prstGeom>
        </p:spPr>
        <p:txBody>
          <a:bodyPr wrap="square">
            <a:spAutoFit/>
          </a:bodyPr>
          <a:lstStyle/>
          <a:p>
            <a:r>
              <a:rPr lang="en-US" sz="2800" b="1" dirty="0"/>
              <a:t>Collaboration with NGF</a:t>
            </a:r>
          </a:p>
          <a:p>
            <a:endParaRPr lang="en-GB" sz="2800" dirty="0">
              <a:latin typeface="Gill Sans MT" charset="0"/>
            </a:endParaRPr>
          </a:p>
        </p:txBody>
      </p:sp>
      <p:sp>
        <p:nvSpPr>
          <p:cNvPr id="10" name="TextBox 9">
            <a:extLst>
              <a:ext uri="{FF2B5EF4-FFF2-40B4-BE49-F238E27FC236}">
                <a16:creationId xmlns:a16="http://schemas.microsoft.com/office/drawing/2014/main" id="{8B2F8E38-071A-FE3B-AF0F-D0C8865C79CF}"/>
              </a:ext>
            </a:extLst>
          </p:cNvPr>
          <p:cNvSpPr txBox="1"/>
          <p:nvPr/>
        </p:nvSpPr>
        <p:spPr>
          <a:xfrm>
            <a:off x="1663908" y="4500754"/>
            <a:ext cx="4077332" cy="1384995"/>
          </a:xfrm>
          <a:prstGeom prst="rect">
            <a:avLst/>
          </a:prstGeom>
          <a:noFill/>
        </p:spPr>
        <p:txBody>
          <a:bodyPr wrap="square">
            <a:spAutoFit/>
          </a:bodyPr>
          <a:lstStyle/>
          <a:p>
            <a:r>
              <a:rPr lang="en-GB" sz="2800" b="1" dirty="0"/>
              <a:t>The Challenge Matrix in the Nigerian University System</a:t>
            </a:r>
            <a:endParaRPr lang="en-US" sz="2800" b="1" dirty="0"/>
          </a:p>
        </p:txBody>
      </p:sp>
      <p:sp>
        <p:nvSpPr>
          <p:cNvPr id="3" name="TextBox 2">
            <a:extLst>
              <a:ext uri="{FF2B5EF4-FFF2-40B4-BE49-F238E27FC236}">
                <a16:creationId xmlns:a16="http://schemas.microsoft.com/office/drawing/2014/main" id="{AFCD14E0-5843-4429-1526-E60AE3A5CE89}"/>
              </a:ext>
            </a:extLst>
          </p:cNvPr>
          <p:cNvSpPr txBox="1"/>
          <p:nvPr/>
        </p:nvSpPr>
        <p:spPr>
          <a:xfrm>
            <a:off x="1351506" y="1820747"/>
            <a:ext cx="3955012" cy="1384995"/>
          </a:xfrm>
          <a:prstGeom prst="rect">
            <a:avLst/>
          </a:prstGeom>
          <a:noFill/>
        </p:spPr>
        <p:txBody>
          <a:bodyPr wrap="square" rtlCol="0">
            <a:spAutoFit/>
          </a:bodyPr>
          <a:lstStyle/>
          <a:p>
            <a:r>
              <a:rPr lang="en-US" sz="2800" b="1" dirty="0"/>
              <a:t>Sub-National University Education in Nigeria: An Overview</a:t>
            </a:r>
            <a:endParaRPr lang="en-NG" sz="2800" b="1" dirty="0"/>
          </a:p>
        </p:txBody>
      </p:sp>
      <p:sp>
        <p:nvSpPr>
          <p:cNvPr id="5" name="TextBox 4">
            <a:extLst>
              <a:ext uri="{FF2B5EF4-FFF2-40B4-BE49-F238E27FC236}">
                <a16:creationId xmlns:a16="http://schemas.microsoft.com/office/drawing/2014/main" id="{331A5002-E0B3-63BB-BD03-C848FC92F426}"/>
              </a:ext>
            </a:extLst>
          </p:cNvPr>
          <p:cNvSpPr txBox="1"/>
          <p:nvPr/>
        </p:nvSpPr>
        <p:spPr>
          <a:xfrm>
            <a:off x="7854595" y="1852390"/>
            <a:ext cx="3852723" cy="1231106"/>
          </a:xfrm>
          <a:prstGeom prst="rect">
            <a:avLst/>
          </a:prstGeom>
          <a:noFill/>
        </p:spPr>
        <p:txBody>
          <a:bodyPr wrap="square" rtlCol="0">
            <a:spAutoFit/>
          </a:bodyPr>
          <a:lstStyle/>
          <a:p>
            <a:r>
              <a:rPr lang="en-US" sz="2800" b="1" dirty="0"/>
              <a:t>Proposed Peer Review of State Universities</a:t>
            </a:r>
          </a:p>
          <a:p>
            <a:endParaRPr lang="en-NG" dirty="0"/>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511" y="370390"/>
            <a:ext cx="11088976" cy="516835"/>
          </a:xfrm>
        </p:spPr>
        <p:txBody>
          <a:bodyPr>
            <a:normAutofit fontScale="90000"/>
          </a:bodyPr>
          <a:lstStyle/>
          <a:p>
            <a:r>
              <a:rPr lang="en-US" sz="4000" b="1" dirty="0"/>
              <a:t>University Education in Africa: An Overview</a:t>
            </a:r>
            <a:br>
              <a:rPr lang="en-US" dirty="0"/>
            </a:br>
            <a:endParaRPr lang="en-US" dirty="0"/>
          </a:p>
        </p:txBody>
      </p:sp>
      <p:sp>
        <p:nvSpPr>
          <p:cNvPr id="3" name="Content Placeholder 2"/>
          <p:cNvSpPr>
            <a:spLocks noGrp="1"/>
          </p:cNvSpPr>
          <p:nvPr>
            <p:ph idx="1"/>
          </p:nvPr>
        </p:nvSpPr>
        <p:spPr>
          <a:xfrm>
            <a:off x="1" y="628807"/>
            <a:ext cx="12191999" cy="6191573"/>
          </a:xfrm>
        </p:spPr>
        <p:txBody>
          <a:bodyPr>
            <a:noAutofit/>
          </a:bodyPr>
          <a:lstStyle/>
          <a:p>
            <a:r>
              <a:rPr lang="en-ZA" dirty="0"/>
              <a:t>The modern Western University system is over 1000 years old. While Universities like Oxford are over 900 years old, the oldest degree awarding University in Africa is Al </a:t>
            </a:r>
            <a:r>
              <a:rPr lang="en-ZA" dirty="0" err="1"/>
              <a:t>Karaouine</a:t>
            </a:r>
            <a:r>
              <a:rPr lang="en-ZA" dirty="0"/>
              <a:t> in Fez, Morocco founded in 859 AD. </a:t>
            </a:r>
          </a:p>
          <a:p>
            <a:r>
              <a:rPr lang="en-ZA" dirty="0" err="1"/>
              <a:t>Fourah</a:t>
            </a:r>
            <a:r>
              <a:rPr lang="en-ZA" dirty="0"/>
              <a:t> Bay College established in 1927 is the oldest Western type University.</a:t>
            </a:r>
          </a:p>
          <a:p>
            <a:r>
              <a:rPr lang="en-ZA" dirty="0"/>
              <a:t>University of Cape Town established in 1829 is the oldest in Southern Africa.</a:t>
            </a:r>
          </a:p>
          <a:p>
            <a:r>
              <a:rPr lang="en-ZA" dirty="0"/>
              <a:t> </a:t>
            </a:r>
            <a:r>
              <a:rPr lang="en-US" dirty="0"/>
              <a:t>Cairo University in Egypt was founded in  1908 is the oldest western style university in North Africa. </a:t>
            </a:r>
          </a:p>
          <a:p>
            <a:r>
              <a:rPr lang="en-ZA" dirty="0"/>
              <a:t>The University of Ibadan and Ghana were established in 1948 and University of Zimbabwe established in 1952 are amongst the top ten oldest Universities in Africa.</a:t>
            </a:r>
          </a:p>
          <a:p>
            <a:r>
              <a:rPr lang="en-ZA" sz="2000" dirty="0"/>
              <a:t> </a:t>
            </a:r>
            <a:r>
              <a:rPr lang="en-US" dirty="0"/>
              <a:t>India – 4004			USA - 3281</a:t>
            </a:r>
          </a:p>
          <a:p>
            <a:r>
              <a:rPr lang="en-US" dirty="0"/>
              <a:t>China – 2310			Brazil – 1507</a:t>
            </a:r>
          </a:p>
          <a:p>
            <a:r>
              <a:rPr lang="en-US" dirty="0"/>
              <a:t>Nigeria has the highest number of Universities in Africa with 270, South Africa with 136 and Ethiopia with 134</a:t>
            </a:r>
          </a:p>
          <a:p>
            <a:endParaRPr lang="en-ZA" sz="2000" dirty="0"/>
          </a:p>
          <a:p>
            <a:endParaRPr lang="en-US" sz="2000" dirty="0"/>
          </a:p>
        </p:txBody>
      </p:sp>
    </p:spTree>
    <p:extLst>
      <p:ext uri="{BB962C8B-B14F-4D97-AF65-F5344CB8AC3E}">
        <p14:creationId xmlns:p14="http://schemas.microsoft.com/office/powerpoint/2010/main" val="3735094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80F7D-7BF0-A740-8A98-E3DAC9A674D5}"/>
              </a:ext>
            </a:extLst>
          </p:cNvPr>
          <p:cNvSpPr>
            <a:spLocks noGrp="1"/>
          </p:cNvSpPr>
          <p:nvPr>
            <p:ph type="title"/>
          </p:nvPr>
        </p:nvSpPr>
        <p:spPr>
          <a:xfrm>
            <a:off x="974361" y="0"/>
            <a:ext cx="10837888" cy="624856"/>
          </a:xfrm>
        </p:spPr>
        <p:txBody>
          <a:bodyPr>
            <a:noAutofit/>
          </a:bodyPr>
          <a:lstStyle/>
          <a:p>
            <a:r>
              <a:rPr lang="en-AE" sz="3629" b="1" dirty="0">
                <a:latin typeface="Bookman Old Style" panose="02050604050505020204" pitchFamily="18" charset="0"/>
              </a:rPr>
              <a:t>Nigeria University System at a Glance</a:t>
            </a:r>
          </a:p>
        </p:txBody>
      </p:sp>
      <p:pic>
        <p:nvPicPr>
          <p:cNvPr id="5" name="Content Placeholder 4">
            <a:extLst>
              <a:ext uri="{FF2B5EF4-FFF2-40B4-BE49-F238E27FC236}">
                <a16:creationId xmlns:a16="http://schemas.microsoft.com/office/drawing/2014/main" id="{246148D8-F6DB-3242-832D-3AB18BD1D79B}"/>
              </a:ext>
            </a:extLst>
          </p:cNvPr>
          <p:cNvPicPr>
            <a:picLocks noGrp="1" noChangeAspect="1"/>
          </p:cNvPicPr>
          <p:nvPr>
            <p:ph idx="1"/>
          </p:nvPr>
        </p:nvPicPr>
        <p:blipFill>
          <a:blip r:embed="rId2"/>
          <a:stretch>
            <a:fillRect/>
          </a:stretch>
        </p:blipFill>
        <p:spPr>
          <a:xfrm>
            <a:off x="7676484" y="1150246"/>
            <a:ext cx="4515516" cy="5524831"/>
          </a:xfrm>
        </p:spPr>
      </p:pic>
      <p:sp>
        <p:nvSpPr>
          <p:cNvPr id="8" name="Rectangle 7">
            <a:extLst>
              <a:ext uri="{FF2B5EF4-FFF2-40B4-BE49-F238E27FC236}">
                <a16:creationId xmlns:a16="http://schemas.microsoft.com/office/drawing/2014/main" id="{571FC18E-0377-974C-A9E9-CFA4C31F57E8}"/>
              </a:ext>
            </a:extLst>
          </p:cNvPr>
          <p:cNvSpPr/>
          <p:nvPr/>
        </p:nvSpPr>
        <p:spPr>
          <a:xfrm>
            <a:off x="474209" y="652710"/>
            <a:ext cx="11158157" cy="523220"/>
          </a:xfrm>
          <a:prstGeom prst="rect">
            <a:avLst/>
          </a:prstGeom>
        </p:spPr>
        <p:txBody>
          <a:bodyPr wrap="square">
            <a:spAutoFit/>
          </a:bodyPr>
          <a:lstStyle/>
          <a:p>
            <a:r>
              <a:rPr lang="en-US" sz="2800" b="1" dirty="0">
                <a:latin typeface="Bookman Old Style" panose="02050604050505020204" pitchFamily="18" charset="0"/>
              </a:rPr>
              <a:t>75 years old and currently has </a:t>
            </a:r>
            <a:r>
              <a:rPr lang="en-AE" sz="2800" b="1">
                <a:latin typeface="Bookman Old Style" panose="02050604050505020204" pitchFamily="18" charset="0"/>
              </a:rPr>
              <a:t>2</a:t>
            </a:r>
            <a:r>
              <a:rPr lang="en-US" sz="2800" b="1" dirty="0">
                <a:latin typeface="Bookman Old Style" panose="02050604050505020204" pitchFamily="18" charset="0"/>
              </a:rPr>
              <a:t>70</a:t>
            </a:r>
            <a:r>
              <a:rPr lang="en-AE" sz="2800" b="1">
                <a:latin typeface="Bookman Old Style" panose="02050604050505020204" pitchFamily="18" charset="0"/>
              </a:rPr>
              <a:t> </a:t>
            </a:r>
            <a:r>
              <a:rPr lang="en-AE" sz="2800" b="1" dirty="0">
                <a:latin typeface="Bookman Old Style" panose="02050604050505020204" pitchFamily="18" charset="0"/>
              </a:rPr>
              <a:t>licensed Universities</a:t>
            </a:r>
          </a:p>
        </p:txBody>
      </p:sp>
      <p:sp>
        <p:nvSpPr>
          <p:cNvPr id="9" name="Content Placeholder 3">
            <a:extLst>
              <a:ext uri="{FF2B5EF4-FFF2-40B4-BE49-F238E27FC236}">
                <a16:creationId xmlns:a16="http://schemas.microsoft.com/office/drawing/2014/main" id="{DC48CD7D-5D3E-9F47-BF49-DC5DC2BBC807}"/>
              </a:ext>
            </a:extLst>
          </p:cNvPr>
          <p:cNvSpPr txBox="1">
            <a:spLocks/>
          </p:cNvSpPr>
          <p:nvPr/>
        </p:nvSpPr>
        <p:spPr>
          <a:xfrm>
            <a:off x="329785" y="1333169"/>
            <a:ext cx="7436040" cy="5524831"/>
          </a:xfrm>
          <a:prstGeom prst="rect">
            <a:avLst/>
          </a:prstGeom>
        </p:spPr>
        <p:txBody>
          <a:bodyPr vert="horz" lIns="68587" tIns="34293" rIns="68587" bIns="34293"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14333" indent="-214333">
              <a:buFont typeface="Wingdings" pitchFamily="2" charset="2"/>
              <a:buChar char="Ø"/>
            </a:pPr>
            <a:r>
              <a:rPr lang="en-AE" sz="2540">
                <a:latin typeface="Bookman Old Style" panose="02050604050505020204" pitchFamily="18" charset="0"/>
              </a:rPr>
              <a:t>1</a:t>
            </a:r>
            <a:r>
              <a:rPr lang="en-US" sz="2540" dirty="0">
                <a:latin typeface="Bookman Old Style" panose="02050604050505020204" pitchFamily="18" charset="0"/>
              </a:rPr>
              <a:t>23</a:t>
            </a:r>
            <a:r>
              <a:rPr lang="en-AE" sz="2540">
                <a:latin typeface="Bookman Old Style" panose="02050604050505020204" pitchFamily="18" charset="0"/>
              </a:rPr>
              <a:t> </a:t>
            </a:r>
            <a:r>
              <a:rPr lang="en-AE" sz="2540" dirty="0">
                <a:latin typeface="Bookman Old Style" panose="02050604050505020204" pitchFamily="18" charset="0"/>
              </a:rPr>
              <a:t>Public </a:t>
            </a:r>
            <a:r>
              <a:rPr lang="en-AE" sz="2540">
                <a:latin typeface="Bookman Old Style" panose="02050604050505020204" pitchFamily="18" charset="0"/>
              </a:rPr>
              <a:t>: </a:t>
            </a:r>
            <a:r>
              <a:rPr lang="en-US" sz="2540" dirty="0">
                <a:latin typeface="Bookman Old Style" panose="02050604050505020204" pitchFamily="18" charset="0"/>
              </a:rPr>
              <a:t>147 </a:t>
            </a:r>
            <a:r>
              <a:rPr lang="en-AE" sz="2540">
                <a:latin typeface="Bookman Old Style" panose="02050604050505020204" pitchFamily="18" charset="0"/>
              </a:rPr>
              <a:t>Private </a:t>
            </a:r>
            <a:endParaRPr lang="en-AE" sz="2540" dirty="0">
              <a:latin typeface="Bookman Old Style" panose="02050604050505020204" pitchFamily="18" charset="0"/>
            </a:endParaRPr>
          </a:p>
          <a:p>
            <a:pPr marL="214333" indent="-214333">
              <a:buFont typeface="Wingdings" pitchFamily="2" charset="2"/>
              <a:buChar char="Ø"/>
            </a:pPr>
            <a:r>
              <a:rPr lang="en-US" sz="2540" dirty="0">
                <a:latin typeface="Bookman Old Style" panose="02050604050505020204" pitchFamily="18" charset="0"/>
              </a:rPr>
              <a:t>52</a:t>
            </a:r>
            <a:r>
              <a:rPr lang="en-AE" sz="2540">
                <a:latin typeface="Bookman Old Style" panose="02050604050505020204" pitchFamily="18" charset="0"/>
              </a:rPr>
              <a:t> </a:t>
            </a:r>
            <a:r>
              <a:rPr lang="en-AE" sz="2540" dirty="0">
                <a:latin typeface="Bookman Old Style" panose="02050604050505020204" pitchFamily="18" charset="0"/>
              </a:rPr>
              <a:t>owned by Federal Government </a:t>
            </a:r>
          </a:p>
          <a:p>
            <a:pPr marL="214333" indent="-214333">
              <a:buFont typeface="Wingdings" pitchFamily="2" charset="2"/>
              <a:buChar char="Ø"/>
            </a:pPr>
            <a:r>
              <a:rPr lang="en-US" sz="2540" dirty="0">
                <a:latin typeface="Bookman Old Style" panose="02050604050505020204" pitchFamily="18" charset="0"/>
              </a:rPr>
              <a:t>71</a:t>
            </a:r>
            <a:r>
              <a:rPr lang="en-AE" sz="2540">
                <a:latin typeface="Bookman Old Style" panose="02050604050505020204" pitchFamily="18" charset="0"/>
              </a:rPr>
              <a:t> </a:t>
            </a:r>
            <a:r>
              <a:rPr lang="en-AE" sz="2540" dirty="0">
                <a:latin typeface="Bookman Old Style" panose="02050604050505020204" pitchFamily="18" charset="0"/>
              </a:rPr>
              <a:t>Owned by State Governments</a:t>
            </a:r>
          </a:p>
          <a:p>
            <a:pPr marL="214333" indent="-214333">
              <a:buFont typeface="Wingdings" pitchFamily="2" charset="2"/>
              <a:buChar char="Ø"/>
            </a:pPr>
            <a:r>
              <a:rPr lang="en-US" sz="2540" dirty="0">
                <a:latin typeface="Bookman Old Style" panose="02050604050505020204" pitchFamily="18" charset="0"/>
              </a:rPr>
              <a:t>25</a:t>
            </a:r>
            <a:r>
              <a:rPr lang="en-AE" sz="2540">
                <a:latin typeface="Bookman Old Style" panose="02050604050505020204" pitchFamily="18" charset="0"/>
              </a:rPr>
              <a:t> </a:t>
            </a:r>
            <a:r>
              <a:rPr lang="en-AE" sz="2540" dirty="0">
                <a:latin typeface="Bookman Old Style" panose="02050604050505020204" pitchFamily="18" charset="0"/>
              </a:rPr>
              <a:t>of those owned by the Federal Government are specialized (Open University, Health, Agriculture, Technology, Maritime, Armed Forces etc). </a:t>
            </a:r>
          </a:p>
          <a:p>
            <a:pPr marL="214333" indent="-214333">
              <a:buFont typeface="Wingdings" pitchFamily="2" charset="2"/>
              <a:buChar char="Ø"/>
            </a:pPr>
            <a:r>
              <a:rPr lang="en-US" sz="2540" dirty="0">
                <a:latin typeface="Bookman Old Style" panose="02050604050505020204" pitchFamily="18" charset="0"/>
              </a:rPr>
              <a:t>25</a:t>
            </a:r>
            <a:r>
              <a:rPr lang="en-AE" sz="2540">
                <a:latin typeface="Bookman Old Style" panose="02050604050505020204" pitchFamily="18" charset="0"/>
              </a:rPr>
              <a:t> </a:t>
            </a:r>
            <a:r>
              <a:rPr lang="en-AE" sz="2540" dirty="0">
                <a:latin typeface="Bookman Old Style" panose="02050604050505020204" pitchFamily="18" charset="0"/>
              </a:rPr>
              <a:t>of those owned by State Governments are also specialized.</a:t>
            </a:r>
          </a:p>
          <a:p>
            <a:pPr marL="214333" indent="-214333">
              <a:buFont typeface="Wingdings" pitchFamily="2" charset="2"/>
              <a:buChar char="Ø"/>
            </a:pPr>
            <a:r>
              <a:rPr lang="en-US" sz="2540" dirty="0">
                <a:latin typeface="Bookman Old Style" panose="02050604050505020204" pitchFamily="18" charset="0"/>
              </a:rPr>
              <a:t>17</a:t>
            </a:r>
            <a:r>
              <a:rPr lang="en-AE" sz="2540">
                <a:latin typeface="Bookman Old Style" panose="02050604050505020204" pitchFamily="18" charset="0"/>
              </a:rPr>
              <a:t> </a:t>
            </a:r>
            <a:r>
              <a:rPr lang="en-AE" sz="2540" dirty="0">
                <a:latin typeface="Bookman Old Style" panose="02050604050505020204" pitchFamily="18" charset="0"/>
              </a:rPr>
              <a:t>public </a:t>
            </a:r>
            <a:r>
              <a:rPr lang="en-AE" sz="2540">
                <a:latin typeface="Bookman Old Style" panose="02050604050505020204" pitchFamily="18" charset="0"/>
              </a:rPr>
              <a:t>and </a:t>
            </a:r>
            <a:r>
              <a:rPr lang="en-US" sz="2540" dirty="0">
                <a:latin typeface="Bookman Old Style" panose="02050604050505020204" pitchFamily="18" charset="0"/>
              </a:rPr>
              <a:t>3 </a:t>
            </a:r>
            <a:r>
              <a:rPr lang="en-AE" sz="2540">
                <a:latin typeface="Bookman Old Style" panose="02050604050505020204" pitchFamily="18" charset="0"/>
              </a:rPr>
              <a:t>private </a:t>
            </a:r>
            <a:r>
              <a:rPr lang="en-AE" sz="2540" dirty="0">
                <a:latin typeface="Bookman Old Style" panose="02050604050505020204" pitchFamily="18" charset="0"/>
              </a:rPr>
              <a:t>Universities are licensed to provide Distance Learning</a:t>
            </a:r>
          </a:p>
          <a:p>
            <a:pPr marL="214333" indent="-214333">
              <a:buFont typeface="Wingdings" pitchFamily="2" charset="2"/>
              <a:buChar char="Ø"/>
            </a:pPr>
            <a:r>
              <a:rPr lang="en-AE" sz="2540" dirty="0">
                <a:latin typeface="Bookman Old Style" panose="02050604050505020204" pitchFamily="18" charset="0"/>
              </a:rPr>
              <a:t>We have </a:t>
            </a:r>
            <a:r>
              <a:rPr lang="en-AE" sz="2540">
                <a:latin typeface="Bookman Old Style" panose="02050604050505020204" pitchFamily="18" charset="0"/>
              </a:rPr>
              <a:t>one </a:t>
            </a:r>
            <a:r>
              <a:rPr lang="en-US" sz="2540" dirty="0">
                <a:latin typeface="Bookman Old Style" panose="02050604050505020204" pitchFamily="18" charset="0"/>
              </a:rPr>
              <a:t>Federal </a:t>
            </a:r>
            <a:r>
              <a:rPr lang="en-AE" sz="2540">
                <a:latin typeface="Bookman Old Style" panose="02050604050505020204" pitchFamily="18" charset="0"/>
              </a:rPr>
              <a:t>National Open University</a:t>
            </a:r>
            <a:r>
              <a:rPr lang="en-US" sz="2540" dirty="0">
                <a:latin typeface="Bookman Old Style" panose="02050604050505020204" pitchFamily="18" charset="0"/>
              </a:rPr>
              <a:t> and four private Online ones. </a:t>
            </a:r>
            <a:endParaRPr lang="en-AE" sz="2540" dirty="0">
              <a:latin typeface="Bookman Old Style" panose="02050604050505020204" pitchFamily="18" charset="0"/>
            </a:endParaRPr>
          </a:p>
          <a:p>
            <a:endParaRPr lang="en-AE" sz="2100" dirty="0"/>
          </a:p>
        </p:txBody>
      </p:sp>
    </p:spTree>
    <p:extLst>
      <p:ext uri="{BB962C8B-B14F-4D97-AF65-F5344CB8AC3E}">
        <p14:creationId xmlns:p14="http://schemas.microsoft.com/office/powerpoint/2010/main" val="2551371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80F7D-7BF0-A740-8A98-E3DAC9A674D5}"/>
              </a:ext>
            </a:extLst>
          </p:cNvPr>
          <p:cNvSpPr>
            <a:spLocks noGrp="1"/>
          </p:cNvSpPr>
          <p:nvPr>
            <p:ph type="title"/>
          </p:nvPr>
        </p:nvSpPr>
        <p:spPr>
          <a:xfrm>
            <a:off x="974361" y="0"/>
            <a:ext cx="10837888" cy="624856"/>
          </a:xfrm>
        </p:spPr>
        <p:txBody>
          <a:bodyPr>
            <a:noAutofit/>
          </a:bodyPr>
          <a:lstStyle/>
          <a:p>
            <a:r>
              <a:rPr lang="en-AE" sz="3629" b="1" dirty="0">
                <a:latin typeface="Bookman Old Style" panose="02050604050505020204" pitchFamily="18" charset="0"/>
              </a:rPr>
              <a:t>Nigeria </a:t>
            </a:r>
            <a:r>
              <a:rPr lang="en-AE" sz="3629" b="1">
                <a:latin typeface="Bookman Old Style" panose="02050604050505020204" pitchFamily="18" charset="0"/>
              </a:rPr>
              <a:t>University System</a:t>
            </a:r>
            <a:r>
              <a:rPr lang="en-US" sz="3629" b="1" dirty="0">
                <a:latin typeface="Bookman Old Style" panose="02050604050505020204" pitchFamily="18" charset="0"/>
              </a:rPr>
              <a:t>: Growth pattern</a:t>
            </a:r>
            <a:endParaRPr lang="en-AE" sz="3629" b="1" dirty="0">
              <a:latin typeface="Bookman Old Style" panose="02050604050505020204" pitchFamily="18" charset="0"/>
            </a:endParaRPr>
          </a:p>
        </p:txBody>
      </p:sp>
      <p:pic>
        <p:nvPicPr>
          <p:cNvPr id="5" name="Content Placeholder 4">
            <a:extLst>
              <a:ext uri="{FF2B5EF4-FFF2-40B4-BE49-F238E27FC236}">
                <a16:creationId xmlns:a16="http://schemas.microsoft.com/office/drawing/2014/main" id="{246148D8-F6DB-3242-832D-3AB18BD1D79B}"/>
              </a:ext>
            </a:extLst>
          </p:cNvPr>
          <p:cNvPicPr>
            <a:picLocks noGrp="1" noChangeAspect="1"/>
          </p:cNvPicPr>
          <p:nvPr>
            <p:ph idx="1"/>
          </p:nvPr>
        </p:nvPicPr>
        <p:blipFill>
          <a:blip r:embed="rId2"/>
          <a:stretch>
            <a:fillRect/>
          </a:stretch>
        </p:blipFill>
        <p:spPr>
          <a:xfrm>
            <a:off x="7676484" y="1150246"/>
            <a:ext cx="4515516" cy="5524831"/>
          </a:xfrm>
        </p:spPr>
      </p:pic>
      <p:sp>
        <p:nvSpPr>
          <p:cNvPr id="9" name="Content Placeholder 3">
            <a:extLst>
              <a:ext uri="{FF2B5EF4-FFF2-40B4-BE49-F238E27FC236}">
                <a16:creationId xmlns:a16="http://schemas.microsoft.com/office/drawing/2014/main" id="{DC48CD7D-5D3E-9F47-BF49-DC5DC2BBC807}"/>
              </a:ext>
            </a:extLst>
          </p:cNvPr>
          <p:cNvSpPr txBox="1">
            <a:spLocks/>
          </p:cNvSpPr>
          <p:nvPr/>
        </p:nvSpPr>
        <p:spPr>
          <a:xfrm>
            <a:off x="329785" y="1333169"/>
            <a:ext cx="7436040" cy="5524831"/>
          </a:xfrm>
          <a:prstGeom prst="rect">
            <a:avLst/>
          </a:prstGeom>
        </p:spPr>
        <p:txBody>
          <a:bodyPr vert="horz" lIns="68587" tIns="34293" rIns="68587" bIns="34293"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AE" sz="2100" dirty="0"/>
          </a:p>
        </p:txBody>
      </p:sp>
      <p:sp>
        <p:nvSpPr>
          <p:cNvPr id="4" name="TextBox 3">
            <a:extLst>
              <a:ext uri="{FF2B5EF4-FFF2-40B4-BE49-F238E27FC236}">
                <a16:creationId xmlns:a16="http://schemas.microsoft.com/office/drawing/2014/main" id="{69EDBF82-22CB-BE36-3FE3-53E9ACF22ADE}"/>
              </a:ext>
            </a:extLst>
          </p:cNvPr>
          <p:cNvSpPr txBox="1"/>
          <p:nvPr/>
        </p:nvSpPr>
        <p:spPr>
          <a:xfrm>
            <a:off x="143718" y="1333169"/>
            <a:ext cx="8265764" cy="5693866"/>
          </a:xfrm>
          <a:prstGeom prst="rect">
            <a:avLst/>
          </a:prstGeom>
          <a:noFill/>
        </p:spPr>
        <p:txBody>
          <a:bodyPr wrap="square">
            <a:spAutoFit/>
          </a:bodyPr>
          <a:lstStyle/>
          <a:p>
            <a:r>
              <a:rPr lang="en-US" sz="2800" dirty="0">
                <a:effectLst/>
                <a:latin typeface="Merriweather" panose="02060503050406030704" pitchFamily="18" charset="0"/>
                <a:ea typeface="Times New Roman" panose="02020603050405020304" pitchFamily="18" charset="0"/>
              </a:rPr>
              <a:t>1948 - 1970: 	5</a:t>
            </a:r>
            <a:endParaRPr lang="en-NG" sz="2800" dirty="0">
              <a:effectLst/>
              <a:latin typeface="Merriweather" panose="02060503050406030704" pitchFamily="18" charset="0"/>
              <a:ea typeface="Times New Roman" panose="02020603050405020304" pitchFamily="18" charset="0"/>
            </a:endParaRPr>
          </a:p>
          <a:p>
            <a:r>
              <a:rPr lang="en-US" sz="2800" dirty="0">
                <a:effectLst/>
                <a:latin typeface="Merriweather" panose="02060503050406030704" pitchFamily="18" charset="0"/>
                <a:ea typeface="Times New Roman" panose="02020603050405020304" pitchFamily="18" charset="0"/>
              </a:rPr>
              <a:t>1970 </a:t>
            </a:r>
            <a:r>
              <a:rPr lang="en-US" sz="2800" dirty="0">
                <a:latin typeface="Merriweather" panose="02060503050406030704" pitchFamily="18" charset="0"/>
                <a:ea typeface="Times New Roman" panose="02020603050405020304" pitchFamily="18" charset="0"/>
              </a:rPr>
              <a:t>-</a:t>
            </a:r>
            <a:r>
              <a:rPr lang="en-US" sz="2800" dirty="0">
                <a:effectLst/>
                <a:latin typeface="Merriweather" panose="02060503050406030704" pitchFamily="18" charset="0"/>
                <a:ea typeface="Times New Roman" panose="02020603050405020304" pitchFamily="18" charset="0"/>
              </a:rPr>
              <a:t>1976: 	13</a:t>
            </a:r>
            <a:endParaRPr lang="en-NG" sz="2800" dirty="0">
              <a:effectLst/>
              <a:latin typeface="Merriweather" panose="02060503050406030704" pitchFamily="18" charset="0"/>
              <a:ea typeface="Times New Roman" panose="02020603050405020304" pitchFamily="18" charset="0"/>
            </a:endParaRPr>
          </a:p>
          <a:p>
            <a:r>
              <a:rPr lang="en-US" sz="2800" dirty="0">
                <a:effectLst/>
                <a:latin typeface="Merriweather" panose="02060503050406030704" pitchFamily="18" charset="0"/>
                <a:ea typeface="Times New Roman" panose="02020603050405020304" pitchFamily="18" charset="0"/>
              </a:rPr>
              <a:t>1976 </a:t>
            </a:r>
            <a:r>
              <a:rPr lang="en-US" sz="2800" dirty="0">
                <a:latin typeface="Merriweather" panose="02060503050406030704" pitchFamily="18" charset="0"/>
                <a:ea typeface="Times New Roman" panose="02020603050405020304" pitchFamily="18" charset="0"/>
              </a:rPr>
              <a:t>-</a:t>
            </a:r>
            <a:r>
              <a:rPr lang="en-US" sz="2800" dirty="0">
                <a:effectLst/>
                <a:latin typeface="Merriweather" panose="02060503050406030704" pitchFamily="18" charset="0"/>
                <a:ea typeface="Times New Roman" panose="02020603050405020304" pitchFamily="18" charset="0"/>
              </a:rPr>
              <a:t>1985:	20 </a:t>
            </a:r>
            <a:endParaRPr lang="en-NG" sz="2800" dirty="0">
              <a:effectLst/>
              <a:latin typeface="Merriweather" panose="02060503050406030704" pitchFamily="18" charset="0"/>
              <a:ea typeface="Times New Roman" panose="02020603050405020304" pitchFamily="18" charset="0"/>
            </a:endParaRPr>
          </a:p>
          <a:p>
            <a:r>
              <a:rPr lang="en-US" sz="2800" dirty="0">
                <a:effectLst/>
                <a:latin typeface="Merriweather" panose="02060503050406030704" pitchFamily="18" charset="0"/>
                <a:ea typeface="Times New Roman" panose="02020603050405020304" pitchFamily="18" charset="0"/>
              </a:rPr>
              <a:t>1985 </a:t>
            </a:r>
            <a:r>
              <a:rPr lang="en-US" sz="2800" dirty="0">
                <a:latin typeface="Merriweather" panose="02060503050406030704" pitchFamily="18" charset="0"/>
                <a:ea typeface="Times New Roman" panose="02020603050405020304" pitchFamily="18" charset="0"/>
              </a:rPr>
              <a:t>-</a:t>
            </a:r>
            <a:r>
              <a:rPr lang="en-US" sz="2800" dirty="0">
                <a:effectLst/>
                <a:latin typeface="Merriweather" panose="02060503050406030704" pitchFamily="18" charset="0"/>
                <a:ea typeface="Times New Roman" panose="02020603050405020304" pitchFamily="18" charset="0"/>
              </a:rPr>
              <a:t> 1999: 	29</a:t>
            </a:r>
            <a:endParaRPr lang="en-NG" sz="2800" dirty="0">
              <a:effectLst/>
              <a:latin typeface="Merriweather" panose="02060503050406030704" pitchFamily="18" charset="0"/>
              <a:ea typeface="Times New Roman" panose="02020603050405020304" pitchFamily="18" charset="0"/>
            </a:endParaRPr>
          </a:p>
          <a:p>
            <a:r>
              <a:rPr lang="en-US" sz="2800" dirty="0">
                <a:effectLst/>
                <a:latin typeface="Merriweather" panose="02060503050406030704" pitchFamily="18" charset="0"/>
                <a:ea typeface="Times New Roman" panose="02020603050405020304" pitchFamily="18" charset="0"/>
              </a:rPr>
              <a:t>1999 </a:t>
            </a:r>
            <a:r>
              <a:rPr lang="en-US" sz="2800" dirty="0">
                <a:latin typeface="Merriweather" panose="02060503050406030704" pitchFamily="18" charset="0"/>
                <a:ea typeface="Times New Roman" panose="02020603050405020304" pitchFamily="18" charset="0"/>
              </a:rPr>
              <a:t>-</a:t>
            </a:r>
            <a:r>
              <a:rPr lang="en-US" sz="2800" dirty="0">
                <a:effectLst/>
                <a:latin typeface="Merriweather" panose="02060503050406030704" pitchFamily="18" charset="0"/>
                <a:ea typeface="Times New Roman" panose="02020603050405020304" pitchFamily="18" charset="0"/>
              </a:rPr>
              <a:t> 2023	241</a:t>
            </a:r>
            <a:endParaRPr lang="en-NG" sz="2800" dirty="0">
              <a:effectLst/>
              <a:latin typeface="Merriweather" panose="02060503050406030704" pitchFamily="18" charset="0"/>
              <a:ea typeface="Times New Roman" panose="02020603050405020304" pitchFamily="18" charset="0"/>
            </a:endParaRPr>
          </a:p>
          <a:p>
            <a:pPr algn="just"/>
            <a:r>
              <a:rPr lang="en-NG" sz="2800" dirty="0">
                <a:effectLst/>
                <a:latin typeface="Merriweather" panose="02060503050406030704" pitchFamily="18" charset="0"/>
                <a:ea typeface="Times New Roman" panose="02020603050405020304" pitchFamily="18" charset="0"/>
              </a:rPr>
              <a:t>80 percent of the country’s apex institutions were established during the Fourth Republic that began in 1999. By sheer numbers and possibly by the quality of graduates and their likely impact on society, the Fourth Republic can definitely be looked upon as a period that signifies the golden age of university education in Nigeria. </a:t>
            </a:r>
          </a:p>
        </p:txBody>
      </p:sp>
    </p:spTree>
    <p:extLst>
      <p:ext uri="{BB962C8B-B14F-4D97-AF65-F5344CB8AC3E}">
        <p14:creationId xmlns:p14="http://schemas.microsoft.com/office/powerpoint/2010/main" val="3662151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36" y="0"/>
            <a:ext cx="11088976" cy="1280890"/>
          </a:xfrm>
        </p:spPr>
        <p:txBody>
          <a:bodyPr>
            <a:normAutofit/>
          </a:bodyPr>
          <a:lstStyle/>
          <a:p>
            <a:r>
              <a:rPr lang="en-US" sz="4000" b="1" dirty="0"/>
              <a:t>University Education in Nigeria: An Overview</a:t>
            </a:r>
            <a:br>
              <a:rPr lang="en-US" dirty="0"/>
            </a:br>
            <a:endParaRPr lang="en-US" dirty="0"/>
          </a:p>
        </p:txBody>
      </p:sp>
      <p:sp>
        <p:nvSpPr>
          <p:cNvPr id="3" name="Content Placeholder 2"/>
          <p:cNvSpPr>
            <a:spLocks noGrp="1"/>
          </p:cNvSpPr>
          <p:nvPr>
            <p:ph idx="1"/>
          </p:nvPr>
        </p:nvSpPr>
        <p:spPr>
          <a:xfrm>
            <a:off x="0" y="666427"/>
            <a:ext cx="12191999" cy="6191573"/>
          </a:xfrm>
        </p:spPr>
        <p:txBody>
          <a:bodyPr>
            <a:normAutofit/>
          </a:bodyPr>
          <a:lstStyle/>
          <a:p>
            <a:pPr marL="0" indent="0">
              <a:buNone/>
            </a:pPr>
            <a:endParaRPr lang="en-US" dirty="0"/>
          </a:p>
          <a:p>
            <a:pPr algn="just"/>
            <a:r>
              <a:rPr lang="en-ZA" sz="2600" dirty="0"/>
              <a:t>The number of students that applied to enter Nigerian universities in 2023 is approximately 1.7 million competing for about 700,000 places.</a:t>
            </a:r>
            <a:endParaRPr lang="en-ZA" sz="2600" baseline="30000" dirty="0"/>
          </a:p>
          <a:p>
            <a:pPr algn="just"/>
            <a:r>
              <a:rPr lang="en-ZA" sz="2600" baseline="30000" dirty="0"/>
              <a:t> </a:t>
            </a:r>
            <a:r>
              <a:rPr lang="en-ZA" sz="2600" dirty="0"/>
              <a:t>As at 1962, the population of University students was 2000.</a:t>
            </a:r>
          </a:p>
          <a:p>
            <a:pPr algn="just"/>
            <a:r>
              <a:rPr lang="en-ZA" sz="2600" dirty="0"/>
              <a:t> In 2023, the combined carrying capacity of all Nigerian Universities is approximately 1,950,000. Of this figure, the 4 first generation universities account for nearly 40% of the populations. The 12 newly established universities account for less than ten 10%. </a:t>
            </a:r>
          </a:p>
          <a:p>
            <a:pPr algn="just"/>
            <a:r>
              <a:rPr lang="en-ZA" sz="2600" dirty="0"/>
              <a:t>The state Universities together mop up the remaining populations with Imo State, Lagos State, Rivers State, Benue State and Nasarawa State Universities having more than 30,000 students each</a:t>
            </a:r>
            <a:r>
              <a:rPr lang="en-US" sz="2600" dirty="0"/>
              <a:t>.</a:t>
            </a:r>
          </a:p>
          <a:p>
            <a:pPr algn="just"/>
            <a:r>
              <a:rPr lang="en-ZA" sz="2600" dirty="0"/>
              <a:t>Of the 260 Universities, 107 offer post graduate programmes.</a:t>
            </a:r>
            <a:endParaRPr lang="en-ZA" sz="2600" baseline="30000" dirty="0"/>
          </a:p>
          <a:p>
            <a:pPr algn="just"/>
            <a:r>
              <a:rPr lang="en-ZA" sz="2600" dirty="0"/>
              <a:t>We do not have any estimates on the population of post graduate students in these Universities. However, extrapolating from a NUC database we can safely assume that they constitute between 8 to 10% of the undergraduate population. </a:t>
            </a:r>
            <a:r>
              <a:rPr lang="en-US" sz="2600" dirty="0"/>
              <a:t> </a:t>
            </a:r>
          </a:p>
        </p:txBody>
      </p:sp>
    </p:spTree>
    <p:extLst>
      <p:ext uri="{BB962C8B-B14F-4D97-AF65-F5344CB8AC3E}">
        <p14:creationId xmlns:p14="http://schemas.microsoft.com/office/powerpoint/2010/main" val="1279690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2000" cy="1280890"/>
          </a:xfrm>
        </p:spPr>
        <p:txBody>
          <a:bodyPr>
            <a:noAutofit/>
          </a:bodyPr>
          <a:lstStyle/>
          <a:p>
            <a:r>
              <a:rPr lang="en-US" b="1" dirty="0"/>
              <a:t>State University Education in Nigeria: An Overview</a:t>
            </a:r>
          </a:p>
        </p:txBody>
      </p:sp>
      <p:sp>
        <p:nvSpPr>
          <p:cNvPr id="3" name="Content Placeholder 2"/>
          <p:cNvSpPr>
            <a:spLocks noGrp="1"/>
          </p:cNvSpPr>
          <p:nvPr>
            <p:ph idx="1"/>
          </p:nvPr>
        </p:nvSpPr>
        <p:spPr>
          <a:xfrm>
            <a:off x="-1" y="955730"/>
            <a:ext cx="12192000" cy="6306233"/>
          </a:xfrm>
        </p:spPr>
        <p:txBody>
          <a:bodyPr>
            <a:normAutofit/>
          </a:bodyPr>
          <a:lstStyle/>
          <a:p>
            <a:r>
              <a:rPr lang="en-US" sz="3600" dirty="0">
                <a:effectLst/>
                <a:latin typeface="Calibri" panose="020F0502020204030204" pitchFamily="34" charset="0"/>
                <a:ea typeface="Calibri" panose="020F0502020204030204" pitchFamily="34" charset="0"/>
                <a:cs typeface="Times New Roman" panose="02020603050405020304" pitchFamily="18" charset="0"/>
              </a:rPr>
              <a:t>States (regions as they were then known) were early actors in University education in Nigeria. </a:t>
            </a:r>
            <a:r>
              <a:rPr lang="en-US" sz="3600" dirty="0">
                <a:latin typeface="Calibri" panose="020F0502020204030204" pitchFamily="34" charset="0"/>
                <a:ea typeface="Calibri" panose="020F0502020204030204" pitchFamily="34" charset="0"/>
                <a:cs typeface="Times New Roman" panose="02020603050405020304" pitchFamily="18" charset="0"/>
              </a:rPr>
              <a:t>From 1960 to 1962, and since 1979, all the states in Nigeria have at least one University.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600" dirty="0">
                <a:effectLst/>
                <a:latin typeface="Calibri" panose="020F0502020204030204" pitchFamily="34" charset="0"/>
                <a:ea typeface="Calibri" panose="020F0502020204030204" pitchFamily="34" charset="0"/>
                <a:cs typeface="Times New Roman" panose="02020603050405020304" pitchFamily="18" charset="0"/>
              </a:rPr>
              <a:t>North Central		8</a:t>
            </a:r>
            <a:endParaRPr lang="en-NG" sz="3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600" dirty="0">
                <a:effectLst/>
                <a:latin typeface="Calibri" panose="020F0502020204030204" pitchFamily="34" charset="0"/>
                <a:ea typeface="Calibri" panose="020F0502020204030204" pitchFamily="34" charset="0"/>
                <a:cs typeface="Times New Roman" panose="02020603050405020304" pitchFamily="18" charset="0"/>
              </a:rPr>
              <a:t>North East			7</a:t>
            </a:r>
            <a:endParaRPr lang="en-NG" sz="3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600" dirty="0">
                <a:effectLst/>
                <a:latin typeface="Calibri" panose="020F0502020204030204" pitchFamily="34" charset="0"/>
                <a:ea typeface="Calibri" panose="020F0502020204030204" pitchFamily="34" charset="0"/>
                <a:cs typeface="Times New Roman" panose="02020603050405020304" pitchFamily="18" charset="0"/>
              </a:rPr>
              <a:t>North West			10</a:t>
            </a:r>
            <a:endParaRPr lang="en-NG" sz="3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600" dirty="0">
                <a:effectLst/>
                <a:latin typeface="Calibri" panose="020F0502020204030204" pitchFamily="34" charset="0"/>
                <a:ea typeface="Calibri" panose="020F0502020204030204" pitchFamily="34" charset="0"/>
                <a:cs typeface="Times New Roman" panose="02020603050405020304" pitchFamily="18" charset="0"/>
              </a:rPr>
              <a:t>South East			8</a:t>
            </a:r>
            <a:endParaRPr lang="en-NG" sz="3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600" dirty="0">
                <a:effectLst/>
                <a:latin typeface="Calibri" panose="020F0502020204030204" pitchFamily="34" charset="0"/>
                <a:ea typeface="Calibri" panose="020F0502020204030204" pitchFamily="34" charset="0"/>
                <a:cs typeface="Times New Roman" panose="02020603050405020304" pitchFamily="18" charset="0"/>
              </a:rPr>
              <a:t>South-South			13</a:t>
            </a:r>
            <a:endParaRPr lang="en-NG" sz="3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600" dirty="0">
                <a:effectLst/>
                <a:latin typeface="Calibri" panose="020F0502020204030204" pitchFamily="34" charset="0"/>
                <a:ea typeface="Calibri" panose="020F0502020204030204" pitchFamily="34" charset="0"/>
                <a:cs typeface="Times New Roman" panose="02020603050405020304" pitchFamily="18" charset="0"/>
              </a:rPr>
              <a:t>South West			16</a:t>
            </a:r>
            <a:endParaRPr lang="en-NG" sz="3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600" b="1" dirty="0">
                <a:effectLst/>
                <a:latin typeface="Calibri" panose="020F0502020204030204" pitchFamily="34" charset="0"/>
                <a:ea typeface="Calibri" panose="020F0502020204030204" pitchFamily="34" charset="0"/>
                <a:cs typeface="Times New Roman" panose="02020603050405020304" pitchFamily="18" charset="0"/>
              </a:rPr>
              <a:t>Total 				62</a:t>
            </a:r>
            <a:endParaRPr lang="en-NG"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p:txBody>
      </p:sp>
      <p:sp>
        <p:nvSpPr>
          <p:cNvPr id="6" name="Rectangle 1"/>
          <p:cNvSpPr>
            <a:spLocks noChangeArrowheads="1"/>
          </p:cNvSpPr>
          <p:nvPr/>
        </p:nvSpPr>
        <p:spPr bwMode="auto">
          <a:xfrm>
            <a:off x="-6951566" y="-94565"/>
            <a:ext cx="2244102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rPr>
              <a:t>The licenses are also unique by their regional spread. </a:t>
            </a:r>
          </a:p>
        </p:txBody>
      </p:sp>
    </p:spTree>
    <p:extLst>
      <p:ext uri="{BB962C8B-B14F-4D97-AF65-F5344CB8AC3E}">
        <p14:creationId xmlns:p14="http://schemas.microsoft.com/office/powerpoint/2010/main" val="1400231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80F7D-7BF0-A740-8A98-E3DAC9A674D5}"/>
              </a:ext>
            </a:extLst>
          </p:cNvPr>
          <p:cNvSpPr>
            <a:spLocks noGrp="1"/>
          </p:cNvSpPr>
          <p:nvPr>
            <p:ph type="title"/>
          </p:nvPr>
        </p:nvSpPr>
        <p:spPr>
          <a:xfrm>
            <a:off x="0" y="416043"/>
            <a:ext cx="12192000" cy="917125"/>
          </a:xfrm>
        </p:spPr>
        <p:txBody>
          <a:bodyPr>
            <a:noAutofit/>
          </a:bodyPr>
          <a:lstStyle/>
          <a:p>
            <a:r>
              <a:rPr lang="en-AE" sz="3629" b="1">
                <a:latin typeface="Bookman Old Style" panose="02050604050505020204" pitchFamily="18" charset="0"/>
              </a:rPr>
              <a:t>Nigeri</a:t>
            </a:r>
            <a:r>
              <a:rPr lang="en-US" sz="3629" b="1" dirty="0">
                <a:latin typeface="Bookman Old Style" panose="02050604050505020204" pitchFamily="18" charset="0"/>
              </a:rPr>
              <a:t>an States and their Contribution of the Nigerian University System. </a:t>
            </a:r>
            <a:endParaRPr lang="en-AE" sz="3629" b="1" dirty="0">
              <a:latin typeface="Bookman Old Style" panose="02050604050505020204" pitchFamily="18" charset="0"/>
            </a:endParaRPr>
          </a:p>
        </p:txBody>
      </p:sp>
      <p:sp>
        <p:nvSpPr>
          <p:cNvPr id="9" name="Content Placeholder 3">
            <a:extLst>
              <a:ext uri="{FF2B5EF4-FFF2-40B4-BE49-F238E27FC236}">
                <a16:creationId xmlns:a16="http://schemas.microsoft.com/office/drawing/2014/main" id="{DC48CD7D-5D3E-9F47-BF49-DC5DC2BBC807}"/>
              </a:ext>
            </a:extLst>
          </p:cNvPr>
          <p:cNvSpPr txBox="1">
            <a:spLocks/>
          </p:cNvSpPr>
          <p:nvPr/>
        </p:nvSpPr>
        <p:spPr>
          <a:xfrm>
            <a:off x="329785" y="1333169"/>
            <a:ext cx="7436040" cy="5524831"/>
          </a:xfrm>
          <a:prstGeom prst="rect">
            <a:avLst/>
          </a:prstGeom>
        </p:spPr>
        <p:txBody>
          <a:bodyPr vert="horz" lIns="68587" tIns="34293" rIns="68587" bIns="34293"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AE" sz="2100" dirty="0"/>
          </a:p>
        </p:txBody>
      </p:sp>
      <p:sp>
        <p:nvSpPr>
          <p:cNvPr id="4" name="TextBox 3">
            <a:extLst>
              <a:ext uri="{FF2B5EF4-FFF2-40B4-BE49-F238E27FC236}">
                <a16:creationId xmlns:a16="http://schemas.microsoft.com/office/drawing/2014/main" id="{69EDBF82-22CB-BE36-3FE3-53E9ACF22ADE}"/>
              </a:ext>
            </a:extLst>
          </p:cNvPr>
          <p:cNvSpPr txBox="1"/>
          <p:nvPr/>
        </p:nvSpPr>
        <p:spPr>
          <a:xfrm>
            <a:off x="193816" y="1333168"/>
            <a:ext cx="11804368" cy="4524315"/>
          </a:xfrm>
          <a:prstGeom prst="rect">
            <a:avLst/>
          </a:prstGeom>
          <a:noFill/>
        </p:spPr>
        <p:txBody>
          <a:bodyPr wrap="square">
            <a:spAutoFit/>
          </a:bodyPr>
          <a:lstStyle/>
          <a:p>
            <a:pPr algn="just"/>
            <a:endParaRPr lang="en-GB" sz="3200" dirty="0">
              <a:latin typeface="Merriweather" panose="02060503050406030704" pitchFamily="18" charset="0"/>
            </a:endParaRPr>
          </a:p>
          <a:p>
            <a:pPr marL="457200" indent="-457200" algn="just">
              <a:buFont typeface="Wingdings" pitchFamily="2" charset="2"/>
              <a:buChar char="v"/>
            </a:pPr>
            <a:r>
              <a:rPr lang="en-GB" sz="3200" dirty="0">
                <a:latin typeface="Merriweather" panose="02060503050406030704" pitchFamily="18" charset="0"/>
              </a:rPr>
              <a:t>Of the five first Generation Universities, only Ibadan and Lagos were Federally owned at their inception. </a:t>
            </a:r>
          </a:p>
          <a:p>
            <a:pPr marL="457200" indent="-457200" algn="just">
              <a:buFont typeface="Wingdings" pitchFamily="2" charset="2"/>
              <a:buChar char="v"/>
            </a:pPr>
            <a:r>
              <a:rPr lang="en-GB" sz="3200" dirty="0">
                <a:latin typeface="Merriweather" panose="02060503050406030704" pitchFamily="18" charset="0"/>
              </a:rPr>
              <a:t>Nigerian States were fore-runners in the establishment of specialised universities. </a:t>
            </a:r>
          </a:p>
          <a:p>
            <a:pPr marL="457200" indent="-457200" algn="just">
              <a:buFont typeface="Wingdings" pitchFamily="2" charset="2"/>
              <a:buChar char="v"/>
            </a:pPr>
            <a:r>
              <a:rPr lang="en-GB" sz="3200" dirty="0">
                <a:latin typeface="Merriweather" panose="02060503050406030704" pitchFamily="18" charset="0"/>
              </a:rPr>
              <a:t>They were the first to establish universities of Science and Technology, Universities of Education, University  of Medical Sciences and University of Environmental Sciences. </a:t>
            </a:r>
          </a:p>
        </p:txBody>
      </p:sp>
    </p:spTree>
    <p:extLst>
      <p:ext uri="{BB962C8B-B14F-4D97-AF65-F5344CB8AC3E}">
        <p14:creationId xmlns:p14="http://schemas.microsoft.com/office/powerpoint/2010/main" val="1103701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C2FF2-D837-C229-A1B8-617E8A815F62}"/>
              </a:ext>
            </a:extLst>
          </p:cNvPr>
          <p:cNvSpPr>
            <a:spLocks noGrp="1"/>
          </p:cNvSpPr>
          <p:nvPr>
            <p:ph type="title"/>
          </p:nvPr>
        </p:nvSpPr>
        <p:spPr>
          <a:xfrm>
            <a:off x="538397" y="50333"/>
            <a:ext cx="10515600" cy="819098"/>
          </a:xfrm>
        </p:spPr>
        <p:txBody>
          <a:bodyPr/>
          <a:lstStyle/>
          <a:p>
            <a:r>
              <a:rPr lang="en-NG" dirty="0"/>
              <a:t>Total Number of Universities and their Zones. </a:t>
            </a:r>
          </a:p>
        </p:txBody>
      </p:sp>
      <p:sp>
        <p:nvSpPr>
          <p:cNvPr id="3" name="Content Placeholder 2">
            <a:extLst>
              <a:ext uri="{FF2B5EF4-FFF2-40B4-BE49-F238E27FC236}">
                <a16:creationId xmlns:a16="http://schemas.microsoft.com/office/drawing/2014/main" id="{71344CB5-B97E-5CC9-1ABB-ADD436AE0CF3}"/>
              </a:ext>
            </a:extLst>
          </p:cNvPr>
          <p:cNvSpPr>
            <a:spLocks noGrp="1"/>
          </p:cNvSpPr>
          <p:nvPr>
            <p:ph idx="1"/>
          </p:nvPr>
        </p:nvSpPr>
        <p:spPr>
          <a:xfrm>
            <a:off x="164892" y="869431"/>
            <a:ext cx="11188908" cy="5988569"/>
          </a:xfrm>
        </p:spPr>
        <p:txBody>
          <a:bodyPr>
            <a:normAutofit fontScale="92500" lnSpcReduction="20000"/>
          </a:bodyPr>
          <a:lstStyle/>
          <a:p>
            <a:pPr marL="0" indent="0">
              <a:lnSpc>
                <a:spcPct val="106000"/>
              </a:lnSpc>
              <a:spcAft>
                <a:spcPts val="800"/>
              </a:spcAft>
              <a:buNone/>
            </a:pPr>
            <a:r>
              <a:rPr lang="en-US" sz="2200" b="1" dirty="0">
                <a:effectLst/>
                <a:latin typeface="Calibri" panose="020F0502020204030204" pitchFamily="34" charset="0"/>
                <a:ea typeface="Calibri" panose="020F0502020204030204" pitchFamily="34" charset="0"/>
                <a:cs typeface="Times New Roman" panose="02020603050405020304" pitchFamily="18" charset="0"/>
              </a:rPr>
              <a:t>Total number of Universities in the North-East Zone: 20</a:t>
            </a:r>
            <a:endParaRPr lang="en-NG"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Federal Universities: 8</a:t>
            </a:r>
            <a:endParaRPr lang="en-NG"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State Universities: 7</a:t>
            </a:r>
            <a:endParaRPr lang="en-NG"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Private Universities: 5</a:t>
            </a:r>
          </a:p>
          <a:p>
            <a:pPr marL="0" indent="0">
              <a:lnSpc>
                <a:spcPct val="106000"/>
              </a:lnSpc>
              <a:spcAft>
                <a:spcPts val="800"/>
              </a:spcAft>
              <a:buNone/>
            </a:pPr>
            <a:r>
              <a:rPr lang="en-US" sz="2200" b="1" dirty="0">
                <a:effectLst/>
                <a:latin typeface="Calibri" panose="020F0502020204030204" pitchFamily="34" charset="0"/>
                <a:ea typeface="Calibri" panose="020F0502020204030204" pitchFamily="34" charset="0"/>
                <a:cs typeface="Times New Roman" panose="02020603050405020304" pitchFamily="18" charset="0"/>
              </a:rPr>
              <a:t>Total Universities in the North Central Zone: 50</a:t>
            </a:r>
            <a:endParaRPr lang="en-NG"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Federal Universities: 9</a:t>
            </a:r>
            <a:endParaRPr lang="en-NG"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State Universities: 8</a:t>
            </a:r>
            <a:endParaRPr lang="en-NG"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Private Universities: 33</a:t>
            </a:r>
          </a:p>
          <a:p>
            <a:pPr>
              <a:lnSpc>
                <a:spcPct val="115000"/>
              </a:lnSpc>
              <a:spcAft>
                <a:spcPts val="800"/>
              </a:spcAft>
            </a:pPr>
            <a:r>
              <a:rPr lang="en-US" sz="2200" b="1" dirty="0">
                <a:effectLst/>
                <a:latin typeface="Calibri" panose="020F0502020204030204" pitchFamily="34" charset="0"/>
                <a:ea typeface="Calibri" panose="020F0502020204030204" pitchFamily="34" charset="0"/>
                <a:cs typeface="Calibri" panose="020F0502020204030204" pitchFamily="34" charset="0"/>
              </a:rPr>
              <a:t>Total number of Universities in the North West zone: 41</a:t>
            </a:r>
            <a:endParaRPr lang="en-NG"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200" dirty="0">
                <a:effectLst/>
                <a:latin typeface="Calibri" panose="020F0502020204030204" pitchFamily="34" charset="0"/>
                <a:ea typeface="Calibri" panose="020F0502020204030204" pitchFamily="34" charset="0"/>
                <a:cs typeface="Calibri" panose="020F0502020204030204" pitchFamily="34" charset="0"/>
              </a:rPr>
              <a:t>Federal: 12</a:t>
            </a:r>
            <a:endParaRPr lang="en-NG"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200" dirty="0">
                <a:effectLst/>
                <a:latin typeface="Calibri" panose="020F0502020204030204" pitchFamily="34" charset="0"/>
                <a:ea typeface="Calibri" panose="020F0502020204030204" pitchFamily="34" charset="0"/>
                <a:cs typeface="Calibri" panose="020F0502020204030204" pitchFamily="34" charset="0"/>
              </a:rPr>
              <a:t>State: 10</a:t>
            </a:r>
            <a:endParaRPr lang="en-NG"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200" dirty="0">
                <a:effectLst/>
                <a:latin typeface="Calibri" panose="020F0502020204030204" pitchFamily="34" charset="0"/>
                <a:ea typeface="Calibri" panose="020F0502020204030204" pitchFamily="34" charset="0"/>
                <a:cs typeface="Calibri" panose="020F0502020204030204" pitchFamily="34" charset="0"/>
              </a:rPr>
              <a:t>Private: 19 </a:t>
            </a:r>
            <a:endParaRPr lang="en-NG"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Aft>
                <a:spcPts val="800"/>
              </a:spcAft>
              <a:buNone/>
            </a:pP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spTree>
    <p:extLst>
      <p:ext uri="{BB962C8B-B14F-4D97-AF65-F5344CB8AC3E}">
        <p14:creationId xmlns:p14="http://schemas.microsoft.com/office/powerpoint/2010/main" val="1494913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6349</TotalTime>
  <Words>1703</Words>
  <Application>Microsoft Office PowerPoint</Application>
  <PresentationFormat>Widescreen</PresentationFormat>
  <Paragraphs>157</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Presentation  on  University Education at the Sub-National  Level of Nigeria</vt:lpstr>
      <vt:lpstr>Presentation Outline</vt:lpstr>
      <vt:lpstr>University Education in Africa: An Overview </vt:lpstr>
      <vt:lpstr>Nigeria University System at a Glance</vt:lpstr>
      <vt:lpstr>Nigeria University System: Growth pattern</vt:lpstr>
      <vt:lpstr>University Education in Nigeria: An Overview </vt:lpstr>
      <vt:lpstr>State University Education in Nigeria: An Overview</vt:lpstr>
      <vt:lpstr>Nigerian States and their Contribution of the Nigerian University System. </vt:lpstr>
      <vt:lpstr>Total Number of Universities and their Zones. </vt:lpstr>
      <vt:lpstr>Total Number of Universities and their Zones</vt:lpstr>
      <vt:lpstr>University Education in Nigeria: An Overview </vt:lpstr>
      <vt:lpstr>University Education in Nigeria: An Overview </vt:lpstr>
      <vt:lpstr>Key Challenges </vt:lpstr>
      <vt:lpstr>Peer Review of State Universities</vt:lpstr>
      <vt:lpstr>Peer Review of State Universities   </vt:lpstr>
      <vt:lpstr>The Role of 13 key Stake holders</vt:lpstr>
      <vt:lpstr>We invite the NGF to work with us to Deliver Education 4.0 in Nigeria as contained in the new Roadmap by FME</vt:lpstr>
      <vt:lpstr>What is the near future of the Ivory Tower? </vt:lpstr>
      <vt:lpstr>Where will the States be in this Global Projections?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NUC Road Map for Establishing  a Private University and Tasks and Target Setting for the Implementation Committee  </dc:title>
  <dc:creator>Yakubu Ochefu</dc:creator>
  <cp:lastModifiedBy>Leo the Great Ebenezer</cp:lastModifiedBy>
  <cp:revision>66</cp:revision>
  <dcterms:created xsi:type="dcterms:W3CDTF">2018-11-13T19:29:10Z</dcterms:created>
  <dcterms:modified xsi:type="dcterms:W3CDTF">2023-12-04T04:23:33Z</dcterms:modified>
</cp:coreProperties>
</file>