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media/image11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1" r:id="rId2"/>
    <p:sldId id="4104" r:id="rId3"/>
    <p:sldId id="264" r:id="rId4"/>
    <p:sldId id="268" r:id="rId5"/>
    <p:sldId id="257" r:id="rId6"/>
    <p:sldId id="4097" r:id="rId7"/>
    <p:sldId id="4099" r:id="rId8"/>
    <p:sldId id="259" r:id="rId9"/>
    <p:sldId id="270" r:id="rId10"/>
    <p:sldId id="269" r:id="rId11"/>
    <p:sldId id="271" r:id="rId12"/>
    <p:sldId id="279" r:id="rId13"/>
    <p:sldId id="262" r:id="rId14"/>
    <p:sldId id="4096" r:id="rId15"/>
    <p:sldId id="266" r:id="rId16"/>
    <p:sldId id="4100" r:id="rId17"/>
    <p:sldId id="4101" r:id="rId18"/>
    <p:sldId id="4102" r:id="rId19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3864"/>
    <a:srgbClr val="017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3792" autoAdjust="0"/>
  </p:normalViewPr>
  <p:slideViewPr>
    <p:cSldViewPr snapToGrid="0">
      <p:cViewPr>
        <p:scale>
          <a:sx n="96" d="100"/>
          <a:sy n="96" d="100"/>
        </p:scale>
        <p:origin x="86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pixabay.com/en/cure-medicine-pharmacy-health-care-297557/" TargetMode="External"/><Relationship Id="rId1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hyperlink" Target="https://www.pngegg.com/en/search?q=vision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pixabay.com/en/cure-medicine-pharmacy-health-care-297557/" TargetMode="External"/><Relationship Id="rId1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hyperlink" Target="https://www.pngegg.com/en/search?q=vision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5EB5F3-F68B-4667-9855-BE2FFDB079B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07C6C7-2989-4B07-B0AD-A573F2714D90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n-US" dirty="0"/>
            <a:t>The health unit of the NGF Secretariat is responsible for coordinating all health-related interventions being championed by the secretariat.</a:t>
          </a:r>
        </a:p>
      </dgm:t>
    </dgm:pt>
    <dgm:pt modelId="{D3A13627-7B56-4B1B-B339-42890EF6BAD1}" type="parTrans" cxnId="{F50419B9-92E0-442F-807E-8EC18808AA33}">
      <dgm:prSet/>
      <dgm:spPr/>
      <dgm:t>
        <a:bodyPr/>
        <a:lstStyle/>
        <a:p>
          <a:endParaRPr lang="en-US"/>
        </a:p>
      </dgm:t>
    </dgm:pt>
    <dgm:pt modelId="{642BAF8F-2263-47B3-A3C5-97C9A042804A}" type="sibTrans" cxnId="{F50419B9-92E0-442F-807E-8EC18808AA33}">
      <dgm:prSet/>
      <dgm:spPr/>
      <dgm:t>
        <a:bodyPr/>
        <a:lstStyle/>
        <a:p>
          <a:endParaRPr lang="en-US"/>
        </a:p>
      </dgm:t>
    </dgm:pt>
    <dgm:pt modelId="{6280B8D1-0855-40C5-98A7-26C345D06C6A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n-US" dirty="0"/>
            <a:t>To be the leading go-to resource and learning hub for catalyzing subnational health development and contributing to health SDGs.</a:t>
          </a:r>
        </a:p>
      </dgm:t>
    </dgm:pt>
    <dgm:pt modelId="{1EFF29C4-A1F5-40C6-A19F-BEF57A90163E}" type="parTrans" cxnId="{DF213F0F-0CA0-472F-B36A-A511CE92857F}">
      <dgm:prSet/>
      <dgm:spPr/>
      <dgm:t>
        <a:bodyPr/>
        <a:lstStyle/>
        <a:p>
          <a:endParaRPr lang="en-US"/>
        </a:p>
      </dgm:t>
    </dgm:pt>
    <dgm:pt modelId="{6A7F1276-E8EE-4C99-AC9B-D488E39415AE}" type="sibTrans" cxnId="{DF213F0F-0CA0-472F-B36A-A511CE92857F}">
      <dgm:prSet/>
      <dgm:spPr/>
      <dgm:t>
        <a:bodyPr/>
        <a:lstStyle/>
        <a:p>
          <a:endParaRPr lang="en-US"/>
        </a:p>
      </dgm:t>
    </dgm:pt>
    <dgm:pt modelId="{3305E1A9-67D5-49AF-94EB-388F789603EC}">
      <dgm:prSet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en-US" dirty="0"/>
            <a:t>To keep the NGF informed and up to date on health priorities and promote evidence-based decision-making &amp; actions, accountability, and learning for better health outcomes at the subnational level.</a:t>
          </a:r>
        </a:p>
      </dgm:t>
    </dgm:pt>
    <dgm:pt modelId="{4A88F693-90BA-4895-BA04-7C54C32E0520}" type="parTrans" cxnId="{1D48B397-0BB5-4EB2-9575-B3D55C30AC32}">
      <dgm:prSet/>
      <dgm:spPr/>
      <dgm:t>
        <a:bodyPr/>
        <a:lstStyle/>
        <a:p>
          <a:endParaRPr lang="en-US"/>
        </a:p>
      </dgm:t>
    </dgm:pt>
    <dgm:pt modelId="{04147F68-D164-43DD-AA6F-EE2EF9DA4EFD}" type="sibTrans" cxnId="{1D48B397-0BB5-4EB2-9575-B3D55C30AC32}">
      <dgm:prSet/>
      <dgm:spPr/>
      <dgm:t>
        <a:bodyPr/>
        <a:lstStyle/>
        <a:p>
          <a:endParaRPr lang="en-US"/>
        </a:p>
      </dgm:t>
    </dgm:pt>
    <dgm:pt modelId="{F167D1B9-44AA-4B08-981C-4B30D949E4D1}" type="pres">
      <dgm:prSet presAssocID="{555EB5F3-F68B-4667-9855-BE2FFDB079B9}" presName="root" presStyleCnt="0">
        <dgm:presLayoutVars>
          <dgm:dir/>
          <dgm:resizeHandles val="exact"/>
        </dgm:presLayoutVars>
      </dgm:prSet>
      <dgm:spPr/>
    </dgm:pt>
    <dgm:pt modelId="{E5323E14-38A7-482D-9A5A-6167F95E57E6}" type="pres">
      <dgm:prSet presAssocID="{C207C6C7-2989-4B07-B0AD-A573F2714D90}" presName="compNode" presStyleCnt="0"/>
      <dgm:spPr/>
    </dgm:pt>
    <dgm:pt modelId="{A8C2BDA8-659B-4E6D-AF48-FE8868091F23}" type="pres">
      <dgm:prSet presAssocID="{C207C6C7-2989-4B07-B0AD-A573F2714D90}" presName="bgRect" presStyleLbl="bgShp" presStyleIdx="0" presStyleCnt="3"/>
      <dgm:spPr>
        <a:solidFill>
          <a:schemeClr val="accent3">
            <a:lumMod val="60000"/>
            <a:lumOff val="40000"/>
          </a:schemeClr>
        </a:solidFill>
      </dgm:spPr>
    </dgm:pt>
    <dgm:pt modelId="{BAD893A9-E1D6-4497-AED7-184B73D1CEFC}" type="pres">
      <dgm:prSet presAssocID="{C207C6C7-2989-4B07-B0AD-A573F2714D90}" presName="iconRect" presStyleLbl="node1" presStyleIdx="0" presStyleCnt="3" custScaleX="159057" custScaleY="155896"/>
      <dgm:spPr>
        <a:blipFill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8000" r="-8000"/>
          </a:stretch>
        </a:blipFill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05142417-2379-4122-9625-EB9787E06F41}" type="pres">
      <dgm:prSet presAssocID="{C207C6C7-2989-4B07-B0AD-A573F2714D90}" presName="spaceRect" presStyleCnt="0"/>
      <dgm:spPr/>
    </dgm:pt>
    <dgm:pt modelId="{E2B8D00B-172D-4BDB-9BB2-61BADEFE3498}" type="pres">
      <dgm:prSet presAssocID="{C207C6C7-2989-4B07-B0AD-A573F2714D90}" presName="parTx" presStyleLbl="revTx" presStyleIdx="0" presStyleCnt="3" custLinFactNeighborX="-104" custLinFactNeighborY="-2626">
        <dgm:presLayoutVars>
          <dgm:chMax val="0"/>
          <dgm:chPref val="0"/>
        </dgm:presLayoutVars>
      </dgm:prSet>
      <dgm:spPr/>
    </dgm:pt>
    <dgm:pt modelId="{2130E24B-28F6-48B8-968B-2F3FF6E25CCF}" type="pres">
      <dgm:prSet presAssocID="{642BAF8F-2263-47B3-A3C5-97C9A042804A}" presName="sibTrans" presStyleCnt="0"/>
      <dgm:spPr/>
    </dgm:pt>
    <dgm:pt modelId="{5739EA5F-895C-482B-9112-6E28E3A89957}" type="pres">
      <dgm:prSet presAssocID="{6280B8D1-0855-40C5-98A7-26C345D06C6A}" presName="compNode" presStyleCnt="0"/>
      <dgm:spPr/>
    </dgm:pt>
    <dgm:pt modelId="{EF953CDC-D142-4A18-9115-FEE1E49DC8A8}" type="pres">
      <dgm:prSet presAssocID="{6280B8D1-0855-40C5-98A7-26C345D06C6A}" presName="bgRect" presStyleLbl="bgShp" presStyleIdx="1" presStyleCnt="3"/>
      <dgm:spPr>
        <a:solidFill>
          <a:schemeClr val="accent3">
            <a:lumMod val="60000"/>
            <a:lumOff val="40000"/>
          </a:schemeClr>
        </a:solidFill>
      </dgm:spPr>
    </dgm:pt>
    <dgm:pt modelId="{92C286ED-E008-41C4-98AA-F905D84607A5}" type="pres">
      <dgm:prSet presAssocID="{6280B8D1-0855-40C5-98A7-26C345D06C6A}" presName="iconRect" presStyleLbl="node1" presStyleIdx="1" presStyleCnt="3" custScaleX="156458" custScaleY="158773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2000" r="-2000"/>
          </a:stretch>
        </a:blipFill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FF52A17F-4534-4521-821B-DE779D23C5C8}" type="pres">
      <dgm:prSet presAssocID="{6280B8D1-0855-40C5-98A7-26C345D06C6A}" presName="spaceRect" presStyleCnt="0"/>
      <dgm:spPr/>
    </dgm:pt>
    <dgm:pt modelId="{08020BF7-D86B-4CD6-BA6E-4C2F851E7B51}" type="pres">
      <dgm:prSet presAssocID="{6280B8D1-0855-40C5-98A7-26C345D06C6A}" presName="parTx" presStyleLbl="revTx" presStyleIdx="1" presStyleCnt="3">
        <dgm:presLayoutVars>
          <dgm:chMax val="0"/>
          <dgm:chPref val="0"/>
        </dgm:presLayoutVars>
      </dgm:prSet>
      <dgm:spPr/>
    </dgm:pt>
    <dgm:pt modelId="{824C57AB-EA06-46F9-955A-B85FFF3BFDE3}" type="pres">
      <dgm:prSet presAssocID="{6A7F1276-E8EE-4C99-AC9B-D488E39415AE}" presName="sibTrans" presStyleCnt="0"/>
      <dgm:spPr/>
    </dgm:pt>
    <dgm:pt modelId="{985ED7BC-7514-4F4D-BA4B-174E13AB6737}" type="pres">
      <dgm:prSet presAssocID="{3305E1A9-67D5-49AF-94EB-388F789603EC}" presName="compNode" presStyleCnt="0"/>
      <dgm:spPr/>
    </dgm:pt>
    <dgm:pt modelId="{62FAF933-2AAE-4405-98F9-A090FDAFC1D2}" type="pres">
      <dgm:prSet presAssocID="{3305E1A9-67D5-49AF-94EB-388F789603EC}" presName="bgRect" presStyleLbl="bgShp" presStyleIdx="2" presStyleCnt="3"/>
      <dgm:spPr>
        <a:solidFill>
          <a:schemeClr val="accent3">
            <a:lumMod val="60000"/>
            <a:lumOff val="40000"/>
          </a:schemeClr>
        </a:solidFill>
      </dgm:spPr>
    </dgm:pt>
    <dgm:pt modelId="{8C71CAB1-1EB9-4E94-A703-CC8CF472029D}" type="pres">
      <dgm:prSet presAssocID="{3305E1A9-67D5-49AF-94EB-388F789603EC}" presName="iconRect" presStyleLbl="node1" presStyleIdx="2" presStyleCnt="3" custScaleX="159057" custScaleY="172046"/>
      <dgm:spPr>
        <a:blipFill rotWithShape="1">
          <a:blip xmlns:r="http://schemas.openxmlformats.org/officeDocument/2006/relationships" r:embed="rId5"/>
          <a:srcRect/>
          <a:stretch>
            <a:fillRect l="-10000" r="-10000"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6F4ABF80-1CA6-4E73-A0AA-709B1E869509}" type="pres">
      <dgm:prSet presAssocID="{3305E1A9-67D5-49AF-94EB-388F789603EC}" presName="spaceRect" presStyleCnt="0"/>
      <dgm:spPr/>
    </dgm:pt>
    <dgm:pt modelId="{AB870FE2-D677-4F8F-81FD-3A8EC122C3FD}" type="pres">
      <dgm:prSet presAssocID="{3305E1A9-67D5-49AF-94EB-388F789603E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441E107-DDED-4B64-A927-17F19287F7B4}" type="presOf" srcId="{555EB5F3-F68B-4667-9855-BE2FFDB079B9}" destId="{F167D1B9-44AA-4B08-981C-4B30D949E4D1}" srcOrd="0" destOrd="0" presId="urn:microsoft.com/office/officeart/2018/2/layout/IconVerticalSolidList"/>
    <dgm:cxn modelId="{DF213F0F-0CA0-472F-B36A-A511CE92857F}" srcId="{555EB5F3-F68B-4667-9855-BE2FFDB079B9}" destId="{6280B8D1-0855-40C5-98A7-26C345D06C6A}" srcOrd="1" destOrd="0" parTransId="{1EFF29C4-A1F5-40C6-A19F-BEF57A90163E}" sibTransId="{6A7F1276-E8EE-4C99-AC9B-D488E39415AE}"/>
    <dgm:cxn modelId="{1D48B397-0BB5-4EB2-9575-B3D55C30AC32}" srcId="{555EB5F3-F68B-4667-9855-BE2FFDB079B9}" destId="{3305E1A9-67D5-49AF-94EB-388F789603EC}" srcOrd="2" destOrd="0" parTransId="{4A88F693-90BA-4895-BA04-7C54C32E0520}" sibTransId="{04147F68-D164-43DD-AA6F-EE2EF9DA4EFD}"/>
    <dgm:cxn modelId="{FC3F11B2-8A7E-4361-98B5-9461703F30E4}" type="presOf" srcId="{3305E1A9-67D5-49AF-94EB-388F789603EC}" destId="{AB870FE2-D677-4F8F-81FD-3A8EC122C3FD}" srcOrd="0" destOrd="0" presId="urn:microsoft.com/office/officeart/2018/2/layout/IconVerticalSolidList"/>
    <dgm:cxn modelId="{F50419B9-92E0-442F-807E-8EC18808AA33}" srcId="{555EB5F3-F68B-4667-9855-BE2FFDB079B9}" destId="{C207C6C7-2989-4B07-B0AD-A573F2714D90}" srcOrd="0" destOrd="0" parTransId="{D3A13627-7B56-4B1B-B339-42890EF6BAD1}" sibTransId="{642BAF8F-2263-47B3-A3C5-97C9A042804A}"/>
    <dgm:cxn modelId="{BC4E0CC7-AB9B-4BF4-893E-8FCD906CE6FD}" type="presOf" srcId="{C207C6C7-2989-4B07-B0AD-A573F2714D90}" destId="{E2B8D00B-172D-4BDB-9BB2-61BADEFE3498}" srcOrd="0" destOrd="0" presId="urn:microsoft.com/office/officeart/2018/2/layout/IconVerticalSolidList"/>
    <dgm:cxn modelId="{F0B77DCB-8761-46F1-AD8F-A6D4EE035C43}" type="presOf" srcId="{6280B8D1-0855-40C5-98A7-26C345D06C6A}" destId="{08020BF7-D86B-4CD6-BA6E-4C2F851E7B51}" srcOrd="0" destOrd="0" presId="urn:microsoft.com/office/officeart/2018/2/layout/IconVerticalSolidList"/>
    <dgm:cxn modelId="{4FF5FC86-EB8B-436F-91FB-9EE011929C6F}" type="presParOf" srcId="{F167D1B9-44AA-4B08-981C-4B30D949E4D1}" destId="{E5323E14-38A7-482D-9A5A-6167F95E57E6}" srcOrd="0" destOrd="0" presId="urn:microsoft.com/office/officeart/2018/2/layout/IconVerticalSolidList"/>
    <dgm:cxn modelId="{820711EC-443D-4A2A-B3A6-E9406F056257}" type="presParOf" srcId="{E5323E14-38A7-482D-9A5A-6167F95E57E6}" destId="{A8C2BDA8-659B-4E6D-AF48-FE8868091F23}" srcOrd="0" destOrd="0" presId="urn:microsoft.com/office/officeart/2018/2/layout/IconVerticalSolidList"/>
    <dgm:cxn modelId="{ECAC4F20-FBF7-4908-81DD-38767E8BF519}" type="presParOf" srcId="{E5323E14-38A7-482D-9A5A-6167F95E57E6}" destId="{BAD893A9-E1D6-4497-AED7-184B73D1CEFC}" srcOrd="1" destOrd="0" presId="urn:microsoft.com/office/officeart/2018/2/layout/IconVerticalSolidList"/>
    <dgm:cxn modelId="{EBFE868B-C3A7-4510-9C75-4CF1922D9B46}" type="presParOf" srcId="{E5323E14-38A7-482D-9A5A-6167F95E57E6}" destId="{05142417-2379-4122-9625-EB9787E06F41}" srcOrd="2" destOrd="0" presId="urn:microsoft.com/office/officeart/2018/2/layout/IconVerticalSolidList"/>
    <dgm:cxn modelId="{E0D702AA-757F-4139-B37D-E2A6DC5B9FBE}" type="presParOf" srcId="{E5323E14-38A7-482D-9A5A-6167F95E57E6}" destId="{E2B8D00B-172D-4BDB-9BB2-61BADEFE3498}" srcOrd="3" destOrd="0" presId="urn:microsoft.com/office/officeart/2018/2/layout/IconVerticalSolidList"/>
    <dgm:cxn modelId="{1E15370A-A734-461C-B9A7-0C4FDCF6A85B}" type="presParOf" srcId="{F167D1B9-44AA-4B08-981C-4B30D949E4D1}" destId="{2130E24B-28F6-48B8-968B-2F3FF6E25CCF}" srcOrd="1" destOrd="0" presId="urn:microsoft.com/office/officeart/2018/2/layout/IconVerticalSolidList"/>
    <dgm:cxn modelId="{52B7B2D0-6372-417C-BEF2-2B83DB9C94A0}" type="presParOf" srcId="{F167D1B9-44AA-4B08-981C-4B30D949E4D1}" destId="{5739EA5F-895C-482B-9112-6E28E3A89957}" srcOrd="2" destOrd="0" presId="urn:microsoft.com/office/officeart/2018/2/layout/IconVerticalSolidList"/>
    <dgm:cxn modelId="{B7A9C6BD-B14F-4132-AFEA-62D00D45803E}" type="presParOf" srcId="{5739EA5F-895C-482B-9112-6E28E3A89957}" destId="{EF953CDC-D142-4A18-9115-FEE1E49DC8A8}" srcOrd="0" destOrd="0" presId="urn:microsoft.com/office/officeart/2018/2/layout/IconVerticalSolidList"/>
    <dgm:cxn modelId="{479DE3A1-5D8B-4653-B0F6-7124C04F8A28}" type="presParOf" srcId="{5739EA5F-895C-482B-9112-6E28E3A89957}" destId="{92C286ED-E008-41C4-98AA-F905D84607A5}" srcOrd="1" destOrd="0" presId="urn:microsoft.com/office/officeart/2018/2/layout/IconVerticalSolidList"/>
    <dgm:cxn modelId="{958C13B1-538B-4CDA-AEF5-34450BE2C7E6}" type="presParOf" srcId="{5739EA5F-895C-482B-9112-6E28E3A89957}" destId="{FF52A17F-4534-4521-821B-DE779D23C5C8}" srcOrd="2" destOrd="0" presId="urn:microsoft.com/office/officeart/2018/2/layout/IconVerticalSolidList"/>
    <dgm:cxn modelId="{01B47510-4AA0-460C-99FB-AD5D507EAF3A}" type="presParOf" srcId="{5739EA5F-895C-482B-9112-6E28E3A89957}" destId="{08020BF7-D86B-4CD6-BA6E-4C2F851E7B51}" srcOrd="3" destOrd="0" presId="urn:microsoft.com/office/officeart/2018/2/layout/IconVerticalSolidList"/>
    <dgm:cxn modelId="{E6DDC814-5C65-452C-BC39-BC4CFDAA931F}" type="presParOf" srcId="{F167D1B9-44AA-4B08-981C-4B30D949E4D1}" destId="{824C57AB-EA06-46F9-955A-B85FFF3BFDE3}" srcOrd="3" destOrd="0" presId="urn:microsoft.com/office/officeart/2018/2/layout/IconVerticalSolidList"/>
    <dgm:cxn modelId="{2CA49330-FFFF-4E15-9728-D55702FD5419}" type="presParOf" srcId="{F167D1B9-44AA-4B08-981C-4B30D949E4D1}" destId="{985ED7BC-7514-4F4D-BA4B-174E13AB6737}" srcOrd="4" destOrd="0" presId="urn:microsoft.com/office/officeart/2018/2/layout/IconVerticalSolidList"/>
    <dgm:cxn modelId="{AA2D1CE8-3509-4E0E-B271-472C8C4556DA}" type="presParOf" srcId="{985ED7BC-7514-4F4D-BA4B-174E13AB6737}" destId="{62FAF933-2AAE-4405-98F9-A090FDAFC1D2}" srcOrd="0" destOrd="0" presId="urn:microsoft.com/office/officeart/2018/2/layout/IconVerticalSolidList"/>
    <dgm:cxn modelId="{354060FA-508D-4D44-8C3C-E510D5294FCF}" type="presParOf" srcId="{985ED7BC-7514-4F4D-BA4B-174E13AB6737}" destId="{8C71CAB1-1EB9-4E94-A703-CC8CF472029D}" srcOrd="1" destOrd="0" presId="urn:microsoft.com/office/officeart/2018/2/layout/IconVerticalSolidList"/>
    <dgm:cxn modelId="{4710B77C-26EF-4516-8432-6278C684B9CA}" type="presParOf" srcId="{985ED7BC-7514-4F4D-BA4B-174E13AB6737}" destId="{6F4ABF80-1CA6-4E73-A0AA-709B1E869509}" srcOrd="2" destOrd="0" presId="urn:microsoft.com/office/officeart/2018/2/layout/IconVerticalSolidList"/>
    <dgm:cxn modelId="{938DC143-7DAD-49BE-A322-BA3BACA63C0C}" type="presParOf" srcId="{985ED7BC-7514-4F4D-BA4B-174E13AB6737}" destId="{AB870FE2-D677-4F8F-81FD-3A8EC122C3F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7DECED-EF83-4D98-B931-0BE0254CF6E3}" type="doc">
      <dgm:prSet loTypeId="urn:microsoft.com/office/officeart/2016/7/layout/VerticalSolidAction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93CF12C-86BF-49AD-8532-529BEDE86E74}">
      <dgm:prSet/>
      <dgm:spPr/>
      <dgm:t>
        <a:bodyPr/>
        <a:lstStyle/>
        <a:p>
          <a:r>
            <a:rPr lang="en-US" b="1" dirty="0"/>
            <a:t>Bill &amp; Melinda Gates Foundation:</a:t>
          </a:r>
          <a:r>
            <a:rPr lang="en-US" dirty="0"/>
            <a:t> </a:t>
          </a:r>
        </a:p>
      </dgm:t>
    </dgm:pt>
    <dgm:pt modelId="{17936144-BF8F-4681-BB5E-5E9406003BFC}" type="parTrans" cxnId="{064066E2-8F9A-4B17-BF65-5251BC2F6279}">
      <dgm:prSet/>
      <dgm:spPr/>
      <dgm:t>
        <a:bodyPr/>
        <a:lstStyle/>
        <a:p>
          <a:endParaRPr lang="en-US"/>
        </a:p>
      </dgm:t>
    </dgm:pt>
    <dgm:pt modelId="{56D40A7A-826A-4986-A47E-ED319B1E41A3}" type="sibTrans" cxnId="{064066E2-8F9A-4B17-BF65-5251BC2F6279}">
      <dgm:prSet/>
      <dgm:spPr/>
      <dgm:t>
        <a:bodyPr/>
        <a:lstStyle/>
        <a:p>
          <a:endParaRPr lang="en-US"/>
        </a:p>
      </dgm:t>
    </dgm:pt>
    <dgm:pt modelId="{C26D3224-FAEF-4DF9-AA4F-2577EED1FACC}">
      <dgm:prSet custT="1"/>
      <dgm:spPr/>
      <dgm:t>
        <a:bodyPr/>
        <a:lstStyle/>
        <a:p>
          <a:r>
            <a:rPr lang="en-US" sz="1600" dirty="0">
              <a:latin typeface="Poppins" panose="00000500000000000000" pitchFamily="2" charset="0"/>
              <a:cs typeface="Poppins" panose="00000500000000000000" pitchFamily="2" charset="0"/>
            </a:rPr>
            <a:t>Use of Data by NGF for Prioritization, Decision Making and Accountability</a:t>
          </a:r>
        </a:p>
      </dgm:t>
    </dgm:pt>
    <dgm:pt modelId="{B699B625-7287-4BF2-9099-88D34BC56314}" type="parTrans" cxnId="{10A72DA7-AC21-4943-A674-B074B73570A2}">
      <dgm:prSet/>
      <dgm:spPr/>
      <dgm:t>
        <a:bodyPr/>
        <a:lstStyle/>
        <a:p>
          <a:endParaRPr lang="en-US"/>
        </a:p>
      </dgm:t>
    </dgm:pt>
    <dgm:pt modelId="{58F1A0F8-B0A8-486D-B98C-5FCD30BCEB81}" type="sibTrans" cxnId="{10A72DA7-AC21-4943-A674-B074B73570A2}">
      <dgm:prSet/>
      <dgm:spPr/>
      <dgm:t>
        <a:bodyPr/>
        <a:lstStyle/>
        <a:p>
          <a:endParaRPr lang="en-US"/>
        </a:p>
      </dgm:t>
    </dgm:pt>
    <dgm:pt modelId="{8773A6B6-E179-4B9D-8DC7-0C70F33FA49A}">
      <dgm:prSet/>
      <dgm:spPr/>
      <dgm:t>
        <a:bodyPr/>
        <a:lstStyle/>
        <a:p>
          <a:r>
            <a:rPr lang="en-US" b="1"/>
            <a:t>BMGF/UNICEF/NPHCDA: </a:t>
          </a:r>
          <a:endParaRPr lang="en-US"/>
        </a:p>
      </dgm:t>
    </dgm:pt>
    <dgm:pt modelId="{BF4F9C2B-3A73-40C5-815D-1CE83C5D270A}" type="parTrans" cxnId="{164BC99C-6B37-42EE-AB57-81A6213652BC}">
      <dgm:prSet/>
      <dgm:spPr/>
      <dgm:t>
        <a:bodyPr/>
        <a:lstStyle/>
        <a:p>
          <a:endParaRPr lang="en-US"/>
        </a:p>
      </dgm:t>
    </dgm:pt>
    <dgm:pt modelId="{2F72C342-4322-4BB3-B9DA-2295FB098283}" type="sibTrans" cxnId="{164BC99C-6B37-42EE-AB57-81A6213652BC}">
      <dgm:prSet/>
      <dgm:spPr/>
      <dgm:t>
        <a:bodyPr/>
        <a:lstStyle/>
        <a:p>
          <a:endParaRPr lang="en-US"/>
        </a:p>
      </dgm:t>
    </dgm:pt>
    <dgm:pt modelId="{D2DE6160-7E6E-4F2D-BBB5-40350562AF45}">
      <dgm:prSet custT="1"/>
      <dgm:spPr/>
      <dgm:t>
        <a:bodyPr/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Poppins" panose="00000500000000000000" pitchFamily="2" charset="0"/>
              <a:ea typeface="+mn-ea"/>
              <a:cs typeface="Poppins" panose="00000500000000000000" pitchFamily="2" charset="0"/>
            </a:rPr>
            <a:t>PHC Leadership Challenge</a:t>
          </a:r>
        </a:p>
      </dgm:t>
    </dgm:pt>
    <dgm:pt modelId="{B2E6A55F-8EF2-4699-A722-287D699FF39A}" type="parTrans" cxnId="{254D8519-039D-449F-873F-150C519FBEC3}">
      <dgm:prSet/>
      <dgm:spPr/>
      <dgm:t>
        <a:bodyPr/>
        <a:lstStyle/>
        <a:p>
          <a:endParaRPr lang="en-US"/>
        </a:p>
      </dgm:t>
    </dgm:pt>
    <dgm:pt modelId="{3DECC056-B9C5-486D-A1F3-C1C2C21BFD4E}" type="sibTrans" cxnId="{254D8519-039D-449F-873F-150C519FBEC3}">
      <dgm:prSet/>
      <dgm:spPr/>
      <dgm:t>
        <a:bodyPr/>
        <a:lstStyle/>
        <a:p>
          <a:endParaRPr lang="en-US"/>
        </a:p>
      </dgm:t>
    </dgm:pt>
    <dgm:pt modelId="{4F9889BB-B7B6-4826-9679-16A1E5A7E8D0}">
      <dgm:prSet/>
      <dgm:spPr/>
      <dgm:t>
        <a:bodyPr/>
        <a:lstStyle/>
        <a:p>
          <a:r>
            <a:rPr lang="en-US" b="1" dirty="0"/>
            <a:t>GAVI </a:t>
          </a:r>
          <a:endParaRPr lang="en-US" dirty="0"/>
        </a:p>
      </dgm:t>
    </dgm:pt>
    <dgm:pt modelId="{A0E7B06B-664D-468A-821C-BE55928689CD}" type="parTrans" cxnId="{DDCDC4D9-B28F-45E5-BDD4-45247B04F779}">
      <dgm:prSet/>
      <dgm:spPr/>
      <dgm:t>
        <a:bodyPr/>
        <a:lstStyle/>
        <a:p>
          <a:endParaRPr lang="en-US"/>
        </a:p>
      </dgm:t>
    </dgm:pt>
    <dgm:pt modelId="{C5407255-42FD-4C1A-8A37-C9849E436B26}" type="sibTrans" cxnId="{DDCDC4D9-B28F-45E5-BDD4-45247B04F779}">
      <dgm:prSet/>
      <dgm:spPr/>
      <dgm:t>
        <a:bodyPr/>
        <a:lstStyle/>
        <a:p>
          <a:endParaRPr lang="en-US"/>
        </a:p>
      </dgm:t>
    </dgm:pt>
    <dgm:pt modelId="{414D82F7-3729-41B1-ACDD-37387B55755F}">
      <dgm:prSet custT="1"/>
      <dgm:spPr/>
      <dgm:t>
        <a:bodyPr/>
        <a:lstStyle/>
        <a:p>
          <a:r>
            <a:rPr lang="en-US" sz="1600" dirty="0">
              <a:latin typeface="Poppins" panose="00000500000000000000" pitchFamily="2" charset="0"/>
              <a:cs typeface="Poppins" panose="00000500000000000000" pitchFamily="2" charset="0"/>
            </a:rPr>
            <a:t>Support for Sub-National Engagement on Routine Immunization and COVID-19 Response</a:t>
          </a:r>
        </a:p>
      </dgm:t>
    </dgm:pt>
    <dgm:pt modelId="{E535C1D9-8308-4067-8E3A-355FB9774C75}" type="parTrans" cxnId="{0FC614F9-BD53-487B-B74E-35B9CF95167C}">
      <dgm:prSet/>
      <dgm:spPr/>
      <dgm:t>
        <a:bodyPr/>
        <a:lstStyle/>
        <a:p>
          <a:endParaRPr lang="en-US"/>
        </a:p>
      </dgm:t>
    </dgm:pt>
    <dgm:pt modelId="{12D618C2-776E-454E-BC71-C22BE44712AC}" type="sibTrans" cxnId="{0FC614F9-BD53-487B-B74E-35B9CF95167C}">
      <dgm:prSet/>
      <dgm:spPr/>
      <dgm:t>
        <a:bodyPr/>
        <a:lstStyle/>
        <a:p>
          <a:endParaRPr lang="en-US"/>
        </a:p>
      </dgm:t>
    </dgm:pt>
    <dgm:pt modelId="{0948B2D5-0C18-40B8-8A89-9E1F160FA0CC}">
      <dgm:prSet/>
      <dgm:spPr/>
      <dgm:t>
        <a:bodyPr/>
        <a:lstStyle/>
        <a:p>
          <a:r>
            <a:rPr lang="en-US" b="1" dirty="0"/>
            <a:t>UNICEF</a:t>
          </a:r>
          <a:endParaRPr lang="en-US" dirty="0"/>
        </a:p>
      </dgm:t>
    </dgm:pt>
    <dgm:pt modelId="{04794362-C256-4BBD-B80E-1758E3FD0E86}" type="parTrans" cxnId="{670B0A45-0B07-493A-BC7C-D2A0EDDBCA80}">
      <dgm:prSet/>
      <dgm:spPr/>
      <dgm:t>
        <a:bodyPr/>
        <a:lstStyle/>
        <a:p>
          <a:endParaRPr lang="en-US"/>
        </a:p>
      </dgm:t>
    </dgm:pt>
    <dgm:pt modelId="{730B1675-FFF8-4BA0-AE7D-D44C7BB146A3}" type="sibTrans" cxnId="{670B0A45-0B07-493A-BC7C-D2A0EDDBCA80}">
      <dgm:prSet/>
      <dgm:spPr/>
      <dgm:t>
        <a:bodyPr/>
        <a:lstStyle/>
        <a:p>
          <a:endParaRPr lang="en-US"/>
        </a:p>
      </dgm:t>
    </dgm:pt>
    <dgm:pt modelId="{91169252-83CD-4130-A0EE-BCE49DEFB060}">
      <dgm:prSet custT="1"/>
      <dgm:spPr/>
      <dgm:t>
        <a:bodyPr/>
        <a:lstStyle/>
        <a:p>
          <a:r>
            <a:rPr lang="en-US" sz="1600" b="0" dirty="0">
              <a:latin typeface="Poppins" panose="00000500000000000000" pitchFamily="2" charset="0"/>
              <a:cs typeface="Poppins" panose="00000500000000000000" pitchFamily="2" charset="0"/>
            </a:rPr>
            <a:t>Nutrition</a:t>
          </a:r>
        </a:p>
      </dgm:t>
    </dgm:pt>
    <dgm:pt modelId="{0484CD70-499E-4388-8CDD-AE50C4272219}" type="parTrans" cxnId="{AB1845E7-8234-4726-8C37-D4674333C5BF}">
      <dgm:prSet/>
      <dgm:spPr/>
      <dgm:t>
        <a:bodyPr/>
        <a:lstStyle/>
        <a:p>
          <a:endParaRPr lang="en-US"/>
        </a:p>
      </dgm:t>
    </dgm:pt>
    <dgm:pt modelId="{54B15753-DEC9-4645-81BE-FB4F71F82C7A}" type="sibTrans" cxnId="{AB1845E7-8234-4726-8C37-D4674333C5BF}">
      <dgm:prSet/>
      <dgm:spPr/>
      <dgm:t>
        <a:bodyPr/>
        <a:lstStyle/>
        <a:p>
          <a:endParaRPr lang="en-US"/>
        </a:p>
      </dgm:t>
    </dgm:pt>
    <dgm:pt modelId="{42F0373C-888F-4702-B6DB-65E274C99976}">
      <dgm:prSet/>
      <dgm:spPr/>
      <dgm:t>
        <a:bodyPr/>
        <a:lstStyle/>
        <a:p>
          <a:r>
            <a:rPr lang="en-US" b="1"/>
            <a:t>Results for Development: </a:t>
          </a:r>
          <a:endParaRPr lang="en-US"/>
        </a:p>
      </dgm:t>
    </dgm:pt>
    <dgm:pt modelId="{B5AA1D6D-06FA-4F27-817D-9FD62A48DB27}" type="parTrans" cxnId="{9031C99E-F6AD-466F-AA31-5EA670302984}">
      <dgm:prSet/>
      <dgm:spPr/>
      <dgm:t>
        <a:bodyPr/>
        <a:lstStyle/>
        <a:p>
          <a:endParaRPr lang="en-US"/>
        </a:p>
      </dgm:t>
    </dgm:pt>
    <dgm:pt modelId="{C7358285-CB6F-447E-B86B-F720F57277A8}" type="sibTrans" cxnId="{9031C99E-F6AD-466F-AA31-5EA670302984}">
      <dgm:prSet/>
      <dgm:spPr/>
      <dgm:t>
        <a:bodyPr/>
        <a:lstStyle/>
        <a:p>
          <a:endParaRPr lang="en-US"/>
        </a:p>
      </dgm:t>
    </dgm:pt>
    <dgm:pt modelId="{AB532701-AE1C-46AC-97A2-7129DB00CCCD}">
      <dgm:prSet custT="1"/>
      <dgm:spPr/>
      <dgm:t>
        <a:bodyPr/>
        <a:lstStyle/>
        <a:p>
          <a:r>
            <a:rPr lang="en-US" sz="1600" dirty="0">
              <a:latin typeface="Poppins" panose="00000500000000000000" pitchFamily="2" charset="0"/>
              <a:cs typeface="Poppins" panose="00000500000000000000" pitchFamily="2" charset="0"/>
            </a:rPr>
            <a:t>Nutrition financing</a:t>
          </a:r>
        </a:p>
      </dgm:t>
    </dgm:pt>
    <dgm:pt modelId="{F0CE35DC-E994-4A2C-A182-852E8C0E0D7F}" type="parTrans" cxnId="{82B3EC9A-3EFD-46E7-8D05-0A272852FD39}">
      <dgm:prSet/>
      <dgm:spPr/>
      <dgm:t>
        <a:bodyPr/>
        <a:lstStyle/>
        <a:p>
          <a:endParaRPr lang="en-US"/>
        </a:p>
      </dgm:t>
    </dgm:pt>
    <dgm:pt modelId="{CB76958C-598A-43E8-9480-68135B11B0ED}" type="sibTrans" cxnId="{82B3EC9A-3EFD-46E7-8D05-0A272852FD39}">
      <dgm:prSet/>
      <dgm:spPr/>
      <dgm:t>
        <a:bodyPr/>
        <a:lstStyle/>
        <a:p>
          <a:endParaRPr lang="en-US"/>
        </a:p>
      </dgm:t>
    </dgm:pt>
    <dgm:pt modelId="{27FDF46C-D919-421F-B355-CADDD76B6127}" type="pres">
      <dgm:prSet presAssocID="{587DECED-EF83-4D98-B931-0BE0254CF6E3}" presName="Name0" presStyleCnt="0">
        <dgm:presLayoutVars>
          <dgm:dir/>
          <dgm:animLvl val="lvl"/>
          <dgm:resizeHandles val="exact"/>
        </dgm:presLayoutVars>
      </dgm:prSet>
      <dgm:spPr/>
    </dgm:pt>
    <dgm:pt modelId="{EF80C358-FE7A-4C8E-AF93-9FB60FA0FA6C}" type="pres">
      <dgm:prSet presAssocID="{E93CF12C-86BF-49AD-8532-529BEDE86E74}" presName="linNode" presStyleCnt="0"/>
      <dgm:spPr/>
    </dgm:pt>
    <dgm:pt modelId="{E8035F2B-CF27-493A-8B83-20628B741266}" type="pres">
      <dgm:prSet presAssocID="{E93CF12C-86BF-49AD-8532-529BEDE86E74}" presName="parentText" presStyleLbl="alignNode1" presStyleIdx="0" presStyleCnt="5">
        <dgm:presLayoutVars>
          <dgm:chMax val="1"/>
          <dgm:bulletEnabled/>
        </dgm:presLayoutVars>
      </dgm:prSet>
      <dgm:spPr/>
    </dgm:pt>
    <dgm:pt modelId="{FDD29677-53B6-434A-B857-0537C830234C}" type="pres">
      <dgm:prSet presAssocID="{E93CF12C-86BF-49AD-8532-529BEDE86E74}" presName="descendantText" presStyleLbl="alignAccFollowNode1" presStyleIdx="0" presStyleCnt="5">
        <dgm:presLayoutVars>
          <dgm:bulletEnabled/>
        </dgm:presLayoutVars>
      </dgm:prSet>
      <dgm:spPr/>
    </dgm:pt>
    <dgm:pt modelId="{1AF7E322-D9ED-4756-85CA-0588C66F1B1A}" type="pres">
      <dgm:prSet presAssocID="{56D40A7A-826A-4986-A47E-ED319B1E41A3}" presName="sp" presStyleCnt="0"/>
      <dgm:spPr/>
    </dgm:pt>
    <dgm:pt modelId="{854A4A00-AE33-406A-91D8-5F13A73AE0AD}" type="pres">
      <dgm:prSet presAssocID="{8773A6B6-E179-4B9D-8DC7-0C70F33FA49A}" presName="linNode" presStyleCnt="0"/>
      <dgm:spPr/>
    </dgm:pt>
    <dgm:pt modelId="{1270C090-638E-46AC-BCBD-CF29FDAFFCC7}" type="pres">
      <dgm:prSet presAssocID="{8773A6B6-E179-4B9D-8DC7-0C70F33FA49A}" presName="parentText" presStyleLbl="alignNode1" presStyleIdx="1" presStyleCnt="5">
        <dgm:presLayoutVars>
          <dgm:chMax val="1"/>
          <dgm:bulletEnabled/>
        </dgm:presLayoutVars>
      </dgm:prSet>
      <dgm:spPr/>
    </dgm:pt>
    <dgm:pt modelId="{9082D5E6-9951-4C52-B4FC-397395789BA9}" type="pres">
      <dgm:prSet presAssocID="{8773A6B6-E179-4B9D-8DC7-0C70F33FA49A}" presName="descendantText" presStyleLbl="alignAccFollowNode1" presStyleIdx="1" presStyleCnt="5">
        <dgm:presLayoutVars>
          <dgm:bulletEnabled/>
        </dgm:presLayoutVars>
      </dgm:prSet>
      <dgm:spPr/>
    </dgm:pt>
    <dgm:pt modelId="{69AE6FBC-B9B1-4752-ADD6-AE6C4FCCDA23}" type="pres">
      <dgm:prSet presAssocID="{2F72C342-4322-4BB3-B9DA-2295FB098283}" presName="sp" presStyleCnt="0"/>
      <dgm:spPr/>
    </dgm:pt>
    <dgm:pt modelId="{5AF84B13-B772-440C-8318-BA293DA26966}" type="pres">
      <dgm:prSet presAssocID="{4F9889BB-B7B6-4826-9679-16A1E5A7E8D0}" presName="linNode" presStyleCnt="0"/>
      <dgm:spPr/>
    </dgm:pt>
    <dgm:pt modelId="{B2DE01C5-E7FD-4809-B0FD-9D57ED276494}" type="pres">
      <dgm:prSet presAssocID="{4F9889BB-B7B6-4826-9679-16A1E5A7E8D0}" presName="parentText" presStyleLbl="alignNode1" presStyleIdx="2" presStyleCnt="5">
        <dgm:presLayoutVars>
          <dgm:chMax val="1"/>
          <dgm:bulletEnabled/>
        </dgm:presLayoutVars>
      </dgm:prSet>
      <dgm:spPr/>
    </dgm:pt>
    <dgm:pt modelId="{1BBB2B38-2658-4E7C-9314-26048BBDD93A}" type="pres">
      <dgm:prSet presAssocID="{4F9889BB-B7B6-4826-9679-16A1E5A7E8D0}" presName="descendantText" presStyleLbl="alignAccFollowNode1" presStyleIdx="2" presStyleCnt="5">
        <dgm:presLayoutVars>
          <dgm:bulletEnabled/>
        </dgm:presLayoutVars>
      </dgm:prSet>
      <dgm:spPr/>
    </dgm:pt>
    <dgm:pt modelId="{6D2F8964-0ABD-48D3-9B66-79012B88D28A}" type="pres">
      <dgm:prSet presAssocID="{C5407255-42FD-4C1A-8A37-C9849E436B26}" presName="sp" presStyleCnt="0"/>
      <dgm:spPr/>
    </dgm:pt>
    <dgm:pt modelId="{750FD77B-8DAD-4675-9A99-AFFE7F3CACF3}" type="pres">
      <dgm:prSet presAssocID="{0948B2D5-0C18-40B8-8A89-9E1F160FA0CC}" presName="linNode" presStyleCnt="0"/>
      <dgm:spPr/>
    </dgm:pt>
    <dgm:pt modelId="{0B8A6C56-54CF-4647-804E-B23D1946D6A2}" type="pres">
      <dgm:prSet presAssocID="{0948B2D5-0C18-40B8-8A89-9E1F160FA0CC}" presName="parentText" presStyleLbl="alignNode1" presStyleIdx="3" presStyleCnt="5">
        <dgm:presLayoutVars>
          <dgm:chMax val="1"/>
          <dgm:bulletEnabled/>
        </dgm:presLayoutVars>
      </dgm:prSet>
      <dgm:spPr/>
    </dgm:pt>
    <dgm:pt modelId="{B24A9C4E-62E5-4CD3-8211-1A8F155BF7EE}" type="pres">
      <dgm:prSet presAssocID="{0948B2D5-0C18-40B8-8A89-9E1F160FA0CC}" presName="descendantText" presStyleLbl="alignAccFollowNode1" presStyleIdx="3" presStyleCnt="5">
        <dgm:presLayoutVars>
          <dgm:bulletEnabled/>
        </dgm:presLayoutVars>
      </dgm:prSet>
      <dgm:spPr/>
    </dgm:pt>
    <dgm:pt modelId="{A5E68B38-B4A3-44B0-ABCE-996AB2E9B99B}" type="pres">
      <dgm:prSet presAssocID="{730B1675-FFF8-4BA0-AE7D-D44C7BB146A3}" presName="sp" presStyleCnt="0"/>
      <dgm:spPr/>
    </dgm:pt>
    <dgm:pt modelId="{4F76BC63-D024-4797-B7A7-64EDD5B67132}" type="pres">
      <dgm:prSet presAssocID="{42F0373C-888F-4702-B6DB-65E274C99976}" presName="linNode" presStyleCnt="0"/>
      <dgm:spPr/>
    </dgm:pt>
    <dgm:pt modelId="{ED85222B-E6BB-4621-8DB5-E948BD7C3996}" type="pres">
      <dgm:prSet presAssocID="{42F0373C-888F-4702-B6DB-65E274C99976}" presName="parentText" presStyleLbl="alignNode1" presStyleIdx="4" presStyleCnt="5">
        <dgm:presLayoutVars>
          <dgm:chMax val="1"/>
          <dgm:bulletEnabled/>
        </dgm:presLayoutVars>
      </dgm:prSet>
      <dgm:spPr/>
    </dgm:pt>
    <dgm:pt modelId="{63B38DA1-A743-4B43-A438-D9A1BF34FBAC}" type="pres">
      <dgm:prSet presAssocID="{42F0373C-888F-4702-B6DB-65E274C99976}" presName="descendantText" presStyleLbl="alignAccFollowNode1" presStyleIdx="4" presStyleCnt="5">
        <dgm:presLayoutVars>
          <dgm:bulletEnabled/>
        </dgm:presLayoutVars>
      </dgm:prSet>
      <dgm:spPr/>
    </dgm:pt>
  </dgm:ptLst>
  <dgm:cxnLst>
    <dgm:cxn modelId="{08DB3808-FC9F-4FA9-9A5E-C619BF5C585D}" type="presOf" srcId="{4F9889BB-B7B6-4826-9679-16A1E5A7E8D0}" destId="{B2DE01C5-E7FD-4809-B0FD-9D57ED276494}" srcOrd="0" destOrd="0" presId="urn:microsoft.com/office/officeart/2016/7/layout/VerticalSolidActionList"/>
    <dgm:cxn modelId="{AEC8F40D-522A-40ED-A279-29903949A206}" type="presOf" srcId="{91169252-83CD-4130-A0EE-BCE49DEFB060}" destId="{B24A9C4E-62E5-4CD3-8211-1A8F155BF7EE}" srcOrd="0" destOrd="0" presId="urn:microsoft.com/office/officeart/2016/7/layout/VerticalSolidActionList"/>
    <dgm:cxn modelId="{B1923311-A71D-4980-9FE7-C4FF040EF1EC}" type="presOf" srcId="{C26D3224-FAEF-4DF9-AA4F-2577EED1FACC}" destId="{FDD29677-53B6-434A-B857-0537C830234C}" srcOrd="0" destOrd="0" presId="urn:microsoft.com/office/officeart/2016/7/layout/VerticalSolidActionList"/>
    <dgm:cxn modelId="{1A3A1C19-4638-4F62-A8A0-8B149436E05C}" type="presOf" srcId="{0948B2D5-0C18-40B8-8A89-9E1F160FA0CC}" destId="{0B8A6C56-54CF-4647-804E-B23D1946D6A2}" srcOrd="0" destOrd="0" presId="urn:microsoft.com/office/officeart/2016/7/layout/VerticalSolidActionList"/>
    <dgm:cxn modelId="{254D8519-039D-449F-873F-150C519FBEC3}" srcId="{8773A6B6-E179-4B9D-8DC7-0C70F33FA49A}" destId="{D2DE6160-7E6E-4F2D-BBB5-40350562AF45}" srcOrd="0" destOrd="0" parTransId="{B2E6A55F-8EF2-4699-A722-287D699FF39A}" sibTransId="{3DECC056-B9C5-486D-A1F3-C1C2C21BFD4E}"/>
    <dgm:cxn modelId="{643BC823-9469-4D4E-827C-C7CCFA5FDB1C}" type="presOf" srcId="{E93CF12C-86BF-49AD-8532-529BEDE86E74}" destId="{E8035F2B-CF27-493A-8B83-20628B741266}" srcOrd="0" destOrd="0" presId="urn:microsoft.com/office/officeart/2016/7/layout/VerticalSolidActionList"/>
    <dgm:cxn modelId="{670B0A45-0B07-493A-BC7C-D2A0EDDBCA80}" srcId="{587DECED-EF83-4D98-B931-0BE0254CF6E3}" destId="{0948B2D5-0C18-40B8-8A89-9E1F160FA0CC}" srcOrd="3" destOrd="0" parTransId="{04794362-C256-4BBD-B80E-1758E3FD0E86}" sibTransId="{730B1675-FFF8-4BA0-AE7D-D44C7BB146A3}"/>
    <dgm:cxn modelId="{6A1B7A79-43CD-41AD-9768-B10C6E46CFA7}" type="presOf" srcId="{587DECED-EF83-4D98-B931-0BE0254CF6E3}" destId="{27FDF46C-D919-421F-B355-CADDD76B6127}" srcOrd="0" destOrd="0" presId="urn:microsoft.com/office/officeart/2016/7/layout/VerticalSolidActionList"/>
    <dgm:cxn modelId="{E7CBBE7A-B064-4ED2-B403-DA40F475EA6A}" type="presOf" srcId="{42F0373C-888F-4702-B6DB-65E274C99976}" destId="{ED85222B-E6BB-4621-8DB5-E948BD7C3996}" srcOrd="0" destOrd="0" presId="urn:microsoft.com/office/officeart/2016/7/layout/VerticalSolidActionList"/>
    <dgm:cxn modelId="{5481FB7C-8982-49AB-8234-30C496003B3D}" type="presOf" srcId="{414D82F7-3729-41B1-ACDD-37387B55755F}" destId="{1BBB2B38-2658-4E7C-9314-26048BBDD93A}" srcOrd="0" destOrd="0" presId="urn:microsoft.com/office/officeart/2016/7/layout/VerticalSolidActionList"/>
    <dgm:cxn modelId="{DDFE0A86-F29E-40E6-AA5B-66997BB796AC}" type="presOf" srcId="{D2DE6160-7E6E-4F2D-BBB5-40350562AF45}" destId="{9082D5E6-9951-4C52-B4FC-397395789BA9}" srcOrd="0" destOrd="0" presId="urn:microsoft.com/office/officeart/2016/7/layout/VerticalSolidActionList"/>
    <dgm:cxn modelId="{5756EE8B-493A-43F9-B25A-375B8210562C}" type="presOf" srcId="{AB532701-AE1C-46AC-97A2-7129DB00CCCD}" destId="{63B38DA1-A743-4B43-A438-D9A1BF34FBAC}" srcOrd="0" destOrd="0" presId="urn:microsoft.com/office/officeart/2016/7/layout/VerticalSolidActionList"/>
    <dgm:cxn modelId="{82B3EC9A-3EFD-46E7-8D05-0A272852FD39}" srcId="{42F0373C-888F-4702-B6DB-65E274C99976}" destId="{AB532701-AE1C-46AC-97A2-7129DB00CCCD}" srcOrd="0" destOrd="0" parTransId="{F0CE35DC-E994-4A2C-A182-852E8C0E0D7F}" sibTransId="{CB76958C-598A-43E8-9480-68135B11B0ED}"/>
    <dgm:cxn modelId="{164BC99C-6B37-42EE-AB57-81A6213652BC}" srcId="{587DECED-EF83-4D98-B931-0BE0254CF6E3}" destId="{8773A6B6-E179-4B9D-8DC7-0C70F33FA49A}" srcOrd="1" destOrd="0" parTransId="{BF4F9C2B-3A73-40C5-815D-1CE83C5D270A}" sibTransId="{2F72C342-4322-4BB3-B9DA-2295FB098283}"/>
    <dgm:cxn modelId="{9031C99E-F6AD-466F-AA31-5EA670302984}" srcId="{587DECED-EF83-4D98-B931-0BE0254CF6E3}" destId="{42F0373C-888F-4702-B6DB-65E274C99976}" srcOrd="4" destOrd="0" parTransId="{B5AA1D6D-06FA-4F27-817D-9FD62A48DB27}" sibTransId="{C7358285-CB6F-447E-B86B-F720F57277A8}"/>
    <dgm:cxn modelId="{10A72DA7-AC21-4943-A674-B074B73570A2}" srcId="{E93CF12C-86BF-49AD-8532-529BEDE86E74}" destId="{C26D3224-FAEF-4DF9-AA4F-2577EED1FACC}" srcOrd="0" destOrd="0" parTransId="{B699B625-7287-4BF2-9099-88D34BC56314}" sibTransId="{58F1A0F8-B0A8-486D-B98C-5FCD30BCEB81}"/>
    <dgm:cxn modelId="{DDCDC4D9-B28F-45E5-BDD4-45247B04F779}" srcId="{587DECED-EF83-4D98-B931-0BE0254CF6E3}" destId="{4F9889BB-B7B6-4826-9679-16A1E5A7E8D0}" srcOrd="2" destOrd="0" parTransId="{A0E7B06B-664D-468A-821C-BE55928689CD}" sibTransId="{C5407255-42FD-4C1A-8A37-C9849E436B26}"/>
    <dgm:cxn modelId="{6FA382E0-DD3A-44A6-BBA0-06C30D34014D}" type="presOf" srcId="{8773A6B6-E179-4B9D-8DC7-0C70F33FA49A}" destId="{1270C090-638E-46AC-BCBD-CF29FDAFFCC7}" srcOrd="0" destOrd="0" presId="urn:microsoft.com/office/officeart/2016/7/layout/VerticalSolidActionList"/>
    <dgm:cxn modelId="{064066E2-8F9A-4B17-BF65-5251BC2F6279}" srcId="{587DECED-EF83-4D98-B931-0BE0254CF6E3}" destId="{E93CF12C-86BF-49AD-8532-529BEDE86E74}" srcOrd="0" destOrd="0" parTransId="{17936144-BF8F-4681-BB5E-5E9406003BFC}" sibTransId="{56D40A7A-826A-4986-A47E-ED319B1E41A3}"/>
    <dgm:cxn modelId="{AB1845E7-8234-4726-8C37-D4674333C5BF}" srcId="{0948B2D5-0C18-40B8-8A89-9E1F160FA0CC}" destId="{91169252-83CD-4130-A0EE-BCE49DEFB060}" srcOrd="0" destOrd="0" parTransId="{0484CD70-499E-4388-8CDD-AE50C4272219}" sibTransId="{54B15753-DEC9-4645-81BE-FB4F71F82C7A}"/>
    <dgm:cxn modelId="{0FC614F9-BD53-487B-B74E-35B9CF95167C}" srcId="{4F9889BB-B7B6-4826-9679-16A1E5A7E8D0}" destId="{414D82F7-3729-41B1-ACDD-37387B55755F}" srcOrd="0" destOrd="0" parTransId="{E535C1D9-8308-4067-8E3A-355FB9774C75}" sibTransId="{12D618C2-776E-454E-BC71-C22BE44712AC}"/>
    <dgm:cxn modelId="{3C4EA392-453D-426C-B78C-3A61670B943D}" type="presParOf" srcId="{27FDF46C-D919-421F-B355-CADDD76B6127}" destId="{EF80C358-FE7A-4C8E-AF93-9FB60FA0FA6C}" srcOrd="0" destOrd="0" presId="urn:microsoft.com/office/officeart/2016/7/layout/VerticalSolidActionList"/>
    <dgm:cxn modelId="{E6B03BE1-17FB-4DAF-BB54-B5A5433AA118}" type="presParOf" srcId="{EF80C358-FE7A-4C8E-AF93-9FB60FA0FA6C}" destId="{E8035F2B-CF27-493A-8B83-20628B741266}" srcOrd="0" destOrd="0" presId="urn:microsoft.com/office/officeart/2016/7/layout/VerticalSolidActionList"/>
    <dgm:cxn modelId="{29B13081-6089-4BD4-A4CB-D275FAFE8714}" type="presParOf" srcId="{EF80C358-FE7A-4C8E-AF93-9FB60FA0FA6C}" destId="{FDD29677-53B6-434A-B857-0537C830234C}" srcOrd="1" destOrd="0" presId="urn:microsoft.com/office/officeart/2016/7/layout/VerticalSolidActionList"/>
    <dgm:cxn modelId="{4A06CE42-CAD0-4D49-9566-72BE5BBB8586}" type="presParOf" srcId="{27FDF46C-D919-421F-B355-CADDD76B6127}" destId="{1AF7E322-D9ED-4756-85CA-0588C66F1B1A}" srcOrd="1" destOrd="0" presId="urn:microsoft.com/office/officeart/2016/7/layout/VerticalSolidActionList"/>
    <dgm:cxn modelId="{D7ACF121-3243-4DAB-9BBE-39146FEAC592}" type="presParOf" srcId="{27FDF46C-D919-421F-B355-CADDD76B6127}" destId="{854A4A00-AE33-406A-91D8-5F13A73AE0AD}" srcOrd="2" destOrd="0" presId="urn:microsoft.com/office/officeart/2016/7/layout/VerticalSolidActionList"/>
    <dgm:cxn modelId="{8AAE8F9E-E11D-4139-BAC9-5C4D5884F378}" type="presParOf" srcId="{854A4A00-AE33-406A-91D8-5F13A73AE0AD}" destId="{1270C090-638E-46AC-BCBD-CF29FDAFFCC7}" srcOrd="0" destOrd="0" presId="urn:microsoft.com/office/officeart/2016/7/layout/VerticalSolidActionList"/>
    <dgm:cxn modelId="{375D2D5D-6432-47D0-BDAA-FD5174C406CE}" type="presParOf" srcId="{854A4A00-AE33-406A-91D8-5F13A73AE0AD}" destId="{9082D5E6-9951-4C52-B4FC-397395789BA9}" srcOrd="1" destOrd="0" presId="urn:microsoft.com/office/officeart/2016/7/layout/VerticalSolidActionList"/>
    <dgm:cxn modelId="{2C381D0D-66B7-4BFD-8747-1A28A3AD222B}" type="presParOf" srcId="{27FDF46C-D919-421F-B355-CADDD76B6127}" destId="{69AE6FBC-B9B1-4752-ADD6-AE6C4FCCDA23}" srcOrd="3" destOrd="0" presId="urn:microsoft.com/office/officeart/2016/7/layout/VerticalSolidActionList"/>
    <dgm:cxn modelId="{DAD1B871-557E-499A-8283-7895CAA50277}" type="presParOf" srcId="{27FDF46C-D919-421F-B355-CADDD76B6127}" destId="{5AF84B13-B772-440C-8318-BA293DA26966}" srcOrd="4" destOrd="0" presId="urn:microsoft.com/office/officeart/2016/7/layout/VerticalSolidActionList"/>
    <dgm:cxn modelId="{994289CE-6825-4EDA-899D-A4942F4C7625}" type="presParOf" srcId="{5AF84B13-B772-440C-8318-BA293DA26966}" destId="{B2DE01C5-E7FD-4809-B0FD-9D57ED276494}" srcOrd="0" destOrd="0" presId="urn:microsoft.com/office/officeart/2016/7/layout/VerticalSolidActionList"/>
    <dgm:cxn modelId="{9ED9061C-1EB7-46B1-950F-A7D4449D2BFD}" type="presParOf" srcId="{5AF84B13-B772-440C-8318-BA293DA26966}" destId="{1BBB2B38-2658-4E7C-9314-26048BBDD93A}" srcOrd="1" destOrd="0" presId="urn:microsoft.com/office/officeart/2016/7/layout/VerticalSolidActionList"/>
    <dgm:cxn modelId="{19BE1556-1BB6-4357-8958-1274E822CF74}" type="presParOf" srcId="{27FDF46C-D919-421F-B355-CADDD76B6127}" destId="{6D2F8964-0ABD-48D3-9B66-79012B88D28A}" srcOrd="5" destOrd="0" presId="urn:microsoft.com/office/officeart/2016/7/layout/VerticalSolidActionList"/>
    <dgm:cxn modelId="{41A55A3A-C734-4BA8-87F4-792F5358480C}" type="presParOf" srcId="{27FDF46C-D919-421F-B355-CADDD76B6127}" destId="{750FD77B-8DAD-4675-9A99-AFFE7F3CACF3}" srcOrd="6" destOrd="0" presId="urn:microsoft.com/office/officeart/2016/7/layout/VerticalSolidActionList"/>
    <dgm:cxn modelId="{1C78EAA6-02AC-4B9C-B74B-4D1D94168D01}" type="presParOf" srcId="{750FD77B-8DAD-4675-9A99-AFFE7F3CACF3}" destId="{0B8A6C56-54CF-4647-804E-B23D1946D6A2}" srcOrd="0" destOrd="0" presId="urn:microsoft.com/office/officeart/2016/7/layout/VerticalSolidActionList"/>
    <dgm:cxn modelId="{2D04C50B-E83D-4FC1-8CBC-CC03BB804BFE}" type="presParOf" srcId="{750FD77B-8DAD-4675-9A99-AFFE7F3CACF3}" destId="{B24A9C4E-62E5-4CD3-8211-1A8F155BF7EE}" srcOrd="1" destOrd="0" presId="urn:microsoft.com/office/officeart/2016/7/layout/VerticalSolidActionList"/>
    <dgm:cxn modelId="{8D2661A4-8FD9-4DFC-A2E7-E7B5A35BD91F}" type="presParOf" srcId="{27FDF46C-D919-421F-B355-CADDD76B6127}" destId="{A5E68B38-B4A3-44B0-ABCE-996AB2E9B99B}" srcOrd="7" destOrd="0" presId="urn:microsoft.com/office/officeart/2016/7/layout/VerticalSolidActionList"/>
    <dgm:cxn modelId="{A88B24F8-5314-4E9D-9EED-807E0BEC80FB}" type="presParOf" srcId="{27FDF46C-D919-421F-B355-CADDD76B6127}" destId="{4F76BC63-D024-4797-B7A7-64EDD5B67132}" srcOrd="8" destOrd="0" presId="urn:microsoft.com/office/officeart/2016/7/layout/VerticalSolidActionList"/>
    <dgm:cxn modelId="{852BF1C3-63FC-410E-837D-A82E3206F7E6}" type="presParOf" srcId="{4F76BC63-D024-4797-B7A7-64EDD5B67132}" destId="{ED85222B-E6BB-4621-8DB5-E948BD7C3996}" srcOrd="0" destOrd="0" presId="urn:microsoft.com/office/officeart/2016/7/layout/VerticalSolidActionList"/>
    <dgm:cxn modelId="{06FB1E85-AB68-49F8-B406-A0BA6671B468}" type="presParOf" srcId="{4F76BC63-D024-4797-B7A7-64EDD5B67132}" destId="{63B38DA1-A743-4B43-A438-D9A1BF34FBAC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488CB6-CA2B-438A-B2D7-EC8F46724EAA}" type="doc">
      <dgm:prSet loTypeId="urn:microsoft.com/office/officeart/2008/layout/LinedList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8E596833-4FD1-411E-B898-0A1AD199BBCC}">
      <dgm:prSet/>
      <dgm:spPr/>
      <dgm:t>
        <a:bodyPr/>
        <a:lstStyle/>
        <a:p>
          <a:r>
            <a:rPr lang="en-US" dirty="0"/>
            <a:t>To </a:t>
          </a:r>
          <a:r>
            <a:rPr lang="en-US" b="1" dirty="0">
              <a:solidFill>
                <a:srgbClr val="00B0F0"/>
              </a:solidFill>
            </a:rPr>
            <a:t>maximize Governors’ commitments to PHC</a:t>
          </a:r>
          <a:endParaRPr lang="en-US" dirty="0">
            <a:solidFill>
              <a:srgbClr val="00B0F0"/>
            </a:solidFill>
          </a:endParaRPr>
        </a:p>
      </dgm:t>
    </dgm:pt>
    <dgm:pt modelId="{3EF04DF0-2BDF-4CDA-8A8B-A9A7713FB57B}" type="parTrans" cxnId="{352D0EBF-096A-4E5F-8B38-E7AA03011B9A}">
      <dgm:prSet/>
      <dgm:spPr/>
      <dgm:t>
        <a:bodyPr/>
        <a:lstStyle/>
        <a:p>
          <a:endParaRPr lang="en-US"/>
        </a:p>
      </dgm:t>
    </dgm:pt>
    <dgm:pt modelId="{D80F22EA-3136-4BE3-B855-82AA0328923D}" type="sibTrans" cxnId="{352D0EBF-096A-4E5F-8B38-E7AA03011B9A}">
      <dgm:prSet/>
      <dgm:spPr/>
      <dgm:t>
        <a:bodyPr/>
        <a:lstStyle/>
        <a:p>
          <a:endParaRPr lang="en-US"/>
        </a:p>
      </dgm:t>
    </dgm:pt>
    <dgm:pt modelId="{F7EB7B47-FCE7-403C-B99F-18FA25E87386}">
      <dgm:prSet/>
      <dgm:spPr/>
      <dgm:t>
        <a:bodyPr/>
        <a:lstStyle/>
        <a:p>
          <a:r>
            <a:rPr lang="en-US" dirty="0"/>
            <a:t>To promote at-scale </a:t>
          </a:r>
          <a:r>
            <a:rPr lang="en-US" b="1" dirty="0">
              <a:solidFill>
                <a:srgbClr val="00B0F0"/>
              </a:solidFill>
            </a:rPr>
            <a:t>constructive competition</a:t>
          </a:r>
          <a:r>
            <a:rPr lang="en-US" b="1" dirty="0"/>
            <a:t> </a:t>
          </a:r>
          <a:r>
            <a:rPr lang="en-US" dirty="0"/>
            <a:t>across states </a:t>
          </a:r>
        </a:p>
      </dgm:t>
    </dgm:pt>
    <dgm:pt modelId="{14E0E788-76CE-4B30-BC44-C91297F5C362}" type="parTrans" cxnId="{1555EEA0-5A55-404B-83B6-BDA98344220F}">
      <dgm:prSet/>
      <dgm:spPr/>
      <dgm:t>
        <a:bodyPr/>
        <a:lstStyle/>
        <a:p>
          <a:endParaRPr lang="en-US"/>
        </a:p>
      </dgm:t>
    </dgm:pt>
    <dgm:pt modelId="{1125F791-6A03-4EBC-8FDE-DC64D68D41F4}" type="sibTrans" cxnId="{1555EEA0-5A55-404B-83B6-BDA98344220F}">
      <dgm:prSet/>
      <dgm:spPr/>
      <dgm:t>
        <a:bodyPr/>
        <a:lstStyle/>
        <a:p>
          <a:endParaRPr lang="en-US"/>
        </a:p>
      </dgm:t>
    </dgm:pt>
    <dgm:pt modelId="{5F0DEB8E-9CB9-40AF-A914-A63DC444FD67}">
      <dgm:prSet/>
      <dgm:spPr/>
      <dgm:t>
        <a:bodyPr/>
        <a:lstStyle/>
        <a:p>
          <a:r>
            <a:rPr lang="en-US" dirty="0"/>
            <a:t>To further </a:t>
          </a:r>
          <a:r>
            <a:rPr lang="en-US" b="1" dirty="0">
              <a:solidFill>
                <a:srgbClr val="00B0F0"/>
              </a:solidFill>
            </a:rPr>
            <a:t>Human Capital Development and PHC outcomes</a:t>
          </a:r>
          <a:endParaRPr lang="en-US" dirty="0">
            <a:solidFill>
              <a:srgbClr val="00B0F0"/>
            </a:solidFill>
          </a:endParaRPr>
        </a:p>
      </dgm:t>
    </dgm:pt>
    <dgm:pt modelId="{99502653-5A47-4BD5-AADF-C5CC536F4D28}" type="parTrans" cxnId="{CD69DE31-6551-4E3C-9F83-0FDBA9179F29}">
      <dgm:prSet/>
      <dgm:spPr/>
      <dgm:t>
        <a:bodyPr/>
        <a:lstStyle/>
        <a:p>
          <a:endParaRPr lang="en-US"/>
        </a:p>
      </dgm:t>
    </dgm:pt>
    <dgm:pt modelId="{B66924B1-E7BD-4D27-9AC0-67D6A4FBB7AA}" type="sibTrans" cxnId="{CD69DE31-6551-4E3C-9F83-0FDBA9179F29}">
      <dgm:prSet/>
      <dgm:spPr/>
      <dgm:t>
        <a:bodyPr/>
        <a:lstStyle/>
        <a:p>
          <a:endParaRPr lang="en-US"/>
        </a:p>
      </dgm:t>
    </dgm:pt>
    <dgm:pt modelId="{72150E08-1605-414A-A2D7-8EAB18E0AAA5}">
      <dgm:prSet/>
      <dgm:spPr/>
      <dgm:t>
        <a:bodyPr/>
        <a:lstStyle/>
        <a:p>
          <a:r>
            <a:rPr lang="en-US" dirty="0">
              <a:solidFill>
                <a:srgbClr val="00B0F0"/>
              </a:solidFill>
            </a:rPr>
            <a:t>To catalyze the implementation of Seattle Declaration</a:t>
          </a:r>
        </a:p>
      </dgm:t>
    </dgm:pt>
    <dgm:pt modelId="{881C9F5F-7B22-4F62-8DAE-B88103E31742}" type="parTrans" cxnId="{73A36ED6-4D1A-4A9A-852B-474FACCD3A10}">
      <dgm:prSet/>
      <dgm:spPr/>
      <dgm:t>
        <a:bodyPr/>
        <a:lstStyle/>
        <a:p>
          <a:endParaRPr lang="en-NG"/>
        </a:p>
      </dgm:t>
    </dgm:pt>
    <dgm:pt modelId="{4C1F2452-5BA1-4CAD-8778-8A5CE9BF679D}" type="sibTrans" cxnId="{73A36ED6-4D1A-4A9A-852B-474FACCD3A10}">
      <dgm:prSet/>
      <dgm:spPr/>
      <dgm:t>
        <a:bodyPr/>
        <a:lstStyle/>
        <a:p>
          <a:endParaRPr lang="en-NG"/>
        </a:p>
      </dgm:t>
    </dgm:pt>
    <dgm:pt modelId="{C21032D3-33A8-4C70-B1E7-89CF5DBDB293}" type="pres">
      <dgm:prSet presAssocID="{1D488CB6-CA2B-438A-B2D7-EC8F46724EAA}" presName="vert0" presStyleCnt="0">
        <dgm:presLayoutVars>
          <dgm:dir/>
          <dgm:animOne val="branch"/>
          <dgm:animLvl val="lvl"/>
        </dgm:presLayoutVars>
      </dgm:prSet>
      <dgm:spPr/>
    </dgm:pt>
    <dgm:pt modelId="{52B2BF63-8438-4914-81BF-2FBB0AF7C69E}" type="pres">
      <dgm:prSet presAssocID="{72150E08-1605-414A-A2D7-8EAB18E0AAA5}" presName="thickLine" presStyleLbl="alignNode1" presStyleIdx="0" presStyleCnt="4"/>
      <dgm:spPr/>
    </dgm:pt>
    <dgm:pt modelId="{20535CF5-BB9C-4AFF-86D4-538BD2CC52B5}" type="pres">
      <dgm:prSet presAssocID="{72150E08-1605-414A-A2D7-8EAB18E0AAA5}" presName="horz1" presStyleCnt="0"/>
      <dgm:spPr/>
    </dgm:pt>
    <dgm:pt modelId="{9D42A36E-ACA9-40D0-9B1C-B9D881E61D62}" type="pres">
      <dgm:prSet presAssocID="{72150E08-1605-414A-A2D7-8EAB18E0AAA5}" presName="tx1" presStyleLbl="revTx" presStyleIdx="0" presStyleCnt="4"/>
      <dgm:spPr/>
    </dgm:pt>
    <dgm:pt modelId="{DDFF5892-7AD2-4852-A7FB-2C2FB6423CC8}" type="pres">
      <dgm:prSet presAssocID="{72150E08-1605-414A-A2D7-8EAB18E0AAA5}" presName="vert1" presStyleCnt="0"/>
      <dgm:spPr/>
    </dgm:pt>
    <dgm:pt modelId="{831E7535-DE70-4D6E-A2A6-92396D93735B}" type="pres">
      <dgm:prSet presAssocID="{8E596833-4FD1-411E-B898-0A1AD199BBCC}" presName="thickLine" presStyleLbl="alignNode1" presStyleIdx="1" presStyleCnt="4"/>
      <dgm:spPr/>
    </dgm:pt>
    <dgm:pt modelId="{9555810E-DD4E-423B-8F3F-6CA83B64E46A}" type="pres">
      <dgm:prSet presAssocID="{8E596833-4FD1-411E-B898-0A1AD199BBCC}" presName="horz1" presStyleCnt="0"/>
      <dgm:spPr/>
    </dgm:pt>
    <dgm:pt modelId="{FBF83A9B-1965-4A26-B5B5-80FCC0E166FE}" type="pres">
      <dgm:prSet presAssocID="{8E596833-4FD1-411E-B898-0A1AD199BBCC}" presName="tx1" presStyleLbl="revTx" presStyleIdx="1" presStyleCnt="4"/>
      <dgm:spPr/>
    </dgm:pt>
    <dgm:pt modelId="{0129BA58-7877-4F1C-820C-F7E6E1CD0BD7}" type="pres">
      <dgm:prSet presAssocID="{8E596833-4FD1-411E-B898-0A1AD199BBCC}" presName="vert1" presStyleCnt="0"/>
      <dgm:spPr/>
    </dgm:pt>
    <dgm:pt modelId="{6630C2DB-3B17-4A1C-970D-01AF53967BB3}" type="pres">
      <dgm:prSet presAssocID="{F7EB7B47-FCE7-403C-B99F-18FA25E87386}" presName="thickLine" presStyleLbl="alignNode1" presStyleIdx="2" presStyleCnt="4"/>
      <dgm:spPr/>
    </dgm:pt>
    <dgm:pt modelId="{38325AFB-1E29-437B-AB94-46547C08A42F}" type="pres">
      <dgm:prSet presAssocID="{F7EB7B47-FCE7-403C-B99F-18FA25E87386}" presName="horz1" presStyleCnt="0"/>
      <dgm:spPr/>
    </dgm:pt>
    <dgm:pt modelId="{3C32A1DD-5EAF-415B-A7A2-7563FC0ED395}" type="pres">
      <dgm:prSet presAssocID="{F7EB7B47-FCE7-403C-B99F-18FA25E87386}" presName="tx1" presStyleLbl="revTx" presStyleIdx="2" presStyleCnt="4"/>
      <dgm:spPr/>
    </dgm:pt>
    <dgm:pt modelId="{34AABD71-FEBB-4998-8F0E-0B5A92462362}" type="pres">
      <dgm:prSet presAssocID="{F7EB7B47-FCE7-403C-B99F-18FA25E87386}" presName="vert1" presStyleCnt="0"/>
      <dgm:spPr/>
    </dgm:pt>
    <dgm:pt modelId="{E9B6351A-23BE-4BF3-823A-717ACFEFC884}" type="pres">
      <dgm:prSet presAssocID="{5F0DEB8E-9CB9-40AF-A914-A63DC444FD67}" presName="thickLine" presStyleLbl="alignNode1" presStyleIdx="3" presStyleCnt="4"/>
      <dgm:spPr/>
    </dgm:pt>
    <dgm:pt modelId="{27A038F3-5600-457C-886D-68890A2EF309}" type="pres">
      <dgm:prSet presAssocID="{5F0DEB8E-9CB9-40AF-A914-A63DC444FD67}" presName="horz1" presStyleCnt="0"/>
      <dgm:spPr/>
    </dgm:pt>
    <dgm:pt modelId="{D6007345-6633-43D7-8C11-AD1882738994}" type="pres">
      <dgm:prSet presAssocID="{5F0DEB8E-9CB9-40AF-A914-A63DC444FD67}" presName="tx1" presStyleLbl="revTx" presStyleIdx="3" presStyleCnt="4"/>
      <dgm:spPr/>
    </dgm:pt>
    <dgm:pt modelId="{8D0A6459-BA90-460B-A63E-3A01856025B1}" type="pres">
      <dgm:prSet presAssocID="{5F0DEB8E-9CB9-40AF-A914-A63DC444FD67}" presName="vert1" presStyleCnt="0"/>
      <dgm:spPr/>
    </dgm:pt>
  </dgm:ptLst>
  <dgm:cxnLst>
    <dgm:cxn modelId="{CD69DE31-6551-4E3C-9F83-0FDBA9179F29}" srcId="{1D488CB6-CA2B-438A-B2D7-EC8F46724EAA}" destId="{5F0DEB8E-9CB9-40AF-A914-A63DC444FD67}" srcOrd="3" destOrd="0" parTransId="{99502653-5A47-4BD5-AADF-C5CC536F4D28}" sibTransId="{B66924B1-E7BD-4D27-9AC0-67D6A4FBB7AA}"/>
    <dgm:cxn modelId="{B8E9E338-DE0F-4C2C-8472-2D1668A776DA}" type="presOf" srcId="{F7EB7B47-FCE7-403C-B99F-18FA25E87386}" destId="{3C32A1DD-5EAF-415B-A7A2-7563FC0ED395}" srcOrd="0" destOrd="0" presId="urn:microsoft.com/office/officeart/2008/layout/LinedList"/>
    <dgm:cxn modelId="{A1F12941-5AF6-4B08-B5B1-D4AE4C2A8F19}" type="presOf" srcId="{8E596833-4FD1-411E-B898-0A1AD199BBCC}" destId="{FBF83A9B-1965-4A26-B5B5-80FCC0E166FE}" srcOrd="0" destOrd="0" presId="urn:microsoft.com/office/officeart/2008/layout/LinedList"/>
    <dgm:cxn modelId="{ECA66C7E-7C50-4133-84E7-1B5665C28A64}" type="presOf" srcId="{72150E08-1605-414A-A2D7-8EAB18E0AAA5}" destId="{9D42A36E-ACA9-40D0-9B1C-B9D881E61D62}" srcOrd="0" destOrd="0" presId="urn:microsoft.com/office/officeart/2008/layout/LinedList"/>
    <dgm:cxn modelId="{1555EEA0-5A55-404B-83B6-BDA98344220F}" srcId="{1D488CB6-CA2B-438A-B2D7-EC8F46724EAA}" destId="{F7EB7B47-FCE7-403C-B99F-18FA25E87386}" srcOrd="2" destOrd="0" parTransId="{14E0E788-76CE-4B30-BC44-C91297F5C362}" sibTransId="{1125F791-6A03-4EBC-8FDE-DC64D68D41F4}"/>
    <dgm:cxn modelId="{E4D4EEB3-8BBA-4495-9350-3D77AA76742B}" type="presOf" srcId="{1D488CB6-CA2B-438A-B2D7-EC8F46724EAA}" destId="{C21032D3-33A8-4C70-B1E7-89CF5DBDB293}" srcOrd="0" destOrd="0" presId="urn:microsoft.com/office/officeart/2008/layout/LinedList"/>
    <dgm:cxn modelId="{352D0EBF-096A-4E5F-8B38-E7AA03011B9A}" srcId="{1D488CB6-CA2B-438A-B2D7-EC8F46724EAA}" destId="{8E596833-4FD1-411E-B898-0A1AD199BBCC}" srcOrd="1" destOrd="0" parTransId="{3EF04DF0-2BDF-4CDA-8A8B-A9A7713FB57B}" sibTransId="{D80F22EA-3136-4BE3-B855-82AA0328923D}"/>
    <dgm:cxn modelId="{73A36ED6-4D1A-4A9A-852B-474FACCD3A10}" srcId="{1D488CB6-CA2B-438A-B2D7-EC8F46724EAA}" destId="{72150E08-1605-414A-A2D7-8EAB18E0AAA5}" srcOrd="0" destOrd="0" parTransId="{881C9F5F-7B22-4F62-8DAE-B88103E31742}" sibTransId="{4C1F2452-5BA1-4CAD-8778-8A5CE9BF679D}"/>
    <dgm:cxn modelId="{F3AF07FD-C2F7-49CD-984E-5B0B326B432E}" type="presOf" srcId="{5F0DEB8E-9CB9-40AF-A914-A63DC444FD67}" destId="{D6007345-6633-43D7-8C11-AD1882738994}" srcOrd="0" destOrd="0" presId="urn:microsoft.com/office/officeart/2008/layout/LinedList"/>
    <dgm:cxn modelId="{461F1BE4-60AC-4976-ACE7-40FBC8354546}" type="presParOf" srcId="{C21032D3-33A8-4C70-B1E7-89CF5DBDB293}" destId="{52B2BF63-8438-4914-81BF-2FBB0AF7C69E}" srcOrd="0" destOrd="0" presId="urn:microsoft.com/office/officeart/2008/layout/LinedList"/>
    <dgm:cxn modelId="{4A419E3D-5E98-4653-B58C-08814DDAC36E}" type="presParOf" srcId="{C21032D3-33A8-4C70-B1E7-89CF5DBDB293}" destId="{20535CF5-BB9C-4AFF-86D4-538BD2CC52B5}" srcOrd="1" destOrd="0" presId="urn:microsoft.com/office/officeart/2008/layout/LinedList"/>
    <dgm:cxn modelId="{D05CD7CB-4BFA-4C06-A0DE-BF066B949C0F}" type="presParOf" srcId="{20535CF5-BB9C-4AFF-86D4-538BD2CC52B5}" destId="{9D42A36E-ACA9-40D0-9B1C-B9D881E61D62}" srcOrd="0" destOrd="0" presId="urn:microsoft.com/office/officeart/2008/layout/LinedList"/>
    <dgm:cxn modelId="{B12C2872-BC51-4E47-A9EB-A3B2412E4760}" type="presParOf" srcId="{20535CF5-BB9C-4AFF-86D4-538BD2CC52B5}" destId="{DDFF5892-7AD2-4852-A7FB-2C2FB6423CC8}" srcOrd="1" destOrd="0" presId="urn:microsoft.com/office/officeart/2008/layout/LinedList"/>
    <dgm:cxn modelId="{C8BB30B1-C15B-4BE8-8AA3-285128E7CDE5}" type="presParOf" srcId="{C21032D3-33A8-4C70-B1E7-89CF5DBDB293}" destId="{831E7535-DE70-4D6E-A2A6-92396D93735B}" srcOrd="2" destOrd="0" presId="urn:microsoft.com/office/officeart/2008/layout/LinedList"/>
    <dgm:cxn modelId="{A81443C8-D3AE-487D-9BD6-AE91D25DFAB7}" type="presParOf" srcId="{C21032D3-33A8-4C70-B1E7-89CF5DBDB293}" destId="{9555810E-DD4E-423B-8F3F-6CA83B64E46A}" srcOrd="3" destOrd="0" presId="urn:microsoft.com/office/officeart/2008/layout/LinedList"/>
    <dgm:cxn modelId="{0CB7B623-6108-48E1-8454-08AE9E2DDCEA}" type="presParOf" srcId="{9555810E-DD4E-423B-8F3F-6CA83B64E46A}" destId="{FBF83A9B-1965-4A26-B5B5-80FCC0E166FE}" srcOrd="0" destOrd="0" presId="urn:microsoft.com/office/officeart/2008/layout/LinedList"/>
    <dgm:cxn modelId="{CF2183EF-7A82-4282-928E-2B834607E4B7}" type="presParOf" srcId="{9555810E-DD4E-423B-8F3F-6CA83B64E46A}" destId="{0129BA58-7877-4F1C-820C-F7E6E1CD0BD7}" srcOrd="1" destOrd="0" presId="urn:microsoft.com/office/officeart/2008/layout/LinedList"/>
    <dgm:cxn modelId="{6F87122C-9371-4D8A-ABB1-53867B55CF01}" type="presParOf" srcId="{C21032D3-33A8-4C70-B1E7-89CF5DBDB293}" destId="{6630C2DB-3B17-4A1C-970D-01AF53967BB3}" srcOrd="4" destOrd="0" presId="urn:microsoft.com/office/officeart/2008/layout/LinedList"/>
    <dgm:cxn modelId="{2E5525F5-1C87-4FC9-99F3-5F6C3889F0DA}" type="presParOf" srcId="{C21032D3-33A8-4C70-B1E7-89CF5DBDB293}" destId="{38325AFB-1E29-437B-AB94-46547C08A42F}" srcOrd="5" destOrd="0" presId="urn:microsoft.com/office/officeart/2008/layout/LinedList"/>
    <dgm:cxn modelId="{4AB5BB5F-A884-4749-A85B-56E59AECFAE7}" type="presParOf" srcId="{38325AFB-1E29-437B-AB94-46547C08A42F}" destId="{3C32A1DD-5EAF-415B-A7A2-7563FC0ED395}" srcOrd="0" destOrd="0" presId="urn:microsoft.com/office/officeart/2008/layout/LinedList"/>
    <dgm:cxn modelId="{BCC5270A-A512-4444-B77F-D3BF561D84B2}" type="presParOf" srcId="{38325AFB-1E29-437B-AB94-46547C08A42F}" destId="{34AABD71-FEBB-4998-8F0E-0B5A92462362}" srcOrd="1" destOrd="0" presId="urn:microsoft.com/office/officeart/2008/layout/LinedList"/>
    <dgm:cxn modelId="{EC29E56A-7409-4590-8E67-CB4C45C600D1}" type="presParOf" srcId="{C21032D3-33A8-4C70-B1E7-89CF5DBDB293}" destId="{E9B6351A-23BE-4BF3-823A-717ACFEFC884}" srcOrd="6" destOrd="0" presId="urn:microsoft.com/office/officeart/2008/layout/LinedList"/>
    <dgm:cxn modelId="{6B8CA9C3-525F-4D75-94A7-10CE092BA328}" type="presParOf" srcId="{C21032D3-33A8-4C70-B1E7-89CF5DBDB293}" destId="{27A038F3-5600-457C-886D-68890A2EF309}" srcOrd="7" destOrd="0" presId="urn:microsoft.com/office/officeart/2008/layout/LinedList"/>
    <dgm:cxn modelId="{BE33AE7B-7711-4006-B549-7DB73E0BB7A5}" type="presParOf" srcId="{27A038F3-5600-457C-886D-68890A2EF309}" destId="{D6007345-6633-43D7-8C11-AD1882738994}" srcOrd="0" destOrd="0" presId="urn:microsoft.com/office/officeart/2008/layout/LinedList"/>
    <dgm:cxn modelId="{6AF7A72C-5DB9-44CB-9AA6-39FBFFA466D9}" type="presParOf" srcId="{27A038F3-5600-457C-886D-68890A2EF309}" destId="{8D0A6459-BA90-460B-A63E-3A01856025B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C2BDA8-659B-4E6D-AF48-FE8868091F23}">
      <dsp:nvSpPr>
        <dsp:cNvPr id="0" name=""/>
        <dsp:cNvSpPr/>
      </dsp:nvSpPr>
      <dsp:spPr>
        <a:xfrm>
          <a:off x="0" y="607"/>
          <a:ext cx="10627360" cy="1421529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D893A9-E1D6-4497-AED7-184B73D1CEFC}">
      <dsp:nvSpPr>
        <dsp:cNvPr id="0" name=""/>
        <dsp:cNvSpPr/>
      </dsp:nvSpPr>
      <dsp:spPr>
        <a:xfrm>
          <a:off x="199146" y="101942"/>
          <a:ext cx="1243573" cy="1218859"/>
        </a:xfrm>
        <a:prstGeom prst="rect">
          <a:avLst/>
        </a:prstGeom>
        <a:blipFill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rcRect/>
          <a:stretch>
            <a:fillRect l="-8000" r="-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B8D00B-172D-4BDB-9BB2-61BADEFE3498}">
      <dsp:nvSpPr>
        <dsp:cNvPr id="0" name=""/>
        <dsp:cNvSpPr/>
      </dsp:nvSpPr>
      <dsp:spPr>
        <a:xfrm>
          <a:off x="1632521" y="0"/>
          <a:ext cx="8985493" cy="1421529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445" tIns="150445" rIns="150445" bIns="15044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health unit of the NGF Secretariat is responsible for coordinating all health-related interventions being championed by the secretariat.</a:t>
          </a:r>
        </a:p>
      </dsp:txBody>
      <dsp:txXfrm>
        <a:off x="1632521" y="0"/>
        <a:ext cx="8985493" cy="1421529"/>
      </dsp:txXfrm>
    </dsp:sp>
    <dsp:sp modelId="{EF953CDC-D142-4A18-9115-FEE1E49DC8A8}">
      <dsp:nvSpPr>
        <dsp:cNvPr id="0" name=""/>
        <dsp:cNvSpPr/>
      </dsp:nvSpPr>
      <dsp:spPr>
        <a:xfrm>
          <a:off x="0" y="1777519"/>
          <a:ext cx="10627360" cy="1421529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C286ED-E008-41C4-98AA-F905D84607A5}">
      <dsp:nvSpPr>
        <dsp:cNvPr id="0" name=""/>
        <dsp:cNvSpPr/>
      </dsp:nvSpPr>
      <dsp:spPr>
        <a:xfrm>
          <a:off x="209306" y="1867607"/>
          <a:ext cx="1223253" cy="1241352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020BF7-D86B-4CD6-BA6E-4C2F851E7B51}">
      <dsp:nvSpPr>
        <dsp:cNvPr id="0" name=""/>
        <dsp:cNvSpPr/>
      </dsp:nvSpPr>
      <dsp:spPr>
        <a:xfrm>
          <a:off x="1641866" y="1777519"/>
          <a:ext cx="8985493" cy="1421529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445" tIns="150445" rIns="150445" bIns="15044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To be the leading go-to resource and learning hub for catalyzing subnational health development and contributing to health SDGs.</a:t>
          </a:r>
        </a:p>
      </dsp:txBody>
      <dsp:txXfrm>
        <a:off x="1641866" y="1777519"/>
        <a:ext cx="8985493" cy="1421529"/>
      </dsp:txXfrm>
    </dsp:sp>
    <dsp:sp modelId="{62FAF933-2AAE-4405-98F9-A090FDAFC1D2}">
      <dsp:nvSpPr>
        <dsp:cNvPr id="0" name=""/>
        <dsp:cNvSpPr/>
      </dsp:nvSpPr>
      <dsp:spPr>
        <a:xfrm>
          <a:off x="0" y="3554431"/>
          <a:ext cx="10627360" cy="1421529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71CAB1-1EB9-4E94-A703-CC8CF472029D}">
      <dsp:nvSpPr>
        <dsp:cNvPr id="0" name=""/>
        <dsp:cNvSpPr/>
      </dsp:nvSpPr>
      <dsp:spPr>
        <a:xfrm>
          <a:off x="199146" y="3592632"/>
          <a:ext cx="1243573" cy="1345126"/>
        </a:xfrm>
        <a:prstGeom prst="rect">
          <a:avLst/>
        </a:prstGeom>
        <a:blipFill rotWithShape="1">
          <a:blip xmlns:r="http://schemas.openxmlformats.org/officeDocument/2006/relationships" r:embed="rId5"/>
          <a:srcRect/>
          <a:stretch>
            <a:fillRect l="-10000" r="-1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870FE2-D677-4F8F-81FD-3A8EC122C3FD}">
      <dsp:nvSpPr>
        <dsp:cNvPr id="0" name=""/>
        <dsp:cNvSpPr/>
      </dsp:nvSpPr>
      <dsp:spPr>
        <a:xfrm>
          <a:off x="1641866" y="3554431"/>
          <a:ext cx="8985493" cy="1421529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445" tIns="150445" rIns="150445" bIns="150445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To keep the NGF informed and up to date on health priorities and promote evidence-based decision-making &amp; actions, accountability, and learning for better health outcomes at the subnational level.</a:t>
          </a:r>
        </a:p>
      </dsp:txBody>
      <dsp:txXfrm>
        <a:off x="1641866" y="3554431"/>
        <a:ext cx="8985493" cy="14215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D29677-53B6-434A-B857-0537C830234C}">
      <dsp:nvSpPr>
        <dsp:cNvPr id="0" name=""/>
        <dsp:cNvSpPr/>
      </dsp:nvSpPr>
      <dsp:spPr>
        <a:xfrm>
          <a:off x="2103120" y="2195"/>
          <a:ext cx="8412480" cy="96347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44723" rIns="163225" bIns="244723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Poppins" panose="00000500000000000000" pitchFamily="2" charset="0"/>
              <a:cs typeface="Poppins" panose="00000500000000000000" pitchFamily="2" charset="0"/>
            </a:rPr>
            <a:t>Use of Data by NGF for Prioritization, Decision Making and Accountability</a:t>
          </a:r>
        </a:p>
      </dsp:txBody>
      <dsp:txXfrm>
        <a:off x="2103120" y="2195"/>
        <a:ext cx="8412480" cy="963477"/>
      </dsp:txXfrm>
    </dsp:sp>
    <dsp:sp modelId="{E8035F2B-CF27-493A-8B83-20628B741266}">
      <dsp:nvSpPr>
        <dsp:cNvPr id="0" name=""/>
        <dsp:cNvSpPr/>
      </dsp:nvSpPr>
      <dsp:spPr>
        <a:xfrm>
          <a:off x="0" y="2195"/>
          <a:ext cx="2103120" cy="96347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290" tIns="95170" rIns="111290" bIns="9517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Bill &amp; Melinda Gates Foundation:</a:t>
          </a:r>
          <a:r>
            <a:rPr lang="en-US" sz="1500" kern="1200" dirty="0"/>
            <a:t> </a:t>
          </a:r>
        </a:p>
      </dsp:txBody>
      <dsp:txXfrm>
        <a:off x="0" y="2195"/>
        <a:ext cx="2103120" cy="963477"/>
      </dsp:txXfrm>
    </dsp:sp>
    <dsp:sp modelId="{9082D5E6-9951-4C52-B4FC-397395789BA9}">
      <dsp:nvSpPr>
        <dsp:cNvPr id="0" name=""/>
        <dsp:cNvSpPr/>
      </dsp:nvSpPr>
      <dsp:spPr>
        <a:xfrm>
          <a:off x="2103120" y="1023481"/>
          <a:ext cx="8412480" cy="963477"/>
        </a:xfrm>
        <a:prstGeom prst="rect">
          <a:avLst/>
        </a:prstGeom>
        <a:solidFill>
          <a:schemeClr val="accent2">
            <a:tint val="40000"/>
            <a:alpha val="90000"/>
            <a:hueOff val="-212306"/>
            <a:satOff val="-18836"/>
            <a:lumOff val="-192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212306"/>
              <a:satOff val="-18836"/>
              <a:lumOff val="-19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44723" rIns="163225" bIns="244723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Poppins" panose="00000500000000000000" pitchFamily="2" charset="0"/>
              <a:ea typeface="+mn-ea"/>
              <a:cs typeface="Poppins" panose="00000500000000000000" pitchFamily="2" charset="0"/>
            </a:rPr>
            <a:t>PHC Leadership Challenge</a:t>
          </a:r>
        </a:p>
      </dsp:txBody>
      <dsp:txXfrm>
        <a:off x="2103120" y="1023481"/>
        <a:ext cx="8412480" cy="963477"/>
      </dsp:txXfrm>
    </dsp:sp>
    <dsp:sp modelId="{1270C090-638E-46AC-BCBD-CF29FDAFFCC7}">
      <dsp:nvSpPr>
        <dsp:cNvPr id="0" name=""/>
        <dsp:cNvSpPr/>
      </dsp:nvSpPr>
      <dsp:spPr>
        <a:xfrm>
          <a:off x="0" y="1023481"/>
          <a:ext cx="2103120" cy="963477"/>
        </a:xfrm>
        <a:prstGeom prst="rect">
          <a:avLst/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63841"/>
                <a:satOff val="-20982"/>
                <a:lumOff val="2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290" tIns="95170" rIns="111290" bIns="9517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BMGF/UNICEF/NPHCDA: </a:t>
          </a:r>
          <a:endParaRPr lang="en-US" sz="1500" kern="1200"/>
        </a:p>
      </dsp:txBody>
      <dsp:txXfrm>
        <a:off x="0" y="1023481"/>
        <a:ext cx="2103120" cy="963477"/>
      </dsp:txXfrm>
    </dsp:sp>
    <dsp:sp modelId="{1BBB2B38-2658-4E7C-9314-26048BBDD93A}">
      <dsp:nvSpPr>
        <dsp:cNvPr id="0" name=""/>
        <dsp:cNvSpPr/>
      </dsp:nvSpPr>
      <dsp:spPr>
        <a:xfrm>
          <a:off x="2103120" y="2044767"/>
          <a:ext cx="8412480" cy="963477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44723" rIns="163225" bIns="244723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Poppins" panose="00000500000000000000" pitchFamily="2" charset="0"/>
              <a:cs typeface="Poppins" panose="00000500000000000000" pitchFamily="2" charset="0"/>
            </a:rPr>
            <a:t>Support for Sub-National Engagement on Routine Immunization and COVID-19 Response</a:t>
          </a:r>
        </a:p>
      </dsp:txBody>
      <dsp:txXfrm>
        <a:off x="2103120" y="2044767"/>
        <a:ext cx="8412480" cy="963477"/>
      </dsp:txXfrm>
    </dsp:sp>
    <dsp:sp modelId="{B2DE01C5-E7FD-4809-B0FD-9D57ED276494}">
      <dsp:nvSpPr>
        <dsp:cNvPr id="0" name=""/>
        <dsp:cNvSpPr/>
      </dsp:nvSpPr>
      <dsp:spPr>
        <a:xfrm>
          <a:off x="0" y="2044767"/>
          <a:ext cx="2103120" cy="963477"/>
        </a:xfrm>
        <a:prstGeom prst="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290" tIns="95170" rIns="111290" bIns="9517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GAVI </a:t>
          </a:r>
          <a:endParaRPr lang="en-US" sz="1500" kern="1200" dirty="0"/>
        </a:p>
      </dsp:txBody>
      <dsp:txXfrm>
        <a:off x="0" y="2044767"/>
        <a:ext cx="2103120" cy="963477"/>
      </dsp:txXfrm>
    </dsp:sp>
    <dsp:sp modelId="{B24A9C4E-62E5-4CD3-8211-1A8F155BF7EE}">
      <dsp:nvSpPr>
        <dsp:cNvPr id="0" name=""/>
        <dsp:cNvSpPr/>
      </dsp:nvSpPr>
      <dsp:spPr>
        <a:xfrm>
          <a:off x="2103120" y="3066053"/>
          <a:ext cx="8412480" cy="963477"/>
        </a:xfrm>
        <a:prstGeom prst="rect">
          <a:avLst/>
        </a:prstGeom>
        <a:solidFill>
          <a:schemeClr val="accent2">
            <a:tint val="40000"/>
            <a:alpha val="90000"/>
            <a:hueOff val="-636919"/>
            <a:satOff val="-56510"/>
            <a:lumOff val="-577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636919"/>
              <a:satOff val="-56510"/>
              <a:lumOff val="-57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44723" rIns="163225" bIns="244723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>
              <a:latin typeface="Poppins" panose="00000500000000000000" pitchFamily="2" charset="0"/>
              <a:cs typeface="Poppins" panose="00000500000000000000" pitchFamily="2" charset="0"/>
            </a:rPr>
            <a:t>Nutrition</a:t>
          </a:r>
        </a:p>
      </dsp:txBody>
      <dsp:txXfrm>
        <a:off x="2103120" y="3066053"/>
        <a:ext cx="8412480" cy="963477"/>
      </dsp:txXfrm>
    </dsp:sp>
    <dsp:sp modelId="{0B8A6C56-54CF-4647-804E-B23D1946D6A2}">
      <dsp:nvSpPr>
        <dsp:cNvPr id="0" name=""/>
        <dsp:cNvSpPr/>
      </dsp:nvSpPr>
      <dsp:spPr>
        <a:xfrm>
          <a:off x="0" y="3066053"/>
          <a:ext cx="2103120" cy="963477"/>
        </a:xfrm>
        <a:prstGeom prst="rect">
          <a:avLst/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91522"/>
                <a:satOff val="-62946"/>
                <a:lumOff val="6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290" tIns="95170" rIns="111290" bIns="9517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UNICEF</a:t>
          </a:r>
          <a:endParaRPr lang="en-US" sz="1500" kern="1200" dirty="0"/>
        </a:p>
      </dsp:txBody>
      <dsp:txXfrm>
        <a:off x="0" y="3066053"/>
        <a:ext cx="2103120" cy="963477"/>
      </dsp:txXfrm>
    </dsp:sp>
    <dsp:sp modelId="{63B38DA1-A743-4B43-A438-D9A1BF34FBAC}">
      <dsp:nvSpPr>
        <dsp:cNvPr id="0" name=""/>
        <dsp:cNvSpPr/>
      </dsp:nvSpPr>
      <dsp:spPr>
        <a:xfrm>
          <a:off x="2103120" y="4087339"/>
          <a:ext cx="8412480" cy="963477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225" tIns="244723" rIns="163225" bIns="244723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Poppins" panose="00000500000000000000" pitchFamily="2" charset="0"/>
              <a:cs typeface="Poppins" panose="00000500000000000000" pitchFamily="2" charset="0"/>
            </a:rPr>
            <a:t>Nutrition financing</a:t>
          </a:r>
        </a:p>
      </dsp:txBody>
      <dsp:txXfrm>
        <a:off x="2103120" y="4087339"/>
        <a:ext cx="8412480" cy="963477"/>
      </dsp:txXfrm>
    </dsp:sp>
    <dsp:sp modelId="{ED85222B-E6BB-4621-8DB5-E948BD7C3996}">
      <dsp:nvSpPr>
        <dsp:cNvPr id="0" name=""/>
        <dsp:cNvSpPr/>
      </dsp:nvSpPr>
      <dsp:spPr>
        <a:xfrm>
          <a:off x="0" y="4087339"/>
          <a:ext cx="2103120" cy="963477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1290" tIns="95170" rIns="111290" bIns="9517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/>
            <a:t>Results for Development: </a:t>
          </a:r>
          <a:endParaRPr lang="en-US" sz="1500" kern="1200"/>
        </a:p>
      </dsp:txBody>
      <dsp:txXfrm>
        <a:off x="0" y="4087339"/>
        <a:ext cx="2103120" cy="9634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B2BF63-8438-4914-81BF-2FBB0AF7C69E}">
      <dsp:nvSpPr>
        <dsp:cNvPr id="0" name=""/>
        <dsp:cNvSpPr/>
      </dsp:nvSpPr>
      <dsp:spPr>
        <a:xfrm>
          <a:off x="0" y="0"/>
          <a:ext cx="6324775" cy="0"/>
        </a:xfrm>
        <a:prstGeom prst="lin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42A36E-ACA9-40D0-9B1C-B9D881E61D62}">
      <dsp:nvSpPr>
        <dsp:cNvPr id="0" name=""/>
        <dsp:cNvSpPr/>
      </dsp:nvSpPr>
      <dsp:spPr>
        <a:xfrm>
          <a:off x="0" y="0"/>
          <a:ext cx="6324775" cy="967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rgbClr val="00B0F0"/>
              </a:solidFill>
            </a:rPr>
            <a:t>To catalyze the implementation of Seattle Declaration</a:t>
          </a:r>
        </a:p>
      </dsp:txBody>
      <dsp:txXfrm>
        <a:off x="0" y="0"/>
        <a:ext cx="6324775" cy="967771"/>
      </dsp:txXfrm>
    </dsp:sp>
    <dsp:sp modelId="{831E7535-DE70-4D6E-A2A6-92396D93735B}">
      <dsp:nvSpPr>
        <dsp:cNvPr id="0" name=""/>
        <dsp:cNvSpPr/>
      </dsp:nvSpPr>
      <dsp:spPr>
        <a:xfrm>
          <a:off x="0" y="967771"/>
          <a:ext cx="6324775" cy="0"/>
        </a:xfrm>
        <a:prstGeom prst="line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13333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F83A9B-1965-4A26-B5B5-80FCC0E166FE}">
      <dsp:nvSpPr>
        <dsp:cNvPr id="0" name=""/>
        <dsp:cNvSpPr/>
      </dsp:nvSpPr>
      <dsp:spPr>
        <a:xfrm>
          <a:off x="0" y="967771"/>
          <a:ext cx="6324775" cy="967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To </a:t>
          </a:r>
          <a:r>
            <a:rPr lang="en-US" sz="2700" b="1" kern="1200" dirty="0">
              <a:solidFill>
                <a:srgbClr val="00B0F0"/>
              </a:solidFill>
            </a:rPr>
            <a:t>maximize Governors’ commitments to PHC</a:t>
          </a:r>
          <a:endParaRPr lang="en-US" sz="2700" kern="1200" dirty="0">
            <a:solidFill>
              <a:srgbClr val="00B0F0"/>
            </a:solidFill>
          </a:endParaRPr>
        </a:p>
      </dsp:txBody>
      <dsp:txXfrm>
        <a:off x="0" y="967771"/>
        <a:ext cx="6324775" cy="967771"/>
      </dsp:txXfrm>
    </dsp:sp>
    <dsp:sp modelId="{6630C2DB-3B17-4A1C-970D-01AF53967BB3}">
      <dsp:nvSpPr>
        <dsp:cNvPr id="0" name=""/>
        <dsp:cNvSpPr/>
      </dsp:nvSpPr>
      <dsp:spPr>
        <a:xfrm>
          <a:off x="0" y="1935542"/>
          <a:ext cx="6324775" cy="0"/>
        </a:xfrm>
        <a:prstGeom prst="line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26667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32A1DD-5EAF-415B-A7A2-7563FC0ED395}">
      <dsp:nvSpPr>
        <dsp:cNvPr id="0" name=""/>
        <dsp:cNvSpPr/>
      </dsp:nvSpPr>
      <dsp:spPr>
        <a:xfrm>
          <a:off x="0" y="1935542"/>
          <a:ext cx="6324775" cy="967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To promote at-scale </a:t>
          </a:r>
          <a:r>
            <a:rPr lang="en-US" sz="2700" b="1" kern="1200" dirty="0">
              <a:solidFill>
                <a:srgbClr val="00B0F0"/>
              </a:solidFill>
            </a:rPr>
            <a:t>constructive competition</a:t>
          </a:r>
          <a:r>
            <a:rPr lang="en-US" sz="2700" b="1" kern="1200" dirty="0"/>
            <a:t> </a:t>
          </a:r>
          <a:r>
            <a:rPr lang="en-US" sz="2700" kern="1200" dirty="0"/>
            <a:t>across states </a:t>
          </a:r>
        </a:p>
      </dsp:txBody>
      <dsp:txXfrm>
        <a:off x="0" y="1935542"/>
        <a:ext cx="6324775" cy="967771"/>
      </dsp:txXfrm>
    </dsp:sp>
    <dsp:sp modelId="{E9B6351A-23BE-4BF3-823A-717ACFEFC884}">
      <dsp:nvSpPr>
        <dsp:cNvPr id="0" name=""/>
        <dsp:cNvSpPr/>
      </dsp:nvSpPr>
      <dsp:spPr>
        <a:xfrm>
          <a:off x="0" y="2903313"/>
          <a:ext cx="6324775" cy="0"/>
        </a:xfrm>
        <a:prstGeom prst="line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007345-6633-43D7-8C11-AD1882738994}">
      <dsp:nvSpPr>
        <dsp:cNvPr id="0" name=""/>
        <dsp:cNvSpPr/>
      </dsp:nvSpPr>
      <dsp:spPr>
        <a:xfrm>
          <a:off x="0" y="2903313"/>
          <a:ext cx="6324775" cy="967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To further </a:t>
          </a:r>
          <a:r>
            <a:rPr lang="en-US" sz="2700" b="1" kern="1200" dirty="0">
              <a:solidFill>
                <a:srgbClr val="00B0F0"/>
              </a:solidFill>
            </a:rPr>
            <a:t>Human Capital Development and PHC outcomes</a:t>
          </a:r>
          <a:endParaRPr lang="en-US" sz="2700" kern="1200" dirty="0">
            <a:solidFill>
              <a:srgbClr val="00B0F0"/>
            </a:solidFill>
          </a:endParaRPr>
        </a:p>
      </dsp:txBody>
      <dsp:txXfrm>
        <a:off x="0" y="2903313"/>
        <a:ext cx="6324775" cy="967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9CDC98F-9A49-462E-AFFC-7DABBF2BCFBC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60463"/>
            <a:ext cx="5572125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39D4BFEB-D969-4854-B653-9CC90E0820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80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CD5FE2-9F0A-43C4-A48B-B17B24FE24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20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9579">
              <a:lnSpc>
                <a:spcPct val="9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Developing the PHC performance monitory framework </a:t>
            </a:r>
            <a:endParaRPr lang="en-US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  <a:p>
            <a:endParaRPr lang="en-US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defTabSz="929579">
              <a:lnSpc>
                <a:spcPct val="90000"/>
              </a:lnSpc>
              <a:spcBef>
                <a:spcPts val="1220"/>
              </a:spcBef>
              <a:spcAft>
                <a:spcPts val="1220"/>
              </a:spcAft>
              <a:defRPr/>
            </a:pPr>
            <a:r>
              <a:rPr lang="en-US" b="1" i="1" dirty="0">
                <a:solidFill>
                  <a:srgbClr val="00B0F0"/>
                </a:solidFill>
                <a:ea typeface="MS Mincho" panose="02020609040205080304" pitchFamily="49" charset="-128"/>
              </a:rPr>
              <a:t>Initial engagement with Health Commissioners</a:t>
            </a:r>
            <a:r>
              <a:rPr lang="en-US" dirty="0">
                <a:solidFill>
                  <a:srgbClr val="4472C4">
                    <a:lumMod val="50000"/>
                  </a:srgbClr>
                </a:solidFill>
                <a:ea typeface="MS Mincho" panose="02020609040205080304" pitchFamily="49" charset="-128"/>
              </a:rPr>
              <a:t> to introduce the </a:t>
            </a:r>
            <a:r>
              <a:rPr lang="en-US" b="1" i="1" dirty="0">
                <a:solidFill>
                  <a:srgbClr val="00B0F0"/>
                </a:solidFill>
                <a:ea typeface="MS Mincho" panose="02020609040205080304" pitchFamily="49" charset="-128"/>
              </a:rPr>
              <a:t>PHC Leadership Challenge Fund</a:t>
            </a:r>
            <a:r>
              <a:rPr lang="en-US" i="1" dirty="0">
                <a:solidFill>
                  <a:srgbClr val="4472C4">
                    <a:lumMod val="50000"/>
                  </a:srgbClr>
                </a:solidFill>
                <a:ea typeface="MS Mincho" panose="02020609040205080304" pitchFamily="49" charset="-128"/>
              </a:rPr>
              <a:t>,</a:t>
            </a:r>
            <a:r>
              <a:rPr lang="en-US" dirty="0">
                <a:solidFill>
                  <a:srgbClr val="4472C4">
                    <a:lumMod val="50000"/>
                  </a:srgbClr>
                </a:solidFill>
                <a:ea typeface="MS Mincho" panose="02020609040205080304" pitchFamily="49" charset="-128"/>
              </a:rPr>
              <a:t> sensitize them and harness ideas and expectations</a:t>
            </a:r>
          </a:p>
          <a:p>
            <a:pPr defTabSz="929579">
              <a:lnSpc>
                <a:spcPct val="90000"/>
              </a:lnSpc>
              <a:spcBef>
                <a:spcPts val="1220"/>
              </a:spcBef>
              <a:spcAft>
                <a:spcPts val="1220"/>
              </a:spcAft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</a:rPr>
              <a:t>A working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</a:rPr>
              <a:t> </a:t>
            </a:r>
            <a:r>
              <a:rPr lang="en-US" b="1" dirty="0">
                <a:solidFill>
                  <a:srgbClr val="00B0F0"/>
                </a:solidFill>
                <a:ea typeface="MS Mincho" panose="02020609040205080304" pitchFamily="49" charset="-128"/>
              </a:rPr>
              <a:t>draft of the PHC performance monitoring framework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</a:rPr>
              <a:t> was developed through series of desk reviews, workshops and discussions by technical experts, incorporating iterative feedback from diverse stakeholders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</a:rPr>
              <a:t> </a:t>
            </a:r>
            <a:endParaRPr lang="en-US" dirty="0">
              <a:solidFill>
                <a:schemeClr val="accent1">
                  <a:lumMod val="50000"/>
                </a:schemeClr>
              </a:solidFill>
              <a:ea typeface="MS Mincho" panose="02020609040205080304" pitchFamily="49" charset="-128"/>
            </a:endParaRPr>
          </a:p>
          <a:p>
            <a:pPr defTabSz="929579">
              <a:lnSpc>
                <a:spcPct val="90000"/>
              </a:lnSpc>
              <a:spcBef>
                <a:spcPts val="1220"/>
              </a:spcBef>
              <a:spcAft>
                <a:spcPts val="1220"/>
              </a:spcAft>
              <a:defRPr/>
            </a:pPr>
            <a:r>
              <a:rPr lang="en-US" b="1" i="1" dirty="0">
                <a:solidFill>
                  <a:srgbClr val="00B0F0"/>
                </a:solidFill>
                <a:ea typeface="MS Mincho" panose="02020609040205080304" pitchFamily="49" charset="-128"/>
              </a:rPr>
              <a:t>Further engagement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</a:rPr>
              <a:t> with Health Commissioners, Executive Secretaries/DPRS of State PHC Agencies/Boards to present/discuss the </a:t>
            </a:r>
            <a:r>
              <a:rPr lang="en-US" b="1" i="1" dirty="0">
                <a:solidFill>
                  <a:srgbClr val="00B0F0"/>
                </a:solidFill>
                <a:ea typeface="MS Mincho" panose="02020609040205080304" pitchFamily="49" charset="-128"/>
              </a:rPr>
              <a:t>working draft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</a:rPr>
              <a:t>, and to receive comments</a:t>
            </a:r>
          </a:p>
          <a:p>
            <a:pPr defTabSz="929579">
              <a:lnSpc>
                <a:spcPct val="90000"/>
              </a:lnSpc>
              <a:spcBef>
                <a:spcPts val="1220"/>
              </a:spcBef>
              <a:spcAft>
                <a:spcPts val="1220"/>
              </a:spcAft>
              <a:defRPr/>
            </a:pPr>
            <a:r>
              <a:rPr lang="en-US" b="1" i="1" dirty="0">
                <a:solidFill>
                  <a:srgbClr val="00B0F0"/>
                </a:solidFill>
                <a:ea typeface="MS Mincho" panose="02020609040205080304" pitchFamily="49" charset="-128"/>
              </a:rPr>
              <a:t>Additional iteration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</a:rPr>
              <a:t> to incorporate feedback from discussion with state stakeholders</a:t>
            </a:r>
          </a:p>
          <a:p>
            <a:pPr defTabSz="929579">
              <a:lnSpc>
                <a:spcPct val="90000"/>
              </a:lnSpc>
              <a:spcBef>
                <a:spcPts val="1220"/>
              </a:spcBef>
              <a:spcAft>
                <a:spcPts val="1220"/>
              </a:spcAft>
              <a:defRPr/>
            </a:pPr>
            <a:r>
              <a:rPr lang="en-US" b="1" i="1" dirty="0">
                <a:solidFill>
                  <a:srgbClr val="00B0F0"/>
                </a:solidFill>
                <a:ea typeface="MS Mincho" panose="02020609040205080304" pitchFamily="49" charset="-128"/>
              </a:rPr>
              <a:t>Validation meeting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</a:rPr>
              <a:t> with Health Commissioners to finalize and adopt the </a:t>
            </a:r>
            <a:r>
              <a:rPr lang="en-US" b="1" i="1" dirty="0">
                <a:solidFill>
                  <a:srgbClr val="00B0F0"/>
                </a:solidFill>
                <a:ea typeface="MS Mincho" panose="02020609040205080304" pitchFamily="49" charset="-128"/>
              </a:rPr>
              <a:t>performance monitoring framework</a:t>
            </a:r>
          </a:p>
          <a:p>
            <a:endParaRPr lang="en-GB" dirty="0"/>
          </a:p>
          <a:p>
            <a:endParaRPr lang="en-GB" dirty="0"/>
          </a:p>
          <a:p>
            <a:pPr defTabSz="929579">
              <a:lnSpc>
                <a:spcPct val="90000"/>
              </a:lnSpc>
              <a:spcBef>
                <a:spcPts val="610"/>
              </a:spcBef>
              <a:spcAft>
                <a:spcPts val="610"/>
              </a:spcAft>
              <a:defRPr/>
            </a:pPr>
            <a:r>
              <a:rPr lang="en-US" b="1" i="1" dirty="0">
                <a:solidFill>
                  <a:srgbClr val="00B0F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Key components </a:t>
            </a:r>
            <a:endParaRPr lang="en-US" b="1" i="1" dirty="0">
              <a:solidFill>
                <a:srgbClr val="00B0F0"/>
              </a:solidFill>
              <a:ea typeface="MS Mincho" panose="02020609040205080304" pitchFamily="49" charset="-128"/>
            </a:endParaRPr>
          </a:p>
          <a:p>
            <a:pPr marL="348592" indent="-348592" defTabSz="929579">
              <a:lnSpc>
                <a:spcPct val="90000"/>
              </a:lnSpc>
              <a:spcBef>
                <a:spcPts val="610"/>
              </a:spcBef>
              <a:spcAft>
                <a:spcPts val="610"/>
              </a:spcAft>
              <a:buFont typeface="Symbol" panose="05050102010706020507" pitchFamily="18" charset="2"/>
              <a:buChar char=""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Core indicators to measure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Calibri" panose="020F0502020204030204" pitchFamily="34" charset="0"/>
              </a:rPr>
              <a:t>PHC leadership provided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by Governors and its impact on access and utilization of integrated priority PHC services </a:t>
            </a:r>
            <a:endParaRPr lang="en-US" dirty="0">
              <a:solidFill>
                <a:schemeClr val="accent1">
                  <a:lumMod val="50000"/>
                </a:schemeClr>
              </a:solidFill>
              <a:ea typeface="MS Mincho" panose="02020609040205080304" pitchFamily="49" charset="-128"/>
            </a:endParaRPr>
          </a:p>
          <a:p>
            <a:pPr marL="348592" indent="-348592" defTabSz="929579">
              <a:lnSpc>
                <a:spcPct val="90000"/>
              </a:lnSpc>
              <a:spcBef>
                <a:spcPts val="610"/>
              </a:spcBef>
              <a:spcAft>
                <a:spcPts val="610"/>
              </a:spcAft>
              <a:buFont typeface="Symbol" panose="05050102010706020507" pitchFamily="18" charset="2"/>
              <a:buChar char=""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Indicator metadata </a:t>
            </a:r>
          </a:p>
          <a:p>
            <a:pPr marL="348592" indent="-348592" defTabSz="929579">
              <a:lnSpc>
                <a:spcPct val="90000"/>
              </a:lnSpc>
              <a:spcBef>
                <a:spcPts val="610"/>
              </a:spcBef>
              <a:spcAft>
                <a:spcPts val="610"/>
              </a:spcAft>
              <a:buFont typeface="Symbol" panose="05050102010706020507" pitchFamily="18" charset="2"/>
              <a:buChar char=""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Scoring guide to assess state-specific performance against the PMF indicators</a:t>
            </a:r>
            <a:endParaRPr lang="en-US" dirty="0">
              <a:solidFill>
                <a:schemeClr val="accent1">
                  <a:lumMod val="50000"/>
                </a:schemeClr>
              </a:solidFill>
              <a:ea typeface="MS Mincho" panose="02020609040205080304" pitchFamily="49" charset="-128"/>
            </a:endParaRPr>
          </a:p>
          <a:p>
            <a:pPr defTabSz="929579">
              <a:lnSpc>
                <a:spcPct val="90000"/>
              </a:lnSpc>
              <a:spcBef>
                <a:spcPts val="610"/>
              </a:spcBef>
              <a:spcAft>
                <a:spcPts val="610"/>
              </a:spcAft>
              <a:defRPr/>
            </a:pPr>
            <a:r>
              <a:rPr lang="en-US" b="1" i="1" dirty="0">
                <a:solidFill>
                  <a:srgbClr val="00B0F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Objectives</a:t>
            </a:r>
            <a:endParaRPr lang="en-US" b="1" i="1" dirty="0">
              <a:solidFill>
                <a:srgbClr val="00B0F0"/>
              </a:solidFill>
              <a:ea typeface="MS Mincho" panose="02020609040205080304" pitchFamily="49" charset="-128"/>
            </a:endParaRPr>
          </a:p>
          <a:p>
            <a:pPr marL="348592" indent="-348592" defTabSz="929579">
              <a:lnSpc>
                <a:spcPct val="90000"/>
              </a:lnSpc>
              <a:spcBef>
                <a:spcPts val="610"/>
              </a:spcBef>
              <a:spcAft>
                <a:spcPts val="610"/>
              </a:spcAft>
              <a:buFont typeface="Symbol" panose="05050102010706020507" pitchFamily="18" charset="2"/>
              <a:buChar char=""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Provide information for tracking states’ progress on Seattle Declaration and PHCUOR implementation</a:t>
            </a:r>
            <a:endParaRPr lang="en-US" dirty="0">
              <a:solidFill>
                <a:schemeClr val="accent1">
                  <a:lumMod val="50000"/>
                </a:schemeClr>
              </a:solidFill>
              <a:ea typeface="MS Mincho" panose="02020609040205080304" pitchFamily="49" charset="-128"/>
            </a:endParaRPr>
          </a:p>
          <a:p>
            <a:pPr marL="348592" indent="-348592" defTabSz="929579">
              <a:lnSpc>
                <a:spcPct val="90000"/>
              </a:lnSpc>
              <a:spcBef>
                <a:spcPts val="610"/>
              </a:spcBef>
              <a:spcAft>
                <a:spcPts val="610"/>
              </a:spcAft>
              <a:buFont typeface="Symbol" panose="05050102010706020507" pitchFamily="18" charset="2"/>
              <a:buChar char=""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Appropriately assess and benchmark states’ performance for recognition of high performing states</a:t>
            </a:r>
            <a:endParaRPr lang="en-US" dirty="0">
              <a:solidFill>
                <a:schemeClr val="accent1">
                  <a:lumMod val="50000"/>
                </a:schemeClr>
              </a:solidFill>
              <a:ea typeface="MS Mincho" panose="02020609040205080304" pitchFamily="49" charset="-128"/>
            </a:endParaRPr>
          </a:p>
          <a:p>
            <a:pPr marL="348592" indent="-348592" defTabSz="929579">
              <a:lnSpc>
                <a:spcPct val="90000"/>
              </a:lnSpc>
              <a:spcBef>
                <a:spcPts val="610"/>
              </a:spcBef>
              <a:spcAft>
                <a:spcPts val="610"/>
              </a:spcAft>
              <a:buFont typeface="Symbol" panose="05050102010706020507" pitchFamily="18" charset="2"/>
              <a:buChar char=""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Generate evidence for advocacy, benchmarking, exchange and scale-up of best practices</a:t>
            </a:r>
            <a:endParaRPr lang="en-US" dirty="0">
              <a:solidFill>
                <a:schemeClr val="accent1">
                  <a:lumMod val="50000"/>
                </a:schemeClr>
              </a:solidFill>
              <a:ea typeface="MS Mincho" panose="02020609040205080304" pitchFamily="49" charset="-128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4BFEB-D969-4854-B653-9CC90E0820F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15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9579">
              <a:lnSpc>
                <a:spcPct val="90000"/>
              </a:lnSpc>
              <a:spcBef>
                <a:spcPct val="0"/>
              </a:spcBef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Developing the PHC performance monitory framework </a:t>
            </a:r>
            <a:endParaRPr lang="en-US" b="1" dirty="0">
              <a:solidFill>
                <a:schemeClr val="accent1">
                  <a:lumMod val="50000"/>
                </a:schemeClr>
              </a:solidFill>
              <a:ea typeface="+mj-ea"/>
              <a:cs typeface="+mj-cs"/>
            </a:endParaRPr>
          </a:p>
          <a:p>
            <a:endParaRPr lang="en-US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defTabSz="929579">
              <a:lnSpc>
                <a:spcPct val="90000"/>
              </a:lnSpc>
              <a:spcBef>
                <a:spcPts val="1220"/>
              </a:spcBef>
              <a:spcAft>
                <a:spcPts val="1220"/>
              </a:spcAft>
              <a:defRPr/>
            </a:pPr>
            <a:r>
              <a:rPr lang="en-US" b="1" i="1" dirty="0">
                <a:solidFill>
                  <a:srgbClr val="00B0F0"/>
                </a:solidFill>
                <a:ea typeface="MS Mincho" panose="02020609040205080304" pitchFamily="49" charset="-128"/>
              </a:rPr>
              <a:t>Initial engagement with Health Commissioners</a:t>
            </a:r>
            <a:r>
              <a:rPr lang="en-US" dirty="0">
                <a:solidFill>
                  <a:srgbClr val="4472C4">
                    <a:lumMod val="50000"/>
                  </a:srgbClr>
                </a:solidFill>
                <a:ea typeface="MS Mincho" panose="02020609040205080304" pitchFamily="49" charset="-128"/>
              </a:rPr>
              <a:t> to introduce the </a:t>
            </a:r>
            <a:r>
              <a:rPr lang="en-US" b="1" i="1" dirty="0">
                <a:solidFill>
                  <a:srgbClr val="00B0F0"/>
                </a:solidFill>
                <a:ea typeface="MS Mincho" panose="02020609040205080304" pitchFamily="49" charset="-128"/>
              </a:rPr>
              <a:t>PHC Leadership Challenge Fund</a:t>
            </a:r>
            <a:r>
              <a:rPr lang="en-US" i="1" dirty="0">
                <a:solidFill>
                  <a:srgbClr val="4472C4">
                    <a:lumMod val="50000"/>
                  </a:srgbClr>
                </a:solidFill>
                <a:ea typeface="MS Mincho" panose="02020609040205080304" pitchFamily="49" charset="-128"/>
              </a:rPr>
              <a:t>,</a:t>
            </a:r>
            <a:r>
              <a:rPr lang="en-US" dirty="0">
                <a:solidFill>
                  <a:srgbClr val="4472C4">
                    <a:lumMod val="50000"/>
                  </a:srgbClr>
                </a:solidFill>
                <a:ea typeface="MS Mincho" panose="02020609040205080304" pitchFamily="49" charset="-128"/>
              </a:rPr>
              <a:t> sensitize them and harness ideas and expectations</a:t>
            </a:r>
          </a:p>
          <a:p>
            <a:pPr defTabSz="929579">
              <a:lnSpc>
                <a:spcPct val="90000"/>
              </a:lnSpc>
              <a:spcBef>
                <a:spcPts val="1220"/>
              </a:spcBef>
              <a:spcAft>
                <a:spcPts val="1220"/>
              </a:spcAft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</a:rPr>
              <a:t>A working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</a:rPr>
              <a:t> </a:t>
            </a:r>
            <a:r>
              <a:rPr lang="en-US" b="1" dirty="0">
                <a:solidFill>
                  <a:srgbClr val="00B0F0"/>
                </a:solidFill>
                <a:ea typeface="MS Mincho" panose="02020609040205080304" pitchFamily="49" charset="-128"/>
              </a:rPr>
              <a:t>draft of the PHC performance monitoring framework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</a:rPr>
              <a:t> was developed through series of desk reviews, workshops and discussions by technical experts, incorporating iterative feedback from diverse stakeholders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</a:rPr>
              <a:t> </a:t>
            </a:r>
            <a:endParaRPr lang="en-US" dirty="0">
              <a:solidFill>
                <a:schemeClr val="accent1">
                  <a:lumMod val="50000"/>
                </a:schemeClr>
              </a:solidFill>
              <a:ea typeface="MS Mincho" panose="02020609040205080304" pitchFamily="49" charset="-128"/>
            </a:endParaRPr>
          </a:p>
          <a:p>
            <a:pPr defTabSz="929579">
              <a:lnSpc>
                <a:spcPct val="90000"/>
              </a:lnSpc>
              <a:spcBef>
                <a:spcPts val="1220"/>
              </a:spcBef>
              <a:spcAft>
                <a:spcPts val="1220"/>
              </a:spcAft>
              <a:defRPr/>
            </a:pPr>
            <a:r>
              <a:rPr lang="en-US" b="1" i="1" dirty="0">
                <a:solidFill>
                  <a:srgbClr val="00B0F0"/>
                </a:solidFill>
                <a:ea typeface="MS Mincho" panose="02020609040205080304" pitchFamily="49" charset="-128"/>
              </a:rPr>
              <a:t>Further engagement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</a:rPr>
              <a:t> with Health Commissioners, Executive Secretaries/DPRS of State PHC Agencies/Boards to present/discuss the </a:t>
            </a:r>
            <a:r>
              <a:rPr lang="en-US" b="1" i="1" dirty="0">
                <a:solidFill>
                  <a:srgbClr val="00B0F0"/>
                </a:solidFill>
                <a:ea typeface="MS Mincho" panose="02020609040205080304" pitchFamily="49" charset="-128"/>
              </a:rPr>
              <a:t>working draft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</a:rPr>
              <a:t>, and to receive comments</a:t>
            </a:r>
          </a:p>
          <a:p>
            <a:pPr defTabSz="929579">
              <a:lnSpc>
                <a:spcPct val="90000"/>
              </a:lnSpc>
              <a:spcBef>
                <a:spcPts val="1220"/>
              </a:spcBef>
              <a:spcAft>
                <a:spcPts val="1220"/>
              </a:spcAft>
              <a:defRPr/>
            </a:pPr>
            <a:r>
              <a:rPr lang="en-US" b="1" i="1" dirty="0">
                <a:solidFill>
                  <a:srgbClr val="00B0F0"/>
                </a:solidFill>
                <a:ea typeface="MS Mincho" panose="02020609040205080304" pitchFamily="49" charset="-128"/>
              </a:rPr>
              <a:t>Additional iteration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</a:rPr>
              <a:t> to incorporate feedback from discussion with state stakeholders</a:t>
            </a:r>
          </a:p>
          <a:p>
            <a:pPr defTabSz="929579">
              <a:lnSpc>
                <a:spcPct val="90000"/>
              </a:lnSpc>
              <a:spcBef>
                <a:spcPts val="1220"/>
              </a:spcBef>
              <a:spcAft>
                <a:spcPts val="1220"/>
              </a:spcAft>
              <a:defRPr/>
            </a:pPr>
            <a:r>
              <a:rPr lang="en-US" b="1" i="1" dirty="0">
                <a:solidFill>
                  <a:srgbClr val="00B0F0"/>
                </a:solidFill>
                <a:ea typeface="MS Mincho" panose="02020609040205080304" pitchFamily="49" charset="-128"/>
              </a:rPr>
              <a:t>Validation meeting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MS Mincho" panose="02020609040205080304" pitchFamily="49" charset="-128"/>
              </a:rPr>
              <a:t> with Health Commissioners to finalize and adopt the </a:t>
            </a:r>
            <a:r>
              <a:rPr lang="en-US" b="1" i="1" dirty="0">
                <a:solidFill>
                  <a:srgbClr val="00B0F0"/>
                </a:solidFill>
                <a:ea typeface="MS Mincho" panose="02020609040205080304" pitchFamily="49" charset="-128"/>
              </a:rPr>
              <a:t>performance monitoring framework</a:t>
            </a:r>
          </a:p>
          <a:p>
            <a:endParaRPr lang="en-GB" dirty="0"/>
          </a:p>
          <a:p>
            <a:endParaRPr lang="en-GB" dirty="0"/>
          </a:p>
          <a:p>
            <a:pPr defTabSz="929579">
              <a:lnSpc>
                <a:spcPct val="90000"/>
              </a:lnSpc>
              <a:spcBef>
                <a:spcPts val="610"/>
              </a:spcBef>
              <a:spcAft>
                <a:spcPts val="610"/>
              </a:spcAft>
              <a:defRPr/>
            </a:pPr>
            <a:r>
              <a:rPr lang="en-US" b="1" i="1" dirty="0">
                <a:solidFill>
                  <a:srgbClr val="00B0F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Key components </a:t>
            </a:r>
            <a:endParaRPr lang="en-US" b="1" i="1" dirty="0">
              <a:solidFill>
                <a:srgbClr val="00B0F0"/>
              </a:solidFill>
              <a:ea typeface="MS Mincho" panose="02020609040205080304" pitchFamily="49" charset="-128"/>
            </a:endParaRPr>
          </a:p>
          <a:p>
            <a:pPr marL="348592" indent="-348592" defTabSz="929579">
              <a:lnSpc>
                <a:spcPct val="90000"/>
              </a:lnSpc>
              <a:spcBef>
                <a:spcPts val="610"/>
              </a:spcBef>
              <a:spcAft>
                <a:spcPts val="610"/>
              </a:spcAft>
              <a:buFont typeface="Symbol" panose="05050102010706020507" pitchFamily="18" charset="2"/>
              <a:buChar char=""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Core indicators to measure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cs typeface="Calibri" panose="020F0502020204030204" pitchFamily="34" charset="0"/>
              </a:rPr>
              <a:t>PHC leadership provided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by Governors and its impact on access and utilization of integrated priority PHC services </a:t>
            </a:r>
            <a:endParaRPr lang="en-US" dirty="0">
              <a:solidFill>
                <a:schemeClr val="accent1">
                  <a:lumMod val="50000"/>
                </a:schemeClr>
              </a:solidFill>
              <a:ea typeface="MS Mincho" panose="02020609040205080304" pitchFamily="49" charset="-128"/>
            </a:endParaRPr>
          </a:p>
          <a:p>
            <a:pPr marL="348592" indent="-348592" defTabSz="929579">
              <a:lnSpc>
                <a:spcPct val="90000"/>
              </a:lnSpc>
              <a:spcBef>
                <a:spcPts val="610"/>
              </a:spcBef>
              <a:spcAft>
                <a:spcPts val="610"/>
              </a:spcAft>
              <a:buFont typeface="Symbol" panose="05050102010706020507" pitchFamily="18" charset="2"/>
              <a:buChar char=""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Indicator metadata </a:t>
            </a:r>
          </a:p>
          <a:p>
            <a:pPr marL="348592" indent="-348592" defTabSz="929579">
              <a:lnSpc>
                <a:spcPct val="90000"/>
              </a:lnSpc>
              <a:spcBef>
                <a:spcPts val="610"/>
              </a:spcBef>
              <a:spcAft>
                <a:spcPts val="610"/>
              </a:spcAft>
              <a:buFont typeface="Symbol" panose="05050102010706020507" pitchFamily="18" charset="2"/>
              <a:buChar char=""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Scoring guide to assess state-specific performance against the PMF indicators</a:t>
            </a:r>
            <a:endParaRPr lang="en-US" dirty="0">
              <a:solidFill>
                <a:schemeClr val="accent1">
                  <a:lumMod val="50000"/>
                </a:schemeClr>
              </a:solidFill>
              <a:ea typeface="MS Mincho" panose="02020609040205080304" pitchFamily="49" charset="-128"/>
            </a:endParaRPr>
          </a:p>
          <a:p>
            <a:pPr defTabSz="929579">
              <a:lnSpc>
                <a:spcPct val="90000"/>
              </a:lnSpc>
              <a:spcBef>
                <a:spcPts val="610"/>
              </a:spcBef>
              <a:spcAft>
                <a:spcPts val="610"/>
              </a:spcAft>
              <a:defRPr/>
            </a:pPr>
            <a:r>
              <a:rPr lang="en-US" b="1" i="1" dirty="0">
                <a:solidFill>
                  <a:srgbClr val="00B0F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Objectives</a:t>
            </a:r>
            <a:endParaRPr lang="en-US" b="1" i="1" dirty="0">
              <a:solidFill>
                <a:srgbClr val="00B0F0"/>
              </a:solidFill>
              <a:ea typeface="MS Mincho" panose="02020609040205080304" pitchFamily="49" charset="-128"/>
            </a:endParaRPr>
          </a:p>
          <a:p>
            <a:pPr marL="348592" indent="-348592" defTabSz="929579">
              <a:lnSpc>
                <a:spcPct val="90000"/>
              </a:lnSpc>
              <a:spcBef>
                <a:spcPts val="610"/>
              </a:spcBef>
              <a:spcAft>
                <a:spcPts val="610"/>
              </a:spcAft>
              <a:buFont typeface="Symbol" panose="05050102010706020507" pitchFamily="18" charset="2"/>
              <a:buChar char=""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Provide information for tracking states’ progress on Seattle Declaration and PHCUOR implementation</a:t>
            </a:r>
            <a:endParaRPr lang="en-US" dirty="0">
              <a:solidFill>
                <a:schemeClr val="accent1">
                  <a:lumMod val="50000"/>
                </a:schemeClr>
              </a:solidFill>
              <a:ea typeface="MS Mincho" panose="02020609040205080304" pitchFamily="49" charset="-128"/>
            </a:endParaRPr>
          </a:p>
          <a:p>
            <a:pPr marL="348592" indent="-348592" defTabSz="929579">
              <a:lnSpc>
                <a:spcPct val="90000"/>
              </a:lnSpc>
              <a:spcBef>
                <a:spcPts val="610"/>
              </a:spcBef>
              <a:spcAft>
                <a:spcPts val="610"/>
              </a:spcAft>
              <a:buFont typeface="Symbol" panose="05050102010706020507" pitchFamily="18" charset="2"/>
              <a:buChar char=""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Appropriately assess and benchmark states’ performance for recognition of high performing states</a:t>
            </a:r>
            <a:endParaRPr lang="en-US" dirty="0">
              <a:solidFill>
                <a:schemeClr val="accent1">
                  <a:lumMod val="50000"/>
                </a:schemeClr>
              </a:solidFill>
              <a:ea typeface="MS Mincho" panose="02020609040205080304" pitchFamily="49" charset="-128"/>
            </a:endParaRPr>
          </a:p>
          <a:p>
            <a:pPr marL="348592" indent="-348592" defTabSz="929579">
              <a:lnSpc>
                <a:spcPct val="90000"/>
              </a:lnSpc>
              <a:spcBef>
                <a:spcPts val="610"/>
              </a:spcBef>
              <a:spcAft>
                <a:spcPts val="610"/>
              </a:spcAft>
              <a:buFont typeface="Symbol" panose="05050102010706020507" pitchFamily="18" charset="2"/>
              <a:buChar char=""/>
              <a:defRPr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Generate evidence for advocacy, benchmarking, exchange and scale-up of best practices</a:t>
            </a:r>
            <a:endParaRPr lang="en-US" dirty="0">
              <a:solidFill>
                <a:schemeClr val="accent1">
                  <a:lumMod val="50000"/>
                </a:schemeClr>
              </a:solidFill>
              <a:ea typeface="MS Mincho" panose="02020609040205080304" pitchFamily="49" charset="-128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4BFEB-D969-4854-B653-9CC90E0820F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768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9579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Adjusted coverage of essential health services as measured by RMNCAH+N scorecards of essential services based on nine tracer interventions. 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4BFEB-D969-4854-B653-9CC90E0820F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771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D4BFEB-D969-4854-B653-9CC90E0820F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131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40E1B-85F6-4A8E-B8AD-08BF43F7D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EFEE42-991A-4754-B98E-6403AE021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1DDA8-DEBE-4C4F-96C0-F4EE39C9A9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F7938-A74A-49C6-B27D-D9AE2524EB5C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03EC5-AEEB-4BBB-B7AE-F713D1E6F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7A302-7B61-4B63-8967-181DE8EA9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6181BC-2713-4321-97B6-B01D8D2E07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65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493F7-56F8-48A6-BCB8-30F09941F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1350A5-1CD5-4743-9286-7327F365E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9E0DD-73D8-432C-9731-F47E581520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F7938-A74A-49C6-B27D-D9AE2524EB5C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39F10-4CA6-4BE3-BDA2-AEF0A556B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912CE-9D94-4B7B-8135-71AAA0109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6181BC-2713-4321-97B6-B01D8D2E07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5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BF7F4B-4250-4BB8-95F4-3BB7221517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B2C39F-8644-4063-AF62-BA3950A81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33FFA-FA7F-4725-B767-07C15B5CE0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F7938-A74A-49C6-B27D-D9AE2524EB5C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A8260-6CB3-470E-A538-44BB9806D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D8366-A534-41D7-8543-656338A5F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6181BC-2713-4321-97B6-B01D8D2E07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400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E78F4-8F89-42B1-8974-9F8FF264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CAB9A-4662-412C-9281-3BABCABB6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AF60E-AEA9-4123-A177-A5667582D0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F7938-A74A-49C6-B27D-D9AE2524EB5C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6ABBB-334B-4FE5-A2F9-9BCA8F72C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CD8201-2F2A-4989-9AB4-E049DB57A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6181BC-2713-4321-97B6-B01D8D2E07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35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6F77A-E3FF-48E6-9142-F18009183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74CAA6-659D-4DA9-A1AE-AB221819B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6FCEE-5EA6-4926-BEF2-2858E28531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F7938-A74A-49C6-B27D-D9AE2524EB5C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DFB82-3972-47D5-8BE5-70FEB5AA3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96502-C1EB-4FE3-A301-DA44D9E91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6181BC-2713-4321-97B6-B01D8D2E07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92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EFDDC-BC90-42B3-AB70-4B1F91040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28D58-40A6-4282-85DB-6D73E5E790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47B3DB-BD2F-495B-9C81-2640232AD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FC9C8-5297-4A68-8BB4-7553E232EE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F7938-A74A-49C6-B27D-D9AE2524EB5C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DA9357-AC69-4FFA-9B4D-BE8DB30F1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C4D9DF-FBA3-4784-8FC5-DF203D62D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6181BC-2713-4321-97B6-B01D8D2E07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81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9D3BF-AEF0-4029-A0DB-38171FD19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6D997-D4E7-463E-BCC3-B27CA8F99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199AD-C7BD-48C0-8B6A-8CC424100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947086-BED8-48F6-8930-820E0225E8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C3CFAC-E623-4226-8740-6A9C684621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047307-F9E4-4602-AE0B-A7D6159A41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F7938-A74A-49C6-B27D-D9AE2524EB5C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532B8C-AE6B-4699-B222-7D0C379F1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092A15-D628-4D23-9D98-9E01D644F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6181BC-2713-4321-97B6-B01D8D2E07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61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AC14B-D565-4B87-BF0B-C0F4880D9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D18BF6-24C7-4F95-985A-4688FC2D99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F7938-A74A-49C6-B27D-D9AE2524EB5C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09ECE8-1FCD-43F2-ACD0-84F5D886F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368E5-A608-45F3-B186-7EFD9FD09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6181BC-2713-4321-97B6-B01D8D2E07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02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96506E-0193-4BFC-B4EA-5E7252FAC0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F7938-A74A-49C6-B27D-D9AE2524EB5C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2B3979-95E2-4559-B47B-B495A532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5D1299-D146-4DB8-A672-BD7973373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6181BC-2713-4321-97B6-B01D8D2E07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63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ABDE8-595B-4325-A244-DB1580794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4F3BB-FE7F-468A-8846-1A27B5812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E6160B-5FB4-4951-A9E1-48CE8D873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BFEEA5-9433-4A68-9AA5-26EEE3034E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F7938-A74A-49C6-B27D-D9AE2524EB5C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8715CF-8DCA-4A90-BD9E-9ACBC22E8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F35847-1A46-43C5-A088-DB95DBE71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6181BC-2713-4321-97B6-B01D8D2E07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912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044A3-569C-49FA-8309-2A04043F3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C1F739-66B8-427E-9CE7-6C43E2F33A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DE5437-D887-4BA3-8599-A272B0558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13AB0-E39E-46A4-ADCF-D2852F9951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FF7938-A74A-49C6-B27D-D9AE2524EB5C}" type="datetimeFigureOut">
              <a:rPr lang="en-GB" smtClean="0"/>
              <a:t>14/12/2023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710321-4C3A-4DB7-AB8B-3CA9A91C1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69CD38-403F-45AB-A52D-F7A1827B4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F6181BC-2713-4321-97B6-B01D8D2E07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18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274892-0671-4376-A49A-1BF536A75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7A866-643C-4FB3-8839-2A7AB9DF4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6" name="Picture 2" descr="Nigeria Governors Forum logo">
            <a:extLst>
              <a:ext uri="{FF2B5EF4-FFF2-40B4-BE49-F238E27FC236}">
                <a16:creationId xmlns:a16="http://schemas.microsoft.com/office/drawing/2014/main" id="{59F7D400-F0AC-4378-8010-0531C36C5DE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97" b="21186"/>
          <a:stretch/>
        </p:blipFill>
        <p:spPr bwMode="auto">
          <a:xfrm>
            <a:off x="3495536" y="5870584"/>
            <a:ext cx="2197949" cy="744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12E1041-ED6A-4BA1-BF86-BD830FF631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697062"/>
            <a:ext cx="1194888" cy="1091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unicef-for-every-child-logo - The Rockefeller Foundation">
            <a:extLst>
              <a:ext uri="{FF2B5EF4-FFF2-40B4-BE49-F238E27FC236}">
                <a16:creationId xmlns:a16="http://schemas.microsoft.com/office/drawing/2014/main" id="{891FDBBC-4B94-4D69-9DDA-89FD1F83FD7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8773" y="5797298"/>
            <a:ext cx="1671636" cy="1029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MGF-logo-transparent | Rota Council">
            <a:extLst>
              <a:ext uri="{FF2B5EF4-FFF2-40B4-BE49-F238E27FC236}">
                <a16:creationId xmlns:a16="http://schemas.microsoft.com/office/drawing/2014/main" id="{1FC1F7C7-B9FC-46EB-8DEF-41B08D21420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416" y="5948239"/>
            <a:ext cx="225742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22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734DE6-F892-41E6-B6BC-8A4D903EA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640996"/>
            <a:ext cx="8229600" cy="4380292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PHC </a:t>
            </a:r>
            <a:r>
              <a:rPr lang="en-US" sz="6000" b="1" dirty="0">
                <a:solidFill>
                  <a:srgbClr val="00B0F0"/>
                </a:solidFill>
              </a:rPr>
              <a:t>Leadership</a:t>
            </a:r>
            <a:r>
              <a:rPr lang="en-US" sz="6000" b="1" dirty="0"/>
              <a:t> Challenge:</a:t>
            </a:r>
            <a:br>
              <a:rPr lang="en-US" sz="6000" b="1" dirty="0"/>
            </a:br>
            <a:r>
              <a:rPr lang="en-US" sz="6000" b="1" dirty="0"/>
              <a:t>The Role of the Press</a:t>
            </a:r>
            <a:br>
              <a:rPr lang="en-US" sz="6000" dirty="0"/>
            </a:br>
            <a:br>
              <a:rPr lang="en-US" dirty="0"/>
            </a:br>
            <a:br>
              <a:rPr lang="en-US" dirty="0"/>
            </a:br>
            <a:r>
              <a:rPr lang="en-US" sz="2200" dirty="0"/>
              <a:t>13</a:t>
            </a:r>
            <a:r>
              <a:rPr lang="en-US" sz="2200" baseline="30000" dirty="0"/>
              <a:t>th</a:t>
            </a:r>
            <a:r>
              <a:rPr lang="en-US" sz="2200" dirty="0"/>
              <a:t> December,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165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5356F-0DFB-4489-986E-7F129CAC7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Indicators: Quality (Human resources for health and essential health commodities)</a:t>
            </a:r>
            <a:endParaRPr lang="en-GB" sz="4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E2FD639-A9DF-463F-9092-71694EB0B7B2}"/>
              </a:ext>
            </a:extLst>
          </p:cNvPr>
          <p:cNvSpPr/>
          <p:nvPr/>
        </p:nvSpPr>
        <p:spPr>
          <a:xfrm>
            <a:off x="1962015" y="1788709"/>
            <a:ext cx="3970951" cy="3336184"/>
          </a:xfrm>
          <a:custGeom>
            <a:avLst/>
            <a:gdLst>
              <a:gd name="connsiteX0" fmla="*/ 0 w 2719688"/>
              <a:gd name="connsiteY0" fmla="*/ 0 h 1631813"/>
              <a:gd name="connsiteX1" fmla="*/ 2719688 w 2719688"/>
              <a:gd name="connsiteY1" fmla="*/ 0 h 1631813"/>
              <a:gd name="connsiteX2" fmla="*/ 2719688 w 2719688"/>
              <a:gd name="connsiteY2" fmla="*/ 1631813 h 1631813"/>
              <a:gd name="connsiteX3" fmla="*/ 0 w 2719688"/>
              <a:gd name="connsiteY3" fmla="*/ 1631813 h 1631813"/>
              <a:gd name="connsiteX4" fmla="*/ 0 w 2719688"/>
              <a:gd name="connsiteY4" fmla="*/ 0 h 163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9688" h="1631813">
                <a:moveTo>
                  <a:pt x="0" y="0"/>
                </a:moveTo>
                <a:lnTo>
                  <a:pt x="2719688" y="0"/>
                </a:lnTo>
                <a:lnTo>
                  <a:pt x="2719688" y="1631813"/>
                </a:lnTo>
                <a:lnTo>
                  <a:pt x="0" y="16318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164290"/>
              <a:satOff val="-67142"/>
              <a:lumOff val="6902"/>
              <a:alphaOff val="0"/>
            </a:schemeClr>
          </a:fillRef>
          <a:effectRef idx="0">
            <a:schemeClr val="accent2">
              <a:hueOff val="-1164290"/>
              <a:satOff val="-67142"/>
              <a:lumOff val="6902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770" tIns="64770" rIns="64770" bIns="64770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kern="1200" dirty="0"/>
              <a:t>Ward focal PHC facilities meeting minimum staffing requirements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646B08A5-74D2-4ADE-A7A9-9F62FEF0DD8C}"/>
              </a:ext>
            </a:extLst>
          </p:cNvPr>
          <p:cNvSpPr/>
          <p:nvPr/>
        </p:nvSpPr>
        <p:spPr>
          <a:xfrm>
            <a:off x="6411798" y="1788709"/>
            <a:ext cx="3818187" cy="3336184"/>
          </a:xfrm>
          <a:custGeom>
            <a:avLst/>
            <a:gdLst>
              <a:gd name="connsiteX0" fmla="*/ 0 w 2719688"/>
              <a:gd name="connsiteY0" fmla="*/ 0 h 1631813"/>
              <a:gd name="connsiteX1" fmla="*/ 2719688 w 2719688"/>
              <a:gd name="connsiteY1" fmla="*/ 0 h 1631813"/>
              <a:gd name="connsiteX2" fmla="*/ 2719688 w 2719688"/>
              <a:gd name="connsiteY2" fmla="*/ 1631813 h 1631813"/>
              <a:gd name="connsiteX3" fmla="*/ 0 w 2719688"/>
              <a:gd name="connsiteY3" fmla="*/ 1631813 h 1631813"/>
              <a:gd name="connsiteX4" fmla="*/ 0 w 2719688"/>
              <a:gd name="connsiteY4" fmla="*/ 0 h 163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9688" h="1631813">
                <a:moveTo>
                  <a:pt x="0" y="0"/>
                </a:moveTo>
                <a:lnTo>
                  <a:pt x="2719688" y="0"/>
                </a:lnTo>
                <a:lnTo>
                  <a:pt x="2719688" y="1631813"/>
                </a:lnTo>
                <a:lnTo>
                  <a:pt x="0" y="16318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309827"/>
              <a:satOff val="-75535"/>
              <a:lumOff val="7765"/>
              <a:alphaOff val="0"/>
            </a:schemeClr>
          </a:fillRef>
          <a:effectRef idx="0">
            <a:schemeClr val="accent2">
              <a:hueOff val="-1309827"/>
              <a:satOff val="-75535"/>
              <a:lumOff val="7765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770" tIns="64770" rIns="64770" bIns="64770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dirty="0"/>
              <a:t>W</a:t>
            </a:r>
            <a:r>
              <a:rPr lang="en-US" sz="3200" kern="1200" dirty="0"/>
              <a:t>ard focal PHC facilities with essential health commodities and medicines</a:t>
            </a:r>
          </a:p>
        </p:txBody>
      </p:sp>
    </p:spTree>
    <p:extLst>
      <p:ext uri="{BB962C8B-B14F-4D97-AF65-F5344CB8AC3E}">
        <p14:creationId xmlns:p14="http://schemas.microsoft.com/office/powerpoint/2010/main" val="2067417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5356F-0DFB-4489-986E-7F129CAC7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Indicators: Evidence (Monitoring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sz="4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and Evaluation)</a:t>
            </a:r>
            <a:endParaRPr lang="en-GB" sz="4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2216332B-EA6D-4E6D-BE3B-0692883E296A}"/>
              </a:ext>
            </a:extLst>
          </p:cNvPr>
          <p:cNvSpPr/>
          <p:nvPr/>
        </p:nvSpPr>
        <p:spPr>
          <a:xfrm>
            <a:off x="1082749" y="1873988"/>
            <a:ext cx="4781995" cy="3110023"/>
          </a:xfrm>
          <a:custGeom>
            <a:avLst/>
            <a:gdLst>
              <a:gd name="connsiteX0" fmla="*/ 0 w 2719688"/>
              <a:gd name="connsiteY0" fmla="*/ 0 h 1631813"/>
              <a:gd name="connsiteX1" fmla="*/ 2719688 w 2719688"/>
              <a:gd name="connsiteY1" fmla="*/ 0 h 1631813"/>
              <a:gd name="connsiteX2" fmla="*/ 2719688 w 2719688"/>
              <a:gd name="connsiteY2" fmla="*/ 1631813 h 1631813"/>
              <a:gd name="connsiteX3" fmla="*/ 0 w 2719688"/>
              <a:gd name="connsiteY3" fmla="*/ 1631813 h 1631813"/>
              <a:gd name="connsiteX4" fmla="*/ 0 w 2719688"/>
              <a:gd name="connsiteY4" fmla="*/ 0 h 163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9688" h="1631813">
                <a:moveTo>
                  <a:pt x="0" y="0"/>
                </a:moveTo>
                <a:lnTo>
                  <a:pt x="2719688" y="0"/>
                </a:lnTo>
                <a:lnTo>
                  <a:pt x="2719688" y="1631813"/>
                </a:lnTo>
                <a:lnTo>
                  <a:pt x="0" y="16318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455363"/>
              <a:satOff val="-83928"/>
              <a:lumOff val="8628"/>
              <a:alphaOff val="0"/>
            </a:schemeClr>
          </a:fillRef>
          <a:effectRef idx="0">
            <a:schemeClr val="accent2">
              <a:hueOff val="-1455363"/>
              <a:satOff val="-83928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770" tIns="64770" rIns="64770" bIns="64770" numCol="1" spcCol="127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Verified counts for key indicators in sampled facility records and those reported values in DHIS2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F345517-D9A4-4D07-B57E-C5135CF1165D}"/>
              </a:ext>
            </a:extLst>
          </p:cNvPr>
          <p:cNvSpPr/>
          <p:nvPr/>
        </p:nvSpPr>
        <p:spPr>
          <a:xfrm>
            <a:off x="6571806" y="1873988"/>
            <a:ext cx="4358464" cy="3110023"/>
          </a:xfrm>
          <a:custGeom>
            <a:avLst/>
            <a:gdLst>
              <a:gd name="connsiteX0" fmla="*/ 0 w 2719688"/>
              <a:gd name="connsiteY0" fmla="*/ 0 h 1631813"/>
              <a:gd name="connsiteX1" fmla="*/ 2719688 w 2719688"/>
              <a:gd name="connsiteY1" fmla="*/ 0 h 1631813"/>
              <a:gd name="connsiteX2" fmla="*/ 2719688 w 2719688"/>
              <a:gd name="connsiteY2" fmla="*/ 1631813 h 1631813"/>
              <a:gd name="connsiteX3" fmla="*/ 0 w 2719688"/>
              <a:gd name="connsiteY3" fmla="*/ 1631813 h 1631813"/>
              <a:gd name="connsiteX4" fmla="*/ 0 w 2719688"/>
              <a:gd name="connsiteY4" fmla="*/ 0 h 163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9688" h="1631813">
                <a:moveTo>
                  <a:pt x="0" y="0"/>
                </a:moveTo>
                <a:lnTo>
                  <a:pt x="2719688" y="0"/>
                </a:lnTo>
                <a:lnTo>
                  <a:pt x="2719688" y="1631813"/>
                </a:lnTo>
                <a:lnTo>
                  <a:pt x="0" y="16318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455363"/>
              <a:satOff val="-83928"/>
              <a:lumOff val="8628"/>
              <a:alphaOff val="0"/>
            </a:schemeClr>
          </a:fillRef>
          <a:effectRef idx="0">
            <a:schemeClr val="accent2">
              <a:hueOff val="-1455363"/>
              <a:satOff val="-83928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770" tIns="64770" rIns="64770" bIns="64770" numCol="1" spcCol="127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Coverage of essential RMNCA health and nutrition services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360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5356F-0DFB-4489-986E-7F129CAC7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Indicator for Sustainability </a:t>
            </a:r>
            <a:endParaRPr lang="en-GB" sz="4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F0FE88A-70A3-4E2F-B57D-8E07CA03FFF5}"/>
              </a:ext>
            </a:extLst>
          </p:cNvPr>
          <p:cNvSpPr/>
          <p:nvPr/>
        </p:nvSpPr>
        <p:spPr>
          <a:xfrm>
            <a:off x="3711708" y="1745880"/>
            <a:ext cx="4272004" cy="3366240"/>
          </a:xfrm>
          <a:custGeom>
            <a:avLst/>
            <a:gdLst>
              <a:gd name="connsiteX0" fmla="*/ 0 w 2719688"/>
              <a:gd name="connsiteY0" fmla="*/ 0 h 1631813"/>
              <a:gd name="connsiteX1" fmla="*/ 2719688 w 2719688"/>
              <a:gd name="connsiteY1" fmla="*/ 0 h 1631813"/>
              <a:gd name="connsiteX2" fmla="*/ 2719688 w 2719688"/>
              <a:gd name="connsiteY2" fmla="*/ 1631813 h 1631813"/>
              <a:gd name="connsiteX3" fmla="*/ 0 w 2719688"/>
              <a:gd name="connsiteY3" fmla="*/ 1631813 h 1631813"/>
              <a:gd name="connsiteX4" fmla="*/ 0 w 2719688"/>
              <a:gd name="connsiteY4" fmla="*/ 0 h 163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9688" h="1631813">
                <a:moveTo>
                  <a:pt x="0" y="0"/>
                </a:moveTo>
                <a:lnTo>
                  <a:pt x="2719688" y="0"/>
                </a:lnTo>
                <a:lnTo>
                  <a:pt x="2719688" y="1631813"/>
                </a:lnTo>
                <a:lnTo>
                  <a:pt x="0" y="16318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770" tIns="64770" rIns="64770" bIns="64770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600" kern="1200" dirty="0"/>
              <a:t>Establishment of State Level PHC Challenge for LGA Council Chairmen </a:t>
            </a:r>
          </a:p>
        </p:txBody>
      </p:sp>
    </p:spTree>
    <p:extLst>
      <p:ext uri="{BB962C8B-B14F-4D97-AF65-F5344CB8AC3E}">
        <p14:creationId xmlns:p14="http://schemas.microsoft.com/office/powerpoint/2010/main" val="2204589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1FC997E1-FF5B-4841-B1B5-FCA8315845B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4411" y="1900836"/>
            <a:ext cx="3393913" cy="2313454"/>
          </a:xfrm>
          <a:prstGeom prst="rect">
            <a:avLst/>
          </a:prstGeom>
          <a:noFill/>
        </p:spPr>
        <p:txBody>
          <a:bodyPr vert="horz"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Governance of the PHC Leadership Challenge </a:t>
            </a:r>
          </a:p>
        </p:txBody>
      </p:sp>
      <p:sp>
        <p:nvSpPr>
          <p:cNvPr id="33" name="Rounded Rectangle 28">
            <a:extLst>
              <a:ext uri="{FF2B5EF4-FFF2-40B4-BE49-F238E27FC236}">
                <a16:creationId xmlns:a16="http://schemas.microsoft.com/office/drawing/2014/main" id="{578DD410-4C72-44D7-95A4-7660095FF547}"/>
              </a:ext>
            </a:extLst>
          </p:cNvPr>
          <p:cNvSpPr/>
          <p:nvPr/>
        </p:nvSpPr>
        <p:spPr>
          <a:xfrm>
            <a:off x="4536992" y="159980"/>
            <a:ext cx="2984647" cy="157756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Steering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Committee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HMOH, NGF, NPHCDA, UNICEF, BMGF, WHO, WB, UNFPA (GAC, GAVI)</a:t>
            </a:r>
            <a:endParaRPr lang="en-US" sz="2400" b="1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5" name="Rounded Rectangle 30">
            <a:extLst>
              <a:ext uri="{FF2B5EF4-FFF2-40B4-BE49-F238E27FC236}">
                <a16:creationId xmlns:a16="http://schemas.microsoft.com/office/drawing/2014/main" id="{0EF069B5-A688-4DA8-8AD5-7C522C5697D5}"/>
              </a:ext>
            </a:extLst>
          </p:cNvPr>
          <p:cNvSpPr/>
          <p:nvPr/>
        </p:nvSpPr>
        <p:spPr>
          <a:xfrm>
            <a:off x="8229573" y="3521367"/>
            <a:ext cx="2352141" cy="99415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36" name="Rounded Rectangle 31">
            <a:extLst>
              <a:ext uri="{FF2B5EF4-FFF2-40B4-BE49-F238E27FC236}">
                <a16:creationId xmlns:a16="http://schemas.microsoft.com/office/drawing/2014/main" id="{B3F5AA28-6A25-4E39-A2FA-66059037CD25}"/>
              </a:ext>
            </a:extLst>
          </p:cNvPr>
          <p:cNvSpPr/>
          <p:nvPr/>
        </p:nvSpPr>
        <p:spPr>
          <a:xfrm>
            <a:off x="8191110" y="1533005"/>
            <a:ext cx="2409414" cy="109800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37" name="Rounded Rectangle 32">
            <a:extLst>
              <a:ext uri="{FF2B5EF4-FFF2-40B4-BE49-F238E27FC236}">
                <a16:creationId xmlns:a16="http://schemas.microsoft.com/office/drawing/2014/main" id="{1C580BCA-3A3A-4E4A-A3D9-1D498E215088}"/>
              </a:ext>
            </a:extLst>
          </p:cNvPr>
          <p:cNvSpPr/>
          <p:nvPr/>
        </p:nvSpPr>
        <p:spPr>
          <a:xfrm>
            <a:off x="4536991" y="2212758"/>
            <a:ext cx="2984647" cy="1275401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900" dirty="0">
              <a:latin typeface="Lato Light" panose="020F0502020204030203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8497C4D-E3A7-433A-B8A5-133CD155DC75}"/>
              </a:ext>
            </a:extLst>
          </p:cNvPr>
          <p:cNvSpPr txBox="1"/>
          <p:nvPr/>
        </p:nvSpPr>
        <p:spPr>
          <a:xfrm>
            <a:off x="8172304" y="1690452"/>
            <a:ext cx="2409411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Independent Judging Panel</a:t>
            </a:r>
          </a:p>
        </p:txBody>
      </p:sp>
      <p:sp>
        <p:nvSpPr>
          <p:cNvPr id="39" name="Subtitle 2">
            <a:extLst>
              <a:ext uri="{FF2B5EF4-FFF2-40B4-BE49-F238E27FC236}">
                <a16:creationId xmlns:a16="http://schemas.microsoft.com/office/drawing/2014/main" id="{4B43D366-0DFA-43FB-8B93-F33C85E140EE}"/>
              </a:ext>
            </a:extLst>
          </p:cNvPr>
          <p:cNvSpPr txBox="1">
            <a:spLocks/>
          </p:cNvSpPr>
          <p:nvPr/>
        </p:nvSpPr>
        <p:spPr>
          <a:xfrm>
            <a:off x="4783098" y="2310310"/>
            <a:ext cx="2409413" cy="1080296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50"/>
              </a:lnSpc>
            </a:pPr>
            <a:r>
              <a:rPr lang="en-US" sz="2000" b="1" dirty="0">
                <a:solidFill>
                  <a:schemeClr val="bg1"/>
                </a:solidFill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Technical</a:t>
            </a:r>
          </a:p>
          <a:p>
            <a:pPr>
              <a:lnSpc>
                <a:spcPts val="1750"/>
              </a:lnSpc>
            </a:pPr>
            <a:r>
              <a:rPr lang="en-US" sz="2000" b="1" dirty="0">
                <a:solidFill>
                  <a:schemeClr val="bg1"/>
                </a:solidFill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 Committee</a:t>
            </a:r>
          </a:p>
          <a:p>
            <a:pPr>
              <a:lnSpc>
                <a:spcPts val="1750"/>
              </a:lnSpc>
            </a:pPr>
            <a:r>
              <a:rPr lang="en-US" sz="1600" b="1" dirty="0">
                <a:solidFill>
                  <a:prstClr val="white"/>
                </a:solidFill>
                <a:latin typeface="Poppins" pitchFamily="2" charset="77"/>
                <a:cs typeface="Poppins" pitchFamily="2" charset="77"/>
              </a:rPr>
              <a:t>F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ppins" pitchFamily="2" charset="77"/>
                <a:ea typeface="+mn-ea"/>
                <a:cs typeface="Poppins" pitchFamily="2" charset="77"/>
              </a:rPr>
              <a:t>MOH, NGF, NPHCDA, UNICEF, BMGF</a:t>
            </a:r>
            <a:endParaRPr lang="en-US" sz="2000" b="1" dirty="0">
              <a:solidFill>
                <a:schemeClr val="bg1"/>
              </a:solidFill>
              <a:latin typeface="Poppins" panose="00000500000000000000" pitchFamily="2" charset="0"/>
              <a:ea typeface="Lato Light" panose="020F0502020204030203" pitchFamily="34" charset="0"/>
              <a:cs typeface="Poppins" panose="00000500000000000000" pitchFamily="2" charset="0"/>
            </a:endParaRPr>
          </a:p>
        </p:txBody>
      </p:sp>
      <p:sp>
        <p:nvSpPr>
          <p:cNvPr id="41" name="Subtitle 2">
            <a:extLst>
              <a:ext uri="{FF2B5EF4-FFF2-40B4-BE49-F238E27FC236}">
                <a16:creationId xmlns:a16="http://schemas.microsoft.com/office/drawing/2014/main" id="{ADB1457E-4227-4BEA-B06C-CB4114999AAB}"/>
              </a:ext>
            </a:extLst>
          </p:cNvPr>
          <p:cNvSpPr txBox="1">
            <a:spLocks/>
          </p:cNvSpPr>
          <p:nvPr/>
        </p:nvSpPr>
        <p:spPr>
          <a:xfrm>
            <a:off x="8270755" y="3553282"/>
            <a:ext cx="2352142" cy="969496"/>
          </a:xfrm>
          <a:prstGeom prst="rect">
            <a:avLst/>
          </a:prstGeom>
        </p:spPr>
        <p:txBody>
          <a:bodyPr vert="horz" wrap="square" lIns="45720" tIns="22860" rIns="45720" bIns="22860" rtlCol="0" anchor="ctr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bg1"/>
                </a:solidFill>
                <a:latin typeface="Poppins" panose="00000500000000000000" pitchFamily="2" charset="0"/>
                <a:ea typeface="Lato Light" panose="020F0502020204030203" pitchFamily="34" charset="0"/>
                <a:cs typeface="Poppins" panose="00000500000000000000" pitchFamily="2" charset="0"/>
              </a:rPr>
              <a:t>Independent Verification Agent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D7134A15-1B42-48EB-98D9-409F680E69E1}"/>
              </a:ext>
            </a:extLst>
          </p:cNvPr>
          <p:cNvCxnSpPr>
            <a:cxnSpLocks/>
            <a:endCxn id="35" idx="1"/>
          </p:cNvCxnSpPr>
          <p:nvPr/>
        </p:nvCxnSpPr>
        <p:spPr>
          <a:xfrm>
            <a:off x="6043557" y="4018443"/>
            <a:ext cx="218601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B23A7C37-49A0-42DC-A488-8274845D1C44}"/>
              </a:ext>
            </a:extLst>
          </p:cNvPr>
          <p:cNvCxnSpPr>
            <a:cxnSpLocks/>
            <a:stCxn id="36" idx="1"/>
          </p:cNvCxnSpPr>
          <p:nvPr/>
        </p:nvCxnSpPr>
        <p:spPr>
          <a:xfrm flipH="1" flipV="1">
            <a:off x="6012118" y="2069495"/>
            <a:ext cx="2178992" cy="1251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0830299-4B46-4074-A719-A1C3C94A6FAB}"/>
              </a:ext>
            </a:extLst>
          </p:cNvPr>
          <p:cNvCxnSpPr>
            <a:cxnSpLocks/>
            <a:stCxn id="35" idx="0"/>
            <a:endCxn id="36" idx="2"/>
          </p:cNvCxnSpPr>
          <p:nvPr/>
        </p:nvCxnSpPr>
        <p:spPr>
          <a:xfrm flipH="1" flipV="1">
            <a:off x="9395817" y="2631009"/>
            <a:ext cx="9827" cy="89035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61DAC68-C4DE-4CD7-B97F-47C8EA0976AA}"/>
              </a:ext>
            </a:extLst>
          </p:cNvPr>
          <p:cNvCxnSpPr>
            <a:cxnSpLocks/>
            <a:stCxn id="37" idx="0"/>
            <a:endCxn id="33" idx="2"/>
          </p:cNvCxnSpPr>
          <p:nvPr/>
        </p:nvCxnSpPr>
        <p:spPr>
          <a:xfrm flipV="1">
            <a:off x="6029315" y="1737544"/>
            <a:ext cx="1" cy="47521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2C5F5D3-6920-4C0E-93DB-6B0509B1C961}"/>
              </a:ext>
            </a:extLst>
          </p:cNvPr>
          <p:cNvCxnSpPr>
            <a:cxnSpLocks/>
          </p:cNvCxnSpPr>
          <p:nvPr/>
        </p:nvCxnSpPr>
        <p:spPr>
          <a:xfrm flipV="1">
            <a:off x="5987804" y="3448447"/>
            <a:ext cx="14571" cy="97550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ounded Rectangle 30">
            <a:extLst>
              <a:ext uri="{FF2B5EF4-FFF2-40B4-BE49-F238E27FC236}">
                <a16:creationId xmlns:a16="http://schemas.microsoft.com/office/drawing/2014/main" id="{DD76340B-F3E6-4B41-BB74-48AFAF45B504}"/>
              </a:ext>
            </a:extLst>
          </p:cNvPr>
          <p:cNvSpPr/>
          <p:nvPr/>
        </p:nvSpPr>
        <p:spPr>
          <a:xfrm>
            <a:off x="4536991" y="4439950"/>
            <a:ext cx="2984647" cy="90064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>
                <a:latin typeface="Poppins" panose="00000500000000000000" pitchFamily="2" charset="0"/>
                <a:cs typeface="Poppins" panose="00000500000000000000" pitchFamily="2" charset="0"/>
              </a:rPr>
              <a:t>State MDAs and information systems</a:t>
            </a:r>
          </a:p>
        </p:txBody>
      </p:sp>
    </p:spTree>
    <p:extLst>
      <p:ext uri="{BB962C8B-B14F-4D97-AF65-F5344CB8AC3E}">
        <p14:creationId xmlns:p14="http://schemas.microsoft.com/office/powerpoint/2010/main" val="572003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2">
            <a:extLst>
              <a:ext uri="{FF2B5EF4-FFF2-40B4-BE49-F238E27FC236}">
                <a16:creationId xmlns:a16="http://schemas.microsoft.com/office/drawing/2014/main" id="{747535BB-BAE3-4C43-A433-A0A1286B9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5" y="2291942"/>
            <a:ext cx="7396386" cy="1093116"/>
          </a:xfrm>
          <a:custGeom>
            <a:avLst/>
            <a:gdLst>
              <a:gd name="T0" fmla="*/ 0 w 11875"/>
              <a:gd name="T1" fmla="*/ 1755 h 1756"/>
              <a:gd name="T2" fmla="*/ 11874 w 11875"/>
              <a:gd name="T3" fmla="*/ 1755 h 1756"/>
              <a:gd name="T4" fmla="*/ 11874 w 11875"/>
              <a:gd name="T5" fmla="*/ 0 h 1756"/>
              <a:gd name="T6" fmla="*/ 0 w 11875"/>
              <a:gd name="T7" fmla="*/ 0 h 1756"/>
              <a:gd name="T8" fmla="*/ 0 w 11875"/>
              <a:gd name="T9" fmla="*/ 1755 h 1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75" h="1756">
                <a:moveTo>
                  <a:pt x="0" y="1755"/>
                </a:moveTo>
                <a:lnTo>
                  <a:pt x="11874" y="1755"/>
                </a:lnTo>
                <a:lnTo>
                  <a:pt x="11874" y="0"/>
                </a:lnTo>
                <a:lnTo>
                  <a:pt x="0" y="0"/>
                </a:lnTo>
                <a:lnTo>
                  <a:pt x="0" y="175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Poppins" pitchFamily="2" charset="77"/>
            </a:endParaRPr>
          </a:p>
        </p:txBody>
      </p:sp>
      <p:sp>
        <p:nvSpPr>
          <p:cNvPr id="19" name="Freeform 4">
            <a:extLst>
              <a:ext uri="{FF2B5EF4-FFF2-40B4-BE49-F238E27FC236}">
                <a16:creationId xmlns:a16="http://schemas.microsoft.com/office/drawing/2014/main" id="{28BEC99E-A422-1C45-8A08-319EED9A53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7267" y="1341"/>
            <a:ext cx="57676" cy="2562507"/>
          </a:xfrm>
          <a:custGeom>
            <a:avLst/>
            <a:gdLst>
              <a:gd name="T0" fmla="*/ 0 w 94"/>
              <a:gd name="T1" fmla="*/ 4115 h 4116"/>
              <a:gd name="T2" fmla="*/ 93 w 94"/>
              <a:gd name="T3" fmla="*/ 4115 h 4116"/>
              <a:gd name="T4" fmla="*/ 93 w 94"/>
              <a:gd name="T5" fmla="*/ 0 h 4116"/>
              <a:gd name="T6" fmla="*/ 0 w 94"/>
              <a:gd name="T7" fmla="*/ 0 h 4116"/>
              <a:gd name="T8" fmla="*/ 0 w 94"/>
              <a:gd name="T9" fmla="*/ 4115 h 4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4" h="4116">
                <a:moveTo>
                  <a:pt x="0" y="4115"/>
                </a:moveTo>
                <a:lnTo>
                  <a:pt x="93" y="4115"/>
                </a:lnTo>
                <a:lnTo>
                  <a:pt x="93" y="0"/>
                </a:lnTo>
                <a:lnTo>
                  <a:pt x="0" y="0"/>
                </a:lnTo>
                <a:lnTo>
                  <a:pt x="0" y="4115"/>
                </a:ln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Poppins" pitchFamily="2" charset="77"/>
            </a:endParaRPr>
          </a:p>
        </p:txBody>
      </p:sp>
      <p:sp>
        <p:nvSpPr>
          <p:cNvPr id="20" name="Line 151">
            <a:extLst>
              <a:ext uri="{FF2B5EF4-FFF2-40B4-BE49-F238E27FC236}">
                <a16:creationId xmlns:a16="http://schemas.microsoft.com/office/drawing/2014/main" id="{A84F82EA-16D0-2443-B79D-0CB1492EB5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3420" y="2511662"/>
            <a:ext cx="0" cy="650927"/>
          </a:xfrm>
          <a:prstGeom prst="line">
            <a:avLst/>
          </a:prstGeom>
          <a:noFill/>
          <a:ln w="127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Poppins" pitchFamily="2" charset="77"/>
            </a:endParaRPr>
          </a:p>
        </p:txBody>
      </p:sp>
      <p:sp>
        <p:nvSpPr>
          <p:cNvPr id="21" name="Freeform 152">
            <a:extLst>
              <a:ext uri="{FF2B5EF4-FFF2-40B4-BE49-F238E27FC236}">
                <a16:creationId xmlns:a16="http://schemas.microsoft.com/office/drawing/2014/main" id="{39FBB3DD-2B71-1C49-9470-1EDE700A4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5" y="3516891"/>
            <a:ext cx="7396386" cy="1093116"/>
          </a:xfrm>
          <a:custGeom>
            <a:avLst/>
            <a:gdLst>
              <a:gd name="T0" fmla="*/ 11874 w 11875"/>
              <a:gd name="T1" fmla="*/ 1754 h 1755"/>
              <a:gd name="T2" fmla="*/ 0 w 11875"/>
              <a:gd name="T3" fmla="*/ 1754 h 1755"/>
              <a:gd name="T4" fmla="*/ 0 w 11875"/>
              <a:gd name="T5" fmla="*/ 0 h 1755"/>
              <a:gd name="T6" fmla="*/ 11874 w 11875"/>
              <a:gd name="T7" fmla="*/ 0 h 1755"/>
              <a:gd name="T8" fmla="*/ 11874 w 11875"/>
              <a:gd name="T9" fmla="*/ 1754 h 1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75" h="1755">
                <a:moveTo>
                  <a:pt x="11874" y="1754"/>
                </a:moveTo>
                <a:lnTo>
                  <a:pt x="0" y="1754"/>
                </a:lnTo>
                <a:lnTo>
                  <a:pt x="0" y="0"/>
                </a:lnTo>
                <a:lnTo>
                  <a:pt x="11874" y="0"/>
                </a:lnTo>
                <a:lnTo>
                  <a:pt x="11874" y="175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Poppins" pitchFamily="2" charset="77"/>
            </a:endParaRPr>
          </a:p>
        </p:txBody>
      </p:sp>
      <p:sp>
        <p:nvSpPr>
          <p:cNvPr id="22" name="Line 228">
            <a:extLst>
              <a:ext uri="{FF2B5EF4-FFF2-40B4-BE49-F238E27FC236}">
                <a16:creationId xmlns:a16="http://schemas.microsoft.com/office/drawing/2014/main" id="{D99A7227-B79E-BF4F-900F-CFA71AFB3C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3420" y="3736612"/>
            <a:ext cx="0" cy="650927"/>
          </a:xfrm>
          <a:prstGeom prst="line">
            <a:avLst/>
          </a:prstGeom>
          <a:noFill/>
          <a:ln w="127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Poppins" pitchFamily="2" charset="77"/>
            </a:endParaRPr>
          </a:p>
        </p:txBody>
      </p:sp>
      <p:sp>
        <p:nvSpPr>
          <p:cNvPr id="23" name="Freeform 229">
            <a:extLst>
              <a:ext uri="{FF2B5EF4-FFF2-40B4-BE49-F238E27FC236}">
                <a16:creationId xmlns:a16="http://schemas.microsoft.com/office/drawing/2014/main" id="{645B5175-73C9-0F42-8EAB-CF106569F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5" y="4739094"/>
            <a:ext cx="7396386" cy="1093116"/>
          </a:xfrm>
          <a:custGeom>
            <a:avLst/>
            <a:gdLst>
              <a:gd name="T0" fmla="*/ 11874 w 11875"/>
              <a:gd name="T1" fmla="*/ 1755 h 1756"/>
              <a:gd name="T2" fmla="*/ 0 w 11875"/>
              <a:gd name="T3" fmla="*/ 1755 h 1756"/>
              <a:gd name="T4" fmla="*/ 0 w 11875"/>
              <a:gd name="T5" fmla="*/ 0 h 1756"/>
              <a:gd name="T6" fmla="*/ 11874 w 11875"/>
              <a:gd name="T7" fmla="*/ 0 h 1756"/>
              <a:gd name="T8" fmla="*/ 11874 w 11875"/>
              <a:gd name="T9" fmla="*/ 1755 h 17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875" h="1756">
                <a:moveTo>
                  <a:pt x="11874" y="1755"/>
                </a:moveTo>
                <a:lnTo>
                  <a:pt x="0" y="1755"/>
                </a:lnTo>
                <a:lnTo>
                  <a:pt x="0" y="0"/>
                </a:lnTo>
                <a:lnTo>
                  <a:pt x="11874" y="0"/>
                </a:lnTo>
                <a:lnTo>
                  <a:pt x="11874" y="175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Poppins" pitchFamily="2" charset="77"/>
            </a:endParaRPr>
          </a:p>
        </p:txBody>
      </p:sp>
      <p:sp>
        <p:nvSpPr>
          <p:cNvPr id="24" name="Freeform 230">
            <a:extLst>
              <a:ext uri="{FF2B5EF4-FFF2-40B4-BE49-F238E27FC236}">
                <a16:creationId xmlns:a16="http://schemas.microsoft.com/office/drawing/2014/main" id="{928BA7FD-0F24-EC43-A518-C632BC672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852" y="2291942"/>
            <a:ext cx="1082130" cy="1480377"/>
          </a:xfrm>
          <a:custGeom>
            <a:avLst/>
            <a:gdLst>
              <a:gd name="T0" fmla="*/ 0 w 1738"/>
              <a:gd name="T1" fmla="*/ 1755 h 2377"/>
              <a:gd name="T2" fmla="*/ 1737 w 1738"/>
              <a:gd name="T3" fmla="*/ 2376 h 2377"/>
              <a:gd name="T4" fmla="*/ 1737 w 1738"/>
              <a:gd name="T5" fmla="*/ 1624 h 2377"/>
              <a:gd name="T6" fmla="*/ 0 w 1738"/>
              <a:gd name="T7" fmla="*/ 0 h 2377"/>
              <a:gd name="T8" fmla="*/ 0 w 1738"/>
              <a:gd name="T9" fmla="*/ 1755 h 2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38" h="2377">
                <a:moveTo>
                  <a:pt x="0" y="1755"/>
                </a:moveTo>
                <a:lnTo>
                  <a:pt x="1737" y="2376"/>
                </a:lnTo>
                <a:lnTo>
                  <a:pt x="1737" y="1624"/>
                </a:lnTo>
                <a:lnTo>
                  <a:pt x="0" y="0"/>
                </a:lnTo>
                <a:lnTo>
                  <a:pt x="0" y="1755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Poppins" pitchFamily="2" charset="77"/>
            </a:endParaRPr>
          </a:p>
        </p:txBody>
      </p:sp>
      <p:sp>
        <p:nvSpPr>
          <p:cNvPr id="25" name="Freeform 231">
            <a:extLst>
              <a:ext uri="{FF2B5EF4-FFF2-40B4-BE49-F238E27FC236}">
                <a16:creationId xmlns:a16="http://schemas.microsoft.com/office/drawing/2014/main" id="{FE559876-039D-A641-B81E-9CBACAB0F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852" y="3516891"/>
            <a:ext cx="1082130" cy="1093116"/>
          </a:xfrm>
          <a:custGeom>
            <a:avLst/>
            <a:gdLst>
              <a:gd name="T0" fmla="*/ 0 w 1738"/>
              <a:gd name="T1" fmla="*/ 1754 h 1755"/>
              <a:gd name="T2" fmla="*/ 1737 w 1738"/>
              <a:gd name="T3" fmla="*/ 1254 h 1755"/>
              <a:gd name="T4" fmla="*/ 1737 w 1738"/>
              <a:gd name="T5" fmla="*/ 501 h 1755"/>
              <a:gd name="T6" fmla="*/ 0 w 1738"/>
              <a:gd name="T7" fmla="*/ 0 h 1755"/>
              <a:gd name="T8" fmla="*/ 0 w 1738"/>
              <a:gd name="T9" fmla="*/ 1754 h 1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38" h="1755">
                <a:moveTo>
                  <a:pt x="0" y="1754"/>
                </a:moveTo>
                <a:lnTo>
                  <a:pt x="1737" y="1254"/>
                </a:lnTo>
                <a:lnTo>
                  <a:pt x="1737" y="501"/>
                </a:lnTo>
                <a:lnTo>
                  <a:pt x="0" y="0"/>
                </a:lnTo>
                <a:lnTo>
                  <a:pt x="0" y="1754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Poppins" pitchFamily="2" charset="77"/>
            </a:endParaRPr>
          </a:p>
        </p:txBody>
      </p:sp>
      <p:sp>
        <p:nvSpPr>
          <p:cNvPr id="26" name="Freeform 232">
            <a:extLst>
              <a:ext uri="{FF2B5EF4-FFF2-40B4-BE49-F238E27FC236}">
                <a16:creationId xmlns:a16="http://schemas.microsoft.com/office/drawing/2014/main" id="{76471F5B-5623-9D45-8705-74B945595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852" y="4354580"/>
            <a:ext cx="1082130" cy="1480375"/>
          </a:xfrm>
          <a:custGeom>
            <a:avLst/>
            <a:gdLst>
              <a:gd name="T0" fmla="*/ 0 w 1738"/>
              <a:gd name="T1" fmla="*/ 2376 h 2377"/>
              <a:gd name="T2" fmla="*/ 1737 w 1738"/>
              <a:gd name="T3" fmla="*/ 753 h 2377"/>
              <a:gd name="T4" fmla="*/ 1737 w 1738"/>
              <a:gd name="T5" fmla="*/ 0 h 2377"/>
              <a:gd name="T6" fmla="*/ 0 w 1738"/>
              <a:gd name="T7" fmla="*/ 621 h 2377"/>
              <a:gd name="T8" fmla="*/ 0 w 1738"/>
              <a:gd name="T9" fmla="*/ 2376 h 2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38" h="2377">
                <a:moveTo>
                  <a:pt x="0" y="2376"/>
                </a:moveTo>
                <a:lnTo>
                  <a:pt x="1737" y="753"/>
                </a:lnTo>
                <a:lnTo>
                  <a:pt x="1737" y="0"/>
                </a:lnTo>
                <a:lnTo>
                  <a:pt x="0" y="621"/>
                </a:lnTo>
                <a:lnTo>
                  <a:pt x="0" y="2376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Poppins" pitchFamily="2" charset="77"/>
            </a:endParaRPr>
          </a:p>
        </p:txBody>
      </p:sp>
      <p:sp>
        <p:nvSpPr>
          <p:cNvPr id="27" name="Freeform 233">
            <a:extLst>
              <a:ext uri="{FF2B5EF4-FFF2-40B4-BE49-F238E27FC236}">
                <a16:creationId xmlns:a16="http://schemas.microsoft.com/office/drawing/2014/main" id="{6B873F3E-EF2E-7B44-9BA0-8C55E1207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852" y="2291942"/>
            <a:ext cx="1082130" cy="1480377"/>
          </a:xfrm>
          <a:custGeom>
            <a:avLst/>
            <a:gdLst>
              <a:gd name="T0" fmla="*/ 0 w 1738"/>
              <a:gd name="T1" fmla="*/ 1755 h 2377"/>
              <a:gd name="T2" fmla="*/ 1737 w 1738"/>
              <a:gd name="T3" fmla="*/ 2376 h 2377"/>
              <a:gd name="T4" fmla="*/ 1737 w 1738"/>
              <a:gd name="T5" fmla="*/ 1624 h 2377"/>
              <a:gd name="T6" fmla="*/ 0 w 1738"/>
              <a:gd name="T7" fmla="*/ 0 h 2377"/>
              <a:gd name="T8" fmla="*/ 0 w 1738"/>
              <a:gd name="T9" fmla="*/ 1755 h 2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38" h="2377">
                <a:moveTo>
                  <a:pt x="0" y="1755"/>
                </a:moveTo>
                <a:lnTo>
                  <a:pt x="1737" y="2376"/>
                </a:lnTo>
                <a:lnTo>
                  <a:pt x="1737" y="1624"/>
                </a:lnTo>
                <a:lnTo>
                  <a:pt x="0" y="0"/>
                </a:lnTo>
                <a:lnTo>
                  <a:pt x="0" y="1755"/>
                </a:lnTo>
              </a:path>
            </a:pathLst>
          </a:custGeom>
          <a:solidFill>
            <a:srgbClr val="111340">
              <a:alpha val="4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Poppins" pitchFamily="2" charset="77"/>
            </a:endParaRPr>
          </a:p>
        </p:txBody>
      </p:sp>
      <p:sp>
        <p:nvSpPr>
          <p:cNvPr id="28" name="Freeform 234">
            <a:extLst>
              <a:ext uri="{FF2B5EF4-FFF2-40B4-BE49-F238E27FC236}">
                <a16:creationId xmlns:a16="http://schemas.microsoft.com/office/drawing/2014/main" id="{F0167445-4661-5743-9F08-AFDAE16FD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852" y="3516891"/>
            <a:ext cx="1082130" cy="1093116"/>
          </a:xfrm>
          <a:custGeom>
            <a:avLst/>
            <a:gdLst>
              <a:gd name="T0" fmla="*/ 0 w 1738"/>
              <a:gd name="T1" fmla="*/ 1754 h 1755"/>
              <a:gd name="T2" fmla="*/ 1737 w 1738"/>
              <a:gd name="T3" fmla="*/ 1254 h 1755"/>
              <a:gd name="T4" fmla="*/ 1737 w 1738"/>
              <a:gd name="T5" fmla="*/ 501 h 1755"/>
              <a:gd name="T6" fmla="*/ 0 w 1738"/>
              <a:gd name="T7" fmla="*/ 0 h 1755"/>
              <a:gd name="T8" fmla="*/ 0 w 1738"/>
              <a:gd name="T9" fmla="*/ 1754 h 1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38" h="1755">
                <a:moveTo>
                  <a:pt x="0" y="1754"/>
                </a:moveTo>
                <a:lnTo>
                  <a:pt x="1737" y="1254"/>
                </a:lnTo>
                <a:lnTo>
                  <a:pt x="1737" y="501"/>
                </a:lnTo>
                <a:lnTo>
                  <a:pt x="0" y="0"/>
                </a:lnTo>
                <a:lnTo>
                  <a:pt x="0" y="1754"/>
                </a:lnTo>
              </a:path>
            </a:pathLst>
          </a:custGeom>
          <a:solidFill>
            <a:srgbClr val="111340">
              <a:alpha val="4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Poppins" pitchFamily="2" charset="77"/>
            </a:endParaRPr>
          </a:p>
        </p:txBody>
      </p:sp>
      <p:sp>
        <p:nvSpPr>
          <p:cNvPr id="29" name="Freeform 235">
            <a:extLst>
              <a:ext uri="{FF2B5EF4-FFF2-40B4-BE49-F238E27FC236}">
                <a16:creationId xmlns:a16="http://schemas.microsoft.com/office/drawing/2014/main" id="{459AEE7C-E6A5-4C46-A78D-BF76BE13B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7852" y="4354580"/>
            <a:ext cx="1082130" cy="1480375"/>
          </a:xfrm>
          <a:custGeom>
            <a:avLst/>
            <a:gdLst>
              <a:gd name="T0" fmla="*/ 0 w 1738"/>
              <a:gd name="T1" fmla="*/ 2376 h 2377"/>
              <a:gd name="T2" fmla="*/ 1737 w 1738"/>
              <a:gd name="T3" fmla="*/ 753 h 2377"/>
              <a:gd name="T4" fmla="*/ 1737 w 1738"/>
              <a:gd name="T5" fmla="*/ 0 h 2377"/>
              <a:gd name="T6" fmla="*/ 0 w 1738"/>
              <a:gd name="T7" fmla="*/ 621 h 2377"/>
              <a:gd name="T8" fmla="*/ 0 w 1738"/>
              <a:gd name="T9" fmla="*/ 2376 h 2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38" h="2377">
                <a:moveTo>
                  <a:pt x="0" y="2376"/>
                </a:moveTo>
                <a:lnTo>
                  <a:pt x="1737" y="753"/>
                </a:lnTo>
                <a:lnTo>
                  <a:pt x="1737" y="0"/>
                </a:lnTo>
                <a:lnTo>
                  <a:pt x="0" y="621"/>
                </a:lnTo>
                <a:lnTo>
                  <a:pt x="0" y="2376"/>
                </a:lnTo>
              </a:path>
            </a:pathLst>
          </a:custGeom>
          <a:solidFill>
            <a:srgbClr val="111340">
              <a:alpha val="40000"/>
            </a:srgbClr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Poppins" pitchFamily="2" charset="77"/>
            </a:endParaRPr>
          </a:p>
        </p:txBody>
      </p:sp>
      <p:sp>
        <p:nvSpPr>
          <p:cNvPr id="30" name="Line 313">
            <a:extLst>
              <a:ext uri="{FF2B5EF4-FFF2-40B4-BE49-F238E27FC236}">
                <a16:creationId xmlns:a16="http://schemas.microsoft.com/office/drawing/2014/main" id="{AE85773F-5EAB-AF4C-A38A-8E21B29680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3420" y="4961560"/>
            <a:ext cx="0" cy="650927"/>
          </a:xfrm>
          <a:prstGeom prst="line">
            <a:avLst/>
          </a:prstGeom>
          <a:noFill/>
          <a:ln w="12700" cap="flat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Poppins" pitchFamily="2" charset="77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09BACC6-1226-8C40-B40C-A3620ADFE4CA}"/>
              </a:ext>
            </a:extLst>
          </p:cNvPr>
          <p:cNvGrpSpPr/>
          <p:nvPr/>
        </p:nvGrpSpPr>
        <p:grpSpPr>
          <a:xfrm>
            <a:off x="9625283" y="2514409"/>
            <a:ext cx="1815451" cy="3098078"/>
            <a:chOff x="19247390" y="5028818"/>
            <a:chExt cx="3630902" cy="6196156"/>
          </a:xfrm>
        </p:grpSpPr>
        <p:sp>
          <p:nvSpPr>
            <p:cNvPr id="32" name="Freeform 145">
              <a:extLst>
                <a:ext uri="{FF2B5EF4-FFF2-40B4-BE49-F238E27FC236}">
                  <a16:creationId xmlns:a16="http://schemas.microsoft.com/office/drawing/2014/main" id="{3A8824C4-58C6-4C45-8403-621C3EEFB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47390" y="5028818"/>
              <a:ext cx="3021175" cy="6196156"/>
            </a:xfrm>
            <a:custGeom>
              <a:avLst/>
              <a:gdLst>
                <a:gd name="T0" fmla="*/ 990 w 2427"/>
                <a:gd name="T1" fmla="*/ 4506 h 4975"/>
                <a:gd name="T2" fmla="*/ 1394 w 2427"/>
                <a:gd name="T3" fmla="*/ 4466 h 4975"/>
                <a:gd name="T4" fmla="*/ 1764 w 2427"/>
                <a:gd name="T5" fmla="*/ 4088 h 4975"/>
                <a:gd name="T6" fmla="*/ 2037 w 2427"/>
                <a:gd name="T7" fmla="*/ 3401 h 4975"/>
                <a:gd name="T8" fmla="*/ 2143 w 2427"/>
                <a:gd name="T9" fmla="*/ 2486 h 4975"/>
                <a:gd name="T10" fmla="*/ 2037 w 2427"/>
                <a:gd name="T11" fmla="*/ 1571 h 4975"/>
                <a:gd name="T12" fmla="*/ 1764 w 2427"/>
                <a:gd name="T13" fmla="*/ 885 h 4975"/>
                <a:gd name="T14" fmla="*/ 1394 w 2427"/>
                <a:gd name="T15" fmla="*/ 508 h 4975"/>
                <a:gd name="T16" fmla="*/ 990 w 2427"/>
                <a:gd name="T17" fmla="*/ 467 h 4975"/>
                <a:gd name="T18" fmla="*/ 631 w 2427"/>
                <a:gd name="T19" fmla="*/ 730 h 4975"/>
                <a:gd name="T20" fmla="*/ 367 w 2427"/>
                <a:gd name="T21" fmla="*/ 1198 h 4975"/>
                <a:gd name="T22" fmla="*/ 201 w 2427"/>
                <a:gd name="T23" fmla="*/ 1796 h 4975"/>
                <a:gd name="T24" fmla="*/ 143 w 2427"/>
                <a:gd name="T25" fmla="*/ 2486 h 4975"/>
                <a:gd name="T26" fmla="*/ 201 w 2427"/>
                <a:gd name="T27" fmla="*/ 3176 h 4975"/>
                <a:gd name="T28" fmla="*/ 367 w 2427"/>
                <a:gd name="T29" fmla="*/ 3776 h 4975"/>
                <a:gd name="T30" fmla="*/ 631 w 2427"/>
                <a:gd name="T31" fmla="*/ 4243 h 4975"/>
                <a:gd name="T32" fmla="*/ 990 w 2427"/>
                <a:gd name="T33" fmla="*/ 62 h 4975"/>
                <a:gd name="T34" fmla="*/ 1481 w 2427"/>
                <a:gd name="T35" fmla="*/ 82 h 4975"/>
                <a:gd name="T36" fmla="*/ 1942 w 2427"/>
                <a:gd name="T37" fmla="*/ 517 h 4975"/>
                <a:gd name="T38" fmla="*/ 2289 w 2427"/>
                <a:gd name="T39" fmla="*/ 1351 h 4975"/>
                <a:gd name="T40" fmla="*/ 2426 w 2427"/>
                <a:gd name="T41" fmla="*/ 2486 h 4975"/>
                <a:gd name="T42" fmla="*/ 2289 w 2427"/>
                <a:gd name="T43" fmla="*/ 3622 h 4975"/>
                <a:gd name="T44" fmla="*/ 1942 w 2427"/>
                <a:gd name="T45" fmla="*/ 4456 h 4975"/>
                <a:gd name="T46" fmla="*/ 1481 w 2427"/>
                <a:gd name="T47" fmla="*/ 4892 h 4975"/>
                <a:gd name="T48" fmla="*/ 990 w 2427"/>
                <a:gd name="T49" fmla="*/ 4911 h 4975"/>
                <a:gd name="T50" fmla="*/ 564 w 2427"/>
                <a:gd name="T51" fmla="*/ 4571 h 4975"/>
                <a:gd name="T52" fmla="*/ 256 w 2427"/>
                <a:gd name="T53" fmla="*/ 4004 h 4975"/>
                <a:gd name="T54" fmla="*/ 66 w 2427"/>
                <a:gd name="T55" fmla="*/ 3293 h 4975"/>
                <a:gd name="T56" fmla="*/ 0 w 2427"/>
                <a:gd name="T57" fmla="*/ 2486 h 4975"/>
                <a:gd name="T58" fmla="*/ 66 w 2427"/>
                <a:gd name="T59" fmla="*/ 1679 h 4975"/>
                <a:gd name="T60" fmla="*/ 256 w 2427"/>
                <a:gd name="T61" fmla="*/ 969 h 4975"/>
                <a:gd name="T62" fmla="*/ 564 w 2427"/>
                <a:gd name="T63" fmla="*/ 402 h 4975"/>
                <a:gd name="T64" fmla="*/ 990 w 2427"/>
                <a:gd name="T65" fmla="*/ 62 h 4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27" h="4975">
                  <a:moveTo>
                    <a:pt x="990" y="4506"/>
                  </a:moveTo>
                  <a:lnTo>
                    <a:pt x="990" y="4506"/>
                  </a:lnTo>
                  <a:cubicBezTo>
                    <a:pt x="1128" y="4550"/>
                    <a:pt x="1265" y="4535"/>
                    <a:pt x="1394" y="4466"/>
                  </a:cubicBezTo>
                  <a:lnTo>
                    <a:pt x="1394" y="4466"/>
                  </a:lnTo>
                  <a:cubicBezTo>
                    <a:pt x="1529" y="4394"/>
                    <a:pt x="1655" y="4266"/>
                    <a:pt x="1764" y="4088"/>
                  </a:cubicBezTo>
                  <a:lnTo>
                    <a:pt x="1764" y="4088"/>
                  </a:lnTo>
                  <a:cubicBezTo>
                    <a:pt x="1877" y="3905"/>
                    <a:pt x="1972" y="3672"/>
                    <a:pt x="2037" y="3401"/>
                  </a:cubicBezTo>
                  <a:lnTo>
                    <a:pt x="2037" y="3401"/>
                  </a:lnTo>
                  <a:cubicBezTo>
                    <a:pt x="2105" y="3126"/>
                    <a:pt x="2143" y="2816"/>
                    <a:pt x="2143" y="2486"/>
                  </a:cubicBezTo>
                  <a:lnTo>
                    <a:pt x="2143" y="2486"/>
                  </a:lnTo>
                  <a:cubicBezTo>
                    <a:pt x="2143" y="2157"/>
                    <a:pt x="2105" y="1846"/>
                    <a:pt x="2037" y="1571"/>
                  </a:cubicBezTo>
                  <a:lnTo>
                    <a:pt x="2037" y="1571"/>
                  </a:lnTo>
                  <a:cubicBezTo>
                    <a:pt x="1972" y="1301"/>
                    <a:pt x="1877" y="1068"/>
                    <a:pt x="1764" y="885"/>
                  </a:cubicBezTo>
                  <a:lnTo>
                    <a:pt x="1764" y="885"/>
                  </a:lnTo>
                  <a:cubicBezTo>
                    <a:pt x="1655" y="708"/>
                    <a:pt x="1529" y="579"/>
                    <a:pt x="1394" y="508"/>
                  </a:cubicBezTo>
                  <a:lnTo>
                    <a:pt x="1394" y="508"/>
                  </a:lnTo>
                  <a:cubicBezTo>
                    <a:pt x="1265" y="439"/>
                    <a:pt x="1128" y="423"/>
                    <a:pt x="990" y="467"/>
                  </a:cubicBezTo>
                  <a:lnTo>
                    <a:pt x="990" y="467"/>
                  </a:lnTo>
                  <a:cubicBezTo>
                    <a:pt x="858" y="508"/>
                    <a:pt x="737" y="601"/>
                    <a:pt x="631" y="730"/>
                  </a:cubicBezTo>
                  <a:lnTo>
                    <a:pt x="631" y="730"/>
                  </a:lnTo>
                  <a:cubicBezTo>
                    <a:pt x="529" y="855"/>
                    <a:pt x="439" y="1015"/>
                    <a:pt x="367" y="1198"/>
                  </a:cubicBezTo>
                  <a:lnTo>
                    <a:pt x="367" y="1198"/>
                  </a:lnTo>
                  <a:cubicBezTo>
                    <a:pt x="296" y="1377"/>
                    <a:pt x="239" y="1579"/>
                    <a:pt x="201" y="1796"/>
                  </a:cubicBezTo>
                  <a:lnTo>
                    <a:pt x="201" y="1796"/>
                  </a:lnTo>
                  <a:cubicBezTo>
                    <a:pt x="163" y="2012"/>
                    <a:pt x="143" y="2244"/>
                    <a:pt x="143" y="2486"/>
                  </a:cubicBezTo>
                  <a:lnTo>
                    <a:pt x="143" y="2486"/>
                  </a:lnTo>
                  <a:cubicBezTo>
                    <a:pt x="143" y="2728"/>
                    <a:pt x="163" y="2961"/>
                    <a:pt x="201" y="3176"/>
                  </a:cubicBezTo>
                  <a:lnTo>
                    <a:pt x="201" y="3176"/>
                  </a:lnTo>
                  <a:cubicBezTo>
                    <a:pt x="239" y="3393"/>
                    <a:pt x="296" y="3596"/>
                    <a:pt x="367" y="3776"/>
                  </a:cubicBezTo>
                  <a:lnTo>
                    <a:pt x="367" y="3776"/>
                  </a:lnTo>
                  <a:cubicBezTo>
                    <a:pt x="439" y="3959"/>
                    <a:pt x="529" y="4119"/>
                    <a:pt x="631" y="4243"/>
                  </a:cubicBezTo>
                  <a:lnTo>
                    <a:pt x="631" y="4243"/>
                  </a:lnTo>
                  <a:cubicBezTo>
                    <a:pt x="737" y="4373"/>
                    <a:pt x="858" y="4465"/>
                    <a:pt x="990" y="4506"/>
                  </a:cubicBezTo>
                  <a:close/>
                  <a:moveTo>
                    <a:pt x="990" y="62"/>
                  </a:moveTo>
                  <a:lnTo>
                    <a:pt x="990" y="62"/>
                  </a:lnTo>
                  <a:cubicBezTo>
                    <a:pt x="1156" y="0"/>
                    <a:pt x="1323" y="8"/>
                    <a:pt x="1481" y="82"/>
                  </a:cubicBezTo>
                  <a:lnTo>
                    <a:pt x="1481" y="82"/>
                  </a:lnTo>
                  <a:cubicBezTo>
                    <a:pt x="1648" y="159"/>
                    <a:pt x="1805" y="307"/>
                    <a:pt x="1942" y="517"/>
                  </a:cubicBezTo>
                  <a:lnTo>
                    <a:pt x="1942" y="517"/>
                  </a:lnTo>
                  <a:cubicBezTo>
                    <a:pt x="2085" y="736"/>
                    <a:pt x="2205" y="1019"/>
                    <a:pt x="2289" y="1351"/>
                  </a:cubicBezTo>
                  <a:lnTo>
                    <a:pt x="2289" y="1351"/>
                  </a:lnTo>
                  <a:cubicBezTo>
                    <a:pt x="2377" y="1691"/>
                    <a:pt x="2426" y="2076"/>
                    <a:pt x="2426" y="2486"/>
                  </a:cubicBezTo>
                  <a:lnTo>
                    <a:pt x="2426" y="2486"/>
                  </a:lnTo>
                  <a:cubicBezTo>
                    <a:pt x="2426" y="2896"/>
                    <a:pt x="2377" y="3282"/>
                    <a:pt x="2289" y="3622"/>
                  </a:cubicBezTo>
                  <a:lnTo>
                    <a:pt x="2289" y="3622"/>
                  </a:lnTo>
                  <a:cubicBezTo>
                    <a:pt x="2205" y="3955"/>
                    <a:pt x="2085" y="4237"/>
                    <a:pt x="1942" y="4456"/>
                  </a:cubicBezTo>
                  <a:lnTo>
                    <a:pt x="1942" y="4456"/>
                  </a:lnTo>
                  <a:cubicBezTo>
                    <a:pt x="1805" y="4667"/>
                    <a:pt x="1648" y="4815"/>
                    <a:pt x="1481" y="4892"/>
                  </a:cubicBezTo>
                  <a:lnTo>
                    <a:pt x="1481" y="4892"/>
                  </a:lnTo>
                  <a:cubicBezTo>
                    <a:pt x="1323" y="4966"/>
                    <a:pt x="1156" y="4974"/>
                    <a:pt x="990" y="4911"/>
                  </a:cubicBezTo>
                  <a:lnTo>
                    <a:pt x="990" y="4911"/>
                  </a:lnTo>
                  <a:cubicBezTo>
                    <a:pt x="832" y="4851"/>
                    <a:pt x="689" y="4731"/>
                    <a:pt x="564" y="4571"/>
                  </a:cubicBezTo>
                  <a:lnTo>
                    <a:pt x="564" y="4571"/>
                  </a:lnTo>
                  <a:cubicBezTo>
                    <a:pt x="444" y="4417"/>
                    <a:pt x="341" y="4223"/>
                    <a:pt x="256" y="4004"/>
                  </a:cubicBezTo>
                  <a:lnTo>
                    <a:pt x="256" y="4004"/>
                  </a:lnTo>
                  <a:cubicBezTo>
                    <a:pt x="174" y="3790"/>
                    <a:pt x="110" y="3550"/>
                    <a:pt x="66" y="3293"/>
                  </a:cubicBezTo>
                  <a:lnTo>
                    <a:pt x="66" y="3293"/>
                  </a:lnTo>
                  <a:cubicBezTo>
                    <a:pt x="23" y="3041"/>
                    <a:pt x="0" y="2769"/>
                    <a:pt x="0" y="2486"/>
                  </a:cubicBezTo>
                  <a:lnTo>
                    <a:pt x="0" y="2486"/>
                  </a:lnTo>
                  <a:cubicBezTo>
                    <a:pt x="0" y="2203"/>
                    <a:pt x="23" y="1931"/>
                    <a:pt x="66" y="1679"/>
                  </a:cubicBezTo>
                  <a:lnTo>
                    <a:pt x="66" y="1679"/>
                  </a:lnTo>
                  <a:cubicBezTo>
                    <a:pt x="110" y="1423"/>
                    <a:pt x="174" y="1183"/>
                    <a:pt x="256" y="969"/>
                  </a:cubicBezTo>
                  <a:lnTo>
                    <a:pt x="256" y="969"/>
                  </a:lnTo>
                  <a:cubicBezTo>
                    <a:pt x="341" y="750"/>
                    <a:pt x="444" y="556"/>
                    <a:pt x="564" y="402"/>
                  </a:cubicBezTo>
                  <a:lnTo>
                    <a:pt x="564" y="402"/>
                  </a:lnTo>
                  <a:cubicBezTo>
                    <a:pt x="689" y="242"/>
                    <a:pt x="832" y="123"/>
                    <a:pt x="990" y="6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33" name="Freeform 146">
              <a:extLst>
                <a:ext uri="{FF2B5EF4-FFF2-40B4-BE49-F238E27FC236}">
                  <a16:creationId xmlns:a16="http://schemas.microsoft.com/office/drawing/2014/main" id="{2AE03ADE-B2FE-DF46-8454-DBC7FA9238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13170" y="6594336"/>
              <a:ext cx="1472136" cy="3059628"/>
            </a:xfrm>
            <a:custGeom>
              <a:avLst/>
              <a:gdLst>
                <a:gd name="T0" fmla="*/ 537 w 1183"/>
                <a:gd name="T1" fmla="*/ 2034 h 2455"/>
                <a:gd name="T2" fmla="*/ 693 w 1183"/>
                <a:gd name="T3" fmla="*/ 1989 h 2455"/>
                <a:gd name="T4" fmla="*/ 825 w 1183"/>
                <a:gd name="T5" fmla="*/ 1823 h 2455"/>
                <a:gd name="T6" fmla="*/ 918 w 1183"/>
                <a:gd name="T7" fmla="*/ 1560 h 2455"/>
                <a:gd name="T8" fmla="*/ 953 w 1183"/>
                <a:gd name="T9" fmla="*/ 1226 h 2455"/>
                <a:gd name="T10" fmla="*/ 918 w 1183"/>
                <a:gd name="T11" fmla="*/ 892 h 2455"/>
                <a:gd name="T12" fmla="*/ 825 w 1183"/>
                <a:gd name="T13" fmla="*/ 629 h 2455"/>
                <a:gd name="T14" fmla="*/ 693 w 1183"/>
                <a:gd name="T15" fmla="*/ 463 h 2455"/>
                <a:gd name="T16" fmla="*/ 537 w 1183"/>
                <a:gd name="T17" fmla="*/ 418 h 2455"/>
                <a:gd name="T18" fmla="*/ 388 w 1183"/>
                <a:gd name="T19" fmla="*/ 499 h 2455"/>
                <a:gd name="T20" fmla="*/ 272 w 1183"/>
                <a:gd name="T21" fmla="*/ 679 h 2455"/>
                <a:gd name="T22" fmla="*/ 196 w 1183"/>
                <a:gd name="T23" fmla="*/ 929 h 2455"/>
                <a:gd name="T24" fmla="*/ 169 w 1183"/>
                <a:gd name="T25" fmla="*/ 1226 h 2455"/>
                <a:gd name="T26" fmla="*/ 196 w 1183"/>
                <a:gd name="T27" fmla="*/ 1524 h 2455"/>
                <a:gd name="T28" fmla="*/ 272 w 1183"/>
                <a:gd name="T29" fmla="*/ 1774 h 2455"/>
                <a:gd name="T30" fmla="*/ 388 w 1183"/>
                <a:gd name="T31" fmla="*/ 1954 h 2455"/>
                <a:gd name="T32" fmla="*/ 537 w 1183"/>
                <a:gd name="T33" fmla="*/ 15 h 2455"/>
                <a:gd name="T34" fmla="*/ 774 w 1183"/>
                <a:gd name="T35" fmla="*/ 69 h 2455"/>
                <a:gd name="T36" fmla="*/ 980 w 1183"/>
                <a:gd name="T37" fmla="*/ 310 h 2455"/>
                <a:gd name="T38" fmla="*/ 1127 w 1183"/>
                <a:gd name="T39" fmla="*/ 711 h 2455"/>
                <a:gd name="T40" fmla="*/ 1182 w 1183"/>
                <a:gd name="T41" fmla="*/ 1226 h 2455"/>
                <a:gd name="T42" fmla="*/ 1127 w 1183"/>
                <a:gd name="T43" fmla="*/ 1741 h 2455"/>
                <a:gd name="T44" fmla="*/ 980 w 1183"/>
                <a:gd name="T45" fmla="*/ 2143 h 2455"/>
                <a:gd name="T46" fmla="*/ 774 w 1183"/>
                <a:gd name="T47" fmla="*/ 2385 h 2455"/>
                <a:gd name="T48" fmla="*/ 537 w 1183"/>
                <a:gd name="T49" fmla="*/ 2438 h 2455"/>
                <a:gd name="T50" fmla="*/ 317 w 1183"/>
                <a:gd name="T51" fmla="*/ 2305 h 2455"/>
                <a:gd name="T52" fmla="*/ 148 w 1183"/>
                <a:gd name="T53" fmla="*/ 2031 h 2455"/>
                <a:gd name="T54" fmla="*/ 39 w 1183"/>
                <a:gd name="T55" fmla="*/ 1661 h 2455"/>
                <a:gd name="T56" fmla="*/ 0 w 1183"/>
                <a:gd name="T57" fmla="*/ 1226 h 2455"/>
                <a:gd name="T58" fmla="*/ 39 w 1183"/>
                <a:gd name="T59" fmla="*/ 791 h 2455"/>
                <a:gd name="T60" fmla="*/ 148 w 1183"/>
                <a:gd name="T61" fmla="*/ 421 h 2455"/>
                <a:gd name="T62" fmla="*/ 317 w 1183"/>
                <a:gd name="T63" fmla="*/ 149 h 2455"/>
                <a:gd name="T64" fmla="*/ 537 w 1183"/>
                <a:gd name="T65" fmla="*/ 15 h 24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83" h="2455">
                  <a:moveTo>
                    <a:pt x="537" y="2034"/>
                  </a:moveTo>
                  <a:lnTo>
                    <a:pt x="537" y="2034"/>
                  </a:lnTo>
                  <a:cubicBezTo>
                    <a:pt x="591" y="2041"/>
                    <a:pt x="644" y="2025"/>
                    <a:pt x="693" y="1989"/>
                  </a:cubicBezTo>
                  <a:lnTo>
                    <a:pt x="693" y="1989"/>
                  </a:lnTo>
                  <a:cubicBezTo>
                    <a:pt x="742" y="1952"/>
                    <a:pt x="787" y="1896"/>
                    <a:pt x="825" y="1823"/>
                  </a:cubicBezTo>
                  <a:lnTo>
                    <a:pt x="825" y="1823"/>
                  </a:lnTo>
                  <a:cubicBezTo>
                    <a:pt x="865" y="1750"/>
                    <a:pt x="896" y="1661"/>
                    <a:pt x="918" y="1560"/>
                  </a:cubicBezTo>
                  <a:lnTo>
                    <a:pt x="918" y="1560"/>
                  </a:lnTo>
                  <a:cubicBezTo>
                    <a:pt x="940" y="1458"/>
                    <a:pt x="953" y="1345"/>
                    <a:pt x="953" y="1226"/>
                  </a:cubicBezTo>
                  <a:lnTo>
                    <a:pt x="953" y="1226"/>
                  </a:lnTo>
                  <a:cubicBezTo>
                    <a:pt x="953" y="1107"/>
                    <a:pt x="940" y="995"/>
                    <a:pt x="918" y="892"/>
                  </a:cubicBezTo>
                  <a:lnTo>
                    <a:pt x="918" y="892"/>
                  </a:lnTo>
                  <a:cubicBezTo>
                    <a:pt x="896" y="792"/>
                    <a:pt x="865" y="702"/>
                    <a:pt x="825" y="629"/>
                  </a:cubicBezTo>
                  <a:lnTo>
                    <a:pt x="825" y="629"/>
                  </a:lnTo>
                  <a:cubicBezTo>
                    <a:pt x="787" y="556"/>
                    <a:pt x="742" y="500"/>
                    <a:pt x="693" y="463"/>
                  </a:cubicBezTo>
                  <a:lnTo>
                    <a:pt x="693" y="463"/>
                  </a:lnTo>
                  <a:cubicBezTo>
                    <a:pt x="644" y="427"/>
                    <a:pt x="591" y="411"/>
                    <a:pt x="537" y="418"/>
                  </a:cubicBezTo>
                  <a:lnTo>
                    <a:pt x="537" y="418"/>
                  </a:lnTo>
                  <a:cubicBezTo>
                    <a:pt x="484" y="425"/>
                    <a:pt x="434" y="454"/>
                    <a:pt x="388" y="499"/>
                  </a:cubicBezTo>
                  <a:lnTo>
                    <a:pt x="388" y="499"/>
                  </a:lnTo>
                  <a:cubicBezTo>
                    <a:pt x="344" y="543"/>
                    <a:pt x="304" y="605"/>
                    <a:pt x="272" y="679"/>
                  </a:cubicBezTo>
                  <a:lnTo>
                    <a:pt x="272" y="679"/>
                  </a:lnTo>
                  <a:cubicBezTo>
                    <a:pt x="240" y="751"/>
                    <a:pt x="214" y="836"/>
                    <a:pt x="196" y="929"/>
                  </a:cubicBezTo>
                  <a:lnTo>
                    <a:pt x="196" y="929"/>
                  </a:lnTo>
                  <a:cubicBezTo>
                    <a:pt x="178" y="1020"/>
                    <a:pt x="169" y="1121"/>
                    <a:pt x="169" y="1226"/>
                  </a:cubicBezTo>
                  <a:lnTo>
                    <a:pt x="169" y="1226"/>
                  </a:lnTo>
                  <a:cubicBezTo>
                    <a:pt x="169" y="1331"/>
                    <a:pt x="178" y="1432"/>
                    <a:pt x="196" y="1524"/>
                  </a:cubicBezTo>
                  <a:lnTo>
                    <a:pt x="196" y="1524"/>
                  </a:lnTo>
                  <a:cubicBezTo>
                    <a:pt x="214" y="1617"/>
                    <a:pt x="240" y="1701"/>
                    <a:pt x="272" y="1774"/>
                  </a:cubicBezTo>
                  <a:lnTo>
                    <a:pt x="272" y="1774"/>
                  </a:lnTo>
                  <a:cubicBezTo>
                    <a:pt x="304" y="1847"/>
                    <a:pt x="344" y="1909"/>
                    <a:pt x="388" y="1954"/>
                  </a:cubicBezTo>
                  <a:lnTo>
                    <a:pt x="388" y="1954"/>
                  </a:lnTo>
                  <a:cubicBezTo>
                    <a:pt x="434" y="1999"/>
                    <a:pt x="484" y="2028"/>
                    <a:pt x="537" y="2034"/>
                  </a:cubicBezTo>
                  <a:close/>
                  <a:moveTo>
                    <a:pt x="537" y="15"/>
                  </a:moveTo>
                  <a:lnTo>
                    <a:pt x="537" y="15"/>
                  </a:lnTo>
                  <a:cubicBezTo>
                    <a:pt x="619" y="0"/>
                    <a:pt x="699" y="19"/>
                    <a:pt x="774" y="69"/>
                  </a:cubicBezTo>
                  <a:lnTo>
                    <a:pt x="774" y="69"/>
                  </a:lnTo>
                  <a:cubicBezTo>
                    <a:pt x="850" y="120"/>
                    <a:pt x="920" y="203"/>
                    <a:pt x="980" y="310"/>
                  </a:cubicBezTo>
                  <a:lnTo>
                    <a:pt x="980" y="310"/>
                  </a:lnTo>
                  <a:cubicBezTo>
                    <a:pt x="1042" y="420"/>
                    <a:pt x="1092" y="556"/>
                    <a:pt x="1127" y="711"/>
                  </a:cubicBezTo>
                  <a:lnTo>
                    <a:pt x="1127" y="711"/>
                  </a:lnTo>
                  <a:cubicBezTo>
                    <a:pt x="1163" y="868"/>
                    <a:pt x="1182" y="1042"/>
                    <a:pt x="1182" y="1226"/>
                  </a:cubicBezTo>
                  <a:lnTo>
                    <a:pt x="1182" y="1226"/>
                  </a:lnTo>
                  <a:cubicBezTo>
                    <a:pt x="1182" y="1410"/>
                    <a:pt x="1163" y="1585"/>
                    <a:pt x="1127" y="1741"/>
                  </a:cubicBezTo>
                  <a:lnTo>
                    <a:pt x="1127" y="1741"/>
                  </a:lnTo>
                  <a:cubicBezTo>
                    <a:pt x="1092" y="1897"/>
                    <a:pt x="1042" y="2033"/>
                    <a:pt x="980" y="2143"/>
                  </a:cubicBezTo>
                  <a:lnTo>
                    <a:pt x="980" y="2143"/>
                  </a:lnTo>
                  <a:cubicBezTo>
                    <a:pt x="920" y="2251"/>
                    <a:pt x="850" y="2333"/>
                    <a:pt x="774" y="2385"/>
                  </a:cubicBezTo>
                  <a:lnTo>
                    <a:pt x="774" y="2385"/>
                  </a:lnTo>
                  <a:cubicBezTo>
                    <a:pt x="699" y="2434"/>
                    <a:pt x="619" y="2454"/>
                    <a:pt x="537" y="2438"/>
                  </a:cubicBezTo>
                  <a:lnTo>
                    <a:pt x="537" y="2438"/>
                  </a:lnTo>
                  <a:cubicBezTo>
                    <a:pt x="457" y="2423"/>
                    <a:pt x="383" y="2376"/>
                    <a:pt x="317" y="2305"/>
                  </a:cubicBezTo>
                  <a:lnTo>
                    <a:pt x="317" y="2305"/>
                  </a:lnTo>
                  <a:cubicBezTo>
                    <a:pt x="252" y="2235"/>
                    <a:pt x="195" y="2141"/>
                    <a:pt x="148" y="2031"/>
                  </a:cubicBezTo>
                  <a:lnTo>
                    <a:pt x="148" y="2031"/>
                  </a:lnTo>
                  <a:cubicBezTo>
                    <a:pt x="101" y="1922"/>
                    <a:pt x="64" y="1798"/>
                    <a:pt x="39" y="1661"/>
                  </a:cubicBezTo>
                  <a:lnTo>
                    <a:pt x="39" y="1661"/>
                  </a:lnTo>
                  <a:cubicBezTo>
                    <a:pt x="14" y="1526"/>
                    <a:pt x="0" y="1379"/>
                    <a:pt x="0" y="1226"/>
                  </a:cubicBezTo>
                  <a:lnTo>
                    <a:pt x="0" y="1226"/>
                  </a:lnTo>
                  <a:cubicBezTo>
                    <a:pt x="0" y="1073"/>
                    <a:pt x="14" y="926"/>
                    <a:pt x="39" y="791"/>
                  </a:cubicBezTo>
                  <a:lnTo>
                    <a:pt x="39" y="791"/>
                  </a:lnTo>
                  <a:cubicBezTo>
                    <a:pt x="64" y="655"/>
                    <a:pt x="101" y="530"/>
                    <a:pt x="148" y="421"/>
                  </a:cubicBezTo>
                  <a:lnTo>
                    <a:pt x="148" y="421"/>
                  </a:lnTo>
                  <a:cubicBezTo>
                    <a:pt x="195" y="311"/>
                    <a:pt x="252" y="218"/>
                    <a:pt x="317" y="149"/>
                  </a:cubicBezTo>
                  <a:lnTo>
                    <a:pt x="317" y="149"/>
                  </a:lnTo>
                  <a:cubicBezTo>
                    <a:pt x="383" y="77"/>
                    <a:pt x="457" y="30"/>
                    <a:pt x="537" y="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34" name="Freeform 147">
              <a:extLst>
                <a:ext uri="{FF2B5EF4-FFF2-40B4-BE49-F238E27FC236}">
                  <a16:creationId xmlns:a16="http://schemas.microsoft.com/office/drawing/2014/main" id="{E671B8CF-F398-5041-ABFA-58CA183850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428659" y="5578123"/>
              <a:ext cx="2493843" cy="5119519"/>
            </a:xfrm>
            <a:custGeom>
              <a:avLst/>
              <a:gdLst>
                <a:gd name="T0" fmla="*/ 200 w 2001"/>
                <a:gd name="T1" fmla="*/ 1479 h 4109"/>
                <a:gd name="T2" fmla="*/ 338 w 2001"/>
                <a:gd name="T3" fmla="*/ 993 h 4109"/>
                <a:gd name="T4" fmla="*/ 556 w 2001"/>
                <a:gd name="T5" fmla="*/ 624 h 4109"/>
                <a:gd name="T6" fmla="*/ 847 w 2001"/>
                <a:gd name="T7" fmla="*/ 429 h 4109"/>
                <a:gd name="T8" fmla="*/ 1166 w 2001"/>
                <a:gd name="T9" fmla="*/ 481 h 4109"/>
                <a:gd name="T10" fmla="*/ 1452 w 2001"/>
                <a:gd name="T11" fmla="*/ 794 h 4109"/>
                <a:gd name="T12" fmla="*/ 1658 w 2001"/>
                <a:gd name="T13" fmla="*/ 1335 h 4109"/>
                <a:gd name="T14" fmla="*/ 1737 w 2001"/>
                <a:gd name="T15" fmla="*/ 2044 h 4109"/>
                <a:gd name="T16" fmla="*/ 1658 w 2001"/>
                <a:gd name="T17" fmla="*/ 2753 h 4109"/>
                <a:gd name="T18" fmla="*/ 1452 w 2001"/>
                <a:gd name="T19" fmla="*/ 3295 h 4109"/>
                <a:gd name="T20" fmla="*/ 1166 w 2001"/>
                <a:gd name="T21" fmla="*/ 3608 h 4109"/>
                <a:gd name="T22" fmla="*/ 847 w 2001"/>
                <a:gd name="T23" fmla="*/ 3660 h 4109"/>
                <a:gd name="T24" fmla="*/ 556 w 2001"/>
                <a:gd name="T25" fmla="*/ 3466 h 4109"/>
                <a:gd name="T26" fmla="*/ 338 w 2001"/>
                <a:gd name="T27" fmla="*/ 3096 h 4109"/>
                <a:gd name="T28" fmla="*/ 200 w 2001"/>
                <a:gd name="T29" fmla="*/ 2610 h 4109"/>
                <a:gd name="T30" fmla="*/ 151 w 2001"/>
                <a:gd name="T31" fmla="*/ 2044 h 4109"/>
                <a:gd name="T32" fmla="*/ 224 w 2001"/>
                <a:gd name="T33" fmla="*/ 3334 h 4109"/>
                <a:gd name="T34" fmla="*/ 488 w 2001"/>
                <a:gd name="T35" fmla="*/ 3801 h 4109"/>
                <a:gd name="T36" fmla="*/ 847 w 2001"/>
                <a:gd name="T37" fmla="*/ 4064 h 4109"/>
                <a:gd name="T38" fmla="*/ 1251 w 2001"/>
                <a:gd name="T39" fmla="*/ 4024 h 4109"/>
                <a:gd name="T40" fmla="*/ 1621 w 2001"/>
                <a:gd name="T41" fmla="*/ 3646 h 4109"/>
                <a:gd name="T42" fmla="*/ 1894 w 2001"/>
                <a:gd name="T43" fmla="*/ 2959 h 4109"/>
                <a:gd name="T44" fmla="*/ 2000 w 2001"/>
                <a:gd name="T45" fmla="*/ 2044 h 4109"/>
                <a:gd name="T46" fmla="*/ 1989 w 2001"/>
                <a:gd name="T47" fmla="*/ 1737 h 4109"/>
                <a:gd name="T48" fmla="*/ 1979 w 2001"/>
                <a:gd name="T49" fmla="*/ 1630 h 4109"/>
                <a:gd name="T50" fmla="*/ 1972 w 2001"/>
                <a:gd name="T51" fmla="*/ 1559 h 4109"/>
                <a:gd name="T52" fmla="*/ 1941 w 2001"/>
                <a:gd name="T53" fmla="*/ 1351 h 4109"/>
                <a:gd name="T54" fmla="*/ 1927 w 2001"/>
                <a:gd name="T55" fmla="*/ 1276 h 4109"/>
                <a:gd name="T56" fmla="*/ 1894 w 2001"/>
                <a:gd name="T57" fmla="*/ 1129 h 4109"/>
                <a:gd name="T58" fmla="*/ 1621 w 2001"/>
                <a:gd name="T59" fmla="*/ 443 h 4109"/>
                <a:gd name="T60" fmla="*/ 1399 w 2001"/>
                <a:gd name="T61" fmla="*/ 170 h 4109"/>
                <a:gd name="T62" fmla="*/ 1251 w 2001"/>
                <a:gd name="T63" fmla="*/ 66 h 4109"/>
                <a:gd name="T64" fmla="*/ 1178 w 2001"/>
                <a:gd name="T65" fmla="*/ 33 h 4109"/>
                <a:gd name="T66" fmla="*/ 1055 w 2001"/>
                <a:gd name="T67" fmla="*/ 3 h 4109"/>
                <a:gd name="T68" fmla="*/ 1050 w 2001"/>
                <a:gd name="T69" fmla="*/ 3 h 4109"/>
                <a:gd name="T70" fmla="*/ 1001 w 2001"/>
                <a:gd name="T71" fmla="*/ 0 h 4109"/>
                <a:gd name="T72" fmla="*/ 950 w 2001"/>
                <a:gd name="T73" fmla="*/ 3 h 4109"/>
                <a:gd name="T74" fmla="*/ 847 w 2001"/>
                <a:gd name="T75" fmla="*/ 25 h 4109"/>
                <a:gd name="T76" fmla="*/ 592 w 2001"/>
                <a:gd name="T77" fmla="*/ 178 h 4109"/>
                <a:gd name="T78" fmla="*/ 488 w 2001"/>
                <a:gd name="T79" fmla="*/ 288 h 4109"/>
                <a:gd name="T80" fmla="*/ 224 w 2001"/>
                <a:gd name="T81" fmla="*/ 756 h 4109"/>
                <a:gd name="T82" fmla="*/ 58 w 2001"/>
                <a:gd name="T83" fmla="*/ 1354 h 4109"/>
                <a:gd name="T84" fmla="*/ 33 w 2001"/>
                <a:gd name="T85" fmla="*/ 1519 h 4109"/>
                <a:gd name="T86" fmla="*/ 0 w 2001"/>
                <a:gd name="T87" fmla="*/ 2044 h 4109"/>
                <a:gd name="T88" fmla="*/ 33 w 2001"/>
                <a:gd name="T89" fmla="*/ 2569 h 4109"/>
                <a:gd name="T90" fmla="*/ 58 w 2001"/>
                <a:gd name="T91" fmla="*/ 2734 h 4109"/>
                <a:gd name="T92" fmla="*/ 150 w 2001"/>
                <a:gd name="T93" fmla="*/ 3123 h 4109"/>
                <a:gd name="T94" fmla="*/ 224 w 2001"/>
                <a:gd name="T95" fmla="*/ 3334 h 4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001" h="4109">
                  <a:moveTo>
                    <a:pt x="200" y="1479"/>
                  </a:moveTo>
                  <a:lnTo>
                    <a:pt x="200" y="1479"/>
                  </a:lnTo>
                  <a:cubicBezTo>
                    <a:pt x="232" y="1301"/>
                    <a:pt x="279" y="1136"/>
                    <a:pt x="338" y="993"/>
                  </a:cubicBezTo>
                  <a:lnTo>
                    <a:pt x="338" y="993"/>
                  </a:lnTo>
                  <a:cubicBezTo>
                    <a:pt x="399" y="846"/>
                    <a:pt x="473" y="720"/>
                    <a:pt x="556" y="624"/>
                  </a:cubicBezTo>
                  <a:lnTo>
                    <a:pt x="556" y="624"/>
                  </a:lnTo>
                  <a:cubicBezTo>
                    <a:pt x="642" y="525"/>
                    <a:pt x="740" y="455"/>
                    <a:pt x="847" y="429"/>
                  </a:cubicBezTo>
                  <a:lnTo>
                    <a:pt x="847" y="429"/>
                  </a:lnTo>
                  <a:cubicBezTo>
                    <a:pt x="956" y="401"/>
                    <a:pt x="1065" y="421"/>
                    <a:pt x="1166" y="481"/>
                  </a:cubicBezTo>
                  <a:lnTo>
                    <a:pt x="1166" y="481"/>
                  </a:lnTo>
                  <a:cubicBezTo>
                    <a:pt x="1271" y="544"/>
                    <a:pt x="1368" y="651"/>
                    <a:pt x="1452" y="794"/>
                  </a:cubicBezTo>
                  <a:lnTo>
                    <a:pt x="1452" y="794"/>
                  </a:lnTo>
                  <a:cubicBezTo>
                    <a:pt x="1537" y="941"/>
                    <a:pt x="1608" y="1123"/>
                    <a:pt x="1658" y="1335"/>
                  </a:cubicBezTo>
                  <a:lnTo>
                    <a:pt x="1658" y="1335"/>
                  </a:lnTo>
                  <a:cubicBezTo>
                    <a:pt x="1709" y="1550"/>
                    <a:pt x="1737" y="1790"/>
                    <a:pt x="1737" y="2044"/>
                  </a:cubicBezTo>
                  <a:lnTo>
                    <a:pt x="1737" y="2044"/>
                  </a:lnTo>
                  <a:cubicBezTo>
                    <a:pt x="1737" y="2298"/>
                    <a:pt x="1709" y="2538"/>
                    <a:pt x="1658" y="2753"/>
                  </a:cubicBezTo>
                  <a:lnTo>
                    <a:pt x="1658" y="2753"/>
                  </a:lnTo>
                  <a:cubicBezTo>
                    <a:pt x="1608" y="2965"/>
                    <a:pt x="1537" y="3148"/>
                    <a:pt x="1452" y="3295"/>
                  </a:cubicBezTo>
                  <a:lnTo>
                    <a:pt x="1452" y="3295"/>
                  </a:lnTo>
                  <a:cubicBezTo>
                    <a:pt x="1368" y="3439"/>
                    <a:pt x="1271" y="3545"/>
                    <a:pt x="1166" y="3608"/>
                  </a:cubicBezTo>
                  <a:lnTo>
                    <a:pt x="1166" y="3608"/>
                  </a:lnTo>
                  <a:cubicBezTo>
                    <a:pt x="1065" y="3669"/>
                    <a:pt x="956" y="3688"/>
                    <a:pt x="847" y="3660"/>
                  </a:cubicBezTo>
                  <a:lnTo>
                    <a:pt x="847" y="3660"/>
                  </a:lnTo>
                  <a:cubicBezTo>
                    <a:pt x="740" y="3634"/>
                    <a:pt x="642" y="3565"/>
                    <a:pt x="556" y="3466"/>
                  </a:cubicBezTo>
                  <a:lnTo>
                    <a:pt x="556" y="3466"/>
                  </a:lnTo>
                  <a:cubicBezTo>
                    <a:pt x="473" y="3369"/>
                    <a:pt x="399" y="3243"/>
                    <a:pt x="338" y="3096"/>
                  </a:cubicBezTo>
                  <a:lnTo>
                    <a:pt x="338" y="3096"/>
                  </a:lnTo>
                  <a:cubicBezTo>
                    <a:pt x="279" y="2952"/>
                    <a:pt x="232" y="2788"/>
                    <a:pt x="200" y="2610"/>
                  </a:cubicBezTo>
                  <a:lnTo>
                    <a:pt x="200" y="2610"/>
                  </a:lnTo>
                  <a:cubicBezTo>
                    <a:pt x="168" y="2433"/>
                    <a:pt x="151" y="2243"/>
                    <a:pt x="151" y="2044"/>
                  </a:cubicBezTo>
                  <a:lnTo>
                    <a:pt x="151" y="2044"/>
                  </a:lnTo>
                  <a:cubicBezTo>
                    <a:pt x="151" y="1845"/>
                    <a:pt x="168" y="1655"/>
                    <a:pt x="200" y="1479"/>
                  </a:cubicBezTo>
                  <a:close/>
                  <a:moveTo>
                    <a:pt x="224" y="3334"/>
                  </a:moveTo>
                  <a:lnTo>
                    <a:pt x="224" y="3334"/>
                  </a:lnTo>
                  <a:cubicBezTo>
                    <a:pt x="296" y="3517"/>
                    <a:pt x="386" y="3677"/>
                    <a:pt x="488" y="3801"/>
                  </a:cubicBezTo>
                  <a:lnTo>
                    <a:pt x="488" y="3801"/>
                  </a:lnTo>
                  <a:cubicBezTo>
                    <a:pt x="594" y="3931"/>
                    <a:pt x="715" y="4023"/>
                    <a:pt x="847" y="4064"/>
                  </a:cubicBezTo>
                  <a:lnTo>
                    <a:pt x="847" y="4064"/>
                  </a:lnTo>
                  <a:cubicBezTo>
                    <a:pt x="985" y="4108"/>
                    <a:pt x="1122" y="4093"/>
                    <a:pt x="1251" y="4024"/>
                  </a:cubicBezTo>
                  <a:lnTo>
                    <a:pt x="1251" y="4024"/>
                  </a:lnTo>
                  <a:cubicBezTo>
                    <a:pt x="1386" y="3952"/>
                    <a:pt x="1512" y="3824"/>
                    <a:pt x="1621" y="3646"/>
                  </a:cubicBezTo>
                  <a:lnTo>
                    <a:pt x="1621" y="3646"/>
                  </a:lnTo>
                  <a:cubicBezTo>
                    <a:pt x="1734" y="3463"/>
                    <a:pt x="1829" y="3230"/>
                    <a:pt x="1894" y="2959"/>
                  </a:cubicBezTo>
                  <a:lnTo>
                    <a:pt x="1894" y="2959"/>
                  </a:lnTo>
                  <a:cubicBezTo>
                    <a:pt x="1962" y="2684"/>
                    <a:pt x="2000" y="2374"/>
                    <a:pt x="2000" y="2044"/>
                  </a:cubicBezTo>
                  <a:lnTo>
                    <a:pt x="2000" y="2044"/>
                  </a:lnTo>
                  <a:cubicBezTo>
                    <a:pt x="2000" y="1940"/>
                    <a:pt x="1996" y="1837"/>
                    <a:pt x="1989" y="1737"/>
                  </a:cubicBezTo>
                  <a:lnTo>
                    <a:pt x="1989" y="1737"/>
                  </a:lnTo>
                  <a:cubicBezTo>
                    <a:pt x="1986" y="1701"/>
                    <a:pt x="1983" y="1665"/>
                    <a:pt x="1979" y="1630"/>
                  </a:cubicBezTo>
                  <a:lnTo>
                    <a:pt x="1979" y="1630"/>
                  </a:lnTo>
                  <a:cubicBezTo>
                    <a:pt x="1977" y="1606"/>
                    <a:pt x="1974" y="1583"/>
                    <a:pt x="1972" y="1559"/>
                  </a:cubicBezTo>
                  <a:lnTo>
                    <a:pt x="1972" y="1559"/>
                  </a:lnTo>
                  <a:cubicBezTo>
                    <a:pt x="1963" y="1489"/>
                    <a:pt x="1953" y="1419"/>
                    <a:pt x="1941" y="1351"/>
                  </a:cubicBezTo>
                  <a:lnTo>
                    <a:pt x="1941" y="1351"/>
                  </a:lnTo>
                  <a:cubicBezTo>
                    <a:pt x="1937" y="1326"/>
                    <a:pt x="1932" y="1301"/>
                    <a:pt x="1927" y="1276"/>
                  </a:cubicBezTo>
                  <a:lnTo>
                    <a:pt x="1927" y="1276"/>
                  </a:lnTo>
                  <a:cubicBezTo>
                    <a:pt x="1917" y="1226"/>
                    <a:pt x="1906" y="1177"/>
                    <a:pt x="1894" y="1129"/>
                  </a:cubicBezTo>
                  <a:lnTo>
                    <a:pt x="1894" y="1129"/>
                  </a:lnTo>
                  <a:cubicBezTo>
                    <a:pt x="1829" y="859"/>
                    <a:pt x="1734" y="626"/>
                    <a:pt x="1621" y="443"/>
                  </a:cubicBezTo>
                  <a:lnTo>
                    <a:pt x="1621" y="443"/>
                  </a:lnTo>
                  <a:cubicBezTo>
                    <a:pt x="1553" y="332"/>
                    <a:pt x="1478" y="241"/>
                    <a:pt x="1399" y="170"/>
                  </a:cubicBezTo>
                  <a:lnTo>
                    <a:pt x="1399" y="170"/>
                  </a:lnTo>
                  <a:cubicBezTo>
                    <a:pt x="1351" y="128"/>
                    <a:pt x="1302" y="93"/>
                    <a:pt x="1251" y="66"/>
                  </a:cubicBezTo>
                  <a:lnTo>
                    <a:pt x="1251" y="66"/>
                  </a:lnTo>
                  <a:cubicBezTo>
                    <a:pt x="1227" y="53"/>
                    <a:pt x="1202" y="42"/>
                    <a:pt x="1178" y="33"/>
                  </a:cubicBezTo>
                  <a:lnTo>
                    <a:pt x="1178" y="33"/>
                  </a:lnTo>
                  <a:cubicBezTo>
                    <a:pt x="1137" y="17"/>
                    <a:pt x="1096" y="8"/>
                    <a:pt x="1055" y="3"/>
                  </a:cubicBezTo>
                  <a:lnTo>
                    <a:pt x="1055" y="3"/>
                  </a:lnTo>
                  <a:cubicBezTo>
                    <a:pt x="1054" y="3"/>
                    <a:pt x="1052" y="3"/>
                    <a:pt x="1050" y="3"/>
                  </a:cubicBezTo>
                  <a:lnTo>
                    <a:pt x="1050" y="3"/>
                  </a:lnTo>
                  <a:cubicBezTo>
                    <a:pt x="1034" y="1"/>
                    <a:pt x="1018" y="0"/>
                    <a:pt x="1001" y="0"/>
                  </a:cubicBezTo>
                  <a:lnTo>
                    <a:pt x="1001" y="0"/>
                  </a:lnTo>
                  <a:cubicBezTo>
                    <a:pt x="984" y="0"/>
                    <a:pt x="967" y="1"/>
                    <a:pt x="950" y="3"/>
                  </a:cubicBezTo>
                  <a:lnTo>
                    <a:pt x="950" y="3"/>
                  </a:lnTo>
                  <a:cubicBezTo>
                    <a:pt x="915" y="6"/>
                    <a:pt x="881" y="14"/>
                    <a:pt x="847" y="25"/>
                  </a:cubicBezTo>
                  <a:lnTo>
                    <a:pt x="847" y="25"/>
                  </a:lnTo>
                  <a:cubicBezTo>
                    <a:pt x="756" y="54"/>
                    <a:pt x="671" y="106"/>
                    <a:pt x="592" y="178"/>
                  </a:cubicBezTo>
                  <a:lnTo>
                    <a:pt x="592" y="178"/>
                  </a:lnTo>
                  <a:cubicBezTo>
                    <a:pt x="556" y="211"/>
                    <a:pt x="521" y="248"/>
                    <a:pt x="488" y="288"/>
                  </a:cubicBezTo>
                  <a:lnTo>
                    <a:pt x="488" y="288"/>
                  </a:lnTo>
                  <a:cubicBezTo>
                    <a:pt x="386" y="413"/>
                    <a:pt x="296" y="573"/>
                    <a:pt x="224" y="756"/>
                  </a:cubicBezTo>
                  <a:lnTo>
                    <a:pt x="224" y="756"/>
                  </a:lnTo>
                  <a:cubicBezTo>
                    <a:pt x="153" y="935"/>
                    <a:pt x="96" y="1137"/>
                    <a:pt x="58" y="1354"/>
                  </a:cubicBezTo>
                  <a:lnTo>
                    <a:pt x="58" y="1354"/>
                  </a:lnTo>
                  <a:cubicBezTo>
                    <a:pt x="49" y="1409"/>
                    <a:pt x="40" y="1463"/>
                    <a:pt x="33" y="1519"/>
                  </a:cubicBezTo>
                  <a:lnTo>
                    <a:pt x="33" y="1519"/>
                  </a:lnTo>
                  <a:cubicBezTo>
                    <a:pt x="11" y="1687"/>
                    <a:pt x="0" y="1863"/>
                    <a:pt x="0" y="2044"/>
                  </a:cubicBezTo>
                  <a:lnTo>
                    <a:pt x="0" y="2044"/>
                  </a:lnTo>
                  <a:cubicBezTo>
                    <a:pt x="0" y="2226"/>
                    <a:pt x="11" y="2402"/>
                    <a:pt x="33" y="2569"/>
                  </a:cubicBezTo>
                  <a:lnTo>
                    <a:pt x="33" y="2569"/>
                  </a:lnTo>
                  <a:cubicBezTo>
                    <a:pt x="40" y="2625"/>
                    <a:pt x="49" y="2680"/>
                    <a:pt x="58" y="2734"/>
                  </a:cubicBezTo>
                  <a:lnTo>
                    <a:pt x="58" y="2734"/>
                  </a:lnTo>
                  <a:cubicBezTo>
                    <a:pt x="82" y="2869"/>
                    <a:pt x="113" y="3000"/>
                    <a:pt x="150" y="3123"/>
                  </a:cubicBezTo>
                  <a:lnTo>
                    <a:pt x="150" y="3123"/>
                  </a:lnTo>
                  <a:cubicBezTo>
                    <a:pt x="172" y="3196"/>
                    <a:pt x="197" y="3266"/>
                    <a:pt x="224" y="333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35" name="Freeform 148">
              <a:extLst>
                <a:ext uri="{FF2B5EF4-FFF2-40B4-BE49-F238E27FC236}">
                  <a16:creationId xmlns:a16="http://schemas.microsoft.com/office/drawing/2014/main" id="{032BC40D-BC73-FF49-AE0F-1A4847E3F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021907" y="7110684"/>
              <a:ext cx="977763" cy="2032427"/>
            </a:xfrm>
            <a:custGeom>
              <a:avLst/>
              <a:gdLst>
                <a:gd name="T0" fmla="*/ 18 w 785"/>
                <a:gd name="T1" fmla="*/ 1062 h 1631"/>
                <a:gd name="T2" fmla="*/ 18 w 785"/>
                <a:gd name="T3" fmla="*/ 1062 h 1631"/>
                <a:gd name="T4" fmla="*/ 27 w 785"/>
                <a:gd name="T5" fmla="*/ 1113 h 1631"/>
                <a:gd name="T6" fmla="*/ 27 w 785"/>
                <a:gd name="T7" fmla="*/ 1113 h 1631"/>
                <a:gd name="T8" fmla="*/ 42 w 785"/>
                <a:gd name="T9" fmla="*/ 1181 h 1631"/>
                <a:gd name="T10" fmla="*/ 42 w 785"/>
                <a:gd name="T11" fmla="*/ 1181 h 1631"/>
                <a:gd name="T12" fmla="*/ 46 w 785"/>
                <a:gd name="T13" fmla="*/ 1197 h 1631"/>
                <a:gd name="T14" fmla="*/ 46 w 785"/>
                <a:gd name="T15" fmla="*/ 1197 h 1631"/>
                <a:gd name="T16" fmla="*/ 63 w 785"/>
                <a:gd name="T17" fmla="*/ 1256 h 1631"/>
                <a:gd name="T18" fmla="*/ 63 w 785"/>
                <a:gd name="T19" fmla="*/ 1256 h 1631"/>
                <a:gd name="T20" fmla="*/ 103 w 785"/>
                <a:gd name="T21" fmla="*/ 1363 h 1631"/>
                <a:gd name="T22" fmla="*/ 103 w 785"/>
                <a:gd name="T23" fmla="*/ 1363 h 1631"/>
                <a:gd name="T24" fmla="*/ 219 w 785"/>
                <a:gd name="T25" fmla="*/ 1543 h 1631"/>
                <a:gd name="T26" fmla="*/ 219 w 785"/>
                <a:gd name="T27" fmla="*/ 1543 h 1631"/>
                <a:gd name="T28" fmla="*/ 368 w 785"/>
                <a:gd name="T29" fmla="*/ 1623 h 1631"/>
                <a:gd name="T30" fmla="*/ 368 w 785"/>
                <a:gd name="T31" fmla="*/ 1623 h 1631"/>
                <a:gd name="T32" fmla="*/ 524 w 785"/>
                <a:gd name="T33" fmla="*/ 1578 h 1631"/>
                <a:gd name="T34" fmla="*/ 524 w 785"/>
                <a:gd name="T35" fmla="*/ 1578 h 1631"/>
                <a:gd name="T36" fmla="*/ 656 w 785"/>
                <a:gd name="T37" fmla="*/ 1412 h 1631"/>
                <a:gd name="T38" fmla="*/ 656 w 785"/>
                <a:gd name="T39" fmla="*/ 1412 h 1631"/>
                <a:gd name="T40" fmla="*/ 749 w 785"/>
                <a:gd name="T41" fmla="*/ 1149 h 1631"/>
                <a:gd name="T42" fmla="*/ 749 w 785"/>
                <a:gd name="T43" fmla="*/ 1149 h 1631"/>
                <a:gd name="T44" fmla="*/ 784 w 785"/>
                <a:gd name="T45" fmla="*/ 815 h 1631"/>
                <a:gd name="T46" fmla="*/ 784 w 785"/>
                <a:gd name="T47" fmla="*/ 815 h 1631"/>
                <a:gd name="T48" fmla="*/ 749 w 785"/>
                <a:gd name="T49" fmla="*/ 481 h 1631"/>
                <a:gd name="T50" fmla="*/ 749 w 785"/>
                <a:gd name="T51" fmla="*/ 481 h 1631"/>
                <a:gd name="T52" fmla="*/ 738 w 785"/>
                <a:gd name="T53" fmla="*/ 434 h 1631"/>
                <a:gd name="T54" fmla="*/ 738 w 785"/>
                <a:gd name="T55" fmla="*/ 434 h 1631"/>
                <a:gd name="T56" fmla="*/ 734 w 785"/>
                <a:gd name="T57" fmla="*/ 418 h 1631"/>
                <a:gd name="T58" fmla="*/ 734 w 785"/>
                <a:gd name="T59" fmla="*/ 418 h 1631"/>
                <a:gd name="T60" fmla="*/ 727 w 785"/>
                <a:gd name="T61" fmla="*/ 396 h 1631"/>
                <a:gd name="T62" fmla="*/ 727 w 785"/>
                <a:gd name="T63" fmla="*/ 396 h 1631"/>
                <a:gd name="T64" fmla="*/ 724 w 785"/>
                <a:gd name="T65" fmla="*/ 386 h 1631"/>
                <a:gd name="T66" fmla="*/ 724 w 785"/>
                <a:gd name="T67" fmla="*/ 386 h 1631"/>
                <a:gd name="T68" fmla="*/ 718 w 785"/>
                <a:gd name="T69" fmla="*/ 365 h 1631"/>
                <a:gd name="T70" fmla="*/ 718 w 785"/>
                <a:gd name="T71" fmla="*/ 365 h 1631"/>
                <a:gd name="T72" fmla="*/ 706 w 785"/>
                <a:gd name="T73" fmla="*/ 331 h 1631"/>
                <a:gd name="T74" fmla="*/ 706 w 785"/>
                <a:gd name="T75" fmla="*/ 331 h 1631"/>
                <a:gd name="T76" fmla="*/ 701 w 785"/>
                <a:gd name="T77" fmla="*/ 316 h 1631"/>
                <a:gd name="T78" fmla="*/ 701 w 785"/>
                <a:gd name="T79" fmla="*/ 316 h 1631"/>
                <a:gd name="T80" fmla="*/ 656 w 785"/>
                <a:gd name="T81" fmla="*/ 218 h 1631"/>
                <a:gd name="T82" fmla="*/ 656 w 785"/>
                <a:gd name="T83" fmla="*/ 218 h 1631"/>
                <a:gd name="T84" fmla="*/ 622 w 785"/>
                <a:gd name="T85" fmla="*/ 159 h 1631"/>
                <a:gd name="T86" fmla="*/ 622 w 785"/>
                <a:gd name="T87" fmla="*/ 159 h 1631"/>
                <a:gd name="T88" fmla="*/ 616 w 785"/>
                <a:gd name="T89" fmla="*/ 151 h 1631"/>
                <a:gd name="T90" fmla="*/ 616 w 785"/>
                <a:gd name="T91" fmla="*/ 151 h 1631"/>
                <a:gd name="T92" fmla="*/ 524 w 785"/>
                <a:gd name="T93" fmla="*/ 52 h 1631"/>
                <a:gd name="T94" fmla="*/ 524 w 785"/>
                <a:gd name="T95" fmla="*/ 52 h 1631"/>
                <a:gd name="T96" fmla="*/ 368 w 785"/>
                <a:gd name="T97" fmla="*/ 7 h 1631"/>
                <a:gd name="T98" fmla="*/ 368 w 785"/>
                <a:gd name="T99" fmla="*/ 7 h 1631"/>
                <a:gd name="T100" fmla="*/ 219 w 785"/>
                <a:gd name="T101" fmla="*/ 88 h 1631"/>
                <a:gd name="T102" fmla="*/ 219 w 785"/>
                <a:gd name="T103" fmla="*/ 88 h 1631"/>
                <a:gd name="T104" fmla="*/ 103 w 785"/>
                <a:gd name="T105" fmla="*/ 268 h 1631"/>
                <a:gd name="T106" fmla="*/ 103 w 785"/>
                <a:gd name="T107" fmla="*/ 268 h 1631"/>
                <a:gd name="T108" fmla="*/ 27 w 785"/>
                <a:gd name="T109" fmla="*/ 518 h 1631"/>
                <a:gd name="T110" fmla="*/ 27 w 785"/>
                <a:gd name="T111" fmla="*/ 518 h 1631"/>
                <a:gd name="T112" fmla="*/ 1 w 785"/>
                <a:gd name="T113" fmla="*/ 757 h 1631"/>
                <a:gd name="T114" fmla="*/ 1 w 785"/>
                <a:gd name="T115" fmla="*/ 757 h 1631"/>
                <a:gd name="T116" fmla="*/ 0 w 785"/>
                <a:gd name="T117" fmla="*/ 815 h 1631"/>
                <a:gd name="T118" fmla="*/ 0 w 785"/>
                <a:gd name="T119" fmla="*/ 815 h 1631"/>
                <a:gd name="T120" fmla="*/ 6 w 785"/>
                <a:gd name="T121" fmla="*/ 969 h 1631"/>
                <a:gd name="T122" fmla="*/ 6 w 785"/>
                <a:gd name="T123" fmla="*/ 969 h 1631"/>
                <a:gd name="T124" fmla="*/ 18 w 785"/>
                <a:gd name="T125" fmla="*/ 1062 h 16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85" h="1631">
                  <a:moveTo>
                    <a:pt x="18" y="1062"/>
                  </a:moveTo>
                  <a:lnTo>
                    <a:pt x="18" y="1062"/>
                  </a:lnTo>
                  <a:cubicBezTo>
                    <a:pt x="21" y="1080"/>
                    <a:pt x="24" y="1097"/>
                    <a:pt x="27" y="1113"/>
                  </a:cubicBezTo>
                  <a:lnTo>
                    <a:pt x="27" y="1113"/>
                  </a:lnTo>
                  <a:cubicBezTo>
                    <a:pt x="31" y="1136"/>
                    <a:pt x="36" y="1159"/>
                    <a:pt x="42" y="1181"/>
                  </a:cubicBezTo>
                  <a:lnTo>
                    <a:pt x="42" y="1181"/>
                  </a:lnTo>
                  <a:cubicBezTo>
                    <a:pt x="43" y="1187"/>
                    <a:pt x="44" y="1192"/>
                    <a:pt x="46" y="1197"/>
                  </a:cubicBezTo>
                  <a:lnTo>
                    <a:pt x="46" y="1197"/>
                  </a:lnTo>
                  <a:cubicBezTo>
                    <a:pt x="51" y="1217"/>
                    <a:pt x="57" y="1237"/>
                    <a:pt x="63" y="1256"/>
                  </a:cubicBezTo>
                  <a:lnTo>
                    <a:pt x="63" y="1256"/>
                  </a:lnTo>
                  <a:cubicBezTo>
                    <a:pt x="75" y="1294"/>
                    <a:pt x="88" y="1330"/>
                    <a:pt x="103" y="1363"/>
                  </a:cubicBezTo>
                  <a:lnTo>
                    <a:pt x="103" y="1363"/>
                  </a:lnTo>
                  <a:cubicBezTo>
                    <a:pt x="135" y="1436"/>
                    <a:pt x="175" y="1498"/>
                    <a:pt x="219" y="1543"/>
                  </a:cubicBezTo>
                  <a:lnTo>
                    <a:pt x="219" y="1543"/>
                  </a:lnTo>
                  <a:cubicBezTo>
                    <a:pt x="265" y="1588"/>
                    <a:pt x="315" y="1617"/>
                    <a:pt x="368" y="1623"/>
                  </a:cubicBezTo>
                  <a:lnTo>
                    <a:pt x="368" y="1623"/>
                  </a:lnTo>
                  <a:cubicBezTo>
                    <a:pt x="422" y="1630"/>
                    <a:pt x="475" y="1614"/>
                    <a:pt x="524" y="1578"/>
                  </a:cubicBezTo>
                  <a:lnTo>
                    <a:pt x="524" y="1578"/>
                  </a:lnTo>
                  <a:cubicBezTo>
                    <a:pt x="573" y="1541"/>
                    <a:pt x="618" y="1485"/>
                    <a:pt x="656" y="1412"/>
                  </a:cubicBezTo>
                  <a:lnTo>
                    <a:pt x="656" y="1412"/>
                  </a:lnTo>
                  <a:cubicBezTo>
                    <a:pt x="696" y="1339"/>
                    <a:pt x="727" y="1250"/>
                    <a:pt x="749" y="1149"/>
                  </a:cubicBezTo>
                  <a:lnTo>
                    <a:pt x="749" y="1149"/>
                  </a:lnTo>
                  <a:cubicBezTo>
                    <a:pt x="771" y="1047"/>
                    <a:pt x="784" y="934"/>
                    <a:pt x="784" y="815"/>
                  </a:cubicBezTo>
                  <a:lnTo>
                    <a:pt x="784" y="815"/>
                  </a:lnTo>
                  <a:cubicBezTo>
                    <a:pt x="784" y="696"/>
                    <a:pt x="771" y="584"/>
                    <a:pt x="749" y="481"/>
                  </a:cubicBezTo>
                  <a:lnTo>
                    <a:pt x="749" y="481"/>
                  </a:lnTo>
                  <a:cubicBezTo>
                    <a:pt x="746" y="466"/>
                    <a:pt x="742" y="449"/>
                    <a:pt x="738" y="434"/>
                  </a:cubicBezTo>
                  <a:lnTo>
                    <a:pt x="738" y="434"/>
                  </a:lnTo>
                  <a:cubicBezTo>
                    <a:pt x="737" y="428"/>
                    <a:pt x="735" y="423"/>
                    <a:pt x="734" y="418"/>
                  </a:cubicBezTo>
                  <a:lnTo>
                    <a:pt x="734" y="418"/>
                  </a:lnTo>
                  <a:cubicBezTo>
                    <a:pt x="732" y="411"/>
                    <a:pt x="729" y="403"/>
                    <a:pt x="727" y="396"/>
                  </a:cubicBezTo>
                  <a:lnTo>
                    <a:pt x="727" y="396"/>
                  </a:lnTo>
                  <a:cubicBezTo>
                    <a:pt x="726" y="392"/>
                    <a:pt x="725" y="389"/>
                    <a:pt x="724" y="386"/>
                  </a:cubicBezTo>
                  <a:lnTo>
                    <a:pt x="724" y="386"/>
                  </a:lnTo>
                  <a:cubicBezTo>
                    <a:pt x="722" y="378"/>
                    <a:pt x="720" y="371"/>
                    <a:pt x="718" y="365"/>
                  </a:cubicBezTo>
                  <a:lnTo>
                    <a:pt x="718" y="365"/>
                  </a:lnTo>
                  <a:cubicBezTo>
                    <a:pt x="714" y="353"/>
                    <a:pt x="710" y="342"/>
                    <a:pt x="706" y="331"/>
                  </a:cubicBezTo>
                  <a:lnTo>
                    <a:pt x="706" y="331"/>
                  </a:lnTo>
                  <a:cubicBezTo>
                    <a:pt x="704" y="326"/>
                    <a:pt x="702" y="321"/>
                    <a:pt x="701" y="316"/>
                  </a:cubicBezTo>
                  <a:lnTo>
                    <a:pt x="701" y="316"/>
                  </a:lnTo>
                  <a:cubicBezTo>
                    <a:pt x="687" y="281"/>
                    <a:pt x="672" y="248"/>
                    <a:pt x="656" y="218"/>
                  </a:cubicBezTo>
                  <a:lnTo>
                    <a:pt x="656" y="218"/>
                  </a:lnTo>
                  <a:cubicBezTo>
                    <a:pt x="645" y="197"/>
                    <a:pt x="634" y="177"/>
                    <a:pt x="622" y="159"/>
                  </a:cubicBezTo>
                  <a:lnTo>
                    <a:pt x="622" y="159"/>
                  </a:lnTo>
                  <a:cubicBezTo>
                    <a:pt x="620" y="156"/>
                    <a:pt x="618" y="154"/>
                    <a:pt x="616" y="151"/>
                  </a:cubicBezTo>
                  <a:lnTo>
                    <a:pt x="616" y="151"/>
                  </a:lnTo>
                  <a:cubicBezTo>
                    <a:pt x="588" y="110"/>
                    <a:pt x="557" y="77"/>
                    <a:pt x="524" y="52"/>
                  </a:cubicBezTo>
                  <a:lnTo>
                    <a:pt x="524" y="52"/>
                  </a:lnTo>
                  <a:cubicBezTo>
                    <a:pt x="475" y="16"/>
                    <a:pt x="422" y="0"/>
                    <a:pt x="368" y="7"/>
                  </a:cubicBezTo>
                  <a:lnTo>
                    <a:pt x="368" y="7"/>
                  </a:lnTo>
                  <a:cubicBezTo>
                    <a:pt x="315" y="14"/>
                    <a:pt x="265" y="43"/>
                    <a:pt x="219" y="88"/>
                  </a:cubicBezTo>
                  <a:lnTo>
                    <a:pt x="219" y="88"/>
                  </a:lnTo>
                  <a:cubicBezTo>
                    <a:pt x="175" y="132"/>
                    <a:pt x="135" y="194"/>
                    <a:pt x="103" y="268"/>
                  </a:cubicBezTo>
                  <a:lnTo>
                    <a:pt x="103" y="268"/>
                  </a:lnTo>
                  <a:cubicBezTo>
                    <a:pt x="71" y="340"/>
                    <a:pt x="45" y="425"/>
                    <a:pt x="27" y="518"/>
                  </a:cubicBezTo>
                  <a:lnTo>
                    <a:pt x="27" y="518"/>
                  </a:lnTo>
                  <a:cubicBezTo>
                    <a:pt x="13" y="592"/>
                    <a:pt x="3" y="672"/>
                    <a:pt x="1" y="757"/>
                  </a:cubicBezTo>
                  <a:lnTo>
                    <a:pt x="1" y="757"/>
                  </a:lnTo>
                  <a:cubicBezTo>
                    <a:pt x="0" y="776"/>
                    <a:pt x="0" y="795"/>
                    <a:pt x="0" y="815"/>
                  </a:cubicBezTo>
                  <a:lnTo>
                    <a:pt x="0" y="815"/>
                  </a:lnTo>
                  <a:cubicBezTo>
                    <a:pt x="0" y="867"/>
                    <a:pt x="2" y="919"/>
                    <a:pt x="6" y="969"/>
                  </a:cubicBezTo>
                  <a:lnTo>
                    <a:pt x="6" y="969"/>
                  </a:lnTo>
                  <a:cubicBezTo>
                    <a:pt x="9" y="1001"/>
                    <a:pt x="14" y="1032"/>
                    <a:pt x="18" y="106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36" name="Freeform 149">
              <a:extLst>
                <a:ext uri="{FF2B5EF4-FFF2-40B4-BE49-F238E27FC236}">
                  <a16:creationId xmlns:a16="http://schemas.microsoft.com/office/drawing/2014/main" id="{ACA96415-FD57-F949-B541-F8704D05A2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15420" y="6077991"/>
              <a:ext cx="1977497" cy="4097813"/>
            </a:xfrm>
            <a:custGeom>
              <a:avLst/>
              <a:gdLst>
                <a:gd name="T0" fmla="*/ 696 w 1587"/>
                <a:gd name="T1" fmla="*/ 2855 h 3288"/>
                <a:gd name="T2" fmla="*/ 933 w 1587"/>
                <a:gd name="T3" fmla="*/ 2802 h 3288"/>
                <a:gd name="T4" fmla="*/ 1139 w 1587"/>
                <a:gd name="T5" fmla="*/ 2560 h 3288"/>
                <a:gd name="T6" fmla="*/ 1286 w 1587"/>
                <a:gd name="T7" fmla="*/ 2158 h 3288"/>
                <a:gd name="T8" fmla="*/ 1341 w 1587"/>
                <a:gd name="T9" fmla="*/ 1643 h 3288"/>
                <a:gd name="T10" fmla="*/ 1286 w 1587"/>
                <a:gd name="T11" fmla="*/ 1128 h 3288"/>
                <a:gd name="T12" fmla="*/ 1139 w 1587"/>
                <a:gd name="T13" fmla="*/ 727 h 3288"/>
                <a:gd name="T14" fmla="*/ 933 w 1587"/>
                <a:gd name="T15" fmla="*/ 486 h 3288"/>
                <a:gd name="T16" fmla="*/ 696 w 1587"/>
                <a:gd name="T17" fmla="*/ 432 h 3288"/>
                <a:gd name="T18" fmla="*/ 476 w 1587"/>
                <a:gd name="T19" fmla="*/ 566 h 3288"/>
                <a:gd name="T20" fmla="*/ 307 w 1587"/>
                <a:gd name="T21" fmla="*/ 838 h 3288"/>
                <a:gd name="T22" fmla="*/ 198 w 1587"/>
                <a:gd name="T23" fmla="*/ 1208 h 3288"/>
                <a:gd name="T24" fmla="*/ 159 w 1587"/>
                <a:gd name="T25" fmla="*/ 1643 h 3288"/>
                <a:gd name="T26" fmla="*/ 198 w 1587"/>
                <a:gd name="T27" fmla="*/ 2078 h 3288"/>
                <a:gd name="T28" fmla="*/ 307 w 1587"/>
                <a:gd name="T29" fmla="*/ 2448 h 3288"/>
                <a:gd name="T30" fmla="*/ 476 w 1587"/>
                <a:gd name="T31" fmla="*/ 2722 h 3288"/>
                <a:gd name="T32" fmla="*/ 696 w 1587"/>
                <a:gd name="T33" fmla="*/ 28 h 3288"/>
                <a:gd name="T34" fmla="*/ 1015 w 1587"/>
                <a:gd name="T35" fmla="*/ 80 h 3288"/>
                <a:gd name="T36" fmla="*/ 1301 w 1587"/>
                <a:gd name="T37" fmla="*/ 393 h 3288"/>
                <a:gd name="T38" fmla="*/ 1507 w 1587"/>
                <a:gd name="T39" fmla="*/ 934 h 3288"/>
                <a:gd name="T40" fmla="*/ 1586 w 1587"/>
                <a:gd name="T41" fmla="*/ 1643 h 3288"/>
                <a:gd name="T42" fmla="*/ 1507 w 1587"/>
                <a:gd name="T43" fmla="*/ 2352 h 3288"/>
                <a:gd name="T44" fmla="*/ 1301 w 1587"/>
                <a:gd name="T45" fmla="*/ 2894 h 3288"/>
                <a:gd name="T46" fmla="*/ 1015 w 1587"/>
                <a:gd name="T47" fmla="*/ 3207 h 3288"/>
                <a:gd name="T48" fmla="*/ 696 w 1587"/>
                <a:gd name="T49" fmla="*/ 3259 h 3288"/>
                <a:gd name="T50" fmla="*/ 405 w 1587"/>
                <a:gd name="T51" fmla="*/ 3065 h 3288"/>
                <a:gd name="T52" fmla="*/ 187 w 1587"/>
                <a:gd name="T53" fmla="*/ 2695 h 3288"/>
                <a:gd name="T54" fmla="*/ 49 w 1587"/>
                <a:gd name="T55" fmla="*/ 2209 h 3288"/>
                <a:gd name="T56" fmla="*/ 0 w 1587"/>
                <a:gd name="T57" fmla="*/ 1643 h 3288"/>
                <a:gd name="T58" fmla="*/ 49 w 1587"/>
                <a:gd name="T59" fmla="*/ 1078 h 3288"/>
                <a:gd name="T60" fmla="*/ 187 w 1587"/>
                <a:gd name="T61" fmla="*/ 592 h 3288"/>
                <a:gd name="T62" fmla="*/ 405 w 1587"/>
                <a:gd name="T63" fmla="*/ 223 h 3288"/>
                <a:gd name="T64" fmla="*/ 696 w 1587"/>
                <a:gd name="T65" fmla="*/ 28 h 3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87" h="3288">
                  <a:moveTo>
                    <a:pt x="696" y="2855"/>
                  </a:moveTo>
                  <a:lnTo>
                    <a:pt x="696" y="2855"/>
                  </a:lnTo>
                  <a:cubicBezTo>
                    <a:pt x="778" y="2871"/>
                    <a:pt x="858" y="2851"/>
                    <a:pt x="933" y="2802"/>
                  </a:cubicBezTo>
                  <a:lnTo>
                    <a:pt x="933" y="2802"/>
                  </a:lnTo>
                  <a:cubicBezTo>
                    <a:pt x="1009" y="2750"/>
                    <a:pt x="1079" y="2668"/>
                    <a:pt x="1139" y="2560"/>
                  </a:cubicBezTo>
                  <a:lnTo>
                    <a:pt x="1139" y="2560"/>
                  </a:lnTo>
                  <a:cubicBezTo>
                    <a:pt x="1201" y="2450"/>
                    <a:pt x="1251" y="2314"/>
                    <a:pt x="1286" y="2158"/>
                  </a:cubicBezTo>
                  <a:lnTo>
                    <a:pt x="1286" y="2158"/>
                  </a:lnTo>
                  <a:cubicBezTo>
                    <a:pt x="1322" y="2002"/>
                    <a:pt x="1341" y="1827"/>
                    <a:pt x="1341" y="1643"/>
                  </a:cubicBezTo>
                  <a:lnTo>
                    <a:pt x="1341" y="1643"/>
                  </a:lnTo>
                  <a:cubicBezTo>
                    <a:pt x="1341" y="1459"/>
                    <a:pt x="1322" y="1285"/>
                    <a:pt x="1286" y="1128"/>
                  </a:cubicBezTo>
                  <a:lnTo>
                    <a:pt x="1286" y="1128"/>
                  </a:lnTo>
                  <a:cubicBezTo>
                    <a:pt x="1251" y="973"/>
                    <a:pt x="1201" y="837"/>
                    <a:pt x="1139" y="727"/>
                  </a:cubicBezTo>
                  <a:lnTo>
                    <a:pt x="1139" y="727"/>
                  </a:lnTo>
                  <a:cubicBezTo>
                    <a:pt x="1079" y="620"/>
                    <a:pt x="1009" y="537"/>
                    <a:pt x="933" y="486"/>
                  </a:cubicBezTo>
                  <a:lnTo>
                    <a:pt x="933" y="486"/>
                  </a:lnTo>
                  <a:cubicBezTo>
                    <a:pt x="858" y="436"/>
                    <a:pt x="778" y="417"/>
                    <a:pt x="696" y="432"/>
                  </a:cubicBezTo>
                  <a:lnTo>
                    <a:pt x="696" y="432"/>
                  </a:lnTo>
                  <a:cubicBezTo>
                    <a:pt x="616" y="447"/>
                    <a:pt x="542" y="494"/>
                    <a:pt x="476" y="566"/>
                  </a:cubicBezTo>
                  <a:lnTo>
                    <a:pt x="476" y="566"/>
                  </a:lnTo>
                  <a:cubicBezTo>
                    <a:pt x="411" y="635"/>
                    <a:pt x="354" y="728"/>
                    <a:pt x="307" y="838"/>
                  </a:cubicBezTo>
                  <a:lnTo>
                    <a:pt x="307" y="838"/>
                  </a:lnTo>
                  <a:cubicBezTo>
                    <a:pt x="260" y="947"/>
                    <a:pt x="223" y="1072"/>
                    <a:pt x="198" y="1208"/>
                  </a:cubicBezTo>
                  <a:lnTo>
                    <a:pt x="198" y="1208"/>
                  </a:lnTo>
                  <a:cubicBezTo>
                    <a:pt x="173" y="1343"/>
                    <a:pt x="159" y="1490"/>
                    <a:pt x="159" y="1643"/>
                  </a:cubicBezTo>
                  <a:lnTo>
                    <a:pt x="159" y="1643"/>
                  </a:lnTo>
                  <a:cubicBezTo>
                    <a:pt x="159" y="1796"/>
                    <a:pt x="173" y="1943"/>
                    <a:pt x="198" y="2078"/>
                  </a:cubicBezTo>
                  <a:lnTo>
                    <a:pt x="198" y="2078"/>
                  </a:lnTo>
                  <a:cubicBezTo>
                    <a:pt x="223" y="2215"/>
                    <a:pt x="260" y="2339"/>
                    <a:pt x="307" y="2448"/>
                  </a:cubicBezTo>
                  <a:lnTo>
                    <a:pt x="307" y="2448"/>
                  </a:lnTo>
                  <a:cubicBezTo>
                    <a:pt x="354" y="2558"/>
                    <a:pt x="411" y="2652"/>
                    <a:pt x="476" y="2722"/>
                  </a:cubicBezTo>
                  <a:lnTo>
                    <a:pt x="476" y="2722"/>
                  </a:lnTo>
                  <a:cubicBezTo>
                    <a:pt x="542" y="2793"/>
                    <a:pt x="616" y="2840"/>
                    <a:pt x="696" y="2855"/>
                  </a:cubicBezTo>
                  <a:close/>
                  <a:moveTo>
                    <a:pt x="696" y="28"/>
                  </a:moveTo>
                  <a:lnTo>
                    <a:pt x="696" y="28"/>
                  </a:lnTo>
                  <a:cubicBezTo>
                    <a:pt x="805" y="0"/>
                    <a:pt x="914" y="20"/>
                    <a:pt x="1015" y="80"/>
                  </a:cubicBezTo>
                  <a:lnTo>
                    <a:pt x="1015" y="80"/>
                  </a:lnTo>
                  <a:cubicBezTo>
                    <a:pt x="1120" y="143"/>
                    <a:pt x="1217" y="250"/>
                    <a:pt x="1301" y="393"/>
                  </a:cubicBezTo>
                  <a:lnTo>
                    <a:pt x="1301" y="393"/>
                  </a:lnTo>
                  <a:cubicBezTo>
                    <a:pt x="1386" y="540"/>
                    <a:pt x="1457" y="722"/>
                    <a:pt x="1507" y="934"/>
                  </a:cubicBezTo>
                  <a:lnTo>
                    <a:pt x="1507" y="934"/>
                  </a:lnTo>
                  <a:cubicBezTo>
                    <a:pt x="1558" y="1149"/>
                    <a:pt x="1586" y="1389"/>
                    <a:pt x="1586" y="1643"/>
                  </a:cubicBezTo>
                  <a:lnTo>
                    <a:pt x="1586" y="1643"/>
                  </a:lnTo>
                  <a:cubicBezTo>
                    <a:pt x="1586" y="1897"/>
                    <a:pt x="1558" y="2137"/>
                    <a:pt x="1507" y="2352"/>
                  </a:cubicBezTo>
                  <a:lnTo>
                    <a:pt x="1507" y="2352"/>
                  </a:lnTo>
                  <a:cubicBezTo>
                    <a:pt x="1457" y="2564"/>
                    <a:pt x="1386" y="2747"/>
                    <a:pt x="1301" y="2894"/>
                  </a:cubicBezTo>
                  <a:lnTo>
                    <a:pt x="1301" y="2894"/>
                  </a:lnTo>
                  <a:cubicBezTo>
                    <a:pt x="1217" y="3037"/>
                    <a:pt x="1120" y="3144"/>
                    <a:pt x="1015" y="3207"/>
                  </a:cubicBezTo>
                  <a:lnTo>
                    <a:pt x="1015" y="3207"/>
                  </a:lnTo>
                  <a:cubicBezTo>
                    <a:pt x="914" y="3268"/>
                    <a:pt x="805" y="3287"/>
                    <a:pt x="696" y="3259"/>
                  </a:cubicBezTo>
                  <a:lnTo>
                    <a:pt x="696" y="3259"/>
                  </a:lnTo>
                  <a:cubicBezTo>
                    <a:pt x="589" y="3233"/>
                    <a:pt x="491" y="3164"/>
                    <a:pt x="405" y="3065"/>
                  </a:cubicBezTo>
                  <a:lnTo>
                    <a:pt x="405" y="3065"/>
                  </a:lnTo>
                  <a:cubicBezTo>
                    <a:pt x="322" y="2968"/>
                    <a:pt x="248" y="2842"/>
                    <a:pt x="187" y="2695"/>
                  </a:cubicBezTo>
                  <a:lnTo>
                    <a:pt x="187" y="2695"/>
                  </a:lnTo>
                  <a:cubicBezTo>
                    <a:pt x="128" y="2551"/>
                    <a:pt x="81" y="2387"/>
                    <a:pt x="49" y="2209"/>
                  </a:cubicBezTo>
                  <a:lnTo>
                    <a:pt x="49" y="2209"/>
                  </a:lnTo>
                  <a:cubicBezTo>
                    <a:pt x="17" y="2032"/>
                    <a:pt x="0" y="1842"/>
                    <a:pt x="0" y="1643"/>
                  </a:cubicBezTo>
                  <a:lnTo>
                    <a:pt x="0" y="1643"/>
                  </a:lnTo>
                  <a:cubicBezTo>
                    <a:pt x="0" y="1444"/>
                    <a:pt x="17" y="1254"/>
                    <a:pt x="49" y="1078"/>
                  </a:cubicBezTo>
                  <a:lnTo>
                    <a:pt x="49" y="1078"/>
                  </a:lnTo>
                  <a:cubicBezTo>
                    <a:pt x="81" y="900"/>
                    <a:pt x="128" y="735"/>
                    <a:pt x="187" y="592"/>
                  </a:cubicBezTo>
                  <a:lnTo>
                    <a:pt x="187" y="592"/>
                  </a:lnTo>
                  <a:cubicBezTo>
                    <a:pt x="248" y="445"/>
                    <a:pt x="322" y="319"/>
                    <a:pt x="405" y="223"/>
                  </a:cubicBezTo>
                  <a:lnTo>
                    <a:pt x="405" y="223"/>
                  </a:lnTo>
                  <a:cubicBezTo>
                    <a:pt x="491" y="124"/>
                    <a:pt x="589" y="54"/>
                    <a:pt x="696" y="2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37" name="Freeform 150">
              <a:extLst>
                <a:ext uri="{FF2B5EF4-FFF2-40B4-BE49-F238E27FC236}">
                  <a16:creationId xmlns:a16="http://schemas.microsoft.com/office/drawing/2014/main" id="{2F894FFE-762E-1A44-8986-F838139BF9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51359" y="5056283"/>
              <a:ext cx="2026933" cy="6135735"/>
            </a:xfrm>
            <a:custGeom>
              <a:avLst/>
              <a:gdLst>
                <a:gd name="T0" fmla="*/ 1623 w 1627"/>
                <a:gd name="T1" fmla="*/ 2282 h 4925"/>
                <a:gd name="T2" fmla="*/ 1613 w 1627"/>
                <a:gd name="T3" fmla="*/ 2112 h 4925"/>
                <a:gd name="T4" fmla="*/ 1583 w 1627"/>
                <a:gd name="T5" fmla="*/ 1834 h 4925"/>
                <a:gd name="T6" fmla="*/ 1540 w 1627"/>
                <a:gd name="T7" fmla="*/ 1583 h 4925"/>
                <a:gd name="T8" fmla="*/ 1504 w 1627"/>
                <a:gd name="T9" fmla="*/ 1426 h 4925"/>
                <a:gd name="T10" fmla="*/ 1467 w 1627"/>
                <a:gd name="T11" fmla="*/ 1290 h 4925"/>
                <a:gd name="T12" fmla="*/ 1419 w 1627"/>
                <a:gd name="T13" fmla="*/ 1137 h 4925"/>
                <a:gd name="T14" fmla="*/ 1368 w 1627"/>
                <a:gd name="T15" fmla="*/ 1003 h 4925"/>
                <a:gd name="T16" fmla="*/ 1297 w 1627"/>
                <a:gd name="T17" fmla="*/ 839 h 4925"/>
                <a:gd name="T18" fmla="*/ 1242 w 1627"/>
                <a:gd name="T19" fmla="*/ 732 h 4925"/>
                <a:gd name="T20" fmla="*/ 1168 w 1627"/>
                <a:gd name="T21" fmla="*/ 605 h 4925"/>
                <a:gd name="T22" fmla="*/ 1094 w 1627"/>
                <a:gd name="T23" fmla="*/ 497 h 4925"/>
                <a:gd name="T24" fmla="*/ 1022 w 1627"/>
                <a:gd name="T25" fmla="*/ 406 h 4925"/>
                <a:gd name="T26" fmla="*/ 932 w 1627"/>
                <a:gd name="T27" fmla="*/ 310 h 4925"/>
                <a:gd name="T28" fmla="*/ 871 w 1627"/>
                <a:gd name="T29" fmla="*/ 255 h 4925"/>
                <a:gd name="T30" fmla="*/ 794 w 1627"/>
                <a:gd name="T31" fmla="*/ 196 h 4925"/>
                <a:gd name="T32" fmla="*/ 719 w 1627"/>
                <a:gd name="T33" fmla="*/ 149 h 4925"/>
                <a:gd name="T34" fmla="*/ 639 w 1627"/>
                <a:gd name="T35" fmla="*/ 109 h 4925"/>
                <a:gd name="T36" fmla="*/ 564 w 1627"/>
                <a:gd name="T37" fmla="*/ 81 h 4925"/>
                <a:gd name="T38" fmla="*/ 482 w 1627"/>
                <a:gd name="T39" fmla="*/ 61 h 4925"/>
                <a:gd name="T40" fmla="*/ 55 w 1627"/>
                <a:gd name="T41" fmla="*/ 9 h 4925"/>
                <a:gd name="T42" fmla="*/ 208 w 1627"/>
                <a:gd name="T43" fmla="*/ 63 h 4925"/>
                <a:gd name="T44" fmla="*/ 361 w 1627"/>
                <a:gd name="T45" fmla="*/ 160 h 4925"/>
                <a:gd name="T46" fmla="*/ 488 w 1627"/>
                <a:gd name="T47" fmla="*/ 278 h 4925"/>
                <a:gd name="T48" fmla="*/ 624 w 1627"/>
                <a:gd name="T49" fmla="*/ 447 h 4925"/>
                <a:gd name="T50" fmla="*/ 737 w 1627"/>
                <a:gd name="T51" fmla="*/ 631 h 4925"/>
                <a:gd name="T52" fmla="*/ 855 w 1627"/>
                <a:gd name="T53" fmla="*/ 880 h 4925"/>
                <a:gd name="T54" fmla="*/ 955 w 1627"/>
                <a:gd name="T55" fmla="*/ 1160 h 4925"/>
                <a:gd name="T56" fmla="*/ 1037 w 1627"/>
                <a:gd name="T57" fmla="*/ 1476 h 4925"/>
                <a:gd name="T58" fmla="*/ 1093 w 1627"/>
                <a:gd name="T59" fmla="*/ 1795 h 4925"/>
                <a:gd name="T60" fmla="*/ 1127 w 1627"/>
                <a:gd name="T61" fmla="*/ 2138 h 4925"/>
                <a:gd name="T62" fmla="*/ 1137 w 1627"/>
                <a:gd name="T63" fmla="*/ 2524 h 4925"/>
                <a:gd name="T64" fmla="*/ 1123 w 1627"/>
                <a:gd name="T65" fmla="*/ 2841 h 4925"/>
                <a:gd name="T66" fmla="*/ 1097 w 1627"/>
                <a:gd name="T67" fmla="*/ 3096 h 4925"/>
                <a:gd name="T68" fmla="*/ 1039 w 1627"/>
                <a:gd name="T69" fmla="*/ 3437 h 4925"/>
                <a:gd name="T70" fmla="*/ 973 w 1627"/>
                <a:gd name="T71" fmla="*/ 3705 h 4925"/>
                <a:gd name="T72" fmla="*/ 874 w 1627"/>
                <a:gd name="T73" fmla="*/ 3996 h 4925"/>
                <a:gd name="T74" fmla="*/ 776 w 1627"/>
                <a:gd name="T75" fmla="*/ 4218 h 4925"/>
                <a:gd name="T76" fmla="*/ 648 w 1627"/>
                <a:gd name="T77" fmla="*/ 4441 h 4925"/>
                <a:gd name="T78" fmla="*/ 512 w 1627"/>
                <a:gd name="T79" fmla="*/ 4620 h 4925"/>
                <a:gd name="T80" fmla="*/ 364 w 1627"/>
                <a:gd name="T81" fmla="*/ 4760 h 4925"/>
                <a:gd name="T82" fmla="*/ 233 w 1627"/>
                <a:gd name="T83" fmla="*/ 4847 h 4925"/>
                <a:gd name="T84" fmla="*/ 75 w 1627"/>
                <a:gd name="T85" fmla="*/ 4909 h 4925"/>
                <a:gd name="T86" fmla="*/ 534 w 1627"/>
                <a:gd name="T87" fmla="*/ 4851 h 4925"/>
                <a:gd name="T88" fmla="*/ 663 w 1627"/>
                <a:gd name="T89" fmla="*/ 4804 h 4925"/>
                <a:gd name="T90" fmla="*/ 800 w 1627"/>
                <a:gd name="T91" fmla="*/ 4724 h 4925"/>
                <a:gd name="T92" fmla="*/ 890 w 1627"/>
                <a:gd name="T93" fmla="*/ 4651 h 4925"/>
                <a:gd name="T94" fmla="*/ 999 w 1627"/>
                <a:gd name="T95" fmla="*/ 4544 h 4925"/>
                <a:gd name="T96" fmla="*/ 1072 w 1627"/>
                <a:gd name="T97" fmla="*/ 4456 h 4925"/>
                <a:gd name="T98" fmla="*/ 1148 w 1627"/>
                <a:gd name="T99" fmla="*/ 4349 h 4925"/>
                <a:gd name="T100" fmla="*/ 1211 w 1627"/>
                <a:gd name="T101" fmla="*/ 4247 h 4925"/>
                <a:gd name="T102" fmla="*/ 1273 w 1627"/>
                <a:gd name="T103" fmla="*/ 4133 h 4925"/>
                <a:gd name="T104" fmla="*/ 1331 w 1627"/>
                <a:gd name="T105" fmla="*/ 4009 h 4925"/>
                <a:gd name="T106" fmla="*/ 1386 w 1627"/>
                <a:gd name="T107" fmla="*/ 3875 h 4925"/>
                <a:gd name="T108" fmla="*/ 1433 w 1627"/>
                <a:gd name="T109" fmla="*/ 3743 h 4925"/>
                <a:gd name="T110" fmla="*/ 1471 w 1627"/>
                <a:gd name="T111" fmla="*/ 3622 h 4925"/>
                <a:gd name="T112" fmla="*/ 1515 w 1627"/>
                <a:gd name="T113" fmla="*/ 3450 h 4925"/>
                <a:gd name="T114" fmla="*/ 1547 w 1627"/>
                <a:gd name="T115" fmla="*/ 3303 h 4925"/>
                <a:gd name="T116" fmla="*/ 1576 w 1627"/>
                <a:gd name="T117" fmla="*/ 3137 h 4925"/>
                <a:gd name="T118" fmla="*/ 1597 w 1627"/>
                <a:gd name="T119" fmla="*/ 2976 h 4925"/>
                <a:gd name="T120" fmla="*/ 1613 w 1627"/>
                <a:gd name="T121" fmla="*/ 2811 h 4925"/>
                <a:gd name="T122" fmla="*/ 1621 w 1627"/>
                <a:gd name="T123" fmla="*/ 2671 h 4925"/>
                <a:gd name="T124" fmla="*/ 1626 w 1627"/>
                <a:gd name="T125" fmla="*/ 2523 h 4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27" h="4925">
                  <a:moveTo>
                    <a:pt x="1626" y="2444"/>
                  </a:moveTo>
                  <a:lnTo>
                    <a:pt x="1626" y="2444"/>
                  </a:lnTo>
                  <a:cubicBezTo>
                    <a:pt x="1626" y="2438"/>
                    <a:pt x="1626" y="2432"/>
                    <a:pt x="1626" y="2426"/>
                  </a:cubicBezTo>
                  <a:lnTo>
                    <a:pt x="1626" y="2426"/>
                  </a:lnTo>
                  <a:cubicBezTo>
                    <a:pt x="1626" y="2420"/>
                    <a:pt x="1626" y="2414"/>
                    <a:pt x="1626" y="2409"/>
                  </a:cubicBezTo>
                  <a:lnTo>
                    <a:pt x="1626" y="2399"/>
                  </a:lnTo>
                  <a:lnTo>
                    <a:pt x="1626" y="2399"/>
                  </a:lnTo>
                  <a:cubicBezTo>
                    <a:pt x="1626" y="2398"/>
                    <a:pt x="1626" y="2397"/>
                    <a:pt x="1626" y="2397"/>
                  </a:cubicBezTo>
                  <a:lnTo>
                    <a:pt x="1626" y="2397"/>
                  </a:lnTo>
                  <a:cubicBezTo>
                    <a:pt x="1626" y="2395"/>
                    <a:pt x="1626" y="2393"/>
                    <a:pt x="1626" y="2391"/>
                  </a:cubicBezTo>
                  <a:lnTo>
                    <a:pt x="1626" y="2391"/>
                  </a:lnTo>
                  <a:cubicBezTo>
                    <a:pt x="1625" y="2384"/>
                    <a:pt x="1625" y="2376"/>
                    <a:pt x="1625" y="2369"/>
                  </a:cubicBezTo>
                  <a:lnTo>
                    <a:pt x="1625" y="2369"/>
                  </a:lnTo>
                  <a:cubicBezTo>
                    <a:pt x="1625" y="2362"/>
                    <a:pt x="1625" y="2355"/>
                    <a:pt x="1625" y="2348"/>
                  </a:cubicBezTo>
                  <a:lnTo>
                    <a:pt x="1625" y="2348"/>
                  </a:lnTo>
                  <a:cubicBezTo>
                    <a:pt x="1625" y="2344"/>
                    <a:pt x="1625" y="2341"/>
                    <a:pt x="1625" y="2338"/>
                  </a:cubicBezTo>
                  <a:lnTo>
                    <a:pt x="1625" y="2332"/>
                  </a:lnTo>
                  <a:lnTo>
                    <a:pt x="1625" y="2332"/>
                  </a:lnTo>
                  <a:cubicBezTo>
                    <a:pt x="1624" y="2330"/>
                    <a:pt x="1624" y="2328"/>
                    <a:pt x="1624" y="2326"/>
                  </a:cubicBezTo>
                  <a:lnTo>
                    <a:pt x="1624" y="2326"/>
                  </a:lnTo>
                  <a:cubicBezTo>
                    <a:pt x="1624" y="2318"/>
                    <a:pt x="1624" y="2311"/>
                    <a:pt x="1623" y="2304"/>
                  </a:cubicBezTo>
                  <a:lnTo>
                    <a:pt x="1623" y="2304"/>
                  </a:lnTo>
                  <a:cubicBezTo>
                    <a:pt x="1623" y="2296"/>
                    <a:pt x="1623" y="2289"/>
                    <a:pt x="1623" y="2282"/>
                  </a:cubicBezTo>
                  <a:lnTo>
                    <a:pt x="1623" y="2282"/>
                  </a:lnTo>
                  <a:cubicBezTo>
                    <a:pt x="1623" y="2279"/>
                    <a:pt x="1623" y="2277"/>
                    <a:pt x="1622" y="2276"/>
                  </a:cubicBezTo>
                  <a:lnTo>
                    <a:pt x="1622" y="2276"/>
                  </a:lnTo>
                  <a:cubicBezTo>
                    <a:pt x="1622" y="2273"/>
                    <a:pt x="1622" y="2271"/>
                    <a:pt x="1622" y="2269"/>
                  </a:cubicBezTo>
                  <a:lnTo>
                    <a:pt x="1622" y="2269"/>
                  </a:lnTo>
                  <a:cubicBezTo>
                    <a:pt x="1622" y="2265"/>
                    <a:pt x="1622" y="2262"/>
                    <a:pt x="1621" y="2259"/>
                  </a:cubicBezTo>
                  <a:lnTo>
                    <a:pt x="1621" y="2259"/>
                  </a:lnTo>
                  <a:cubicBezTo>
                    <a:pt x="1621" y="2251"/>
                    <a:pt x="1621" y="2244"/>
                    <a:pt x="1621" y="2236"/>
                  </a:cubicBezTo>
                  <a:lnTo>
                    <a:pt x="1621" y="2236"/>
                  </a:lnTo>
                  <a:cubicBezTo>
                    <a:pt x="1620" y="2229"/>
                    <a:pt x="1620" y="2221"/>
                    <a:pt x="1620" y="2214"/>
                  </a:cubicBezTo>
                  <a:lnTo>
                    <a:pt x="1620" y="2214"/>
                  </a:lnTo>
                  <a:lnTo>
                    <a:pt x="1620" y="2213"/>
                  </a:lnTo>
                  <a:lnTo>
                    <a:pt x="1620" y="2213"/>
                  </a:lnTo>
                  <a:cubicBezTo>
                    <a:pt x="1619" y="2210"/>
                    <a:pt x="1619" y="2206"/>
                    <a:pt x="1619" y="2203"/>
                  </a:cubicBezTo>
                  <a:lnTo>
                    <a:pt x="1619" y="2203"/>
                  </a:lnTo>
                  <a:cubicBezTo>
                    <a:pt x="1619" y="2195"/>
                    <a:pt x="1618" y="2188"/>
                    <a:pt x="1618" y="2180"/>
                  </a:cubicBezTo>
                  <a:lnTo>
                    <a:pt x="1618" y="2180"/>
                  </a:lnTo>
                  <a:cubicBezTo>
                    <a:pt x="1617" y="2172"/>
                    <a:pt x="1617" y="2164"/>
                    <a:pt x="1616" y="2157"/>
                  </a:cubicBezTo>
                  <a:lnTo>
                    <a:pt x="1616" y="2157"/>
                  </a:lnTo>
                  <a:cubicBezTo>
                    <a:pt x="1616" y="2153"/>
                    <a:pt x="1615" y="2149"/>
                    <a:pt x="1615" y="2145"/>
                  </a:cubicBezTo>
                  <a:lnTo>
                    <a:pt x="1615" y="2145"/>
                  </a:lnTo>
                  <a:cubicBezTo>
                    <a:pt x="1615" y="2134"/>
                    <a:pt x="1614" y="2123"/>
                    <a:pt x="1613" y="2112"/>
                  </a:cubicBezTo>
                  <a:lnTo>
                    <a:pt x="1613" y="2112"/>
                  </a:lnTo>
                  <a:cubicBezTo>
                    <a:pt x="1613" y="2108"/>
                    <a:pt x="1613" y="2103"/>
                    <a:pt x="1612" y="2097"/>
                  </a:cubicBezTo>
                  <a:lnTo>
                    <a:pt x="1612" y="2097"/>
                  </a:lnTo>
                  <a:cubicBezTo>
                    <a:pt x="1611" y="2092"/>
                    <a:pt x="1611" y="2087"/>
                    <a:pt x="1610" y="2082"/>
                  </a:cubicBezTo>
                  <a:lnTo>
                    <a:pt x="1610" y="2082"/>
                  </a:lnTo>
                  <a:cubicBezTo>
                    <a:pt x="1610" y="2081"/>
                    <a:pt x="1610" y="2080"/>
                    <a:pt x="1610" y="2079"/>
                  </a:cubicBezTo>
                  <a:lnTo>
                    <a:pt x="1610" y="2079"/>
                  </a:lnTo>
                  <a:cubicBezTo>
                    <a:pt x="1610" y="2075"/>
                    <a:pt x="1610" y="2072"/>
                    <a:pt x="1609" y="2068"/>
                  </a:cubicBezTo>
                  <a:lnTo>
                    <a:pt x="1609" y="2068"/>
                  </a:lnTo>
                  <a:cubicBezTo>
                    <a:pt x="1608" y="2051"/>
                    <a:pt x="1606" y="2035"/>
                    <a:pt x="1605" y="2018"/>
                  </a:cubicBezTo>
                  <a:lnTo>
                    <a:pt x="1605" y="2018"/>
                  </a:lnTo>
                  <a:cubicBezTo>
                    <a:pt x="1604" y="2012"/>
                    <a:pt x="1604" y="2007"/>
                    <a:pt x="1603" y="2002"/>
                  </a:cubicBezTo>
                  <a:lnTo>
                    <a:pt x="1603" y="2002"/>
                  </a:lnTo>
                  <a:cubicBezTo>
                    <a:pt x="1602" y="1986"/>
                    <a:pt x="1600" y="1971"/>
                    <a:pt x="1598" y="1956"/>
                  </a:cubicBezTo>
                  <a:lnTo>
                    <a:pt x="1598" y="1956"/>
                  </a:lnTo>
                  <a:cubicBezTo>
                    <a:pt x="1598" y="1954"/>
                    <a:pt x="1598" y="1953"/>
                    <a:pt x="1598" y="1951"/>
                  </a:cubicBezTo>
                  <a:lnTo>
                    <a:pt x="1598" y="1951"/>
                  </a:lnTo>
                  <a:cubicBezTo>
                    <a:pt x="1597" y="1947"/>
                    <a:pt x="1597" y="1942"/>
                    <a:pt x="1596" y="1937"/>
                  </a:cubicBezTo>
                  <a:lnTo>
                    <a:pt x="1596" y="1937"/>
                  </a:lnTo>
                  <a:cubicBezTo>
                    <a:pt x="1595" y="1923"/>
                    <a:pt x="1593" y="1909"/>
                    <a:pt x="1591" y="1895"/>
                  </a:cubicBezTo>
                  <a:lnTo>
                    <a:pt x="1591" y="1895"/>
                  </a:lnTo>
                  <a:cubicBezTo>
                    <a:pt x="1590" y="1888"/>
                    <a:pt x="1589" y="1881"/>
                    <a:pt x="1589" y="1874"/>
                  </a:cubicBezTo>
                  <a:lnTo>
                    <a:pt x="1589" y="1874"/>
                  </a:lnTo>
                  <a:cubicBezTo>
                    <a:pt x="1587" y="1861"/>
                    <a:pt x="1585" y="1847"/>
                    <a:pt x="1583" y="1834"/>
                  </a:cubicBezTo>
                  <a:lnTo>
                    <a:pt x="1583" y="1834"/>
                  </a:lnTo>
                  <a:cubicBezTo>
                    <a:pt x="1582" y="1831"/>
                    <a:pt x="1582" y="1828"/>
                    <a:pt x="1582" y="1825"/>
                  </a:cubicBezTo>
                  <a:lnTo>
                    <a:pt x="1582" y="1825"/>
                  </a:lnTo>
                  <a:cubicBezTo>
                    <a:pt x="1581" y="1821"/>
                    <a:pt x="1581" y="1816"/>
                    <a:pt x="1580" y="1812"/>
                  </a:cubicBezTo>
                  <a:lnTo>
                    <a:pt x="1580" y="1812"/>
                  </a:lnTo>
                  <a:cubicBezTo>
                    <a:pt x="1578" y="1799"/>
                    <a:pt x="1576" y="1786"/>
                    <a:pt x="1574" y="1774"/>
                  </a:cubicBezTo>
                  <a:lnTo>
                    <a:pt x="1574" y="1774"/>
                  </a:lnTo>
                  <a:cubicBezTo>
                    <a:pt x="1573" y="1766"/>
                    <a:pt x="1571" y="1759"/>
                    <a:pt x="1570" y="1751"/>
                  </a:cubicBezTo>
                  <a:lnTo>
                    <a:pt x="1570" y="1751"/>
                  </a:lnTo>
                  <a:cubicBezTo>
                    <a:pt x="1568" y="1739"/>
                    <a:pt x="1567" y="1726"/>
                    <a:pt x="1564" y="1715"/>
                  </a:cubicBezTo>
                  <a:lnTo>
                    <a:pt x="1564" y="1715"/>
                  </a:lnTo>
                  <a:cubicBezTo>
                    <a:pt x="1563" y="1711"/>
                    <a:pt x="1563" y="1706"/>
                    <a:pt x="1562" y="1702"/>
                  </a:cubicBezTo>
                  <a:lnTo>
                    <a:pt x="1562" y="1702"/>
                  </a:lnTo>
                  <a:cubicBezTo>
                    <a:pt x="1562" y="1698"/>
                    <a:pt x="1561" y="1695"/>
                    <a:pt x="1560" y="1691"/>
                  </a:cubicBezTo>
                  <a:lnTo>
                    <a:pt x="1560" y="1691"/>
                  </a:lnTo>
                  <a:cubicBezTo>
                    <a:pt x="1558" y="1679"/>
                    <a:pt x="1556" y="1668"/>
                    <a:pt x="1554" y="1656"/>
                  </a:cubicBezTo>
                  <a:lnTo>
                    <a:pt x="1554" y="1656"/>
                  </a:lnTo>
                  <a:cubicBezTo>
                    <a:pt x="1552" y="1648"/>
                    <a:pt x="1551" y="1639"/>
                    <a:pt x="1550" y="1632"/>
                  </a:cubicBezTo>
                  <a:lnTo>
                    <a:pt x="1550" y="1632"/>
                  </a:lnTo>
                  <a:cubicBezTo>
                    <a:pt x="1547" y="1621"/>
                    <a:pt x="1545" y="1610"/>
                    <a:pt x="1543" y="1598"/>
                  </a:cubicBezTo>
                  <a:lnTo>
                    <a:pt x="1543" y="1598"/>
                  </a:lnTo>
                  <a:cubicBezTo>
                    <a:pt x="1541" y="1593"/>
                    <a:pt x="1541" y="1587"/>
                    <a:pt x="1540" y="1583"/>
                  </a:cubicBezTo>
                  <a:lnTo>
                    <a:pt x="1540" y="1583"/>
                  </a:lnTo>
                  <a:cubicBezTo>
                    <a:pt x="1539" y="1578"/>
                    <a:pt x="1538" y="1573"/>
                    <a:pt x="1537" y="1568"/>
                  </a:cubicBezTo>
                  <a:lnTo>
                    <a:pt x="1537" y="1568"/>
                  </a:lnTo>
                  <a:cubicBezTo>
                    <a:pt x="1536" y="1565"/>
                    <a:pt x="1535" y="1562"/>
                    <a:pt x="1535" y="1558"/>
                  </a:cubicBezTo>
                  <a:lnTo>
                    <a:pt x="1535" y="1558"/>
                  </a:lnTo>
                  <a:cubicBezTo>
                    <a:pt x="1534" y="1556"/>
                    <a:pt x="1534" y="1553"/>
                    <a:pt x="1533" y="1550"/>
                  </a:cubicBezTo>
                  <a:lnTo>
                    <a:pt x="1533" y="1550"/>
                  </a:lnTo>
                  <a:cubicBezTo>
                    <a:pt x="1530" y="1539"/>
                    <a:pt x="1528" y="1528"/>
                    <a:pt x="1526" y="1518"/>
                  </a:cubicBezTo>
                  <a:lnTo>
                    <a:pt x="1526" y="1518"/>
                  </a:lnTo>
                  <a:cubicBezTo>
                    <a:pt x="1526" y="1515"/>
                    <a:pt x="1525" y="1513"/>
                    <a:pt x="1524" y="1511"/>
                  </a:cubicBezTo>
                  <a:lnTo>
                    <a:pt x="1524" y="1511"/>
                  </a:lnTo>
                  <a:cubicBezTo>
                    <a:pt x="1524" y="1510"/>
                    <a:pt x="1524" y="1509"/>
                    <a:pt x="1524" y="1507"/>
                  </a:cubicBezTo>
                  <a:lnTo>
                    <a:pt x="1524" y="1507"/>
                  </a:lnTo>
                  <a:cubicBezTo>
                    <a:pt x="1523" y="1506"/>
                    <a:pt x="1523" y="1504"/>
                    <a:pt x="1523" y="1502"/>
                  </a:cubicBezTo>
                  <a:lnTo>
                    <a:pt x="1523" y="1502"/>
                  </a:lnTo>
                  <a:cubicBezTo>
                    <a:pt x="1521" y="1496"/>
                    <a:pt x="1520" y="1491"/>
                    <a:pt x="1519" y="1486"/>
                  </a:cubicBezTo>
                  <a:lnTo>
                    <a:pt x="1519" y="1486"/>
                  </a:lnTo>
                  <a:cubicBezTo>
                    <a:pt x="1516" y="1475"/>
                    <a:pt x="1513" y="1465"/>
                    <a:pt x="1511" y="1454"/>
                  </a:cubicBezTo>
                  <a:lnTo>
                    <a:pt x="1511" y="1454"/>
                  </a:lnTo>
                  <a:lnTo>
                    <a:pt x="1511" y="1454"/>
                  </a:lnTo>
                  <a:lnTo>
                    <a:pt x="1511" y="1454"/>
                  </a:lnTo>
                  <a:lnTo>
                    <a:pt x="1511" y="1453"/>
                  </a:lnTo>
                  <a:lnTo>
                    <a:pt x="1511" y="1453"/>
                  </a:lnTo>
                  <a:cubicBezTo>
                    <a:pt x="1508" y="1445"/>
                    <a:pt x="1506" y="1436"/>
                    <a:pt x="1504" y="1426"/>
                  </a:cubicBezTo>
                  <a:lnTo>
                    <a:pt x="1504" y="1426"/>
                  </a:lnTo>
                  <a:cubicBezTo>
                    <a:pt x="1502" y="1419"/>
                    <a:pt x="1500" y="1412"/>
                    <a:pt x="1499" y="1406"/>
                  </a:cubicBezTo>
                  <a:lnTo>
                    <a:pt x="1499" y="1406"/>
                  </a:lnTo>
                  <a:cubicBezTo>
                    <a:pt x="1498" y="1404"/>
                    <a:pt x="1498" y="1402"/>
                    <a:pt x="1498" y="1400"/>
                  </a:cubicBezTo>
                  <a:lnTo>
                    <a:pt x="1498" y="1400"/>
                  </a:lnTo>
                  <a:cubicBezTo>
                    <a:pt x="1498" y="1399"/>
                    <a:pt x="1497" y="1399"/>
                    <a:pt x="1497" y="1398"/>
                  </a:cubicBezTo>
                  <a:lnTo>
                    <a:pt x="1497" y="1398"/>
                  </a:lnTo>
                  <a:cubicBezTo>
                    <a:pt x="1494" y="1389"/>
                    <a:pt x="1492" y="1379"/>
                    <a:pt x="1489" y="1370"/>
                  </a:cubicBezTo>
                  <a:lnTo>
                    <a:pt x="1489" y="1370"/>
                  </a:lnTo>
                  <a:cubicBezTo>
                    <a:pt x="1488" y="1365"/>
                    <a:pt x="1487" y="1360"/>
                    <a:pt x="1485" y="1355"/>
                  </a:cubicBezTo>
                  <a:lnTo>
                    <a:pt x="1485" y="1355"/>
                  </a:lnTo>
                  <a:cubicBezTo>
                    <a:pt x="1485" y="1352"/>
                    <a:pt x="1484" y="1349"/>
                    <a:pt x="1483" y="1346"/>
                  </a:cubicBezTo>
                  <a:lnTo>
                    <a:pt x="1483" y="1346"/>
                  </a:lnTo>
                  <a:cubicBezTo>
                    <a:pt x="1483" y="1345"/>
                    <a:pt x="1482" y="1343"/>
                    <a:pt x="1482" y="1342"/>
                  </a:cubicBezTo>
                  <a:lnTo>
                    <a:pt x="1482" y="1342"/>
                  </a:lnTo>
                  <a:cubicBezTo>
                    <a:pt x="1480" y="1334"/>
                    <a:pt x="1477" y="1324"/>
                    <a:pt x="1475" y="1316"/>
                  </a:cubicBezTo>
                  <a:lnTo>
                    <a:pt x="1475" y="1316"/>
                  </a:lnTo>
                  <a:cubicBezTo>
                    <a:pt x="1474" y="1311"/>
                    <a:pt x="1472" y="1308"/>
                    <a:pt x="1471" y="1304"/>
                  </a:cubicBezTo>
                  <a:lnTo>
                    <a:pt x="1471" y="1304"/>
                  </a:lnTo>
                  <a:cubicBezTo>
                    <a:pt x="1470" y="1300"/>
                    <a:pt x="1469" y="1297"/>
                    <a:pt x="1469" y="1294"/>
                  </a:cubicBezTo>
                  <a:lnTo>
                    <a:pt x="1469" y="1294"/>
                  </a:lnTo>
                  <a:cubicBezTo>
                    <a:pt x="1468" y="1293"/>
                    <a:pt x="1467" y="1291"/>
                    <a:pt x="1467" y="1290"/>
                  </a:cubicBezTo>
                  <a:lnTo>
                    <a:pt x="1467" y="1290"/>
                  </a:lnTo>
                  <a:cubicBezTo>
                    <a:pt x="1464" y="1282"/>
                    <a:pt x="1462" y="1273"/>
                    <a:pt x="1460" y="1264"/>
                  </a:cubicBezTo>
                  <a:lnTo>
                    <a:pt x="1460" y="1264"/>
                  </a:lnTo>
                  <a:cubicBezTo>
                    <a:pt x="1458" y="1261"/>
                    <a:pt x="1457" y="1257"/>
                    <a:pt x="1456" y="1253"/>
                  </a:cubicBezTo>
                  <a:lnTo>
                    <a:pt x="1456" y="1253"/>
                  </a:lnTo>
                  <a:cubicBezTo>
                    <a:pt x="1455" y="1250"/>
                    <a:pt x="1454" y="1247"/>
                    <a:pt x="1453" y="1244"/>
                  </a:cubicBezTo>
                  <a:lnTo>
                    <a:pt x="1453" y="1244"/>
                  </a:lnTo>
                  <a:cubicBezTo>
                    <a:pt x="1453" y="1242"/>
                    <a:pt x="1452" y="1241"/>
                    <a:pt x="1452" y="1239"/>
                  </a:cubicBezTo>
                  <a:lnTo>
                    <a:pt x="1452" y="1239"/>
                  </a:lnTo>
                  <a:cubicBezTo>
                    <a:pt x="1449" y="1231"/>
                    <a:pt x="1447" y="1222"/>
                    <a:pt x="1444" y="1214"/>
                  </a:cubicBezTo>
                  <a:lnTo>
                    <a:pt x="1444" y="1214"/>
                  </a:lnTo>
                  <a:cubicBezTo>
                    <a:pt x="1443" y="1210"/>
                    <a:pt x="1442" y="1207"/>
                    <a:pt x="1441" y="1204"/>
                  </a:cubicBezTo>
                  <a:lnTo>
                    <a:pt x="1441" y="1204"/>
                  </a:lnTo>
                  <a:cubicBezTo>
                    <a:pt x="1439" y="1200"/>
                    <a:pt x="1438" y="1197"/>
                    <a:pt x="1437" y="1193"/>
                  </a:cubicBezTo>
                  <a:lnTo>
                    <a:pt x="1437" y="1193"/>
                  </a:lnTo>
                  <a:cubicBezTo>
                    <a:pt x="1437" y="1192"/>
                    <a:pt x="1436" y="1190"/>
                    <a:pt x="1436" y="1188"/>
                  </a:cubicBezTo>
                  <a:lnTo>
                    <a:pt x="1436" y="1188"/>
                  </a:lnTo>
                  <a:cubicBezTo>
                    <a:pt x="1432" y="1179"/>
                    <a:pt x="1430" y="1171"/>
                    <a:pt x="1427" y="1162"/>
                  </a:cubicBezTo>
                  <a:lnTo>
                    <a:pt x="1427" y="1162"/>
                  </a:lnTo>
                  <a:cubicBezTo>
                    <a:pt x="1426" y="1160"/>
                    <a:pt x="1425" y="1157"/>
                    <a:pt x="1425" y="1155"/>
                  </a:cubicBezTo>
                  <a:lnTo>
                    <a:pt x="1425" y="1155"/>
                  </a:lnTo>
                  <a:cubicBezTo>
                    <a:pt x="1424" y="1151"/>
                    <a:pt x="1422" y="1148"/>
                    <a:pt x="1421" y="1144"/>
                  </a:cubicBezTo>
                  <a:lnTo>
                    <a:pt x="1421" y="1144"/>
                  </a:lnTo>
                  <a:cubicBezTo>
                    <a:pt x="1420" y="1141"/>
                    <a:pt x="1419" y="1140"/>
                    <a:pt x="1419" y="1137"/>
                  </a:cubicBezTo>
                  <a:lnTo>
                    <a:pt x="1419" y="1137"/>
                  </a:lnTo>
                  <a:cubicBezTo>
                    <a:pt x="1415" y="1128"/>
                    <a:pt x="1413" y="1120"/>
                    <a:pt x="1409" y="1110"/>
                  </a:cubicBezTo>
                  <a:lnTo>
                    <a:pt x="1409" y="1110"/>
                  </a:lnTo>
                  <a:cubicBezTo>
                    <a:pt x="1409" y="1109"/>
                    <a:pt x="1408" y="1107"/>
                    <a:pt x="1408" y="1106"/>
                  </a:cubicBezTo>
                  <a:lnTo>
                    <a:pt x="1408" y="1106"/>
                  </a:lnTo>
                  <a:cubicBezTo>
                    <a:pt x="1406" y="1102"/>
                    <a:pt x="1404" y="1098"/>
                    <a:pt x="1403" y="1094"/>
                  </a:cubicBezTo>
                  <a:lnTo>
                    <a:pt x="1403" y="1094"/>
                  </a:lnTo>
                  <a:cubicBezTo>
                    <a:pt x="1402" y="1091"/>
                    <a:pt x="1401" y="1087"/>
                    <a:pt x="1400" y="1083"/>
                  </a:cubicBezTo>
                  <a:lnTo>
                    <a:pt x="1400" y="1083"/>
                  </a:lnTo>
                  <a:cubicBezTo>
                    <a:pt x="1396" y="1075"/>
                    <a:pt x="1393" y="1066"/>
                    <a:pt x="1390" y="1057"/>
                  </a:cubicBezTo>
                  <a:lnTo>
                    <a:pt x="1390" y="1057"/>
                  </a:lnTo>
                  <a:lnTo>
                    <a:pt x="1389" y="1057"/>
                  </a:lnTo>
                  <a:lnTo>
                    <a:pt x="1389" y="1057"/>
                  </a:lnTo>
                  <a:cubicBezTo>
                    <a:pt x="1388" y="1054"/>
                    <a:pt x="1387" y="1051"/>
                    <a:pt x="1386" y="1047"/>
                  </a:cubicBezTo>
                  <a:lnTo>
                    <a:pt x="1386" y="1047"/>
                  </a:lnTo>
                  <a:cubicBezTo>
                    <a:pt x="1384" y="1042"/>
                    <a:pt x="1382" y="1037"/>
                    <a:pt x="1379" y="1031"/>
                  </a:cubicBezTo>
                  <a:lnTo>
                    <a:pt x="1379" y="1031"/>
                  </a:lnTo>
                  <a:cubicBezTo>
                    <a:pt x="1378" y="1026"/>
                    <a:pt x="1375" y="1020"/>
                    <a:pt x="1373" y="1015"/>
                  </a:cubicBezTo>
                  <a:lnTo>
                    <a:pt x="1373" y="1015"/>
                  </a:lnTo>
                  <a:cubicBezTo>
                    <a:pt x="1372" y="1012"/>
                    <a:pt x="1371" y="1008"/>
                    <a:pt x="1369" y="1005"/>
                  </a:cubicBezTo>
                  <a:lnTo>
                    <a:pt x="1369" y="1005"/>
                  </a:lnTo>
                  <a:cubicBezTo>
                    <a:pt x="1369" y="1005"/>
                    <a:pt x="1369" y="1004"/>
                    <a:pt x="1368" y="1003"/>
                  </a:cubicBezTo>
                  <a:lnTo>
                    <a:pt x="1368" y="1003"/>
                  </a:lnTo>
                  <a:cubicBezTo>
                    <a:pt x="1365" y="994"/>
                    <a:pt x="1361" y="985"/>
                    <a:pt x="1357" y="976"/>
                  </a:cubicBezTo>
                  <a:lnTo>
                    <a:pt x="1357" y="976"/>
                  </a:lnTo>
                  <a:cubicBezTo>
                    <a:pt x="1357" y="973"/>
                    <a:pt x="1356" y="971"/>
                    <a:pt x="1354" y="968"/>
                  </a:cubicBezTo>
                  <a:lnTo>
                    <a:pt x="1354" y="968"/>
                  </a:lnTo>
                  <a:cubicBezTo>
                    <a:pt x="1352" y="965"/>
                    <a:pt x="1351" y="961"/>
                    <a:pt x="1350" y="957"/>
                  </a:cubicBezTo>
                  <a:lnTo>
                    <a:pt x="1350" y="957"/>
                  </a:lnTo>
                  <a:cubicBezTo>
                    <a:pt x="1348" y="954"/>
                    <a:pt x="1348" y="951"/>
                    <a:pt x="1346" y="949"/>
                  </a:cubicBezTo>
                  <a:lnTo>
                    <a:pt x="1346" y="949"/>
                  </a:lnTo>
                  <a:cubicBezTo>
                    <a:pt x="1343" y="940"/>
                    <a:pt x="1338" y="931"/>
                    <a:pt x="1335" y="922"/>
                  </a:cubicBezTo>
                  <a:lnTo>
                    <a:pt x="1335" y="922"/>
                  </a:lnTo>
                  <a:cubicBezTo>
                    <a:pt x="1335" y="921"/>
                    <a:pt x="1334" y="921"/>
                    <a:pt x="1334" y="921"/>
                  </a:cubicBezTo>
                  <a:lnTo>
                    <a:pt x="1334" y="921"/>
                  </a:lnTo>
                  <a:cubicBezTo>
                    <a:pt x="1333" y="918"/>
                    <a:pt x="1332" y="915"/>
                    <a:pt x="1330" y="912"/>
                  </a:cubicBezTo>
                  <a:lnTo>
                    <a:pt x="1330" y="912"/>
                  </a:lnTo>
                  <a:cubicBezTo>
                    <a:pt x="1327" y="906"/>
                    <a:pt x="1325" y="900"/>
                    <a:pt x="1322" y="894"/>
                  </a:cubicBezTo>
                  <a:lnTo>
                    <a:pt x="1322" y="894"/>
                  </a:lnTo>
                  <a:cubicBezTo>
                    <a:pt x="1320" y="890"/>
                    <a:pt x="1318" y="885"/>
                    <a:pt x="1316" y="881"/>
                  </a:cubicBezTo>
                  <a:lnTo>
                    <a:pt x="1316" y="881"/>
                  </a:lnTo>
                  <a:cubicBezTo>
                    <a:pt x="1315" y="877"/>
                    <a:pt x="1313" y="874"/>
                    <a:pt x="1312" y="871"/>
                  </a:cubicBezTo>
                  <a:lnTo>
                    <a:pt x="1312" y="871"/>
                  </a:lnTo>
                  <a:cubicBezTo>
                    <a:pt x="1311" y="870"/>
                    <a:pt x="1310" y="868"/>
                    <a:pt x="1310" y="867"/>
                  </a:cubicBezTo>
                  <a:lnTo>
                    <a:pt x="1310" y="867"/>
                  </a:lnTo>
                  <a:cubicBezTo>
                    <a:pt x="1305" y="858"/>
                    <a:pt x="1301" y="849"/>
                    <a:pt x="1297" y="839"/>
                  </a:cubicBezTo>
                  <a:lnTo>
                    <a:pt x="1297" y="839"/>
                  </a:lnTo>
                  <a:cubicBezTo>
                    <a:pt x="1296" y="838"/>
                    <a:pt x="1296" y="836"/>
                    <a:pt x="1295" y="835"/>
                  </a:cubicBezTo>
                  <a:lnTo>
                    <a:pt x="1295" y="835"/>
                  </a:lnTo>
                  <a:cubicBezTo>
                    <a:pt x="1294" y="832"/>
                    <a:pt x="1292" y="830"/>
                    <a:pt x="1291" y="827"/>
                  </a:cubicBezTo>
                  <a:lnTo>
                    <a:pt x="1291" y="827"/>
                  </a:lnTo>
                  <a:cubicBezTo>
                    <a:pt x="1289" y="822"/>
                    <a:pt x="1287" y="817"/>
                    <a:pt x="1284" y="813"/>
                  </a:cubicBezTo>
                  <a:lnTo>
                    <a:pt x="1284" y="813"/>
                  </a:lnTo>
                  <a:cubicBezTo>
                    <a:pt x="1281" y="807"/>
                    <a:pt x="1278" y="801"/>
                    <a:pt x="1275" y="795"/>
                  </a:cubicBezTo>
                  <a:lnTo>
                    <a:pt x="1275" y="795"/>
                  </a:lnTo>
                  <a:cubicBezTo>
                    <a:pt x="1274" y="793"/>
                    <a:pt x="1273" y="791"/>
                    <a:pt x="1272" y="789"/>
                  </a:cubicBezTo>
                  <a:lnTo>
                    <a:pt x="1272" y="789"/>
                  </a:lnTo>
                  <a:cubicBezTo>
                    <a:pt x="1271" y="787"/>
                    <a:pt x="1270" y="786"/>
                    <a:pt x="1270" y="786"/>
                  </a:cubicBezTo>
                  <a:lnTo>
                    <a:pt x="1270" y="786"/>
                  </a:lnTo>
                  <a:cubicBezTo>
                    <a:pt x="1266" y="776"/>
                    <a:pt x="1261" y="767"/>
                    <a:pt x="1257" y="759"/>
                  </a:cubicBezTo>
                  <a:lnTo>
                    <a:pt x="1257" y="759"/>
                  </a:lnTo>
                  <a:cubicBezTo>
                    <a:pt x="1255" y="757"/>
                    <a:pt x="1255" y="755"/>
                    <a:pt x="1253" y="753"/>
                  </a:cubicBezTo>
                  <a:lnTo>
                    <a:pt x="1253" y="753"/>
                  </a:lnTo>
                  <a:cubicBezTo>
                    <a:pt x="1253" y="752"/>
                    <a:pt x="1252" y="751"/>
                    <a:pt x="1252" y="749"/>
                  </a:cubicBezTo>
                  <a:lnTo>
                    <a:pt x="1252" y="749"/>
                  </a:lnTo>
                  <a:cubicBezTo>
                    <a:pt x="1251" y="748"/>
                    <a:pt x="1250" y="747"/>
                    <a:pt x="1249" y="744"/>
                  </a:cubicBezTo>
                  <a:lnTo>
                    <a:pt x="1249" y="744"/>
                  </a:lnTo>
                  <a:cubicBezTo>
                    <a:pt x="1247" y="740"/>
                    <a:pt x="1244" y="736"/>
                    <a:pt x="1242" y="732"/>
                  </a:cubicBezTo>
                  <a:lnTo>
                    <a:pt x="1242" y="732"/>
                  </a:lnTo>
                  <a:cubicBezTo>
                    <a:pt x="1239" y="727"/>
                    <a:pt x="1236" y="721"/>
                    <a:pt x="1234" y="716"/>
                  </a:cubicBezTo>
                  <a:lnTo>
                    <a:pt x="1234" y="716"/>
                  </a:lnTo>
                  <a:cubicBezTo>
                    <a:pt x="1233" y="714"/>
                    <a:pt x="1231" y="712"/>
                    <a:pt x="1230" y="709"/>
                  </a:cubicBezTo>
                  <a:lnTo>
                    <a:pt x="1230" y="709"/>
                  </a:lnTo>
                  <a:cubicBezTo>
                    <a:pt x="1229" y="708"/>
                    <a:pt x="1228" y="707"/>
                    <a:pt x="1228" y="705"/>
                  </a:cubicBezTo>
                  <a:lnTo>
                    <a:pt x="1228" y="705"/>
                  </a:lnTo>
                  <a:cubicBezTo>
                    <a:pt x="1224" y="697"/>
                    <a:pt x="1219" y="689"/>
                    <a:pt x="1214" y="681"/>
                  </a:cubicBezTo>
                  <a:lnTo>
                    <a:pt x="1214" y="681"/>
                  </a:lnTo>
                  <a:cubicBezTo>
                    <a:pt x="1213" y="679"/>
                    <a:pt x="1212" y="678"/>
                    <a:pt x="1211" y="677"/>
                  </a:cubicBezTo>
                  <a:lnTo>
                    <a:pt x="1211" y="677"/>
                  </a:lnTo>
                  <a:cubicBezTo>
                    <a:pt x="1209" y="674"/>
                    <a:pt x="1208" y="671"/>
                    <a:pt x="1206" y="669"/>
                  </a:cubicBezTo>
                  <a:lnTo>
                    <a:pt x="1206" y="669"/>
                  </a:lnTo>
                  <a:cubicBezTo>
                    <a:pt x="1204" y="664"/>
                    <a:pt x="1202" y="660"/>
                    <a:pt x="1200" y="657"/>
                  </a:cubicBezTo>
                  <a:lnTo>
                    <a:pt x="1200" y="657"/>
                  </a:lnTo>
                  <a:cubicBezTo>
                    <a:pt x="1196" y="652"/>
                    <a:pt x="1194" y="647"/>
                    <a:pt x="1191" y="643"/>
                  </a:cubicBezTo>
                  <a:lnTo>
                    <a:pt x="1191" y="643"/>
                  </a:lnTo>
                  <a:cubicBezTo>
                    <a:pt x="1189" y="640"/>
                    <a:pt x="1188" y="638"/>
                    <a:pt x="1187" y="635"/>
                  </a:cubicBezTo>
                  <a:lnTo>
                    <a:pt x="1187" y="635"/>
                  </a:lnTo>
                  <a:cubicBezTo>
                    <a:pt x="1186" y="634"/>
                    <a:pt x="1185" y="633"/>
                    <a:pt x="1185" y="632"/>
                  </a:cubicBezTo>
                  <a:lnTo>
                    <a:pt x="1185" y="632"/>
                  </a:lnTo>
                  <a:cubicBezTo>
                    <a:pt x="1180" y="624"/>
                    <a:pt x="1175" y="617"/>
                    <a:pt x="1170" y="609"/>
                  </a:cubicBezTo>
                  <a:lnTo>
                    <a:pt x="1170" y="609"/>
                  </a:lnTo>
                  <a:cubicBezTo>
                    <a:pt x="1170" y="608"/>
                    <a:pt x="1168" y="606"/>
                    <a:pt x="1168" y="605"/>
                  </a:cubicBezTo>
                  <a:lnTo>
                    <a:pt x="1168" y="605"/>
                  </a:lnTo>
                  <a:cubicBezTo>
                    <a:pt x="1166" y="602"/>
                    <a:pt x="1164" y="599"/>
                    <a:pt x="1162" y="597"/>
                  </a:cubicBezTo>
                  <a:lnTo>
                    <a:pt x="1162" y="597"/>
                  </a:lnTo>
                  <a:cubicBezTo>
                    <a:pt x="1161" y="593"/>
                    <a:pt x="1158" y="590"/>
                    <a:pt x="1156" y="586"/>
                  </a:cubicBezTo>
                  <a:lnTo>
                    <a:pt x="1156" y="586"/>
                  </a:lnTo>
                  <a:cubicBezTo>
                    <a:pt x="1153" y="581"/>
                    <a:pt x="1149" y="576"/>
                    <a:pt x="1146" y="571"/>
                  </a:cubicBezTo>
                  <a:lnTo>
                    <a:pt x="1146" y="571"/>
                  </a:lnTo>
                  <a:cubicBezTo>
                    <a:pt x="1145" y="570"/>
                    <a:pt x="1143" y="567"/>
                    <a:pt x="1142" y="565"/>
                  </a:cubicBezTo>
                  <a:lnTo>
                    <a:pt x="1142" y="565"/>
                  </a:lnTo>
                  <a:cubicBezTo>
                    <a:pt x="1142" y="565"/>
                    <a:pt x="1142" y="565"/>
                    <a:pt x="1142" y="564"/>
                  </a:cubicBezTo>
                  <a:lnTo>
                    <a:pt x="1142" y="564"/>
                  </a:lnTo>
                  <a:cubicBezTo>
                    <a:pt x="1137" y="557"/>
                    <a:pt x="1132" y="550"/>
                    <a:pt x="1127" y="543"/>
                  </a:cubicBezTo>
                  <a:lnTo>
                    <a:pt x="1127" y="543"/>
                  </a:lnTo>
                  <a:cubicBezTo>
                    <a:pt x="1126" y="541"/>
                    <a:pt x="1124" y="539"/>
                    <a:pt x="1123" y="537"/>
                  </a:cubicBezTo>
                  <a:lnTo>
                    <a:pt x="1123" y="537"/>
                  </a:lnTo>
                  <a:cubicBezTo>
                    <a:pt x="1121" y="535"/>
                    <a:pt x="1119" y="532"/>
                    <a:pt x="1117" y="529"/>
                  </a:cubicBezTo>
                  <a:lnTo>
                    <a:pt x="1117" y="529"/>
                  </a:lnTo>
                  <a:cubicBezTo>
                    <a:pt x="1115" y="526"/>
                    <a:pt x="1114" y="524"/>
                    <a:pt x="1112" y="522"/>
                  </a:cubicBezTo>
                  <a:lnTo>
                    <a:pt x="1112" y="522"/>
                  </a:lnTo>
                  <a:cubicBezTo>
                    <a:pt x="1107" y="515"/>
                    <a:pt x="1103" y="508"/>
                    <a:pt x="1098" y="502"/>
                  </a:cubicBezTo>
                  <a:lnTo>
                    <a:pt x="1098" y="502"/>
                  </a:lnTo>
                  <a:lnTo>
                    <a:pt x="1098" y="502"/>
                  </a:lnTo>
                  <a:cubicBezTo>
                    <a:pt x="1097" y="501"/>
                    <a:pt x="1096" y="499"/>
                    <a:pt x="1094" y="497"/>
                  </a:cubicBezTo>
                  <a:lnTo>
                    <a:pt x="1094" y="497"/>
                  </a:lnTo>
                  <a:cubicBezTo>
                    <a:pt x="1091" y="493"/>
                    <a:pt x="1088" y="488"/>
                    <a:pt x="1084" y="483"/>
                  </a:cubicBezTo>
                  <a:lnTo>
                    <a:pt x="1084" y="483"/>
                  </a:lnTo>
                  <a:cubicBezTo>
                    <a:pt x="1081" y="480"/>
                    <a:pt x="1079" y="477"/>
                    <a:pt x="1077" y="474"/>
                  </a:cubicBezTo>
                  <a:lnTo>
                    <a:pt x="1077" y="474"/>
                  </a:lnTo>
                  <a:cubicBezTo>
                    <a:pt x="1075" y="472"/>
                    <a:pt x="1074" y="469"/>
                    <a:pt x="1072" y="467"/>
                  </a:cubicBezTo>
                  <a:lnTo>
                    <a:pt x="1072" y="467"/>
                  </a:lnTo>
                  <a:cubicBezTo>
                    <a:pt x="1071" y="466"/>
                    <a:pt x="1070" y="466"/>
                    <a:pt x="1070" y="465"/>
                  </a:cubicBezTo>
                  <a:lnTo>
                    <a:pt x="1070" y="465"/>
                  </a:lnTo>
                  <a:cubicBezTo>
                    <a:pt x="1065" y="458"/>
                    <a:pt x="1060" y="452"/>
                    <a:pt x="1055" y="447"/>
                  </a:cubicBezTo>
                  <a:lnTo>
                    <a:pt x="1055" y="447"/>
                  </a:lnTo>
                  <a:cubicBezTo>
                    <a:pt x="1054" y="445"/>
                    <a:pt x="1053" y="444"/>
                    <a:pt x="1052" y="443"/>
                  </a:cubicBezTo>
                  <a:lnTo>
                    <a:pt x="1052" y="443"/>
                  </a:lnTo>
                  <a:cubicBezTo>
                    <a:pt x="1051" y="440"/>
                    <a:pt x="1048" y="438"/>
                    <a:pt x="1047" y="436"/>
                  </a:cubicBezTo>
                  <a:lnTo>
                    <a:pt x="1047" y="436"/>
                  </a:lnTo>
                  <a:cubicBezTo>
                    <a:pt x="1045" y="433"/>
                    <a:pt x="1044" y="432"/>
                    <a:pt x="1042" y="430"/>
                  </a:cubicBezTo>
                  <a:lnTo>
                    <a:pt x="1042" y="430"/>
                  </a:lnTo>
                  <a:cubicBezTo>
                    <a:pt x="1037" y="424"/>
                    <a:pt x="1033" y="419"/>
                    <a:pt x="1028" y="413"/>
                  </a:cubicBezTo>
                  <a:lnTo>
                    <a:pt x="1028" y="413"/>
                  </a:lnTo>
                  <a:cubicBezTo>
                    <a:pt x="1028" y="413"/>
                    <a:pt x="1027" y="412"/>
                    <a:pt x="1027" y="411"/>
                  </a:cubicBezTo>
                  <a:lnTo>
                    <a:pt x="1027" y="411"/>
                  </a:lnTo>
                  <a:cubicBezTo>
                    <a:pt x="1025" y="410"/>
                    <a:pt x="1023" y="408"/>
                    <a:pt x="1022" y="406"/>
                  </a:cubicBezTo>
                  <a:lnTo>
                    <a:pt x="1022" y="406"/>
                  </a:lnTo>
                  <a:cubicBezTo>
                    <a:pt x="1020" y="403"/>
                    <a:pt x="1017" y="400"/>
                    <a:pt x="1014" y="397"/>
                  </a:cubicBezTo>
                  <a:lnTo>
                    <a:pt x="1014" y="397"/>
                  </a:lnTo>
                  <a:cubicBezTo>
                    <a:pt x="1010" y="392"/>
                    <a:pt x="1006" y="388"/>
                    <a:pt x="1002" y="383"/>
                  </a:cubicBezTo>
                  <a:lnTo>
                    <a:pt x="1002" y="383"/>
                  </a:lnTo>
                  <a:cubicBezTo>
                    <a:pt x="1001" y="382"/>
                    <a:pt x="1000" y="381"/>
                    <a:pt x="1000" y="381"/>
                  </a:cubicBezTo>
                  <a:lnTo>
                    <a:pt x="1000" y="381"/>
                  </a:lnTo>
                  <a:cubicBezTo>
                    <a:pt x="995" y="376"/>
                    <a:pt x="991" y="371"/>
                    <a:pt x="987" y="366"/>
                  </a:cubicBezTo>
                  <a:lnTo>
                    <a:pt x="987" y="366"/>
                  </a:lnTo>
                  <a:cubicBezTo>
                    <a:pt x="984" y="363"/>
                    <a:pt x="981" y="360"/>
                    <a:pt x="978" y="357"/>
                  </a:cubicBezTo>
                  <a:lnTo>
                    <a:pt x="978" y="357"/>
                  </a:lnTo>
                  <a:cubicBezTo>
                    <a:pt x="977" y="356"/>
                    <a:pt x="976" y="354"/>
                    <a:pt x="975" y="353"/>
                  </a:cubicBezTo>
                  <a:lnTo>
                    <a:pt x="975" y="353"/>
                  </a:lnTo>
                  <a:cubicBezTo>
                    <a:pt x="974" y="353"/>
                    <a:pt x="973" y="352"/>
                    <a:pt x="973" y="351"/>
                  </a:cubicBezTo>
                  <a:lnTo>
                    <a:pt x="973" y="351"/>
                  </a:lnTo>
                  <a:cubicBezTo>
                    <a:pt x="968" y="346"/>
                    <a:pt x="964" y="341"/>
                    <a:pt x="959" y="337"/>
                  </a:cubicBezTo>
                  <a:lnTo>
                    <a:pt x="959" y="337"/>
                  </a:lnTo>
                  <a:cubicBezTo>
                    <a:pt x="957" y="335"/>
                    <a:pt x="955" y="333"/>
                    <a:pt x="953" y="330"/>
                  </a:cubicBezTo>
                  <a:lnTo>
                    <a:pt x="953" y="330"/>
                  </a:lnTo>
                  <a:cubicBezTo>
                    <a:pt x="951" y="329"/>
                    <a:pt x="950" y="328"/>
                    <a:pt x="949" y="326"/>
                  </a:cubicBezTo>
                  <a:lnTo>
                    <a:pt x="949" y="326"/>
                  </a:lnTo>
                  <a:cubicBezTo>
                    <a:pt x="948" y="326"/>
                    <a:pt x="946" y="324"/>
                    <a:pt x="945" y="323"/>
                  </a:cubicBezTo>
                  <a:lnTo>
                    <a:pt x="945" y="323"/>
                  </a:lnTo>
                  <a:cubicBezTo>
                    <a:pt x="941" y="319"/>
                    <a:pt x="937" y="315"/>
                    <a:pt x="932" y="310"/>
                  </a:cubicBezTo>
                  <a:lnTo>
                    <a:pt x="932" y="310"/>
                  </a:lnTo>
                  <a:cubicBezTo>
                    <a:pt x="931" y="309"/>
                    <a:pt x="929" y="307"/>
                    <a:pt x="927" y="305"/>
                  </a:cubicBezTo>
                  <a:lnTo>
                    <a:pt x="927" y="305"/>
                  </a:lnTo>
                  <a:cubicBezTo>
                    <a:pt x="926" y="304"/>
                    <a:pt x="924" y="303"/>
                    <a:pt x="923" y="302"/>
                  </a:cubicBezTo>
                  <a:lnTo>
                    <a:pt x="923" y="302"/>
                  </a:lnTo>
                  <a:cubicBezTo>
                    <a:pt x="922" y="301"/>
                    <a:pt x="920" y="299"/>
                    <a:pt x="919" y="298"/>
                  </a:cubicBezTo>
                  <a:lnTo>
                    <a:pt x="919" y="298"/>
                  </a:lnTo>
                  <a:cubicBezTo>
                    <a:pt x="915" y="294"/>
                    <a:pt x="910" y="290"/>
                    <a:pt x="906" y="285"/>
                  </a:cubicBezTo>
                  <a:lnTo>
                    <a:pt x="906" y="285"/>
                  </a:lnTo>
                  <a:cubicBezTo>
                    <a:pt x="904" y="284"/>
                    <a:pt x="902" y="282"/>
                    <a:pt x="901" y="281"/>
                  </a:cubicBezTo>
                  <a:lnTo>
                    <a:pt x="901" y="281"/>
                  </a:lnTo>
                  <a:cubicBezTo>
                    <a:pt x="899" y="280"/>
                    <a:pt x="899" y="279"/>
                    <a:pt x="897" y="278"/>
                  </a:cubicBezTo>
                  <a:lnTo>
                    <a:pt x="897" y="278"/>
                  </a:lnTo>
                  <a:cubicBezTo>
                    <a:pt x="896" y="277"/>
                    <a:pt x="894" y="275"/>
                    <a:pt x="892" y="274"/>
                  </a:cubicBezTo>
                  <a:lnTo>
                    <a:pt x="892" y="274"/>
                  </a:lnTo>
                  <a:cubicBezTo>
                    <a:pt x="888" y="270"/>
                    <a:pt x="884" y="266"/>
                    <a:pt x="879" y="262"/>
                  </a:cubicBezTo>
                  <a:lnTo>
                    <a:pt x="879" y="262"/>
                  </a:lnTo>
                  <a:cubicBezTo>
                    <a:pt x="878" y="261"/>
                    <a:pt x="876" y="260"/>
                    <a:pt x="874" y="258"/>
                  </a:cubicBezTo>
                  <a:lnTo>
                    <a:pt x="874" y="258"/>
                  </a:lnTo>
                  <a:cubicBezTo>
                    <a:pt x="874" y="258"/>
                    <a:pt x="874" y="257"/>
                    <a:pt x="873" y="257"/>
                  </a:cubicBezTo>
                  <a:lnTo>
                    <a:pt x="873" y="257"/>
                  </a:lnTo>
                  <a:cubicBezTo>
                    <a:pt x="873" y="256"/>
                    <a:pt x="872" y="256"/>
                    <a:pt x="871" y="255"/>
                  </a:cubicBezTo>
                  <a:lnTo>
                    <a:pt x="871" y="255"/>
                  </a:lnTo>
                  <a:cubicBezTo>
                    <a:pt x="869" y="254"/>
                    <a:pt x="868" y="252"/>
                    <a:pt x="866" y="251"/>
                  </a:cubicBezTo>
                  <a:lnTo>
                    <a:pt x="866" y="251"/>
                  </a:lnTo>
                  <a:cubicBezTo>
                    <a:pt x="861" y="247"/>
                    <a:pt x="857" y="244"/>
                    <a:pt x="853" y="240"/>
                  </a:cubicBezTo>
                  <a:lnTo>
                    <a:pt x="853" y="240"/>
                  </a:lnTo>
                  <a:cubicBezTo>
                    <a:pt x="852" y="239"/>
                    <a:pt x="850" y="238"/>
                    <a:pt x="849" y="237"/>
                  </a:cubicBezTo>
                  <a:lnTo>
                    <a:pt x="849" y="237"/>
                  </a:lnTo>
                  <a:cubicBezTo>
                    <a:pt x="848" y="236"/>
                    <a:pt x="847" y="235"/>
                    <a:pt x="845" y="235"/>
                  </a:cubicBezTo>
                  <a:lnTo>
                    <a:pt x="845" y="235"/>
                  </a:lnTo>
                  <a:cubicBezTo>
                    <a:pt x="844" y="233"/>
                    <a:pt x="841" y="231"/>
                    <a:pt x="839" y="229"/>
                  </a:cubicBezTo>
                  <a:lnTo>
                    <a:pt x="839" y="229"/>
                  </a:lnTo>
                  <a:cubicBezTo>
                    <a:pt x="835" y="226"/>
                    <a:pt x="831" y="223"/>
                    <a:pt x="827" y="219"/>
                  </a:cubicBezTo>
                  <a:lnTo>
                    <a:pt x="827" y="219"/>
                  </a:lnTo>
                  <a:cubicBezTo>
                    <a:pt x="825" y="219"/>
                    <a:pt x="824" y="218"/>
                    <a:pt x="823" y="217"/>
                  </a:cubicBezTo>
                  <a:lnTo>
                    <a:pt x="823" y="217"/>
                  </a:lnTo>
                  <a:cubicBezTo>
                    <a:pt x="822" y="216"/>
                    <a:pt x="821" y="215"/>
                    <a:pt x="820" y="214"/>
                  </a:cubicBezTo>
                  <a:lnTo>
                    <a:pt x="820" y="214"/>
                  </a:lnTo>
                  <a:cubicBezTo>
                    <a:pt x="818" y="213"/>
                    <a:pt x="816" y="211"/>
                    <a:pt x="813" y="209"/>
                  </a:cubicBezTo>
                  <a:lnTo>
                    <a:pt x="813" y="209"/>
                  </a:lnTo>
                  <a:cubicBezTo>
                    <a:pt x="809" y="207"/>
                    <a:pt x="805" y="203"/>
                    <a:pt x="800" y="200"/>
                  </a:cubicBezTo>
                  <a:lnTo>
                    <a:pt x="800" y="200"/>
                  </a:lnTo>
                  <a:cubicBezTo>
                    <a:pt x="800" y="200"/>
                    <a:pt x="798" y="199"/>
                    <a:pt x="797" y="198"/>
                  </a:cubicBezTo>
                  <a:lnTo>
                    <a:pt x="797" y="198"/>
                  </a:lnTo>
                  <a:cubicBezTo>
                    <a:pt x="796" y="197"/>
                    <a:pt x="795" y="197"/>
                    <a:pt x="794" y="196"/>
                  </a:cubicBezTo>
                  <a:lnTo>
                    <a:pt x="794" y="196"/>
                  </a:lnTo>
                  <a:cubicBezTo>
                    <a:pt x="792" y="194"/>
                    <a:pt x="789" y="193"/>
                    <a:pt x="787" y="191"/>
                  </a:cubicBezTo>
                  <a:lnTo>
                    <a:pt x="787" y="191"/>
                  </a:lnTo>
                  <a:cubicBezTo>
                    <a:pt x="783" y="188"/>
                    <a:pt x="779" y="186"/>
                    <a:pt x="775" y="183"/>
                  </a:cubicBezTo>
                  <a:lnTo>
                    <a:pt x="775" y="183"/>
                  </a:lnTo>
                  <a:cubicBezTo>
                    <a:pt x="773" y="182"/>
                    <a:pt x="772" y="181"/>
                    <a:pt x="771" y="181"/>
                  </a:cubicBezTo>
                  <a:lnTo>
                    <a:pt x="771" y="181"/>
                  </a:lnTo>
                  <a:cubicBezTo>
                    <a:pt x="770" y="180"/>
                    <a:pt x="769" y="179"/>
                    <a:pt x="768" y="178"/>
                  </a:cubicBezTo>
                  <a:lnTo>
                    <a:pt x="768" y="178"/>
                  </a:lnTo>
                  <a:cubicBezTo>
                    <a:pt x="765" y="177"/>
                    <a:pt x="764" y="175"/>
                    <a:pt x="761" y="174"/>
                  </a:cubicBezTo>
                  <a:lnTo>
                    <a:pt x="761" y="174"/>
                  </a:lnTo>
                  <a:cubicBezTo>
                    <a:pt x="757" y="172"/>
                    <a:pt x="753" y="168"/>
                    <a:pt x="748" y="166"/>
                  </a:cubicBezTo>
                  <a:lnTo>
                    <a:pt x="748" y="166"/>
                  </a:lnTo>
                  <a:cubicBezTo>
                    <a:pt x="747" y="165"/>
                    <a:pt x="747" y="165"/>
                    <a:pt x="745" y="164"/>
                  </a:cubicBezTo>
                  <a:lnTo>
                    <a:pt x="745" y="164"/>
                  </a:lnTo>
                  <a:cubicBezTo>
                    <a:pt x="744" y="163"/>
                    <a:pt x="743" y="162"/>
                    <a:pt x="742" y="162"/>
                  </a:cubicBezTo>
                  <a:lnTo>
                    <a:pt x="742" y="162"/>
                  </a:lnTo>
                  <a:cubicBezTo>
                    <a:pt x="739" y="161"/>
                    <a:pt x="737" y="159"/>
                    <a:pt x="735" y="158"/>
                  </a:cubicBezTo>
                  <a:lnTo>
                    <a:pt x="735" y="158"/>
                  </a:lnTo>
                  <a:cubicBezTo>
                    <a:pt x="731" y="156"/>
                    <a:pt x="726" y="152"/>
                    <a:pt x="722" y="150"/>
                  </a:cubicBezTo>
                  <a:lnTo>
                    <a:pt x="722" y="150"/>
                  </a:lnTo>
                  <a:cubicBezTo>
                    <a:pt x="721" y="150"/>
                    <a:pt x="720" y="150"/>
                    <a:pt x="719" y="149"/>
                  </a:cubicBezTo>
                  <a:lnTo>
                    <a:pt x="719" y="149"/>
                  </a:lnTo>
                  <a:cubicBezTo>
                    <a:pt x="718" y="148"/>
                    <a:pt x="717" y="147"/>
                    <a:pt x="715" y="146"/>
                  </a:cubicBezTo>
                  <a:lnTo>
                    <a:pt x="715" y="146"/>
                  </a:lnTo>
                  <a:cubicBezTo>
                    <a:pt x="713" y="145"/>
                    <a:pt x="711" y="144"/>
                    <a:pt x="709" y="144"/>
                  </a:cubicBezTo>
                  <a:lnTo>
                    <a:pt x="709" y="144"/>
                  </a:lnTo>
                  <a:cubicBezTo>
                    <a:pt x="705" y="141"/>
                    <a:pt x="701" y="139"/>
                    <a:pt x="696" y="136"/>
                  </a:cubicBezTo>
                  <a:lnTo>
                    <a:pt x="696" y="136"/>
                  </a:lnTo>
                  <a:cubicBezTo>
                    <a:pt x="695" y="135"/>
                    <a:pt x="694" y="135"/>
                    <a:pt x="693" y="134"/>
                  </a:cubicBezTo>
                  <a:lnTo>
                    <a:pt x="693" y="134"/>
                  </a:lnTo>
                  <a:cubicBezTo>
                    <a:pt x="691" y="134"/>
                    <a:pt x="690" y="133"/>
                    <a:pt x="688" y="133"/>
                  </a:cubicBezTo>
                  <a:lnTo>
                    <a:pt x="688" y="133"/>
                  </a:lnTo>
                  <a:cubicBezTo>
                    <a:pt x="686" y="131"/>
                    <a:pt x="685" y="131"/>
                    <a:pt x="683" y="129"/>
                  </a:cubicBezTo>
                  <a:lnTo>
                    <a:pt x="683" y="129"/>
                  </a:lnTo>
                  <a:cubicBezTo>
                    <a:pt x="679" y="128"/>
                    <a:pt x="674" y="125"/>
                    <a:pt x="670" y="123"/>
                  </a:cubicBezTo>
                  <a:lnTo>
                    <a:pt x="670" y="123"/>
                  </a:lnTo>
                  <a:cubicBezTo>
                    <a:pt x="669" y="123"/>
                    <a:pt x="667" y="122"/>
                    <a:pt x="666" y="121"/>
                  </a:cubicBezTo>
                  <a:lnTo>
                    <a:pt x="666" y="121"/>
                  </a:lnTo>
                  <a:cubicBezTo>
                    <a:pt x="664" y="121"/>
                    <a:pt x="663" y="120"/>
                    <a:pt x="661" y="119"/>
                  </a:cubicBezTo>
                  <a:lnTo>
                    <a:pt x="661" y="119"/>
                  </a:lnTo>
                  <a:cubicBezTo>
                    <a:pt x="660" y="118"/>
                    <a:pt x="658" y="118"/>
                    <a:pt x="656" y="117"/>
                  </a:cubicBezTo>
                  <a:lnTo>
                    <a:pt x="656" y="117"/>
                  </a:lnTo>
                  <a:cubicBezTo>
                    <a:pt x="652" y="115"/>
                    <a:pt x="648" y="113"/>
                    <a:pt x="644" y="111"/>
                  </a:cubicBezTo>
                  <a:lnTo>
                    <a:pt x="644" y="111"/>
                  </a:lnTo>
                  <a:cubicBezTo>
                    <a:pt x="642" y="110"/>
                    <a:pt x="641" y="110"/>
                    <a:pt x="639" y="109"/>
                  </a:cubicBezTo>
                  <a:lnTo>
                    <a:pt x="639" y="109"/>
                  </a:lnTo>
                  <a:cubicBezTo>
                    <a:pt x="638" y="109"/>
                    <a:pt x="636" y="108"/>
                    <a:pt x="634" y="107"/>
                  </a:cubicBezTo>
                  <a:lnTo>
                    <a:pt x="634" y="107"/>
                  </a:lnTo>
                  <a:cubicBezTo>
                    <a:pt x="633" y="107"/>
                    <a:pt x="632" y="106"/>
                    <a:pt x="630" y="105"/>
                  </a:cubicBezTo>
                  <a:lnTo>
                    <a:pt x="630" y="105"/>
                  </a:lnTo>
                  <a:cubicBezTo>
                    <a:pt x="626" y="104"/>
                    <a:pt x="622" y="102"/>
                    <a:pt x="617" y="100"/>
                  </a:cubicBezTo>
                  <a:lnTo>
                    <a:pt x="617" y="100"/>
                  </a:lnTo>
                  <a:cubicBezTo>
                    <a:pt x="616" y="99"/>
                    <a:pt x="614" y="99"/>
                    <a:pt x="612" y="98"/>
                  </a:cubicBezTo>
                  <a:lnTo>
                    <a:pt x="612" y="98"/>
                  </a:lnTo>
                  <a:cubicBezTo>
                    <a:pt x="611" y="98"/>
                    <a:pt x="609" y="97"/>
                    <a:pt x="608" y="96"/>
                  </a:cubicBezTo>
                  <a:lnTo>
                    <a:pt x="608" y="96"/>
                  </a:lnTo>
                  <a:cubicBezTo>
                    <a:pt x="606" y="96"/>
                    <a:pt x="605" y="95"/>
                    <a:pt x="604" y="95"/>
                  </a:cubicBezTo>
                  <a:lnTo>
                    <a:pt x="604" y="95"/>
                  </a:lnTo>
                  <a:cubicBezTo>
                    <a:pt x="600" y="93"/>
                    <a:pt x="595" y="92"/>
                    <a:pt x="591" y="90"/>
                  </a:cubicBezTo>
                  <a:lnTo>
                    <a:pt x="591" y="90"/>
                  </a:lnTo>
                  <a:cubicBezTo>
                    <a:pt x="589" y="90"/>
                    <a:pt x="587" y="89"/>
                    <a:pt x="585" y="88"/>
                  </a:cubicBezTo>
                  <a:lnTo>
                    <a:pt x="585" y="88"/>
                  </a:lnTo>
                  <a:cubicBezTo>
                    <a:pt x="584" y="88"/>
                    <a:pt x="582" y="87"/>
                    <a:pt x="581" y="87"/>
                  </a:cubicBezTo>
                  <a:lnTo>
                    <a:pt x="581" y="87"/>
                  </a:lnTo>
                  <a:cubicBezTo>
                    <a:pt x="580" y="87"/>
                    <a:pt x="578" y="86"/>
                    <a:pt x="578" y="85"/>
                  </a:cubicBezTo>
                  <a:lnTo>
                    <a:pt x="578" y="85"/>
                  </a:lnTo>
                  <a:cubicBezTo>
                    <a:pt x="573" y="84"/>
                    <a:pt x="569" y="83"/>
                    <a:pt x="564" y="81"/>
                  </a:cubicBezTo>
                  <a:lnTo>
                    <a:pt x="564" y="81"/>
                  </a:lnTo>
                  <a:cubicBezTo>
                    <a:pt x="562" y="81"/>
                    <a:pt x="559" y="80"/>
                    <a:pt x="558" y="79"/>
                  </a:cubicBezTo>
                  <a:lnTo>
                    <a:pt x="558" y="79"/>
                  </a:lnTo>
                  <a:cubicBezTo>
                    <a:pt x="556" y="79"/>
                    <a:pt x="555" y="79"/>
                    <a:pt x="554" y="78"/>
                  </a:cubicBezTo>
                  <a:lnTo>
                    <a:pt x="554" y="78"/>
                  </a:lnTo>
                  <a:cubicBezTo>
                    <a:pt x="553" y="78"/>
                    <a:pt x="551" y="77"/>
                    <a:pt x="551" y="77"/>
                  </a:cubicBezTo>
                  <a:lnTo>
                    <a:pt x="551" y="77"/>
                  </a:lnTo>
                  <a:cubicBezTo>
                    <a:pt x="546" y="76"/>
                    <a:pt x="542" y="75"/>
                    <a:pt x="537" y="74"/>
                  </a:cubicBezTo>
                  <a:lnTo>
                    <a:pt x="537" y="74"/>
                  </a:lnTo>
                  <a:cubicBezTo>
                    <a:pt x="535" y="73"/>
                    <a:pt x="532" y="72"/>
                    <a:pt x="530" y="72"/>
                  </a:cubicBezTo>
                  <a:lnTo>
                    <a:pt x="530" y="72"/>
                  </a:lnTo>
                  <a:cubicBezTo>
                    <a:pt x="529" y="71"/>
                    <a:pt x="528" y="71"/>
                    <a:pt x="526" y="71"/>
                  </a:cubicBezTo>
                  <a:lnTo>
                    <a:pt x="526" y="71"/>
                  </a:lnTo>
                  <a:cubicBezTo>
                    <a:pt x="526" y="71"/>
                    <a:pt x="524" y="70"/>
                    <a:pt x="523" y="70"/>
                  </a:cubicBezTo>
                  <a:lnTo>
                    <a:pt x="523" y="70"/>
                  </a:lnTo>
                  <a:cubicBezTo>
                    <a:pt x="519" y="69"/>
                    <a:pt x="514" y="68"/>
                    <a:pt x="510" y="67"/>
                  </a:cubicBezTo>
                  <a:lnTo>
                    <a:pt x="510" y="67"/>
                  </a:lnTo>
                  <a:cubicBezTo>
                    <a:pt x="507" y="66"/>
                    <a:pt x="505" y="66"/>
                    <a:pt x="502" y="65"/>
                  </a:cubicBezTo>
                  <a:lnTo>
                    <a:pt x="502" y="65"/>
                  </a:lnTo>
                  <a:cubicBezTo>
                    <a:pt x="501" y="65"/>
                    <a:pt x="500" y="65"/>
                    <a:pt x="499" y="65"/>
                  </a:cubicBezTo>
                  <a:lnTo>
                    <a:pt x="499" y="65"/>
                  </a:lnTo>
                  <a:cubicBezTo>
                    <a:pt x="498" y="65"/>
                    <a:pt x="497" y="64"/>
                    <a:pt x="496" y="64"/>
                  </a:cubicBezTo>
                  <a:lnTo>
                    <a:pt x="496" y="64"/>
                  </a:lnTo>
                  <a:cubicBezTo>
                    <a:pt x="491" y="63"/>
                    <a:pt x="487" y="62"/>
                    <a:pt x="482" y="61"/>
                  </a:cubicBezTo>
                  <a:lnTo>
                    <a:pt x="482" y="61"/>
                  </a:lnTo>
                  <a:cubicBezTo>
                    <a:pt x="480" y="61"/>
                    <a:pt x="477" y="60"/>
                    <a:pt x="474" y="60"/>
                  </a:cubicBezTo>
                  <a:lnTo>
                    <a:pt x="474" y="60"/>
                  </a:lnTo>
                  <a:cubicBezTo>
                    <a:pt x="473" y="60"/>
                    <a:pt x="472" y="60"/>
                    <a:pt x="471" y="59"/>
                  </a:cubicBezTo>
                  <a:lnTo>
                    <a:pt x="471" y="59"/>
                  </a:lnTo>
                  <a:cubicBezTo>
                    <a:pt x="470" y="59"/>
                    <a:pt x="469" y="59"/>
                    <a:pt x="468" y="59"/>
                  </a:cubicBezTo>
                  <a:lnTo>
                    <a:pt x="468" y="59"/>
                  </a:lnTo>
                  <a:cubicBezTo>
                    <a:pt x="466" y="58"/>
                    <a:pt x="465" y="58"/>
                    <a:pt x="463" y="58"/>
                  </a:cubicBezTo>
                  <a:lnTo>
                    <a:pt x="463" y="58"/>
                  </a:lnTo>
                  <a:cubicBezTo>
                    <a:pt x="460" y="58"/>
                    <a:pt x="458" y="57"/>
                    <a:pt x="456" y="57"/>
                  </a:cubicBezTo>
                  <a:lnTo>
                    <a:pt x="456" y="57"/>
                  </a:lnTo>
                  <a:cubicBezTo>
                    <a:pt x="455" y="57"/>
                    <a:pt x="452" y="57"/>
                    <a:pt x="450" y="56"/>
                  </a:cubicBezTo>
                  <a:lnTo>
                    <a:pt x="450" y="56"/>
                  </a:lnTo>
                  <a:cubicBezTo>
                    <a:pt x="449" y="56"/>
                    <a:pt x="447" y="55"/>
                    <a:pt x="445" y="55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8" y="1"/>
                    <a:pt x="17" y="2"/>
                    <a:pt x="25" y="3"/>
                  </a:cubicBezTo>
                  <a:lnTo>
                    <a:pt x="25" y="3"/>
                  </a:lnTo>
                  <a:cubicBezTo>
                    <a:pt x="27" y="4"/>
                    <a:pt x="27" y="4"/>
                    <a:pt x="29" y="4"/>
                  </a:cubicBezTo>
                  <a:lnTo>
                    <a:pt x="29" y="4"/>
                  </a:lnTo>
                  <a:cubicBezTo>
                    <a:pt x="36" y="6"/>
                    <a:pt x="44" y="7"/>
                    <a:pt x="52" y="9"/>
                  </a:cubicBezTo>
                  <a:lnTo>
                    <a:pt x="52" y="9"/>
                  </a:lnTo>
                  <a:cubicBezTo>
                    <a:pt x="53" y="9"/>
                    <a:pt x="54" y="9"/>
                    <a:pt x="55" y="9"/>
                  </a:cubicBezTo>
                  <a:lnTo>
                    <a:pt x="55" y="9"/>
                  </a:lnTo>
                  <a:cubicBezTo>
                    <a:pt x="63" y="11"/>
                    <a:pt x="71" y="13"/>
                    <a:pt x="79" y="15"/>
                  </a:cubicBezTo>
                  <a:lnTo>
                    <a:pt x="79" y="15"/>
                  </a:lnTo>
                  <a:cubicBezTo>
                    <a:pt x="79" y="15"/>
                    <a:pt x="81" y="16"/>
                    <a:pt x="82" y="16"/>
                  </a:cubicBezTo>
                  <a:lnTo>
                    <a:pt x="82" y="16"/>
                  </a:lnTo>
                  <a:cubicBezTo>
                    <a:pt x="89" y="18"/>
                    <a:pt x="97" y="20"/>
                    <a:pt x="104" y="22"/>
                  </a:cubicBezTo>
                  <a:lnTo>
                    <a:pt x="104" y="22"/>
                  </a:lnTo>
                  <a:cubicBezTo>
                    <a:pt x="105" y="23"/>
                    <a:pt x="107" y="23"/>
                    <a:pt x="108" y="24"/>
                  </a:cubicBezTo>
                  <a:lnTo>
                    <a:pt x="108" y="24"/>
                  </a:lnTo>
                  <a:cubicBezTo>
                    <a:pt x="115" y="26"/>
                    <a:pt x="123" y="29"/>
                    <a:pt x="131" y="31"/>
                  </a:cubicBezTo>
                  <a:lnTo>
                    <a:pt x="131" y="31"/>
                  </a:lnTo>
                  <a:cubicBezTo>
                    <a:pt x="132" y="31"/>
                    <a:pt x="133" y="31"/>
                    <a:pt x="134" y="32"/>
                  </a:cubicBezTo>
                  <a:lnTo>
                    <a:pt x="134" y="32"/>
                  </a:lnTo>
                  <a:cubicBezTo>
                    <a:pt x="142" y="35"/>
                    <a:pt x="149" y="37"/>
                    <a:pt x="156" y="41"/>
                  </a:cubicBezTo>
                  <a:lnTo>
                    <a:pt x="156" y="41"/>
                  </a:lnTo>
                  <a:cubicBezTo>
                    <a:pt x="158" y="41"/>
                    <a:pt x="159" y="42"/>
                    <a:pt x="161" y="42"/>
                  </a:cubicBezTo>
                  <a:lnTo>
                    <a:pt x="161" y="42"/>
                  </a:lnTo>
                  <a:cubicBezTo>
                    <a:pt x="168" y="45"/>
                    <a:pt x="175" y="48"/>
                    <a:pt x="183" y="52"/>
                  </a:cubicBezTo>
                  <a:lnTo>
                    <a:pt x="183" y="52"/>
                  </a:lnTo>
                  <a:cubicBezTo>
                    <a:pt x="184" y="52"/>
                    <a:pt x="185" y="53"/>
                    <a:pt x="186" y="53"/>
                  </a:cubicBezTo>
                  <a:lnTo>
                    <a:pt x="186" y="53"/>
                  </a:lnTo>
                  <a:cubicBezTo>
                    <a:pt x="194" y="57"/>
                    <a:pt x="201" y="60"/>
                    <a:pt x="208" y="63"/>
                  </a:cubicBezTo>
                  <a:lnTo>
                    <a:pt x="208" y="63"/>
                  </a:lnTo>
                  <a:cubicBezTo>
                    <a:pt x="209" y="64"/>
                    <a:pt x="211" y="65"/>
                    <a:pt x="213" y="66"/>
                  </a:cubicBezTo>
                  <a:lnTo>
                    <a:pt x="213" y="66"/>
                  </a:lnTo>
                  <a:cubicBezTo>
                    <a:pt x="219" y="69"/>
                    <a:pt x="226" y="73"/>
                    <a:pt x="234" y="77"/>
                  </a:cubicBezTo>
                  <a:lnTo>
                    <a:pt x="234" y="77"/>
                  </a:lnTo>
                  <a:cubicBezTo>
                    <a:pt x="235" y="77"/>
                    <a:pt x="236" y="78"/>
                    <a:pt x="238" y="79"/>
                  </a:cubicBezTo>
                  <a:lnTo>
                    <a:pt x="238" y="79"/>
                  </a:lnTo>
                  <a:cubicBezTo>
                    <a:pt x="245" y="83"/>
                    <a:pt x="252" y="87"/>
                    <a:pt x="260" y="91"/>
                  </a:cubicBezTo>
                  <a:lnTo>
                    <a:pt x="260" y="91"/>
                  </a:lnTo>
                  <a:cubicBezTo>
                    <a:pt x="261" y="92"/>
                    <a:pt x="262" y="93"/>
                    <a:pt x="263" y="93"/>
                  </a:cubicBezTo>
                  <a:lnTo>
                    <a:pt x="263" y="93"/>
                  </a:lnTo>
                  <a:cubicBezTo>
                    <a:pt x="271" y="98"/>
                    <a:pt x="278" y="102"/>
                    <a:pt x="285" y="107"/>
                  </a:cubicBezTo>
                  <a:lnTo>
                    <a:pt x="285" y="107"/>
                  </a:lnTo>
                  <a:cubicBezTo>
                    <a:pt x="286" y="107"/>
                    <a:pt x="287" y="108"/>
                    <a:pt x="288" y="109"/>
                  </a:cubicBezTo>
                  <a:lnTo>
                    <a:pt x="288" y="109"/>
                  </a:lnTo>
                  <a:cubicBezTo>
                    <a:pt x="296" y="113"/>
                    <a:pt x="303" y="118"/>
                    <a:pt x="310" y="123"/>
                  </a:cubicBezTo>
                  <a:lnTo>
                    <a:pt x="310" y="123"/>
                  </a:lnTo>
                  <a:cubicBezTo>
                    <a:pt x="312" y="124"/>
                    <a:pt x="312" y="125"/>
                    <a:pt x="313" y="126"/>
                  </a:cubicBezTo>
                  <a:lnTo>
                    <a:pt x="313" y="126"/>
                  </a:lnTo>
                  <a:cubicBezTo>
                    <a:pt x="321" y="131"/>
                    <a:pt x="328" y="135"/>
                    <a:pt x="335" y="141"/>
                  </a:cubicBezTo>
                  <a:lnTo>
                    <a:pt x="335" y="141"/>
                  </a:lnTo>
                  <a:cubicBezTo>
                    <a:pt x="337" y="142"/>
                    <a:pt x="337" y="143"/>
                    <a:pt x="339" y="144"/>
                  </a:cubicBezTo>
                  <a:lnTo>
                    <a:pt x="339" y="144"/>
                  </a:lnTo>
                  <a:cubicBezTo>
                    <a:pt x="346" y="149"/>
                    <a:pt x="353" y="155"/>
                    <a:pt x="361" y="160"/>
                  </a:cubicBezTo>
                  <a:lnTo>
                    <a:pt x="361" y="160"/>
                  </a:lnTo>
                  <a:cubicBezTo>
                    <a:pt x="361" y="161"/>
                    <a:pt x="362" y="162"/>
                    <a:pt x="364" y="162"/>
                  </a:cubicBezTo>
                  <a:lnTo>
                    <a:pt x="364" y="162"/>
                  </a:lnTo>
                  <a:cubicBezTo>
                    <a:pt x="370" y="168"/>
                    <a:pt x="378" y="174"/>
                    <a:pt x="385" y="180"/>
                  </a:cubicBezTo>
                  <a:lnTo>
                    <a:pt x="385" y="180"/>
                  </a:lnTo>
                  <a:cubicBezTo>
                    <a:pt x="386" y="181"/>
                    <a:pt x="387" y="182"/>
                    <a:pt x="388" y="183"/>
                  </a:cubicBezTo>
                  <a:lnTo>
                    <a:pt x="388" y="183"/>
                  </a:lnTo>
                  <a:cubicBezTo>
                    <a:pt x="395" y="189"/>
                    <a:pt x="403" y="195"/>
                    <a:pt x="409" y="201"/>
                  </a:cubicBezTo>
                  <a:lnTo>
                    <a:pt x="409" y="201"/>
                  </a:lnTo>
                  <a:cubicBezTo>
                    <a:pt x="411" y="202"/>
                    <a:pt x="412" y="203"/>
                    <a:pt x="413" y="204"/>
                  </a:cubicBezTo>
                  <a:lnTo>
                    <a:pt x="413" y="204"/>
                  </a:lnTo>
                  <a:cubicBezTo>
                    <a:pt x="420" y="211"/>
                    <a:pt x="427" y="217"/>
                    <a:pt x="435" y="224"/>
                  </a:cubicBezTo>
                  <a:lnTo>
                    <a:pt x="435" y="224"/>
                  </a:lnTo>
                  <a:cubicBezTo>
                    <a:pt x="436" y="225"/>
                    <a:pt x="437" y="226"/>
                    <a:pt x="438" y="227"/>
                  </a:cubicBezTo>
                  <a:lnTo>
                    <a:pt x="438" y="227"/>
                  </a:lnTo>
                  <a:cubicBezTo>
                    <a:pt x="445" y="235"/>
                    <a:pt x="452" y="241"/>
                    <a:pt x="460" y="249"/>
                  </a:cubicBezTo>
                  <a:lnTo>
                    <a:pt x="460" y="249"/>
                  </a:lnTo>
                  <a:cubicBezTo>
                    <a:pt x="461" y="250"/>
                    <a:pt x="462" y="251"/>
                    <a:pt x="463" y="252"/>
                  </a:cubicBezTo>
                  <a:lnTo>
                    <a:pt x="463" y="252"/>
                  </a:lnTo>
                  <a:cubicBezTo>
                    <a:pt x="470" y="259"/>
                    <a:pt x="477" y="266"/>
                    <a:pt x="484" y="274"/>
                  </a:cubicBezTo>
                  <a:lnTo>
                    <a:pt x="484" y="274"/>
                  </a:lnTo>
                  <a:cubicBezTo>
                    <a:pt x="485" y="275"/>
                    <a:pt x="487" y="277"/>
                    <a:pt x="488" y="278"/>
                  </a:cubicBezTo>
                  <a:lnTo>
                    <a:pt x="488" y="278"/>
                  </a:lnTo>
                  <a:cubicBezTo>
                    <a:pt x="495" y="285"/>
                    <a:pt x="502" y="293"/>
                    <a:pt x="509" y="301"/>
                  </a:cubicBezTo>
                  <a:lnTo>
                    <a:pt x="509" y="301"/>
                  </a:lnTo>
                  <a:cubicBezTo>
                    <a:pt x="510" y="302"/>
                    <a:pt x="512" y="304"/>
                    <a:pt x="513" y="305"/>
                  </a:cubicBezTo>
                  <a:lnTo>
                    <a:pt x="513" y="305"/>
                  </a:lnTo>
                  <a:cubicBezTo>
                    <a:pt x="519" y="313"/>
                    <a:pt x="526" y="321"/>
                    <a:pt x="533" y="329"/>
                  </a:cubicBezTo>
                  <a:lnTo>
                    <a:pt x="533" y="329"/>
                  </a:lnTo>
                  <a:cubicBezTo>
                    <a:pt x="534" y="329"/>
                    <a:pt x="534" y="329"/>
                    <a:pt x="534" y="329"/>
                  </a:cubicBezTo>
                  <a:lnTo>
                    <a:pt x="534" y="329"/>
                  </a:lnTo>
                  <a:cubicBezTo>
                    <a:pt x="534" y="330"/>
                    <a:pt x="535" y="331"/>
                    <a:pt x="536" y="332"/>
                  </a:cubicBezTo>
                  <a:lnTo>
                    <a:pt x="536" y="332"/>
                  </a:lnTo>
                  <a:cubicBezTo>
                    <a:pt x="542" y="340"/>
                    <a:pt x="549" y="347"/>
                    <a:pt x="555" y="355"/>
                  </a:cubicBezTo>
                  <a:lnTo>
                    <a:pt x="555" y="355"/>
                  </a:lnTo>
                  <a:cubicBezTo>
                    <a:pt x="556" y="357"/>
                    <a:pt x="558" y="359"/>
                    <a:pt x="559" y="361"/>
                  </a:cubicBezTo>
                  <a:lnTo>
                    <a:pt x="559" y="361"/>
                  </a:lnTo>
                  <a:cubicBezTo>
                    <a:pt x="565" y="369"/>
                    <a:pt x="572" y="376"/>
                    <a:pt x="578" y="385"/>
                  </a:cubicBezTo>
                  <a:lnTo>
                    <a:pt x="578" y="385"/>
                  </a:lnTo>
                  <a:cubicBezTo>
                    <a:pt x="580" y="387"/>
                    <a:pt x="582" y="389"/>
                    <a:pt x="584" y="392"/>
                  </a:cubicBezTo>
                  <a:lnTo>
                    <a:pt x="584" y="392"/>
                  </a:lnTo>
                  <a:cubicBezTo>
                    <a:pt x="590" y="400"/>
                    <a:pt x="596" y="408"/>
                    <a:pt x="603" y="417"/>
                  </a:cubicBezTo>
                  <a:lnTo>
                    <a:pt x="603" y="417"/>
                  </a:lnTo>
                  <a:cubicBezTo>
                    <a:pt x="604" y="419"/>
                    <a:pt x="606" y="422"/>
                    <a:pt x="608" y="424"/>
                  </a:cubicBezTo>
                  <a:lnTo>
                    <a:pt x="608" y="424"/>
                  </a:lnTo>
                  <a:cubicBezTo>
                    <a:pt x="613" y="432"/>
                    <a:pt x="619" y="439"/>
                    <a:pt x="624" y="447"/>
                  </a:cubicBezTo>
                  <a:lnTo>
                    <a:pt x="624" y="447"/>
                  </a:lnTo>
                  <a:cubicBezTo>
                    <a:pt x="625" y="449"/>
                    <a:pt x="627" y="451"/>
                    <a:pt x="628" y="453"/>
                  </a:cubicBezTo>
                  <a:lnTo>
                    <a:pt x="628" y="453"/>
                  </a:lnTo>
                  <a:cubicBezTo>
                    <a:pt x="634" y="461"/>
                    <a:pt x="640" y="471"/>
                    <a:pt x="646" y="480"/>
                  </a:cubicBezTo>
                  <a:lnTo>
                    <a:pt x="646" y="480"/>
                  </a:lnTo>
                  <a:cubicBezTo>
                    <a:pt x="648" y="483"/>
                    <a:pt x="650" y="486"/>
                    <a:pt x="652" y="489"/>
                  </a:cubicBezTo>
                  <a:lnTo>
                    <a:pt x="652" y="489"/>
                  </a:lnTo>
                  <a:cubicBezTo>
                    <a:pt x="658" y="498"/>
                    <a:pt x="664" y="508"/>
                    <a:pt x="671" y="517"/>
                  </a:cubicBezTo>
                  <a:lnTo>
                    <a:pt x="671" y="517"/>
                  </a:lnTo>
                  <a:cubicBezTo>
                    <a:pt x="672" y="519"/>
                    <a:pt x="673" y="521"/>
                    <a:pt x="674" y="524"/>
                  </a:cubicBezTo>
                  <a:lnTo>
                    <a:pt x="674" y="524"/>
                  </a:lnTo>
                  <a:cubicBezTo>
                    <a:pt x="680" y="532"/>
                    <a:pt x="685" y="540"/>
                    <a:pt x="690" y="549"/>
                  </a:cubicBezTo>
                  <a:lnTo>
                    <a:pt x="690" y="549"/>
                  </a:lnTo>
                  <a:cubicBezTo>
                    <a:pt x="692" y="552"/>
                    <a:pt x="693" y="554"/>
                    <a:pt x="695" y="558"/>
                  </a:cubicBezTo>
                  <a:lnTo>
                    <a:pt x="695" y="558"/>
                  </a:lnTo>
                  <a:cubicBezTo>
                    <a:pt x="701" y="568"/>
                    <a:pt x="707" y="577"/>
                    <a:pt x="713" y="588"/>
                  </a:cubicBezTo>
                  <a:lnTo>
                    <a:pt x="713" y="588"/>
                  </a:lnTo>
                  <a:cubicBezTo>
                    <a:pt x="715" y="590"/>
                    <a:pt x="716" y="593"/>
                    <a:pt x="718" y="596"/>
                  </a:cubicBezTo>
                  <a:lnTo>
                    <a:pt x="718" y="596"/>
                  </a:lnTo>
                  <a:cubicBezTo>
                    <a:pt x="723" y="605"/>
                    <a:pt x="727" y="614"/>
                    <a:pt x="732" y="623"/>
                  </a:cubicBezTo>
                  <a:lnTo>
                    <a:pt x="732" y="623"/>
                  </a:lnTo>
                  <a:cubicBezTo>
                    <a:pt x="734" y="625"/>
                    <a:pt x="735" y="628"/>
                    <a:pt x="737" y="631"/>
                  </a:cubicBezTo>
                  <a:lnTo>
                    <a:pt x="737" y="631"/>
                  </a:lnTo>
                  <a:cubicBezTo>
                    <a:pt x="743" y="642"/>
                    <a:pt x="749" y="653"/>
                    <a:pt x="755" y="664"/>
                  </a:cubicBezTo>
                  <a:lnTo>
                    <a:pt x="755" y="664"/>
                  </a:lnTo>
                  <a:cubicBezTo>
                    <a:pt x="756" y="666"/>
                    <a:pt x="758" y="669"/>
                    <a:pt x="759" y="671"/>
                  </a:cubicBezTo>
                  <a:lnTo>
                    <a:pt x="759" y="671"/>
                  </a:lnTo>
                  <a:cubicBezTo>
                    <a:pt x="764" y="681"/>
                    <a:pt x="769" y="691"/>
                    <a:pt x="773" y="701"/>
                  </a:cubicBezTo>
                  <a:lnTo>
                    <a:pt x="773" y="701"/>
                  </a:lnTo>
                  <a:cubicBezTo>
                    <a:pt x="775" y="703"/>
                    <a:pt x="776" y="706"/>
                    <a:pt x="778" y="709"/>
                  </a:cubicBezTo>
                  <a:lnTo>
                    <a:pt x="778" y="709"/>
                  </a:lnTo>
                  <a:cubicBezTo>
                    <a:pt x="784" y="721"/>
                    <a:pt x="790" y="733"/>
                    <a:pt x="795" y="745"/>
                  </a:cubicBezTo>
                  <a:lnTo>
                    <a:pt x="795" y="745"/>
                  </a:lnTo>
                  <a:cubicBezTo>
                    <a:pt x="797" y="748"/>
                    <a:pt x="798" y="750"/>
                    <a:pt x="799" y="753"/>
                  </a:cubicBezTo>
                  <a:lnTo>
                    <a:pt x="799" y="753"/>
                  </a:lnTo>
                  <a:cubicBezTo>
                    <a:pt x="804" y="763"/>
                    <a:pt x="809" y="774"/>
                    <a:pt x="814" y="784"/>
                  </a:cubicBezTo>
                  <a:lnTo>
                    <a:pt x="814" y="784"/>
                  </a:lnTo>
                  <a:cubicBezTo>
                    <a:pt x="815" y="787"/>
                    <a:pt x="816" y="790"/>
                    <a:pt x="818" y="793"/>
                  </a:cubicBezTo>
                  <a:lnTo>
                    <a:pt x="818" y="793"/>
                  </a:lnTo>
                  <a:cubicBezTo>
                    <a:pt x="823" y="805"/>
                    <a:pt x="828" y="817"/>
                    <a:pt x="834" y="830"/>
                  </a:cubicBezTo>
                  <a:lnTo>
                    <a:pt x="834" y="830"/>
                  </a:lnTo>
                  <a:cubicBezTo>
                    <a:pt x="836" y="833"/>
                    <a:pt x="837" y="836"/>
                    <a:pt x="838" y="840"/>
                  </a:cubicBezTo>
                  <a:lnTo>
                    <a:pt x="838" y="840"/>
                  </a:lnTo>
                  <a:cubicBezTo>
                    <a:pt x="843" y="850"/>
                    <a:pt x="847" y="861"/>
                    <a:pt x="852" y="872"/>
                  </a:cubicBezTo>
                  <a:lnTo>
                    <a:pt x="852" y="872"/>
                  </a:lnTo>
                  <a:cubicBezTo>
                    <a:pt x="853" y="875"/>
                    <a:pt x="854" y="877"/>
                    <a:pt x="855" y="880"/>
                  </a:cubicBezTo>
                  <a:lnTo>
                    <a:pt x="855" y="880"/>
                  </a:lnTo>
                  <a:cubicBezTo>
                    <a:pt x="861" y="893"/>
                    <a:pt x="866" y="905"/>
                    <a:pt x="871" y="918"/>
                  </a:cubicBezTo>
                  <a:lnTo>
                    <a:pt x="871" y="918"/>
                  </a:lnTo>
                  <a:cubicBezTo>
                    <a:pt x="872" y="921"/>
                    <a:pt x="874" y="926"/>
                    <a:pt x="875" y="929"/>
                  </a:cubicBezTo>
                  <a:lnTo>
                    <a:pt x="875" y="929"/>
                  </a:lnTo>
                  <a:cubicBezTo>
                    <a:pt x="880" y="942"/>
                    <a:pt x="885" y="954"/>
                    <a:pt x="890" y="967"/>
                  </a:cubicBezTo>
                  <a:lnTo>
                    <a:pt x="890" y="967"/>
                  </a:lnTo>
                  <a:cubicBezTo>
                    <a:pt x="891" y="970"/>
                    <a:pt x="892" y="974"/>
                    <a:pt x="893" y="978"/>
                  </a:cubicBezTo>
                  <a:lnTo>
                    <a:pt x="893" y="978"/>
                  </a:lnTo>
                  <a:cubicBezTo>
                    <a:pt x="897" y="989"/>
                    <a:pt x="902" y="1000"/>
                    <a:pt x="905" y="1011"/>
                  </a:cubicBezTo>
                  <a:lnTo>
                    <a:pt x="905" y="1011"/>
                  </a:lnTo>
                  <a:cubicBezTo>
                    <a:pt x="907" y="1014"/>
                    <a:pt x="908" y="1017"/>
                    <a:pt x="909" y="1020"/>
                  </a:cubicBezTo>
                  <a:lnTo>
                    <a:pt x="909" y="1020"/>
                  </a:lnTo>
                  <a:cubicBezTo>
                    <a:pt x="913" y="1033"/>
                    <a:pt x="918" y="1046"/>
                    <a:pt x="922" y="1058"/>
                  </a:cubicBezTo>
                  <a:lnTo>
                    <a:pt x="922" y="1058"/>
                  </a:lnTo>
                  <a:cubicBezTo>
                    <a:pt x="924" y="1063"/>
                    <a:pt x="925" y="1066"/>
                    <a:pt x="926" y="1071"/>
                  </a:cubicBezTo>
                  <a:lnTo>
                    <a:pt x="926" y="1071"/>
                  </a:lnTo>
                  <a:cubicBezTo>
                    <a:pt x="931" y="1083"/>
                    <a:pt x="935" y="1096"/>
                    <a:pt x="939" y="1109"/>
                  </a:cubicBezTo>
                  <a:lnTo>
                    <a:pt x="939" y="1109"/>
                  </a:lnTo>
                  <a:cubicBezTo>
                    <a:pt x="940" y="1113"/>
                    <a:pt x="942" y="1117"/>
                    <a:pt x="943" y="1121"/>
                  </a:cubicBezTo>
                  <a:lnTo>
                    <a:pt x="943" y="1121"/>
                  </a:lnTo>
                  <a:cubicBezTo>
                    <a:pt x="947" y="1134"/>
                    <a:pt x="951" y="1146"/>
                    <a:pt x="955" y="1160"/>
                  </a:cubicBezTo>
                  <a:lnTo>
                    <a:pt x="955" y="1160"/>
                  </a:lnTo>
                  <a:cubicBezTo>
                    <a:pt x="956" y="1163"/>
                    <a:pt x="957" y="1167"/>
                    <a:pt x="959" y="1171"/>
                  </a:cubicBezTo>
                  <a:lnTo>
                    <a:pt x="959" y="1171"/>
                  </a:lnTo>
                  <a:cubicBezTo>
                    <a:pt x="962" y="1184"/>
                    <a:pt x="967" y="1198"/>
                    <a:pt x="970" y="1211"/>
                  </a:cubicBezTo>
                  <a:lnTo>
                    <a:pt x="970" y="1211"/>
                  </a:lnTo>
                  <a:cubicBezTo>
                    <a:pt x="971" y="1215"/>
                    <a:pt x="972" y="1219"/>
                    <a:pt x="973" y="1222"/>
                  </a:cubicBezTo>
                  <a:lnTo>
                    <a:pt x="973" y="1222"/>
                  </a:lnTo>
                  <a:cubicBezTo>
                    <a:pt x="978" y="1236"/>
                    <a:pt x="981" y="1250"/>
                    <a:pt x="985" y="1264"/>
                  </a:cubicBezTo>
                  <a:lnTo>
                    <a:pt x="985" y="1264"/>
                  </a:lnTo>
                  <a:cubicBezTo>
                    <a:pt x="986" y="1267"/>
                    <a:pt x="987" y="1270"/>
                    <a:pt x="988" y="1273"/>
                  </a:cubicBezTo>
                  <a:lnTo>
                    <a:pt x="988" y="1273"/>
                  </a:lnTo>
                  <a:cubicBezTo>
                    <a:pt x="992" y="1288"/>
                    <a:pt x="995" y="1302"/>
                    <a:pt x="999" y="1317"/>
                  </a:cubicBezTo>
                  <a:lnTo>
                    <a:pt x="999" y="1317"/>
                  </a:lnTo>
                  <a:cubicBezTo>
                    <a:pt x="1000" y="1319"/>
                    <a:pt x="1001" y="1323"/>
                    <a:pt x="1001" y="1326"/>
                  </a:cubicBezTo>
                  <a:lnTo>
                    <a:pt x="1001" y="1326"/>
                  </a:lnTo>
                  <a:cubicBezTo>
                    <a:pt x="1006" y="1341"/>
                    <a:pt x="1009" y="1356"/>
                    <a:pt x="1013" y="1372"/>
                  </a:cubicBezTo>
                  <a:lnTo>
                    <a:pt x="1013" y="1372"/>
                  </a:lnTo>
                  <a:cubicBezTo>
                    <a:pt x="1014" y="1374"/>
                    <a:pt x="1014" y="1376"/>
                    <a:pt x="1014" y="1378"/>
                  </a:cubicBezTo>
                  <a:lnTo>
                    <a:pt x="1014" y="1378"/>
                  </a:lnTo>
                  <a:cubicBezTo>
                    <a:pt x="1018" y="1394"/>
                    <a:pt x="1022" y="1410"/>
                    <a:pt x="1026" y="1427"/>
                  </a:cubicBezTo>
                  <a:lnTo>
                    <a:pt x="1026" y="1427"/>
                  </a:lnTo>
                  <a:cubicBezTo>
                    <a:pt x="1026" y="1427"/>
                    <a:pt x="1026" y="1428"/>
                    <a:pt x="1027" y="1428"/>
                  </a:cubicBezTo>
                  <a:lnTo>
                    <a:pt x="1027" y="1428"/>
                  </a:lnTo>
                  <a:cubicBezTo>
                    <a:pt x="1030" y="1444"/>
                    <a:pt x="1034" y="1460"/>
                    <a:pt x="1037" y="1476"/>
                  </a:cubicBezTo>
                  <a:lnTo>
                    <a:pt x="1037" y="1476"/>
                  </a:lnTo>
                  <a:cubicBezTo>
                    <a:pt x="1038" y="1479"/>
                    <a:pt x="1038" y="1482"/>
                    <a:pt x="1039" y="1485"/>
                  </a:cubicBezTo>
                  <a:lnTo>
                    <a:pt x="1039" y="1485"/>
                  </a:lnTo>
                  <a:cubicBezTo>
                    <a:pt x="1042" y="1502"/>
                    <a:pt x="1046" y="1518"/>
                    <a:pt x="1049" y="1534"/>
                  </a:cubicBezTo>
                  <a:lnTo>
                    <a:pt x="1049" y="1534"/>
                  </a:lnTo>
                  <a:cubicBezTo>
                    <a:pt x="1050" y="1537"/>
                    <a:pt x="1051" y="1541"/>
                    <a:pt x="1051" y="1544"/>
                  </a:cubicBezTo>
                  <a:lnTo>
                    <a:pt x="1051" y="1544"/>
                  </a:lnTo>
                  <a:cubicBezTo>
                    <a:pt x="1053" y="1555"/>
                    <a:pt x="1055" y="1565"/>
                    <a:pt x="1057" y="1575"/>
                  </a:cubicBezTo>
                  <a:lnTo>
                    <a:pt x="1057" y="1575"/>
                  </a:lnTo>
                  <a:cubicBezTo>
                    <a:pt x="1059" y="1587"/>
                    <a:pt x="1061" y="1598"/>
                    <a:pt x="1063" y="1610"/>
                  </a:cubicBezTo>
                  <a:lnTo>
                    <a:pt x="1063" y="1610"/>
                  </a:lnTo>
                  <a:cubicBezTo>
                    <a:pt x="1065" y="1617"/>
                    <a:pt x="1066" y="1626"/>
                    <a:pt x="1068" y="1635"/>
                  </a:cubicBezTo>
                  <a:lnTo>
                    <a:pt x="1068" y="1635"/>
                  </a:lnTo>
                  <a:cubicBezTo>
                    <a:pt x="1070" y="1646"/>
                    <a:pt x="1072" y="1659"/>
                    <a:pt x="1074" y="1670"/>
                  </a:cubicBezTo>
                  <a:lnTo>
                    <a:pt x="1074" y="1670"/>
                  </a:lnTo>
                  <a:cubicBezTo>
                    <a:pt x="1075" y="1678"/>
                    <a:pt x="1077" y="1687"/>
                    <a:pt x="1078" y="1695"/>
                  </a:cubicBezTo>
                  <a:lnTo>
                    <a:pt x="1078" y="1695"/>
                  </a:lnTo>
                  <a:cubicBezTo>
                    <a:pt x="1080" y="1707"/>
                    <a:pt x="1081" y="1720"/>
                    <a:pt x="1083" y="1732"/>
                  </a:cubicBezTo>
                  <a:lnTo>
                    <a:pt x="1083" y="1732"/>
                  </a:lnTo>
                  <a:cubicBezTo>
                    <a:pt x="1085" y="1740"/>
                    <a:pt x="1086" y="1748"/>
                    <a:pt x="1087" y="1755"/>
                  </a:cubicBezTo>
                  <a:lnTo>
                    <a:pt x="1087" y="1755"/>
                  </a:lnTo>
                  <a:cubicBezTo>
                    <a:pt x="1089" y="1769"/>
                    <a:pt x="1091" y="1781"/>
                    <a:pt x="1093" y="1795"/>
                  </a:cubicBezTo>
                  <a:lnTo>
                    <a:pt x="1093" y="1795"/>
                  </a:lnTo>
                  <a:cubicBezTo>
                    <a:pt x="1094" y="1802"/>
                    <a:pt x="1095" y="1810"/>
                    <a:pt x="1096" y="1817"/>
                  </a:cubicBezTo>
                  <a:lnTo>
                    <a:pt x="1096" y="1817"/>
                  </a:lnTo>
                  <a:cubicBezTo>
                    <a:pt x="1097" y="1831"/>
                    <a:pt x="1099" y="1845"/>
                    <a:pt x="1101" y="1859"/>
                  </a:cubicBezTo>
                  <a:lnTo>
                    <a:pt x="1101" y="1859"/>
                  </a:lnTo>
                  <a:cubicBezTo>
                    <a:pt x="1102" y="1866"/>
                    <a:pt x="1103" y="1873"/>
                    <a:pt x="1104" y="1879"/>
                  </a:cubicBezTo>
                  <a:lnTo>
                    <a:pt x="1104" y="1879"/>
                  </a:lnTo>
                  <a:cubicBezTo>
                    <a:pt x="1105" y="1894"/>
                    <a:pt x="1107" y="1909"/>
                    <a:pt x="1109" y="1924"/>
                  </a:cubicBezTo>
                  <a:lnTo>
                    <a:pt x="1109" y="1924"/>
                  </a:lnTo>
                  <a:cubicBezTo>
                    <a:pt x="1109" y="1930"/>
                    <a:pt x="1110" y="1936"/>
                    <a:pt x="1111" y="1942"/>
                  </a:cubicBezTo>
                  <a:lnTo>
                    <a:pt x="1111" y="1942"/>
                  </a:lnTo>
                  <a:cubicBezTo>
                    <a:pt x="1112" y="1958"/>
                    <a:pt x="1114" y="1974"/>
                    <a:pt x="1115" y="1990"/>
                  </a:cubicBezTo>
                  <a:lnTo>
                    <a:pt x="1115" y="1990"/>
                  </a:lnTo>
                  <a:cubicBezTo>
                    <a:pt x="1116" y="1995"/>
                    <a:pt x="1116" y="2001"/>
                    <a:pt x="1117" y="2006"/>
                  </a:cubicBezTo>
                  <a:lnTo>
                    <a:pt x="1117" y="2006"/>
                  </a:lnTo>
                  <a:cubicBezTo>
                    <a:pt x="1118" y="2024"/>
                    <a:pt x="1120" y="2041"/>
                    <a:pt x="1121" y="2058"/>
                  </a:cubicBezTo>
                  <a:lnTo>
                    <a:pt x="1121" y="2058"/>
                  </a:lnTo>
                  <a:cubicBezTo>
                    <a:pt x="1122" y="2063"/>
                    <a:pt x="1122" y="2067"/>
                    <a:pt x="1122" y="2072"/>
                  </a:cubicBezTo>
                  <a:lnTo>
                    <a:pt x="1122" y="2072"/>
                  </a:lnTo>
                  <a:cubicBezTo>
                    <a:pt x="1123" y="2077"/>
                    <a:pt x="1123" y="2082"/>
                    <a:pt x="1124" y="2088"/>
                  </a:cubicBezTo>
                  <a:lnTo>
                    <a:pt x="1124" y="2088"/>
                  </a:lnTo>
                  <a:cubicBezTo>
                    <a:pt x="1125" y="2104"/>
                    <a:pt x="1126" y="2120"/>
                    <a:pt x="1127" y="2136"/>
                  </a:cubicBezTo>
                  <a:lnTo>
                    <a:pt x="1127" y="2136"/>
                  </a:lnTo>
                  <a:cubicBezTo>
                    <a:pt x="1127" y="2137"/>
                    <a:pt x="1127" y="2137"/>
                    <a:pt x="1127" y="2138"/>
                  </a:cubicBezTo>
                  <a:lnTo>
                    <a:pt x="1127" y="2138"/>
                  </a:lnTo>
                  <a:cubicBezTo>
                    <a:pt x="1127" y="2142"/>
                    <a:pt x="1127" y="2145"/>
                    <a:pt x="1128" y="2149"/>
                  </a:cubicBezTo>
                  <a:lnTo>
                    <a:pt x="1128" y="2149"/>
                  </a:lnTo>
                  <a:cubicBezTo>
                    <a:pt x="1129" y="2164"/>
                    <a:pt x="1130" y="2180"/>
                    <a:pt x="1131" y="2196"/>
                  </a:cubicBezTo>
                  <a:lnTo>
                    <a:pt x="1131" y="2196"/>
                  </a:lnTo>
                  <a:cubicBezTo>
                    <a:pt x="1131" y="2200"/>
                    <a:pt x="1131" y="2203"/>
                    <a:pt x="1131" y="2206"/>
                  </a:cubicBezTo>
                  <a:lnTo>
                    <a:pt x="1131" y="2206"/>
                  </a:lnTo>
                  <a:cubicBezTo>
                    <a:pt x="1132" y="2225"/>
                    <a:pt x="1133" y="2244"/>
                    <a:pt x="1133" y="2263"/>
                  </a:cubicBezTo>
                  <a:lnTo>
                    <a:pt x="1133" y="2263"/>
                  </a:lnTo>
                  <a:cubicBezTo>
                    <a:pt x="1133" y="2266"/>
                    <a:pt x="1134" y="2268"/>
                    <a:pt x="1134" y="2271"/>
                  </a:cubicBezTo>
                  <a:lnTo>
                    <a:pt x="1134" y="2271"/>
                  </a:lnTo>
                  <a:cubicBezTo>
                    <a:pt x="1135" y="2290"/>
                    <a:pt x="1135" y="2309"/>
                    <a:pt x="1136" y="2329"/>
                  </a:cubicBezTo>
                  <a:lnTo>
                    <a:pt x="1136" y="2329"/>
                  </a:lnTo>
                  <a:cubicBezTo>
                    <a:pt x="1136" y="2331"/>
                    <a:pt x="1136" y="2332"/>
                    <a:pt x="1136" y="2334"/>
                  </a:cubicBezTo>
                  <a:lnTo>
                    <a:pt x="1136" y="2334"/>
                  </a:lnTo>
                  <a:cubicBezTo>
                    <a:pt x="1137" y="2355"/>
                    <a:pt x="1137" y="2375"/>
                    <a:pt x="1137" y="2395"/>
                  </a:cubicBezTo>
                  <a:lnTo>
                    <a:pt x="1137" y="2395"/>
                  </a:lnTo>
                  <a:cubicBezTo>
                    <a:pt x="1137" y="2396"/>
                    <a:pt x="1137" y="2397"/>
                    <a:pt x="1137" y="2398"/>
                  </a:cubicBezTo>
                  <a:lnTo>
                    <a:pt x="1137" y="2398"/>
                  </a:lnTo>
                  <a:cubicBezTo>
                    <a:pt x="1137" y="2419"/>
                    <a:pt x="1138" y="2440"/>
                    <a:pt x="1138" y="2461"/>
                  </a:cubicBezTo>
                  <a:lnTo>
                    <a:pt x="1138" y="2461"/>
                  </a:lnTo>
                  <a:cubicBezTo>
                    <a:pt x="1138" y="2482"/>
                    <a:pt x="1137" y="2504"/>
                    <a:pt x="1137" y="2524"/>
                  </a:cubicBezTo>
                  <a:lnTo>
                    <a:pt x="1137" y="2524"/>
                  </a:lnTo>
                  <a:cubicBezTo>
                    <a:pt x="1137" y="2526"/>
                    <a:pt x="1137" y="2527"/>
                    <a:pt x="1137" y="2528"/>
                  </a:cubicBezTo>
                  <a:lnTo>
                    <a:pt x="1137" y="2528"/>
                  </a:lnTo>
                  <a:cubicBezTo>
                    <a:pt x="1137" y="2548"/>
                    <a:pt x="1137" y="2568"/>
                    <a:pt x="1136" y="2588"/>
                  </a:cubicBezTo>
                  <a:lnTo>
                    <a:pt x="1136" y="2588"/>
                  </a:lnTo>
                  <a:cubicBezTo>
                    <a:pt x="1136" y="2590"/>
                    <a:pt x="1136" y="2591"/>
                    <a:pt x="1136" y="2593"/>
                  </a:cubicBezTo>
                  <a:lnTo>
                    <a:pt x="1136" y="2593"/>
                  </a:lnTo>
                  <a:cubicBezTo>
                    <a:pt x="1135" y="2613"/>
                    <a:pt x="1135" y="2633"/>
                    <a:pt x="1134" y="2652"/>
                  </a:cubicBezTo>
                  <a:lnTo>
                    <a:pt x="1134" y="2652"/>
                  </a:lnTo>
                  <a:cubicBezTo>
                    <a:pt x="1134" y="2654"/>
                    <a:pt x="1134" y="2655"/>
                    <a:pt x="1133" y="2656"/>
                  </a:cubicBezTo>
                  <a:lnTo>
                    <a:pt x="1133" y="2656"/>
                  </a:lnTo>
                  <a:lnTo>
                    <a:pt x="1133" y="2656"/>
                  </a:lnTo>
                  <a:lnTo>
                    <a:pt x="1133" y="2656"/>
                  </a:lnTo>
                  <a:cubicBezTo>
                    <a:pt x="1133" y="2677"/>
                    <a:pt x="1132" y="2696"/>
                    <a:pt x="1131" y="2716"/>
                  </a:cubicBezTo>
                  <a:lnTo>
                    <a:pt x="1131" y="2716"/>
                  </a:lnTo>
                  <a:cubicBezTo>
                    <a:pt x="1131" y="2718"/>
                    <a:pt x="1131" y="2721"/>
                    <a:pt x="1131" y="2723"/>
                  </a:cubicBezTo>
                  <a:lnTo>
                    <a:pt x="1131" y="2723"/>
                  </a:lnTo>
                  <a:cubicBezTo>
                    <a:pt x="1130" y="2742"/>
                    <a:pt x="1129" y="2760"/>
                    <a:pt x="1127" y="2778"/>
                  </a:cubicBezTo>
                  <a:lnTo>
                    <a:pt x="1127" y="2778"/>
                  </a:lnTo>
                  <a:cubicBezTo>
                    <a:pt x="1127" y="2781"/>
                    <a:pt x="1127" y="2784"/>
                    <a:pt x="1127" y="2787"/>
                  </a:cubicBezTo>
                  <a:lnTo>
                    <a:pt x="1127" y="2787"/>
                  </a:lnTo>
                  <a:cubicBezTo>
                    <a:pt x="1126" y="2805"/>
                    <a:pt x="1124" y="2823"/>
                    <a:pt x="1123" y="2841"/>
                  </a:cubicBezTo>
                  <a:lnTo>
                    <a:pt x="1123" y="2841"/>
                  </a:lnTo>
                  <a:lnTo>
                    <a:pt x="1123" y="2841"/>
                  </a:lnTo>
                  <a:lnTo>
                    <a:pt x="1123" y="2841"/>
                  </a:lnTo>
                  <a:cubicBezTo>
                    <a:pt x="1123" y="2844"/>
                    <a:pt x="1122" y="2847"/>
                    <a:pt x="1122" y="2850"/>
                  </a:cubicBezTo>
                  <a:lnTo>
                    <a:pt x="1122" y="2850"/>
                  </a:lnTo>
                  <a:cubicBezTo>
                    <a:pt x="1121" y="2868"/>
                    <a:pt x="1120" y="2885"/>
                    <a:pt x="1118" y="2902"/>
                  </a:cubicBezTo>
                  <a:lnTo>
                    <a:pt x="1118" y="2902"/>
                  </a:lnTo>
                  <a:lnTo>
                    <a:pt x="1118" y="2903"/>
                  </a:lnTo>
                  <a:lnTo>
                    <a:pt x="1118" y="2903"/>
                  </a:lnTo>
                  <a:cubicBezTo>
                    <a:pt x="1118" y="2907"/>
                    <a:pt x="1118" y="2910"/>
                    <a:pt x="1117" y="2913"/>
                  </a:cubicBezTo>
                  <a:lnTo>
                    <a:pt x="1117" y="2913"/>
                  </a:lnTo>
                  <a:cubicBezTo>
                    <a:pt x="1116" y="2930"/>
                    <a:pt x="1114" y="2947"/>
                    <a:pt x="1113" y="2962"/>
                  </a:cubicBezTo>
                  <a:lnTo>
                    <a:pt x="1113" y="2962"/>
                  </a:lnTo>
                  <a:cubicBezTo>
                    <a:pt x="1112" y="2964"/>
                    <a:pt x="1112" y="2965"/>
                    <a:pt x="1112" y="2967"/>
                  </a:cubicBezTo>
                  <a:lnTo>
                    <a:pt x="1112" y="2967"/>
                  </a:lnTo>
                  <a:cubicBezTo>
                    <a:pt x="1111" y="2970"/>
                    <a:pt x="1111" y="2973"/>
                    <a:pt x="1111" y="2975"/>
                  </a:cubicBezTo>
                  <a:lnTo>
                    <a:pt x="1111" y="2975"/>
                  </a:lnTo>
                  <a:cubicBezTo>
                    <a:pt x="1110" y="2991"/>
                    <a:pt x="1108" y="3007"/>
                    <a:pt x="1106" y="3023"/>
                  </a:cubicBezTo>
                  <a:lnTo>
                    <a:pt x="1106" y="3023"/>
                  </a:lnTo>
                  <a:cubicBezTo>
                    <a:pt x="1105" y="3027"/>
                    <a:pt x="1105" y="3031"/>
                    <a:pt x="1105" y="3034"/>
                  </a:cubicBezTo>
                  <a:lnTo>
                    <a:pt x="1105" y="3034"/>
                  </a:lnTo>
                  <a:cubicBezTo>
                    <a:pt x="1102" y="3052"/>
                    <a:pt x="1101" y="3069"/>
                    <a:pt x="1099" y="3085"/>
                  </a:cubicBezTo>
                  <a:lnTo>
                    <a:pt x="1099" y="3085"/>
                  </a:lnTo>
                  <a:cubicBezTo>
                    <a:pt x="1098" y="3089"/>
                    <a:pt x="1097" y="3092"/>
                    <a:pt x="1097" y="3096"/>
                  </a:cubicBezTo>
                  <a:lnTo>
                    <a:pt x="1097" y="3096"/>
                  </a:lnTo>
                  <a:cubicBezTo>
                    <a:pt x="1095" y="3113"/>
                    <a:pt x="1093" y="3129"/>
                    <a:pt x="1090" y="3145"/>
                  </a:cubicBezTo>
                  <a:lnTo>
                    <a:pt x="1090" y="3145"/>
                  </a:lnTo>
                  <a:cubicBezTo>
                    <a:pt x="1090" y="3147"/>
                    <a:pt x="1090" y="3149"/>
                    <a:pt x="1090" y="3151"/>
                  </a:cubicBezTo>
                  <a:lnTo>
                    <a:pt x="1090" y="3151"/>
                  </a:lnTo>
                  <a:cubicBezTo>
                    <a:pt x="1090" y="3152"/>
                    <a:pt x="1089" y="3153"/>
                    <a:pt x="1089" y="3154"/>
                  </a:cubicBezTo>
                  <a:lnTo>
                    <a:pt x="1089" y="3154"/>
                  </a:lnTo>
                  <a:cubicBezTo>
                    <a:pt x="1086" y="3172"/>
                    <a:pt x="1084" y="3189"/>
                    <a:pt x="1081" y="3205"/>
                  </a:cubicBezTo>
                  <a:lnTo>
                    <a:pt x="1081" y="3205"/>
                  </a:lnTo>
                  <a:cubicBezTo>
                    <a:pt x="1081" y="3208"/>
                    <a:pt x="1080" y="3211"/>
                    <a:pt x="1080" y="3214"/>
                  </a:cubicBezTo>
                  <a:lnTo>
                    <a:pt x="1080" y="3214"/>
                  </a:lnTo>
                  <a:cubicBezTo>
                    <a:pt x="1077" y="3231"/>
                    <a:pt x="1075" y="3247"/>
                    <a:pt x="1072" y="3264"/>
                  </a:cubicBezTo>
                  <a:lnTo>
                    <a:pt x="1072" y="3264"/>
                  </a:lnTo>
                  <a:cubicBezTo>
                    <a:pt x="1072" y="3266"/>
                    <a:pt x="1071" y="3269"/>
                    <a:pt x="1070" y="3271"/>
                  </a:cubicBezTo>
                  <a:lnTo>
                    <a:pt x="1070" y="3271"/>
                  </a:lnTo>
                  <a:cubicBezTo>
                    <a:pt x="1068" y="3289"/>
                    <a:pt x="1064" y="3307"/>
                    <a:pt x="1061" y="3325"/>
                  </a:cubicBezTo>
                  <a:lnTo>
                    <a:pt x="1061" y="3325"/>
                  </a:lnTo>
                  <a:cubicBezTo>
                    <a:pt x="1061" y="3326"/>
                    <a:pt x="1061" y="3327"/>
                    <a:pt x="1061" y="3328"/>
                  </a:cubicBezTo>
                  <a:lnTo>
                    <a:pt x="1061" y="3328"/>
                  </a:lnTo>
                  <a:cubicBezTo>
                    <a:pt x="1057" y="3346"/>
                    <a:pt x="1054" y="3363"/>
                    <a:pt x="1051" y="3381"/>
                  </a:cubicBezTo>
                  <a:lnTo>
                    <a:pt x="1051" y="3381"/>
                  </a:lnTo>
                  <a:cubicBezTo>
                    <a:pt x="1051" y="3383"/>
                    <a:pt x="1050" y="3385"/>
                    <a:pt x="1049" y="3387"/>
                  </a:cubicBezTo>
                  <a:lnTo>
                    <a:pt x="1049" y="3387"/>
                  </a:lnTo>
                  <a:cubicBezTo>
                    <a:pt x="1046" y="3404"/>
                    <a:pt x="1042" y="3420"/>
                    <a:pt x="1039" y="3437"/>
                  </a:cubicBezTo>
                  <a:lnTo>
                    <a:pt x="1039" y="3437"/>
                  </a:lnTo>
                  <a:cubicBezTo>
                    <a:pt x="1039" y="3439"/>
                    <a:pt x="1038" y="3441"/>
                    <a:pt x="1038" y="3443"/>
                  </a:cubicBezTo>
                  <a:lnTo>
                    <a:pt x="1038" y="3443"/>
                  </a:lnTo>
                  <a:cubicBezTo>
                    <a:pt x="1034" y="3460"/>
                    <a:pt x="1031" y="3476"/>
                    <a:pt x="1027" y="3493"/>
                  </a:cubicBezTo>
                  <a:lnTo>
                    <a:pt x="1027" y="3493"/>
                  </a:lnTo>
                  <a:cubicBezTo>
                    <a:pt x="1027" y="3494"/>
                    <a:pt x="1026" y="3495"/>
                    <a:pt x="1026" y="3498"/>
                  </a:cubicBezTo>
                  <a:lnTo>
                    <a:pt x="1026" y="3498"/>
                  </a:lnTo>
                  <a:cubicBezTo>
                    <a:pt x="1022" y="3514"/>
                    <a:pt x="1018" y="3530"/>
                    <a:pt x="1014" y="3547"/>
                  </a:cubicBezTo>
                  <a:lnTo>
                    <a:pt x="1014" y="3547"/>
                  </a:lnTo>
                  <a:cubicBezTo>
                    <a:pt x="1014" y="3548"/>
                    <a:pt x="1014" y="3550"/>
                    <a:pt x="1013" y="3551"/>
                  </a:cubicBezTo>
                  <a:lnTo>
                    <a:pt x="1013" y="3551"/>
                  </a:lnTo>
                  <a:cubicBezTo>
                    <a:pt x="1009" y="3568"/>
                    <a:pt x="1005" y="3585"/>
                    <a:pt x="1001" y="3602"/>
                  </a:cubicBezTo>
                  <a:lnTo>
                    <a:pt x="1001" y="3602"/>
                  </a:lnTo>
                  <a:cubicBezTo>
                    <a:pt x="1000" y="3602"/>
                    <a:pt x="1000" y="3603"/>
                    <a:pt x="1000" y="3603"/>
                  </a:cubicBezTo>
                  <a:lnTo>
                    <a:pt x="1000" y="3603"/>
                  </a:lnTo>
                  <a:cubicBezTo>
                    <a:pt x="1000" y="3604"/>
                    <a:pt x="1000" y="3604"/>
                    <a:pt x="1000" y="3606"/>
                  </a:cubicBezTo>
                  <a:lnTo>
                    <a:pt x="1000" y="3606"/>
                  </a:lnTo>
                  <a:cubicBezTo>
                    <a:pt x="995" y="3621"/>
                    <a:pt x="991" y="3637"/>
                    <a:pt x="987" y="3653"/>
                  </a:cubicBezTo>
                  <a:lnTo>
                    <a:pt x="987" y="3653"/>
                  </a:lnTo>
                  <a:cubicBezTo>
                    <a:pt x="986" y="3656"/>
                    <a:pt x="986" y="3658"/>
                    <a:pt x="985" y="3661"/>
                  </a:cubicBezTo>
                  <a:lnTo>
                    <a:pt x="985" y="3661"/>
                  </a:lnTo>
                  <a:cubicBezTo>
                    <a:pt x="981" y="3675"/>
                    <a:pt x="977" y="3690"/>
                    <a:pt x="973" y="3705"/>
                  </a:cubicBezTo>
                  <a:lnTo>
                    <a:pt x="973" y="3705"/>
                  </a:lnTo>
                  <a:cubicBezTo>
                    <a:pt x="971" y="3707"/>
                    <a:pt x="971" y="3710"/>
                    <a:pt x="970" y="3713"/>
                  </a:cubicBezTo>
                  <a:lnTo>
                    <a:pt x="970" y="3713"/>
                  </a:lnTo>
                  <a:cubicBezTo>
                    <a:pt x="966" y="3727"/>
                    <a:pt x="962" y="3741"/>
                    <a:pt x="958" y="3755"/>
                  </a:cubicBezTo>
                  <a:lnTo>
                    <a:pt x="958" y="3755"/>
                  </a:lnTo>
                  <a:cubicBezTo>
                    <a:pt x="957" y="3758"/>
                    <a:pt x="955" y="3761"/>
                    <a:pt x="955" y="3765"/>
                  </a:cubicBezTo>
                  <a:lnTo>
                    <a:pt x="955" y="3765"/>
                  </a:lnTo>
                  <a:cubicBezTo>
                    <a:pt x="951" y="3778"/>
                    <a:pt x="946" y="3791"/>
                    <a:pt x="942" y="3804"/>
                  </a:cubicBezTo>
                  <a:lnTo>
                    <a:pt x="942" y="3804"/>
                  </a:lnTo>
                  <a:cubicBezTo>
                    <a:pt x="941" y="3808"/>
                    <a:pt x="940" y="3811"/>
                    <a:pt x="939" y="3815"/>
                  </a:cubicBezTo>
                  <a:lnTo>
                    <a:pt x="939" y="3815"/>
                  </a:lnTo>
                  <a:cubicBezTo>
                    <a:pt x="935" y="3828"/>
                    <a:pt x="931" y="3840"/>
                    <a:pt x="926" y="3853"/>
                  </a:cubicBezTo>
                  <a:lnTo>
                    <a:pt x="926" y="3853"/>
                  </a:lnTo>
                  <a:cubicBezTo>
                    <a:pt x="925" y="3857"/>
                    <a:pt x="924" y="3860"/>
                    <a:pt x="923" y="3864"/>
                  </a:cubicBezTo>
                  <a:lnTo>
                    <a:pt x="923" y="3864"/>
                  </a:lnTo>
                  <a:cubicBezTo>
                    <a:pt x="918" y="3877"/>
                    <a:pt x="914" y="3889"/>
                    <a:pt x="910" y="3902"/>
                  </a:cubicBezTo>
                  <a:lnTo>
                    <a:pt x="910" y="3902"/>
                  </a:lnTo>
                  <a:cubicBezTo>
                    <a:pt x="908" y="3905"/>
                    <a:pt x="907" y="3908"/>
                    <a:pt x="906" y="3912"/>
                  </a:cubicBezTo>
                  <a:lnTo>
                    <a:pt x="906" y="3912"/>
                  </a:lnTo>
                  <a:cubicBezTo>
                    <a:pt x="901" y="3924"/>
                    <a:pt x="897" y="3937"/>
                    <a:pt x="892" y="3949"/>
                  </a:cubicBezTo>
                  <a:lnTo>
                    <a:pt x="892" y="3949"/>
                  </a:lnTo>
                  <a:cubicBezTo>
                    <a:pt x="891" y="3953"/>
                    <a:pt x="890" y="3955"/>
                    <a:pt x="888" y="3959"/>
                  </a:cubicBezTo>
                  <a:lnTo>
                    <a:pt x="888" y="3959"/>
                  </a:lnTo>
                  <a:cubicBezTo>
                    <a:pt x="884" y="3971"/>
                    <a:pt x="879" y="3983"/>
                    <a:pt x="874" y="3996"/>
                  </a:cubicBezTo>
                  <a:lnTo>
                    <a:pt x="874" y="3996"/>
                  </a:lnTo>
                  <a:cubicBezTo>
                    <a:pt x="873" y="3999"/>
                    <a:pt x="872" y="4002"/>
                    <a:pt x="871" y="4005"/>
                  </a:cubicBezTo>
                  <a:lnTo>
                    <a:pt x="871" y="4005"/>
                  </a:lnTo>
                  <a:cubicBezTo>
                    <a:pt x="866" y="4017"/>
                    <a:pt x="861" y="4030"/>
                    <a:pt x="856" y="4042"/>
                  </a:cubicBezTo>
                  <a:lnTo>
                    <a:pt x="856" y="4042"/>
                  </a:lnTo>
                  <a:cubicBezTo>
                    <a:pt x="855" y="4045"/>
                    <a:pt x="853" y="4047"/>
                    <a:pt x="852" y="4050"/>
                  </a:cubicBezTo>
                  <a:lnTo>
                    <a:pt x="852" y="4050"/>
                  </a:lnTo>
                  <a:cubicBezTo>
                    <a:pt x="847" y="4063"/>
                    <a:pt x="842" y="4075"/>
                    <a:pt x="836" y="4087"/>
                  </a:cubicBezTo>
                  <a:lnTo>
                    <a:pt x="836" y="4087"/>
                  </a:lnTo>
                  <a:cubicBezTo>
                    <a:pt x="836" y="4090"/>
                    <a:pt x="835" y="4092"/>
                    <a:pt x="834" y="4094"/>
                  </a:cubicBezTo>
                  <a:lnTo>
                    <a:pt x="834" y="4094"/>
                  </a:lnTo>
                  <a:cubicBezTo>
                    <a:pt x="828" y="4107"/>
                    <a:pt x="823" y="4119"/>
                    <a:pt x="817" y="4132"/>
                  </a:cubicBezTo>
                  <a:lnTo>
                    <a:pt x="817" y="4132"/>
                  </a:lnTo>
                  <a:cubicBezTo>
                    <a:pt x="816" y="4133"/>
                    <a:pt x="816" y="4135"/>
                    <a:pt x="815" y="4137"/>
                  </a:cubicBezTo>
                  <a:lnTo>
                    <a:pt x="815" y="4137"/>
                  </a:lnTo>
                  <a:cubicBezTo>
                    <a:pt x="809" y="4150"/>
                    <a:pt x="803" y="4163"/>
                    <a:pt x="797" y="4176"/>
                  </a:cubicBezTo>
                  <a:lnTo>
                    <a:pt x="797" y="4176"/>
                  </a:lnTo>
                  <a:cubicBezTo>
                    <a:pt x="797" y="4176"/>
                    <a:pt x="796" y="4176"/>
                    <a:pt x="796" y="4177"/>
                  </a:cubicBezTo>
                  <a:lnTo>
                    <a:pt x="796" y="4177"/>
                  </a:lnTo>
                  <a:cubicBezTo>
                    <a:pt x="790" y="4190"/>
                    <a:pt x="784" y="4202"/>
                    <a:pt x="777" y="4215"/>
                  </a:cubicBezTo>
                  <a:lnTo>
                    <a:pt x="777" y="4215"/>
                  </a:lnTo>
                  <a:cubicBezTo>
                    <a:pt x="777" y="4217"/>
                    <a:pt x="776" y="4217"/>
                    <a:pt x="776" y="4218"/>
                  </a:cubicBezTo>
                  <a:lnTo>
                    <a:pt x="776" y="4218"/>
                  </a:lnTo>
                  <a:cubicBezTo>
                    <a:pt x="770" y="4230"/>
                    <a:pt x="764" y="4242"/>
                    <a:pt x="758" y="4253"/>
                  </a:cubicBezTo>
                  <a:lnTo>
                    <a:pt x="758" y="4253"/>
                  </a:lnTo>
                  <a:cubicBezTo>
                    <a:pt x="757" y="4256"/>
                    <a:pt x="756" y="4258"/>
                    <a:pt x="754" y="4259"/>
                  </a:cubicBezTo>
                  <a:lnTo>
                    <a:pt x="754" y="4259"/>
                  </a:lnTo>
                  <a:cubicBezTo>
                    <a:pt x="749" y="4270"/>
                    <a:pt x="743" y="4281"/>
                    <a:pt x="737" y="4292"/>
                  </a:cubicBezTo>
                  <a:lnTo>
                    <a:pt x="737" y="4292"/>
                  </a:lnTo>
                  <a:cubicBezTo>
                    <a:pt x="736" y="4295"/>
                    <a:pt x="735" y="4297"/>
                    <a:pt x="734" y="4299"/>
                  </a:cubicBezTo>
                  <a:lnTo>
                    <a:pt x="734" y="4299"/>
                  </a:lnTo>
                  <a:cubicBezTo>
                    <a:pt x="727" y="4310"/>
                    <a:pt x="721" y="4321"/>
                    <a:pt x="715" y="4332"/>
                  </a:cubicBezTo>
                  <a:lnTo>
                    <a:pt x="715" y="4332"/>
                  </a:lnTo>
                  <a:cubicBezTo>
                    <a:pt x="714" y="4333"/>
                    <a:pt x="713" y="4335"/>
                    <a:pt x="713" y="4336"/>
                  </a:cubicBezTo>
                  <a:lnTo>
                    <a:pt x="713" y="4336"/>
                  </a:lnTo>
                  <a:cubicBezTo>
                    <a:pt x="707" y="4346"/>
                    <a:pt x="702" y="4355"/>
                    <a:pt x="696" y="4365"/>
                  </a:cubicBezTo>
                  <a:lnTo>
                    <a:pt x="696" y="4365"/>
                  </a:lnTo>
                  <a:cubicBezTo>
                    <a:pt x="695" y="4367"/>
                    <a:pt x="693" y="4369"/>
                    <a:pt x="691" y="4372"/>
                  </a:cubicBezTo>
                  <a:lnTo>
                    <a:pt x="691" y="4372"/>
                  </a:lnTo>
                  <a:cubicBezTo>
                    <a:pt x="686" y="4382"/>
                    <a:pt x="680" y="4391"/>
                    <a:pt x="674" y="4401"/>
                  </a:cubicBezTo>
                  <a:lnTo>
                    <a:pt x="674" y="4401"/>
                  </a:lnTo>
                  <a:cubicBezTo>
                    <a:pt x="672" y="4404"/>
                    <a:pt x="670" y="4407"/>
                    <a:pt x="668" y="4410"/>
                  </a:cubicBezTo>
                  <a:lnTo>
                    <a:pt x="668" y="4410"/>
                  </a:lnTo>
                  <a:cubicBezTo>
                    <a:pt x="663" y="4418"/>
                    <a:pt x="658" y="4425"/>
                    <a:pt x="653" y="4433"/>
                  </a:cubicBezTo>
                  <a:lnTo>
                    <a:pt x="653" y="4433"/>
                  </a:lnTo>
                  <a:cubicBezTo>
                    <a:pt x="651" y="4436"/>
                    <a:pt x="650" y="4438"/>
                    <a:pt x="648" y="4441"/>
                  </a:cubicBezTo>
                  <a:lnTo>
                    <a:pt x="648" y="4441"/>
                  </a:lnTo>
                  <a:cubicBezTo>
                    <a:pt x="642" y="4450"/>
                    <a:pt x="636" y="4459"/>
                    <a:pt x="630" y="4468"/>
                  </a:cubicBezTo>
                  <a:lnTo>
                    <a:pt x="630" y="4468"/>
                  </a:lnTo>
                  <a:cubicBezTo>
                    <a:pt x="628" y="4471"/>
                    <a:pt x="625" y="4474"/>
                    <a:pt x="623" y="4477"/>
                  </a:cubicBezTo>
                  <a:lnTo>
                    <a:pt x="623" y="4477"/>
                  </a:lnTo>
                  <a:cubicBezTo>
                    <a:pt x="619" y="4484"/>
                    <a:pt x="614" y="4491"/>
                    <a:pt x="609" y="4497"/>
                  </a:cubicBezTo>
                  <a:lnTo>
                    <a:pt x="609" y="4497"/>
                  </a:lnTo>
                  <a:cubicBezTo>
                    <a:pt x="607" y="4500"/>
                    <a:pt x="605" y="4504"/>
                    <a:pt x="603" y="4506"/>
                  </a:cubicBezTo>
                  <a:lnTo>
                    <a:pt x="603" y="4506"/>
                  </a:lnTo>
                  <a:cubicBezTo>
                    <a:pt x="596" y="4515"/>
                    <a:pt x="590" y="4524"/>
                    <a:pt x="583" y="4532"/>
                  </a:cubicBezTo>
                  <a:lnTo>
                    <a:pt x="583" y="4532"/>
                  </a:lnTo>
                  <a:cubicBezTo>
                    <a:pt x="581" y="4535"/>
                    <a:pt x="579" y="4538"/>
                    <a:pt x="576" y="4541"/>
                  </a:cubicBezTo>
                  <a:lnTo>
                    <a:pt x="576" y="4541"/>
                  </a:lnTo>
                  <a:cubicBezTo>
                    <a:pt x="571" y="4547"/>
                    <a:pt x="567" y="4553"/>
                    <a:pt x="562" y="4559"/>
                  </a:cubicBezTo>
                  <a:lnTo>
                    <a:pt x="562" y="4559"/>
                  </a:lnTo>
                  <a:cubicBezTo>
                    <a:pt x="560" y="4562"/>
                    <a:pt x="558" y="4565"/>
                    <a:pt x="555" y="4568"/>
                  </a:cubicBezTo>
                  <a:lnTo>
                    <a:pt x="555" y="4568"/>
                  </a:lnTo>
                  <a:cubicBezTo>
                    <a:pt x="550" y="4574"/>
                    <a:pt x="545" y="4580"/>
                    <a:pt x="540" y="4587"/>
                  </a:cubicBezTo>
                  <a:lnTo>
                    <a:pt x="540" y="4587"/>
                  </a:lnTo>
                  <a:cubicBezTo>
                    <a:pt x="538" y="4589"/>
                    <a:pt x="535" y="4592"/>
                    <a:pt x="533" y="4595"/>
                  </a:cubicBezTo>
                  <a:lnTo>
                    <a:pt x="533" y="4595"/>
                  </a:lnTo>
                  <a:cubicBezTo>
                    <a:pt x="526" y="4603"/>
                    <a:pt x="519" y="4612"/>
                    <a:pt x="512" y="4620"/>
                  </a:cubicBezTo>
                  <a:lnTo>
                    <a:pt x="512" y="4620"/>
                  </a:lnTo>
                  <a:cubicBezTo>
                    <a:pt x="509" y="4622"/>
                    <a:pt x="507" y="4625"/>
                    <a:pt x="505" y="4627"/>
                  </a:cubicBezTo>
                  <a:lnTo>
                    <a:pt x="505" y="4627"/>
                  </a:lnTo>
                  <a:cubicBezTo>
                    <a:pt x="499" y="4633"/>
                    <a:pt x="495" y="4638"/>
                    <a:pt x="489" y="4644"/>
                  </a:cubicBezTo>
                  <a:lnTo>
                    <a:pt x="489" y="4644"/>
                  </a:lnTo>
                  <a:cubicBezTo>
                    <a:pt x="486" y="4647"/>
                    <a:pt x="483" y="4650"/>
                    <a:pt x="480" y="4653"/>
                  </a:cubicBezTo>
                  <a:lnTo>
                    <a:pt x="480" y="4653"/>
                  </a:lnTo>
                  <a:cubicBezTo>
                    <a:pt x="476" y="4658"/>
                    <a:pt x="472" y="4662"/>
                    <a:pt x="467" y="4667"/>
                  </a:cubicBezTo>
                  <a:lnTo>
                    <a:pt x="467" y="4667"/>
                  </a:lnTo>
                  <a:cubicBezTo>
                    <a:pt x="463" y="4672"/>
                    <a:pt x="458" y="4677"/>
                    <a:pt x="454" y="4681"/>
                  </a:cubicBezTo>
                  <a:lnTo>
                    <a:pt x="454" y="4681"/>
                  </a:lnTo>
                  <a:cubicBezTo>
                    <a:pt x="449" y="4684"/>
                    <a:pt x="445" y="4689"/>
                    <a:pt x="442" y="4693"/>
                  </a:cubicBezTo>
                  <a:lnTo>
                    <a:pt x="442" y="4693"/>
                  </a:lnTo>
                  <a:cubicBezTo>
                    <a:pt x="437" y="4697"/>
                    <a:pt x="433" y="4701"/>
                    <a:pt x="428" y="4705"/>
                  </a:cubicBezTo>
                  <a:lnTo>
                    <a:pt x="428" y="4705"/>
                  </a:lnTo>
                  <a:cubicBezTo>
                    <a:pt x="424" y="4709"/>
                    <a:pt x="420" y="4713"/>
                    <a:pt x="416" y="4716"/>
                  </a:cubicBezTo>
                  <a:lnTo>
                    <a:pt x="416" y="4716"/>
                  </a:lnTo>
                  <a:cubicBezTo>
                    <a:pt x="411" y="4721"/>
                    <a:pt x="406" y="4725"/>
                    <a:pt x="402" y="4729"/>
                  </a:cubicBezTo>
                  <a:lnTo>
                    <a:pt x="402" y="4729"/>
                  </a:lnTo>
                  <a:cubicBezTo>
                    <a:pt x="398" y="4732"/>
                    <a:pt x="394" y="4736"/>
                    <a:pt x="391" y="4739"/>
                  </a:cubicBezTo>
                  <a:lnTo>
                    <a:pt x="391" y="4739"/>
                  </a:lnTo>
                  <a:cubicBezTo>
                    <a:pt x="385" y="4743"/>
                    <a:pt x="380" y="4747"/>
                    <a:pt x="375" y="4752"/>
                  </a:cubicBezTo>
                  <a:lnTo>
                    <a:pt x="375" y="4752"/>
                  </a:lnTo>
                  <a:cubicBezTo>
                    <a:pt x="372" y="4754"/>
                    <a:pt x="368" y="4757"/>
                    <a:pt x="364" y="4760"/>
                  </a:cubicBezTo>
                  <a:lnTo>
                    <a:pt x="364" y="4760"/>
                  </a:lnTo>
                  <a:cubicBezTo>
                    <a:pt x="361" y="4763"/>
                    <a:pt x="358" y="4765"/>
                    <a:pt x="355" y="4768"/>
                  </a:cubicBezTo>
                  <a:lnTo>
                    <a:pt x="355" y="4768"/>
                  </a:lnTo>
                  <a:cubicBezTo>
                    <a:pt x="350" y="4771"/>
                    <a:pt x="345" y="4774"/>
                    <a:pt x="341" y="4778"/>
                  </a:cubicBezTo>
                  <a:lnTo>
                    <a:pt x="341" y="4778"/>
                  </a:lnTo>
                  <a:cubicBezTo>
                    <a:pt x="337" y="4781"/>
                    <a:pt x="334" y="4783"/>
                    <a:pt x="330" y="4786"/>
                  </a:cubicBezTo>
                  <a:lnTo>
                    <a:pt x="330" y="4786"/>
                  </a:lnTo>
                  <a:cubicBezTo>
                    <a:pt x="326" y="4789"/>
                    <a:pt x="322" y="4792"/>
                    <a:pt x="317" y="4795"/>
                  </a:cubicBezTo>
                  <a:lnTo>
                    <a:pt x="317" y="4795"/>
                  </a:lnTo>
                  <a:cubicBezTo>
                    <a:pt x="313" y="4798"/>
                    <a:pt x="310" y="4800"/>
                    <a:pt x="306" y="4803"/>
                  </a:cubicBezTo>
                  <a:lnTo>
                    <a:pt x="306" y="4803"/>
                  </a:lnTo>
                  <a:cubicBezTo>
                    <a:pt x="302" y="4805"/>
                    <a:pt x="298" y="4809"/>
                    <a:pt x="293" y="4812"/>
                  </a:cubicBezTo>
                  <a:lnTo>
                    <a:pt x="293" y="4812"/>
                  </a:lnTo>
                  <a:cubicBezTo>
                    <a:pt x="289" y="4814"/>
                    <a:pt x="286" y="4816"/>
                    <a:pt x="282" y="4818"/>
                  </a:cubicBezTo>
                  <a:lnTo>
                    <a:pt x="282" y="4818"/>
                  </a:lnTo>
                  <a:cubicBezTo>
                    <a:pt x="277" y="4821"/>
                    <a:pt x="273" y="4824"/>
                    <a:pt x="269" y="4826"/>
                  </a:cubicBezTo>
                  <a:lnTo>
                    <a:pt x="269" y="4826"/>
                  </a:lnTo>
                  <a:cubicBezTo>
                    <a:pt x="265" y="4829"/>
                    <a:pt x="261" y="4831"/>
                    <a:pt x="258" y="4833"/>
                  </a:cubicBezTo>
                  <a:lnTo>
                    <a:pt x="258" y="4833"/>
                  </a:lnTo>
                  <a:cubicBezTo>
                    <a:pt x="254" y="4836"/>
                    <a:pt x="249" y="4839"/>
                    <a:pt x="244" y="4841"/>
                  </a:cubicBezTo>
                  <a:lnTo>
                    <a:pt x="244" y="4841"/>
                  </a:lnTo>
                  <a:cubicBezTo>
                    <a:pt x="241" y="4843"/>
                    <a:pt x="237" y="4845"/>
                    <a:pt x="233" y="4847"/>
                  </a:cubicBezTo>
                  <a:lnTo>
                    <a:pt x="233" y="4847"/>
                  </a:lnTo>
                  <a:cubicBezTo>
                    <a:pt x="228" y="4850"/>
                    <a:pt x="224" y="4852"/>
                    <a:pt x="219" y="4855"/>
                  </a:cubicBezTo>
                  <a:lnTo>
                    <a:pt x="219" y="4855"/>
                  </a:lnTo>
                  <a:cubicBezTo>
                    <a:pt x="215" y="4856"/>
                    <a:pt x="213" y="4857"/>
                    <a:pt x="209" y="4860"/>
                  </a:cubicBezTo>
                  <a:lnTo>
                    <a:pt x="209" y="4860"/>
                  </a:lnTo>
                  <a:cubicBezTo>
                    <a:pt x="201" y="4863"/>
                    <a:pt x="193" y="4867"/>
                    <a:pt x="185" y="4870"/>
                  </a:cubicBezTo>
                  <a:lnTo>
                    <a:pt x="185" y="4870"/>
                  </a:lnTo>
                  <a:cubicBezTo>
                    <a:pt x="183" y="4872"/>
                    <a:pt x="180" y="4873"/>
                    <a:pt x="178" y="4874"/>
                  </a:cubicBezTo>
                  <a:lnTo>
                    <a:pt x="178" y="4874"/>
                  </a:lnTo>
                  <a:cubicBezTo>
                    <a:pt x="172" y="4877"/>
                    <a:pt x="166" y="4879"/>
                    <a:pt x="161" y="4881"/>
                  </a:cubicBezTo>
                  <a:lnTo>
                    <a:pt x="161" y="4881"/>
                  </a:lnTo>
                  <a:cubicBezTo>
                    <a:pt x="157" y="4883"/>
                    <a:pt x="154" y="4884"/>
                    <a:pt x="151" y="4885"/>
                  </a:cubicBezTo>
                  <a:lnTo>
                    <a:pt x="151" y="4885"/>
                  </a:lnTo>
                  <a:cubicBezTo>
                    <a:pt x="146" y="4887"/>
                    <a:pt x="141" y="4889"/>
                    <a:pt x="135" y="4891"/>
                  </a:cubicBezTo>
                  <a:lnTo>
                    <a:pt x="135" y="4891"/>
                  </a:lnTo>
                  <a:cubicBezTo>
                    <a:pt x="132" y="4892"/>
                    <a:pt x="129" y="4893"/>
                    <a:pt x="125" y="4894"/>
                  </a:cubicBezTo>
                  <a:lnTo>
                    <a:pt x="125" y="4894"/>
                  </a:lnTo>
                  <a:cubicBezTo>
                    <a:pt x="120" y="4896"/>
                    <a:pt x="115" y="4897"/>
                    <a:pt x="111" y="4899"/>
                  </a:cubicBezTo>
                  <a:lnTo>
                    <a:pt x="111" y="4899"/>
                  </a:lnTo>
                  <a:cubicBezTo>
                    <a:pt x="107" y="4900"/>
                    <a:pt x="104" y="4901"/>
                    <a:pt x="100" y="4902"/>
                  </a:cubicBezTo>
                  <a:lnTo>
                    <a:pt x="100" y="4902"/>
                  </a:lnTo>
                  <a:cubicBezTo>
                    <a:pt x="95" y="4903"/>
                    <a:pt x="90" y="4905"/>
                    <a:pt x="85" y="4907"/>
                  </a:cubicBezTo>
                  <a:lnTo>
                    <a:pt x="85" y="4907"/>
                  </a:lnTo>
                  <a:cubicBezTo>
                    <a:pt x="82" y="4907"/>
                    <a:pt x="79" y="4908"/>
                    <a:pt x="75" y="4909"/>
                  </a:cubicBezTo>
                  <a:lnTo>
                    <a:pt x="75" y="4909"/>
                  </a:lnTo>
                  <a:cubicBezTo>
                    <a:pt x="70" y="4910"/>
                    <a:pt x="65" y="4912"/>
                    <a:pt x="60" y="4913"/>
                  </a:cubicBezTo>
                  <a:lnTo>
                    <a:pt x="60" y="4913"/>
                  </a:lnTo>
                  <a:cubicBezTo>
                    <a:pt x="57" y="4913"/>
                    <a:pt x="53" y="4914"/>
                    <a:pt x="50" y="4915"/>
                  </a:cubicBezTo>
                  <a:lnTo>
                    <a:pt x="50" y="4915"/>
                  </a:lnTo>
                  <a:cubicBezTo>
                    <a:pt x="44" y="4916"/>
                    <a:pt x="39" y="4917"/>
                    <a:pt x="33" y="4918"/>
                  </a:cubicBezTo>
                  <a:lnTo>
                    <a:pt x="33" y="4918"/>
                  </a:lnTo>
                  <a:cubicBezTo>
                    <a:pt x="30" y="4919"/>
                    <a:pt x="28" y="4919"/>
                    <a:pt x="25" y="4920"/>
                  </a:cubicBezTo>
                  <a:lnTo>
                    <a:pt x="25" y="4920"/>
                  </a:lnTo>
                  <a:cubicBezTo>
                    <a:pt x="17" y="4921"/>
                    <a:pt x="8" y="4922"/>
                    <a:pt x="0" y="4924"/>
                  </a:cubicBezTo>
                  <a:lnTo>
                    <a:pt x="444" y="4868"/>
                  </a:lnTo>
                  <a:lnTo>
                    <a:pt x="444" y="4868"/>
                  </a:lnTo>
                  <a:cubicBezTo>
                    <a:pt x="454" y="4867"/>
                    <a:pt x="462" y="4866"/>
                    <a:pt x="471" y="4864"/>
                  </a:cubicBezTo>
                  <a:lnTo>
                    <a:pt x="471" y="4864"/>
                  </a:lnTo>
                  <a:cubicBezTo>
                    <a:pt x="474" y="4864"/>
                    <a:pt x="477" y="4863"/>
                    <a:pt x="479" y="4862"/>
                  </a:cubicBezTo>
                  <a:lnTo>
                    <a:pt x="479" y="4862"/>
                  </a:lnTo>
                  <a:cubicBezTo>
                    <a:pt x="485" y="4861"/>
                    <a:pt x="491" y="4861"/>
                    <a:pt x="497" y="4860"/>
                  </a:cubicBezTo>
                  <a:lnTo>
                    <a:pt x="497" y="4860"/>
                  </a:lnTo>
                  <a:cubicBezTo>
                    <a:pt x="501" y="4859"/>
                    <a:pt x="504" y="4857"/>
                    <a:pt x="507" y="4857"/>
                  </a:cubicBezTo>
                  <a:lnTo>
                    <a:pt x="507" y="4857"/>
                  </a:lnTo>
                  <a:cubicBezTo>
                    <a:pt x="512" y="4856"/>
                    <a:pt x="518" y="4855"/>
                    <a:pt x="523" y="4853"/>
                  </a:cubicBezTo>
                  <a:lnTo>
                    <a:pt x="523" y="4853"/>
                  </a:lnTo>
                  <a:cubicBezTo>
                    <a:pt x="527" y="4853"/>
                    <a:pt x="530" y="4851"/>
                    <a:pt x="534" y="4851"/>
                  </a:cubicBezTo>
                  <a:lnTo>
                    <a:pt x="534" y="4851"/>
                  </a:lnTo>
                  <a:cubicBezTo>
                    <a:pt x="537" y="4850"/>
                    <a:pt x="539" y="4849"/>
                    <a:pt x="542" y="4848"/>
                  </a:cubicBezTo>
                  <a:lnTo>
                    <a:pt x="542" y="4848"/>
                  </a:lnTo>
                  <a:cubicBezTo>
                    <a:pt x="544" y="4848"/>
                    <a:pt x="546" y="4847"/>
                    <a:pt x="549" y="4847"/>
                  </a:cubicBezTo>
                  <a:lnTo>
                    <a:pt x="549" y="4847"/>
                  </a:lnTo>
                  <a:cubicBezTo>
                    <a:pt x="553" y="4845"/>
                    <a:pt x="556" y="4844"/>
                    <a:pt x="560" y="4843"/>
                  </a:cubicBezTo>
                  <a:lnTo>
                    <a:pt x="560" y="4843"/>
                  </a:lnTo>
                  <a:cubicBezTo>
                    <a:pt x="565" y="4842"/>
                    <a:pt x="570" y="4840"/>
                    <a:pt x="575" y="4839"/>
                  </a:cubicBezTo>
                  <a:lnTo>
                    <a:pt x="575" y="4839"/>
                  </a:lnTo>
                  <a:cubicBezTo>
                    <a:pt x="579" y="4837"/>
                    <a:pt x="582" y="4836"/>
                    <a:pt x="586" y="4835"/>
                  </a:cubicBezTo>
                  <a:lnTo>
                    <a:pt x="586" y="4835"/>
                  </a:lnTo>
                  <a:cubicBezTo>
                    <a:pt x="591" y="4833"/>
                    <a:pt x="597" y="4831"/>
                    <a:pt x="602" y="4829"/>
                  </a:cubicBezTo>
                  <a:lnTo>
                    <a:pt x="602" y="4829"/>
                  </a:lnTo>
                  <a:cubicBezTo>
                    <a:pt x="605" y="4828"/>
                    <a:pt x="609" y="4826"/>
                    <a:pt x="612" y="4825"/>
                  </a:cubicBezTo>
                  <a:lnTo>
                    <a:pt x="612" y="4825"/>
                  </a:lnTo>
                  <a:cubicBezTo>
                    <a:pt x="618" y="4823"/>
                    <a:pt x="624" y="4820"/>
                    <a:pt x="630" y="4818"/>
                  </a:cubicBezTo>
                  <a:lnTo>
                    <a:pt x="630" y="4818"/>
                  </a:lnTo>
                  <a:cubicBezTo>
                    <a:pt x="633" y="4817"/>
                    <a:pt x="635" y="4816"/>
                    <a:pt x="638" y="4815"/>
                  </a:cubicBezTo>
                  <a:lnTo>
                    <a:pt x="638" y="4815"/>
                  </a:lnTo>
                  <a:lnTo>
                    <a:pt x="638" y="4815"/>
                  </a:lnTo>
                  <a:lnTo>
                    <a:pt x="638" y="4815"/>
                  </a:lnTo>
                  <a:cubicBezTo>
                    <a:pt x="646" y="4811"/>
                    <a:pt x="654" y="4807"/>
                    <a:pt x="663" y="4804"/>
                  </a:cubicBezTo>
                  <a:lnTo>
                    <a:pt x="663" y="4804"/>
                  </a:lnTo>
                  <a:cubicBezTo>
                    <a:pt x="666" y="4802"/>
                    <a:pt x="669" y="4801"/>
                    <a:pt x="672" y="4799"/>
                  </a:cubicBezTo>
                  <a:lnTo>
                    <a:pt x="672" y="4799"/>
                  </a:lnTo>
                  <a:cubicBezTo>
                    <a:pt x="677" y="4797"/>
                    <a:pt x="683" y="4794"/>
                    <a:pt x="688" y="4792"/>
                  </a:cubicBezTo>
                  <a:lnTo>
                    <a:pt x="688" y="4792"/>
                  </a:lnTo>
                  <a:cubicBezTo>
                    <a:pt x="691" y="4789"/>
                    <a:pt x="695" y="4787"/>
                    <a:pt x="699" y="4785"/>
                  </a:cubicBezTo>
                  <a:lnTo>
                    <a:pt x="699" y="4785"/>
                  </a:lnTo>
                  <a:cubicBezTo>
                    <a:pt x="704" y="4783"/>
                    <a:pt x="708" y="4781"/>
                    <a:pt x="713" y="4777"/>
                  </a:cubicBezTo>
                  <a:lnTo>
                    <a:pt x="713" y="4777"/>
                  </a:lnTo>
                  <a:cubicBezTo>
                    <a:pt x="717" y="4776"/>
                    <a:pt x="721" y="4773"/>
                    <a:pt x="724" y="4771"/>
                  </a:cubicBezTo>
                  <a:lnTo>
                    <a:pt x="724" y="4771"/>
                  </a:lnTo>
                  <a:cubicBezTo>
                    <a:pt x="727" y="4769"/>
                    <a:pt x="731" y="4768"/>
                    <a:pt x="733" y="4766"/>
                  </a:cubicBezTo>
                  <a:lnTo>
                    <a:pt x="733" y="4766"/>
                  </a:lnTo>
                  <a:cubicBezTo>
                    <a:pt x="735" y="4765"/>
                    <a:pt x="737" y="4765"/>
                    <a:pt x="738" y="4763"/>
                  </a:cubicBezTo>
                  <a:lnTo>
                    <a:pt x="738" y="4763"/>
                  </a:lnTo>
                  <a:cubicBezTo>
                    <a:pt x="742" y="4761"/>
                    <a:pt x="746" y="4758"/>
                    <a:pt x="750" y="4756"/>
                  </a:cubicBezTo>
                  <a:lnTo>
                    <a:pt x="750" y="4756"/>
                  </a:lnTo>
                  <a:cubicBezTo>
                    <a:pt x="754" y="4753"/>
                    <a:pt x="759" y="4751"/>
                    <a:pt x="764" y="4747"/>
                  </a:cubicBezTo>
                  <a:lnTo>
                    <a:pt x="764" y="4747"/>
                  </a:lnTo>
                  <a:cubicBezTo>
                    <a:pt x="767" y="4745"/>
                    <a:pt x="771" y="4742"/>
                    <a:pt x="775" y="4740"/>
                  </a:cubicBezTo>
                  <a:lnTo>
                    <a:pt x="775" y="4740"/>
                  </a:lnTo>
                  <a:cubicBezTo>
                    <a:pt x="779" y="4737"/>
                    <a:pt x="784" y="4734"/>
                    <a:pt x="789" y="4731"/>
                  </a:cubicBezTo>
                  <a:lnTo>
                    <a:pt x="789" y="4731"/>
                  </a:lnTo>
                  <a:cubicBezTo>
                    <a:pt x="792" y="4729"/>
                    <a:pt x="796" y="4726"/>
                    <a:pt x="800" y="4724"/>
                  </a:cubicBezTo>
                  <a:lnTo>
                    <a:pt x="800" y="4724"/>
                  </a:lnTo>
                  <a:cubicBezTo>
                    <a:pt x="805" y="4720"/>
                    <a:pt x="810" y="4716"/>
                    <a:pt x="814" y="4713"/>
                  </a:cubicBezTo>
                  <a:lnTo>
                    <a:pt x="814" y="4713"/>
                  </a:lnTo>
                  <a:cubicBezTo>
                    <a:pt x="817" y="4710"/>
                    <a:pt x="821" y="4708"/>
                    <a:pt x="824" y="4705"/>
                  </a:cubicBezTo>
                  <a:lnTo>
                    <a:pt x="824" y="4705"/>
                  </a:lnTo>
                  <a:cubicBezTo>
                    <a:pt x="825" y="4705"/>
                    <a:pt x="826" y="4704"/>
                    <a:pt x="827" y="4703"/>
                  </a:cubicBezTo>
                  <a:lnTo>
                    <a:pt x="827" y="4703"/>
                  </a:lnTo>
                  <a:cubicBezTo>
                    <a:pt x="829" y="4701"/>
                    <a:pt x="832" y="4699"/>
                    <a:pt x="835" y="4697"/>
                  </a:cubicBezTo>
                  <a:lnTo>
                    <a:pt x="835" y="4697"/>
                  </a:lnTo>
                  <a:cubicBezTo>
                    <a:pt x="841" y="4693"/>
                    <a:pt x="846" y="4689"/>
                    <a:pt x="851" y="4684"/>
                  </a:cubicBezTo>
                  <a:lnTo>
                    <a:pt x="851" y="4684"/>
                  </a:lnTo>
                  <a:cubicBezTo>
                    <a:pt x="852" y="4683"/>
                    <a:pt x="853" y="4683"/>
                    <a:pt x="855" y="4682"/>
                  </a:cubicBezTo>
                  <a:lnTo>
                    <a:pt x="855" y="4682"/>
                  </a:lnTo>
                  <a:cubicBezTo>
                    <a:pt x="857" y="4680"/>
                    <a:pt x="860" y="4677"/>
                    <a:pt x="863" y="4675"/>
                  </a:cubicBezTo>
                  <a:lnTo>
                    <a:pt x="863" y="4675"/>
                  </a:lnTo>
                  <a:cubicBezTo>
                    <a:pt x="866" y="4672"/>
                    <a:pt x="869" y="4670"/>
                    <a:pt x="873" y="4667"/>
                  </a:cubicBezTo>
                  <a:lnTo>
                    <a:pt x="873" y="4667"/>
                  </a:lnTo>
                  <a:cubicBezTo>
                    <a:pt x="874" y="4666"/>
                    <a:pt x="876" y="4664"/>
                    <a:pt x="878" y="4662"/>
                  </a:cubicBezTo>
                  <a:lnTo>
                    <a:pt x="878" y="4662"/>
                  </a:lnTo>
                  <a:cubicBezTo>
                    <a:pt x="879" y="4661"/>
                    <a:pt x="881" y="4660"/>
                    <a:pt x="882" y="4659"/>
                  </a:cubicBezTo>
                  <a:lnTo>
                    <a:pt x="882" y="4659"/>
                  </a:lnTo>
                  <a:cubicBezTo>
                    <a:pt x="885" y="4656"/>
                    <a:pt x="888" y="4654"/>
                    <a:pt x="890" y="4651"/>
                  </a:cubicBezTo>
                  <a:lnTo>
                    <a:pt x="890" y="4651"/>
                  </a:lnTo>
                  <a:cubicBezTo>
                    <a:pt x="895" y="4647"/>
                    <a:pt x="900" y="4643"/>
                    <a:pt x="905" y="4638"/>
                  </a:cubicBezTo>
                  <a:lnTo>
                    <a:pt x="905" y="4638"/>
                  </a:lnTo>
                  <a:cubicBezTo>
                    <a:pt x="906" y="4637"/>
                    <a:pt x="908" y="4636"/>
                    <a:pt x="910" y="4634"/>
                  </a:cubicBezTo>
                  <a:lnTo>
                    <a:pt x="910" y="4634"/>
                  </a:lnTo>
                  <a:cubicBezTo>
                    <a:pt x="912" y="4632"/>
                    <a:pt x="915" y="4630"/>
                    <a:pt x="916" y="4627"/>
                  </a:cubicBezTo>
                  <a:lnTo>
                    <a:pt x="916" y="4627"/>
                  </a:lnTo>
                  <a:cubicBezTo>
                    <a:pt x="921" y="4623"/>
                    <a:pt x="926" y="4619"/>
                    <a:pt x="931" y="4614"/>
                  </a:cubicBezTo>
                  <a:lnTo>
                    <a:pt x="931" y="4614"/>
                  </a:lnTo>
                  <a:cubicBezTo>
                    <a:pt x="933" y="4612"/>
                    <a:pt x="935" y="4610"/>
                    <a:pt x="937" y="4609"/>
                  </a:cubicBezTo>
                  <a:lnTo>
                    <a:pt x="937" y="4609"/>
                  </a:lnTo>
                  <a:cubicBezTo>
                    <a:pt x="940" y="4606"/>
                    <a:pt x="942" y="4603"/>
                    <a:pt x="945" y="4600"/>
                  </a:cubicBezTo>
                  <a:lnTo>
                    <a:pt x="945" y="4600"/>
                  </a:lnTo>
                  <a:cubicBezTo>
                    <a:pt x="948" y="4598"/>
                    <a:pt x="951" y="4595"/>
                    <a:pt x="954" y="4591"/>
                  </a:cubicBezTo>
                  <a:lnTo>
                    <a:pt x="954" y="4591"/>
                  </a:lnTo>
                  <a:cubicBezTo>
                    <a:pt x="955" y="4590"/>
                    <a:pt x="956" y="4589"/>
                    <a:pt x="957" y="4588"/>
                  </a:cubicBezTo>
                  <a:lnTo>
                    <a:pt x="957" y="4588"/>
                  </a:lnTo>
                  <a:cubicBezTo>
                    <a:pt x="962" y="4584"/>
                    <a:pt x="966" y="4579"/>
                    <a:pt x="970" y="4575"/>
                  </a:cubicBezTo>
                  <a:lnTo>
                    <a:pt x="970" y="4575"/>
                  </a:lnTo>
                  <a:cubicBezTo>
                    <a:pt x="972" y="4573"/>
                    <a:pt x="975" y="4570"/>
                    <a:pt x="977" y="4568"/>
                  </a:cubicBezTo>
                  <a:lnTo>
                    <a:pt x="977" y="4568"/>
                  </a:lnTo>
                  <a:cubicBezTo>
                    <a:pt x="978" y="4567"/>
                    <a:pt x="978" y="4567"/>
                    <a:pt x="978" y="4567"/>
                  </a:cubicBezTo>
                  <a:lnTo>
                    <a:pt x="978" y="4567"/>
                  </a:lnTo>
                  <a:cubicBezTo>
                    <a:pt x="985" y="4559"/>
                    <a:pt x="992" y="4552"/>
                    <a:pt x="999" y="4544"/>
                  </a:cubicBezTo>
                  <a:lnTo>
                    <a:pt x="999" y="4544"/>
                  </a:lnTo>
                  <a:lnTo>
                    <a:pt x="999" y="4543"/>
                  </a:lnTo>
                  <a:lnTo>
                    <a:pt x="999" y="4543"/>
                  </a:lnTo>
                  <a:cubicBezTo>
                    <a:pt x="1002" y="4540"/>
                    <a:pt x="1004" y="4538"/>
                    <a:pt x="1006" y="4535"/>
                  </a:cubicBezTo>
                  <a:lnTo>
                    <a:pt x="1006" y="4535"/>
                  </a:lnTo>
                  <a:cubicBezTo>
                    <a:pt x="1011" y="4530"/>
                    <a:pt x="1015" y="4526"/>
                    <a:pt x="1018" y="4521"/>
                  </a:cubicBezTo>
                  <a:lnTo>
                    <a:pt x="1018" y="4521"/>
                  </a:lnTo>
                  <a:cubicBezTo>
                    <a:pt x="1020" y="4520"/>
                    <a:pt x="1021" y="4518"/>
                    <a:pt x="1022" y="4517"/>
                  </a:cubicBezTo>
                  <a:lnTo>
                    <a:pt x="1022" y="4517"/>
                  </a:lnTo>
                  <a:cubicBezTo>
                    <a:pt x="1025" y="4514"/>
                    <a:pt x="1027" y="4511"/>
                    <a:pt x="1030" y="4508"/>
                  </a:cubicBezTo>
                  <a:lnTo>
                    <a:pt x="1030" y="4508"/>
                  </a:lnTo>
                  <a:cubicBezTo>
                    <a:pt x="1032" y="4506"/>
                    <a:pt x="1034" y="4503"/>
                    <a:pt x="1036" y="4500"/>
                  </a:cubicBezTo>
                  <a:lnTo>
                    <a:pt x="1036" y="4500"/>
                  </a:lnTo>
                  <a:cubicBezTo>
                    <a:pt x="1039" y="4497"/>
                    <a:pt x="1042" y="4494"/>
                    <a:pt x="1045" y="4490"/>
                  </a:cubicBezTo>
                  <a:lnTo>
                    <a:pt x="1045" y="4490"/>
                  </a:lnTo>
                  <a:cubicBezTo>
                    <a:pt x="1047" y="4487"/>
                    <a:pt x="1049" y="4484"/>
                    <a:pt x="1052" y="4481"/>
                  </a:cubicBezTo>
                  <a:lnTo>
                    <a:pt x="1052" y="4481"/>
                  </a:lnTo>
                  <a:lnTo>
                    <a:pt x="1053" y="4480"/>
                  </a:lnTo>
                  <a:lnTo>
                    <a:pt x="1053" y="4480"/>
                  </a:lnTo>
                  <a:cubicBezTo>
                    <a:pt x="1059" y="4472"/>
                    <a:pt x="1065" y="4465"/>
                    <a:pt x="1070" y="4458"/>
                  </a:cubicBezTo>
                  <a:lnTo>
                    <a:pt x="1070" y="4458"/>
                  </a:lnTo>
                  <a:cubicBezTo>
                    <a:pt x="1070" y="4457"/>
                    <a:pt x="1071" y="4456"/>
                    <a:pt x="1072" y="4456"/>
                  </a:cubicBezTo>
                  <a:lnTo>
                    <a:pt x="1072" y="4456"/>
                  </a:lnTo>
                  <a:cubicBezTo>
                    <a:pt x="1074" y="4453"/>
                    <a:pt x="1076" y="4450"/>
                    <a:pt x="1079" y="4447"/>
                  </a:cubicBezTo>
                  <a:lnTo>
                    <a:pt x="1079" y="4447"/>
                  </a:lnTo>
                  <a:cubicBezTo>
                    <a:pt x="1081" y="4443"/>
                    <a:pt x="1085" y="4439"/>
                    <a:pt x="1087" y="4436"/>
                  </a:cubicBezTo>
                  <a:lnTo>
                    <a:pt x="1087" y="4436"/>
                  </a:lnTo>
                  <a:cubicBezTo>
                    <a:pt x="1090" y="4432"/>
                    <a:pt x="1091" y="4430"/>
                    <a:pt x="1093" y="4428"/>
                  </a:cubicBezTo>
                  <a:lnTo>
                    <a:pt x="1093" y="4428"/>
                  </a:lnTo>
                  <a:cubicBezTo>
                    <a:pt x="1096" y="4425"/>
                    <a:pt x="1097" y="4421"/>
                    <a:pt x="1100" y="4418"/>
                  </a:cubicBezTo>
                  <a:lnTo>
                    <a:pt x="1100" y="4418"/>
                  </a:lnTo>
                  <a:cubicBezTo>
                    <a:pt x="1101" y="4417"/>
                    <a:pt x="1102" y="4416"/>
                    <a:pt x="1103" y="4415"/>
                  </a:cubicBezTo>
                  <a:lnTo>
                    <a:pt x="1103" y="4415"/>
                  </a:lnTo>
                  <a:cubicBezTo>
                    <a:pt x="1108" y="4407"/>
                    <a:pt x="1113" y="4400"/>
                    <a:pt x="1118" y="4393"/>
                  </a:cubicBezTo>
                  <a:lnTo>
                    <a:pt x="1118" y="4393"/>
                  </a:lnTo>
                  <a:cubicBezTo>
                    <a:pt x="1118" y="4393"/>
                    <a:pt x="1119" y="4392"/>
                    <a:pt x="1119" y="4391"/>
                  </a:cubicBezTo>
                  <a:lnTo>
                    <a:pt x="1119" y="4391"/>
                  </a:lnTo>
                  <a:cubicBezTo>
                    <a:pt x="1121" y="4390"/>
                    <a:pt x="1122" y="4387"/>
                    <a:pt x="1124" y="4385"/>
                  </a:cubicBezTo>
                  <a:lnTo>
                    <a:pt x="1124" y="4385"/>
                  </a:lnTo>
                  <a:cubicBezTo>
                    <a:pt x="1127" y="4380"/>
                    <a:pt x="1130" y="4376"/>
                    <a:pt x="1133" y="4371"/>
                  </a:cubicBezTo>
                  <a:lnTo>
                    <a:pt x="1133" y="4371"/>
                  </a:lnTo>
                  <a:cubicBezTo>
                    <a:pt x="1135" y="4368"/>
                    <a:pt x="1137" y="4365"/>
                    <a:pt x="1140" y="4362"/>
                  </a:cubicBezTo>
                  <a:lnTo>
                    <a:pt x="1140" y="4362"/>
                  </a:lnTo>
                  <a:cubicBezTo>
                    <a:pt x="1142" y="4359"/>
                    <a:pt x="1143" y="4356"/>
                    <a:pt x="1145" y="4353"/>
                  </a:cubicBezTo>
                  <a:lnTo>
                    <a:pt x="1145" y="4353"/>
                  </a:lnTo>
                  <a:cubicBezTo>
                    <a:pt x="1146" y="4352"/>
                    <a:pt x="1147" y="4351"/>
                    <a:pt x="1148" y="4349"/>
                  </a:cubicBezTo>
                  <a:lnTo>
                    <a:pt x="1148" y="4349"/>
                  </a:lnTo>
                  <a:cubicBezTo>
                    <a:pt x="1153" y="4342"/>
                    <a:pt x="1157" y="4335"/>
                    <a:pt x="1162" y="4328"/>
                  </a:cubicBezTo>
                  <a:lnTo>
                    <a:pt x="1162" y="4328"/>
                  </a:lnTo>
                  <a:cubicBezTo>
                    <a:pt x="1162" y="4327"/>
                    <a:pt x="1163" y="4326"/>
                    <a:pt x="1164" y="4324"/>
                  </a:cubicBezTo>
                  <a:lnTo>
                    <a:pt x="1164" y="4324"/>
                  </a:lnTo>
                  <a:cubicBezTo>
                    <a:pt x="1165" y="4322"/>
                    <a:pt x="1167" y="4320"/>
                    <a:pt x="1168" y="4317"/>
                  </a:cubicBezTo>
                  <a:lnTo>
                    <a:pt x="1168" y="4317"/>
                  </a:lnTo>
                  <a:cubicBezTo>
                    <a:pt x="1171" y="4313"/>
                    <a:pt x="1173" y="4310"/>
                    <a:pt x="1175" y="4307"/>
                  </a:cubicBezTo>
                  <a:lnTo>
                    <a:pt x="1175" y="4307"/>
                  </a:lnTo>
                  <a:cubicBezTo>
                    <a:pt x="1179" y="4300"/>
                    <a:pt x="1183" y="4295"/>
                    <a:pt x="1186" y="4289"/>
                  </a:cubicBezTo>
                  <a:lnTo>
                    <a:pt x="1186" y="4289"/>
                  </a:lnTo>
                  <a:cubicBezTo>
                    <a:pt x="1187" y="4288"/>
                    <a:pt x="1187" y="4286"/>
                    <a:pt x="1189" y="4285"/>
                  </a:cubicBezTo>
                  <a:lnTo>
                    <a:pt x="1189" y="4285"/>
                  </a:lnTo>
                  <a:lnTo>
                    <a:pt x="1189" y="4285"/>
                  </a:lnTo>
                  <a:lnTo>
                    <a:pt x="1189" y="4285"/>
                  </a:lnTo>
                  <a:cubicBezTo>
                    <a:pt x="1194" y="4277"/>
                    <a:pt x="1198" y="4270"/>
                    <a:pt x="1202" y="4262"/>
                  </a:cubicBezTo>
                  <a:lnTo>
                    <a:pt x="1202" y="4262"/>
                  </a:lnTo>
                  <a:lnTo>
                    <a:pt x="1202" y="4262"/>
                  </a:lnTo>
                  <a:lnTo>
                    <a:pt x="1202" y="4262"/>
                  </a:lnTo>
                  <a:cubicBezTo>
                    <a:pt x="1204" y="4259"/>
                    <a:pt x="1206" y="4257"/>
                    <a:pt x="1207" y="4253"/>
                  </a:cubicBezTo>
                  <a:lnTo>
                    <a:pt x="1207" y="4253"/>
                  </a:lnTo>
                  <a:cubicBezTo>
                    <a:pt x="1209" y="4251"/>
                    <a:pt x="1210" y="4249"/>
                    <a:pt x="1211" y="4247"/>
                  </a:cubicBezTo>
                  <a:lnTo>
                    <a:pt x="1211" y="4247"/>
                  </a:lnTo>
                  <a:cubicBezTo>
                    <a:pt x="1212" y="4245"/>
                    <a:pt x="1214" y="4243"/>
                    <a:pt x="1214" y="4241"/>
                  </a:cubicBezTo>
                  <a:lnTo>
                    <a:pt x="1214" y="4241"/>
                  </a:lnTo>
                  <a:cubicBezTo>
                    <a:pt x="1219" y="4234"/>
                    <a:pt x="1223" y="4227"/>
                    <a:pt x="1226" y="4220"/>
                  </a:cubicBezTo>
                  <a:lnTo>
                    <a:pt x="1226" y="4220"/>
                  </a:lnTo>
                  <a:cubicBezTo>
                    <a:pt x="1228" y="4218"/>
                    <a:pt x="1228" y="4216"/>
                    <a:pt x="1230" y="4215"/>
                  </a:cubicBezTo>
                  <a:lnTo>
                    <a:pt x="1230" y="4215"/>
                  </a:lnTo>
                  <a:cubicBezTo>
                    <a:pt x="1231" y="4212"/>
                    <a:pt x="1232" y="4211"/>
                    <a:pt x="1233" y="4209"/>
                  </a:cubicBezTo>
                  <a:lnTo>
                    <a:pt x="1233" y="4209"/>
                  </a:lnTo>
                  <a:cubicBezTo>
                    <a:pt x="1235" y="4205"/>
                    <a:pt x="1237" y="4201"/>
                    <a:pt x="1239" y="4198"/>
                  </a:cubicBezTo>
                  <a:lnTo>
                    <a:pt x="1239" y="4198"/>
                  </a:lnTo>
                  <a:cubicBezTo>
                    <a:pt x="1242" y="4191"/>
                    <a:pt x="1247" y="4184"/>
                    <a:pt x="1250" y="4176"/>
                  </a:cubicBezTo>
                  <a:lnTo>
                    <a:pt x="1250" y="4176"/>
                  </a:lnTo>
                  <a:cubicBezTo>
                    <a:pt x="1251" y="4176"/>
                    <a:pt x="1251" y="4175"/>
                    <a:pt x="1252" y="4174"/>
                  </a:cubicBezTo>
                  <a:lnTo>
                    <a:pt x="1252" y="4174"/>
                  </a:lnTo>
                  <a:cubicBezTo>
                    <a:pt x="1252" y="4174"/>
                    <a:pt x="1252" y="4174"/>
                    <a:pt x="1252" y="4173"/>
                  </a:cubicBezTo>
                  <a:lnTo>
                    <a:pt x="1252" y="4173"/>
                  </a:lnTo>
                  <a:cubicBezTo>
                    <a:pt x="1252" y="4173"/>
                    <a:pt x="1253" y="4172"/>
                    <a:pt x="1253" y="4171"/>
                  </a:cubicBezTo>
                  <a:lnTo>
                    <a:pt x="1253" y="4171"/>
                  </a:lnTo>
                  <a:cubicBezTo>
                    <a:pt x="1256" y="4166"/>
                    <a:pt x="1259" y="4160"/>
                    <a:pt x="1262" y="4154"/>
                  </a:cubicBezTo>
                  <a:lnTo>
                    <a:pt x="1262" y="4154"/>
                  </a:lnTo>
                  <a:cubicBezTo>
                    <a:pt x="1266" y="4148"/>
                    <a:pt x="1269" y="4141"/>
                    <a:pt x="1272" y="4133"/>
                  </a:cubicBezTo>
                  <a:lnTo>
                    <a:pt x="1272" y="4133"/>
                  </a:lnTo>
                  <a:lnTo>
                    <a:pt x="1273" y="4133"/>
                  </a:lnTo>
                  <a:lnTo>
                    <a:pt x="1273" y="4133"/>
                  </a:lnTo>
                  <a:cubicBezTo>
                    <a:pt x="1273" y="4132"/>
                    <a:pt x="1273" y="4132"/>
                    <a:pt x="1273" y="4132"/>
                  </a:cubicBezTo>
                  <a:lnTo>
                    <a:pt x="1273" y="4132"/>
                  </a:lnTo>
                  <a:cubicBezTo>
                    <a:pt x="1277" y="4125"/>
                    <a:pt x="1281" y="4118"/>
                    <a:pt x="1285" y="4110"/>
                  </a:cubicBezTo>
                  <a:lnTo>
                    <a:pt x="1285" y="4110"/>
                  </a:lnTo>
                  <a:cubicBezTo>
                    <a:pt x="1287" y="4105"/>
                    <a:pt x="1289" y="4100"/>
                    <a:pt x="1292" y="4094"/>
                  </a:cubicBezTo>
                  <a:lnTo>
                    <a:pt x="1292" y="4094"/>
                  </a:lnTo>
                  <a:cubicBezTo>
                    <a:pt x="1293" y="4093"/>
                    <a:pt x="1293" y="4091"/>
                    <a:pt x="1294" y="4090"/>
                  </a:cubicBezTo>
                  <a:lnTo>
                    <a:pt x="1294" y="4090"/>
                  </a:lnTo>
                  <a:cubicBezTo>
                    <a:pt x="1294" y="4089"/>
                    <a:pt x="1295" y="4088"/>
                    <a:pt x="1296" y="4087"/>
                  </a:cubicBezTo>
                  <a:lnTo>
                    <a:pt x="1296" y="4087"/>
                  </a:lnTo>
                  <a:cubicBezTo>
                    <a:pt x="1299" y="4080"/>
                    <a:pt x="1302" y="4072"/>
                    <a:pt x="1306" y="4066"/>
                  </a:cubicBezTo>
                  <a:lnTo>
                    <a:pt x="1306" y="4066"/>
                  </a:lnTo>
                  <a:cubicBezTo>
                    <a:pt x="1308" y="4061"/>
                    <a:pt x="1310" y="4057"/>
                    <a:pt x="1311" y="4053"/>
                  </a:cubicBezTo>
                  <a:lnTo>
                    <a:pt x="1311" y="4053"/>
                  </a:lnTo>
                  <a:cubicBezTo>
                    <a:pt x="1313" y="4050"/>
                    <a:pt x="1313" y="4048"/>
                    <a:pt x="1315" y="4047"/>
                  </a:cubicBezTo>
                  <a:lnTo>
                    <a:pt x="1315" y="4047"/>
                  </a:lnTo>
                  <a:cubicBezTo>
                    <a:pt x="1315" y="4045"/>
                    <a:pt x="1315" y="4044"/>
                    <a:pt x="1316" y="4043"/>
                  </a:cubicBezTo>
                  <a:lnTo>
                    <a:pt x="1316" y="4043"/>
                  </a:lnTo>
                  <a:cubicBezTo>
                    <a:pt x="1320" y="4035"/>
                    <a:pt x="1322" y="4028"/>
                    <a:pt x="1326" y="4021"/>
                  </a:cubicBezTo>
                  <a:lnTo>
                    <a:pt x="1326" y="4021"/>
                  </a:lnTo>
                  <a:cubicBezTo>
                    <a:pt x="1327" y="4017"/>
                    <a:pt x="1329" y="4014"/>
                    <a:pt x="1331" y="4009"/>
                  </a:cubicBezTo>
                  <a:lnTo>
                    <a:pt x="1331" y="4009"/>
                  </a:lnTo>
                  <a:cubicBezTo>
                    <a:pt x="1332" y="4007"/>
                    <a:pt x="1333" y="4004"/>
                    <a:pt x="1334" y="4002"/>
                  </a:cubicBezTo>
                  <a:lnTo>
                    <a:pt x="1334" y="4002"/>
                  </a:lnTo>
                  <a:cubicBezTo>
                    <a:pt x="1335" y="4001"/>
                    <a:pt x="1335" y="4000"/>
                    <a:pt x="1336" y="3998"/>
                  </a:cubicBezTo>
                  <a:lnTo>
                    <a:pt x="1336" y="3998"/>
                  </a:lnTo>
                  <a:cubicBezTo>
                    <a:pt x="1339" y="3991"/>
                    <a:pt x="1343" y="3983"/>
                    <a:pt x="1346" y="3976"/>
                  </a:cubicBezTo>
                  <a:lnTo>
                    <a:pt x="1346" y="3976"/>
                  </a:lnTo>
                  <a:cubicBezTo>
                    <a:pt x="1347" y="3973"/>
                    <a:pt x="1348" y="3969"/>
                    <a:pt x="1350" y="3966"/>
                  </a:cubicBezTo>
                  <a:lnTo>
                    <a:pt x="1350" y="3966"/>
                  </a:lnTo>
                  <a:cubicBezTo>
                    <a:pt x="1351" y="3963"/>
                    <a:pt x="1352" y="3960"/>
                    <a:pt x="1354" y="3957"/>
                  </a:cubicBezTo>
                  <a:lnTo>
                    <a:pt x="1354" y="3957"/>
                  </a:lnTo>
                  <a:cubicBezTo>
                    <a:pt x="1354" y="3955"/>
                    <a:pt x="1355" y="3954"/>
                    <a:pt x="1355" y="3953"/>
                  </a:cubicBezTo>
                  <a:lnTo>
                    <a:pt x="1355" y="3953"/>
                  </a:lnTo>
                  <a:cubicBezTo>
                    <a:pt x="1359" y="3945"/>
                    <a:pt x="1362" y="3938"/>
                    <a:pt x="1365" y="3930"/>
                  </a:cubicBezTo>
                  <a:lnTo>
                    <a:pt x="1365" y="3930"/>
                  </a:lnTo>
                  <a:cubicBezTo>
                    <a:pt x="1366" y="3927"/>
                    <a:pt x="1367" y="3924"/>
                    <a:pt x="1368" y="3920"/>
                  </a:cubicBezTo>
                  <a:lnTo>
                    <a:pt x="1368" y="3920"/>
                  </a:lnTo>
                  <a:cubicBezTo>
                    <a:pt x="1370" y="3918"/>
                    <a:pt x="1371" y="3914"/>
                    <a:pt x="1372" y="3911"/>
                  </a:cubicBezTo>
                  <a:lnTo>
                    <a:pt x="1372" y="3911"/>
                  </a:lnTo>
                  <a:cubicBezTo>
                    <a:pt x="1373" y="3910"/>
                    <a:pt x="1373" y="3908"/>
                    <a:pt x="1374" y="3907"/>
                  </a:cubicBezTo>
                  <a:lnTo>
                    <a:pt x="1374" y="3907"/>
                  </a:lnTo>
                  <a:cubicBezTo>
                    <a:pt x="1377" y="3899"/>
                    <a:pt x="1380" y="3891"/>
                    <a:pt x="1383" y="3884"/>
                  </a:cubicBezTo>
                  <a:lnTo>
                    <a:pt x="1383" y="3884"/>
                  </a:lnTo>
                  <a:cubicBezTo>
                    <a:pt x="1384" y="3881"/>
                    <a:pt x="1385" y="3878"/>
                    <a:pt x="1386" y="3875"/>
                  </a:cubicBezTo>
                  <a:lnTo>
                    <a:pt x="1386" y="3875"/>
                  </a:lnTo>
                  <a:cubicBezTo>
                    <a:pt x="1387" y="3872"/>
                    <a:pt x="1389" y="3868"/>
                    <a:pt x="1390" y="3865"/>
                  </a:cubicBezTo>
                  <a:lnTo>
                    <a:pt x="1390" y="3865"/>
                  </a:lnTo>
                  <a:cubicBezTo>
                    <a:pt x="1390" y="3864"/>
                    <a:pt x="1391" y="3862"/>
                    <a:pt x="1392" y="3861"/>
                  </a:cubicBezTo>
                  <a:lnTo>
                    <a:pt x="1392" y="3861"/>
                  </a:lnTo>
                  <a:cubicBezTo>
                    <a:pt x="1395" y="3853"/>
                    <a:pt x="1397" y="3845"/>
                    <a:pt x="1400" y="3838"/>
                  </a:cubicBezTo>
                  <a:lnTo>
                    <a:pt x="1400" y="3838"/>
                  </a:lnTo>
                  <a:cubicBezTo>
                    <a:pt x="1401" y="3834"/>
                    <a:pt x="1403" y="3831"/>
                    <a:pt x="1404" y="3828"/>
                  </a:cubicBezTo>
                  <a:lnTo>
                    <a:pt x="1404" y="3828"/>
                  </a:lnTo>
                  <a:cubicBezTo>
                    <a:pt x="1405" y="3825"/>
                    <a:pt x="1406" y="3821"/>
                    <a:pt x="1408" y="3818"/>
                  </a:cubicBezTo>
                  <a:lnTo>
                    <a:pt x="1408" y="3818"/>
                  </a:lnTo>
                  <a:cubicBezTo>
                    <a:pt x="1408" y="3817"/>
                    <a:pt x="1408" y="3815"/>
                    <a:pt x="1409" y="3814"/>
                  </a:cubicBezTo>
                  <a:lnTo>
                    <a:pt x="1409" y="3814"/>
                  </a:lnTo>
                  <a:cubicBezTo>
                    <a:pt x="1411" y="3806"/>
                    <a:pt x="1414" y="3798"/>
                    <a:pt x="1417" y="3790"/>
                  </a:cubicBezTo>
                  <a:lnTo>
                    <a:pt x="1417" y="3790"/>
                  </a:lnTo>
                  <a:cubicBezTo>
                    <a:pt x="1418" y="3787"/>
                    <a:pt x="1419" y="3784"/>
                    <a:pt x="1420" y="3780"/>
                  </a:cubicBezTo>
                  <a:lnTo>
                    <a:pt x="1420" y="3780"/>
                  </a:lnTo>
                  <a:cubicBezTo>
                    <a:pt x="1422" y="3777"/>
                    <a:pt x="1423" y="3773"/>
                    <a:pt x="1424" y="3770"/>
                  </a:cubicBezTo>
                  <a:lnTo>
                    <a:pt x="1424" y="3770"/>
                  </a:lnTo>
                  <a:cubicBezTo>
                    <a:pt x="1424" y="3769"/>
                    <a:pt x="1425" y="3768"/>
                    <a:pt x="1425" y="3767"/>
                  </a:cubicBezTo>
                  <a:lnTo>
                    <a:pt x="1425" y="3767"/>
                  </a:lnTo>
                  <a:cubicBezTo>
                    <a:pt x="1428" y="3759"/>
                    <a:pt x="1430" y="3751"/>
                    <a:pt x="1433" y="3743"/>
                  </a:cubicBezTo>
                  <a:lnTo>
                    <a:pt x="1433" y="3743"/>
                  </a:lnTo>
                  <a:cubicBezTo>
                    <a:pt x="1435" y="3739"/>
                    <a:pt x="1436" y="3735"/>
                    <a:pt x="1437" y="3731"/>
                  </a:cubicBezTo>
                  <a:lnTo>
                    <a:pt x="1437" y="3731"/>
                  </a:lnTo>
                  <a:cubicBezTo>
                    <a:pt x="1438" y="3728"/>
                    <a:pt x="1439" y="3725"/>
                    <a:pt x="1440" y="3721"/>
                  </a:cubicBezTo>
                  <a:lnTo>
                    <a:pt x="1440" y="3721"/>
                  </a:lnTo>
                  <a:cubicBezTo>
                    <a:pt x="1441" y="3721"/>
                    <a:pt x="1441" y="3719"/>
                    <a:pt x="1441" y="3719"/>
                  </a:cubicBezTo>
                  <a:lnTo>
                    <a:pt x="1441" y="3719"/>
                  </a:lnTo>
                  <a:cubicBezTo>
                    <a:pt x="1444" y="3711"/>
                    <a:pt x="1446" y="3703"/>
                    <a:pt x="1448" y="3695"/>
                  </a:cubicBezTo>
                  <a:lnTo>
                    <a:pt x="1448" y="3695"/>
                  </a:lnTo>
                  <a:cubicBezTo>
                    <a:pt x="1450" y="3690"/>
                    <a:pt x="1452" y="3686"/>
                    <a:pt x="1453" y="3681"/>
                  </a:cubicBezTo>
                  <a:lnTo>
                    <a:pt x="1453" y="3681"/>
                  </a:lnTo>
                  <a:cubicBezTo>
                    <a:pt x="1453" y="3678"/>
                    <a:pt x="1455" y="3675"/>
                    <a:pt x="1455" y="3672"/>
                  </a:cubicBezTo>
                  <a:lnTo>
                    <a:pt x="1455" y="3672"/>
                  </a:lnTo>
                  <a:cubicBezTo>
                    <a:pt x="1455" y="3672"/>
                    <a:pt x="1456" y="3672"/>
                    <a:pt x="1456" y="3671"/>
                  </a:cubicBezTo>
                  <a:lnTo>
                    <a:pt x="1456" y="3671"/>
                  </a:lnTo>
                  <a:cubicBezTo>
                    <a:pt x="1458" y="3662"/>
                    <a:pt x="1461" y="3655"/>
                    <a:pt x="1463" y="3647"/>
                  </a:cubicBezTo>
                  <a:lnTo>
                    <a:pt x="1463" y="3647"/>
                  </a:lnTo>
                  <a:cubicBezTo>
                    <a:pt x="1465" y="3641"/>
                    <a:pt x="1466" y="3635"/>
                    <a:pt x="1468" y="3630"/>
                  </a:cubicBezTo>
                  <a:lnTo>
                    <a:pt x="1468" y="3630"/>
                  </a:lnTo>
                  <a:cubicBezTo>
                    <a:pt x="1469" y="3627"/>
                    <a:pt x="1469" y="3625"/>
                    <a:pt x="1470" y="3623"/>
                  </a:cubicBezTo>
                  <a:lnTo>
                    <a:pt x="1471" y="3622"/>
                  </a:lnTo>
                  <a:lnTo>
                    <a:pt x="1471" y="3622"/>
                  </a:lnTo>
                  <a:lnTo>
                    <a:pt x="1471" y="3622"/>
                  </a:lnTo>
                  <a:lnTo>
                    <a:pt x="1471" y="3622"/>
                  </a:lnTo>
                  <a:cubicBezTo>
                    <a:pt x="1473" y="3614"/>
                    <a:pt x="1475" y="3606"/>
                    <a:pt x="1477" y="3598"/>
                  </a:cubicBezTo>
                  <a:lnTo>
                    <a:pt x="1477" y="3598"/>
                  </a:lnTo>
                  <a:cubicBezTo>
                    <a:pt x="1479" y="3590"/>
                    <a:pt x="1482" y="3583"/>
                    <a:pt x="1483" y="3576"/>
                  </a:cubicBezTo>
                  <a:lnTo>
                    <a:pt x="1483" y="3576"/>
                  </a:lnTo>
                  <a:cubicBezTo>
                    <a:pt x="1483" y="3574"/>
                    <a:pt x="1484" y="3573"/>
                    <a:pt x="1485" y="3572"/>
                  </a:cubicBezTo>
                  <a:lnTo>
                    <a:pt x="1485" y="3572"/>
                  </a:lnTo>
                  <a:cubicBezTo>
                    <a:pt x="1487" y="3564"/>
                    <a:pt x="1489" y="3557"/>
                    <a:pt x="1491" y="3549"/>
                  </a:cubicBezTo>
                  <a:lnTo>
                    <a:pt x="1491" y="3549"/>
                  </a:lnTo>
                  <a:cubicBezTo>
                    <a:pt x="1493" y="3540"/>
                    <a:pt x="1495" y="3532"/>
                    <a:pt x="1498" y="3524"/>
                  </a:cubicBezTo>
                  <a:lnTo>
                    <a:pt x="1498" y="3524"/>
                  </a:lnTo>
                  <a:lnTo>
                    <a:pt x="1498" y="3523"/>
                  </a:lnTo>
                  <a:lnTo>
                    <a:pt x="1499" y="3519"/>
                  </a:lnTo>
                  <a:lnTo>
                    <a:pt x="1499" y="3519"/>
                  </a:lnTo>
                  <a:cubicBezTo>
                    <a:pt x="1500" y="3513"/>
                    <a:pt x="1502" y="3506"/>
                    <a:pt x="1504" y="3499"/>
                  </a:cubicBezTo>
                  <a:lnTo>
                    <a:pt x="1504" y="3499"/>
                  </a:lnTo>
                  <a:cubicBezTo>
                    <a:pt x="1505" y="3491"/>
                    <a:pt x="1507" y="3483"/>
                    <a:pt x="1510" y="3475"/>
                  </a:cubicBezTo>
                  <a:lnTo>
                    <a:pt x="1510" y="3475"/>
                  </a:lnTo>
                  <a:cubicBezTo>
                    <a:pt x="1510" y="3473"/>
                    <a:pt x="1510" y="3472"/>
                    <a:pt x="1510" y="3471"/>
                  </a:cubicBezTo>
                  <a:lnTo>
                    <a:pt x="1510" y="3471"/>
                  </a:lnTo>
                  <a:cubicBezTo>
                    <a:pt x="1511" y="3469"/>
                    <a:pt x="1511" y="3467"/>
                    <a:pt x="1511" y="3466"/>
                  </a:cubicBezTo>
                  <a:lnTo>
                    <a:pt x="1511" y="3466"/>
                  </a:lnTo>
                  <a:cubicBezTo>
                    <a:pt x="1513" y="3460"/>
                    <a:pt x="1514" y="3455"/>
                    <a:pt x="1515" y="3450"/>
                  </a:cubicBezTo>
                  <a:lnTo>
                    <a:pt x="1515" y="3450"/>
                  </a:lnTo>
                  <a:cubicBezTo>
                    <a:pt x="1518" y="3441"/>
                    <a:pt x="1519" y="3433"/>
                    <a:pt x="1521" y="3425"/>
                  </a:cubicBezTo>
                  <a:lnTo>
                    <a:pt x="1521" y="3425"/>
                  </a:lnTo>
                  <a:cubicBezTo>
                    <a:pt x="1522" y="3422"/>
                    <a:pt x="1523" y="3420"/>
                    <a:pt x="1523" y="3417"/>
                  </a:cubicBezTo>
                  <a:lnTo>
                    <a:pt x="1523" y="3417"/>
                  </a:lnTo>
                  <a:cubicBezTo>
                    <a:pt x="1523" y="3417"/>
                    <a:pt x="1523" y="3415"/>
                    <a:pt x="1524" y="3415"/>
                  </a:cubicBezTo>
                  <a:lnTo>
                    <a:pt x="1524" y="3415"/>
                  </a:lnTo>
                  <a:cubicBezTo>
                    <a:pt x="1524" y="3414"/>
                    <a:pt x="1524" y="3413"/>
                    <a:pt x="1524" y="3412"/>
                  </a:cubicBezTo>
                  <a:lnTo>
                    <a:pt x="1524" y="3412"/>
                  </a:lnTo>
                  <a:cubicBezTo>
                    <a:pt x="1525" y="3408"/>
                    <a:pt x="1526" y="3404"/>
                    <a:pt x="1527" y="3400"/>
                  </a:cubicBezTo>
                  <a:lnTo>
                    <a:pt x="1527" y="3400"/>
                  </a:lnTo>
                  <a:cubicBezTo>
                    <a:pt x="1529" y="3392"/>
                    <a:pt x="1530" y="3384"/>
                    <a:pt x="1532" y="3376"/>
                  </a:cubicBezTo>
                  <a:lnTo>
                    <a:pt x="1532" y="3376"/>
                  </a:lnTo>
                  <a:cubicBezTo>
                    <a:pt x="1533" y="3372"/>
                    <a:pt x="1534" y="3367"/>
                    <a:pt x="1535" y="3363"/>
                  </a:cubicBezTo>
                  <a:lnTo>
                    <a:pt x="1535" y="3363"/>
                  </a:lnTo>
                  <a:cubicBezTo>
                    <a:pt x="1535" y="3361"/>
                    <a:pt x="1535" y="3359"/>
                    <a:pt x="1536" y="3357"/>
                  </a:cubicBezTo>
                  <a:lnTo>
                    <a:pt x="1536" y="3357"/>
                  </a:lnTo>
                  <a:cubicBezTo>
                    <a:pt x="1537" y="3355"/>
                    <a:pt x="1537" y="3353"/>
                    <a:pt x="1537" y="3351"/>
                  </a:cubicBezTo>
                  <a:lnTo>
                    <a:pt x="1537" y="3351"/>
                  </a:lnTo>
                  <a:cubicBezTo>
                    <a:pt x="1539" y="3343"/>
                    <a:pt x="1541" y="3334"/>
                    <a:pt x="1543" y="3326"/>
                  </a:cubicBezTo>
                  <a:lnTo>
                    <a:pt x="1543" y="3326"/>
                  </a:lnTo>
                  <a:cubicBezTo>
                    <a:pt x="1544" y="3320"/>
                    <a:pt x="1545" y="3313"/>
                    <a:pt x="1546" y="3306"/>
                  </a:cubicBezTo>
                  <a:lnTo>
                    <a:pt x="1547" y="3303"/>
                  </a:lnTo>
                  <a:lnTo>
                    <a:pt x="1547" y="3303"/>
                  </a:lnTo>
                  <a:cubicBezTo>
                    <a:pt x="1547" y="3302"/>
                    <a:pt x="1547" y="3302"/>
                    <a:pt x="1547" y="3302"/>
                  </a:cubicBezTo>
                  <a:lnTo>
                    <a:pt x="1547" y="3302"/>
                  </a:lnTo>
                  <a:cubicBezTo>
                    <a:pt x="1549" y="3294"/>
                    <a:pt x="1551" y="3286"/>
                    <a:pt x="1552" y="3278"/>
                  </a:cubicBezTo>
                  <a:lnTo>
                    <a:pt x="1552" y="3278"/>
                  </a:lnTo>
                  <a:cubicBezTo>
                    <a:pt x="1553" y="3270"/>
                    <a:pt x="1555" y="3261"/>
                    <a:pt x="1556" y="3253"/>
                  </a:cubicBezTo>
                  <a:lnTo>
                    <a:pt x="1556" y="3253"/>
                  </a:lnTo>
                  <a:cubicBezTo>
                    <a:pt x="1557" y="3252"/>
                    <a:pt x="1557" y="3251"/>
                    <a:pt x="1557" y="3250"/>
                  </a:cubicBezTo>
                  <a:lnTo>
                    <a:pt x="1557" y="3250"/>
                  </a:lnTo>
                  <a:cubicBezTo>
                    <a:pt x="1557" y="3247"/>
                    <a:pt x="1558" y="3246"/>
                    <a:pt x="1558" y="3243"/>
                  </a:cubicBezTo>
                  <a:lnTo>
                    <a:pt x="1558" y="3243"/>
                  </a:lnTo>
                  <a:cubicBezTo>
                    <a:pt x="1559" y="3238"/>
                    <a:pt x="1560" y="3234"/>
                    <a:pt x="1561" y="3229"/>
                  </a:cubicBezTo>
                  <a:lnTo>
                    <a:pt x="1561" y="3229"/>
                  </a:lnTo>
                  <a:cubicBezTo>
                    <a:pt x="1562" y="3221"/>
                    <a:pt x="1563" y="3213"/>
                    <a:pt x="1565" y="3205"/>
                  </a:cubicBezTo>
                  <a:lnTo>
                    <a:pt x="1565" y="3205"/>
                  </a:lnTo>
                  <a:cubicBezTo>
                    <a:pt x="1565" y="3201"/>
                    <a:pt x="1566" y="3198"/>
                    <a:pt x="1567" y="3195"/>
                  </a:cubicBezTo>
                  <a:lnTo>
                    <a:pt x="1567" y="3195"/>
                  </a:lnTo>
                  <a:cubicBezTo>
                    <a:pt x="1567" y="3192"/>
                    <a:pt x="1568" y="3189"/>
                    <a:pt x="1568" y="3186"/>
                  </a:cubicBezTo>
                  <a:lnTo>
                    <a:pt x="1568" y="3186"/>
                  </a:lnTo>
                  <a:cubicBezTo>
                    <a:pt x="1568" y="3184"/>
                    <a:pt x="1568" y="3183"/>
                    <a:pt x="1569" y="3181"/>
                  </a:cubicBezTo>
                  <a:lnTo>
                    <a:pt x="1569" y="3181"/>
                  </a:lnTo>
                  <a:cubicBezTo>
                    <a:pt x="1570" y="3173"/>
                    <a:pt x="1571" y="3165"/>
                    <a:pt x="1573" y="3157"/>
                  </a:cubicBezTo>
                  <a:lnTo>
                    <a:pt x="1573" y="3157"/>
                  </a:lnTo>
                  <a:cubicBezTo>
                    <a:pt x="1574" y="3150"/>
                    <a:pt x="1575" y="3143"/>
                    <a:pt x="1576" y="3137"/>
                  </a:cubicBezTo>
                  <a:lnTo>
                    <a:pt x="1576" y="3137"/>
                  </a:lnTo>
                  <a:cubicBezTo>
                    <a:pt x="1576" y="3133"/>
                    <a:pt x="1577" y="3131"/>
                    <a:pt x="1578" y="3127"/>
                  </a:cubicBezTo>
                  <a:lnTo>
                    <a:pt x="1578" y="3127"/>
                  </a:lnTo>
                  <a:cubicBezTo>
                    <a:pt x="1578" y="3122"/>
                    <a:pt x="1579" y="3116"/>
                    <a:pt x="1580" y="3111"/>
                  </a:cubicBezTo>
                  <a:lnTo>
                    <a:pt x="1580" y="3111"/>
                  </a:lnTo>
                  <a:cubicBezTo>
                    <a:pt x="1581" y="3104"/>
                    <a:pt x="1582" y="3096"/>
                    <a:pt x="1583" y="3088"/>
                  </a:cubicBezTo>
                  <a:lnTo>
                    <a:pt x="1583" y="3088"/>
                  </a:lnTo>
                  <a:cubicBezTo>
                    <a:pt x="1584" y="3085"/>
                    <a:pt x="1584" y="3083"/>
                    <a:pt x="1584" y="3080"/>
                  </a:cubicBezTo>
                  <a:lnTo>
                    <a:pt x="1586" y="3069"/>
                  </a:lnTo>
                  <a:lnTo>
                    <a:pt x="1586" y="3069"/>
                  </a:lnTo>
                  <a:cubicBezTo>
                    <a:pt x="1586" y="3068"/>
                    <a:pt x="1586" y="3068"/>
                    <a:pt x="1586" y="3066"/>
                  </a:cubicBezTo>
                  <a:lnTo>
                    <a:pt x="1586" y="3066"/>
                  </a:lnTo>
                  <a:cubicBezTo>
                    <a:pt x="1587" y="3059"/>
                    <a:pt x="1588" y="3052"/>
                    <a:pt x="1589" y="3044"/>
                  </a:cubicBezTo>
                  <a:lnTo>
                    <a:pt x="1589" y="3044"/>
                  </a:lnTo>
                  <a:cubicBezTo>
                    <a:pt x="1590" y="3036"/>
                    <a:pt x="1591" y="3029"/>
                    <a:pt x="1592" y="3022"/>
                  </a:cubicBezTo>
                  <a:lnTo>
                    <a:pt x="1592" y="3022"/>
                  </a:lnTo>
                  <a:cubicBezTo>
                    <a:pt x="1592" y="3021"/>
                    <a:pt x="1592" y="3021"/>
                    <a:pt x="1592" y="3019"/>
                  </a:cubicBezTo>
                  <a:lnTo>
                    <a:pt x="1592" y="3019"/>
                  </a:lnTo>
                  <a:cubicBezTo>
                    <a:pt x="1593" y="3016"/>
                    <a:pt x="1593" y="3012"/>
                    <a:pt x="1593" y="3008"/>
                  </a:cubicBezTo>
                  <a:lnTo>
                    <a:pt x="1593" y="3008"/>
                  </a:lnTo>
                  <a:cubicBezTo>
                    <a:pt x="1594" y="3005"/>
                    <a:pt x="1594" y="3002"/>
                    <a:pt x="1595" y="2999"/>
                  </a:cubicBezTo>
                  <a:lnTo>
                    <a:pt x="1595" y="2999"/>
                  </a:lnTo>
                  <a:cubicBezTo>
                    <a:pt x="1595" y="2992"/>
                    <a:pt x="1597" y="2984"/>
                    <a:pt x="1597" y="2976"/>
                  </a:cubicBezTo>
                  <a:lnTo>
                    <a:pt x="1597" y="2976"/>
                  </a:lnTo>
                  <a:cubicBezTo>
                    <a:pt x="1598" y="2971"/>
                    <a:pt x="1598" y="2966"/>
                    <a:pt x="1599" y="2962"/>
                  </a:cubicBezTo>
                  <a:lnTo>
                    <a:pt x="1599" y="2962"/>
                  </a:lnTo>
                  <a:cubicBezTo>
                    <a:pt x="1599" y="2958"/>
                    <a:pt x="1599" y="2954"/>
                    <a:pt x="1600" y="2949"/>
                  </a:cubicBezTo>
                  <a:lnTo>
                    <a:pt x="1600" y="2949"/>
                  </a:lnTo>
                  <a:cubicBezTo>
                    <a:pt x="1601" y="2944"/>
                    <a:pt x="1602" y="2938"/>
                    <a:pt x="1602" y="2933"/>
                  </a:cubicBezTo>
                  <a:lnTo>
                    <a:pt x="1602" y="2933"/>
                  </a:lnTo>
                  <a:cubicBezTo>
                    <a:pt x="1603" y="2926"/>
                    <a:pt x="1603" y="2919"/>
                    <a:pt x="1604" y="2913"/>
                  </a:cubicBezTo>
                  <a:lnTo>
                    <a:pt x="1604" y="2913"/>
                  </a:lnTo>
                  <a:cubicBezTo>
                    <a:pt x="1604" y="2908"/>
                    <a:pt x="1604" y="2905"/>
                    <a:pt x="1605" y="2901"/>
                  </a:cubicBezTo>
                  <a:lnTo>
                    <a:pt x="1605" y="2901"/>
                  </a:lnTo>
                  <a:cubicBezTo>
                    <a:pt x="1606" y="2897"/>
                    <a:pt x="1606" y="2895"/>
                    <a:pt x="1606" y="2891"/>
                  </a:cubicBezTo>
                  <a:lnTo>
                    <a:pt x="1606" y="2891"/>
                  </a:lnTo>
                  <a:cubicBezTo>
                    <a:pt x="1607" y="2884"/>
                    <a:pt x="1608" y="2877"/>
                    <a:pt x="1608" y="2871"/>
                  </a:cubicBezTo>
                  <a:lnTo>
                    <a:pt x="1608" y="2871"/>
                  </a:lnTo>
                  <a:cubicBezTo>
                    <a:pt x="1609" y="2864"/>
                    <a:pt x="1609" y="2858"/>
                    <a:pt x="1610" y="2851"/>
                  </a:cubicBezTo>
                  <a:lnTo>
                    <a:pt x="1610" y="2851"/>
                  </a:lnTo>
                  <a:cubicBezTo>
                    <a:pt x="1610" y="2847"/>
                    <a:pt x="1610" y="2844"/>
                    <a:pt x="1610" y="2840"/>
                  </a:cubicBezTo>
                  <a:lnTo>
                    <a:pt x="1610" y="2840"/>
                  </a:lnTo>
                  <a:cubicBezTo>
                    <a:pt x="1610" y="2837"/>
                    <a:pt x="1611" y="2834"/>
                    <a:pt x="1611" y="2831"/>
                  </a:cubicBezTo>
                  <a:lnTo>
                    <a:pt x="1611" y="2831"/>
                  </a:lnTo>
                  <a:lnTo>
                    <a:pt x="1611" y="2831"/>
                  </a:lnTo>
                  <a:cubicBezTo>
                    <a:pt x="1612" y="2824"/>
                    <a:pt x="1613" y="2817"/>
                    <a:pt x="1613" y="2811"/>
                  </a:cubicBezTo>
                  <a:lnTo>
                    <a:pt x="1613" y="2811"/>
                  </a:lnTo>
                  <a:cubicBezTo>
                    <a:pt x="1614" y="2804"/>
                    <a:pt x="1614" y="2797"/>
                    <a:pt x="1614" y="2791"/>
                  </a:cubicBezTo>
                  <a:lnTo>
                    <a:pt x="1614" y="2791"/>
                  </a:lnTo>
                  <a:cubicBezTo>
                    <a:pt x="1615" y="2786"/>
                    <a:pt x="1615" y="2782"/>
                    <a:pt x="1615" y="2778"/>
                  </a:cubicBezTo>
                  <a:lnTo>
                    <a:pt x="1615" y="2778"/>
                  </a:lnTo>
                  <a:cubicBezTo>
                    <a:pt x="1615" y="2776"/>
                    <a:pt x="1615" y="2773"/>
                    <a:pt x="1616" y="2770"/>
                  </a:cubicBezTo>
                  <a:lnTo>
                    <a:pt x="1616" y="2770"/>
                  </a:lnTo>
                  <a:lnTo>
                    <a:pt x="1616" y="2770"/>
                  </a:lnTo>
                  <a:lnTo>
                    <a:pt x="1616" y="2770"/>
                  </a:lnTo>
                  <a:cubicBezTo>
                    <a:pt x="1616" y="2764"/>
                    <a:pt x="1617" y="2757"/>
                    <a:pt x="1617" y="2750"/>
                  </a:cubicBezTo>
                  <a:lnTo>
                    <a:pt x="1617" y="2750"/>
                  </a:lnTo>
                  <a:cubicBezTo>
                    <a:pt x="1617" y="2743"/>
                    <a:pt x="1618" y="2736"/>
                    <a:pt x="1619" y="2729"/>
                  </a:cubicBezTo>
                  <a:lnTo>
                    <a:pt x="1619" y="2729"/>
                  </a:lnTo>
                  <a:cubicBezTo>
                    <a:pt x="1619" y="2725"/>
                    <a:pt x="1619" y="2721"/>
                    <a:pt x="1619" y="2716"/>
                  </a:cubicBezTo>
                  <a:lnTo>
                    <a:pt x="1619" y="2716"/>
                  </a:lnTo>
                  <a:cubicBezTo>
                    <a:pt x="1619" y="2714"/>
                    <a:pt x="1619" y="2712"/>
                    <a:pt x="1620" y="2709"/>
                  </a:cubicBezTo>
                  <a:lnTo>
                    <a:pt x="1620" y="2709"/>
                  </a:lnTo>
                  <a:lnTo>
                    <a:pt x="1620" y="2709"/>
                  </a:lnTo>
                  <a:lnTo>
                    <a:pt x="1620" y="2709"/>
                  </a:lnTo>
                  <a:cubicBezTo>
                    <a:pt x="1620" y="2702"/>
                    <a:pt x="1620" y="2696"/>
                    <a:pt x="1620" y="2690"/>
                  </a:cubicBezTo>
                  <a:lnTo>
                    <a:pt x="1620" y="2690"/>
                  </a:lnTo>
                  <a:cubicBezTo>
                    <a:pt x="1621" y="2683"/>
                    <a:pt x="1621" y="2677"/>
                    <a:pt x="1621" y="2671"/>
                  </a:cubicBezTo>
                  <a:lnTo>
                    <a:pt x="1621" y="2671"/>
                  </a:lnTo>
                  <a:cubicBezTo>
                    <a:pt x="1621" y="2665"/>
                    <a:pt x="1622" y="2658"/>
                    <a:pt x="1622" y="2652"/>
                  </a:cubicBezTo>
                  <a:lnTo>
                    <a:pt x="1622" y="2652"/>
                  </a:lnTo>
                  <a:cubicBezTo>
                    <a:pt x="1622" y="2650"/>
                    <a:pt x="1622" y="2649"/>
                    <a:pt x="1622" y="2648"/>
                  </a:cubicBezTo>
                  <a:lnTo>
                    <a:pt x="1622" y="2648"/>
                  </a:lnTo>
                  <a:cubicBezTo>
                    <a:pt x="1623" y="2642"/>
                    <a:pt x="1623" y="2637"/>
                    <a:pt x="1623" y="2632"/>
                  </a:cubicBezTo>
                  <a:lnTo>
                    <a:pt x="1623" y="2632"/>
                  </a:lnTo>
                  <a:cubicBezTo>
                    <a:pt x="1623" y="2625"/>
                    <a:pt x="1623" y="2619"/>
                    <a:pt x="1623" y="2613"/>
                  </a:cubicBezTo>
                  <a:lnTo>
                    <a:pt x="1623" y="2613"/>
                  </a:lnTo>
                  <a:cubicBezTo>
                    <a:pt x="1624" y="2606"/>
                    <a:pt x="1624" y="2600"/>
                    <a:pt x="1624" y="2593"/>
                  </a:cubicBezTo>
                  <a:lnTo>
                    <a:pt x="1624" y="2593"/>
                  </a:lnTo>
                  <a:cubicBezTo>
                    <a:pt x="1624" y="2592"/>
                    <a:pt x="1625" y="2591"/>
                    <a:pt x="1625" y="2589"/>
                  </a:cubicBezTo>
                  <a:lnTo>
                    <a:pt x="1625" y="2589"/>
                  </a:lnTo>
                  <a:cubicBezTo>
                    <a:pt x="1625" y="2588"/>
                    <a:pt x="1625" y="2586"/>
                    <a:pt x="1625" y="2585"/>
                  </a:cubicBezTo>
                  <a:lnTo>
                    <a:pt x="1625" y="2585"/>
                  </a:lnTo>
                  <a:cubicBezTo>
                    <a:pt x="1625" y="2581"/>
                    <a:pt x="1625" y="2578"/>
                    <a:pt x="1625" y="2574"/>
                  </a:cubicBezTo>
                  <a:lnTo>
                    <a:pt x="1625" y="2574"/>
                  </a:lnTo>
                  <a:cubicBezTo>
                    <a:pt x="1625" y="2567"/>
                    <a:pt x="1625" y="2561"/>
                    <a:pt x="1625" y="2554"/>
                  </a:cubicBezTo>
                  <a:lnTo>
                    <a:pt x="1625" y="2554"/>
                  </a:lnTo>
                  <a:cubicBezTo>
                    <a:pt x="1625" y="2548"/>
                    <a:pt x="1625" y="2541"/>
                    <a:pt x="1625" y="2535"/>
                  </a:cubicBezTo>
                  <a:lnTo>
                    <a:pt x="1625" y="2535"/>
                  </a:lnTo>
                  <a:cubicBezTo>
                    <a:pt x="1626" y="2533"/>
                    <a:pt x="1626" y="2529"/>
                    <a:pt x="1626" y="2526"/>
                  </a:cubicBezTo>
                  <a:lnTo>
                    <a:pt x="1626" y="2526"/>
                  </a:lnTo>
                  <a:cubicBezTo>
                    <a:pt x="1626" y="2525"/>
                    <a:pt x="1626" y="2524"/>
                    <a:pt x="1626" y="2523"/>
                  </a:cubicBezTo>
                  <a:lnTo>
                    <a:pt x="1626" y="2523"/>
                  </a:lnTo>
                  <a:cubicBezTo>
                    <a:pt x="1626" y="2521"/>
                    <a:pt x="1626" y="2518"/>
                    <a:pt x="1626" y="2516"/>
                  </a:cubicBezTo>
                  <a:lnTo>
                    <a:pt x="1626" y="2516"/>
                  </a:lnTo>
                  <a:cubicBezTo>
                    <a:pt x="1626" y="2509"/>
                    <a:pt x="1626" y="2503"/>
                    <a:pt x="1626" y="2496"/>
                  </a:cubicBezTo>
                  <a:lnTo>
                    <a:pt x="1626" y="2496"/>
                  </a:lnTo>
                  <a:cubicBezTo>
                    <a:pt x="1626" y="2490"/>
                    <a:pt x="1626" y="2483"/>
                    <a:pt x="1626" y="2477"/>
                  </a:cubicBezTo>
                  <a:lnTo>
                    <a:pt x="1626" y="2477"/>
                  </a:lnTo>
                  <a:cubicBezTo>
                    <a:pt x="1626" y="2476"/>
                    <a:pt x="1626" y="2474"/>
                    <a:pt x="1626" y="2473"/>
                  </a:cubicBezTo>
                  <a:lnTo>
                    <a:pt x="1626" y="2473"/>
                  </a:lnTo>
                  <a:cubicBezTo>
                    <a:pt x="1626" y="2472"/>
                    <a:pt x="1626" y="2471"/>
                    <a:pt x="1626" y="2469"/>
                  </a:cubicBezTo>
                  <a:lnTo>
                    <a:pt x="1626" y="2465"/>
                  </a:lnTo>
                  <a:lnTo>
                    <a:pt x="1626" y="2461"/>
                  </a:lnTo>
                  <a:lnTo>
                    <a:pt x="1626" y="2461"/>
                  </a:lnTo>
                  <a:cubicBezTo>
                    <a:pt x="1626" y="2455"/>
                    <a:pt x="1626" y="2449"/>
                    <a:pt x="1626" y="244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Poppins" pitchFamily="2" charset="77"/>
              </a:endParaRPr>
            </a:p>
          </p:txBody>
        </p:sp>
        <p:sp>
          <p:nvSpPr>
            <p:cNvPr id="38" name="Freeform 314">
              <a:extLst>
                <a:ext uri="{FF2B5EF4-FFF2-40B4-BE49-F238E27FC236}">
                  <a16:creationId xmlns:a16="http://schemas.microsoft.com/office/drawing/2014/main" id="{2C05A951-653F-8D4C-AFAF-105019EF60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51359" y="5056283"/>
              <a:ext cx="2026933" cy="6135735"/>
            </a:xfrm>
            <a:custGeom>
              <a:avLst/>
              <a:gdLst>
                <a:gd name="T0" fmla="*/ 1623 w 1627"/>
                <a:gd name="T1" fmla="*/ 2282 h 4925"/>
                <a:gd name="T2" fmla="*/ 1613 w 1627"/>
                <a:gd name="T3" fmla="*/ 2112 h 4925"/>
                <a:gd name="T4" fmla="*/ 1583 w 1627"/>
                <a:gd name="T5" fmla="*/ 1834 h 4925"/>
                <a:gd name="T6" fmla="*/ 1540 w 1627"/>
                <a:gd name="T7" fmla="*/ 1583 h 4925"/>
                <a:gd name="T8" fmla="*/ 1504 w 1627"/>
                <a:gd name="T9" fmla="*/ 1426 h 4925"/>
                <a:gd name="T10" fmla="*/ 1467 w 1627"/>
                <a:gd name="T11" fmla="*/ 1290 h 4925"/>
                <a:gd name="T12" fmla="*/ 1419 w 1627"/>
                <a:gd name="T13" fmla="*/ 1137 h 4925"/>
                <a:gd name="T14" fmla="*/ 1368 w 1627"/>
                <a:gd name="T15" fmla="*/ 1003 h 4925"/>
                <a:gd name="T16" fmla="*/ 1297 w 1627"/>
                <a:gd name="T17" fmla="*/ 839 h 4925"/>
                <a:gd name="T18" fmla="*/ 1242 w 1627"/>
                <a:gd name="T19" fmla="*/ 732 h 4925"/>
                <a:gd name="T20" fmla="*/ 1168 w 1627"/>
                <a:gd name="T21" fmla="*/ 605 h 4925"/>
                <a:gd name="T22" fmla="*/ 1094 w 1627"/>
                <a:gd name="T23" fmla="*/ 497 h 4925"/>
                <a:gd name="T24" fmla="*/ 1022 w 1627"/>
                <a:gd name="T25" fmla="*/ 406 h 4925"/>
                <a:gd name="T26" fmla="*/ 932 w 1627"/>
                <a:gd name="T27" fmla="*/ 310 h 4925"/>
                <a:gd name="T28" fmla="*/ 871 w 1627"/>
                <a:gd name="T29" fmla="*/ 255 h 4925"/>
                <a:gd name="T30" fmla="*/ 794 w 1627"/>
                <a:gd name="T31" fmla="*/ 196 h 4925"/>
                <a:gd name="T32" fmla="*/ 719 w 1627"/>
                <a:gd name="T33" fmla="*/ 149 h 4925"/>
                <a:gd name="T34" fmla="*/ 639 w 1627"/>
                <a:gd name="T35" fmla="*/ 109 h 4925"/>
                <a:gd name="T36" fmla="*/ 564 w 1627"/>
                <a:gd name="T37" fmla="*/ 81 h 4925"/>
                <a:gd name="T38" fmla="*/ 482 w 1627"/>
                <a:gd name="T39" fmla="*/ 61 h 4925"/>
                <a:gd name="T40" fmla="*/ 55 w 1627"/>
                <a:gd name="T41" fmla="*/ 9 h 4925"/>
                <a:gd name="T42" fmla="*/ 208 w 1627"/>
                <a:gd name="T43" fmla="*/ 63 h 4925"/>
                <a:gd name="T44" fmla="*/ 361 w 1627"/>
                <a:gd name="T45" fmla="*/ 160 h 4925"/>
                <a:gd name="T46" fmla="*/ 488 w 1627"/>
                <a:gd name="T47" fmla="*/ 278 h 4925"/>
                <a:gd name="T48" fmla="*/ 624 w 1627"/>
                <a:gd name="T49" fmla="*/ 447 h 4925"/>
                <a:gd name="T50" fmla="*/ 737 w 1627"/>
                <a:gd name="T51" fmla="*/ 631 h 4925"/>
                <a:gd name="T52" fmla="*/ 855 w 1627"/>
                <a:gd name="T53" fmla="*/ 880 h 4925"/>
                <a:gd name="T54" fmla="*/ 955 w 1627"/>
                <a:gd name="T55" fmla="*/ 1160 h 4925"/>
                <a:gd name="T56" fmla="*/ 1037 w 1627"/>
                <a:gd name="T57" fmla="*/ 1476 h 4925"/>
                <a:gd name="T58" fmla="*/ 1093 w 1627"/>
                <a:gd name="T59" fmla="*/ 1795 h 4925"/>
                <a:gd name="T60" fmla="*/ 1127 w 1627"/>
                <a:gd name="T61" fmla="*/ 2138 h 4925"/>
                <a:gd name="T62" fmla="*/ 1137 w 1627"/>
                <a:gd name="T63" fmla="*/ 2524 h 4925"/>
                <a:gd name="T64" fmla="*/ 1123 w 1627"/>
                <a:gd name="T65" fmla="*/ 2841 h 4925"/>
                <a:gd name="T66" fmla="*/ 1097 w 1627"/>
                <a:gd name="T67" fmla="*/ 3096 h 4925"/>
                <a:gd name="T68" fmla="*/ 1039 w 1627"/>
                <a:gd name="T69" fmla="*/ 3437 h 4925"/>
                <a:gd name="T70" fmla="*/ 973 w 1627"/>
                <a:gd name="T71" fmla="*/ 3705 h 4925"/>
                <a:gd name="T72" fmla="*/ 874 w 1627"/>
                <a:gd name="T73" fmla="*/ 3996 h 4925"/>
                <a:gd name="T74" fmla="*/ 776 w 1627"/>
                <a:gd name="T75" fmla="*/ 4218 h 4925"/>
                <a:gd name="T76" fmla="*/ 648 w 1627"/>
                <a:gd name="T77" fmla="*/ 4441 h 4925"/>
                <a:gd name="T78" fmla="*/ 512 w 1627"/>
                <a:gd name="T79" fmla="*/ 4620 h 4925"/>
                <a:gd name="T80" fmla="*/ 364 w 1627"/>
                <a:gd name="T81" fmla="*/ 4760 h 4925"/>
                <a:gd name="T82" fmla="*/ 233 w 1627"/>
                <a:gd name="T83" fmla="*/ 4847 h 4925"/>
                <a:gd name="T84" fmla="*/ 75 w 1627"/>
                <a:gd name="T85" fmla="*/ 4909 h 4925"/>
                <a:gd name="T86" fmla="*/ 534 w 1627"/>
                <a:gd name="T87" fmla="*/ 4851 h 4925"/>
                <a:gd name="T88" fmla="*/ 663 w 1627"/>
                <a:gd name="T89" fmla="*/ 4804 h 4925"/>
                <a:gd name="T90" fmla="*/ 800 w 1627"/>
                <a:gd name="T91" fmla="*/ 4724 h 4925"/>
                <a:gd name="T92" fmla="*/ 890 w 1627"/>
                <a:gd name="T93" fmla="*/ 4651 h 4925"/>
                <a:gd name="T94" fmla="*/ 999 w 1627"/>
                <a:gd name="T95" fmla="*/ 4544 h 4925"/>
                <a:gd name="T96" fmla="*/ 1072 w 1627"/>
                <a:gd name="T97" fmla="*/ 4456 h 4925"/>
                <a:gd name="T98" fmla="*/ 1148 w 1627"/>
                <a:gd name="T99" fmla="*/ 4349 h 4925"/>
                <a:gd name="T100" fmla="*/ 1211 w 1627"/>
                <a:gd name="T101" fmla="*/ 4247 h 4925"/>
                <a:gd name="T102" fmla="*/ 1273 w 1627"/>
                <a:gd name="T103" fmla="*/ 4133 h 4925"/>
                <a:gd name="T104" fmla="*/ 1331 w 1627"/>
                <a:gd name="T105" fmla="*/ 4009 h 4925"/>
                <a:gd name="T106" fmla="*/ 1386 w 1627"/>
                <a:gd name="T107" fmla="*/ 3875 h 4925"/>
                <a:gd name="T108" fmla="*/ 1433 w 1627"/>
                <a:gd name="T109" fmla="*/ 3743 h 4925"/>
                <a:gd name="T110" fmla="*/ 1471 w 1627"/>
                <a:gd name="T111" fmla="*/ 3622 h 4925"/>
                <a:gd name="T112" fmla="*/ 1515 w 1627"/>
                <a:gd name="T113" fmla="*/ 3450 h 4925"/>
                <a:gd name="T114" fmla="*/ 1547 w 1627"/>
                <a:gd name="T115" fmla="*/ 3303 h 4925"/>
                <a:gd name="T116" fmla="*/ 1576 w 1627"/>
                <a:gd name="T117" fmla="*/ 3137 h 4925"/>
                <a:gd name="T118" fmla="*/ 1597 w 1627"/>
                <a:gd name="T119" fmla="*/ 2976 h 4925"/>
                <a:gd name="T120" fmla="*/ 1613 w 1627"/>
                <a:gd name="T121" fmla="*/ 2811 h 4925"/>
                <a:gd name="T122" fmla="*/ 1621 w 1627"/>
                <a:gd name="T123" fmla="*/ 2671 h 4925"/>
                <a:gd name="T124" fmla="*/ 1626 w 1627"/>
                <a:gd name="T125" fmla="*/ 2523 h 4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27" h="4925">
                  <a:moveTo>
                    <a:pt x="1626" y="2444"/>
                  </a:moveTo>
                  <a:lnTo>
                    <a:pt x="1626" y="2444"/>
                  </a:lnTo>
                  <a:cubicBezTo>
                    <a:pt x="1626" y="2438"/>
                    <a:pt x="1626" y="2432"/>
                    <a:pt x="1626" y="2426"/>
                  </a:cubicBezTo>
                  <a:lnTo>
                    <a:pt x="1626" y="2426"/>
                  </a:lnTo>
                  <a:cubicBezTo>
                    <a:pt x="1626" y="2420"/>
                    <a:pt x="1626" y="2414"/>
                    <a:pt x="1626" y="2409"/>
                  </a:cubicBezTo>
                  <a:lnTo>
                    <a:pt x="1626" y="2399"/>
                  </a:lnTo>
                  <a:lnTo>
                    <a:pt x="1626" y="2399"/>
                  </a:lnTo>
                  <a:cubicBezTo>
                    <a:pt x="1626" y="2398"/>
                    <a:pt x="1626" y="2397"/>
                    <a:pt x="1626" y="2397"/>
                  </a:cubicBezTo>
                  <a:lnTo>
                    <a:pt x="1626" y="2397"/>
                  </a:lnTo>
                  <a:cubicBezTo>
                    <a:pt x="1626" y="2395"/>
                    <a:pt x="1626" y="2393"/>
                    <a:pt x="1626" y="2391"/>
                  </a:cubicBezTo>
                  <a:lnTo>
                    <a:pt x="1626" y="2391"/>
                  </a:lnTo>
                  <a:cubicBezTo>
                    <a:pt x="1625" y="2384"/>
                    <a:pt x="1625" y="2376"/>
                    <a:pt x="1625" y="2369"/>
                  </a:cubicBezTo>
                  <a:lnTo>
                    <a:pt x="1625" y="2369"/>
                  </a:lnTo>
                  <a:cubicBezTo>
                    <a:pt x="1625" y="2362"/>
                    <a:pt x="1625" y="2355"/>
                    <a:pt x="1625" y="2348"/>
                  </a:cubicBezTo>
                  <a:lnTo>
                    <a:pt x="1625" y="2348"/>
                  </a:lnTo>
                  <a:cubicBezTo>
                    <a:pt x="1625" y="2344"/>
                    <a:pt x="1625" y="2341"/>
                    <a:pt x="1625" y="2338"/>
                  </a:cubicBezTo>
                  <a:lnTo>
                    <a:pt x="1625" y="2332"/>
                  </a:lnTo>
                  <a:lnTo>
                    <a:pt x="1625" y="2332"/>
                  </a:lnTo>
                  <a:cubicBezTo>
                    <a:pt x="1624" y="2330"/>
                    <a:pt x="1624" y="2328"/>
                    <a:pt x="1624" y="2326"/>
                  </a:cubicBezTo>
                  <a:lnTo>
                    <a:pt x="1624" y="2326"/>
                  </a:lnTo>
                  <a:cubicBezTo>
                    <a:pt x="1624" y="2318"/>
                    <a:pt x="1624" y="2311"/>
                    <a:pt x="1623" y="2304"/>
                  </a:cubicBezTo>
                  <a:lnTo>
                    <a:pt x="1623" y="2304"/>
                  </a:lnTo>
                  <a:cubicBezTo>
                    <a:pt x="1623" y="2296"/>
                    <a:pt x="1623" y="2289"/>
                    <a:pt x="1623" y="2282"/>
                  </a:cubicBezTo>
                  <a:lnTo>
                    <a:pt x="1623" y="2282"/>
                  </a:lnTo>
                  <a:cubicBezTo>
                    <a:pt x="1623" y="2279"/>
                    <a:pt x="1623" y="2277"/>
                    <a:pt x="1622" y="2276"/>
                  </a:cubicBezTo>
                  <a:lnTo>
                    <a:pt x="1622" y="2276"/>
                  </a:lnTo>
                  <a:cubicBezTo>
                    <a:pt x="1622" y="2273"/>
                    <a:pt x="1622" y="2271"/>
                    <a:pt x="1622" y="2269"/>
                  </a:cubicBezTo>
                  <a:lnTo>
                    <a:pt x="1622" y="2269"/>
                  </a:lnTo>
                  <a:cubicBezTo>
                    <a:pt x="1622" y="2265"/>
                    <a:pt x="1622" y="2262"/>
                    <a:pt x="1621" y="2259"/>
                  </a:cubicBezTo>
                  <a:lnTo>
                    <a:pt x="1621" y="2259"/>
                  </a:lnTo>
                  <a:cubicBezTo>
                    <a:pt x="1621" y="2251"/>
                    <a:pt x="1621" y="2244"/>
                    <a:pt x="1621" y="2236"/>
                  </a:cubicBezTo>
                  <a:lnTo>
                    <a:pt x="1621" y="2236"/>
                  </a:lnTo>
                  <a:cubicBezTo>
                    <a:pt x="1620" y="2229"/>
                    <a:pt x="1620" y="2221"/>
                    <a:pt x="1620" y="2214"/>
                  </a:cubicBezTo>
                  <a:lnTo>
                    <a:pt x="1620" y="2214"/>
                  </a:lnTo>
                  <a:lnTo>
                    <a:pt x="1620" y="2213"/>
                  </a:lnTo>
                  <a:lnTo>
                    <a:pt x="1620" y="2213"/>
                  </a:lnTo>
                  <a:cubicBezTo>
                    <a:pt x="1619" y="2210"/>
                    <a:pt x="1619" y="2206"/>
                    <a:pt x="1619" y="2203"/>
                  </a:cubicBezTo>
                  <a:lnTo>
                    <a:pt x="1619" y="2203"/>
                  </a:lnTo>
                  <a:cubicBezTo>
                    <a:pt x="1619" y="2195"/>
                    <a:pt x="1618" y="2188"/>
                    <a:pt x="1618" y="2180"/>
                  </a:cubicBezTo>
                  <a:lnTo>
                    <a:pt x="1618" y="2180"/>
                  </a:lnTo>
                  <a:cubicBezTo>
                    <a:pt x="1617" y="2172"/>
                    <a:pt x="1617" y="2164"/>
                    <a:pt x="1616" y="2157"/>
                  </a:cubicBezTo>
                  <a:lnTo>
                    <a:pt x="1616" y="2157"/>
                  </a:lnTo>
                  <a:cubicBezTo>
                    <a:pt x="1616" y="2153"/>
                    <a:pt x="1615" y="2149"/>
                    <a:pt x="1615" y="2145"/>
                  </a:cubicBezTo>
                  <a:lnTo>
                    <a:pt x="1615" y="2145"/>
                  </a:lnTo>
                  <a:cubicBezTo>
                    <a:pt x="1615" y="2134"/>
                    <a:pt x="1614" y="2123"/>
                    <a:pt x="1613" y="2112"/>
                  </a:cubicBezTo>
                  <a:lnTo>
                    <a:pt x="1613" y="2112"/>
                  </a:lnTo>
                  <a:cubicBezTo>
                    <a:pt x="1613" y="2108"/>
                    <a:pt x="1613" y="2103"/>
                    <a:pt x="1612" y="2097"/>
                  </a:cubicBezTo>
                  <a:lnTo>
                    <a:pt x="1612" y="2097"/>
                  </a:lnTo>
                  <a:cubicBezTo>
                    <a:pt x="1611" y="2092"/>
                    <a:pt x="1611" y="2087"/>
                    <a:pt x="1610" y="2082"/>
                  </a:cubicBezTo>
                  <a:lnTo>
                    <a:pt x="1610" y="2082"/>
                  </a:lnTo>
                  <a:cubicBezTo>
                    <a:pt x="1610" y="2081"/>
                    <a:pt x="1610" y="2080"/>
                    <a:pt x="1610" y="2079"/>
                  </a:cubicBezTo>
                  <a:lnTo>
                    <a:pt x="1610" y="2079"/>
                  </a:lnTo>
                  <a:cubicBezTo>
                    <a:pt x="1610" y="2075"/>
                    <a:pt x="1610" y="2072"/>
                    <a:pt x="1609" y="2068"/>
                  </a:cubicBezTo>
                  <a:lnTo>
                    <a:pt x="1609" y="2068"/>
                  </a:lnTo>
                  <a:cubicBezTo>
                    <a:pt x="1608" y="2051"/>
                    <a:pt x="1606" y="2035"/>
                    <a:pt x="1605" y="2018"/>
                  </a:cubicBezTo>
                  <a:lnTo>
                    <a:pt x="1605" y="2018"/>
                  </a:lnTo>
                  <a:cubicBezTo>
                    <a:pt x="1604" y="2012"/>
                    <a:pt x="1604" y="2007"/>
                    <a:pt x="1603" y="2002"/>
                  </a:cubicBezTo>
                  <a:lnTo>
                    <a:pt x="1603" y="2002"/>
                  </a:lnTo>
                  <a:cubicBezTo>
                    <a:pt x="1602" y="1986"/>
                    <a:pt x="1600" y="1971"/>
                    <a:pt x="1598" y="1956"/>
                  </a:cubicBezTo>
                  <a:lnTo>
                    <a:pt x="1598" y="1956"/>
                  </a:lnTo>
                  <a:cubicBezTo>
                    <a:pt x="1598" y="1954"/>
                    <a:pt x="1598" y="1953"/>
                    <a:pt x="1598" y="1951"/>
                  </a:cubicBezTo>
                  <a:lnTo>
                    <a:pt x="1598" y="1951"/>
                  </a:lnTo>
                  <a:cubicBezTo>
                    <a:pt x="1597" y="1947"/>
                    <a:pt x="1597" y="1942"/>
                    <a:pt x="1596" y="1937"/>
                  </a:cubicBezTo>
                  <a:lnTo>
                    <a:pt x="1596" y="1937"/>
                  </a:lnTo>
                  <a:cubicBezTo>
                    <a:pt x="1595" y="1923"/>
                    <a:pt x="1593" y="1909"/>
                    <a:pt x="1591" y="1895"/>
                  </a:cubicBezTo>
                  <a:lnTo>
                    <a:pt x="1591" y="1895"/>
                  </a:lnTo>
                  <a:cubicBezTo>
                    <a:pt x="1590" y="1888"/>
                    <a:pt x="1589" y="1881"/>
                    <a:pt x="1589" y="1874"/>
                  </a:cubicBezTo>
                  <a:lnTo>
                    <a:pt x="1589" y="1874"/>
                  </a:lnTo>
                  <a:cubicBezTo>
                    <a:pt x="1587" y="1861"/>
                    <a:pt x="1585" y="1847"/>
                    <a:pt x="1583" y="1834"/>
                  </a:cubicBezTo>
                  <a:lnTo>
                    <a:pt x="1583" y="1834"/>
                  </a:lnTo>
                  <a:cubicBezTo>
                    <a:pt x="1582" y="1831"/>
                    <a:pt x="1582" y="1828"/>
                    <a:pt x="1582" y="1825"/>
                  </a:cubicBezTo>
                  <a:lnTo>
                    <a:pt x="1582" y="1825"/>
                  </a:lnTo>
                  <a:cubicBezTo>
                    <a:pt x="1581" y="1821"/>
                    <a:pt x="1581" y="1816"/>
                    <a:pt x="1580" y="1812"/>
                  </a:cubicBezTo>
                  <a:lnTo>
                    <a:pt x="1580" y="1812"/>
                  </a:lnTo>
                  <a:cubicBezTo>
                    <a:pt x="1578" y="1799"/>
                    <a:pt x="1576" y="1786"/>
                    <a:pt x="1574" y="1774"/>
                  </a:cubicBezTo>
                  <a:lnTo>
                    <a:pt x="1574" y="1774"/>
                  </a:lnTo>
                  <a:cubicBezTo>
                    <a:pt x="1573" y="1766"/>
                    <a:pt x="1571" y="1759"/>
                    <a:pt x="1570" y="1751"/>
                  </a:cubicBezTo>
                  <a:lnTo>
                    <a:pt x="1570" y="1751"/>
                  </a:lnTo>
                  <a:cubicBezTo>
                    <a:pt x="1568" y="1739"/>
                    <a:pt x="1567" y="1726"/>
                    <a:pt x="1564" y="1715"/>
                  </a:cubicBezTo>
                  <a:lnTo>
                    <a:pt x="1564" y="1715"/>
                  </a:lnTo>
                  <a:cubicBezTo>
                    <a:pt x="1563" y="1711"/>
                    <a:pt x="1563" y="1706"/>
                    <a:pt x="1562" y="1702"/>
                  </a:cubicBezTo>
                  <a:lnTo>
                    <a:pt x="1562" y="1702"/>
                  </a:lnTo>
                  <a:cubicBezTo>
                    <a:pt x="1562" y="1698"/>
                    <a:pt x="1561" y="1695"/>
                    <a:pt x="1560" y="1691"/>
                  </a:cubicBezTo>
                  <a:lnTo>
                    <a:pt x="1560" y="1691"/>
                  </a:lnTo>
                  <a:cubicBezTo>
                    <a:pt x="1558" y="1679"/>
                    <a:pt x="1556" y="1668"/>
                    <a:pt x="1554" y="1656"/>
                  </a:cubicBezTo>
                  <a:lnTo>
                    <a:pt x="1554" y="1656"/>
                  </a:lnTo>
                  <a:cubicBezTo>
                    <a:pt x="1552" y="1648"/>
                    <a:pt x="1551" y="1639"/>
                    <a:pt x="1550" y="1632"/>
                  </a:cubicBezTo>
                  <a:lnTo>
                    <a:pt x="1550" y="1632"/>
                  </a:lnTo>
                  <a:cubicBezTo>
                    <a:pt x="1547" y="1621"/>
                    <a:pt x="1545" y="1610"/>
                    <a:pt x="1543" y="1598"/>
                  </a:cubicBezTo>
                  <a:lnTo>
                    <a:pt x="1543" y="1598"/>
                  </a:lnTo>
                  <a:cubicBezTo>
                    <a:pt x="1541" y="1593"/>
                    <a:pt x="1541" y="1587"/>
                    <a:pt x="1540" y="1583"/>
                  </a:cubicBezTo>
                  <a:lnTo>
                    <a:pt x="1540" y="1583"/>
                  </a:lnTo>
                  <a:cubicBezTo>
                    <a:pt x="1539" y="1578"/>
                    <a:pt x="1538" y="1573"/>
                    <a:pt x="1537" y="1568"/>
                  </a:cubicBezTo>
                  <a:lnTo>
                    <a:pt x="1537" y="1568"/>
                  </a:lnTo>
                  <a:cubicBezTo>
                    <a:pt x="1536" y="1565"/>
                    <a:pt x="1535" y="1562"/>
                    <a:pt x="1535" y="1558"/>
                  </a:cubicBezTo>
                  <a:lnTo>
                    <a:pt x="1535" y="1558"/>
                  </a:lnTo>
                  <a:cubicBezTo>
                    <a:pt x="1534" y="1556"/>
                    <a:pt x="1534" y="1553"/>
                    <a:pt x="1533" y="1550"/>
                  </a:cubicBezTo>
                  <a:lnTo>
                    <a:pt x="1533" y="1550"/>
                  </a:lnTo>
                  <a:cubicBezTo>
                    <a:pt x="1530" y="1539"/>
                    <a:pt x="1528" y="1528"/>
                    <a:pt x="1526" y="1518"/>
                  </a:cubicBezTo>
                  <a:lnTo>
                    <a:pt x="1526" y="1518"/>
                  </a:lnTo>
                  <a:cubicBezTo>
                    <a:pt x="1526" y="1515"/>
                    <a:pt x="1525" y="1513"/>
                    <a:pt x="1524" y="1511"/>
                  </a:cubicBezTo>
                  <a:lnTo>
                    <a:pt x="1524" y="1511"/>
                  </a:lnTo>
                  <a:cubicBezTo>
                    <a:pt x="1524" y="1510"/>
                    <a:pt x="1524" y="1509"/>
                    <a:pt x="1524" y="1507"/>
                  </a:cubicBezTo>
                  <a:lnTo>
                    <a:pt x="1524" y="1507"/>
                  </a:lnTo>
                  <a:cubicBezTo>
                    <a:pt x="1523" y="1506"/>
                    <a:pt x="1523" y="1504"/>
                    <a:pt x="1523" y="1502"/>
                  </a:cubicBezTo>
                  <a:lnTo>
                    <a:pt x="1523" y="1502"/>
                  </a:lnTo>
                  <a:cubicBezTo>
                    <a:pt x="1521" y="1496"/>
                    <a:pt x="1520" y="1491"/>
                    <a:pt x="1519" y="1486"/>
                  </a:cubicBezTo>
                  <a:lnTo>
                    <a:pt x="1519" y="1486"/>
                  </a:lnTo>
                  <a:cubicBezTo>
                    <a:pt x="1516" y="1475"/>
                    <a:pt x="1513" y="1465"/>
                    <a:pt x="1511" y="1454"/>
                  </a:cubicBezTo>
                  <a:lnTo>
                    <a:pt x="1511" y="1454"/>
                  </a:lnTo>
                  <a:lnTo>
                    <a:pt x="1511" y="1454"/>
                  </a:lnTo>
                  <a:lnTo>
                    <a:pt x="1511" y="1454"/>
                  </a:lnTo>
                  <a:lnTo>
                    <a:pt x="1511" y="1453"/>
                  </a:lnTo>
                  <a:lnTo>
                    <a:pt x="1511" y="1453"/>
                  </a:lnTo>
                  <a:cubicBezTo>
                    <a:pt x="1508" y="1445"/>
                    <a:pt x="1506" y="1436"/>
                    <a:pt x="1504" y="1426"/>
                  </a:cubicBezTo>
                  <a:lnTo>
                    <a:pt x="1504" y="1426"/>
                  </a:lnTo>
                  <a:cubicBezTo>
                    <a:pt x="1502" y="1419"/>
                    <a:pt x="1500" y="1412"/>
                    <a:pt x="1499" y="1406"/>
                  </a:cubicBezTo>
                  <a:lnTo>
                    <a:pt x="1499" y="1406"/>
                  </a:lnTo>
                  <a:cubicBezTo>
                    <a:pt x="1498" y="1404"/>
                    <a:pt x="1498" y="1402"/>
                    <a:pt x="1498" y="1400"/>
                  </a:cubicBezTo>
                  <a:lnTo>
                    <a:pt x="1498" y="1400"/>
                  </a:lnTo>
                  <a:cubicBezTo>
                    <a:pt x="1498" y="1399"/>
                    <a:pt x="1497" y="1399"/>
                    <a:pt x="1497" y="1398"/>
                  </a:cubicBezTo>
                  <a:lnTo>
                    <a:pt x="1497" y="1398"/>
                  </a:lnTo>
                  <a:cubicBezTo>
                    <a:pt x="1494" y="1389"/>
                    <a:pt x="1492" y="1379"/>
                    <a:pt x="1489" y="1370"/>
                  </a:cubicBezTo>
                  <a:lnTo>
                    <a:pt x="1489" y="1370"/>
                  </a:lnTo>
                  <a:cubicBezTo>
                    <a:pt x="1488" y="1365"/>
                    <a:pt x="1487" y="1360"/>
                    <a:pt x="1485" y="1355"/>
                  </a:cubicBezTo>
                  <a:lnTo>
                    <a:pt x="1485" y="1355"/>
                  </a:lnTo>
                  <a:cubicBezTo>
                    <a:pt x="1485" y="1352"/>
                    <a:pt x="1484" y="1349"/>
                    <a:pt x="1483" y="1346"/>
                  </a:cubicBezTo>
                  <a:lnTo>
                    <a:pt x="1483" y="1346"/>
                  </a:lnTo>
                  <a:cubicBezTo>
                    <a:pt x="1483" y="1345"/>
                    <a:pt x="1482" y="1343"/>
                    <a:pt x="1482" y="1342"/>
                  </a:cubicBezTo>
                  <a:lnTo>
                    <a:pt x="1482" y="1342"/>
                  </a:lnTo>
                  <a:cubicBezTo>
                    <a:pt x="1480" y="1334"/>
                    <a:pt x="1477" y="1324"/>
                    <a:pt x="1475" y="1316"/>
                  </a:cubicBezTo>
                  <a:lnTo>
                    <a:pt x="1475" y="1316"/>
                  </a:lnTo>
                  <a:cubicBezTo>
                    <a:pt x="1474" y="1311"/>
                    <a:pt x="1472" y="1308"/>
                    <a:pt x="1471" y="1304"/>
                  </a:cubicBezTo>
                  <a:lnTo>
                    <a:pt x="1471" y="1304"/>
                  </a:lnTo>
                  <a:cubicBezTo>
                    <a:pt x="1470" y="1300"/>
                    <a:pt x="1469" y="1297"/>
                    <a:pt x="1469" y="1294"/>
                  </a:cubicBezTo>
                  <a:lnTo>
                    <a:pt x="1469" y="1294"/>
                  </a:lnTo>
                  <a:cubicBezTo>
                    <a:pt x="1468" y="1293"/>
                    <a:pt x="1467" y="1291"/>
                    <a:pt x="1467" y="1290"/>
                  </a:cubicBezTo>
                  <a:lnTo>
                    <a:pt x="1467" y="1290"/>
                  </a:lnTo>
                  <a:cubicBezTo>
                    <a:pt x="1464" y="1282"/>
                    <a:pt x="1462" y="1273"/>
                    <a:pt x="1460" y="1264"/>
                  </a:cubicBezTo>
                  <a:lnTo>
                    <a:pt x="1460" y="1264"/>
                  </a:lnTo>
                  <a:cubicBezTo>
                    <a:pt x="1458" y="1261"/>
                    <a:pt x="1457" y="1257"/>
                    <a:pt x="1456" y="1253"/>
                  </a:cubicBezTo>
                  <a:lnTo>
                    <a:pt x="1456" y="1253"/>
                  </a:lnTo>
                  <a:cubicBezTo>
                    <a:pt x="1455" y="1250"/>
                    <a:pt x="1454" y="1247"/>
                    <a:pt x="1453" y="1244"/>
                  </a:cubicBezTo>
                  <a:lnTo>
                    <a:pt x="1453" y="1244"/>
                  </a:lnTo>
                  <a:cubicBezTo>
                    <a:pt x="1453" y="1242"/>
                    <a:pt x="1452" y="1241"/>
                    <a:pt x="1452" y="1239"/>
                  </a:cubicBezTo>
                  <a:lnTo>
                    <a:pt x="1452" y="1239"/>
                  </a:lnTo>
                  <a:cubicBezTo>
                    <a:pt x="1449" y="1231"/>
                    <a:pt x="1447" y="1222"/>
                    <a:pt x="1444" y="1214"/>
                  </a:cubicBezTo>
                  <a:lnTo>
                    <a:pt x="1444" y="1214"/>
                  </a:lnTo>
                  <a:cubicBezTo>
                    <a:pt x="1443" y="1210"/>
                    <a:pt x="1442" y="1207"/>
                    <a:pt x="1441" y="1204"/>
                  </a:cubicBezTo>
                  <a:lnTo>
                    <a:pt x="1441" y="1204"/>
                  </a:lnTo>
                  <a:cubicBezTo>
                    <a:pt x="1439" y="1200"/>
                    <a:pt x="1438" y="1197"/>
                    <a:pt x="1437" y="1193"/>
                  </a:cubicBezTo>
                  <a:lnTo>
                    <a:pt x="1437" y="1193"/>
                  </a:lnTo>
                  <a:cubicBezTo>
                    <a:pt x="1437" y="1192"/>
                    <a:pt x="1436" y="1190"/>
                    <a:pt x="1436" y="1188"/>
                  </a:cubicBezTo>
                  <a:lnTo>
                    <a:pt x="1436" y="1188"/>
                  </a:lnTo>
                  <a:cubicBezTo>
                    <a:pt x="1432" y="1179"/>
                    <a:pt x="1430" y="1171"/>
                    <a:pt x="1427" y="1162"/>
                  </a:cubicBezTo>
                  <a:lnTo>
                    <a:pt x="1427" y="1162"/>
                  </a:lnTo>
                  <a:cubicBezTo>
                    <a:pt x="1426" y="1160"/>
                    <a:pt x="1425" y="1157"/>
                    <a:pt x="1425" y="1155"/>
                  </a:cubicBezTo>
                  <a:lnTo>
                    <a:pt x="1425" y="1155"/>
                  </a:lnTo>
                  <a:cubicBezTo>
                    <a:pt x="1424" y="1151"/>
                    <a:pt x="1422" y="1148"/>
                    <a:pt x="1421" y="1144"/>
                  </a:cubicBezTo>
                  <a:lnTo>
                    <a:pt x="1421" y="1144"/>
                  </a:lnTo>
                  <a:cubicBezTo>
                    <a:pt x="1420" y="1141"/>
                    <a:pt x="1419" y="1140"/>
                    <a:pt x="1419" y="1137"/>
                  </a:cubicBezTo>
                  <a:lnTo>
                    <a:pt x="1419" y="1137"/>
                  </a:lnTo>
                  <a:cubicBezTo>
                    <a:pt x="1415" y="1128"/>
                    <a:pt x="1413" y="1120"/>
                    <a:pt x="1409" y="1110"/>
                  </a:cubicBezTo>
                  <a:lnTo>
                    <a:pt x="1409" y="1110"/>
                  </a:lnTo>
                  <a:cubicBezTo>
                    <a:pt x="1409" y="1109"/>
                    <a:pt x="1408" y="1107"/>
                    <a:pt x="1408" y="1106"/>
                  </a:cubicBezTo>
                  <a:lnTo>
                    <a:pt x="1408" y="1106"/>
                  </a:lnTo>
                  <a:cubicBezTo>
                    <a:pt x="1406" y="1102"/>
                    <a:pt x="1404" y="1098"/>
                    <a:pt x="1403" y="1094"/>
                  </a:cubicBezTo>
                  <a:lnTo>
                    <a:pt x="1403" y="1094"/>
                  </a:lnTo>
                  <a:cubicBezTo>
                    <a:pt x="1402" y="1091"/>
                    <a:pt x="1401" y="1087"/>
                    <a:pt x="1400" y="1083"/>
                  </a:cubicBezTo>
                  <a:lnTo>
                    <a:pt x="1400" y="1083"/>
                  </a:lnTo>
                  <a:cubicBezTo>
                    <a:pt x="1396" y="1075"/>
                    <a:pt x="1393" y="1066"/>
                    <a:pt x="1390" y="1057"/>
                  </a:cubicBezTo>
                  <a:lnTo>
                    <a:pt x="1390" y="1057"/>
                  </a:lnTo>
                  <a:lnTo>
                    <a:pt x="1389" y="1057"/>
                  </a:lnTo>
                  <a:lnTo>
                    <a:pt x="1389" y="1057"/>
                  </a:lnTo>
                  <a:cubicBezTo>
                    <a:pt x="1388" y="1054"/>
                    <a:pt x="1387" y="1051"/>
                    <a:pt x="1386" y="1047"/>
                  </a:cubicBezTo>
                  <a:lnTo>
                    <a:pt x="1386" y="1047"/>
                  </a:lnTo>
                  <a:cubicBezTo>
                    <a:pt x="1384" y="1042"/>
                    <a:pt x="1382" y="1037"/>
                    <a:pt x="1379" y="1031"/>
                  </a:cubicBezTo>
                  <a:lnTo>
                    <a:pt x="1379" y="1031"/>
                  </a:lnTo>
                  <a:cubicBezTo>
                    <a:pt x="1378" y="1026"/>
                    <a:pt x="1375" y="1020"/>
                    <a:pt x="1373" y="1015"/>
                  </a:cubicBezTo>
                  <a:lnTo>
                    <a:pt x="1373" y="1015"/>
                  </a:lnTo>
                  <a:cubicBezTo>
                    <a:pt x="1372" y="1012"/>
                    <a:pt x="1371" y="1008"/>
                    <a:pt x="1369" y="1005"/>
                  </a:cubicBezTo>
                  <a:lnTo>
                    <a:pt x="1369" y="1005"/>
                  </a:lnTo>
                  <a:cubicBezTo>
                    <a:pt x="1369" y="1005"/>
                    <a:pt x="1369" y="1004"/>
                    <a:pt x="1368" y="1003"/>
                  </a:cubicBezTo>
                  <a:lnTo>
                    <a:pt x="1368" y="1003"/>
                  </a:lnTo>
                  <a:cubicBezTo>
                    <a:pt x="1365" y="994"/>
                    <a:pt x="1361" y="985"/>
                    <a:pt x="1357" y="976"/>
                  </a:cubicBezTo>
                  <a:lnTo>
                    <a:pt x="1357" y="976"/>
                  </a:lnTo>
                  <a:cubicBezTo>
                    <a:pt x="1357" y="973"/>
                    <a:pt x="1356" y="971"/>
                    <a:pt x="1354" y="968"/>
                  </a:cubicBezTo>
                  <a:lnTo>
                    <a:pt x="1354" y="968"/>
                  </a:lnTo>
                  <a:cubicBezTo>
                    <a:pt x="1352" y="965"/>
                    <a:pt x="1351" y="961"/>
                    <a:pt x="1350" y="957"/>
                  </a:cubicBezTo>
                  <a:lnTo>
                    <a:pt x="1350" y="957"/>
                  </a:lnTo>
                  <a:cubicBezTo>
                    <a:pt x="1348" y="954"/>
                    <a:pt x="1348" y="951"/>
                    <a:pt x="1346" y="949"/>
                  </a:cubicBezTo>
                  <a:lnTo>
                    <a:pt x="1346" y="949"/>
                  </a:lnTo>
                  <a:cubicBezTo>
                    <a:pt x="1343" y="940"/>
                    <a:pt x="1338" y="931"/>
                    <a:pt x="1335" y="922"/>
                  </a:cubicBezTo>
                  <a:lnTo>
                    <a:pt x="1335" y="922"/>
                  </a:lnTo>
                  <a:cubicBezTo>
                    <a:pt x="1335" y="921"/>
                    <a:pt x="1334" y="921"/>
                    <a:pt x="1334" y="921"/>
                  </a:cubicBezTo>
                  <a:lnTo>
                    <a:pt x="1334" y="921"/>
                  </a:lnTo>
                  <a:cubicBezTo>
                    <a:pt x="1333" y="918"/>
                    <a:pt x="1332" y="915"/>
                    <a:pt x="1330" y="912"/>
                  </a:cubicBezTo>
                  <a:lnTo>
                    <a:pt x="1330" y="912"/>
                  </a:lnTo>
                  <a:cubicBezTo>
                    <a:pt x="1327" y="906"/>
                    <a:pt x="1325" y="900"/>
                    <a:pt x="1322" y="894"/>
                  </a:cubicBezTo>
                  <a:lnTo>
                    <a:pt x="1322" y="894"/>
                  </a:lnTo>
                  <a:cubicBezTo>
                    <a:pt x="1320" y="890"/>
                    <a:pt x="1318" y="885"/>
                    <a:pt x="1316" y="881"/>
                  </a:cubicBezTo>
                  <a:lnTo>
                    <a:pt x="1316" y="881"/>
                  </a:lnTo>
                  <a:cubicBezTo>
                    <a:pt x="1315" y="877"/>
                    <a:pt x="1313" y="874"/>
                    <a:pt x="1312" y="871"/>
                  </a:cubicBezTo>
                  <a:lnTo>
                    <a:pt x="1312" y="871"/>
                  </a:lnTo>
                  <a:cubicBezTo>
                    <a:pt x="1311" y="870"/>
                    <a:pt x="1310" y="868"/>
                    <a:pt x="1310" y="867"/>
                  </a:cubicBezTo>
                  <a:lnTo>
                    <a:pt x="1310" y="867"/>
                  </a:lnTo>
                  <a:cubicBezTo>
                    <a:pt x="1305" y="858"/>
                    <a:pt x="1301" y="849"/>
                    <a:pt x="1297" y="839"/>
                  </a:cubicBezTo>
                  <a:lnTo>
                    <a:pt x="1297" y="839"/>
                  </a:lnTo>
                  <a:cubicBezTo>
                    <a:pt x="1296" y="838"/>
                    <a:pt x="1296" y="836"/>
                    <a:pt x="1295" y="835"/>
                  </a:cubicBezTo>
                  <a:lnTo>
                    <a:pt x="1295" y="835"/>
                  </a:lnTo>
                  <a:cubicBezTo>
                    <a:pt x="1294" y="832"/>
                    <a:pt x="1292" y="830"/>
                    <a:pt x="1291" y="827"/>
                  </a:cubicBezTo>
                  <a:lnTo>
                    <a:pt x="1291" y="827"/>
                  </a:lnTo>
                  <a:cubicBezTo>
                    <a:pt x="1289" y="822"/>
                    <a:pt x="1287" y="817"/>
                    <a:pt x="1284" y="813"/>
                  </a:cubicBezTo>
                  <a:lnTo>
                    <a:pt x="1284" y="813"/>
                  </a:lnTo>
                  <a:cubicBezTo>
                    <a:pt x="1281" y="807"/>
                    <a:pt x="1278" y="801"/>
                    <a:pt x="1275" y="795"/>
                  </a:cubicBezTo>
                  <a:lnTo>
                    <a:pt x="1275" y="795"/>
                  </a:lnTo>
                  <a:cubicBezTo>
                    <a:pt x="1274" y="793"/>
                    <a:pt x="1273" y="791"/>
                    <a:pt x="1272" y="789"/>
                  </a:cubicBezTo>
                  <a:lnTo>
                    <a:pt x="1272" y="789"/>
                  </a:lnTo>
                  <a:cubicBezTo>
                    <a:pt x="1271" y="787"/>
                    <a:pt x="1270" y="786"/>
                    <a:pt x="1270" y="786"/>
                  </a:cubicBezTo>
                  <a:lnTo>
                    <a:pt x="1270" y="786"/>
                  </a:lnTo>
                  <a:cubicBezTo>
                    <a:pt x="1266" y="776"/>
                    <a:pt x="1261" y="767"/>
                    <a:pt x="1257" y="759"/>
                  </a:cubicBezTo>
                  <a:lnTo>
                    <a:pt x="1257" y="759"/>
                  </a:lnTo>
                  <a:cubicBezTo>
                    <a:pt x="1255" y="757"/>
                    <a:pt x="1255" y="755"/>
                    <a:pt x="1253" y="753"/>
                  </a:cubicBezTo>
                  <a:lnTo>
                    <a:pt x="1253" y="753"/>
                  </a:lnTo>
                  <a:cubicBezTo>
                    <a:pt x="1253" y="752"/>
                    <a:pt x="1252" y="751"/>
                    <a:pt x="1252" y="749"/>
                  </a:cubicBezTo>
                  <a:lnTo>
                    <a:pt x="1252" y="749"/>
                  </a:lnTo>
                  <a:cubicBezTo>
                    <a:pt x="1251" y="748"/>
                    <a:pt x="1250" y="747"/>
                    <a:pt x="1249" y="744"/>
                  </a:cubicBezTo>
                  <a:lnTo>
                    <a:pt x="1249" y="744"/>
                  </a:lnTo>
                  <a:cubicBezTo>
                    <a:pt x="1247" y="740"/>
                    <a:pt x="1244" y="736"/>
                    <a:pt x="1242" y="732"/>
                  </a:cubicBezTo>
                  <a:lnTo>
                    <a:pt x="1242" y="732"/>
                  </a:lnTo>
                  <a:cubicBezTo>
                    <a:pt x="1239" y="727"/>
                    <a:pt x="1236" y="721"/>
                    <a:pt x="1234" y="716"/>
                  </a:cubicBezTo>
                  <a:lnTo>
                    <a:pt x="1234" y="716"/>
                  </a:lnTo>
                  <a:cubicBezTo>
                    <a:pt x="1233" y="714"/>
                    <a:pt x="1231" y="712"/>
                    <a:pt x="1230" y="709"/>
                  </a:cubicBezTo>
                  <a:lnTo>
                    <a:pt x="1230" y="709"/>
                  </a:lnTo>
                  <a:cubicBezTo>
                    <a:pt x="1229" y="708"/>
                    <a:pt x="1228" y="707"/>
                    <a:pt x="1228" y="705"/>
                  </a:cubicBezTo>
                  <a:lnTo>
                    <a:pt x="1228" y="705"/>
                  </a:lnTo>
                  <a:cubicBezTo>
                    <a:pt x="1224" y="697"/>
                    <a:pt x="1219" y="689"/>
                    <a:pt x="1214" y="681"/>
                  </a:cubicBezTo>
                  <a:lnTo>
                    <a:pt x="1214" y="681"/>
                  </a:lnTo>
                  <a:cubicBezTo>
                    <a:pt x="1213" y="679"/>
                    <a:pt x="1212" y="678"/>
                    <a:pt x="1211" y="677"/>
                  </a:cubicBezTo>
                  <a:lnTo>
                    <a:pt x="1211" y="677"/>
                  </a:lnTo>
                  <a:cubicBezTo>
                    <a:pt x="1209" y="674"/>
                    <a:pt x="1208" y="671"/>
                    <a:pt x="1206" y="669"/>
                  </a:cubicBezTo>
                  <a:lnTo>
                    <a:pt x="1206" y="669"/>
                  </a:lnTo>
                  <a:cubicBezTo>
                    <a:pt x="1204" y="664"/>
                    <a:pt x="1202" y="660"/>
                    <a:pt x="1200" y="657"/>
                  </a:cubicBezTo>
                  <a:lnTo>
                    <a:pt x="1200" y="657"/>
                  </a:lnTo>
                  <a:cubicBezTo>
                    <a:pt x="1196" y="652"/>
                    <a:pt x="1194" y="647"/>
                    <a:pt x="1191" y="643"/>
                  </a:cubicBezTo>
                  <a:lnTo>
                    <a:pt x="1191" y="643"/>
                  </a:lnTo>
                  <a:cubicBezTo>
                    <a:pt x="1189" y="640"/>
                    <a:pt x="1188" y="638"/>
                    <a:pt x="1187" y="635"/>
                  </a:cubicBezTo>
                  <a:lnTo>
                    <a:pt x="1187" y="635"/>
                  </a:lnTo>
                  <a:cubicBezTo>
                    <a:pt x="1186" y="634"/>
                    <a:pt x="1185" y="633"/>
                    <a:pt x="1185" y="632"/>
                  </a:cubicBezTo>
                  <a:lnTo>
                    <a:pt x="1185" y="632"/>
                  </a:lnTo>
                  <a:cubicBezTo>
                    <a:pt x="1180" y="624"/>
                    <a:pt x="1175" y="617"/>
                    <a:pt x="1170" y="609"/>
                  </a:cubicBezTo>
                  <a:lnTo>
                    <a:pt x="1170" y="609"/>
                  </a:lnTo>
                  <a:cubicBezTo>
                    <a:pt x="1170" y="608"/>
                    <a:pt x="1168" y="606"/>
                    <a:pt x="1168" y="605"/>
                  </a:cubicBezTo>
                  <a:lnTo>
                    <a:pt x="1168" y="605"/>
                  </a:lnTo>
                  <a:cubicBezTo>
                    <a:pt x="1166" y="602"/>
                    <a:pt x="1164" y="599"/>
                    <a:pt x="1162" y="597"/>
                  </a:cubicBezTo>
                  <a:lnTo>
                    <a:pt x="1162" y="597"/>
                  </a:lnTo>
                  <a:cubicBezTo>
                    <a:pt x="1161" y="593"/>
                    <a:pt x="1158" y="590"/>
                    <a:pt x="1156" y="586"/>
                  </a:cubicBezTo>
                  <a:lnTo>
                    <a:pt x="1156" y="586"/>
                  </a:lnTo>
                  <a:cubicBezTo>
                    <a:pt x="1153" y="581"/>
                    <a:pt x="1149" y="576"/>
                    <a:pt x="1146" y="571"/>
                  </a:cubicBezTo>
                  <a:lnTo>
                    <a:pt x="1146" y="571"/>
                  </a:lnTo>
                  <a:cubicBezTo>
                    <a:pt x="1145" y="570"/>
                    <a:pt x="1143" y="567"/>
                    <a:pt x="1142" y="565"/>
                  </a:cubicBezTo>
                  <a:lnTo>
                    <a:pt x="1142" y="565"/>
                  </a:lnTo>
                  <a:cubicBezTo>
                    <a:pt x="1142" y="565"/>
                    <a:pt x="1142" y="565"/>
                    <a:pt x="1142" y="564"/>
                  </a:cubicBezTo>
                  <a:lnTo>
                    <a:pt x="1142" y="564"/>
                  </a:lnTo>
                  <a:cubicBezTo>
                    <a:pt x="1137" y="557"/>
                    <a:pt x="1132" y="550"/>
                    <a:pt x="1127" y="543"/>
                  </a:cubicBezTo>
                  <a:lnTo>
                    <a:pt x="1127" y="543"/>
                  </a:lnTo>
                  <a:cubicBezTo>
                    <a:pt x="1126" y="541"/>
                    <a:pt x="1124" y="539"/>
                    <a:pt x="1123" y="537"/>
                  </a:cubicBezTo>
                  <a:lnTo>
                    <a:pt x="1123" y="537"/>
                  </a:lnTo>
                  <a:cubicBezTo>
                    <a:pt x="1121" y="535"/>
                    <a:pt x="1119" y="532"/>
                    <a:pt x="1117" y="529"/>
                  </a:cubicBezTo>
                  <a:lnTo>
                    <a:pt x="1117" y="529"/>
                  </a:lnTo>
                  <a:cubicBezTo>
                    <a:pt x="1115" y="526"/>
                    <a:pt x="1114" y="524"/>
                    <a:pt x="1112" y="522"/>
                  </a:cubicBezTo>
                  <a:lnTo>
                    <a:pt x="1112" y="522"/>
                  </a:lnTo>
                  <a:cubicBezTo>
                    <a:pt x="1107" y="515"/>
                    <a:pt x="1103" y="508"/>
                    <a:pt x="1098" y="502"/>
                  </a:cubicBezTo>
                  <a:lnTo>
                    <a:pt x="1098" y="502"/>
                  </a:lnTo>
                  <a:lnTo>
                    <a:pt x="1098" y="502"/>
                  </a:lnTo>
                  <a:cubicBezTo>
                    <a:pt x="1097" y="501"/>
                    <a:pt x="1096" y="499"/>
                    <a:pt x="1094" y="497"/>
                  </a:cubicBezTo>
                  <a:lnTo>
                    <a:pt x="1094" y="497"/>
                  </a:lnTo>
                  <a:cubicBezTo>
                    <a:pt x="1091" y="493"/>
                    <a:pt x="1088" y="488"/>
                    <a:pt x="1084" y="483"/>
                  </a:cubicBezTo>
                  <a:lnTo>
                    <a:pt x="1084" y="483"/>
                  </a:lnTo>
                  <a:cubicBezTo>
                    <a:pt x="1081" y="480"/>
                    <a:pt x="1079" y="477"/>
                    <a:pt x="1077" y="474"/>
                  </a:cubicBezTo>
                  <a:lnTo>
                    <a:pt x="1077" y="474"/>
                  </a:lnTo>
                  <a:cubicBezTo>
                    <a:pt x="1075" y="472"/>
                    <a:pt x="1074" y="469"/>
                    <a:pt x="1072" y="467"/>
                  </a:cubicBezTo>
                  <a:lnTo>
                    <a:pt x="1072" y="467"/>
                  </a:lnTo>
                  <a:cubicBezTo>
                    <a:pt x="1071" y="466"/>
                    <a:pt x="1070" y="466"/>
                    <a:pt x="1070" y="465"/>
                  </a:cubicBezTo>
                  <a:lnTo>
                    <a:pt x="1070" y="465"/>
                  </a:lnTo>
                  <a:cubicBezTo>
                    <a:pt x="1065" y="458"/>
                    <a:pt x="1060" y="452"/>
                    <a:pt x="1055" y="447"/>
                  </a:cubicBezTo>
                  <a:lnTo>
                    <a:pt x="1055" y="447"/>
                  </a:lnTo>
                  <a:cubicBezTo>
                    <a:pt x="1054" y="445"/>
                    <a:pt x="1053" y="444"/>
                    <a:pt x="1052" y="443"/>
                  </a:cubicBezTo>
                  <a:lnTo>
                    <a:pt x="1052" y="443"/>
                  </a:lnTo>
                  <a:cubicBezTo>
                    <a:pt x="1051" y="440"/>
                    <a:pt x="1048" y="438"/>
                    <a:pt x="1047" y="436"/>
                  </a:cubicBezTo>
                  <a:lnTo>
                    <a:pt x="1047" y="436"/>
                  </a:lnTo>
                  <a:cubicBezTo>
                    <a:pt x="1045" y="433"/>
                    <a:pt x="1044" y="432"/>
                    <a:pt x="1042" y="430"/>
                  </a:cubicBezTo>
                  <a:lnTo>
                    <a:pt x="1042" y="430"/>
                  </a:lnTo>
                  <a:cubicBezTo>
                    <a:pt x="1037" y="424"/>
                    <a:pt x="1033" y="419"/>
                    <a:pt x="1028" y="413"/>
                  </a:cubicBezTo>
                  <a:lnTo>
                    <a:pt x="1028" y="413"/>
                  </a:lnTo>
                  <a:cubicBezTo>
                    <a:pt x="1028" y="413"/>
                    <a:pt x="1027" y="412"/>
                    <a:pt x="1027" y="411"/>
                  </a:cubicBezTo>
                  <a:lnTo>
                    <a:pt x="1027" y="411"/>
                  </a:lnTo>
                  <a:cubicBezTo>
                    <a:pt x="1025" y="410"/>
                    <a:pt x="1023" y="408"/>
                    <a:pt x="1022" y="406"/>
                  </a:cubicBezTo>
                  <a:lnTo>
                    <a:pt x="1022" y="406"/>
                  </a:lnTo>
                  <a:cubicBezTo>
                    <a:pt x="1020" y="403"/>
                    <a:pt x="1017" y="400"/>
                    <a:pt x="1014" y="397"/>
                  </a:cubicBezTo>
                  <a:lnTo>
                    <a:pt x="1014" y="397"/>
                  </a:lnTo>
                  <a:cubicBezTo>
                    <a:pt x="1010" y="392"/>
                    <a:pt x="1006" y="388"/>
                    <a:pt x="1002" y="383"/>
                  </a:cubicBezTo>
                  <a:lnTo>
                    <a:pt x="1002" y="383"/>
                  </a:lnTo>
                  <a:cubicBezTo>
                    <a:pt x="1001" y="382"/>
                    <a:pt x="1000" y="381"/>
                    <a:pt x="1000" y="381"/>
                  </a:cubicBezTo>
                  <a:lnTo>
                    <a:pt x="1000" y="381"/>
                  </a:lnTo>
                  <a:cubicBezTo>
                    <a:pt x="995" y="376"/>
                    <a:pt x="991" y="371"/>
                    <a:pt x="987" y="366"/>
                  </a:cubicBezTo>
                  <a:lnTo>
                    <a:pt x="987" y="366"/>
                  </a:lnTo>
                  <a:cubicBezTo>
                    <a:pt x="984" y="363"/>
                    <a:pt x="981" y="360"/>
                    <a:pt x="978" y="357"/>
                  </a:cubicBezTo>
                  <a:lnTo>
                    <a:pt x="978" y="357"/>
                  </a:lnTo>
                  <a:cubicBezTo>
                    <a:pt x="977" y="356"/>
                    <a:pt x="976" y="354"/>
                    <a:pt x="975" y="353"/>
                  </a:cubicBezTo>
                  <a:lnTo>
                    <a:pt x="975" y="353"/>
                  </a:lnTo>
                  <a:cubicBezTo>
                    <a:pt x="974" y="353"/>
                    <a:pt x="973" y="352"/>
                    <a:pt x="973" y="351"/>
                  </a:cubicBezTo>
                  <a:lnTo>
                    <a:pt x="973" y="351"/>
                  </a:lnTo>
                  <a:cubicBezTo>
                    <a:pt x="968" y="346"/>
                    <a:pt x="964" y="341"/>
                    <a:pt x="959" y="337"/>
                  </a:cubicBezTo>
                  <a:lnTo>
                    <a:pt x="959" y="337"/>
                  </a:lnTo>
                  <a:cubicBezTo>
                    <a:pt x="957" y="335"/>
                    <a:pt x="955" y="333"/>
                    <a:pt x="953" y="330"/>
                  </a:cubicBezTo>
                  <a:lnTo>
                    <a:pt x="953" y="330"/>
                  </a:lnTo>
                  <a:cubicBezTo>
                    <a:pt x="951" y="329"/>
                    <a:pt x="950" y="328"/>
                    <a:pt x="949" y="326"/>
                  </a:cubicBezTo>
                  <a:lnTo>
                    <a:pt x="949" y="326"/>
                  </a:lnTo>
                  <a:cubicBezTo>
                    <a:pt x="948" y="326"/>
                    <a:pt x="946" y="324"/>
                    <a:pt x="945" y="323"/>
                  </a:cubicBezTo>
                  <a:lnTo>
                    <a:pt x="945" y="323"/>
                  </a:lnTo>
                  <a:cubicBezTo>
                    <a:pt x="941" y="319"/>
                    <a:pt x="937" y="315"/>
                    <a:pt x="932" y="310"/>
                  </a:cubicBezTo>
                  <a:lnTo>
                    <a:pt x="932" y="310"/>
                  </a:lnTo>
                  <a:cubicBezTo>
                    <a:pt x="931" y="309"/>
                    <a:pt x="929" y="307"/>
                    <a:pt x="927" y="305"/>
                  </a:cubicBezTo>
                  <a:lnTo>
                    <a:pt x="927" y="305"/>
                  </a:lnTo>
                  <a:cubicBezTo>
                    <a:pt x="926" y="304"/>
                    <a:pt x="924" y="303"/>
                    <a:pt x="923" y="302"/>
                  </a:cubicBezTo>
                  <a:lnTo>
                    <a:pt x="923" y="302"/>
                  </a:lnTo>
                  <a:cubicBezTo>
                    <a:pt x="922" y="301"/>
                    <a:pt x="920" y="299"/>
                    <a:pt x="919" y="298"/>
                  </a:cubicBezTo>
                  <a:lnTo>
                    <a:pt x="919" y="298"/>
                  </a:lnTo>
                  <a:cubicBezTo>
                    <a:pt x="915" y="294"/>
                    <a:pt x="910" y="290"/>
                    <a:pt x="906" y="285"/>
                  </a:cubicBezTo>
                  <a:lnTo>
                    <a:pt x="906" y="285"/>
                  </a:lnTo>
                  <a:cubicBezTo>
                    <a:pt x="904" y="284"/>
                    <a:pt x="902" y="282"/>
                    <a:pt x="901" y="281"/>
                  </a:cubicBezTo>
                  <a:lnTo>
                    <a:pt x="901" y="281"/>
                  </a:lnTo>
                  <a:cubicBezTo>
                    <a:pt x="899" y="280"/>
                    <a:pt x="899" y="279"/>
                    <a:pt x="897" y="278"/>
                  </a:cubicBezTo>
                  <a:lnTo>
                    <a:pt x="897" y="278"/>
                  </a:lnTo>
                  <a:cubicBezTo>
                    <a:pt x="896" y="277"/>
                    <a:pt x="894" y="275"/>
                    <a:pt x="892" y="274"/>
                  </a:cubicBezTo>
                  <a:lnTo>
                    <a:pt x="892" y="274"/>
                  </a:lnTo>
                  <a:cubicBezTo>
                    <a:pt x="888" y="270"/>
                    <a:pt x="884" y="266"/>
                    <a:pt x="879" y="262"/>
                  </a:cubicBezTo>
                  <a:lnTo>
                    <a:pt x="879" y="262"/>
                  </a:lnTo>
                  <a:cubicBezTo>
                    <a:pt x="878" y="261"/>
                    <a:pt x="876" y="260"/>
                    <a:pt x="874" y="258"/>
                  </a:cubicBezTo>
                  <a:lnTo>
                    <a:pt x="874" y="258"/>
                  </a:lnTo>
                  <a:cubicBezTo>
                    <a:pt x="874" y="258"/>
                    <a:pt x="874" y="257"/>
                    <a:pt x="873" y="257"/>
                  </a:cubicBezTo>
                  <a:lnTo>
                    <a:pt x="873" y="257"/>
                  </a:lnTo>
                  <a:cubicBezTo>
                    <a:pt x="873" y="256"/>
                    <a:pt x="872" y="256"/>
                    <a:pt x="871" y="255"/>
                  </a:cubicBezTo>
                  <a:lnTo>
                    <a:pt x="871" y="255"/>
                  </a:lnTo>
                  <a:cubicBezTo>
                    <a:pt x="869" y="254"/>
                    <a:pt x="868" y="252"/>
                    <a:pt x="866" y="251"/>
                  </a:cubicBezTo>
                  <a:lnTo>
                    <a:pt x="866" y="251"/>
                  </a:lnTo>
                  <a:cubicBezTo>
                    <a:pt x="861" y="247"/>
                    <a:pt x="857" y="244"/>
                    <a:pt x="853" y="240"/>
                  </a:cubicBezTo>
                  <a:lnTo>
                    <a:pt x="853" y="240"/>
                  </a:lnTo>
                  <a:cubicBezTo>
                    <a:pt x="852" y="239"/>
                    <a:pt x="850" y="238"/>
                    <a:pt x="849" y="237"/>
                  </a:cubicBezTo>
                  <a:lnTo>
                    <a:pt x="849" y="237"/>
                  </a:lnTo>
                  <a:cubicBezTo>
                    <a:pt x="848" y="236"/>
                    <a:pt x="847" y="235"/>
                    <a:pt x="845" y="235"/>
                  </a:cubicBezTo>
                  <a:lnTo>
                    <a:pt x="845" y="235"/>
                  </a:lnTo>
                  <a:cubicBezTo>
                    <a:pt x="844" y="233"/>
                    <a:pt x="841" y="231"/>
                    <a:pt x="839" y="229"/>
                  </a:cubicBezTo>
                  <a:lnTo>
                    <a:pt x="839" y="229"/>
                  </a:lnTo>
                  <a:cubicBezTo>
                    <a:pt x="835" y="226"/>
                    <a:pt x="831" y="223"/>
                    <a:pt x="827" y="219"/>
                  </a:cubicBezTo>
                  <a:lnTo>
                    <a:pt x="827" y="219"/>
                  </a:lnTo>
                  <a:cubicBezTo>
                    <a:pt x="825" y="219"/>
                    <a:pt x="824" y="218"/>
                    <a:pt x="823" y="217"/>
                  </a:cubicBezTo>
                  <a:lnTo>
                    <a:pt x="823" y="217"/>
                  </a:lnTo>
                  <a:cubicBezTo>
                    <a:pt x="822" y="216"/>
                    <a:pt x="821" y="215"/>
                    <a:pt x="820" y="214"/>
                  </a:cubicBezTo>
                  <a:lnTo>
                    <a:pt x="820" y="214"/>
                  </a:lnTo>
                  <a:cubicBezTo>
                    <a:pt x="818" y="213"/>
                    <a:pt x="816" y="211"/>
                    <a:pt x="813" y="209"/>
                  </a:cubicBezTo>
                  <a:lnTo>
                    <a:pt x="813" y="209"/>
                  </a:lnTo>
                  <a:cubicBezTo>
                    <a:pt x="809" y="207"/>
                    <a:pt x="805" y="203"/>
                    <a:pt x="800" y="200"/>
                  </a:cubicBezTo>
                  <a:lnTo>
                    <a:pt x="800" y="200"/>
                  </a:lnTo>
                  <a:cubicBezTo>
                    <a:pt x="800" y="200"/>
                    <a:pt x="798" y="199"/>
                    <a:pt x="797" y="198"/>
                  </a:cubicBezTo>
                  <a:lnTo>
                    <a:pt x="797" y="198"/>
                  </a:lnTo>
                  <a:cubicBezTo>
                    <a:pt x="796" y="197"/>
                    <a:pt x="795" y="197"/>
                    <a:pt x="794" y="196"/>
                  </a:cubicBezTo>
                  <a:lnTo>
                    <a:pt x="794" y="196"/>
                  </a:lnTo>
                  <a:cubicBezTo>
                    <a:pt x="792" y="194"/>
                    <a:pt x="789" y="193"/>
                    <a:pt x="787" y="191"/>
                  </a:cubicBezTo>
                  <a:lnTo>
                    <a:pt x="787" y="191"/>
                  </a:lnTo>
                  <a:cubicBezTo>
                    <a:pt x="783" y="188"/>
                    <a:pt x="779" y="186"/>
                    <a:pt x="775" y="183"/>
                  </a:cubicBezTo>
                  <a:lnTo>
                    <a:pt x="775" y="183"/>
                  </a:lnTo>
                  <a:cubicBezTo>
                    <a:pt x="773" y="182"/>
                    <a:pt x="772" y="181"/>
                    <a:pt x="771" y="181"/>
                  </a:cubicBezTo>
                  <a:lnTo>
                    <a:pt x="771" y="181"/>
                  </a:lnTo>
                  <a:cubicBezTo>
                    <a:pt x="770" y="180"/>
                    <a:pt x="769" y="179"/>
                    <a:pt x="768" y="178"/>
                  </a:cubicBezTo>
                  <a:lnTo>
                    <a:pt x="768" y="178"/>
                  </a:lnTo>
                  <a:cubicBezTo>
                    <a:pt x="765" y="177"/>
                    <a:pt x="764" y="175"/>
                    <a:pt x="761" y="174"/>
                  </a:cubicBezTo>
                  <a:lnTo>
                    <a:pt x="761" y="174"/>
                  </a:lnTo>
                  <a:cubicBezTo>
                    <a:pt x="757" y="172"/>
                    <a:pt x="753" y="168"/>
                    <a:pt x="748" y="166"/>
                  </a:cubicBezTo>
                  <a:lnTo>
                    <a:pt x="748" y="166"/>
                  </a:lnTo>
                  <a:cubicBezTo>
                    <a:pt x="747" y="165"/>
                    <a:pt x="747" y="165"/>
                    <a:pt x="745" y="164"/>
                  </a:cubicBezTo>
                  <a:lnTo>
                    <a:pt x="745" y="164"/>
                  </a:lnTo>
                  <a:cubicBezTo>
                    <a:pt x="744" y="163"/>
                    <a:pt x="743" y="162"/>
                    <a:pt x="742" y="162"/>
                  </a:cubicBezTo>
                  <a:lnTo>
                    <a:pt x="742" y="162"/>
                  </a:lnTo>
                  <a:cubicBezTo>
                    <a:pt x="739" y="161"/>
                    <a:pt x="737" y="159"/>
                    <a:pt x="735" y="158"/>
                  </a:cubicBezTo>
                  <a:lnTo>
                    <a:pt x="735" y="158"/>
                  </a:lnTo>
                  <a:cubicBezTo>
                    <a:pt x="731" y="156"/>
                    <a:pt x="726" y="152"/>
                    <a:pt x="722" y="150"/>
                  </a:cubicBezTo>
                  <a:lnTo>
                    <a:pt x="722" y="150"/>
                  </a:lnTo>
                  <a:cubicBezTo>
                    <a:pt x="721" y="150"/>
                    <a:pt x="720" y="150"/>
                    <a:pt x="719" y="149"/>
                  </a:cubicBezTo>
                  <a:lnTo>
                    <a:pt x="719" y="149"/>
                  </a:lnTo>
                  <a:cubicBezTo>
                    <a:pt x="718" y="148"/>
                    <a:pt x="717" y="147"/>
                    <a:pt x="715" y="146"/>
                  </a:cubicBezTo>
                  <a:lnTo>
                    <a:pt x="715" y="146"/>
                  </a:lnTo>
                  <a:cubicBezTo>
                    <a:pt x="713" y="145"/>
                    <a:pt x="711" y="144"/>
                    <a:pt x="709" y="144"/>
                  </a:cubicBezTo>
                  <a:lnTo>
                    <a:pt x="709" y="144"/>
                  </a:lnTo>
                  <a:cubicBezTo>
                    <a:pt x="705" y="141"/>
                    <a:pt x="701" y="139"/>
                    <a:pt x="696" y="136"/>
                  </a:cubicBezTo>
                  <a:lnTo>
                    <a:pt x="696" y="136"/>
                  </a:lnTo>
                  <a:cubicBezTo>
                    <a:pt x="695" y="135"/>
                    <a:pt x="694" y="135"/>
                    <a:pt x="693" y="134"/>
                  </a:cubicBezTo>
                  <a:lnTo>
                    <a:pt x="693" y="134"/>
                  </a:lnTo>
                  <a:cubicBezTo>
                    <a:pt x="691" y="134"/>
                    <a:pt x="690" y="133"/>
                    <a:pt x="688" y="133"/>
                  </a:cubicBezTo>
                  <a:lnTo>
                    <a:pt x="688" y="133"/>
                  </a:lnTo>
                  <a:cubicBezTo>
                    <a:pt x="686" y="131"/>
                    <a:pt x="685" y="131"/>
                    <a:pt x="683" y="129"/>
                  </a:cubicBezTo>
                  <a:lnTo>
                    <a:pt x="683" y="129"/>
                  </a:lnTo>
                  <a:cubicBezTo>
                    <a:pt x="679" y="128"/>
                    <a:pt x="674" y="125"/>
                    <a:pt x="670" y="123"/>
                  </a:cubicBezTo>
                  <a:lnTo>
                    <a:pt x="670" y="123"/>
                  </a:lnTo>
                  <a:cubicBezTo>
                    <a:pt x="669" y="123"/>
                    <a:pt x="667" y="122"/>
                    <a:pt x="666" y="121"/>
                  </a:cubicBezTo>
                  <a:lnTo>
                    <a:pt x="666" y="121"/>
                  </a:lnTo>
                  <a:cubicBezTo>
                    <a:pt x="664" y="121"/>
                    <a:pt x="663" y="120"/>
                    <a:pt x="661" y="119"/>
                  </a:cubicBezTo>
                  <a:lnTo>
                    <a:pt x="661" y="119"/>
                  </a:lnTo>
                  <a:cubicBezTo>
                    <a:pt x="660" y="118"/>
                    <a:pt x="658" y="118"/>
                    <a:pt x="656" y="117"/>
                  </a:cubicBezTo>
                  <a:lnTo>
                    <a:pt x="656" y="117"/>
                  </a:lnTo>
                  <a:cubicBezTo>
                    <a:pt x="652" y="115"/>
                    <a:pt x="648" y="113"/>
                    <a:pt x="644" y="111"/>
                  </a:cubicBezTo>
                  <a:lnTo>
                    <a:pt x="644" y="111"/>
                  </a:lnTo>
                  <a:cubicBezTo>
                    <a:pt x="642" y="110"/>
                    <a:pt x="641" y="110"/>
                    <a:pt x="639" y="109"/>
                  </a:cubicBezTo>
                  <a:lnTo>
                    <a:pt x="639" y="109"/>
                  </a:lnTo>
                  <a:cubicBezTo>
                    <a:pt x="638" y="109"/>
                    <a:pt x="636" y="108"/>
                    <a:pt x="634" y="107"/>
                  </a:cubicBezTo>
                  <a:lnTo>
                    <a:pt x="634" y="107"/>
                  </a:lnTo>
                  <a:cubicBezTo>
                    <a:pt x="633" y="107"/>
                    <a:pt x="632" y="106"/>
                    <a:pt x="630" y="105"/>
                  </a:cubicBezTo>
                  <a:lnTo>
                    <a:pt x="630" y="105"/>
                  </a:lnTo>
                  <a:cubicBezTo>
                    <a:pt x="626" y="104"/>
                    <a:pt x="622" y="102"/>
                    <a:pt x="617" y="100"/>
                  </a:cubicBezTo>
                  <a:lnTo>
                    <a:pt x="617" y="100"/>
                  </a:lnTo>
                  <a:cubicBezTo>
                    <a:pt x="616" y="99"/>
                    <a:pt x="614" y="99"/>
                    <a:pt x="612" y="98"/>
                  </a:cubicBezTo>
                  <a:lnTo>
                    <a:pt x="612" y="98"/>
                  </a:lnTo>
                  <a:cubicBezTo>
                    <a:pt x="611" y="98"/>
                    <a:pt x="609" y="97"/>
                    <a:pt x="608" y="96"/>
                  </a:cubicBezTo>
                  <a:lnTo>
                    <a:pt x="608" y="96"/>
                  </a:lnTo>
                  <a:cubicBezTo>
                    <a:pt x="606" y="96"/>
                    <a:pt x="605" y="95"/>
                    <a:pt x="604" y="95"/>
                  </a:cubicBezTo>
                  <a:lnTo>
                    <a:pt x="604" y="95"/>
                  </a:lnTo>
                  <a:cubicBezTo>
                    <a:pt x="600" y="93"/>
                    <a:pt x="595" y="92"/>
                    <a:pt x="591" y="90"/>
                  </a:cubicBezTo>
                  <a:lnTo>
                    <a:pt x="591" y="90"/>
                  </a:lnTo>
                  <a:cubicBezTo>
                    <a:pt x="589" y="90"/>
                    <a:pt x="587" y="89"/>
                    <a:pt x="585" y="88"/>
                  </a:cubicBezTo>
                  <a:lnTo>
                    <a:pt x="585" y="88"/>
                  </a:lnTo>
                  <a:cubicBezTo>
                    <a:pt x="584" y="88"/>
                    <a:pt x="582" y="87"/>
                    <a:pt x="581" y="87"/>
                  </a:cubicBezTo>
                  <a:lnTo>
                    <a:pt x="581" y="87"/>
                  </a:lnTo>
                  <a:cubicBezTo>
                    <a:pt x="580" y="87"/>
                    <a:pt x="578" y="86"/>
                    <a:pt x="578" y="85"/>
                  </a:cubicBezTo>
                  <a:lnTo>
                    <a:pt x="578" y="85"/>
                  </a:lnTo>
                  <a:cubicBezTo>
                    <a:pt x="573" y="84"/>
                    <a:pt x="569" y="83"/>
                    <a:pt x="564" y="81"/>
                  </a:cubicBezTo>
                  <a:lnTo>
                    <a:pt x="564" y="81"/>
                  </a:lnTo>
                  <a:cubicBezTo>
                    <a:pt x="562" y="81"/>
                    <a:pt x="559" y="80"/>
                    <a:pt x="558" y="79"/>
                  </a:cubicBezTo>
                  <a:lnTo>
                    <a:pt x="558" y="79"/>
                  </a:lnTo>
                  <a:cubicBezTo>
                    <a:pt x="556" y="79"/>
                    <a:pt x="555" y="79"/>
                    <a:pt x="554" y="78"/>
                  </a:cubicBezTo>
                  <a:lnTo>
                    <a:pt x="554" y="78"/>
                  </a:lnTo>
                  <a:cubicBezTo>
                    <a:pt x="553" y="78"/>
                    <a:pt x="551" y="77"/>
                    <a:pt x="551" y="77"/>
                  </a:cubicBezTo>
                  <a:lnTo>
                    <a:pt x="551" y="77"/>
                  </a:lnTo>
                  <a:cubicBezTo>
                    <a:pt x="546" y="76"/>
                    <a:pt x="542" y="75"/>
                    <a:pt x="537" y="74"/>
                  </a:cubicBezTo>
                  <a:lnTo>
                    <a:pt x="537" y="74"/>
                  </a:lnTo>
                  <a:cubicBezTo>
                    <a:pt x="535" y="73"/>
                    <a:pt x="532" y="72"/>
                    <a:pt x="530" y="72"/>
                  </a:cubicBezTo>
                  <a:lnTo>
                    <a:pt x="530" y="72"/>
                  </a:lnTo>
                  <a:cubicBezTo>
                    <a:pt x="529" y="71"/>
                    <a:pt x="528" y="71"/>
                    <a:pt x="526" y="71"/>
                  </a:cubicBezTo>
                  <a:lnTo>
                    <a:pt x="526" y="71"/>
                  </a:lnTo>
                  <a:cubicBezTo>
                    <a:pt x="526" y="71"/>
                    <a:pt x="524" y="70"/>
                    <a:pt x="523" y="70"/>
                  </a:cubicBezTo>
                  <a:lnTo>
                    <a:pt x="523" y="70"/>
                  </a:lnTo>
                  <a:cubicBezTo>
                    <a:pt x="519" y="69"/>
                    <a:pt x="514" y="68"/>
                    <a:pt x="510" y="67"/>
                  </a:cubicBezTo>
                  <a:lnTo>
                    <a:pt x="510" y="67"/>
                  </a:lnTo>
                  <a:cubicBezTo>
                    <a:pt x="507" y="66"/>
                    <a:pt x="505" y="66"/>
                    <a:pt x="502" y="65"/>
                  </a:cubicBezTo>
                  <a:lnTo>
                    <a:pt x="502" y="65"/>
                  </a:lnTo>
                  <a:cubicBezTo>
                    <a:pt x="501" y="65"/>
                    <a:pt x="500" y="65"/>
                    <a:pt x="499" y="65"/>
                  </a:cubicBezTo>
                  <a:lnTo>
                    <a:pt x="499" y="65"/>
                  </a:lnTo>
                  <a:cubicBezTo>
                    <a:pt x="498" y="65"/>
                    <a:pt x="497" y="64"/>
                    <a:pt x="496" y="64"/>
                  </a:cubicBezTo>
                  <a:lnTo>
                    <a:pt x="496" y="64"/>
                  </a:lnTo>
                  <a:cubicBezTo>
                    <a:pt x="491" y="63"/>
                    <a:pt x="487" y="62"/>
                    <a:pt x="482" y="61"/>
                  </a:cubicBezTo>
                  <a:lnTo>
                    <a:pt x="482" y="61"/>
                  </a:lnTo>
                  <a:cubicBezTo>
                    <a:pt x="480" y="61"/>
                    <a:pt x="477" y="60"/>
                    <a:pt x="474" y="60"/>
                  </a:cubicBezTo>
                  <a:lnTo>
                    <a:pt x="474" y="60"/>
                  </a:lnTo>
                  <a:cubicBezTo>
                    <a:pt x="473" y="60"/>
                    <a:pt x="472" y="60"/>
                    <a:pt x="471" y="59"/>
                  </a:cubicBezTo>
                  <a:lnTo>
                    <a:pt x="471" y="59"/>
                  </a:lnTo>
                  <a:cubicBezTo>
                    <a:pt x="470" y="59"/>
                    <a:pt x="469" y="59"/>
                    <a:pt x="468" y="59"/>
                  </a:cubicBezTo>
                  <a:lnTo>
                    <a:pt x="468" y="59"/>
                  </a:lnTo>
                  <a:cubicBezTo>
                    <a:pt x="466" y="58"/>
                    <a:pt x="465" y="58"/>
                    <a:pt x="463" y="58"/>
                  </a:cubicBezTo>
                  <a:lnTo>
                    <a:pt x="463" y="58"/>
                  </a:lnTo>
                  <a:cubicBezTo>
                    <a:pt x="460" y="58"/>
                    <a:pt x="458" y="57"/>
                    <a:pt x="456" y="57"/>
                  </a:cubicBezTo>
                  <a:lnTo>
                    <a:pt x="456" y="57"/>
                  </a:lnTo>
                  <a:cubicBezTo>
                    <a:pt x="455" y="57"/>
                    <a:pt x="452" y="57"/>
                    <a:pt x="450" y="56"/>
                  </a:cubicBezTo>
                  <a:lnTo>
                    <a:pt x="450" y="56"/>
                  </a:lnTo>
                  <a:cubicBezTo>
                    <a:pt x="449" y="56"/>
                    <a:pt x="447" y="55"/>
                    <a:pt x="445" y="55"/>
                  </a:cubicBezTo>
                  <a:lnTo>
                    <a:pt x="0" y="0"/>
                  </a:lnTo>
                  <a:lnTo>
                    <a:pt x="0" y="0"/>
                  </a:lnTo>
                  <a:cubicBezTo>
                    <a:pt x="8" y="1"/>
                    <a:pt x="17" y="2"/>
                    <a:pt x="25" y="3"/>
                  </a:cubicBezTo>
                  <a:lnTo>
                    <a:pt x="25" y="3"/>
                  </a:lnTo>
                  <a:cubicBezTo>
                    <a:pt x="27" y="4"/>
                    <a:pt x="27" y="4"/>
                    <a:pt x="29" y="4"/>
                  </a:cubicBezTo>
                  <a:lnTo>
                    <a:pt x="29" y="4"/>
                  </a:lnTo>
                  <a:cubicBezTo>
                    <a:pt x="36" y="6"/>
                    <a:pt x="44" y="7"/>
                    <a:pt x="52" y="9"/>
                  </a:cubicBezTo>
                  <a:lnTo>
                    <a:pt x="52" y="9"/>
                  </a:lnTo>
                  <a:cubicBezTo>
                    <a:pt x="53" y="9"/>
                    <a:pt x="54" y="9"/>
                    <a:pt x="55" y="9"/>
                  </a:cubicBezTo>
                  <a:lnTo>
                    <a:pt x="55" y="9"/>
                  </a:lnTo>
                  <a:cubicBezTo>
                    <a:pt x="63" y="11"/>
                    <a:pt x="71" y="13"/>
                    <a:pt x="79" y="15"/>
                  </a:cubicBezTo>
                  <a:lnTo>
                    <a:pt x="79" y="15"/>
                  </a:lnTo>
                  <a:cubicBezTo>
                    <a:pt x="79" y="15"/>
                    <a:pt x="81" y="16"/>
                    <a:pt x="82" y="16"/>
                  </a:cubicBezTo>
                  <a:lnTo>
                    <a:pt x="82" y="16"/>
                  </a:lnTo>
                  <a:cubicBezTo>
                    <a:pt x="89" y="18"/>
                    <a:pt x="97" y="20"/>
                    <a:pt x="104" y="22"/>
                  </a:cubicBezTo>
                  <a:lnTo>
                    <a:pt x="104" y="22"/>
                  </a:lnTo>
                  <a:cubicBezTo>
                    <a:pt x="105" y="23"/>
                    <a:pt x="107" y="23"/>
                    <a:pt x="108" y="24"/>
                  </a:cubicBezTo>
                  <a:lnTo>
                    <a:pt x="108" y="24"/>
                  </a:lnTo>
                  <a:cubicBezTo>
                    <a:pt x="115" y="26"/>
                    <a:pt x="123" y="29"/>
                    <a:pt x="131" y="31"/>
                  </a:cubicBezTo>
                  <a:lnTo>
                    <a:pt x="131" y="31"/>
                  </a:lnTo>
                  <a:cubicBezTo>
                    <a:pt x="132" y="31"/>
                    <a:pt x="133" y="31"/>
                    <a:pt x="134" y="32"/>
                  </a:cubicBezTo>
                  <a:lnTo>
                    <a:pt x="134" y="32"/>
                  </a:lnTo>
                  <a:cubicBezTo>
                    <a:pt x="142" y="35"/>
                    <a:pt x="149" y="37"/>
                    <a:pt x="156" y="41"/>
                  </a:cubicBezTo>
                  <a:lnTo>
                    <a:pt x="156" y="41"/>
                  </a:lnTo>
                  <a:cubicBezTo>
                    <a:pt x="158" y="41"/>
                    <a:pt x="159" y="42"/>
                    <a:pt x="161" y="42"/>
                  </a:cubicBezTo>
                  <a:lnTo>
                    <a:pt x="161" y="42"/>
                  </a:lnTo>
                  <a:cubicBezTo>
                    <a:pt x="168" y="45"/>
                    <a:pt x="175" y="48"/>
                    <a:pt x="183" y="52"/>
                  </a:cubicBezTo>
                  <a:lnTo>
                    <a:pt x="183" y="52"/>
                  </a:lnTo>
                  <a:cubicBezTo>
                    <a:pt x="184" y="52"/>
                    <a:pt x="185" y="53"/>
                    <a:pt x="186" y="53"/>
                  </a:cubicBezTo>
                  <a:lnTo>
                    <a:pt x="186" y="53"/>
                  </a:lnTo>
                  <a:cubicBezTo>
                    <a:pt x="194" y="57"/>
                    <a:pt x="201" y="60"/>
                    <a:pt x="208" y="63"/>
                  </a:cubicBezTo>
                  <a:lnTo>
                    <a:pt x="208" y="63"/>
                  </a:lnTo>
                  <a:cubicBezTo>
                    <a:pt x="209" y="64"/>
                    <a:pt x="211" y="65"/>
                    <a:pt x="213" y="66"/>
                  </a:cubicBezTo>
                  <a:lnTo>
                    <a:pt x="213" y="66"/>
                  </a:lnTo>
                  <a:cubicBezTo>
                    <a:pt x="219" y="69"/>
                    <a:pt x="226" y="73"/>
                    <a:pt x="234" y="77"/>
                  </a:cubicBezTo>
                  <a:lnTo>
                    <a:pt x="234" y="77"/>
                  </a:lnTo>
                  <a:cubicBezTo>
                    <a:pt x="235" y="77"/>
                    <a:pt x="236" y="78"/>
                    <a:pt x="238" y="79"/>
                  </a:cubicBezTo>
                  <a:lnTo>
                    <a:pt x="238" y="79"/>
                  </a:lnTo>
                  <a:cubicBezTo>
                    <a:pt x="245" y="83"/>
                    <a:pt x="252" y="87"/>
                    <a:pt x="260" y="91"/>
                  </a:cubicBezTo>
                  <a:lnTo>
                    <a:pt x="260" y="91"/>
                  </a:lnTo>
                  <a:cubicBezTo>
                    <a:pt x="261" y="92"/>
                    <a:pt x="262" y="93"/>
                    <a:pt x="263" y="93"/>
                  </a:cubicBezTo>
                  <a:lnTo>
                    <a:pt x="263" y="93"/>
                  </a:lnTo>
                  <a:cubicBezTo>
                    <a:pt x="271" y="98"/>
                    <a:pt x="278" y="102"/>
                    <a:pt x="285" y="107"/>
                  </a:cubicBezTo>
                  <a:lnTo>
                    <a:pt x="285" y="107"/>
                  </a:lnTo>
                  <a:cubicBezTo>
                    <a:pt x="286" y="107"/>
                    <a:pt x="287" y="108"/>
                    <a:pt x="288" y="109"/>
                  </a:cubicBezTo>
                  <a:lnTo>
                    <a:pt x="288" y="109"/>
                  </a:lnTo>
                  <a:cubicBezTo>
                    <a:pt x="296" y="113"/>
                    <a:pt x="303" y="118"/>
                    <a:pt x="310" y="123"/>
                  </a:cubicBezTo>
                  <a:lnTo>
                    <a:pt x="310" y="123"/>
                  </a:lnTo>
                  <a:cubicBezTo>
                    <a:pt x="312" y="124"/>
                    <a:pt x="312" y="125"/>
                    <a:pt x="313" y="126"/>
                  </a:cubicBezTo>
                  <a:lnTo>
                    <a:pt x="313" y="126"/>
                  </a:lnTo>
                  <a:cubicBezTo>
                    <a:pt x="321" y="131"/>
                    <a:pt x="328" y="135"/>
                    <a:pt x="335" y="141"/>
                  </a:cubicBezTo>
                  <a:lnTo>
                    <a:pt x="335" y="141"/>
                  </a:lnTo>
                  <a:cubicBezTo>
                    <a:pt x="337" y="142"/>
                    <a:pt x="337" y="143"/>
                    <a:pt x="339" y="144"/>
                  </a:cubicBezTo>
                  <a:lnTo>
                    <a:pt x="339" y="144"/>
                  </a:lnTo>
                  <a:cubicBezTo>
                    <a:pt x="346" y="149"/>
                    <a:pt x="353" y="155"/>
                    <a:pt x="361" y="160"/>
                  </a:cubicBezTo>
                  <a:lnTo>
                    <a:pt x="361" y="160"/>
                  </a:lnTo>
                  <a:cubicBezTo>
                    <a:pt x="361" y="161"/>
                    <a:pt x="362" y="162"/>
                    <a:pt x="364" y="162"/>
                  </a:cubicBezTo>
                  <a:lnTo>
                    <a:pt x="364" y="162"/>
                  </a:lnTo>
                  <a:cubicBezTo>
                    <a:pt x="370" y="168"/>
                    <a:pt x="378" y="174"/>
                    <a:pt x="385" y="180"/>
                  </a:cubicBezTo>
                  <a:lnTo>
                    <a:pt x="385" y="180"/>
                  </a:lnTo>
                  <a:cubicBezTo>
                    <a:pt x="386" y="181"/>
                    <a:pt x="387" y="182"/>
                    <a:pt x="388" y="183"/>
                  </a:cubicBezTo>
                  <a:lnTo>
                    <a:pt x="388" y="183"/>
                  </a:lnTo>
                  <a:cubicBezTo>
                    <a:pt x="395" y="189"/>
                    <a:pt x="403" y="195"/>
                    <a:pt x="409" y="201"/>
                  </a:cubicBezTo>
                  <a:lnTo>
                    <a:pt x="409" y="201"/>
                  </a:lnTo>
                  <a:cubicBezTo>
                    <a:pt x="411" y="202"/>
                    <a:pt x="412" y="203"/>
                    <a:pt x="413" y="204"/>
                  </a:cubicBezTo>
                  <a:lnTo>
                    <a:pt x="413" y="204"/>
                  </a:lnTo>
                  <a:cubicBezTo>
                    <a:pt x="420" y="211"/>
                    <a:pt x="427" y="217"/>
                    <a:pt x="435" y="224"/>
                  </a:cubicBezTo>
                  <a:lnTo>
                    <a:pt x="435" y="224"/>
                  </a:lnTo>
                  <a:cubicBezTo>
                    <a:pt x="436" y="225"/>
                    <a:pt x="437" y="226"/>
                    <a:pt x="438" y="227"/>
                  </a:cubicBezTo>
                  <a:lnTo>
                    <a:pt x="438" y="227"/>
                  </a:lnTo>
                  <a:cubicBezTo>
                    <a:pt x="445" y="235"/>
                    <a:pt x="452" y="241"/>
                    <a:pt x="460" y="249"/>
                  </a:cubicBezTo>
                  <a:lnTo>
                    <a:pt x="460" y="249"/>
                  </a:lnTo>
                  <a:cubicBezTo>
                    <a:pt x="461" y="250"/>
                    <a:pt x="462" y="251"/>
                    <a:pt x="463" y="252"/>
                  </a:cubicBezTo>
                  <a:lnTo>
                    <a:pt x="463" y="252"/>
                  </a:lnTo>
                  <a:cubicBezTo>
                    <a:pt x="470" y="259"/>
                    <a:pt x="477" y="266"/>
                    <a:pt x="484" y="274"/>
                  </a:cubicBezTo>
                  <a:lnTo>
                    <a:pt x="484" y="274"/>
                  </a:lnTo>
                  <a:cubicBezTo>
                    <a:pt x="485" y="275"/>
                    <a:pt x="487" y="277"/>
                    <a:pt x="488" y="278"/>
                  </a:cubicBezTo>
                  <a:lnTo>
                    <a:pt x="488" y="278"/>
                  </a:lnTo>
                  <a:cubicBezTo>
                    <a:pt x="495" y="285"/>
                    <a:pt x="502" y="293"/>
                    <a:pt x="509" y="301"/>
                  </a:cubicBezTo>
                  <a:lnTo>
                    <a:pt x="509" y="301"/>
                  </a:lnTo>
                  <a:cubicBezTo>
                    <a:pt x="510" y="302"/>
                    <a:pt x="512" y="304"/>
                    <a:pt x="513" y="305"/>
                  </a:cubicBezTo>
                  <a:lnTo>
                    <a:pt x="513" y="305"/>
                  </a:lnTo>
                  <a:cubicBezTo>
                    <a:pt x="519" y="313"/>
                    <a:pt x="526" y="321"/>
                    <a:pt x="533" y="329"/>
                  </a:cubicBezTo>
                  <a:lnTo>
                    <a:pt x="533" y="329"/>
                  </a:lnTo>
                  <a:cubicBezTo>
                    <a:pt x="534" y="329"/>
                    <a:pt x="534" y="329"/>
                    <a:pt x="534" y="329"/>
                  </a:cubicBezTo>
                  <a:lnTo>
                    <a:pt x="534" y="329"/>
                  </a:lnTo>
                  <a:cubicBezTo>
                    <a:pt x="534" y="330"/>
                    <a:pt x="535" y="331"/>
                    <a:pt x="536" y="332"/>
                  </a:cubicBezTo>
                  <a:lnTo>
                    <a:pt x="536" y="332"/>
                  </a:lnTo>
                  <a:cubicBezTo>
                    <a:pt x="542" y="340"/>
                    <a:pt x="549" y="347"/>
                    <a:pt x="555" y="355"/>
                  </a:cubicBezTo>
                  <a:lnTo>
                    <a:pt x="555" y="355"/>
                  </a:lnTo>
                  <a:cubicBezTo>
                    <a:pt x="556" y="357"/>
                    <a:pt x="558" y="359"/>
                    <a:pt x="559" y="361"/>
                  </a:cubicBezTo>
                  <a:lnTo>
                    <a:pt x="559" y="361"/>
                  </a:lnTo>
                  <a:cubicBezTo>
                    <a:pt x="565" y="369"/>
                    <a:pt x="572" y="376"/>
                    <a:pt x="578" y="385"/>
                  </a:cubicBezTo>
                  <a:lnTo>
                    <a:pt x="578" y="385"/>
                  </a:lnTo>
                  <a:cubicBezTo>
                    <a:pt x="580" y="387"/>
                    <a:pt x="582" y="389"/>
                    <a:pt x="584" y="392"/>
                  </a:cubicBezTo>
                  <a:lnTo>
                    <a:pt x="584" y="392"/>
                  </a:lnTo>
                  <a:cubicBezTo>
                    <a:pt x="590" y="400"/>
                    <a:pt x="596" y="408"/>
                    <a:pt x="603" y="417"/>
                  </a:cubicBezTo>
                  <a:lnTo>
                    <a:pt x="603" y="417"/>
                  </a:lnTo>
                  <a:cubicBezTo>
                    <a:pt x="604" y="419"/>
                    <a:pt x="606" y="422"/>
                    <a:pt x="608" y="424"/>
                  </a:cubicBezTo>
                  <a:lnTo>
                    <a:pt x="608" y="424"/>
                  </a:lnTo>
                  <a:cubicBezTo>
                    <a:pt x="613" y="432"/>
                    <a:pt x="619" y="439"/>
                    <a:pt x="624" y="447"/>
                  </a:cubicBezTo>
                  <a:lnTo>
                    <a:pt x="624" y="447"/>
                  </a:lnTo>
                  <a:cubicBezTo>
                    <a:pt x="625" y="449"/>
                    <a:pt x="627" y="451"/>
                    <a:pt x="628" y="453"/>
                  </a:cubicBezTo>
                  <a:lnTo>
                    <a:pt x="628" y="453"/>
                  </a:lnTo>
                  <a:cubicBezTo>
                    <a:pt x="634" y="461"/>
                    <a:pt x="640" y="471"/>
                    <a:pt x="646" y="480"/>
                  </a:cubicBezTo>
                  <a:lnTo>
                    <a:pt x="646" y="480"/>
                  </a:lnTo>
                  <a:cubicBezTo>
                    <a:pt x="648" y="483"/>
                    <a:pt x="650" y="486"/>
                    <a:pt x="652" y="489"/>
                  </a:cubicBezTo>
                  <a:lnTo>
                    <a:pt x="652" y="489"/>
                  </a:lnTo>
                  <a:cubicBezTo>
                    <a:pt x="658" y="498"/>
                    <a:pt x="664" y="508"/>
                    <a:pt x="671" y="517"/>
                  </a:cubicBezTo>
                  <a:lnTo>
                    <a:pt x="671" y="517"/>
                  </a:lnTo>
                  <a:cubicBezTo>
                    <a:pt x="672" y="519"/>
                    <a:pt x="673" y="521"/>
                    <a:pt x="674" y="524"/>
                  </a:cubicBezTo>
                  <a:lnTo>
                    <a:pt x="674" y="524"/>
                  </a:lnTo>
                  <a:cubicBezTo>
                    <a:pt x="680" y="532"/>
                    <a:pt x="685" y="540"/>
                    <a:pt x="690" y="549"/>
                  </a:cubicBezTo>
                  <a:lnTo>
                    <a:pt x="690" y="549"/>
                  </a:lnTo>
                  <a:cubicBezTo>
                    <a:pt x="692" y="552"/>
                    <a:pt x="693" y="554"/>
                    <a:pt x="695" y="558"/>
                  </a:cubicBezTo>
                  <a:lnTo>
                    <a:pt x="695" y="558"/>
                  </a:lnTo>
                  <a:cubicBezTo>
                    <a:pt x="701" y="568"/>
                    <a:pt x="707" y="577"/>
                    <a:pt x="713" y="588"/>
                  </a:cubicBezTo>
                  <a:lnTo>
                    <a:pt x="713" y="588"/>
                  </a:lnTo>
                  <a:cubicBezTo>
                    <a:pt x="715" y="590"/>
                    <a:pt x="716" y="593"/>
                    <a:pt x="718" y="596"/>
                  </a:cubicBezTo>
                  <a:lnTo>
                    <a:pt x="718" y="596"/>
                  </a:lnTo>
                  <a:cubicBezTo>
                    <a:pt x="723" y="605"/>
                    <a:pt x="727" y="614"/>
                    <a:pt x="732" y="623"/>
                  </a:cubicBezTo>
                  <a:lnTo>
                    <a:pt x="732" y="623"/>
                  </a:lnTo>
                  <a:cubicBezTo>
                    <a:pt x="734" y="625"/>
                    <a:pt x="735" y="628"/>
                    <a:pt x="737" y="631"/>
                  </a:cubicBezTo>
                  <a:lnTo>
                    <a:pt x="737" y="631"/>
                  </a:lnTo>
                  <a:cubicBezTo>
                    <a:pt x="743" y="642"/>
                    <a:pt x="749" y="653"/>
                    <a:pt x="755" y="664"/>
                  </a:cubicBezTo>
                  <a:lnTo>
                    <a:pt x="755" y="664"/>
                  </a:lnTo>
                  <a:cubicBezTo>
                    <a:pt x="756" y="666"/>
                    <a:pt x="758" y="669"/>
                    <a:pt x="759" y="671"/>
                  </a:cubicBezTo>
                  <a:lnTo>
                    <a:pt x="759" y="671"/>
                  </a:lnTo>
                  <a:cubicBezTo>
                    <a:pt x="764" y="681"/>
                    <a:pt x="769" y="691"/>
                    <a:pt x="773" y="701"/>
                  </a:cubicBezTo>
                  <a:lnTo>
                    <a:pt x="773" y="701"/>
                  </a:lnTo>
                  <a:cubicBezTo>
                    <a:pt x="775" y="703"/>
                    <a:pt x="776" y="706"/>
                    <a:pt x="778" y="709"/>
                  </a:cubicBezTo>
                  <a:lnTo>
                    <a:pt x="778" y="709"/>
                  </a:lnTo>
                  <a:cubicBezTo>
                    <a:pt x="784" y="721"/>
                    <a:pt x="790" y="733"/>
                    <a:pt x="795" y="745"/>
                  </a:cubicBezTo>
                  <a:lnTo>
                    <a:pt x="795" y="745"/>
                  </a:lnTo>
                  <a:cubicBezTo>
                    <a:pt x="797" y="748"/>
                    <a:pt x="798" y="750"/>
                    <a:pt x="799" y="753"/>
                  </a:cubicBezTo>
                  <a:lnTo>
                    <a:pt x="799" y="753"/>
                  </a:lnTo>
                  <a:cubicBezTo>
                    <a:pt x="804" y="763"/>
                    <a:pt x="809" y="774"/>
                    <a:pt x="814" y="784"/>
                  </a:cubicBezTo>
                  <a:lnTo>
                    <a:pt x="814" y="784"/>
                  </a:lnTo>
                  <a:cubicBezTo>
                    <a:pt x="815" y="787"/>
                    <a:pt x="816" y="790"/>
                    <a:pt x="818" y="793"/>
                  </a:cubicBezTo>
                  <a:lnTo>
                    <a:pt x="818" y="793"/>
                  </a:lnTo>
                  <a:cubicBezTo>
                    <a:pt x="823" y="805"/>
                    <a:pt x="828" y="817"/>
                    <a:pt x="834" y="830"/>
                  </a:cubicBezTo>
                  <a:lnTo>
                    <a:pt x="834" y="830"/>
                  </a:lnTo>
                  <a:cubicBezTo>
                    <a:pt x="836" y="833"/>
                    <a:pt x="837" y="836"/>
                    <a:pt x="838" y="840"/>
                  </a:cubicBezTo>
                  <a:lnTo>
                    <a:pt x="838" y="840"/>
                  </a:lnTo>
                  <a:cubicBezTo>
                    <a:pt x="843" y="850"/>
                    <a:pt x="847" y="861"/>
                    <a:pt x="852" y="872"/>
                  </a:cubicBezTo>
                  <a:lnTo>
                    <a:pt x="852" y="872"/>
                  </a:lnTo>
                  <a:cubicBezTo>
                    <a:pt x="853" y="875"/>
                    <a:pt x="854" y="877"/>
                    <a:pt x="855" y="880"/>
                  </a:cubicBezTo>
                  <a:lnTo>
                    <a:pt x="855" y="880"/>
                  </a:lnTo>
                  <a:cubicBezTo>
                    <a:pt x="861" y="893"/>
                    <a:pt x="866" y="905"/>
                    <a:pt x="871" y="918"/>
                  </a:cubicBezTo>
                  <a:lnTo>
                    <a:pt x="871" y="918"/>
                  </a:lnTo>
                  <a:cubicBezTo>
                    <a:pt x="872" y="921"/>
                    <a:pt x="874" y="926"/>
                    <a:pt x="875" y="929"/>
                  </a:cubicBezTo>
                  <a:lnTo>
                    <a:pt x="875" y="929"/>
                  </a:lnTo>
                  <a:cubicBezTo>
                    <a:pt x="880" y="942"/>
                    <a:pt x="885" y="954"/>
                    <a:pt x="890" y="967"/>
                  </a:cubicBezTo>
                  <a:lnTo>
                    <a:pt x="890" y="967"/>
                  </a:lnTo>
                  <a:cubicBezTo>
                    <a:pt x="891" y="970"/>
                    <a:pt x="892" y="974"/>
                    <a:pt x="893" y="978"/>
                  </a:cubicBezTo>
                  <a:lnTo>
                    <a:pt x="893" y="978"/>
                  </a:lnTo>
                  <a:cubicBezTo>
                    <a:pt x="897" y="989"/>
                    <a:pt x="902" y="1000"/>
                    <a:pt x="905" y="1011"/>
                  </a:cubicBezTo>
                  <a:lnTo>
                    <a:pt x="905" y="1011"/>
                  </a:lnTo>
                  <a:cubicBezTo>
                    <a:pt x="907" y="1014"/>
                    <a:pt x="908" y="1017"/>
                    <a:pt x="909" y="1020"/>
                  </a:cubicBezTo>
                  <a:lnTo>
                    <a:pt x="909" y="1020"/>
                  </a:lnTo>
                  <a:cubicBezTo>
                    <a:pt x="913" y="1033"/>
                    <a:pt x="918" y="1046"/>
                    <a:pt x="922" y="1058"/>
                  </a:cubicBezTo>
                  <a:lnTo>
                    <a:pt x="922" y="1058"/>
                  </a:lnTo>
                  <a:cubicBezTo>
                    <a:pt x="924" y="1063"/>
                    <a:pt x="925" y="1066"/>
                    <a:pt x="926" y="1071"/>
                  </a:cubicBezTo>
                  <a:lnTo>
                    <a:pt x="926" y="1071"/>
                  </a:lnTo>
                  <a:cubicBezTo>
                    <a:pt x="931" y="1083"/>
                    <a:pt x="935" y="1096"/>
                    <a:pt x="939" y="1109"/>
                  </a:cubicBezTo>
                  <a:lnTo>
                    <a:pt x="939" y="1109"/>
                  </a:lnTo>
                  <a:cubicBezTo>
                    <a:pt x="940" y="1113"/>
                    <a:pt x="942" y="1117"/>
                    <a:pt x="943" y="1121"/>
                  </a:cubicBezTo>
                  <a:lnTo>
                    <a:pt x="943" y="1121"/>
                  </a:lnTo>
                  <a:cubicBezTo>
                    <a:pt x="947" y="1134"/>
                    <a:pt x="951" y="1146"/>
                    <a:pt x="955" y="1160"/>
                  </a:cubicBezTo>
                  <a:lnTo>
                    <a:pt x="955" y="1160"/>
                  </a:lnTo>
                  <a:cubicBezTo>
                    <a:pt x="956" y="1163"/>
                    <a:pt x="957" y="1167"/>
                    <a:pt x="959" y="1171"/>
                  </a:cubicBezTo>
                  <a:lnTo>
                    <a:pt x="959" y="1171"/>
                  </a:lnTo>
                  <a:cubicBezTo>
                    <a:pt x="962" y="1184"/>
                    <a:pt x="967" y="1198"/>
                    <a:pt x="970" y="1211"/>
                  </a:cubicBezTo>
                  <a:lnTo>
                    <a:pt x="970" y="1211"/>
                  </a:lnTo>
                  <a:cubicBezTo>
                    <a:pt x="971" y="1215"/>
                    <a:pt x="972" y="1219"/>
                    <a:pt x="973" y="1222"/>
                  </a:cubicBezTo>
                  <a:lnTo>
                    <a:pt x="973" y="1222"/>
                  </a:lnTo>
                  <a:cubicBezTo>
                    <a:pt x="978" y="1236"/>
                    <a:pt x="981" y="1250"/>
                    <a:pt x="985" y="1264"/>
                  </a:cubicBezTo>
                  <a:lnTo>
                    <a:pt x="985" y="1264"/>
                  </a:lnTo>
                  <a:cubicBezTo>
                    <a:pt x="986" y="1267"/>
                    <a:pt x="987" y="1270"/>
                    <a:pt x="988" y="1273"/>
                  </a:cubicBezTo>
                  <a:lnTo>
                    <a:pt x="988" y="1273"/>
                  </a:lnTo>
                  <a:cubicBezTo>
                    <a:pt x="992" y="1288"/>
                    <a:pt x="995" y="1302"/>
                    <a:pt x="999" y="1317"/>
                  </a:cubicBezTo>
                  <a:lnTo>
                    <a:pt x="999" y="1317"/>
                  </a:lnTo>
                  <a:cubicBezTo>
                    <a:pt x="1000" y="1319"/>
                    <a:pt x="1001" y="1323"/>
                    <a:pt x="1001" y="1326"/>
                  </a:cubicBezTo>
                  <a:lnTo>
                    <a:pt x="1001" y="1326"/>
                  </a:lnTo>
                  <a:cubicBezTo>
                    <a:pt x="1006" y="1341"/>
                    <a:pt x="1009" y="1356"/>
                    <a:pt x="1013" y="1372"/>
                  </a:cubicBezTo>
                  <a:lnTo>
                    <a:pt x="1013" y="1372"/>
                  </a:lnTo>
                  <a:cubicBezTo>
                    <a:pt x="1014" y="1374"/>
                    <a:pt x="1014" y="1376"/>
                    <a:pt x="1014" y="1378"/>
                  </a:cubicBezTo>
                  <a:lnTo>
                    <a:pt x="1014" y="1378"/>
                  </a:lnTo>
                  <a:cubicBezTo>
                    <a:pt x="1018" y="1394"/>
                    <a:pt x="1022" y="1410"/>
                    <a:pt x="1026" y="1427"/>
                  </a:cubicBezTo>
                  <a:lnTo>
                    <a:pt x="1026" y="1427"/>
                  </a:lnTo>
                  <a:cubicBezTo>
                    <a:pt x="1026" y="1427"/>
                    <a:pt x="1026" y="1428"/>
                    <a:pt x="1027" y="1428"/>
                  </a:cubicBezTo>
                  <a:lnTo>
                    <a:pt x="1027" y="1428"/>
                  </a:lnTo>
                  <a:cubicBezTo>
                    <a:pt x="1030" y="1444"/>
                    <a:pt x="1034" y="1460"/>
                    <a:pt x="1037" y="1476"/>
                  </a:cubicBezTo>
                  <a:lnTo>
                    <a:pt x="1037" y="1476"/>
                  </a:lnTo>
                  <a:cubicBezTo>
                    <a:pt x="1038" y="1479"/>
                    <a:pt x="1038" y="1482"/>
                    <a:pt x="1039" y="1485"/>
                  </a:cubicBezTo>
                  <a:lnTo>
                    <a:pt x="1039" y="1485"/>
                  </a:lnTo>
                  <a:cubicBezTo>
                    <a:pt x="1042" y="1502"/>
                    <a:pt x="1046" y="1518"/>
                    <a:pt x="1049" y="1534"/>
                  </a:cubicBezTo>
                  <a:lnTo>
                    <a:pt x="1049" y="1534"/>
                  </a:lnTo>
                  <a:cubicBezTo>
                    <a:pt x="1050" y="1537"/>
                    <a:pt x="1051" y="1541"/>
                    <a:pt x="1051" y="1544"/>
                  </a:cubicBezTo>
                  <a:lnTo>
                    <a:pt x="1051" y="1544"/>
                  </a:lnTo>
                  <a:cubicBezTo>
                    <a:pt x="1053" y="1555"/>
                    <a:pt x="1055" y="1565"/>
                    <a:pt x="1057" y="1575"/>
                  </a:cubicBezTo>
                  <a:lnTo>
                    <a:pt x="1057" y="1575"/>
                  </a:lnTo>
                  <a:cubicBezTo>
                    <a:pt x="1059" y="1587"/>
                    <a:pt x="1061" y="1598"/>
                    <a:pt x="1063" y="1610"/>
                  </a:cubicBezTo>
                  <a:lnTo>
                    <a:pt x="1063" y="1610"/>
                  </a:lnTo>
                  <a:cubicBezTo>
                    <a:pt x="1065" y="1617"/>
                    <a:pt x="1066" y="1626"/>
                    <a:pt x="1068" y="1635"/>
                  </a:cubicBezTo>
                  <a:lnTo>
                    <a:pt x="1068" y="1635"/>
                  </a:lnTo>
                  <a:cubicBezTo>
                    <a:pt x="1070" y="1646"/>
                    <a:pt x="1072" y="1659"/>
                    <a:pt x="1074" y="1670"/>
                  </a:cubicBezTo>
                  <a:lnTo>
                    <a:pt x="1074" y="1670"/>
                  </a:lnTo>
                  <a:cubicBezTo>
                    <a:pt x="1075" y="1678"/>
                    <a:pt x="1077" y="1687"/>
                    <a:pt x="1078" y="1695"/>
                  </a:cubicBezTo>
                  <a:lnTo>
                    <a:pt x="1078" y="1695"/>
                  </a:lnTo>
                  <a:cubicBezTo>
                    <a:pt x="1080" y="1707"/>
                    <a:pt x="1081" y="1720"/>
                    <a:pt x="1083" y="1732"/>
                  </a:cubicBezTo>
                  <a:lnTo>
                    <a:pt x="1083" y="1732"/>
                  </a:lnTo>
                  <a:cubicBezTo>
                    <a:pt x="1085" y="1740"/>
                    <a:pt x="1086" y="1748"/>
                    <a:pt x="1087" y="1755"/>
                  </a:cubicBezTo>
                  <a:lnTo>
                    <a:pt x="1087" y="1755"/>
                  </a:lnTo>
                  <a:cubicBezTo>
                    <a:pt x="1089" y="1769"/>
                    <a:pt x="1091" y="1781"/>
                    <a:pt x="1093" y="1795"/>
                  </a:cubicBezTo>
                  <a:lnTo>
                    <a:pt x="1093" y="1795"/>
                  </a:lnTo>
                  <a:cubicBezTo>
                    <a:pt x="1094" y="1802"/>
                    <a:pt x="1095" y="1810"/>
                    <a:pt x="1096" y="1817"/>
                  </a:cubicBezTo>
                  <a:lnTo>
                    <a:pt x="1096" y="1817"/>
                  </a:lnTo>
                  <a:cubicBezTo>
                    <a:pt x="1097" y="1831"/>
                    <a:pt x="1099" y="1845"/>
                    <a:pt x="1101" y="1859"/>
                  </a:cubicBezTo>
                  <a:lnTo>
                    <a:pt x="1101" y="1859"/>
                  </a:lnTo>
                  <a:cubicBezTo>
                    <a:pt x="1102" y="1866"/>
                    <a:pt x="1103" y="1873"/>
                    <a:pt x="1104" y="1879"/>
                  </a:cubicBezTo>
                  <a:lnTo>
                    <a:pt x="1104" y="1879"/>
                  </a:lnTo>
                  <a:cubicBezTo>
                    <a:pt x="1105" y="1894"/>
                    <a:pt x="1107" y="1909"/>
                    <a:pt x="1109" y="1924"/>
                  </a:cubicBezTo>
                  <a:lnTo>
                    <a:pt x="1109" y="1924"/>
                  </a:lnTo>
                  <a:cubicBezTo>
                    <a:pt x="1109" y="1930"/>
                    <a:pt x="1110" y="1936"/>
                    <a:pt x="1111" y="1942"/>
                  </a:cubicBezTo>
                  <a:lnTo>
                    <a:pt x="1111" y="1942"/>
                  </a:lnTo>
                  <a:cubicBezTo>
                    <a:pt x="1112" y="1958"/>
                    <a:pt x="1114" y="1974"/>
                    <a:pt x="1115" y="1990"/>
                  </a:cubicBezTo>
                  <a:lnTo>
                    <a:pt x="1115" y="1990"/>
                  </a:lnTo>
                  <a:cubicBezTo>
                    <a:pt x="1116" y="1995"/>
                    <a:pt x="1116" y="2001"/>
                    <a:pt x="1117" y="2006"/>
                  </a:cubicBezTo>
                  <a:lnTo>
                    <a:pt x="1117" y="2006"/>
                  </a:lnTo>
                  <a:cubicBezTo>
                    <a:pt x="1118" y="2024"/>
                    <a:pt x="1120" y="2041"/>
                    <a:pt x="1121" y="2058"/>
                  </a:cubicBezTo>
                  <a:lnTo>
                    <a:pt x="1121" y="2058"/>
                  </a:lnTo>
                  <a:cubicBezTo>
                    <a:pt x="1122" y="2063"/>
                    <a:pt x="1122" y="2067"/>
                    <a:pt x="1122" y="2072"/>
                  </a:cubicBezTo>
                  <a:lnTo>
                    <a:pt x="1122" y="2072"/>
                  </a:lnTo>
                  <a:cubicBezTo>
                    <a:pt x="1123" y="2077"/>
                    <a:pt x="1123" y="2082"/>
                    <a:pt x="1124" y="2088"/>
                  </a:cubicBezTo>
                  <a:lnTo>
                    <a:pt x="1124" y="2088"/>
                  </a:lnTo>
                  <a:cubicBezTo>
                    <a:pt x="1125" y="2104"/>
                    <a:pt x="1126" y="2120"/>
                    <a:pt x="1127" y="2136"/>
                  </a:cubicBezTo>
                  <a:lnTo>
                    <a:pt x="1127" y="2136"/>
                  </a:lnTo>
                  <a:cubicBezTo>
                    <a:pt x="1127" y="2137"/>
                    <a:pt x="1127" y="2137"/>
                    <a:pt x="1127" y="2138"/>
                  </a:cubicBezTo>
                  <a:lnTo>
                    <a:pt x="1127" y="2138"/>
                  </a:lnTo>
                  <a:cubicBezTo>
                    <a:pt x="1127" y="2142"/>
                    <a:pt x="1127" y="2145"/>
                    <a:pt x="1128" y="2149"/>
                  </a:cubicBezTo>
                  <a:lnTo>
                    <a:pt x="1128" y="2149"/>
                  </a:lnTo>
                  <a:cubicBezTo>
                    <a:pt x="1129" y="2164"/>
                    <a:pt x="1130" y="2180"/>
                    <a:pt x="1131" y="2196"/>
                  </a:cubicBezTo>
                  <a:lnTo>
                    <a:pt x="1131" y="2196"/>
                  </a:lnTo>
                  <a:cubicBezTo>
                    <a:pt x="1131" y="2200"/>
                    <a:pt x="1131" y="2203"/>
                    <a:pt x="1131" y="2206"/>
                  </a:cubicBezTo>
                  <a:lnTo>
                    <a:pt x="1131" y="2206"/>
                  </a:lnTo>
                  <a:cubicBezTo>
                    <a:pt x="1132" y="2225"/>
                    <a:pt x="1133" y="2244"/>
                    <a:pt x="1133" y="2263"/>
                  </a:cubicBezTo>
                  <a:lnTo>
                    <a:pt x="1133" y="2263"/>
                  </a:lnTo>
                  <a:cubicBezTo>
                    <a:pt x="1133" y="2266"/>
                    <a:pt x="1134" y="2268"/>
                    <a:pt x="1134" y="2271"/>
                  </a:cubicBezTo>
                  <a:lnTo>
                    <a:pt x="1134" y="2271"/>
                  </a:lnTo>
                  <a:cubicBezTo>
                    <a:pt x="1135" y="2290"/>
                    <a:pt x="1135" y="2309"/>
                    <a:pt x="1136" y="2329"/>
                  </a:cubicBezTo>
                  <a:lnTo>
                    <a:pt x="1136" y="2329"/>
                  </a:lnTo>
                  <a:cubicBezTo>
                    <a:pt x="1136" y="2331"/>
                    <a:pt x="1136" y="2332"/>
                    <a:pt x="1136" y="2334"/>
                  </a:cubicBezTo>
                  <a:lnTo>
                    <a:pt x="1136" y="2334"/>
                  </a:lnTo>
                  <a:cubicBezTo>
                    <a:pt x="1137" y="2355"/>
                    <a:pt x="1137" y="2375"/>
                    <a:pt x="1137" y="2395"/>
                  </a:cubicBezTo>
                  <a:lnTo>
                    <a:pt x="1137" y="2395"/>
                  </a:lnTo>
                  <a:cubicBezTo>
                    <a:pt x="1137" y="2396"/>
                    <a:pt x="1137" y="2397"/>
                    <a:pt x="1137" y="2398"/>
                  </a:cubicBezTo>
                  <a:lnTo>
                    <a:pt x="1137" y="2398"/>
                  </a:lnTo>
                  <a:cubicBezTo>
                    <a:pt x="1137" y="2419"/>
                    <a:pt x="1138" y="2440"/>
                    <a:pt x="1138" y="2461"/>
                  </a:cubicBezTo>
                  <a:lnTo>
                    <a:pt x="1138" y="2461"/>
                  </a:lnTo>
                  <a:cubicBezTo>
                    <a:pt x="1138" y="2482"/>
                    <a:pt x="1137" y="2504"/>
                    <a:pt x="1137" y="2524"/>
                  </a:cubicBezTo>
                  <a:lnTo>
                    <a:pt x="1137" y="2524"/>
                  </a:lnTo>
                  <a:cubicBezTo>
                    <a:pt x="1137" y="2526"/>
                    <a:pt x="1137" y="2527"/>
                    <a:pt x="1137" y="2528"/>
                  </a:cubicBezTo>
                  <a:lnTo>
                    <a:pt x="1137" y="2528"/>
                  </a:lnTo>
                  <a:cubicBezTo>
                    <a:pt x="1137" y="2548"/>
                    <a:pt x="1137" y="2568"/>
                    <a:pt x="1136" y="2588"/>
                  </a:cubicBezTo>
                  <a:lnTo>
                    <a:pt x="1136" y="2588"/>
                  </a:lnTo>
                  <a:cubicBezTo>
                    <a:pt x="1136" y="2590"/>
                    <a:pt x="1136" y="2591"/>
                    <a:pt x="1136" y="2593"/>
                  </a:cubicBezTo>
                  <a:lnTo>
                    <a:pt x="1136" y="2593"/>
                  </a:lnTo>
                  <a:cubicBezTo>
                    <a:pt x="1135" y="2613"/>
                    <a:pt x="1135" y="2633"/>
                    <a:pt x="1134" y="2652"/>
                  </a:cubicBezTo>
                  <a:lnTo>
                    <a:pt x="1134" y="2652"/>
                  </a:lnTo>
                  <a:cubicBezTo>
                    <a:pt x="1134" y="2654"/>
                    <a:pt x="1134" y="2655"/>
                    <a:pt x="1133" y="2656"/>
                  </a:cubicBezTo>
                  <a:lnTo>
                    <a:pt x="1133" y="2656"/>
                  </a:lnTo>
                  <a:lnTo>
                    <a:pt x="1133" y="2656"/>
                  </a:lnTo>
                  <a:lnTo>
                    <a:pt x="1133" y="2656"/>
                  </a:lnTo>
                  <a:cubicBezTo>
                    <a:pt x="1133" y="2677"/>
                    <a:pt x="1132" y="2696"/>
                    <a:pt x="1131" y="2716"/>
                  </a:cubicBezTo>
                  <a:lnTo>
                    <a:pt x="1131" y="2716"/>
                  </a:lnTo>
                  <a:cubicBezTo>
                    <a:pt x="1131" y="2718"/>
                    <a:pt x="1131" y="2721"/>
                    <a:pt x="1131" y="2723"/>
                  </a:cubicBezTo>
                  <a:lnTo>
                    <a:pt x="1131" y="2723"/>
                  </a:lnTo>
                  <a:cubicBezTo>
                    <a:pt x="1130" y="2742"/>
                    <a:pt x="1129" y="2760"/>
                    <a:pt x="1127" y="2778"/>
                  </a:cubicBezTo>
                  <a:lnTo>
                    <a:pt x="1127" y="2778"/>
                  </a:lnTo>
                  <a:cubicBezTo>
                    <a:pt x="1127" y="2781"/>
                    <a:pt x="1127" y="2784"/>
                    <a:pt x="1127" y="2787"/>
                  </a:cubicBezTo>
                  <a:lnTo>
                    <a:pt x="1127" y="2787"/>
                  </a:lnTo>
                  <a:cubicBezTo>
                    <a:pt x="1126" y="2805"/>
                    <a:pt x="1124" y="2823"/>
                    <a:pt x="1123" y="2841"/>
                  </a:cubicBezTo>
                  <a:lnTo>
                    <a:pt x="1123" y="2841"/>
                  </a:lnTo>
                  <a:lnTo>
                    <a:pt x="1123" y="2841"/>
                  </a:lnTo>
                  <a:lnTo>
                    <a:pt x="1123" y="2841"/>
                  </a:lnTo>
                  <a:cubicBezTo>
                    <a:pt x="1123" y="2844"/>
                    <a:pt x="1122" y="2847"/>
                    <a:pt x="1122" y="2850"/>
                  </a:cubicBezTo>
                  <a:lnTo>
                    <a:pt x="1122" y="2850"/>
                  </a:lnTo>
                  <a:cubicBezTo>
                    <a:pt x="1121" y="2868"/>
                    <a:pt x="1120" y="2885"/>
                    <a:pt x="1118" y="2902"/>
                  </a:cubicBezTo>
                  <a:lnTo>
                    <a:pt x="1118" y="2902"/>
                  </a:lnTo>
                  <a:lnTo>
                    <a:pt x="1118" y="2903"/>
                  </a:lnTo>
                  <a:lnTo>
                    <a:pt x="1118" y="2903"/>
                  </a:lnTo>
                  <a:cubicBezTo>
                    <a:pt x="1118" y="2907"/>
                    <a:pt x="1118" y="2910"/>
                    <a:pt x="1117" y="2913"/>
                  </a:cubicBezTo>
                  <a:lnTo>
                    <a:pt x="1117" y="2913"/>
                  </a:lnTo>
                  <a:cubicBezTo>
                    <a:pt x="1116" y="2930"/>
                    <a:pt x="1114" y="2947"/>
                    <a:pt x="1113" y="2962"/>
                  </a:cubicBezTo>
                  <a:lnTo>
                    <a:pt x="1113" y="2962"/>
                  </a:lnTo>
                  <a:cubicBezTo>
                    <a:pt x="1112" y="2964"/>
                    <a:pt x="1112" y="2965"/>
                    <a:pt x="1112" y="2967"/>
                  </a:cubicBezTo>
                  <a:lnTo>
                    <a:pt x="1112" y="2967"/>
                  </a:lnTo>
                  <a:cubicBezTo>
                    <a:pt x="1111" y="2970"/>
                    <a:pt x="1111" y="2973"/>
                    <a:pt x="1111" y="2975"/>
                  </a:cubicBezTo>
                  <a:lnTo>
                    <a:pt x="1111" y="2975"/>
                  </a:lnTo>
                  <a:cubicBezTo>
                    <a:pt x="1110" y="2991"/>
                    <a:pt x="1108" y="3007"/>
                    <a:pt x="1106" y="3023"/>
                  </a:cubicBezTo>
                  <a:lnTo>
                    <a:pt x="1106" y="3023"/>
                  </a:lnTo>
                  <a:cubicBezTo>
                    <a:pt x="1105" y="3027"/>
                    <a:pt x="1105" y="3031"/>
                    <a:pt x="1105" y="3034"/>
                  </a:cubicBezTo>
                  <a:lnTo>
                    <a:pt x="1105" y="3034"/>
                  </a:lnTo>
                  <a:cubicBezTo>
                    <a:pt x="1102" y="3052"/>
                    <a:pt x="1101" y="3069"/>
                    <a:pt x="1099" y="3085"/>
                  </a:cubicBezTo>
                  <a:lnTo>
                    <a:pt x="1099" y="3085"/>
                  </a:lnTo>
                  <a:cubicBezTo>
                    <a:pt x="1098" y="3089"/>
                    <a:pt x="1097" y="3092"/>
                    <a:pt x="1097" y="3096"/>
                  </a:cubicBezTo>
                  <a:lnTo>
                    <a:pt x="1097" y="3096"/>
                  </a:lnTo>
                  <a:cubicBezTo>
                    <a:pt x="1095" y="3113"/>
                    <a:pt x="1093" y="3129"/>
                    <a:pt x="1090" y="3145"/>
                  </a:cubicBezTo>
                  <a:lnTo>
                    <a:pt x="1090" y="3145"/>
                  </a:lnTo>
                  <a:cubicBezTo>
                    <a:pt x="1090" y="3147"/>
                    <a:pt x="1090" y="3149"/>
                    <a:pt x="1090" y="3151"/>
                  </a:cubicBezTo>
                  <a:lnTo>
                    <a:pt x="1090" y="3151"/>
                  </a:lnTo>
                  <a:cubicBezTo>
                    <a:pt x="1090" y="3152"/>
                    <a:pt x="1089" y="3153"/>
                    <a:pt x="1089" y="3154"/>
                  </a:cubicBezTo>
                  <a:lnTo>
                    <a:pt x="1089" y="3154"/>
                  </a:lnTo>
                  <a:cubicBezTo>
                    <a:pt x="1086" y="3172"/>
                    <a:pt x="1084" y="3189"/>
                    <a:pt x="1081" y="3205"/>
                  </a:cubicBezTo>
                  <a:lnTo>
                    <a:pt x="1081" y="3205"/>
                  </a:lnTo>
                  <a:cubicBezTo>
                    <a:pt x="1081" y="3208"/>
                    <a:pt x="1080" y="3211"/>
                    <a:pt x="1080" y="3214"/>
                  </a:cubicBezTo>
                  <a:lnTo>
                    <a:pt x="1080" y="3214"/>
                  </a:lnTo>
                  <a:cubicBezTo>
                    <a:pt x="1077" y="3231"/>
                    <a:pt x="1075" y="3247"/>
                    <a:pt x="1072" y="3264"/>
                  </a:cubicBezTo>
                  <a:lnTo>
                    <a:pt x="1072" y="3264"/>
                  </a:lnTo>
                  <a:cubicBezTo>
                    <a:pt x="1072" y="3266"/>
                    <a:pt x="1071" y="3269"/>
                    <a:pt x="1070" y="3271"/>
                  </a:cubicBezTo>
                  <a:lnTo>
                    <a:pt x="1070" y="3271"/>
                  </a:lnTo>
                  <a:cubicBezTo>
                    <a:pt x="1068" y="3289"/>
                    <a:pt x="1064" y="3307"/>
                    <a:pt x="1061" y="3325"/>
                  </a:cubicBezTo>
                  <a:lnTo>
                    <a:pt x="1061" y="3325"/>
                  </a:lnTo>
                  <a:cubicBezTo>
                    <a:pt x="1061" y="3326"/>
                    <a:pt x="1061" y="3327"/>
                    <a:pt x="1061" y="3328"/>
                  </a:cubicBezTo>
                  <a:lnTo>
                    <a:pt x="1061" y="3328"/>
                  </a:lnTo>
                  <a:cubicBezTo>
                    <a:pt x="1057" y="3346"/>
                    <a:pt x="1054" y="3363"/>
                    <a:pt x="1051" y="3381"/>
                  </a:cubicBezTo>
                  <a:lnTo>
                    <a:pt x="1051" y="3381"/>
                  </a:lnTo>
                  <a:cubicBezTo>
                    <a:pt x="1051" y="3383"/>
                    <a:pt x="1050" y="3385"/>
                    <a:pt x="1049" y="3387"/>
                  </a:cubicBezTo>
                  <a:lnTo>
                    <a:pt x="1049" y="3387"/>
                  </a:lnTo>
                  <a:cubicBezTo>
                    <a:pt x="1046" y="3404"/>
                    <a:pt x="1042" y="3420"/>
                    <a:pt x="1039" y="3437"/>
                  </a:cubicBezTo>
                  <a:lnTo>
                    <a:pt x="1039" y="3437"/>
                  </a:lnTo>
                  <a:cubicBezTo>
                    <a:pt x="1039" y="3439"/>
                    <a:pt x="1038" y="3441"/>
                    <a:pt x="1038" y="3443"/>
                  </a:cubicBezTo>
                  <a:lnTo>
                    <a:pt x="1038" y="3443"/>
                  </a:lnTo>
                  <a:cubicBezTo>
                    <a:pt x="1034" y="3460"/>
                    <a:pt x="1031" y="3476"/>
                    <a:pt x="1027" y="3493"/>
                  </a:cubicBezTo>
                  <a:lnTo>
                    <a:pt x="1027" y="3493"/>
                  </a:lnTo>
                  <a:cubicBezTo>
                    <a:pt x="1027" y="3494"/>
                    <a:pt x="1026" y="3495"/>
                    <a:pt x="1026" y="3498"/>
                  </a:cubicBezTo>
                  <a:lnTo>
                    <a:pt x="1026" y="3498"/>
                  </a:lnTo>
                  <a:cubicBezTo>
                    <a:pt x="1022" y="3514"/>
                    <a:pt x="1018" y="3530"/>
                    <a:pt x="1014" y="3547"/>
                  </a:cubicBezTo>
                  <a:lnTo>
                    <a:pt x="1014" y="3547"/>
                  </a:lnTo>
                  <a:cubicBezTo>
                    <a:pt x="1014" y="3548"/>
                    <a:pt x="1014" y="3550"/>
                    <a:pt x="1013" y="3551"/>
                  </a:cubicBezTo>
                  <a:lnTo>
                    <a:pt x="1013" y="3551"/>
                  </a:lnTo>
                  <a:cubicBezTo>
                    <a:pt x="1009" y="3568"/>
                    <a:pt x="1005" y="3585"/>
                    <a:pt x="1001" y="3602"/>
                  </a:cubicBezTo>
                  <a:lnTo>
                    <a:pt x="1001" y="3602"/>
                  </a:lnTo>
                  <a:cubicBezTo>
                    <a:pt x="1000" y="3602"/>
                    <a:pt x="1000" y="3603"/>
                    <a:pt x="1000" y="3603"/>
                  </a:cubicBezTo>
                  <a:lnTo>
                    <a:pt x="1000" y="3603"/>
                  </a:lnTo>
                  <a:cubicBezTo>
                    <a:pt x="1000" y="3604"/>
                    <a:pt x="1000" y="3604"/>
                    <a:pt x="1000" y="3606"/>
                  </a:cubicBezTo>
                  <a:lnTo>
                    <a:pt x="1000" y="3606"/>
                  </a:lnTo>
                  <a:cubicBezTo>
                    <a:pt x="995" y="3621"/>
                    <a:pt x="991" y="3637"/>
                    <a:pt x="987" y="3653"/>
                  </a:cubicBezTo>
                  <a:lnTo>
                    <a:pt x="987" y="3653"/>
                  </a:lnTo>
                  <a:cubicBezTo>
                    <a:pt x="986" y="3656"/>
                    <a:pt x="986" y="3658"/>
                    <a:pt x="985" y="3661"/>
                  </a:cubicBezTo>
                  <a:lnTo>
                    <a:pt x="985" y="3661"/>
                  </a:lnTo>
                  <a:cubicBezTo>
                    <a:pt x="981" y="3675"/>
                    <a:pt x="977" y="3690"/>
                    <a:pt x="973" y="3705"/>
                  </a:cubicBezTo>
                  <a:lnTo>
                    <a:pt x="973" y="3705"/>
                  </a:lnTo>
                  <a:cubicBezTo>
                    <a:pt x="971" y="3707"/>
                    <a:pt x="971" y="3710"/>
                    <a:pt x="970" y="3713"/>
                  </a:cubicBezTo>
                  <a:lnTo>
                    <a:pt x="970" y="3713"/>
                  </a:lnTo>
                  <a:cubicBezTo>
                    <a:pt x="966" y="3727"/>
                    <a:pt x="962" y="3741"/>
                    <a:pt x="958" y="3755"/>
                  </a:cubicBezTo>
                  <a:lnTo>
                    <a:pt x="958" y="3755"/>
                  </a:lnTo>
                  <a:cubicBezTo>
                    <a:pt x="957" y="3758"/>
                    <a:pt x="955" y="3761"/>
                    <a:pt x="955" y="3765"/>
                  </a:cubicBezTo>
                  <a:lnTo>
                    <a:pt x="955" y="3765"/>
                  </a:lnTo>
                  <a:cubicBezTo>
                    <a:pt x="951" y="3778"/>
                    <a:pt x="946" y="3791"/>
                    <a:pt x="942" y="3804"/>
                  </a:cubicBezTo>
                  <a:lnTo>
                    <a:pt x="942" y="3804"/>
                  </a:lnTo>
                  <a:cubicBezTo>
                    <a:pt x="941" y="3808"/>
                    <a:pt x="940" y="3811"/>
                    <a:pt x="939" y="3815"/>
                  </a:cubicBezTo>
                  <a:lnTo>
                    <a:pt x="939" y="3815"/>
                  </a:lnTo>
                  <a:cubicBezTo>
                    <a:pt x="935" y="3828"/>
                    <a:pt x="931" y="3840"/>
                    <a:pt x="926" y="3853"/>
                  </a:cubicBezTo>
                  <a:lnTo>
                    <a:pt x="926" y="3853"/>
                  </a:lnTo>
                  <a:cubicBezTo>
                    <a:pt x="925" y="3857"/>
                    <a:pt x="924" y="3860"/>
                    <a:pt x="923" y="3864"/>
                  </a:cubicBezTo>
                  <a:lnTo>
                    <a:pt x="923" y="3864"/>
                  </a:lnTo>
                  <a:cubicBezTo>
                    <a:pt x="918" y="3877"/>
                    <a:pt x="914" y="3889"/>
                    <a:pt x="910" y="3902"/>
                  </a:cubicBezTo>
                  <a:lnTo>
                    <a:pt x="910" y="3902"/>
                  </a:lnTo>
                  <a:cubicBezTo>
                    <a:pt x="908" y="3905"/>
                    <a:pt x="907" y="3908"/>
                    <a:pt x="906" y="3912"/>
                  </a:cubicBezTo>
                  <a:lnTo>
                    <a:pt x="906" y="3912"/>
                  </a:lnTo>
                  <a:cubicBezTo>
                    <a:pt x="901" y="3924"/>
                    <a:pt x="897" y="3937"/>
                    <a:pt x="892" y="3949"/>
                  </a:cubicBezTo>
                  <a:lnTo>
                    <a:pt x="892" y="3949"/>
                  </a:lnTo>
                  <a:cubicBezTo>
                    <a:pt x="891" y="3953"/>
                    <a:pt x="890" y="3955"/>
                    <a:pt x="888" y="3959"/>
                  </a:cubicBezTo>
                  <a:lnTo>
                    <a:pt x="888" y="3959"/>
                  </a:lnTo>
                  <a:cubicBezTo>
                    <a:pt x="884" y="3971"/>
                    <a:pt x="879" y="3983"/>
                    <a:pt x="874" y="3996"/>
                  </a:cubicBezTo>
                  <a:lnTo>
                    <a:pt x="874" y="3996"/>
                  </a:lnTo>
                  <a:cubicBezTo>
                    <a:pt x="873" y="3999"/>
                    <a:pt x="872" y="4002"/>
                    <a:pt x="871" y="4005"/>
                  </a:cubicBezTo>
                  <a:lnTo>
                    <a:pt x="871" y="4005"/>
                  </a:lnTo>
                  <a:cubicBezTo>
                    <a:pt x="866" y="4017"/>
                    <a:pt x="861" y="4030"/>
                    <a:pt x="856" y="4042"/>
                  </a:cubicBezTo>
                  <a:lnTo>
                    <a:pt x="856" y="4042"/>
                  </a:lnTo>
                  <a:cubicBezTo>
                    <a:pt x="855" y="4045"/>
                    <a:pt x="853" y="4047"/>
                    <a:pt x="852" y="4050"/>
                  </a:cubicBezTo>
                  <a:lnTo>
                    <a:pt x="852" y="4050"/>
                  </a:lnTo>
                  <a:cubicBezTo>
                    <a:pt x="847" y="4063"/>
                    <a:pt x="842" y="4075"/>
                    <a:pt x="836" y="4087"/>
                  </a:cubicBezTo>
                  <a:lnTo>
                    <a:pt x="836" y="4087"/>
                  </a:lnTo>
                  <a:cubicBezTo>
                    <a:pt x="836" y="4090"/>
                    <a:pt x="835" y="4092"/>
                    <a:pt x="834" y="4094"/>
                  </a:cubicBezTo>
                  <a:lnTo>
                    <a:pt x="834" y="4094"/>
                  </a:lnTo>
                  <a:cubicBezTo>
                    <a:pt x="828" y="4107"/>
                    <a:pt x="823" y="4119"/>
                    <a:pt x="817" y="4132"/>
                  </a:cubicBezTo>
                  <a:lnTo>
                    <a:pt x="817" y="4132"/>
                  </a:lnTo>
                  <a:cubicBezTo>
                    <a:pt x="816" y="4133"/>
                    <a:pt x="816" y="4135"/>
                    <a:pt x="815" y="4137"/>
                  </a:cubicBezTo>
                  <a:lnTo>
                    <a:pt x="815" y="4137"/>
                  </a:lnTo>
                  <a:cubicBezTo>
                    <a:pt x="809" y="4150"/>
                    <a:pt x="803" y="4163"/>
                    <a:pt x="797" y="4176"/>
                  </a:cubicBezTo>
                  <a:lnTo>
                    <a:pt x="797" y="4176"/>
                  </a:lnTo>
                  <a:cubicBezTo>
                    <a:pt x="797" y="4176"/>
                    <a:pt x="796" y="4176"/>
                    <a:pt x="796" y="4177"/>
                  </a:cubicBezTo>
                  <a:lnTo>
                    <a:pt x="796" y="4177"/>
                  </a:lnTo>
                  <a:cubicBezTo>
                    <a:pt x="790" y="4190"/>
                    <a:pt x="784" y="4202"/>
                    <a:pt x="777" y="4215"/>
                  </a:cubicBezTo>
                  <a:lnTo>
                    <a:pt x="777" y="4215"/>
                  </a:lnTo>
                  <a:cubicBezTo>
                    <a:pt x="777" y="4217"/>
                    <a:pt x="776" y="4217"/>
                    <a:pt x="776" y="4218"/>
                  </a:cubicBezTo>
                  <a:lnTo>
                    <a:pt x="776" y="4218"/>
                  </a:lnTo>
                  <a:cubicBezTo>
                    <a:pt x="770" y="4230"/>
                    <a:pt x="764" y="4242"/>
                    <a:pt x="758" y="4253"/>
                  </a:cubicBezTo>
                  <a:lnTo>
                    <a:pt x="758" y="4253"/>
                  </a:lnTo>
                  <a:cubicBezTo>
                    <a:pt x="757" y="4256"/>
                    <a:pt x="756" y="4258"/>
                    <a:pt x="754" y="4259"/>
                  </a:cubicBezTo>
                  <a:lnTo>
                    <a:pt x="754" y="4259"/>
                  </a:lnTo>
                  <a:cubicBezTo>
                    <a:pt x="749" y="4270"/>
                    <a:pt x="743" y="4281"/>
                    <a:pt x="737" y="4292"/>
                  </a:cubicBezTo>
                  <a:lnTo>
                    <a:pt x="737" y="4292"/>
                  </a:lnTo>
                  <a:cubicBezTo>
                    <a:pt x="736" y="4295"/>
                    <a:pt x="735" y="4297"/>
                    <a:pt x="734" y="4299"/>
                  </a:cubicBezTo>
                  <a:lnTo>
                    <a:pt x="734" y="4299"/>
                  </a:lnTo>
                  <a:cubicBezTo>
                    <a:pt x="727" y="4310"/>
                    <a:pt x="721" y="4321"/>
                    <a:pt x="715" y="4332"/>
                  </a:cubicBezTo>
                  <a:lnTo>
                    <a:pt x="715" y="4332"/>
                  </a:lnTo>
                  <a:cubicBezTo>
                    <a:pt x="714" y="4333"/>
                    <a:pt x="713" y="4335"/>
                    <a:pt x="713" y="4336"/>
                  </a:cubicBezTo>
                  <a:lnTo>
                    <a:pt x="713" y="4336"/>
                  </a:lnTo>
                  <a:cubicBezTo>
                    <a:pt x="707" y="4346"/>
                    <a:pt x="702" y="4355"/>
                    <a:pt x="696" y="4365"/>
                  </a:cubicBezTo>
                  <a:lnTo>
                    <a:pt x="696" y="4365"/>
                  </a:lnTo>
                  <a:cubicBezTo>
                    <a:pt x="695" y="4367"/>
                    <a:pt x="693" y="4369"/>
                    <a:pt x="691" y="4372"/>
                  </a:cubicBezTo>
                  <a:lnTo>
                    <a:pt x="691" y="4372"/>
                  </a:lnTo>
                  <a:cubicBezTo>
                    <a:pt x="686" y="4382"/>
                    <a:pt x="680" y="4391"/>
                    <a:pt x="674" y="4401"/>
                  </a:cubicBezTo>
                  <a:lnTo>
                    <a:pt x="674" y="4401"/>
                  </a:lnTo>
                  <a:cubicBezTo>
                    <a:pt x="672" y="4404"/>
                    <a:pt x="670" y="4407"/>
                    <a:pt x="668" y="4410"/>
                  </a:cubicBezTo>
                  <a:lnTo>
                    <a:pt x="668" y="4410"/>
                  </a:lnTo>
                  <a:cubicBezTo>
                    <a:pt x="663" y="4418"/>
                    <a:pt x="658" y="4425"/>
                    <a:pt x="653" y="4433"/>
                  </a:cubicBezTo>
                  <a:lnTo>
                    <a:pt x="653" y="4433"/>
                  </a:lnTo>
                  <a:cubicBezTo>
                    <a:pt x="651" y="4436"/>
                    <a:pt x="650" y="4438"/>
                    <a:pt x="648" y="4441"/>
                  </a:cubicBezTo>
                  <a:lnTo>
                    <a:pt x="648" y="4441"/>
                  </a:lnTo>
                  <a:cubicBezTo>
                    <a:pt x="642" y="4450"/>
                    <a:pt x="636" y="4459"/>
                    <a:pt x="630" y="4468"/>
                  </a:cubicBezTo>
                  <a:lnTo>
                    <a:pt x="630" y="4468"/>
                  </a:lnTo>
                  <a:cubicBezTo>
                    <a:pt x="628" y="4471"/>
                    <a:pt x="625" y="4474"/>
                    <a:pt x="623" y="4477"/>
                  </a:cubicBezTo>
                  <a:lnTo>
                    <a:pt x="623" y="4477"/>
                  </a:lnTo>
                  <a:cubicBezTo>
                    <a:pt x="619" y="4484"/>
                    <a:pt x="614" y="4491"/>
                    <a:pt x="609" y="4497"/>
                  </a:cubicBezTo>
                  <a:lnTo>
                    <a:pt x="609" y="4497"/>
                  </a:lnTo>
                  <a:cubicBezTo>
                    <a:pt x="607" y="4500"/>
                    <a:pt x="605" y="4504"/>
                    <a:pt x="603" y="4506"/>
                  </a:cubicBezTo>
                  <a:lnTo>
                    <a:pt x="603" y="4506"/>
                  </a:lnTo>
                  <a:cubicBezTo>
                    <a:pt x="596" y="4515"/>
                    <a:pt x="590" y="4524"/>
                    <a:pt x="583" y="4532"/>
                  </a:cubicBezTo>
                  <a:lnTo>
                    <a:pt x="583" y="4532"/>
                  </a:lnTo>
                  <a:cubicBezTo>
                    <a:pt x="581" y="4535"/>
                    <a:pt x="579" y="4538"/>
                    <a:pt x="576" y="4541"/>
                  </a:cubicBezTo>
                  <a:lnTo>
                    <a:pt x="576" y="4541"/>
                  </a:lnTo>
                  <a:cubicBezTo>
                    <a:pt x="571" y="4547"/>
                    <a:pt x="567" y="4553"/>
                    <a:pt x="562" y="4559"/>
                  </a:cubicBezTo>
                  <a:lnTo>
                    <a:pt x="562" y="4559"/>
                  </a:lnTo>
                  <a:cubicBezTo>
                    <a:pt x="560" y="4562"/>
                    <a:pt x="558" y="4565"/>
                    <a:pt x="555" y="4568"/>
                  </a:cubicBezTo>
                  <a:lnTo>
                    <a:pt x="555" y="4568"/>
                  </a:lnTo>
                  <a:cubicBezTo>
                    <a:pt x="550" y="4574"/>
                    <a:pt x="545" y="4580"/>
                    <a:pt x="540" y="4587"/>
                  </a:cubicBezTo>
                  <a:lnTo>
                    <a:pt x="540" y="4587"/>
                  </a:lnTo>
                  <a:cubicBezTo>
                    <a:pt x="538" y="4589"/>
                    <a:pt x="535" y="4592"/>
                    <a:pt x="533" y="4595"/>
                  </a:cubicBezTo>
                  <a:lnTo>
                    <a:pt x="533" y="4595"/>
                  </a:lnTo>
                  <a:cubicBezTo>
                    <a:pt x="526" y="4603"/>
                    <a:pt x="519" y="4612"/>
                    <a:pt x="512" y="4620"/>
                  </a:cubicBezTo>
                  <a:lnTo>
                    <a:pt x="512" y="4620"/>
                  </a:lnTo>
                  <a:cubicBezTo>
                    <a:pt x="509" y="4622"/>
                    <a:pt x="507" y="4625"/>
                    <a:pt x="505" y="4627"/>
                  </a:cubicBezTo>
                  <a:lnTo>
                    <a:pt x="505" y="4627"/>
                  </a:lnTo>
                  <a:cubicBezTo>
                    <a:pt x="499" y="4633"/>
                    <a:pt x="495" y="4638"/>
                    <a:pt x="489" y="4644"/>
                  </a:cubicBezTo>
                  <a:lnTo>
                    <a:pt x="489" y="4644"/>
                  </a:lnTo>
                  <a:cubicBezTo>
                    <a:pt x="486" y="4647"/>
                    <a:pt x="483" y="4650"/>
                    <a:pt x="480" y="4653"/>
                  </a:cubicBezTo>
                  <a:lnTo>
                    <a:pt x="480" y="4653"/>
                  </a:lnTo>
                  <a:cubicBezTo>
                    <a:pt x="476" y="4658"/>
                    <a:pt x="472" y="4662"/>
                    <a:pt x="467" y="4667"/>
                  </a:cubicBezTo>
                  <a:lnTo>
                    <a:pt x="467" y="4667"/>
                  </a:lnTo>
                  <a:cubicBezTo>
                    <a:pt x="463" y="4672"/>
                    <a:pt x="458" y="4677"/>
                    <a:pt x="454" y="4681"/>
                  </a:cubicBezTo>
                  <a:lnTo>
                    <a:pt x="454" y="4681"/>
                  </a:lnTo>
                  <a:cubicBezTo>
                    <a:pt x="449" y="4684"/>
                    <a:pt x="445" y="4689"/>
                    <a:pt x="442" y="4693"/>
                  </a:cubicBezTo>
                  <a:lnTo>
                    <a:pt x="442" y="4693"/>
                  </a:lnTo>
                  <a:cubicBezTo>
                    <a:pt x="437" y="4697"/>
                    <a:pt x="433" y="4701"/>
                    <a:pt x="428" y="4705"/>
                  </a:cubicBezTo>
                  <a:lnTo>
                    <a:pt x="428" y="4705"/>
                  </a:lnTo>
                  <a:cubicBezTo>
                    <a:pt x="424" y="4709"/>
                    <a:pt x="420" y="4713"/>
                    <a:pt x="416" y="4716"/>
                  </a:cubicBezTo>
                  <a:lnTo>
                    <a:pt x="416" y="4716"/>
                  </a:lnTo>
                  <a:cubicBezTo>
                    <a:pt x="411" y="4721"/>
                    <a:pt x="406" y="4725"/>
                    <a:pt x="402" y="4729"/>
                  </a:cubicBezTo>
                  <a:lnTo>
                    <a:pt x="402" y="4729"/>
                  </a:lnTo>
                  <a:cubicBezTo>
                    <a:pt x="398" y="4732"/>
                    <a:pt x="394" y="4736"/>
                    <a:pt x="391" y="4739"/>
                  </a:cubicBezTo>
                  <a:lnTo>
                    <a:pt x="391" y="4739"/>
                  </a:lnTo>
                  <a:cubicBezTo>
                    <a:pt x="385" y="4743"/>
                    <a:pt x="380" y="4747"/>
                    <a:pt x="375" y="4752"/>
                  </a:cubicBezTo>
                  <a:lnTo>
                    <a:pt x="375" y="4752"/>
                  </a:lnTo>
                  <a:cubicBezTo>
                    <a:pt x="372" y="4754"/>
                    <a:pt x="368" y="4757"/>
                    <a:pt x="364" y="4760"/>
                  </a:cubicBezTo>
                  <a:lnTo>
                    <a:pt x="364" y="4760"/>
                  </a:lnTo>
                  <a:cubicBezTo>
                    <a:pt x="361" y="4763"/>
                    <a:pt x="358" y="4765"/>
                    <a:pt x="355" y="4768"/>
                  </a:cubicBezTo>
                  <a:lnTo>
                    <a:pt x="355" y="4768"/>
                  </a:lnTo>
                  <a:cubicBezTo>
                    <a:pt x="350" y="4771"/>
                    <a:pt x="345" y="4774"/>
                    <a:pt x="341" y="4778"/>
                  </a:cubicBezTo>
                  <a:lnTo>
                    <a:pt x="341" y="4778"/>
                  </a:lnTo>
                  <a:cubicBezTo>
                    <a:pt x="337" y="4781"/>
                    <a:pt x="334" y="4783"/>
                    <a:pt x="330" y="4786"/>
                  </a:cubicBezTo>
                  <a:lnTo>
                    <a:pt x="330" y="4786"/>
                  </a:lnTo>
                  <a:cubicBezTo>
                    <a:pt x="326" y="4789"/>
                    <a:pt x="322" y="4792"/>
                    <a:pt x="317" y="4795"/>
                  </a:cubicBezTo>
                  <a:lnTo>
                    <a:pt x="317" y="4795"/>
                  </a:lnTo>
                  <a:cubicBezTo>
                    <a:pt x="313" y="4798"/>
                    <a:pt x="310" y="4800"/>
                    <a:pt x="306" y="4803"/>
                  </a:cubicBezTo>
                  <a:lnTo>
                    <a:pt x="306" y="4803"/>
                  </a:lnTo>
                  <a:cubicBezTo>
                    <a:pt x="302" y="4805"/>
                    <a:pt x="298" y="4809"/>
                    <a:pt x="293" y="4812"/>
                  </a:cubicBezTo>
                  <a:lnTo>
                    <a:pt x="293" y="4812"/>
                  </a:lnTo>
                  <a:cubicBezTo>
                    <a:pt x="289" y="4814"/>
                    <a:pt x="286" y="4816"/>
                    <a:pt x="282" y="4818"/>
                  </a:cubicBezTo>
                  <a:lnTo>
                    <a:pt x="282" y="4818"/>
                  </a:lnTo>
                  <a:cubicBezTo>
                    <a:pt x="277" y="4821"/>
                    <a:pt x="273" y="4824"/>
                    <a:pt x="269" y="4826"/>
                  </a:cubicBezTo>
                  <a:lnTo>
                    <a:pt x="269" y="4826"/>
                  </a:lnTo>
                  <a:cubicBezTo>
                    <a:pt x="265" y="4829"/>
                    <a:pt x="261" y="4831"/>
                    <a:pt x="258" y="4833"/>
                  </a:cubicBezTo>
                  <a:lnTo>
                    <a:pt x="258" y="4833"/>
                  </a:lnTo>
                  <a:cubicBezTo>
                    <a:pt x="254" y="4836"/>
                    <a:pt x="249" y="4839"/>
                    <a:pt x="244" y="4841"/>
                  </a:cubicBezTo>
                  <a:lnTo>
                    <a:pt x="244" y="4841"/>
                  </a:lnTo>
                  <a:cubicBezTo>
                    <a:pt x="241" y="4843"/>
                    <a:pt x="237" y="4845"/>
                    <a:pt x="233" y="4847"/>
                  </a:cubicBezTo>
                  <a:lnTo>
                    <a:pt x="233" y="4847"/>
                  </a:lnTo>
                  <a:cubicBezTo>
                    <a:pt x="228" y="4850"/>
                    <a:pt x="224" y="4852"/>
                    <a:pt x="219" y="4855"/>
                  </a:cubicBezTo>
                  <a:lnTo>
                    <a:pt x="219" y="4855"/>
                  </a:lnTo>
                  <a:cubicBezTo>
                    <a:pt x="215" y="4856"/>
                    <a:pt x="213" y="4857"/>
                    <a:pt x="209" y="4860"/>
                  </a:cubicBezTo>
                  <a:lnTo>
                    <a:pt x="209" y="4860"/>
                  </a:lnTo>
                  <a:cubicBezTo>
                    <a:pt x="201" y="4863"/>
                    <a:pt x="193" y="4867"/>
                    <a:pt x="185" y="4870"/>
                  </a:cubicBezTo>
                  <a:lnTo>
                    <a:pt x="185" y="4870"/>
                  </a:lnTo>
                  <a:cubicBezTo>
                    <a:pt x="183" y="4872"/>
                    <a:pt x="180" y="4873"/>
                    <a:pt x="178" y="4874"/>
                  </a:cubicBezTo>
                  <a:lnTo>
                    <a:pt x="178" y="4874"/>
                  </a:lnTo>
                  <a:cubicBezTo>
                    <a:pt x="172" y="4877"/>
                    <a:pt x="166" y="4879"/>
                    <a:pt x="161" y="4881"/>
                  </a:cubicBezTo>
                  <a:lnTo>
                    <a:pt x="161" y="4881"/>
                  </a:lnTo>
                  <a:cubicBezTo>
                    <a:pt x="157" y="4883"/>
                    <a:pt x="154" y="4884"/>
                    <a:pt x="151" y="4885"/>
                  </a:cubicBezTo>
                  <a:lnTo>
                    <a:pt x="151" y="4885"/>
                  </a:lnTo>
                  <a:cubicBezTo>
                    <a:pt x="146" y="4887"/>
                    <a:pt x="141" y="4889"/>
                    <a:pt x="135" y="4891"/>
                  </a:cubicBezTo>
                  <a:lnTo>
                    <a:pt x="135" y="4891"/>
                  </a:lnTo>
                  <a:cubicBezTo>
                    <a:pt x="132" y="4892"/>
                    <a:pt x="129" y="4893"/>
                    <a:pt x="125" y="4894"/>
                  </a:cubicBezTo>
                  <a:lnTo>
                    <a:pt x="125" y="4894"/>
                  </a:lnTo>
                  <a:cubicBezTo>
                    <a:pt x="120" y="4896"/>
                    <a:pt x="115" y="4897"/>
                    <a:pt x="111" y="4899"/>
                  </a:cubicBezTo>
                  <a:lnTo>
                    <a:pt x="111" y="4899"/>
                  </a:lnTo>
                  <a:cubicBezTo>
                    <a:pt x="107" y="4900"/>
                    <a:pt x="104" y="4901"/>
                    <a:pt x="100" y="4902"/>
                  </a:cubicBezTo>
                  <a:lnTo>
                    <a:pt x="100" y="4902"/>
                  </a:lnTo>
                  <a:cubicBezTo>
                    <a:pt x="95" y="4903"/>
                    <a:pt x="90" y="4905"/>
                    <a:pt x="85" y="4907"/>
                  </a:cubicBezTo>
                  <a:lnTo>
                    <a:pt x="85" y="4907"/>
                  </a:lnTo>
                  <a:cubicBezTo>
                    <a:pt x="82" y="4907"/>
                    <a:pt x="79" y="4908"/>
                    <a:pt x="75" y="4909"/>
                  </a:cubicBezTo>
                  <a:lnTo>
                    <a:pt x="75" y="4909"/>
                  </a:lnTo>
                  <a:cubicBezTo>
                    <a:pt x="70" y="4910"/>
                    <a:pt x="65" y="4912"/>
                    <a:pt x="60" y="4913"/>
                  </a:cubicBezTo>
                  <a:lnTo>
                    <a:pt x="60" y="4913"/>
                  </a:lnTo>
                  <a:cubicBezTo>
                    <a:pt x="57" y="4913"/>
                    <a:pt x="53" y="4914"/>
                    <a:pt x="50" y="4915"/>
                  </a:cubicBezTo>
                  <a:lnTo>
                    <a:pt x="50" y="4915"/>
                  </a:lnTo>
                  <a:cubicBezTo>
                    <a:pt x="44" y="4916"/>
                    <a:pt x="39" y="4917"/>
                    <a:pt x="33" y="4918"/>
                  </a:cubicBezTo>
                  <a:lnTo>
                    <a:pt x="33" y="4918"/>
                  </a:lnTo>
                  <a:cubicBezTo>
                    <a:pt x="30" y="4919"/>
                    <a:pt x="28" y="4919"/>
                    <a:pt x="25" y="4920"/>
                  </a:cubicBezTo>
                  <a:lnTo>
                    <a:pt x="25" y="4920"/>
                  </a:lnTo>
                  <a:cubicBezTo>
                    <a:pt x="17" y="4921"/>
                    <a:pt x="8" y="4922"/>
                    <a:pt x="0" y="4924"/>
                  </a:cubicBezTo>
                  <a:lnTo>
                    <a:pt x="444" y="4868"/>
                  </a:lnTo>
                  <a:lnTo>
                    <a:pt x="444" y="4868"/>
                  </a:lnTo>
                  <a:cubicBezTo>
                    <a:pt x="454" y="4867"/>
                    <a:pt x="462" y="4866"/>
                    <a:pt x="471" y="4864"/>
                  </a:cubicBezTo>
                  <a:lnTo>
                    <a:pt x="471" y="4864"/>
                  </a:lnTo>
                  <a:cubicBezTo>
                    <a:pt x="474" y="4864"/>
                    <a:pt x="477" y="4863"/>
                    <a:pt x="479" y="4862"/>
                  </a:cubicBezTo>
                  <a:lnTo>
                    <a:pt x="479" y="4862"/>
                  </a:lnTo>
                  <a:cubicBezTo>
                    <a:pt x="485" y="4861"/>
                    <a:pt x="491" y="4861"/>
                    <a:pt x="497" y="4860"/>
                  </a:cubicBezTo>
                  <a:lnTo>
                    <a:pt x="497" y="4860"/>
                  </a:lnTo>
                  <a:cubicBezTo>
                    <a:pt x="501" y="4859"/>
                    <a:pt x="504" y="4857"/>
                    <a:pt x="507" y="4857"/>
                  </a:cubicBezTo>
                  <a:lnTo>
                    <a:pt x="507" y="4857"/>
                  </a:lnTo>
                  <a:cubicBezTo>
                    <a:pt x="512" y="4856"/>
                    <a:pt x="518" y="4855"/>
                    <a:pt x="523" y="4853"/>
                  </a:cubicBezTo>
                  <a:lnTo>
                    <a:pt x="523" y="4853"/>
                  </a:lnTo>
                  <a:cubicBezTo>
                    <a:pt x="527" y="4853"/>
                    <a:pt x="530" y="4851"/>
                    <a:pt x="534" y="4851"/>
                  </a:cubicBezTo>
                  <a:lnTo>
                    <a:pt x="534" y="4851"/>
                  </a:lnTo>
                  <a:cubicBezTo>
                    <a:pt x="537" y="4850"/>
                    <a:pt x="539" y="4849"/>
                    <a:pt x="542" y="4848"/>
                  </a:cubicBezTo>
                  <a:lnTo>
                    <a:pt x="542" y="4848"/>
                  </a:lnTo>
                  <a:cubicBezTo>
                    <a:pt x="544" y="4848"/>
                    <a:pt x="546" y="4847"/>
                    <a:pt x="549" y="4847"/>
                  </a:cubicBezTo>
                  <a:lnTo>
                    <a:pt x="549" y="4847"/>
                  </a:lnTo>
                  <a:cubicBezTo>
                    <a:pt x="553" y="4845"/>
                    <a:pt x="556" y="4844"/>
                    <a:pt x="560" y="4843"/>
                  </a:cubicBezTo>
                  <a:lnTo>
                    <a:pt x="560" y="4843"/>
                  </a:lnTo>
                  <a:cubicBezTo>
                    <a:pt x="565" y="4842"/>
                    <a:pt x="570" y="4840"/>
                    <a:pt x="575" y="4839"/>
                  </a:cubicBezTo>
                  <a:lnTo>
                    <a:pt x="575" y="4839"/>
                  </a:lnTo>
                  <a:cubicBezTo>
                    <a:pt x="579" y="4837"/>
                    <a:pt x="582" y="4836"/>
                    <a:pt x="586" y="4835"/>
                  </a:cubicBezTo>
                  <a:lnTo>
                    <a:pt x="586" y="4835"/>
                  </a:lnTo>
                  <a:cubicBezTo>
                    <a:pt x="591" y="4833"/>
                    <a:pt x="597" y="4831"/>
                    <a:pt x="602" y="4829"/>
                  </a:cubicBezTo>
                  <a:lnTo>
                    <a:pt x="602" y="4829"/>
                  </a:lnTo>
                  <a:cubicBezTo>
                    <a:pt x="605" y="4828"/>
                    <a:pt x="609" y="4826"/>
                    <a:pt x="612" y="4825"/>
                  </a:cubicBezTo>
                  <a:lnTo>
                    <a:pt x="612" y="4825"/>
                  </a:lnTo>
                  <a:cubicBezTo>
                    <a:pt x="618" y="4823"/>
                    <a:pt x="624" y="4820"/>
                    <a:pt x="630" y="4818"/>
                  </a:cubicBezTo>
                  <a:lnTo>
                    <a:pt x="630" y="4818"/>
                  </a:lnTo>
                  <a:cubicBezTo>
                    <a:pt x="633" y="4817"/>
                    <a:pt x="635" y="4816"/>
                    <a:pt x="638" y="4815"/>
                  </a:cubicBezTo>
                  <a:lnTo>
                    <a:pt x="638" y="4815"/>
                  </a:lnTo>
                  <a:lnTo>
                    <a:pt x="638" y="4815"/>
                  </a:lnTo>
                  <a:lnTo>
                    <a:pt x="638" y="4815"/>
                  </a:lnTo>
                  <a:cubicBezTo>
                    <a:pt x="646" y="4811"/>
                    <a:pt x="654" y="4807"/>
                    <a:pt x="663" y="4804"/>
                  </a:cubicBezTo>
                  <a:lnTo>
                    <a:pt x="663" y="4804"/>
                  </a:lnTo>
                  <a:cubicBezTo>
                    <a:pt x="666" y="4802"/>
                    <a:pt x="669" y="4801"/>
                    <a:pt x="672" y="4799"/>
                  </a:cubicBezTo>
                  <a:lnTo>
                    <a:pt x="672" y="4799"/>
                  </a:lnTo>
                  <a:cubicBezTo>
                    <a:pt x="677" y="4797"/>
                    <a:pt x="683" y="4794"/>
                    <a:pt x="688" y="4792"/>
                  </a:cubicBezTo>
                  <a:lnTo>
                    <a:pt x="688" y="4792"/>
                  </a:lnTo>
                  <a:cubicBezTo>
                    <a:pt x="691" y="4789"/>
                    <a:pt x="695" y="4787"/>
                    <a:pt x="699" y="4785"/>
                  </a:cubicBezTo>
                  <a:lnTo>
                    <a:pt x="699" y="4785"/>
                  </a:lnTo>
                  <a:cubicBezTo>
                    <a:pt x="704" y="4783"/>
                    <a:pt x="708" y="4781"/>
                    <a:pt x="713" y="4777"/>
                  </a:cubicBezTo>
                  <a:lnTo>
                    <a:pt x="713" y="4777"/>
                  </a:lnTo>
                  <a:cubicBezTo>
                    <a:pt x="717" y="4776"/>
                    <a:pt x="721" y="4773"/>
                    <a:pt x="724" y="4771"/>
                  </a:cubicBezTo>
                  <a:lnTo>
                    <a:pt x="724" y="4771"/>
                  </a:lnTo>
                  <a:cubicBezTo>
                    <a:pt x="727" y="4769"/>
                    <a:pt x="731" y="4768"/>
                    <a:pt x="733" y="4766"/>
                  </a:cubicBezTo>
                  <a:lnTo>
                    <a:pt x="733" y="4766"/>
                  </a:lnTo>
                  <a:cubicBezTo>
                    <a:pt x="735" y="4765"/>
                    <a:pt x="737" y="4765"/>
                    <a:pt x="738" y="4763"/>
                  </a:cubicBezTo>
                  <a:lnTo>
                    <a:pt x="738" y="4763"/>
                  </a:lnTo>
                  <a:cubicBezTo>
                    <a:pt x="742" y="4761"/>
                    <a:pt x="746" y="4758"/>
                    <a:pt x="750" y="4756"/>
                  </a:cubicBezTo>
                  <a:lnTo>
                    <a:pt x="750" y="4756"/>
                  </a:lnTo>
                  <a:cubicBezTo>
                    <a:pt x="754" y="4753"/>
                    <a:pt x="759" y="4751"/>
                    <a:pt x="764" y="4747"/>
                  </a:cubicBezTo>
                  <a:lnTo>
                    <a:pt x="764" y="4747"/>
                  </a:lnTo>
                  <a:cubicBezTo>
                    <a:pt x="767" y="4745"/>
                    <a:pt x="771" y="4742"/>
                    <a:pt x="775" y="4740"/>
                  </a:cubicBezTo>
                  <a:lnTo>
                    <a:pt x="775" y="4740"/>
                  </a:lnTo>
                  <a:cubicBezTo>
                    <a:pt x="779" y="4737"/>
                    <a:pt x="784" y="4734"/>
                    <a:pt x="789" y="4731"/>
                  </a:cubicBezTo>
                  <a:lnTo>
                    <a:pt x="789" y="4731"/>
                  </a:lnTo>
                  <a:cubicBezTo>
                    <a:pt x="792" y="4729"/>
                    <a:pt x="796" y="4726"/>
                    <a:pt x="800" y="4724"/>
                  </a:cubicBezTo>
                  <a:lnTo>
                    <a:pt x="800" y="4724"/>
                  </a:lnTo>
                  <a:cubicBezTo>
                    <a:pt x="805" y="4720"/>
                    <a:pt x="810" y="4716"/>
                    <a:pt x="814" y="4713"/>
                  </a:cubicBezTo>
                  <a:lnTo>
                    <a:pt x="814" y="4713"/>
                  </a:lnTo>
                  <a:cubicBezTo>
                    <a:pt x="817" y="4710"/>
                    <a:pt x="821" y="4708"/>
                    <a:pt x="824" y="4705"/>
                  </a:cubicBezTo>
                  <a:lnTo>
                    <a:pt x="824" y="4705"/>
                  </a:lnTo>
                  <a:cubicBezTo>
                    <a:pt x="825" y="4705"/>
                    <a:pt x="826" y="4704"/>
                    <a:pt x="827" y="4703"/>
                  </a:cubicBezTo>
                  <a:lnTo>
                    <a:pt x="827" y="4703"/>
                  </a:lnTo>
                  <a:cubicBezTo>
                    <a:pt x="829" y="4701"/>
                    <a:pt x="832" y="4699"/>
                    <a:pt x="835" y="4697"/>
                  </a:cubicBezTo>
                  <a:lnTo>
                    <a:pt x="835" y="4697"/>
                  </a:lnTo>
                  <a:cubicBezTo>
                    <a:pt x="841" y="4693"/>
                    <a:pt x="846" y="4689"/>
                    <a:pt x="851" y="4684"/>
                  </a:cubicBezTo>
                  <a:lnTo>
                    <a:pt x="851" y="4684"/>
                  </a:lnTo>
                  <a:cubicBezTo>
                    <a:pt x="852" y="4683"/>
                    <a:pt x="853" y="4683"/>
                    <a:pt x="855" y="4682"/>
                  </a:cubicBezTo>
                  <a:lnTo>
                    <a:pt x="855" y="4682"/>
                  </a:lnTo>
                  <a:cubicBezTo>
                    <a:pt x="857" y="4680"/>
                    <a:pt x="860" y="4677"/>
                    <a:pt x="863" y="4675"/>
                  </a:cubicBezTo>
                  <a:lnTo>
                    <a:pt x="863" y="4675"/>
                  </a:lnTo>
                  <a:cubicBezTo>
                    <a:pt x="866" y="4672"/>
                    <a:pt x="869" y="4670"/>
                    <a:pt x="873" y="4667"/>
                  </a:cubicBezTo>
                  <a:lnTo>
                    <a:pt x="873" y="4667"/>
                  </a:lnTo>
                  <a:cubicBezTo>
                    <a:pt x="874" y="4666"/>
                    <a:pt x="876" y="4664"/>
                    <a:pt x="878" y="4662"/>
                  </a:cubicBezTo>
                  <a:lnTo>
                    <a:pt x="878" y="4662"/>
                  </a:lnTo>
                  <a:cubicBezTo>
                    <a:pt x="879" y="4661"/>
                    <a:pt x="881" y="4660"/>
                    <a:pt x="882" y="4659"/>
                  </a:cubicBezTo>
                  <a:lnTo>
                    <a:pt x="882" y="4659"/>
                  </a:lnTo>
                  <a:cubicBezTo>
                    <a:pt x="885" y="4656"/>
                    <a:pt x="888" y="4654"/>
                    <a:pt x="890" y="4651"/>
                  </a:cubicBezTo>
                  <a:lnTo>
                    <a:pt x="890" y="4651"/>
                  </a:lnTo>
                  <a:cubicBezTo>
                    <a:pt x="895" y="4647"/>
                    <a:pt x="900" y="4643"/>
                    <a:pt x="905" y="4638"/>
                  </a:cubicBezTo>
                  <a:lnTo>
                    <a:pt x="905" y="4638"/>
                  </a:lnTo>
                  <a:cubicBezTo>
                    <a:pt x="906" y="4637"/>
                    <a:pt x="908" y="4636"/>
                    <a:pt x="910" y="4634"/>
                  </a:cubicBezTo>
                  <a:lnTo>
                    <a:pt x="910" y="4634"/>
                  </a:lnTo>
                  <a:cubicBezTo>
                    <a:pt x="912" y="4632"/>
                    <a:pt x="915" y="4630"/>
                    <a:pt x="916" y="4627"/>
                  </a:cubicBezTo>
                  <a:lnTo>
                    <a:pt x="916" y="4627"/>
                  </a:lnTo>
                  <a:cubicBezTo>
                    <a:pt x="921" y="4623"/>
                    <a:pt x="926" y="4619"/>
                    <a:pt x="931" y="4614"/>
                  </a:cubicBezTo>
                  <a:lnTo>
                    <a:pt x="931" y="4614"/>
                  </a:lnTo>
                  <a:cubicBezTo>
                    <a:pt x="933" y="4612"/>
                    <a:pt x="935" y="4610"/>
                    <a:pt x="937" y="4609"/>
                  </a:cubicBezTo>
                  <a:lnTo>
                    <a:pt x="937" y="4609"/>
                  </a:lnTo>
                  <a:cubicBezTo>
                    <a:pt x="940" y="4606"/>
                    <a:pt x="942" y="4603"/>
                    <a:pt x="945" y="4600"/>
                  </a:cubicBezTo>
                  <a:lnTo>
                    <a:pt x="945" y="4600"/>
                  </a:lnTo>
                  <a:cubicBezTo>
                    <a:pt x="948" y="4598"/>
                    <a:pt x="951" y="4595"/>
                    <a:pt x="954" y="4591"/>
                  </a:cubicBezTo>
                  <a:lnTo>
                    <a:pt x="954" y="4591"/>
                  </a:lnTo>
                  <a:cubicBezTo>
                    <a:pt x="955" y="4590"/>
                    <a:pt x="956" y="4589"/>
                    <a:pt x="957" y="4588"/>
                  </a:cubicBezTo>
                  <a:lnTo>
                    <a:pt x="957" y="4588"/>
                  </a:lnTo>
                  <a:cubicBezTo>
                    <a:pt x="962" y="4584"/>
                    <a:pt x="966" y="4579"/>
                    <a:pt x="970" y="4575"/>
                  </a:cubicBezTo>
                  <a:lnTo>
                    <a:pt x="970" y="4575"/>
                  </a:lnTo>
                  <a:cubicBezTo>
                    <a:pt x="972" y="4573"/>
                    <a:pt x="975" y="4570"/>
                    <a:pt x="977" y="4568"/>
                  </a:cubicBezTo>
                  <a:lnTo>
                    <a:pt x="977" y="4568"/>
                  </a:lnTo>
                  <a:cubicBezTo>
                    <a:pt x="978" y="4567"/>
                    <a:pt x="978" y="4567"/>
                    <a:pt x="978" y="4567"/>
                  </a:cubicBezTo>
                  <a:lnTo>
                    <a:pt x="978" y="4567"/>
                  </a:lnTo>
                  <a:cubicBezTo>
                    <a:pt x="985" y="4559"/>
                    <a:pt x="992" y="4552"/>
                    <a:pt x="999" y="4544"/>
                  </a:cubicBezTo>
                  <a:lnTo>
                    <a:pt x="999" y="4544"/>
                  </a:lnTo>
                  <a:lnTo>
                    <a:pt x="999" y="4543"/>
                  </a:lnTo>
                  <a:lnTo>
                    <a:pt x="999" y="4543"/>
                  </a:lnTo>
                  <a:cubicBezTo>
                    <a:pt x="1002" y="4540"/>
                    <a:pt x="1004" y="4538"/>
                    <a:pt x="1006" y="4535"/>
                  </a:cubicBezTo>
                  <a:lnTo>
                    <a:pt x="1006" y="4535"/>
                  </a:lnTo>
                  <a:cubicBezTo>
                    <a:pt x="1011" y="4530"/>
                    <a:pt x="1015" y="4526"/>
                    <a:pt x="1018" y="4521"/>
                  </a:cubicBezTo>
                  <a:lnTo>
                    <a:pt x="1018" y="4521"/>
                  </a:lnTo>
                  <a:cubicBezTo>
                    <a:pt x="1020" y="4520"/>
                    <a:pt x="1021" y="4518"/>
                    <a:pt x="1022" y="4517"/>
                  </a:cubicBezTo>
                  <a:lnTo>
                    <a:pt x="1022" y="4517"/>
                  </a:lnTo>
                  <a:cubicBezTo>
                    <a:pt x="1025" y="4514"/>
                    <a:pt x="1027" y="4511"/>
                    <a:pt x="1030" y="4508"/>
                  </a:cubicBezTo>
                  <a:lnTo>
                    <a:pt x="1030" y="4508"/>
                  </a:lnTo>
                  <a:cubicBezTo>
                    <a:pt x="1032" y="4506"/>
                    <a:pt x="1034" y="4503"/>
                    <a:pt x="1036" y="4500"/>
                  </a:cubicBezTo>
                  <a:lnTo>
                    <a:pt x="1036" y="4500"/>
                  </a:lnTo>
                  <a:cubicBezTo>
                    <a:pt x="1039" y="4497"/>
                    <a:pt x="1042" y="4494"/>
                    <a:pt x="1045" y="4490"/>
                  </a:cubicBezTo>
                  <a:lnTo>
                    <a:pt x="1045" y="4490"/>
                  </a:lnTo>
                  <a:cubicBezTo>
                    <a:pt x="1047" y="4487"/>
                    <a:pt x="1049" y="4484"/>
                    <a:pt x="1052" y="4481"/>
                  </a:cubicBezTo>
                  <a:lnTo>
                    <a:pt x="1052" y="4481"/>
                  </a:lnTo>
                  <a:lnTo>
                    <a:pt x="1053" y="4480"/>
                  </a:lnTo>
                  <a:lnTo>
                    <a:pt x="1053" y="4480"/>
                  </a:lnTo>
                  <a:cubicBezTo>
                    <a:pt x="1059" y="4472"/>
                    <a:pt x="1065" y="4465"/>
                    <a:pt x="1070" y="4458"/>
                  </a:cubicBezTo>
                  <a:lnTo>
                    <a:pt x="1070" y="4458"/>
                  </a:lnTo>
                  <a:cubicBezTo>
                    <a:pt x="1070" y="4457"/>
                    <a:pt x="1071" y="4456"/>
                    <a:pt x="1072" y="4456"/>
                  </a:cubicBezTo>
                  <a:lnTo>
                    <a:pt x="1072" y="4456"/>
                  </a:lnTo>
                  <a:cubicBezTo>
                    <a:pt x="1074" y="4453"/>
                    <a:pt x="1076" y="4450"/>
                    <a:pt x="1079" y="4447"/>
                  </a:cubicBezTo>
                  <a:lnTo>
                    <a:pt x="1079" y="4447"/>
                  </a:lnTo>
                  <a:cubicBezTo>
                    <a:pt x="1081" y="4443"/>
                    <a:pt x="1085" y="4439"/>
                    <a:pt x="1087" y="4436"/>
                  </a:cubicBezTo>
                  <a:lnTo>
                    <a:pt x="1087" y="4436"/>
                  </a:lnTo>
                  <a:cubicBezTo>
                    <a:pt x="1090" y="4432"/>
                    <a:pt x="1091" y="4430"/>
                    <a:pt x="1093" y="4428"/>
                  </a:cubicBezTo>
                  <a:lnTo>
                    <a:pt x="1093" y="4428"/>
                  </a:lnTo>
                  <a:cubicBezTo>
                    <a:pt x="1096" y="4425"/>
                    <a:pt x="1097" y="4421"/>
                    <a:pt x="1100" y="4418"/>
                  </a:cubicBezTo>
                  <a:lnTo>
                    <a:pt x="1100" y="4418"/>
                  </a:lnTo>
                  <a:cubicBezTo>
                    <a:pt x="1101" y="4417"/>
                    <a:pt x="1102" y="4416"/>
                    <a:pt x="1103" y="4415"/>
                  </a:cubicBezTo>
                  <a:lnTo>
                    <a:pt x="1103" y="4415"/>
                  </a:lnTo>
                  <a:cubicBezTo>
                    <a:pt x="1108" y="4407"/>
                    <a:pt x="1113" y="4400"/>
                    <a:pt x="1118" y="4393"/>
                  </a:cubicBezTo>
                  <a:lnTo>
                    <a:pt x="1118" y="4393"/>
                  </a:lnTo>
                  <a:cubicBezTo>
                    <a:pt x="1118" y="4393"/>
                    <a:pt x="1119" y="4392"/>
                    <a:pt x="1119" y="4391"/>
                  </a:cubicBezTo>
                  <a:lnTo>
                    <a:pt x="1119" y="4391"/>
                  </a:lnTo>
                  <a:cubicBezTo>
                    <a:pt x="1121" y="4390"/>
                    <a:pt x="1122" y="4387"/>
                    <a:pt x="1124" y="4385"/>
                  </a:cubicBezTo>
                  <a:lnTo>
                    <a:pt x="1124" y="4385"/>
                  </a:lnTo>
                  <a:cubicBezTo>
                    <a:pt x="1127" y="4380"/>
                    <a:pt x="1130" y="4376"/>
                    <a:pt x="1133" y="4371"/>
                  </a:cubicBezTo>
                  <a:lnTo>
                    <a:pt x="1133" y="4371"/>
                  </a:lnTo>
                  <a:cubicBezTo>
                    <a:pt x="1135" y="4368"/>
                    <a:pt x="1137" y="4365"/>
                    <a:pt x="1140" y="4362"/>
                  </a:cubicBezTo>
                  <a:lnTo>
                    <a:pt x="1140" y="4362"/>
                  </a:lnTo>
                  <a:cubicBezTo>
                    <a:pt x="1142" y="4359"/>
                    <a:pt x="1143" y="4356"/>
                    <a:pt x="1145" y="4353"/>
                  </a:cubicBezTo>
                  <a:lnTo>
                    <a:pt x="1145" y="4353"/>
                  </a:lnTo>
                  <a:cubicBezTo>
                    <a:pt x="1146" y="4352"/>
                    <a:pt x="1147" y="4351"/>
                    <a:pt x="1148" y="4349"/>
                  </a:cubicBezTo>
                  <a:lnTo>
                    <a:pt x="1148" y="4349"/>
                  </a:lnTo>
                  <a:cubicBezTo>
                    <a:pt x="1153" y="4342"/>
                    <a:pt x="1157" y="4335"/>
                    <a:pt x="1162" y="4328"/>
                  </a:cubicBezTo>
                  <a:lnTo>
                    <a:pt x="1162" y="4328"/>
                  </a:lnTo>
                  <a:cubicBezTo>
                    <a:pt x="1162" y="4327"/>
                    <a:pt x="1163" y="4326"/>
                    <a:pt x="1164" y="4324"/>
                  </a:cubicBezTo>
                  <a:lnTo>
                    <a:pt x="1164" y="4324"/>
                  </a:lnTo>
                  <a:cubicBezTo>
                    <a:pt x="1165" y="4322"/>
                    <a:pt x="1167" y="4320"/>
                    <a:pt x="1168" y="4317"/>
                  </a:cubicBezTo>
                  <a:lnTo>
                    <a:pt x="1168" y="4317"/>
                  </a:lnTo>
                  <a:cubicBezTo>
                    <a:pt x="1171" y="4313"/>
                    <a:pt x="1173" y="4310"/>
                    <a:pt x="1175" y="4307"/>
                  </a:cubicBezTo>
                  <a:lnTo>
                    <a:pt x="1175" y="4307"/>
                  </a:lnTo>
                  <a:cubicBezTo>
                    <a:pt x="1179" y="4300"/>
                    <a:pt x="1183" y="4295"/>
                    <a:pt x="1186" y="4289"/>
                  </a:cubicBezTo>
                  <a:lnTo>
                    <a:pt x="1186" y="4289"/>
                  </a:lnTo>
                  <a:cubicBezTo>
                    <a:pt x="1187" y="4288"/>
                    <a:pt x="1187" y="4286"/>
                    <a:pt x="1189" y="4285"/>
                  </a:cubicBezTo>
                  <a:lnTo>
                    <a:pt x="1189" y="4285"/>
                  </a:lnTo>
                  <a:lnTo>
                    <a:pt x="1189" y="4285"/>
                  </a:lnTo>
                  <a:lnTo>
                    <a:pt x="1189" y="4285"/>
                  </a:lnTo>
                  <a:cubicBezTo>
                    <a:pt x="1194" y="4277"/>
                    <a:pt x="1198" y="4270"/>
                    <a:pt x="1202" y="4262"/>
                  </a:cubicBezTo>
                  <a:lnTo>
                    <a:pt x="1202" y="4262"/>
                  </a:lnTo>
                  <a:lnTo>
                    <a:pt x="1202" y="4262"/>
                  </a:lnTo>
                  <a:lnTo>
                    <a:pt x="1202" y="4262"/>
                  </a:lnTo>
                  <a:cubicBezTo>
                    <a:pt x="1204" y="4259"/>
                    <a:pt x="1206" y="4257"/>
                    <a:pt x="1207" y="4253"/>
                  </a:cubicBezTo>
                  <a:lnTo>
                    <a:pt x="1207" y="4253"/>
                  </a:lnTo>
                  <a:cubicBezTo>
                    <a:pt x="1209" y="4251"/>
                    <a:pt x="1210" y="4249"/>
                    <a:pt x="1211" y="4247"/>
                  </a:cubicBezTo>
                  <a:lnTo>
                    <a:pt x="1211" y="4247"/>
                  </a:lnTo>
                  <a:cubicBezTo>
                    <a:pt x="1212" y="4245"/>
                    <a:pt x="1214" y="4243"/>
                    <a:pt x="1214" y="4241"/>
                  </a:cubicBezTo>
                  <a:lnTo>
                    <a:pt x="1214" y="4241"/>
                  </a:lnTo>
                  <a:cubicBezTo>
                    <a:pt x="1219" y="4234"/>
                    <a:pt x="1223" y="4227"/>
                    <a:pt x="1226" y="4220"/>
                  </a:cubicBezTo>
                  <a:lnTo>
                    <a:pt x="1226" y="4220"/>
                  </a:lnTo>
                  <a:cubicBezTo>
                    <a:pt x="1228" y="4218"/>
                    <a:pt x="1228" y="4216"/>
                    <a:pt x="1230" y="4215"/>
                  </a:cubicBezTo>
                  <a:lnTo>
                    <a:pt x="1230" y="4215"/>
                  </a:lnTo>
                  <a:cubicBezTo>
                    <a:pt x="1231" y="4212"/>
                    <a:pt x="1232" y="4211"/>
                    <a:pt x="1233" y="4209"/>
                  </a:cubicBezTo>
                  <a:lnTo>
                    <a:pt x="1233" y="4209"/>
                  </a:lnTo>
                  <a:cubicBezTo>
                    <a:pt x="1235" y="4205"/>
                    <a:pt x="1237" y="4201"/>
                    <a:pt x="1239" y="4198"/>
                  </a:cubicBezTo>
                  <a:lnTo>
                    <a:pt x="1239" y="4198"/>
                  </a:lnTo>
                  <a:cubicBezTo>
                    <a:pt x="1242" y="4191"/>
                    <a:pt x="1247" y="4184"/>
                    <a:pt x="1250" y="4176"/>
                  </a:cubicBezTo>
                  <a:lnTo>
                    <a:pt x="1250" y="4176"/>
                  </a:lnTo>
                  <a:cubicBezTo>
                    <a:pt x="1251" y="4176"/>
                    <a:pt x="1251" y="4175"/>
                    <a:pt x="1252" y="4174"/>
                  </a:cubicBezTo>
                  <a:lnTo>
                    <a:pt x="1252" y="4174"/>
                  </a:lnTo>
                  <a:cubicBezTo>
                    <a:pt x="1252" y="4174"/>
                    <a:pt x="1252" y="4174"/>
                    <a:pt x="1252" y="4173"/>
                  </a:cubicBezTo>
                  <a:lnTo>
                    <a:pt x="1252" y="4173"/>
                  </a:lnTo>
                  <a:cubicBezTo>
                    <a:pt x="1252" y="4173"/>
                    <a:pt x="1253" y="4172"/>
                    <a:pt x="1253" y="4171"/>
                  </a:cubicBezTo>
                  <a:lnTo>
                    <a:pt x="1253" y="4171"/>
                  </a:lnTo>
                  <a:cubicBezTo>
                    <a:pt x="1256" y="4166"/>
                    <a:pt x="1259" y="4160"/>
                    <a:pt x="1262" y="4154"/>
                  </a:cubicBezTo>
                  <a:lnTo>
                    <a:pt x="1262" y="4154"/>
                  </a:lnTo>
                  <a:cubicBezTo>
                    <a:pt x="1266" y="4148"/>
                    <a:pt x="1269" y="4141"/>
                    <a:pt x="1272" y="4133"/>
                  </a:cubicBezTo>
                  <a:lnTo>
                    <a:pt x="1272" y="4133"/>
                  </a:lnTo>
                  <a:lnTo>
                    <a:pt x="1273" y="4133"/>
                  </a:lnTo>
                  <a:lnTo>
                    <a:pt x="1273" y="4133"/>
                  </a:lnTo>
                  <a:cubicBezTo>
                    <a:pt x="1273" y="4132"/>
                    <a:pt x="1273" y="4132"/>
                    <a:pt x="1273" y="4132"/>
                  </a:cubicBezTo>
                  <a:lnTo>
                    <a:pt x="1273" y="4132"/>
                  </a:lnTo>
                  <a:cubicBezTo>
                    <a:pt x="1277" y="4125"/>
                    <a:pt x="1281" y="4118"/>
                    <a:pt x="1285" y="4110"/>
                  </a:cubicBezTo>
                  <a:lnTo>
                    <a:pt x="1285" y="4110"/>
                  </a:lnTo>
                  <a:cubicBezTo>
                    <a:pt x="1287" y="4105"/>
                    <a:pt x="1289" y="4100"/>
                    <a:pt x="1292" y="4094"/>
                  </a:cubicBezTo>
                  <a:lnTo>
                    <a:pt x="1292" y="4094"/>
                  </a:lnTo>
                  <a:cubicBezTo>
                    <a:pt x="1293" y="4093"/>
                    <a:pt x="1293" y="4091"/>
                    <a:pt x="1294" y="4090"/>
                  </a:cubicBezTo>
                  <a:lnTo>
                    <a:pt x="1294" y="4090"/>
                  </a:lnTo>
                  <a:cubicBezTo>
                    <a:pt x="1294" y="4089"/>
                    <a:pt x="1295" y="4088"/>
                    <a:pt x="1296" y="4087"/>
                  </a:cubicBezTo>
                  <a:lnTo>
                    <a:pt x="1296" y="4087"/>
                  </a:lnTo>
                  <a:cubicBezTo>
                    <a:pt x="1299" y="4080"/>
                    <a:pt x="1302" y="4072"/>
                    <a:pt x="1306" y="4066"/>
                  </a:cubicBezTo>
                  <a:lnTo>
                    <a:pt x="1306" y="4066"/>
                  </a:lnTo>
                  <a:cubicBezTo>
                    <a:pt x="1308" y="4061"/>
                    <a:pt x="1310" y="4057"/>
                    <a:pt x="1311" y="4053"/>
                  </a:cubicBezTo>
                  <a:lnTo>
                    <a:pt x="1311" y="4053"/>
                  </a:lnTo>
                  <a:cubicBezTo>
                    <a:pt x="1313" y="4050"/>
                    <a:pt x="1313" y="4048"/>
                    <a:pt x="1315" y="4047"/>
                  </a:cubicBezTo>
                  <a:lnTo>
                    <a:pt x="1315" y="4047"/>
                  </a:lnTo>
                  <a:cubicBezTo>
                    <a:pt x="1315" y="4045"/>
                    <a:pt x="1315" y="4044"/>
                    <a:pt x="1316" y="4043"/>
                  </a:cubicBezTo>
                  <a:lnTo>
                    <a:pt x="1316" y="4043"/>
                  </a:lnTo>
                  <a:cubicBezTo>
                    <a:pt x="1320" y="4035"/>
                    <a:pt x="1322" y="4028"/>
                    <a:pt x="1326" y="4021"/>
                  </a:cubicBezTo>
                  <a:lnTo>
                    <a:pt x="1326" y="4021"/>
                  </a:lnTo>
                  <a:cubicBezTo>
                    <a:pt x="1327" y="4017"/>
                    <a:pt x="1329" y="4014"/>
                    <a:pt x="1331" y="4009"/>
                  </a:cubicBezTo>
                  <a:lnTo>
                    <a:pt x="1331" y="4009"/>
                  </a:lnTo>
                  <a:cubicBezTo>
                    <a:pt x="1332" y="4007"/>
                    <a:pt x="1333" y="4004"/>
                    <a:pt x="1334" y="4002"/>
                  </a:cubicBezTo>
                  <a:lnTo>
                    <a:pt x="1334" y="4002"/>
                  </a:lnTo>
                  <a:cubicBezTo>
                    <a:pt x="1335" y="4001"/>
                    <a:pt x="1335" y="4000"/>
                    <a:pt x="1336" y="3998"/>
                  </a:cubicBezTo>
                  <a:lnTo>
                    <a:pt x="1336" y="3998"/>
                  </a:lnTo>
                  <a:cubicBezTo>
                    <a:pt x="1339" y="3991"/>
                    <a:pt x="1343" y="3983"/>
                    <a:pt x="1346" y="3976"/>
                  </a:cubicBezTo>
                  <a:lnTo>
                    <a:pt x="1346" y="3976"/>
                  </a:lnTo>
                  <a:cubicBezTo>
                    <a:pt x="1347" y="3973"/>
                    <a:pt x="1348" y="3969"/>
                    <a:pt x="1350" y="3966"/>
                  </a:cubicBezTo>
                  <a:lnTo>
                    <a:pt x="1350" y="3966"/>
                  </a:lnTo>
                  <a:cubicBezTo>
                    <a:pt x="1351" y="3963"/>
                    <a:pt x="1352" y="3960"/>
                    <a:pt x="1354" y="3957"/>
                  </a:cubicBezTo>
                  <a:lnTo>
                    <a:pt x="1354" y="3957"/>
                  </a:lnTo>
                  <a:cubicBezTo>
                    <a:pt x="1354" y="3955"/>
                    <a:pt x="1355" y="3954"/>
                    <a:pt x="1355" y="3953"/>
                  </a:cubicBezTo>
                  <a:lnTo>
                    <a:pt x="1355" y="3953"/>
                  </a:lnTo>
                  <a:cubicBezTo>
                    <a:pt x="1359" y="3945"/>
                    <a:pt x="1362" y="3938"/>
                    <a:pt x="1365" y="3930"/>
                  </a:cubicBezTo>
                  <a:lnTo>
                    <a:pt x="1365" y="3930"/>
                  </a:lnTo>
                  <a:cubicBezTo>
                    <a:pt x="1366" y="3927"/>
                    <a:pt x="1367" y="3924"/>
                    <a:pt x="1368" y="3920"/>
                  </a:cubicBezTo>
                  <a:lnTo>
                    <a:pt x="1368" y="3920"/>
                  </a:lnTo>
                  <a:cubicBezTo>
                    <a:pt x="1370" y="3918"/>
                    <a:pt x="1371" y="3914"/>
                    <a:pt x="1372" y="3911"/>
                  </a:cubicBezTo>
                  <a:lnTo>
                    <a:pt x="1372" y="3911"/>
                  </a:lnTo>
                  <a:cubicBezTo>
                    <a:pt x="1373" y="3910"/>
                    <a:pt x="1373" y="3908"/>
                    <a:pt x="1374" y="3907"/>
                  </a:cubicBezTo>
                  <a:lnTo>
                    <a:pt x="1374" y="3907"/>
                  </a:lnTo>
                  <a:cubicBezTo>
                    <a:pt x="1377" y="3899"/>
                    <a:pt x="1380" y="3891"/>
                    <a:pt x="1383" y="3884"/>
                  </a:cubicBezTo>
                  <a:lnTo>
                    <a:pt x="1383" y="3884"/>
                  </a:lnTo>
                  <a:cubicBezTo>
                    <a:pt x="1384" y="3881"/>
                    <a:pt x="1385" y="3878"/>
                    <a:pt x="1386" y="3875"/>
                  </a:cubicBezTo>
                  <a:lnTo>
                    <a:pt x="1386" y="3875"/>
                  </a:lnTo>
                  <a:cubicBezTo>
                    <a:pt x="1387" y="3872"/>
                    <a:pt x="1389" y="3868"/>
                    <a:pt x="1390" y="3865"/>
                  </a:cubicBezTo>
                  <a:lnTo>
                    <a:pt x="1390" y="3865"/>
                  </a:lnTo>
                  <a:cubicBezTo>
                    <a:pt x="1390" y="3864"/>
                    <a:pt x="1391" y="3862"/>
                    <a:pt x="1392" y="3861"/>
                  </a:cubicBezTo>
                  <a:lnTo>
                    <a:pt x="1392" y="3861"/>
                  </a:lnTo>
                  <a:cubicBezTo>
                    <a:pt x="1395" y="3853"/>
                    <a:pt x="1397" y="3845"/>
                    <a:pt x="1400" y="3838"/>
                  </a:cubicBezTo>
                  <a:lnTo>
                    <a:pt x="1400" y="3838"/>
                  </a:lnTo>
                  <a:cubicBezTo>
                    <a:pt x="1401" y="3834"/>
                    <a:pt x="1403" y="3831"/>
                    <a:pt x="1404" y="3828"/>
                  </a:cubicBezTo>
                  <a:lnTo>
                    <a:pt x="1404" y="3828"/>
                  </a:lnTo>
                  <a:cubicBezTo>
                    <a:pt x="1405" y="3825"/>
                    <a:pt x="1406" y="3821"/>
                    <a:pt x="1408" y="3818"/>
                  </a:cubicBezTo>
                  <a:lnTo>
                    <a:pt x="1408" y="3818"/>
                  </a:lnTo>
                  <a:cubicBezTo>
                    <a:pt x="1408" y="3817"/>
                    <a:pt x="1408" y="3815"/>
                    <a:pt x="1409" y="3814"/>
                  </a:cubicBezTo>
                  <a:lnTo>
                    <a:pt x="1409" y="3814"/>
                  </a:lnTo>
                  <a:cubicBezTo>
                    <a:pt x="1411" y="3806"/>
                    <a:pt x="1414" y="3798"/>
                    <a:pt x="1417" y="3790"/>
                  </a:cubicBezTo>
                  <a:lnTo>
                    <a:pt x="1417" y="3790"/>
                  </a:lnTo>
                  <a:cubicBezTo>
                    <a:pt x="1418" y="3787"/>
                    <a:pt x="1419" y="3784"/>
                    <a:pt x="1420" y="3780"/>
                  </a:cubicBezTo>
                  <a:lnTo>
                    <a:pt x="1420" y="3780"/>
                  </a:lnTo>
                  <a:cubicBezTo>
                    <a:pt x="1422" y="3777"/>
                    <a:pt x="1423" y="3773"/>
                    <a:pt x="1424" y="3770"/>
                  </a:cubicBezTo>
                  <a:lnTo>
                    <a:pt x="1424" y="3770"/>
                  </a:lnTo>
                  <a:cubicBezTo>
                    <a:pt x="1424" y="3769"/>
                    <a:pt x="1425" y="3768"/>
                    <a:pt x="1425" y="3767"/>
                  </a:cubicBezTo>
                  <a:lnTo>
                    <a:pt x="1425" y="3767"/>
                  </a:lnTo>
                  <a:cubicBezTo>
                    <a:pt x="1428" y="3759"/>
                    <a:pt x="1430" y="3751"/>
                    <a:pt x="1433" y="3743"/>
                  </a:cubicBezTo>
                  <a:lnTo>
                    <a:pt x="1433" y="3743"/>
                  </a:lnTo>
                  <a:cubicBezTo>
                    <a:pt x="1435" y="3739"/>
                    <a:pt x="1436" y="3735"/>
                    <a:pt x="1437" y="3731"/>
                  </a:cubicBezTo>
                  <a:lnTo>
                    <a:pt x="1437" y="3731"/>
                  </a:lnTo>
                  <a:cubicBezTo>
                    <a:pt x="1438" y="3728"/>
                    <a:pt x="1439" y="3725"/>
                    <a:pt x="1440" y="3721"/>
                  </a:cubicBezTo>
                  <a:lnTo>
                    <a:pt x="1440" y="3721"/>
                  </a:lnTo>
                  <a:cubicBezTo>
                    <a:pt x="1441" y="3721"/>
                    <a:pt x="1441" y="3719"/>
                    <a:pt x="1441" y="3719"/>
                  </a:cubicBezTo>
                  <a:lnTo>
                    <a:pt x="1441" y="3719"/>
                  </a:lnTo>
                  <a:cubicBezTo>
                    <a:pt x="1444" y="3711"/>
                    <a:pt x="1446" y="3703"/>
                    <a:pt x="1448" y="3695"/>
                  </a:cubicBezTo>
                  <a:lnTo>
                    <a:pt x="1448" y="3695"/>
                  </a:lnTo>
                  <a:cubicBezTo>
                    <a:pt x="1450" y="3690"/>
                    <a:pt x="1452" y="3686"/>
                    <a:pt x="1453" y="3681"/>
                  </a:cubicBezTo>
                  <a:lnTo>
                    <a:pt x="1453" y="3681"/>
                  </a:lnTo>
                  <a:cubicBezTo>
                    <a:pt x="1453" y="3678"/>
                    <a:pt x="1455" y="3675"/>
                    <a:pt x="1455" y="3672"/>
                  </a:cubicBezTo>
                  <a:lnTo>
                    <a:pt x="1455" y="3672"/>
                  </a:lnTo>
                  <a:cubicBezTo>
                    <a:pt x="1455" y="3672"/>
                    <a:pt x="1456" y="3672"/>
                    <a:pt x="1456" y="3671"/>
                  </a:cubicBezTo>
                  <a:lnTo>
                    <a:pt x="1456" y="3671"/>
                  </a:lnTo>
                  <a:cubicBezTo>
                    <a:pt x="1458" y="3662"/>
                    <a:pt x="1461" y="3655"/>
                    <a:pt x="1463" y="3647"/>
                  </a:cubicBezTo>
                  <a:lnTo>
                    <a:pt x="1463" y="3647"/>
                  </a:lnTo>
                  <a:cubicBezTo>
                    <a:pt x="1465" y="3641"/>
                    <a:pt x="1466" y="3635"/>
                    <a:pt x="1468" y="3630"/>
                  </a:cubicBezTo>
                  <a:lnTo>
                    <a:pt x="1468" y="3630"/>
                  </a:lnTo>
                  <a:cubicBezTo>
                    <a:pt x="1469" y="3627"/>
                    <a:pt x="1469" y="3625"/>
                    <a:pt x="1470" y="3623"/>
                  </a:cubicBezTo>
                  <a:lnTo>
                    <a:pt x="1471" y="3622"/>
                  </a:lnTo>
                  <a:lnTo>
                    <a:pt x="1471" y="3622"/>
                  </a:lnTo>
                  <a:lnTo>
                    <a:pt x="1471" y="3622"/>
                  </a:lnTo>
                  <a:lnTo>
                    <a:pt x="1471" y="3622"/>
                  </a:lnTo>
                  <a:cubicBezTo>
                    <a:pt x="1473" y="3614"/>
                    <a:pt x="1475" y="3606"/>
                    <a:pt x="1477" y="3598"/>
                  </a:cubicBezTo>
                  <a:lnTo>
                    <a:pt x="1477" y="3598"/>
                  </a:lnTo>
                  <a:cubicBezTo>
                    <a:pt x="1479" y="3590"/>
                    <a:pt x="1482" y="3583"/>
                    <a:pt x="1483" y="3576"/>
                  </a:cubicBezTo>
                  <a:lnTo>
                    <a:pt x="1483" y="3576"/>
                  </a:lnTo>
                  <a:cubicBezTo>
                    <a:pt x="1483" y="3574"/>
                    <a:pt x="1484" y="3573"/>
                    <a:pt x="1485" y="3572"/>
                  </a:cubicBezTo>
                  <a:lnTo>
                    <a:pt x="1485" y="3572"/>
                  </a:lnTo>
                  <a:cubicBezTo>
                    <a:pt x="1487" y="3564"/>
                    <a:pt x="1489" y="3557"/>
                    <a:pt x="1491" y="3549"/>
                  </a:cubicBezTo>
                  <a:lnTo>
                    <a:pt x="1491" y="3549"/>
                  </a:lnTo>
                  <a:cubicBezTo>
                    <a:pt x="1493" y="3540"/>
                    <a:pt x="1495" y="3532"/>
                    <a:pt x="1498" y="3524"/>
                  </a:cubicBezTo>
                  <a:lnTo>
                    <a:pt x="1498" y="3524"/>
                  </a:lnTo>
                  <a:lnTo>
                    <a:pt x="1498" y="3523"/>
                  </a:lnTo>
                  <a:lnTo>
                    <a:pt x="1499" y="3519"/>
                  </a:lnTo>
                  <a:lnTo>
                    <a:pt x="1499" y="3519"/>
                  </a:lnTo>
                  <a:cubicBezTo>
                    <a:pt x="1500" y="3513"/>
                    <a:pt x="1502" y="3506"/>
                    <a:pt x="1504" y="3499"/>
                  </a:cubicBezTo>
                  <a:lnTo>
                    <a:pt x="1504" y="3499"/>
                  </a:lnTo>
                  <a:cubicBezTo>
                    <a:pt x="1505" y="3491"/>
                    <a:pt x="1507" y="3483"/>
                    <a:pt x="1510" y="3475"/>
                  </a:cubicBezTo>
                  <a:lnTo>
                    <a:pt x="1510" y="3475"/>
                  </a:lnTo>
                  <a:cubicBezTo>
                    <a:pt x="1510" y="3473"/>
                    <a:pt x="1510" y="3472"/>
                    <a:pt x="1510" y="3471"/>
                  </a:cubicBezTo>
                  <a:lnTo>
                    <a:pt x="1510" y="3471"/>
                  </a:lnTo>
                  <a:cubicBezTo>
                    <a:pt x="1511" y="3469"/>
                    <a:pt x="1511" y="3467"/>
                    <a:pt x="1511" y="3466"/>
                  </a:cubicBezTo>
                  <a:lnTo>
                    <a:pt x="1511" y="3466"/>
                  </a:lnTo>
                  <a:cubicBezTo>
                    <a:pt x="1513" y="3460"/>
                    <a:pt x="1514" y="3455"/>
                    <a:pt x="1515" y="3450"/>
                  </a:cubicBezTo>
                  <a:lnTo>
                    <a:pt x="1515" y="3450"/>
                  </a:lnTo>
                  <a:cubicBezTo>
                    <a:pt x="1518" y="3441"/>
                    <a:pt x="1519" y="3433"/>
                    <a:pt x="1521" y="3425"/>
                  </a:cubicBezTo>
                  <a:lnTo>
                    <a:pt x="1521" y="3425"/>
                  </a:lnTo>
                  <a:cubicBezTo>
                    <a:pt x="1522" y="3422"/>
                    <a:pt x="1523" y="3420"/>
                    <a:pt x="1523" y="3417"/>
                  </a:cubicBezTo>
                  <a:lnTo>
                    <a:pt x="1523" y="3417"/>
                  </a:lnTo>
                  <a:cubicBezTo>
                    <a:pt x="1523" y="3417"/>
                    <a:pt x="1523" y="3415"/>
                    <a:pt x="1524" y="3415"/>
                  </a:cubicBezTo>
                  <a:lnTo>
                    <a:pt x="1524" y="3415"/>
                  </a:lnTo>
                  <a:cubicBezTo>
                    <a:pt x="1524" y="3414"/>
                    <a:pt x="1524" y="3413"/>
                    <a:pt x="1524" y="3412"/>
                  </a:cubicBezTo>
                  <a:lnTo>
                    <a:pt x="1524" y="3412"/>
                  </a:lnTo>
                  <a:cubicBezTo>
                    <a:pt x="1525" y="3408"/>
                    <a:pt x="1526" y="3404"/>
                    <a:pt x="1527" y="3400"/>
                  </a:cubicBezTo>
                  <a:lnTo>
                    <a:pt x="1527" y="3400"/>
                  </a:lnTo>
                  <a:cubicBezTo>
                    <a:pt x="1529" y="3392"/>
                    <a:pt x="1530" y="3384"/>
                    <a:pt x="1532" y="3376"/>
                  </a:cubicBezTo>
                  <a:lnTo>
                    <a:pt x="1532" y="3376"/>
                  </a:lnTo>
                  <a:cubicBezTo>
                    <a:pt x="1533" y="3372"/>
                    <a:pt x="1534" y="3367"/>
                    <a:pt x="1535" y="3363"/>
                  </a:cubicBezTo>
                  <a:lnTo>
                    <a:pt x="1535" y="3363"/>
                  </a:lnTo>
                  <a:cubicBezTo>
                    <a:pt x="1535" y="3361"/>
                    <a:pt x="1535" y="3359"/>
                    <a:pt x="1536" y="3357"/>
                  </a:cubicBezTo>
                  <a:lnTo>
                    <a:pt x="1536" y="3357"/>
                  </a:lnTo>
                  <a:cubicBezTo>
                    <a:pt x="1537" y="3355"/>
                    <a:pt x="1537" y="3353"/>
                    <a:pt x="1537" y="3351"/>
                  </a:cubicBezTo>
                  <a:lnTo>
                    <a:pt x="1537" y="3351"/>
                  </a:lnTo>
                  <a:cubicBezTo>
                    <a:pt x="1539" y="3343"/>
                    <a:pt x="1541" y="3334"/>
                    <a:pt x="1543" y="3326"/>
                  </a:cubicBezTo>
                  <a:lnTo>
                    <a:pt x="1543" y="3326"/>
                  </a:lnTo>
                  <a:cubicBezTo>
                    <a:pt x="1544" y="3320"/>
                    <a:pt x="1545" y="3313"/>
                    <a:pt x="1546" y="3306"/>
                  </a:cubicBezTo>
                  <a:lnTo>
                    <a:pt x="1547" y="3303"/>
                  </a:lnTo>
                  <a:lnTo>
                    <a:pt x="1547" y="3303"/>
                  </a:lnTo>
                  <a:cubicBezTo>
                    <a:pt x="1547" y="3302"/>
                    <a:pt x="1547" y="3302"/>
                    <a:pt x="1547" y="3302"/>
                  </a:cubicBezTo>
                  <a:lnTo>
                    <a:pt x="1547" y="3302"/>
                  </a:lnTo>
                  <a:cubicBezTo>
                    <a:pt x="1549" y="3294"/>
                    <a:pt x="1551" y="3286"/>
                    <a:pt x="1552" y="3278"/>
                  </a:cubicBezTo>
                  <a:lnTo>
                    <a:pt x="1552" y="3278"/>
                  </a:lnTo>
                  <a:cubicBezTo>
                    <a:pt x="1553" y="3270"/>
                    <a:pt x="1555" y="3261"/>
                    <a:pt x="1556" y="3253"/>
                  </a:cubicBezTo>
                  <a:lnTo>
                    <a:pt x="1556" y="3253"/>
                  </a:lnTo>
                  <a:cubicBezTo>
                    <a:pt x="1557" y="3252"/>
                    <a:pt x="1557" y="3251"/>
                    <a:pt x="1557" y="3250"/>
                  </a:cubicBezTo>
                  <a:lnTo>
                    <a:pt x="1557" y="3250"/>
                  </a:lnTo>
                  <a:cubicBezTo>
                    <a:pt x="1557" y="3247"/>
                    <a:pt x="1558" y="3246"/>
                    <a:pt x="1558" y="3243"/>
                  </a:cubicBezTo>
                  <a:lnTo>
                    <a:pt x="1558" y="3243"/>
                  </a:lnTo>
                  <a:cubicBezTo>
                    <a:pt x="1559" y="3238"/>
                    <a:pt x="1560" y="3234"/>
                    <a:pt x="1561" y="3229"/>
                  </a:cubicBezTo>
                  <a:lnTo>
                    <a:pt x="1561" y="3229"/>
                  </a:lnTo>
                  <a:cubicBezTo>
                    <a:pt x="1562" y="3221"/>
                    <a:pt x="1563" y="3213"/>
                    <a:pt x="1565" y="3205"/>
                  </a:cubicBezTo>
                  <a:lnTo>
                    <a:pt x="1565" y="3205"/>
                  </a:lnTo>
                  <a:cubicBezTo>
                    <a:pt x="1565" y="3201"/>
                    <a:pt x="1566" y="3198"/>
                    <a:pt x="1567" y="3195"/>
                  </a:cubicBezTo>
                  <a:lnTo>
                    <a:pt x="1567" y="3195"/>
                  </a:lnTo>
                  <a:cubicBezTo>
                    <a:pt x="1567" y="3192"/>
                    <a:pt x="1568" y="3189"/>
                    <a:pt x="1568" y="3186"/>
                  </a:cubicBezTo>
                  <a:lnTo>
                    <a:pt x="1568" y="3186"/>
                  </a:lnTo>
                  <a:cubicBezTo>
                    <a:pt x="1568" y="3184"/>
                    <a:pt x="1568" y="3183"/>
                    <a:pt x="1569" y="3181"/>
                  </a:cubicBezTo>
                  <a:lnTo>
                    <a:pt x="1569" y="3181"/>
                  </a:lnTo>
                  <a:cubicBezTo>
                    <a:pt x="1570" y="3173"/>
                    <a:pt x="1571" y="3165"/>
                    <a:pt x="1573" y="3157"/>
                  </a:cubicBezTo>
                  <a:lnTo>
                    <a:pt x="1573" y="3157"/>
                  </a:lnTo>
                  <a:cubicBezTo>
                    <a:pt x="1574" y="3150"/>
                    <a:pt x="1575" y="3143"/>
                    <a:pt x="1576" y="3137"/>
                  </a:cubicBezTo>
                  <a:lnTo>
                    <a:pt x="1576" y="3137"/>
                  </a:lnTo>
                  <a:cubicBezTo>
                    <a:pt x="1576" y="3133"/>
                    <a:pt x="1577" y="3131"/>
                    <a:pt x="1578" y="3127"/>
                  </a:cubicBezTo>
                  <a:lnTo>
                    <a:pt x="1578" y="3127"/>
                  </a:lnTo>
                  <a:cubicBezTo>
                    <a:pt x="1578" y="3122"/>
                    <a:pt x="1579" y="3116"/>
                    <a:pt x="1580" y="3111"/>
                  </a:cubicBezTo>
                  <a:lnTo>
                    <a:pt x="1580" y="3111"/>
                  </a:lnTo>
                  <a:cubicBezTo>
                    <a:pt x="1581" y="3104"/>
                    <a:pt x="1582" y="3096"/>
                    <a:pt x="1583" y="3088"/>
                  </a:cubicBezTo>
                  <a:lnTo>
                    <a:pt x="1583" y="3088"/>
                  </a:lnTo>
                  <a:cubicBezTo>
                    <a:pt x="1584" y="3085"/>
                    <a:pt x="1584" y="3083"/>
                    <a:pt x="1584" y="3080"/>
                  </a:cubicBezTo>
                  <a:lnTo>
                    <a:pt x="1586" y="3069"/>
                  </a:lnTo>
                  <a:lnTo>
                    <a:pt x="1586" y="3069"/>
                  </a:lnTo>
                  <a:cubicBezTo>
                    <a:pt x="1586" y="3068"/>
                    <a:pt x="1586" y="3068"/>
                    <a:pt x="1586" y="3066"/>
                  </a:cubicBezTo>
                  <a:lnTo>
                    <a:pt x="1586" y="3066"/>
                  </a:lnTo>
                  <a:cubicBezTo>
                    <a:pt x="1587" y="3059"/>
                    <a:pt x="1588" y="3052"/>
                    <a:pt x="1589" y="3044"/>
                  </a:cubicBezTo>
                  <a:lnTo>
                    <a:pt x="1589" y="3044"/>
                  </a:lnTo>
                  <a:cubicBezTo>
                    <a:pt x="1590" y="3036"/>
                    <a:pt x="1591" y="3029"/>
                    <a:pt x="1592" y="3022"/>
                  </a:cubicBezTo>
                  <a:lnTo>
                    <a:pt x="1592" y="3022"/>
                  </a:lnTo>
                  <a:cubicBezTo>
                    <a:pt x="1592" y="3021"/>
                    <a:pt x="1592" y="3021"/>
                    <a:pt x="1592" y="3019"/>
                  </a:cubicBezTo>
                  <a:lnTo>
                    <a:pt x="1592" y="3019"/>
                  </a:lnTo>
                  <a:cubicBezTo>
                    <a:pt x="1593" y="3016"/>
                    <a:pt x="1593" y="3012"/>
                    <a:pt x="1593" y="3008"/>
                  </a:cubicBezTo>
                  <a:lnTo>
                    <a:pt x="1593" y="3008"/>
                  </a:lnTo>
                  <a:cubicBezTo>
                    <a:pt x="1594" y="3005"/>
                    <a:pt x="1594" y="3002"/>
                    <a:pt x="1595" y="2999"/>
                  </a:cubicBezTo>
                  <a:lnTo>
                    <a:pt x="1595" y="2999"/>
                  </a:lnTo>
                  <a:cubicBezTo>
                    <a:pt x="1595" y="2992"/>
                    <a:pt x="1597" y="2984"/>
                    <a:pt x="1597" y="2976"/>
                  </a:cubicBezTo>
                  <a:lnTo>
                    <a:pt x="1597" y="2976"/>
                  </a:lnTo>
                  <a:cubicBezTo>
                    <a:pt x="1598" y="2971"/>
                    <a:pt x="1598" y="2966"/>
                    <a:pt x="1599" y="2962"/>
                  </a:cubicBezTo>
                  <a:lnTo>
                    <a:pt x="1599" y="2962"/>
                  </a:lnTo>
                  <a:cubicBezTo>
                    <a:pt x="1599" y="2958"/>
                    <a:pt x="1599" y="2954"/>
                    <a:pt x="1600" y="2949"/>
                  </a:cubicBezTo>
                  <a:lnTo>
                    <a:pt x="1600" y="2949"/>
                  </a:lnTo>
                  <a:cubicBezTo>
                    <a:pt x="1601" y="2944"/>
                    <a:pt x="1602" y="2938"/>
                    <a:pt x="1602" y="2933"/>
                  </a:cubicBezTo>
                  <a:lnTo>
                    <a:pt x="1602" y="2933"/>
                  </a:lnTo>
                  <a:cubicBezTo>
                    <a:pt x="1603" y="2926"/>
                    <a:pt x="1603" y="2919"/>
                    <a:pt x="1604" y="2913"/>
                  </a:cubicBezTo>
                  <a:lnTo>
                    <a:pt x="1604" y="2913"/>
                  </a:lnTo>
                  <a:cubicBezTo>
                    <a:pt x="1604" y="2908"/>
                    <a:pt x="1604" y="2905"/>
                    <a:pt x="1605" y="2901"/>
                  </a:cubicBezTo>
                  <a:lnTo>
                    <a:pt x="1605" y="2901"/>
                  </a:lnTo>
                  <a:cubicBezTo>
                    <a:pt x="1606" y="2897"/>
                    <a:pt x="1606" y="2895"/>
                    <a:pt x="1606" y="2891"/>
                  </a:cubicBezTo>
                  <a:lnTo>
                    <a:pt x="1606" y="2891"/>
                  </a:lnTo>
                  <a:cubicBezTo>
                    <a:pt x="1607" y="2884"/>
                    <a:pt x="1608" y="2877"/>
                    <a:pt x="1608" y="2871"/>
                  </a:cubicBezTo>
                  <a:lnTo>
                    <a:pt x="1608" y="2871"/>
                  </a:lnTo>
                  <a:cubicBezTo>
                    <a:pt x="1609" y="2864"/>
                    <a:pt x="1609" y="2858"/>
                    <a:pt x="1610" y="2851"/>
                  </a:cubicBezTo>
                  <a:lnTo>
                    <a:pt x="1610" y="2851"/>
                  </a:lnTo>
                  <a:cubicBezTo>
                    <a:pt x="1610" y="2847"/>
                    <a:pt x="1610" y="2844"/>
                    <a:pt x="1610" y="2840"/>
                  </a:cubicBezTo>
                  <a:lnTo>
                    <a:pt x="1610" y="2840"/>
                  </a:lnTo>
                  <a:cubicBezTo>
                    <a:pt x="1610" y="2837"/>
                    <a:pt x="1611" y="2834"/>
                    <a:pt x="1611" y="2831"/>
                  </a:cubicBezTo>
                  <a:lnTo>
                    <a:pt x="1611" y="2831"/>
                  </a:lnTo>
                  <a:lnTo>
                    <a:pt x="1611" y="2831"/>
                  </a:lnTo>
                  <a:cubicBezTo>
                    <a:pt x="1612" y="2824"/>
                    <a:pt x="1613" y="2817"/>
                    <a:pt x="1613" y="2811"/>
                  </a:cubicBezTo>
                  <a:lnTo>
                    <a:pt x="1613" y="2811"/>
                  </a:lnTo>
                  <a:cubicBezTo>
                    <a:pt x="1614" y="2804"/>
                    <a:pt x="1614" y="2797"/>
                    <a:pt x="1614" y="2791"/>
                  </a:cubicBezTo>
                  <a:lnTo>
                    <a:pt x="1614" y="2791"/>
                  </a:lnTo>
                  <a:cubicBezTo>
                    <a:pt x="1615" y="2786"/>
                    <a:pt x="1615" y="2782"/>
                    <a:pt x="1615" y="2778"/>
                  </a:cubicBezTo>
                  <a:lnTo>
                    <a:pt x="1615" y="2778"/>
                  </a:lnTo>
                  <a:cubicBezTo>
                    <a:pt x="1615" y="2776"/>
                    <a:pt x="1615" y="2773"/>
                    <a:pt x="1616" y="2770"/>
                  </a:cubicBezTo>
                  <a:lnTo>
                    <a:pt x="1616" y="2770"/>
                  </a:lnTo>
                  <a:lnTo>
                    <a:pt x="1616" y="2770"/>
                  </a:lnTo>
                  <a:lnTo>
                    <a:pt x="1616" y="2770"/>
                  </a:lnTo>
                  <a:cubicBezTo>
                    <a:pt x="1616" y="2764"/>
                    <a:pt x="1617" y="2757"/>
                    <a:pt x="1617" y="2750"/>
                  </a:cubicBezTo>
                  <a:lnTo>
                    <a:pt x="1617" y="2750"/>
                  </a:lnTo>
                  <a:cubicBezTo>
                    <a:pt x="1617" y="2743"/>
                    <a:pt x="1618" y="2736"/>
                    <a:pt x="1619" y="2729"/>
                  </a:cubicBezTo>
                  <a:lnTo>
                    <a:pt x="1619" y="2729"/>
                  </a:lnTo>
                  <a:cubicBezTo>
                    <a:pt x="1619" y="2725"/>
                    <a:pt x="1619" y="2721"/>
                    <a:pt x="1619" y="2716"/>
                  </a:cubicBezTo>
                  <a:lnTo>
                    <a:pt x="1619" y="2716"/>
                  </a:lnTo>
                  <a:cubicBezTo>
                    <a:pt x="1619" y="2714"/>
                    <a:pt x="1619" y="2712"/>
                    <a:pt x="1620" y="2709"/>
                  </a:cubicBezTo>
                  <a:lnTo>
                    <a:pt x="1620" y="2709"/>
                  </a:lnTo>
                  <a:lnTo>
                    <a:pt x="1620" y="2709"/>
                  </a:lnTo>
                  <a:lnTo>
                    <a:pt x="1620" y="2709"/>
                  </a:lnTo>
                  <a:cubicBezTo>
                    <a:pt x="1620" y="2702"/>
                    <a:pt x="1620" y="2696"/>
                    <a:pt x="1620" y="2690"/>
                  </a:cubicBezTo>
                  <a:lnTo>
                    <a:pt x="1620" y="2690"/>
                  </a:lnTo>
                  <a:cubicBezTo>
                    <a:pt x="1621" y="2683"/>
                    <a:pt x="1621" y="2677"/>
                    <a:pt x="1621" y="2671"/>
                  </a:cubicBezTo>
                  <a:lnTo>
                    <a:pt x="1621" y="2671"/>
                  </a:lnTo>
                  <a:cubicBezTo>
                    <a:pt x="1621" y="2665"/>
                    <a:pt x="1622" y="2658"/>
                    <a:pt x="1622" y="2652"/>
                  </a:cubicBezTo>
                  <a:lnTo>
                    <a:pt x="1622" y="2652"/>
                  </a:lnTo>
                  <a:cubicBezTo>
                    <a:pt x="1622" y="2650"/>
                    <a:pt x="1622" y="2649"/>
                    <a:pt x="1622" y="2648"/>
                  </a:cubicBezTo>
                  <a:lnTo>
                    <a:pt x="1622" y="2648"/>
                  </a:lnTo>
                  <a:cubicBezTo>
                    <a:pt x="1623" y="2642"/>
                    <a:pt x="1623" y="2637"/>
                    <a:pt x="1623" y="2632"/>
                  </a:cubicBezTo>
                  <a:lnTo>
                    <a:pt x="1623" y="2632"/>
                  </a:lnTo>
                  <a:cubicBezTo>
                    <a:pt x="1623" y="2625"/>
                    <a:pt x="1623" y="2619"/>
                    <a:pt x="1623" y="2613"/>
                  </a:cubicBezTo>
                  <a:lnTo>
                    <a:pt x="1623" y="2613"/>
                  </a:lnTo>
                  <a:cubicBezTo>
                    <a:pt x="1624" y="2606"/>
                    <a:pt x="1624" y="2600"/>
                    <a:pt x="1624" y="2593"/>
                  </a:cubicBezTo>
                  <a:lnTo>
                    <a:pt x="1624" y="2593"/>
                  </a:lnTo>
                  <a:cubicBezTo>
                    <a:pt x="1624" y="2592"/>
                    <a:pt x="1625" y="2591"/>
                    <a:pt x="1625" y="2589"/>
                  </a:cubicBezTo>
                  <a:lnTo>
                    <a:pt x="1625" y="2589"/>
                  </a:lnTo>
                  <a:cubicBezTo>
                    <a:pt x="1625" y="2588"/>
                    <a:pt x="1625" y="2586"/>
                    <a:pt x="1625" y="2585"/>
                  </a:cubicBezTo>
                  <a:lnTo>
                    <a:pt x="1625" y="2585"/>
                  </a:lnTo>
                  <a:cubicBezTo>
                    <a:pt x="1625" y="2581"/>
                    <a:pt x="1625" y="2578"/>
                    <a:pt x="1625" y="2574"/>
                  </a:cubicBezTo>
                  <a:lnTo>
                    <a:pt x="1625" y="2574"/>
                  </a:lnTo>
                  <a:cubicBezTo>
                    <a:pt x="1625" y="2567"/>
                    <a:pt x="1625" y="2561"/>
                    <a:pt x="1625" y="2554"/>
                  </a:cubicBezTo>
                  <a:lnTo>
                    <a:pt x="1625" y="2554"/>
                  </a:lnTo>
                  <a:cubicBezTo>
                    <a:pt x="1625" y="2548"/>
                    <a:pt x="1625" y="2541"/>
                    <a:pt x="1625" y="2535"/>
                  </a:cubicBezTo>
                  <a:lnTo>
                    <a:pt x="1625" y="2535"/>
                  </a:lnTo>
                  <a:cubicBezTo>
                    <a:pt x="1626" y="2533"/>
                    <a:pt x="1626" y="2529"/>
                    <a:pt x="1626" y="2526"/>
                  </a:cubicBezTo>
                  <a:lnTo>
                    <a:pt x="1626" y="2526"/>
                  </a:lnTo>
                  <a:cubicBezTo>
                    <a:pt x="1626" y="2525"/>
                    <a:pt x="1626" y="2524"/>
                    <a:pt x="1626" y="2523"/>
                  </a:cubicBezTo>
                  <a:lnTo>
                    <a:pt x="1626" y="2523"/>
                  </a:lnTo>
                  <a:cubicBezTo>
                    <a:pt x="1626" y="2521"/>
                    <a:pt x="1626" y="2518"/>
                    <a:pt x="1626" y="2516"/>
                  </a:cubicBezTo>
                  <a:lnTo>
                    <a:pt x="1626" y="2516"/>
                  </a:lnTo>
                  <a:cubicBezTo>
                    <a:pt x="1626" y="2509"/>
                    <a:pt x="1626" y="2503"/>
                    <a:pt x="1626" y="2496"/>
                  </a:cubicBezTo>
                  <a:lnTo>
                    <a:pt x="1626" y="2496"/>
                  </a:lnTo>
                  <a:cubicBezTo>
                    <a:pt x="1626" y="2490"/>
                    <a:pt x="1626" y="2483"/>
                    <a:pt x="1626" y="2477"/>
                  </a:cubicBezTo>
                  <a:lnTo>
                    <a:pt x="1626" y="2477"/>
                  </a:lnTo>
                  <a:cubicBezTo>
                    <a:pt x="1626" y="2476"/>
                    <a:pt x="1626" y="2474"/>
                    <a:pt x="1626" y="2473"/>
                  </a:cubicBezTo>
                  <a:lnTo>
                    <a:pt x="1626" y="2473"/>
                  </a:lnTo>
                  <a:cubicBezTo>
                    <a:pt x="1626" y="2472"/>
                    <a:pt x="1626" y="2471"/>
                    <a:pt x="1626" y="2469"/>
                  </a:cubicBezTo>
                  <a:lnTo>
                    <a:pt x="1626" y="2465"/>
                  </a:lnTo>
                  <a:lnTo>
                    <a:pt x="1626" y="2461"/>
                  </a:lnTo>
                  <a:lnTo>
                    <a:pt x="1626" y="2461"/>
                  </a:lnTo>
                  <a:cubicBezTo>
                    <a:pt x="1626" y="2455"/>
                    <a:pt x="1626" y="2449"/>
                    <a:pt x="1626" y="2444"/>
                  </a:cubicBezTo>
                </a:path>
              </a:pathLst>
            </a:custGeom>
            <a:solidFill>
              <a:srgbClr val="111340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dirty="0">
                <a:latin typeface="Poppins" pitchFamily="2" charset="77"/>
              </a:endParaRPr>
            </a:p>
          </p:txBody>
        </p:sp>
      </p:grpSp>
      <p:sp>
        <p:nvSpPr>
          <p:cNvPr id="39" name="Freeform 315">
            <a:extLst>
              <a:ext uri="{FF2B5EF4-FFF2-40B4-BE49-F238E27FC236}">
                <a16:creationId xmlns:a16="http://schemas.microsoft.com/office/drawing/2014/main" id="{72910242-D456-8F46-A0E8-5C383D52C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9982" y="3827248"/>
            <a:ext cx="1744043" cy="469655"/>
          </a:xfrm>
          <a:custGeom>
            <a:avLst/>
            <a:gdLst>
              <a:gd name="T0" fmla="*/ 2485 w 2800"/>
              <a:gd name="T1" fmla="*/ 0 h 754"/>
              <a:gd name="T2" fmla="*/ 1488 w 2800"/>
              <a:gd name="T3" fmla="*/ 0 h 754"/>
              <a:gd name="T4" fmla="*/ 0 w 2800"/>
              <a:gd name="T5" fmla="*/ 0 h 754"/>
              <a:gd name="T6" fmla="*/ 0 w 2800"/>
              <a:gd name="T7" fmla="*/ 753 h 754"/>
              <a:gd name="T8" fmla="*/ 1488 w 2800"/>
              <a:gd name="T9" fmla="*/ 753 h 754"/>
              <a:gd name="T10" fmla="*/ 2485 w 2800"/>
              <a:gd name="T11" fmla="*/ 753 h 754"/>
              <a:gd name="T12" fmla="*/ 2799 w 2800"/>
              <a:gd name="T13" fmla="*/ 376 h 754"/>
              <a:gd name="T14" fmla="*/ 2485 w 2800"/>
              <a:gd name="T15" fmla="*/ 0 h 7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800" h="754">
                <a:moveTo>
                  <a:pt x="2485" y="0"/>
                </a:moveTo>
                <a:lnTo>
                  <a:pt x="1488" y="0"/>
                </a:lnTo>
                <a:lnTo>
                  <a:pt x="0" y="0"/>
                </a:lnTo>
                <a:lnTo>
                  <a:pt x="0" y="753"/>
                </a:lnTo>
                <a:lnTo>
                  <a:pt x="1488" y="753"/>
                </a:lnTo>
                <a:lnTo>
                  <a:pt x="2485" y="753"/>
                </a:lnTo>
                <a:lnTo>
                  <a:pt x="2799" y="376"/>
                </a:lnTo>
                <a:lnTo>
                  <a:pt x="2485" y="0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Poppins" pitchFamily="2" charset="77"/>
            </a:endParaRPr>
          </a:p>
        </p:txBody>
      </p:sp>
      <p:sp>
        <p:nvSpPr>
          <p:cNvPr id="40" name="Freeform 316">
            <a:extLst>
              <a:ext uri="{FF2B5EF4-FFF2-40B4-BE49-F238E27FC236}">
                <a16:creationId xmlns:a16="http://schemas.microsoft.com/office/drawing/2014/main" id="{5B6B51D8-4EEF-FC44-9AF6-2038E9145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9982" y="3082939"/>
            <a:ext cx="1502349" cy="686631"/>
          </a:xfrm>
          <a:custGeom>
            <a:avLst/>
            <a:gdLst>
              <a:gd name="T0" fmla="*/ 1782 w 2411"/>
              <a:gd name="T1" fmla="*/ 351 h 1104"/>
              <a:gd name="T2" fmla="*/ 1489 w 2411"/>
              <a:gd name="T3" fmla="*/ 0 h 1104"/>
              <a:gd name="T4" fmla="*/ 1489 w 2411"/>
              <a:gd name="T5" fmla="*/ 351 h 1104"/>
              <a:gd name="T6" fmla="*/ 0 w 2411"/>
              <a:gd name="T7" fmla="*/ 351 h 1104"/>
              <a:gd name="T8" fmla="*/ 0 w 2411"/>
              <a:gd name="T9" fmla="*/ 1103 h 1104"/>
              <a:gd name="T10" fmla="*/ 1489 w 2411"/>
              <a:gd name="T11" fmla="*/ 1103 h 1104"/>
              <a:gd name="T12" fmla="*/ 2410 w 2411"/>
              <a:gd name="T13" fmla="*/ 1103 h 1104"/>
              <a:gd name="T14" fmla="*/ 1782 w 2411"/>
              <a:gd name="T15" fmla="*/ 351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11" h="1104">
                <a:moveTo>
                  <a:pt x="1782" y="351"/>
                </a:moveTo>
                <a:lnTo>
                  <a:pt x="1489" y="0"/>
                </a:lnTo>
                <a:lnTo>
                  <a:pt x="1489" y="351"/>
                </a:lnTo>
                <a:lnTo>
                  <a:pt x="0" y="351"/>
                </a:lnTo>
                <a:lnTo>
                  <a:pt x="0" y="1103"/>
                </a:lnTo>
                <a:lnTo>
                  <a:pt x="1489" y="1103"/>
                </a:lnTo>
                <a:lnTo>
                  <a:pt x="2410" y="1103"/>
                </a:lnTo>
                <a:lnTo>
                  <a:pt x="1782" y="35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Poppins" pitchFamily="2" charset="77"/>
            </a:endParaRPr>
          </a:p>
        </p:txBody>
      </p:sp>
      <p:sp>
        <p:nvSpPr>
          <p:cNvPr id="41" name="Freeform 317">
            <a:extLst>
              <a:ext uri="{FF2B5EF4-FFF2-40B4-BE49-F238E27FC236}">
                <a16:creationId xmlns:a16="http://schemas.microsoft.com/office/drawing/2014/main" id="{DD993D57-090B-FB4C-986D-F920DDB5F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79982" y="4354580"/>
            <a:ext cx="1502349" cy="689377"/>
          </a:xfrm>
          <a:custGeom>
            <a:avLst/>
            <a:gdLst>
              <a:gd name="T0" fmla="*/ 1489 w 2411"/>
              <a:gd name="T1" fmla="*/ 0 h 1105"/>
              <a:gd name="T2" fmla="*/ 0 w 2411"/>
              <a:gd name="T3" fmla="*/ 0 h 1105"/>
              <a:gd name="T4" fmla="*/ 0 w 2411"/>
              <a:gd name="T5" fmla="*/ 753 h 1105"/>
              <a:gd name="T6" fmla="*/ 1489 w 2411"/>
              <a:gd name="T7" fmla="*/ 753 h 1105"/>
              <a:gd name="T8" fmla="*/ 1489 w 2411"/>
              <a:gd name="T9" fmla="*/ 1104 h 1105"/>
              <a:gd name="T10" fmla="*/ 1782 w 2411"/>
              <a:gd name="T11" fmla="*/ 753 h 1105"/>
              <a:gd name="T12" fmla="*/ 2410 w 2411"/>
              <a:gd name="T13" fmla="*/ 0 h 1105"/>
              <a:gd name="T14" fmla="*/ 1489 w 2411"/>
              <a:gd name="T15" fmla="*/ 0 h 11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11" h="1105">
                <a:moveTo>
                  <a:pt x="1489" y="0"/>
                </a:moveTo>
                <a:lnTo>
                  <a:pt x="0" y="0"/>
                </a:lnTo>
                <a:lnTo>
                  <a:pt x="0" y="753"/>
                </a:lnTo>
                <a:lnTo>
                  <a:pt x="1489" y="753"/>
                </a:lnTo>
                <a:lnTo>
                  <a:pt x="1489" y="1104"/>
                </a:lnTo>
                <a:lnTo>
                  <a:pt x="1782" y="753"/>
                </a:lnTo>
                <a:lnTo>
                  <a:pt x="2410" y="0"/>
                </a:lnTo>
                <a:lnTo>
                  <a:pt x="1489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>
              <a:latin typeface="Poppins" pitchFamily="2" charset="77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CCB9A-32ED-AC4C-BFF4-F1275364743A}"/>
              </a:ext>
            </a:extLst>
          </p:cNvPr>
          <p:cNvSpPr txBox="1"/>
          <p:nvPr/>
        </p:nvSpPr>
        <p:spPr>
          <a:xfrm>
            <a:off x="8644844" y="3869505"/>
            <a:ext cx="125233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spc="-15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PHC LC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ABD730-EF02-EE4D-BD31-C61124CF7FC2}"/>
              </a:ext>
            </a:extLst>
          </p:cNvPr>
          <p:cNvSpPr txBox="1"/>
          <p:nvPr/>
        </p:nvSpPr>
        <p:spPr>
          <a:xfrm>
            <a:off x="173950" y="2493322"/>
            <a:ext cx="321947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T</a:t>
            </a:r>
            <a:r>
              <a:rPr lang="en-US" b="1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Leadership Challenge Steering Committee (LCSC)</a:t>
            </a:r>
            <a:endParaRPr lang="en-US" b="1" spc="-15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F9D8652-BEAE-7349-AC41-9530CF6A47FC}"/>
              </a:ext>
            </a:extLst>
          </p:cNvPr>
          <p:cNvSpPr txBox="1"/>
          <p:nvPr/>
        </p:nvSpPr>
        <p:spPr>
          <a:xfrm>
            <a:off x="3642153" y="2383258"/>
            <a:ext cx="3854572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provide strategic guidance, ensure coordination between stakeholders, validate progress and results.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91B704-7CDB-3B4D-B517-B8995D2D7F30}"/>
              </a:ext>
            </a:extLst>
          </p:cNvPr>
          <p:cNvSpPr txBox="1"/>
          <p:nvPr/>
        </p:nvSpPr>
        <p:spPr>
          <a:xfrm>
            <a:off x="71919" y="3815734"/>
            <a:ext cx="3015505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T</a:t>
            </a:r>
            <a:r>
              <a:rPr lang="en-US" b="1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Project Technical Committee (PTC)</a:t>
            </a:r>
            <a:endParaRPr lang="en-US" b="1" spc="-15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27E80BD-FF12-D848-99E8-659210DEDD47}"/>
              </a:ext>
            </a:extLst>
          </p:cNvPr>
          <p:cNvSpPr txBox="1"/>
          <p:nvPr/>
        </p:nvSpPr>
        <p:spPr>
          <a:xfrm>
            <a:off x="3392288" y="3466106"/>
            <a:ext cx="4420285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serves as the common platform through which the three implementing partners (NGF, NPHCDA and UNICEF) coordinate the technical activities of the project; and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A60D5E-3D0C-3C4F-9F63-4C757FC84D8D}"/>
              </a:ext>
            </a:extLst>
          </p:cNvPr>
          <p:cNvSpPr txBox="1"/>
          <p:nvPr/>
        </p:nvSpPr>
        <p:spPr>
          <a:xfrm>
            <a:off x="71920" y="5059931"/>
            <a:ext cx="3156704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T</a:t>
            </a:r>
            <a:r>
              <a:rPr lang="en-US" b="1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Independent Judging Panel (IJP)</a:t>
            </a:r>
            <a:endParaRPr lang="en-US" b="1" spc="-15" dirty="0">
              <a:solidFill>
                <a:schemeClr val="bg1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00B1A3-A847-6E45-BF59-D9AF6DE53837}"/>
              </a:ext>
            </a:extLst>
          </p:cNvPr>
          <p:cNvSpPr txBox="1"/>
          <p:nvPr/>
        </p:nvSpPr>
        <p:spPr>
          <a:xfrm>
            <a:off x="3492297" y="4969232"/>
            <a:ext cx="387533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effectLst/>
                <a:latin typeface="Source Sans Pro" panose="020B05030304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ensure that the judging process is objective, fair and credible.</a:t>
            </a:r>
            <a:endParaRPr lang="en-US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2021636-EA2C-4AAA-87C1-A6F87DE3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41" y="936310"/>
            <a:ext cx="10515600" cy="766014"/>
          </a:xfrm>
        </p:spPr>
        <p:txBody>
          <a:bodyPr>
            <a:normAutofit/>
          </a:bodyPr>
          <a:lstStyle/>
          <a:p>
            <a:r>
              <a:rPr lang="en-US" sz="3600" b="1" dirty="0"/>
              <a:t>Roles of the PHC Leadership Challenge Organs</a:t>
            </a:r>
          </a:p>
        </p:txBody>
      </p:sp>
    </p:spTree>
    <p:extLst>
      <p:ext uri="{BB962C8B-B14F-4D97-AF65-F5344CB8AC3E}">
        <p14:creationId xmlns:p14="http://schemas.microsoft.com/office/powerpoint/2010/main" val="23320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96CDA-0C6F-49CA-817A-990C2A614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Awards: process and timelines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9B0D4DE-11E9-4BAF-9234-BD2AB9A40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913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buClr>
                <a:srgbClr val="00AEEF"/>
              </a:buClr>
            </a:pP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Two awards per geopolitical zone 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Clr>
                <a:srgbClr val="00AEEF"/>
              </a:buClr>
            </a:pP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best performer and most improved – 12 awards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Clr>
                <a:srgbClr val="00AEEF"/>
              </a:buClr>
            </a:pP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overall best performer – 1 award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Clr>
                <a:srgbClr val="00AEEF"/>
              </a:buClr>
            </a:pP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Total of 13 Awards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00AEEF"/>
              </a:buClr>
            </a:pP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State performance leagues 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– published quarterly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00AEEF"/>
              </a:buClr>
            </a:pP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Governors of winning states </a:t>
            </a:r>
            <a:r>
              <a:rPr lang="en-US" b="1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Publicly + personal recognition 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nationally and internationally.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00AEEF"/>
              </a:buClr>
            </a:pP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First round of </a:t>
            </a:r>
            <a:r>
              <a:rPr lang="en-US" b="1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awards given by May, 2023</a:t>
            </a:r>
            <a:endParaRPr lang="en-US" sz="2000" b="1" dirty="0">
              <a:solidFill>
                <a:srgbClr val="00B0F0"/>
              </a:solidFill>
            </a:endParaRPr>
          </a:p>
          <a:p>
            <a:pPr>
              <a:lnSpc>
                <a:spcPct val="100000"/>
              </a:lnSpc>
              <a:buClr>
                <a:srgbClr val="00AEEF"/>
              </a:buClr>
              <a:buBlip>
                <a:blip r:embed="rId2"/>
              </a:buBlip>
            </a:pP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2577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96CDA-0C6F-49CA-817A-990C2A614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Expected Role of the Press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9B0D4DE-11E9-4BAF-9234-BD2AB9A40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913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buClr>
                <a:srgbClr val="00AEEF"/>
              </a:buClr>
            </a:pPr>
            <a:r>
              <a:rPr lang="en-US" b="1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Advocacy for transparent governance. 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00AEEF"/>
              </a:buClr>
            </a:pPr>
            <a:r>
              <a:rPr lang="en-US" b="1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Serve as watchdogs  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– hold public officers accountable. 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00AEEF"/>
              </a:buClr>
            </a:pP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Information Dissemination 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– keep the public informed on  the Challenge</a:t>
            </a:r>
            <a:endParaRPr lang="en-US" b="1" dirty="0">
              <a:solidFill>
                <a:srgbClr val="00B0F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00AEEF"/>
              </a:buClr>
            </a:pPr>
            <a:r>
              <a:rPr lang="en-US" b="1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Disseminating Success Stories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– showcase positive outcomes of effective PHC leadership and inspire other states to follow suit. 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00AEEF"/>
              </a:buClr>
            </a:pP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Facilitating Public Discourse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– build public awareness of the Challenge and create platforms for engagement with community voices</a:t>
            </a:r>
          </a:p>
          <a:p>
            <a:pPr marL="0" indent="0">
              <a:lnSpc>
                <a:spcPct val="100000"/>
              </a:lnSpc>
              <a:buClr>
                <a:srgbClr val="00AEEF"/>
              </a:buClr>
              <a:buNone/>
            </a:pP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666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96CDA-0C6F-49CA-817A-990C2A614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Tools and Resources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9B0D4DE-11E9-4BAF-9234-BD2AB9A40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913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buClr>
                <a:srgbClr val="00AEEF"/>
              </a:buClr>
            </a:pPr>
            <a:r>
              <a:rPr lang="en-US" b="1" dirty="0">
                <a:solidFill>
                  <a:srgbClr val="00B0F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Ensure that all sources of information are authentic. Here are a few sources of information on PHC Leadership Challenge 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00AEEF"/>
              </a:buClr>
            </a:pP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Official publications of the NGF. 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00AEEF"/>
              </a:buClr>
            </a:pPr>
            <a:r>
              <a:rPr lang="en-US" dirty="0" err="1">
                <a:latin typeface="Poppins" panose="00000500000000000000" pitchFamily="2" charset="0"/>
                <a:cs typeface="Poppins" panose="00000500000000000000" pitchFamily="2" charset="0"/>
              </a:rPr>
              <a:t>Metadashboard</a:t>
            </a: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 and PHC Leadership Challenge Reports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00AEEF"/>
              </a:buClr>
            </a:pP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Expert interviews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00AEEF"/>
              </a:buClr>
            </a:pPr>
            <a:r>
              <a:rPr lang="en-US" dirty="0">
                <a:latin typeface="Poppins" panose="00000500000000000000" pitchFamily="2" charset="0"/>
                <a:cs typeface="Poppins" panose="00000500000000000000" pitchFamily="2" charset="0"/>
              </a:rPr>
              <a:t>Media training workshops and resources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00AEEF"/>
              </a:buClr>
            </a:pPr>
            <a:endParaRPr lang="en-US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indent="0">
              <a:lnSpc>
                <a:spcPct val="100000"/>
              </a:lnSpc>
              <a:buClr>
                <a:srgbClr val="00AEEF"/>
              </a:buClr>
              <a:buNone/>
            </a:pP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44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96CDA-0C6F-49CA-817A-990C2A614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Conclusion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9B0D4DE-11E9-4BAF-9234-BD2AB9A40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913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600"/>
              </a:spcAft>
              <a:buClr>
                <a:srgbClr val="00AEEF"/>
              </a:buClr>
            </a:pP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Prioritize primary healthcare visibility in media reporting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00AEEF"/>
              </a:buClr>
            </a:pP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Actively follow the progress on the PHC Leadership Challenge initiative and the ongoing </a:t>
            </a:r>
            <a:r>
              <a:rPr lang="en-GB" dirty="0" err="1">
                <a:latin typeface="Poppins" panose="00000500000000000000" pitchFamily="2" charset="0"/>
                <a:cs typeface="Poppins" panose="00000500000000000000" pitchFamily="2" charset="0"/>
              </a:rPr>
              <a:t>SWAp</a:t>
            </a: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 agenda led by the Federal Government .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rgbClr val="00AEEF"/>
              </a:buClr>
            </a:pPr>
            <a:r>
              <a:rPr lang="en-GB" dirty="0">
                <a:latin typeface="Poppins" panose="00000500000000000000" pitchFamily="2" charset="0"/>
                <a:cs typeface="Poppins" panose="00000500000000000000" pitchFamily="2" charset="0"/>
              </a:rPr>
              <a:t>Continually collaborate with the NGF Secretariat to provide visibility on the Leadership Challenge and other health interventions</a:t>
            </a:r>
            <a:endParaRPr lang="en-US" dirty="0"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marL="0" indent="0">
              <a:lnSpc>
                <a:spcPct val="100000"/>
              </a:lnSpc>
              <a:buClr>
                <a:srgbClr val="00AEEF"/>
              </a:buClr>
              <a:buNone/>
            </a:pP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245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981BF65-D19D-D80F-C924-B7D01489FE05}"/>
              </a:ext>
            </a:extLst>
          </p:cNvPr>
          <p:cNvSpPr txBox="1"/>
          <p:nvPr/>
        </p:nvSpPr>
        <p:spPr>
          <a:xfrm>
            <a:off x="3769360" y="2540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About the Health Team</a:t>
            </a:r>
            <a:endParaRPr lang="en-NG" sz="2800" b="1" dirty="0"/>
          </a:p>
        </p:txBody>
      </p:sp>
      <p:graphicFrame>
        <p:nvGraphicFramePr>
          <p:cNvPr id="9" name="TextBox 2">
            <a:extLst>
              <a:ext uri="{FF2B5EF4-FFF2-40B4-BE49-F238E27FC236}">
                <a16:creationId xmlns:a16="http://schemas.microsoft.com/office/drawing/2014/main" id="{8E84DDCD-37E1-B5D2-A8B4-F4A891D5CC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020951"/>
              </p:ext>
            </p:extLst>
          </p:nvPr>
        </p:nvGraphicFramePr>
        <p:xfrm>
          <a:off x="705601" y="777220"/>
          <a:ext cx="10627360" cy="4976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2261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FC9511-7023-8D0C-ADCC-898873807B2B}"/>
              </a:ext>
            </a:extLst>
          </p:cNvPr>
          <p:cNvSpPr txBox="1"/>
          <p:nvPr/>
        </p:nvSpPr>
        <p:spPr>
          <a:xfrm>
            <a:off x="3470988" y="140680"/>
            <a:ext cx="5990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Current Projects and Partnerships</a:t>
            </a:r>
            <a:endParaRPr lang="en-NG" sz="3200" b="1" dirty="0"/>
          </a:p>
        </p:txBody>
      </p:sp>
      <p:graphicFrame>
        <p:nvGraphicFramePr>
          <p:cNvPr id="2" name="Content Placeholder 2">
            <a:extLst>
              <a:ext uri="{FF2B5EF4-FFF2-40B4-BE49-F238E27FC236}">
                <a16:creationId xmlns:a16="http://schemas.microsoft.com/office/drawing/2014/main" id="{15CA7D3F-5257-C878-B183-9F6D817423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3295316"/>
              </p:ext>
            </p:extLst>
          </p:nvPr>
        </p:nvGraphicFramePr>
        <p:xfrm>
          <a:off x="760056" y="725455"/>
          <a:ext cx="10515600" cy="5053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2354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AAF1960D-8847-45B5-8F38-5CE3F94B7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" name="object 4">
            <a:extLst>
              <a:ext uri="{FF2B5EF4-FFF2-40B4-BE49-F238E27FC236}">
                <a16:creationId xmlns:a16="http://schemas.microsoft.com/office/drawing/2014/main" id="{B8D0A2F8-DCFB-4B17-BEC2-00C2C3642D91}"/>
              </a:ext>
            </a:extLst>
          </p:cNvPr>
          <p:cNvSpPr txBox="1"/>
          <p:nvPr/>
        </p:nvSpPr>
        <p:spPr>
          <a:xfrm>
            <a:off x="1806364" y="389292"/>
            <a:ext cx="3168739" cy="2475037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 marR="27940" algn="ctr">
              <a:spcBef>
                <a:spcPts val="100"/>
              </a:spcBef>
            </a:pPr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+mj-ea"/>
                <a:cs typeface="Poppins" pitchFamily="2" charset="77"/>
              </a:rPr>
              <a:t>The PHC Leadership Challenge</a:t>
            </a:r>
          </a:p>
          <a:p>
            <a:pPr marL="12700" marR="27940" algn="ctr">
              <a:spcBef>
                <a:spcPts val="100"/>
              </a:spcBef>
            </a:pPr>
            <a:r>
              <a:rPr lang="en-US" sz="4000" b="1" dirty="0">
                <a:solidFill>
                  <a:schemeClr val="tx2"/>
                </a:solidFill>
                <a:latin typeface="Poppins" pitchFamily="2" charset="77"/>
                <a:ea typeface="+mj-ea"/>
                <a:cs typeface="Poppins" pitchFamily="2" charset="77"/>
              </a:rPr>
              <a:t>Journey </a:t>
            </a:r>
            <a:endParaRPr sz="4000" b="1" dirty="0">
              <a:solidFill>
                <a:schemeClr val="tx2"/>
              </a:solidFill>
              <a:latin typeface="Poppins" pitchFamily="2" charset="77"/>
              <a:ea typeface="+mj-ea"/>
              <a:cs typeface="Poppins" pitchFamily="2" charset="77"/>
            </a:endParaRPr>
          </a:p>
        </p:txBody>
      </p:sp>
      <p:pic>
        <p:nvPicPr>
          <p:cNvPr id="4" name="object 18">
            <a:extLst>
              <a:ext uri="{FF2B5EF4-FFF2-40B4-BE49-F238E27FC236}">
                <a16:creationId xmlns:a16="http://schemas.microsoft.com/office/drawing/2014/main" id="{C9389EFA-2883-4B40-B778-8BEDF83CEBC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0" y="286293"/>
            <a:ext cx="4714457" cy="2592881"/>
          </a:xfrm>
          <a:prstGeom prst="rect">
            <a:avLst/>
          </a:prstGeom>
          <a:effectLst>
            <a:softEdge rad="31750"/>
          </a:effectLst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CB8E304E-D2D0-4278-A7B8-3B988D7A41C0}"/>
              </a:ext>
            </a:extLst>
          </p:cNvPr>
          <p:cNvGrpSpPr/>
          <p:nvPr/>
        </p:nvGrpSpPr>
        <p:grpSpPr>
          <a:xfrm>
            <a:off x="175261" y="2976181"/>
            <a:ext cx="11841477" cy="2827604"/>
            <a:chOff x="164388" y="3707988"/>
            <a:chExt cx="11841477" cy="2827604"/>
          </a:xfrm>
        </p:grpSpPr>
        <p:sp>
          <p:nvSpPr>
            <p:cNvPr id="6" name="object 5">
              <a:extLst>
                <a:ext uri="{FF2B5EF4-FFF2-40B4-BE49-F238E27FC236}">
                  <a16:creationId xmlns:a16="http://schemas.microsoft.com/office/drawing/2014/main" id="{51F086A7-B776-4D41-A666-AE18EDE4A510}"/>
                </a:ext>
              </a:extLst>
            </p:cNvPr>
            <p:cNvSpPr txBox="1"/>
            <p:nvPr/>
          </p:nvSpPr>
          <p:spPr>
            <a:xfrm>
              <a:off x="243261" y="3707988"/>
              <a:ext cx="2399064" cy="1398460"/>
            </a:xfrm>
            <a:prstGeom prst="rect">
              <a:avLst/>
            </a:prstGeom>
          </p:spPr>
          <p:txBody>
            <a:bodyPr vert="horz" wrap="square" lIns="0" tIns="13335" rIns="0" bIns="0" rtlCol="0" anchor="ctr">
              <a:spAutoFit/>
            </a:bodyPr>
            <a:lstStyle/>
            <a:p>
              <a:pPr marL="12700" marR="5080" lvl="0" indent="0" algn="just" defTabSz="914400" eaLnBrk="1" fontAlgn="auto" latinLnBrk="0" hangingPunct="1">
                <a:lnSpc>
                  <a:spcPct val="100000"/>
                </a:lnSpc>
                <a:spcBef>
                  <a:spcPts val="10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500" b="1" i="0" u="none" strike="noStrike" kern="0" cap="none" spc="-5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12- </a:t>
              </a:r>
              <a:r>
                <a:rPr kumimoji="0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13 </a:t>
              </a:r>
              <a:r>
                <a:rPr kumimoji="0" sz="1500" b="1" i="0" u="none" strike="noStrike" kern="0" cap="none" spc="-35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Nov. </a:t>
              </a:r>
              <a:r>
                <a:rPr kumimoji="0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2019: </a:t>
              </a:r>
              <a:r>
                <a:rPr kumimoji="0" sz="15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Nigerian </a:t>
              </a:r>
              <a:r>
                <a:rPr kumimoji="0" sz="1500" b="0" i="0" u="none" strike="noStrike" kern="0" cap="none" spc="5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kumimoji="0" sz="15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Go</a:t>
              </a:r>
              <a:r>
                <a:rPr kumimoji="0" sz="1500" b="0" i="0" u="none" strike="noStrike" kern="0" cap="none" spc="-2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v</a:t>
              </a:r>
              <a:r>
                <a:rPr kumimoji="0" sz="15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ernors</a:t>
              </a:r>
              <a:r>
                <a:rPr kumimoji="0" sz="1500" b="0" i="0" u="none" strike="noStrike" kern="0" cap="none" spc="-3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kumimoji="0" sz="15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hosted</a:t>
              </a:r>
              <a:r>
                <a:rPr kumimoji="0" sz="1500" b="0" i="0" u="none" strike="noStrike" kern="0" cap="none" spc="-45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kumimoji="0" sz="15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by</a:t>
              </a:r>
              <a:r>
                <a:rPr kumimoji="0" sz="1500" b="0" i="0" u="none" strike="noStrike" kern="0" cap="none" spc="-15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kumimoji="0" sz="15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Bill</a:t>
              </a:r>
              <a:r>
                <a:rPr kumimoji="0" sz="1500" b="0" i="0" u="none" strike="noStrike" kern="0" cap="none" spc="5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kumimoji="0" lang="en-US" sz="1500" b="0" i="0" u="none" strike="noStrike" kern="0" cap="none" spc="5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Gates </a:t>
              </a:r>
              <a:r>
                <a:rPr kumimoji="0" sz="15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and</a:t>
              </a:r>
              <a:r>
                <a:rPr kumimoji="0" sz="1500" b="0" i="0" u="none" strike="noStrike" kern="0" cap="none" spc="-95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GB" sz="1500" kern="0" spc="-95" dirty="0">
                  <a:latin typeface="Poppins" panose="00000500000000000000" pitchFamily="2" charset="0"/>
                  <a:cs typeface="Poppins" panose="00000500000000000000" pitchFamily="2" charset="0"/>
                </a:rPr>
                <a:t>Alhaji</a:t>
              </a:r>
              <a:r>
                <a:rPr kumimoji="0" lang="en-GB" sz="1500" b="0" i="0" u="none" strike="noStrike" kern="0" cap="none" spc="-95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kumimoji="0" sz="15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Aliko in</a:t>
              </a:r>
              <a:r>
                <a:rPr kumimoji="0" sz="1500" b="0" i="0" u="none" strike="noStrike" kern="0" cap="none" spc="-15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kumimoji="0" sz="15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Seattle</a:t>
              </a:r>
              <a:r>
                <a:rPr kumimoji="0" sz="1500" b="0" i="0" u="none" strike="noStrike" kern="0" cap="none" spc="-35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kumimoji="0" sz="15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for</a:t>
              </a:r>
              <a:r>
                <a:rPr kumimoji="0" sz="1500" b="0" i="0" u="none" strike="noStrike" kern="0" cap="none" spc="-35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kumimoji="0" sz="1500" b="0" i="0" u="none" strike="noStrike" kern="0" cap="none" spc="-5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PHC</a:t>
              </a:r>
              <a:r>
                <a:rPr kumimoji="0" sz="1500" b="0" i="0" u="none" strike="noStrike" kern="0" cap="none" spc="5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kumimoji="0" sz="15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learning</a:t>
              </a:r>
              <a:r>
                <a:rPr kumimoji="0" sz="1500" b="0" i="0" u="none" strike="noStrike" kern="0" cap="none" spc="-4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kumimoji="0" sz="15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–</a:t>
              </a:r>
              <a:r>
                <a:rPr kumimoji="0" sz="1500" b="0" i="0" u="none" strike="noStrike" kern="0" cap="none" spc="-15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kumimoji="0" sz="1500" b="1" i="0" u="none" strike="noStrike" kern="0" cap="none" spc="-5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Birth </a:t>
              </a:r>
              <a:r>
                <a:rPr kumimoji="0" sz="1500" b="1" i="0" u="none" strike="noStrike" kern="0" cap="none" spc="-375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kumimoji="0" sz="1500" b="1" i="0" u="none" strike="noStrike" kern="0" cap="none" spc="-5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of</a:t>
              </a:r>
              <a:r>
                <a:rPr kumimoji="0" sz="1500" b="1" i="0" u="none" strike="noStrike" kern="0" cap="none" spc="-15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kumimoji="0" sz="1500" b="1" i="0" u="none" strike="noStrike" kern="0" cap="none" spc="-5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“The</a:t>
              </a:r>
              <a:r>
                <a:rPr kumimoji="0" sz="1500" b="1" i="0" u="none" strike="noStrike" kern="0" cap="none" spc="-25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kumimoji="0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Seattle</a:t>
              </a:r>
              <a:r>
                <a:rPr kumimoji="0" sz="1500" b="1" i="0" u="none" strike="noStrike" kern="0" cap="none" spc="-5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kumimoji="0" sz="1500" b="1" i="0" u="none" strike="noStrike" kern="0" cap="none" spc="-5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Declaration”</a:t>
              </a:r>
              <a:endParaRPr kumimoji="0" sz="15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7" name="object 6">
              <a:extLst>
                <a:ext uri="{FF2B5EF4-FFF2-40B4-BE49-F238E27FC236}">
                  <a16:creationId xmlns:a16="http://schemas.microsoft.com/office/drawing/2014/main" id="{F4A0C415-1C00-4148-BD27-6760ECE72D46}"/>
                </a:ext>
              </a:extLst>
            </p:cNvPr>
            <p:cNvSpPr txBox="1"/>
            <p:nvPr/>
          </p:nvSpPr>
          <p:spPr>
            <a:xfrm>
              <a:off x="3829373" y="3879329"/>
              <a:ext cx="2698447" cy="1167627"/>
            </a:xfrm>
            <a:prstGeom prst="rect">
              <a:avLst/>
            </a:prstGeom>
          </p:spPr>
          <p:txBody>
            <a:bodyPr vert="horz" wrap="square" lIns="0" tIns="13335" rIns="0" bIns="0" rtlCol="0" anchor="ctr">
              <a:spAutoFit/>
            </a:bodyPr>
            <a:lstStyle/>
            <a:p>
              <a:pPr marL="12700" marR="0" lvl="0" indent="0" algn="just" defTabSz="914400" eaLnBrk="1" fontAlgn="auto" latinLnBrk="0" hangingPunct="1">
                <a:lnSpc>
                  <a:spcPct val="100000"/>
                </a:lnSpc>
                <a:spcBef>
                  <a:spcPts val="10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2020:</a:t>
              </a:r>
              <a:r>
                <a:rPr lang="en-US" sz="1500" kern="0" dirty="0"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kumimoji="0" lang="en-US" sz="1500" b="0" i="0" u="none" strike="noStrike" kern="0" cap="none" spc="-5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Conceptualization </a:t>
              </a:r>
              <a:r>
                <a:rPr kumimoji="0" lang="en-US" sz="1500" b="0" i="0" u="none" strike="noStrike" kern="0" cap="none" spc="-375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kumimoji="0" lang="en-US" sz="15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and</a:t>
              </a:r>
              <a:r>
                <a:rPr kumimoji="0" lang="en-US" sz="1500" b="0" i="0" u="none" strike="noStrike" kern="0" cap="none" spc="-45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lang="en-US" sz="1500" kern="0" dirty="0">
                  <a:latin typeface="Poppins" panose="00000500000000000000" pitchFamily="2" charset="0"/>
                  <a:cs typeface="Poppins" panose="00000500000000000000" pitchFamily="2" charset="0"/>
                </a:rPr>
                <a:t>drafting of the </a:t>
              </a:r>
              <a:r>
                <a:rPr kumimoji="0" lang="en-US" sz="1500" b="1" i="0" u="none" strike="noStrike" kern="0" cap="none" spc="-5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PHC Leadership </a:t>
              </a: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kumimoji="0" lang="en-US" sz="1500" b="1" i="0" u="none" strike="noStrike" kern="0" cap="none" spc="-5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Challenge</a:t>
              </a:r>
              <a:r>
                <a:rPr kumimoji="0" lang="en-US" sz="1500" b="1" i="0" u="none" strike="noStrike" kern="0" cap="none" spc="-7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kumimoji="0" lang="en-US" sz="1500" b="1" i="0" u="none" strike="noStrike" kern="0" cap="none" spc="-5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Fund</a:t>
              </a:r>
              <a:r>
                <a:rPr kumimoji="0" lang="en-US" sz="15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by NGF, NPHCDA, </a:t>
              </a:r>
              <a:r>
                <a:rPr kumimoji="0" lang="en-US" sz="15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UNICEF and submission to BMGF</a:t>
              </a:r>
              <a:endPara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8" name="object 7">
              <a:extLst>
                <a:ext uri="{FF2B5EF4-FFF2-40B4-BE49-F238E27FC236}">
                  <a16:creationId xmlns:a16="http://schemas.microsoft.com/office/drawing/2014/main" id="{B9B56ED9-B0A4-4B9B-9D3A-55287F685BA8}"/>
                </a:ext>
              </a:extLst>
            </p:cNvPr>
            <p:cNvSpPr txBox="1"/>
            <p:nvPr/>
          </p:nvSpPr>
          <p:spPr>
            <a:xfrm>
              <a:off x="1462032" y="5254979"/>
              <a:ext cx="2698446" cy="1180451"/>
            </a:xfrm>
            <a:prstGeom prst="rect">
              <a:avLst/>
            </a:prstGeom>
          </p:spPr>
          <p:txBody>
            <a:bodyPr vert="horz" wrap="square" lIns="0" tIns="13335" rIns="0" bIns="0" rtlCol="0" anchor="ctr">
              <a:spAutoFit/>
            </a:bodyPr>
            <a:lstStyle/>
            <a:p>
              <a:pPr marL="12700" marR="5080" algn="just">
                <a:spcBef>
                  <a:spcPts val="105"/>
                </a:spcBef>
                <a:defRPr/>
              </a:pP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Late </a:t>
              </a:r>
              <a:r>
                <a:rPr kumimoji="0" lang="en-US" sz="1500" b="1" i="0" u="none" strike="noStrike" kern="0" cap="none" spc="-35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Nov. </a:t>
              </a: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2019:</a:t>
              </a: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kumimoji="0" lang="en-US" sz="15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All 36 </a:t>
              </a:r>
              <a:r>
                <a:rPr kumimoji="0" lang="en-US" sz="1500" b="0" i="0" u="none" strike="noStrike" kern="0" cap="none" spc="-5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Governors </a:t>
              </a:r>
              <a:r>
                <a:rPr kumimoji="0" lang="en-US" sz="1500" i="0" u="none" strike="noStrike" kern="0" cap="none" spc="-5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endorsed </a:t>
              </a: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kumimoji="0" lang="en-US" sz="1500" b="1" i="0" u="none" strike="noStrike" kern="0" cap="none" spc="-5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the</a:t>
              </a:r>
              <a:r>
                <a:rPr kumimoji="0" lang="en-US" sz="1500" b="1" i="0" u="none" strike="noStrike" kern="0" cap="none" spc="-35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Seattle</a:t>
              </a:r>
              <a:r>
                <a:rPr kumimoji="0" lang="en-US" sz="1500" b="1" i="0" u="none" strike="noStrike" kern="0" cap="none" spc="-45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kumimoji="0" lang="en-US" sz="1500" b="1" i="0" u="none" strike="noStrike" kern="0" cap="none" spc="-5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Declaration</a:t>
              </a:r>
              <a:endPara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endParaRPr>
            </a:p>
            <a:p>
              <a:pPr marL="12700" marR="5080" lvl="0" indent="0" defTabSz="914400" eaLnBrk="1" fontAlgn="auto" latinLnBrk="0" hangingPunct="1">
                <a:lnSpc>
                  <a:spcPct val="100000"/>
                </a:lnSpc>
                <a:spcBef>
                  <a:spcPts val="10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5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and </a:t>
              </a:r>
              <a:r>
                <a:rPr kumimoji="0" lang="en-US" sz="15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started actions and t</a:t>
              </a:r>
              <a:r>
                <a:rPr kumimoji="0" sz="15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rackable</a:t>
              </a:r>
            </a:p>
          </p:txBody>
        </p:sp>
        <p:grpSp>
          <p:nvGrpSpPr>
            <p:cNvPr id="9" name="object 8">
              <a:extLst>
                <a:ext uri="{FF2B5EF4-FFF2-40B4-BE49-F238E27FC236}">
                  <a16:creationId xmlns:a16="http://schemas.microsoft.com/office/drawing/2014/main" id="{C901DF79-C0BC-4370-958E-1E56FEE8184E}"/>
                </a:ext>
              </a:extLst>
            </p:cNvPr>
            <p:cNvGrpSpPr/>
            <p:nvPr/>
          </p:nvGrpSpPr>
          <p:grpSpPr>
            <a:xfrm>
              <a:off x="164388" y="4914350"/>
              <a:ext cx="11841477" cy="586267"/>
              <a:chOff x="5129784" y="1720096"/>
              <a:chExt cx="10237013" cy="467979"/>
            </a:xfrm>
          </p:grpSpPr>
          <p:sp>
            <p:nvSpPr>
              <p:cNvPr id="16" name="object 9">
                <a:extLst>
                  <a:ext uri="{FF2B5EF4-FFF2-40B4-BE49-F238E27FC236}">
                    <a16:creationId xmlns:a16="http://schemas.microsoft.com/office/drawing/2014/main" id="{6455DB7B-8EA9-4638-BB76-535F0CDC719B}"/>
                  </a:ext>
                </a:extLst>
              </p:cNvPr>
              <p:cNvSpPr/>
              <p:nvPr/>
            </p:nvSpPr>
            <p:spPr>
              <a:xfrm>
                <a:off x="5277316" y="1720096"/>
                <a:ext cx="10089481" cy="467979"/>
              </a:xfrm>
              <a:custGeom>
                <a:avLst/>
                <a:gdLst/>
                <a:ahLst/>
                <a:cxnLst/>
                <a:rect l="l" t="t" r="r" b="b"/>
                <a:pathLst>
                  <a:path w="5330190" h="228600">
                    <a:moveTo>
                      <a:pt x="5101505" y="152381"/>
                    </a:moveTo>
                    <a:lnTo>
                      <a:pt x="5101463" y="228600"/>
                    </a:lnTo>
                    <a:lnTo>
                      <a:pt x="5253947" y="152400"/>
                    </a:lnTo>
                    <a:lnTo>
                      <a:pt x="5139690" y="152400"/>
                    </a:lnTo>
                    <a:lnTo>
                      <a:pt x="5101505" y="152381"/>
                    </a:lnTo>
                    <a:close/>
                  </a:path>
                  <a:path w="5330190" h="228600">
                    <a:moveTo>
                      <a:pt x="5101547" y="76181"/>
                    </a:moveTo>
                    <a:lnTo>
                      <a:pt x="5101505" y="152381"/>
                    </a:lnTo>
                    <a:lnTo>
                      <a:pt x="5139690" y="152400"/>
                    </a:lnTo>
                    <a:lnTo>
                      <a:pt x="5139690" y="76200"/>
                    </a:lnTo>
                    <a:lnTo>
                      <a:pt x="5101547" y="76181"/>
                    </a:lnTo>
                    <a:close/>
                  </a:path>
                  <a:path w="5330190" h="228600">
                    <a:moveTo>
                      <a:pt x="5101590" y="0"/>
                    </a:moveTo>
                    <a:lnTo>
                      <a:pt x="5101547" y="76181"/>
                    </a:lnTo>
                    <a:lnTo>
                      <a:pt x="5139690" y="76200"/>
                    </a:lnTo>
                    <a:lnTo>
                      <a:pt x="5139690" y="152400"/>
                    </a:lnTo>
                    <a:lnTo>
                      <a:pt x="5253947" y="152400"/>
                    </a:lnTo>
                    <a:lnTo>
                      <a:pt x="5330190" y="114300"/>
                    </a:lnTo>
                    <a:lnTo>
                      <a:pt x="5101590" y="0"/>
                    </a:lnTo>
                    <a:close/>
                  </a:path>
                  <a:path w="5330190" h="228600">
                    <a:moveTo>
                      <a:pt x="0" y="73660"/>
                    </a:moveTo>
                    <a:lnTo>
                      <a:pt x="0" y="149860"/>
                    </a:lnTo>
                    <a:lnTo>
                      <a:pt x="5101505" y="152381"/>
                    </a:lnTo>
                    <a:lnTo>
                      <a:pt x="5101547" y="76181"/>
                    </a:lnTo>
                    <a:lnTo>
                      <a:pt x="0" y="7366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</p:spPr>
            <p:txBody>
              <a:bodyPr wrap="square" lIns="0" tIns="0" rIns="0" bIns="0" rtlCol="0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4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endParaRPr>
              </a:p>
            </p:txBody>
          </p:sp>
          <p:pic>
            <p:nvPicPr>
              <p:cNvPr id="17" name="object 10">
                <a:extLst>
                  <a:ext uri="{FF2B5EF4-FFF2-40B4-BE49-F238E27FC236}">
                    <a16:creationId xmlns:a16="http://schemas.microsoft.com/office/drawing/2014/main" id="{36B7E9CB-0AA9-41F5-AF22-33C5E08AB151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129784" y="1842516"/>
                <a:ext cx="219455" cy="222504"/>
              </a:xfrm>
              <a:prstGeom prst="rect">
                <a:avLst/>
              </a:prstGeom>
            </p:spPr>
          </p:pic>
          <p:pic>
            <p:nvPicPr>
              <p:cNvPr id="18" name="object 11">
                <a:extLst>
                  <a:ext uri="{FF2B5EF4-FFF2-40B4-BE49-F238E27FC236}">
                    <a16:creationId xmlns:a16="http://schemas.microsoft.com/office/drawing/2014/main" id="{BE31B962-7A92-4B21-A243-B3C5799C26E3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1175027" y="1847498"/>
                <a:ext cx="219455" cy="220980"/>
              </a:xfrm>
              <a:prstGeom prst="rect">
                <a:avLst/>
              </a:prstGeom>
            </p:spPr>
          </p:pic>
          <p:pic>
            <p:nvPicPr>
              <p:cNvPr id="19" name="object 12">
                <a:extLst>
                  <a:ext uri="{FF2B5EF4-FFF2-40B4-BE49-F238E27FC236}">
                    <a16:creationId xmlns:a16="http://schemas.microsoft.com/office/drawing/2014/main" id="{0994626A-48DD-49F2-9095-6828DF0B75A9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078226" y="1846736"/>
                <a:ext cx="219456" cy="222504"/>
              </a:xfrm>
              <a:prstGeom prst="rect">
                <a:avLst/>
              </a:prstGeom>
            </p:spPr>
          </p:pic>
        </p:grpSp>
        <p:pic>
          <p:nvPicPr>
            <p:cNvPr id="12" name="object 13">
              <a:extLst>
                <a:ext uri="{FF2B5EF4-FFF2-40B4-BE49-F238E27FC236}">
                  <a16:creationId xmlns:a16="http://schemas.microsoft.com/office/drawing/2014/main" id="{52032A1E-D1AA-4329-B211-D24DDDEEC274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79180" y="5073000"/>
              <a:ext cx="253852" cy="278745"/>
            </a:xfrm>
            <a:prstGeom prst="rect">
              <a:avLst/>
            </a:prstGeom>
          </p:spPr>
        </p:pic>
        <p:sp>
          <p:nvSpPr>
            <p:cNvPr id="13" name="object 7">
              <a:extLst>
                <a:ext uri="{FF2B5EF4-FFF2-40B4-BE49-F238E27FC236}">
                  <a16:creationId xmlns:a16="http://schemas.microsoft.com/office/drawing/2014/main" id="{914FDAC2-078E-4854-BAD2-DEB186E02DC8}"/>
                </a:ext>
              </a:extLst>
            </p:cNvPr>
            <p:cNvSpPr txBox="1"/>
            <p:nvPr/>
          </p:nvSpPr>
          <p:spPr>
            <a:xfrm>
              <a:off x="7027011" y="3742179"/>
              <a:ext cx="2326700" cy="1398460"/>
            </a:xfrm>
            <a:prstGeom prst="rect">
              <a:avLst/>
            </a:prstGeom>
          </p:spPr>
          <p:txBody>
            <a:bodyPr vert="horz" wrap="square" lIns="0" tIns="13335" rIns="0" bIns="0" rtlCol="0" anchor="ctr">
              <a:spAutoFit/>
            </a:bodyPr>
            <a:lstStyle/>
            <a:p>
              <a:pPr marL="12700" marR="5080" lvl="0" indent="0" algn="just" defTabSz="914400" eaLnBrk="1" fontAlgn="auto" latinLnBrk="0" hangingPunct="1">
                <a:lnSpc>
                  <a:spcPct val="100000"/>
                </a:lnSpc>
                <a:spcBef>
                  <a:spcPts val="10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Mid </a:t>
              </a:r>
              <a:r>
                <a:rPr kumimoji="0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202</a:t>
              </a: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1</a:t>
              </a:r>
              <a:r>
                <a:rPr sz="1500" b="1" kern="0" dirty="0">
                  <a:solidFill>
                    <a:srgbClr val="00B0F0"/>
                  </a:solidFill>
                  <a:latin typeface="Poppins" panose="00000500000000000000" pitchFamily="2" charset="0"/>
                  <a:cs typeface="Poppins" panose="00000500000000000000" pitchFamily="2" charset="0"/>
                </a:rPr>
                <a:t>:</a:t>
              </a:r>
              <a:r>
                <a:rPr kumimoji="0" sz="15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</a:t>
              </a:r>
              <a:r>
                <a:rPr kumimoji="0" lang="en-US" sz="15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Approval,</a:t>
              </a:r>
              <a:r>
                <a:rPr lang="en-US" sz="1500" kern="0" dirty="0">
                  <a:latin typeface="Poppins" panose="00000500000000000000" pitchFamily="2" charset="0"/>
                  <a:cs typeface="Poppins" panose="00000500000000000000" pitchFamily="2" charset="0"/>
                </a:rPr>
                <a:t> kick off and initial implementation including PMF and setting up of governance structures</a:t>
              </a:r>
              <a:endParaRPr kumimoji="0" sz="15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pic>
          <p:nvPicPr>
            <p:cNvPr id="14" name="object 11">
              <a:extLst>
                <a:ext uri="{FF2B5EF4-FFF2-40B4-BE49-F238E27FC236}">
                  <a16:creationId xmlns:a16="http://schemas.microsoft.com/office/drawing/2014/main" id="{5FE9686F-792E-4C00-A0F9-33CA3046DCA9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226214" y="5067338"/>
              <a:ext cx="253852" cy="276834"/>
            </a:xfrm>
            <a:prstGeom prst="rect">
              <a:avLst/>
            </a:prstGeom>
          </p:spPr>
        </p:pic>
        <p:sp>
          <p:nvSpPr>
            <p:cNvPr id="15" name="object 7">
              <a:extLst>
                <a:ext uri="{FF2B5EF4-FFF2-40B4-BE49-F238E27FC236}">
                  <a16:creationId xmlns:a16="http://schemas.microsoft.com/office/drawing/2014/main" id="{E3BCFC4C-9A12-4717-BF95-8E6C6B67956E}"/>
                </a:ext>
              </a:extLst>
            </p:cNvPr>
            <p:cNvSpPr txBox="1"/>
            <p:nvPr/>
          </p:nvSpPr>
          <p:spPr>
            <a:xfrm>
              <a:off x="8507976" y="5367965"/>
              <a:ext cx="2200246" cy="1167627"/>
            </a:xfrm>
            <a:prstGeom prst="rect">
              <a:avLst/>
            </a:prstGeom>
          </p:spPr>
          <p:txBody>
            <a:bodyPr vert="horz" wrap="square" lIns="0" tIns="13335" rIns="0" bIns="0" rtlCol="0" anchor="ctr">
              <a:spAutoFit/>
            </a:bodyPr>
            <a:lstStyle/>
            <a:p>
              <a:pPr marL="12700" marR="5080" lvl="0" indent="0" defTabSz="914400" eaLnBrk="1" fontAlgn="auto" latinLnBrk="0" hangingPunct="1">
                <a:lnSpc>
                  <a:spcPct val="100000"/>
                </a:lnSpc>
                <a:spcBef>
                  <a:spcPts val="105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2022</a:t>
              </a:r>
              <a:r>
                <a:rPr kumimoji="0" sz="1500" b="1" i="0" u="none" strike="noStrike" kern="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:</a:t>
              </a:r>
              <a:r>
                <a:rPr kumimoji="0" lang="en-US" sz="150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Poppins" panose="00000500000000000000" pitchFamily="2" charset="0"/>
                  <a:cs typeface="Poppins" panose="00000500000000000000" pitchFamily="2" charset="0"/>
                </a:rPr>
                <a:t> Inauguration, Sensitization, stakeholder engagement, PMF and verification setup</a:t>
              </a:r>
              <a:endParaRPr kumimoji="0" sz="15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pic>
        <p:nvPicPr>
          <p:cNvPr id="5" name="object 11">
            <a:extLst>
              <a:ext uri="{FF2B5EF4-FFF2-40B4-BE49-F238E27FC236}">
                <a16:creationId xmlns:a16="http://schemas.microsoft.com/office/drawing/2014/main" id="{83BBA31C-3321-C7BE-6B9C-7C182F862784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762824" y="4342150"/>
            <a:ext cx="253852" cy="276834"/>
          </a:xfrm>
          <a:prstGeom prst="rect">
            <a:avLst/>
          </a:prstGeom>
        </p:spPr>
      </p:pic>
      <p:sp>
        <p:nvSpPr>
          <p:cNvPr id="10" name="object 7">
            <a:extLst>
              <a:ext uri="{FF2B5EF4-FFF2-40B4-BE49-F238E27FC236}">
                <a16:creationId xmlns:a16="http://schemas.microsoft.com/office/drawing/2014/main" id="{DD739EA8-E6CF-09F4-29CC-4538BEA66B6F}"/>
              </a:ext>
            </a:extLst>
          </p:cNvPr>
          <p:cNvSpPr txBox="1"/>
          <p:nvPr/>
        </p:nvSpPr>
        <p:spPr>
          <a:xfrm>
            <a:off x="9833375" y="3299389"/>
            <a:ext cx="2200246" cy="705962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 marR="5080" lvl="0" indent="0" defTabSz="91440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2023</a:t>
            </a:r>
            <a:r>
              <a:rPr kumimoji="0" sz="15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:</a:t>
            </a:r>
            <a:r>
              <a:rPr kumimoji="0" lang="en-US" sz="15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Poppins" panose="00000500000000000000" pitchFamily="2" charset="0"/>
                <a:cs typeface="Poppins" panose="00000500000000000000" pitchFamily="2" charset="0"/>
              </a:rPr>
              <a:t> Maiden edition of the Gala and Award Night</a:t>
            </a:r>
            <a:endParaRPr kumimoji="0" sz="15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143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9">
            <a:extLst>
              <a:ext uri="{FF2B5EF4-FFF2-40B4-BE49-F238E27FC236}">
                <a16:creationId xmlns:a16="http://schemas.microsoft.com/office/drawing/2014/main" id="{2C7C8B58-CD0F-4F35-949F-FE739EC63348}"/>
              </a:ext>
            </a:extLst>
          </p:cNvPr>
          <p:cNvSpPr txBox="1">
            <a:spLocks/>
          </p:cNvSpPr>
          <p:nvPr/>
        </p:nvSpPr>
        <p:spPr>
          <a:xfrm>
            <a:off x="2438459" y="210242"/>
            <a:ext cx="693717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en-US" sz="4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The</a:t>
            </a:r>
            <a:r>
              <a:rPr lang="en-US" sz="3200" kern="0" spc="-5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4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Seattle</a:t>
            </a:r>
            <a:r>
              <a:rPr lang="en-US" sz="3200" kern="0" spc="-5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4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Declaration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F4034AD-2143-4A0F-A2FE-6B2A383C9DEF}"/>
              </a:ext>
            </a:extLst>
          </p:cNvPr>
          <p:cNvGrpSpPr/>
          <p:nvPr/>
        </p:nvGrpSpPr>
        <p:grpSpPr>
          <a:xfrm>
            <a:off x="193547" y="888605"/>
            <a:ext cx="11611460" cy="4831217"/>
            <a:chOff x="193547" y="671565"/>
            <a:chExt cx="11611460" cy="4831217"/>
          </a:xfrm>
        </p:grpSpPr>
        <p:sp>
          <p:nvSpPr>
            <p:cNvPr id="8" name="object 2">
              <a:extLst>
                <a:ext uri="{FF2B5EF4-FFF2-40B4-BE49-F238E27FC236}">
                  <a16:creationId xmlns:a16="http://schemas.microsoft.com/office/drawing/2014/main" id="{39EF6FD1-93C9-441F-981C-602D58EBEE74}"/>
                </a:ext>
              </a:extLst>
            </p:cNvPr>
            <p:cNvSpPr/>
            <p:nvPr/>
          </p:nvSpPr>
          <p:spPr>
            <a:xfrm>
              <a:off x="490131" y="5502782"/>
              <a:ext cx="11272524" cy="0"/>
            </a:xfrm>
            <a:custGeom>
              <a:avLst/>
              <a:gdLst/>
              <a:ahLst/>
              <a:cxnLst/>
              <a:rect l="l" t="t" r="r" b="b"/>
              <a:pathLst>
                <a:path w="11121390">
                  <a:moveTo>
                    <a:pt x="0" y="0"/>
                  </a:moveTo>
                  <a:lnTo>
                    <a:pt x="11121009" y="0"/>
                  </a:lnTo>
                </a:path>
              </a:pathLst>
            </a:custGeom>
            <a:ln w="6096">
              <a:solidFill>
                <a:srgbClr val="5292AB"/>
              </a:solidFill>
            </a:ln>
          </p:spPr>
          <p:txBody>
            <a:bodyPr wrap="square"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9" name="object 3">
              <a:extLst>
                <a:ext uri="{FF2B5EF4-FFF2-40B4-BE49-F238E27FC236}">
                  <a16:creationId xmlns:a16="http://schemas.microsoft.com/office/drawing/2014/main" id="{B6E316E5-D5D0-4B9E-BEE6-4E50F83CE37B}"/>
                </a:ext>
              </a:extLst>
            </p:cNvPr>
            <p:cNvSpPr txBox="1"/>
            <p:nvPr/>
          </p:nvSpPr>
          <p:spPr>
            <a:xfrm>
              <a:off x="2136020" y="787487"/>
              <a:ext cx="9241230" cy="289823"/>
            </a:xfrm>
            <a:prstGeom prst="rect">
              <a:avLst/>
            </a:prstGeom>
          </p:spPr>
          <p:txBody>
            <a:bodyPr vert="horz" wrap="square" lIns="0" tIns="12700" rIns="0" bIns="0" rtlCol="0" anchor="ctr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Fully</a:t>
              </a:r>
              <a:r>
                <a:rPr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implement</a:t>
              </a:r>
              <a:r>
                <a:rPr spc="30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dirty="0">
                  <a:solidFill>
                    <a:prstClr val="black"/>
                  </a:solidFill>
                  <a:latin typeface="Arial"/>
                  <a:cs typeface="Arial"/>
                </a:rPr>
                <a:t>the</a:t>
              </a:r>
              <a:r>
                <a:rPr spc="5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b="1" spc="-5" dirty="0">
                  <a:solidFill>
                    <a:srgbClr val="00B0F0"/>
                  </a:solidFill>
                  <a:latin typeface="Arial"/>
                  <a:cs typeface="Arial"/>
                </a:rPr>
                <a:t>Primary</a:t>
              </a:r>
              <a:r>
                <a:rPr b="1" spc="10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b="1" spc="-5" dirty="0">
                  <a:solidFill>
                    <a:srgbClr val="00B0F0"/>
                  </a:solidFill>
                  <a:latin typeface="Arial"/>
                  <a:cs typeface="Arial"/>
                </a:rPr>
                <a:t>Health</a:t>
              </a:r>
              <a:r>
                <a:rPr b="1" spc="5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b="1" spc="-5" dirty="0">
                  <a:solidFill>
                    <a:srgbClr val="00B0F0"/>
                  </a:solidFill>
                  <a:latin typeface="Arial"/>
                  <a:cs typeface="Arial"/>
                </a:rPr>
                <a:t>Care</a:t>
              </a:r>
              <a:r>
                <a:rPr b="1" spc="10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b="1" dirty="0">
                  <a:solidFill>
                    <a:srgbClr val="00B0F0"/>
                  </a:solidFill>
                  <a:latin typeface="Arial"/>
                  <a:cs typeface="Arial"/>
                </a:rPr>
                <a:t>Under</a:t>
              </a:r>
              <a:r>
                <a:rPr b="1" spc="5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b="1" dirty="0">
                  <a:solidFill>
                    <a:srgbClr val="00B0F0"/>
                  </a:solidFill>
                  <a:latin typeface="Arial"/>
                  <a:cs typeface="Arial"/>
                </a:rPr>
                <a:t>One</a:t>
              </a:r>
              <a:r>
                <a:rPr b="1" spc="-10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b="1" dirty="0">
                  <a:solidFill>
                    <a:srgbClr val="00B0F0"/>
                  </a:solidFill>
                  <a:latin typeface="Arial"/>
                  <a:cs typeface="Arial"/>
                </a:rPr>
                <a:t>Roof</a:t>
              </a:r>
              <a:r>
                <a:rPr b="1" spc="10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b="1" spc="-5" dirty="0">
                  <a:solidFill>
                    <a:srgbClr val="00B0F0"/>
                  </a:solidFill>
                  <a:latin typeface="Arial"/>
                  <a:cs typeface="Arial"/>
                </a:rPr>
                <a:t>(PHCUOR)</a:t>
              </a:r>
              <a:r>
                <a:rPr spc="10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per</a:t>
              </a:r>
              <a:r>
                <a:rPr spc="5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dirty="0">
                  <a:solidFill>
                    <a:prstClr val="black"/>
                  </a:solidFill>
                  <a:latin typeface="Arial"/>
                  <a:cs typeface="Arial"/>
                </a:rPr>
                <a:t>the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 scorecard</a:t>
              </a:r>
              <a:endParaRPr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10" name="object 5">
              <a:extLst>
                <a:ext uri="{FF2B5EF4-FFF2-40B4-BE49-F238E27FC236}">
                  <a16:creationId xmlns:a16="http://schemas.microsoft.com/office/drawing/2014/main" id="{BACEBE6D-4B3A-4652-88A6-55E5B20E269B}"/>
                </a:ext>
              </a:extLst>
            </p:cNvPr>
            <p:cNvSpPr/>
            <p:nvPr/>
          </p:nvSpPr>
          <p:spPr>
            <a:xfrm>
              <a:off x="218262" y="4926545"/>
              <a:ext cx="1801517" cy="526580"/>
            </a:xfrm>
            <a:custGeom>
              <a:avLst/>
              <a:gdLst/>
              <a:ahLst/>
              <a:cxnLst/>
              <a:rect l="l" t="t" r="r" b="b"/>
              <a:pathLst>
                <a:path w="1777364" h="612775">
                  <a:moveTo>
                    <a:pt x="1674876" y="0"/>
                  </a:moveTo>
                  <a:lnTo>
                    <a:pt x="102107" y="0"/>
                  </a:lnTo>
                  <a:lnTo>
                    <a:pt x="62364" y="8024"/>
                  </a:lnTo>
                  <a:lnTo>
                    <a:pt x="29908" y="29908"/>
                  </a:lnTo>
                  <a:lnTo>
                    <a:pt x="8024" y="62364"/>
                  </a:lnTo>
                  <a:lnTo>
                    <a:pt x="0" y="102107"/>
                  </a:lnTo>
                  <a:lnTo>
                    <a:pt x="0" y="510539"/>
                  </a:lnTo>
                  <a:lnTo>
                    <a:pt x="8024" y="550283"/>
                  </a:lnTo>
                  <a:lnTo>
                    <a:pt x="29908" y="582739"/>
                  </a:lnTo>
                  <a:lnTo>
                    <a:pt x="62364" y="604623"/>
                  </a:lnTo>
                  <a:lnTo>
                    <a:pt x="102107" y="612647"/>
                  </a:lnTo>
                  <a:lnTo>
                    <a:pt x="1674876" y="612647"/>
                  </a:lnTo>
                  <a:lnTo>
                    <a:pt x="1714619" y="604623"/>
                  </a:lnTo>
                  <a:lnTo>
                    <a:pt x="1747075" y="582739"/>
                  </a:lnTo>
                  <a:lnTo>
                    <a:pt x="1768959" y="550283"/>
                  </a:lnTo>
                  <a:lnTo>
                    <a:pt x="1776984" y="510539"/>
                  </a:lnTo>
                  <a:lnTo>
                    <a:pt x="1776984" y="102107"/>
                  </a:lnTo>
                  <a:lnTo>
                    <a:pt x="1768959" y="62364"/>
                  </a:lnTo>
                  <a:lnTo>
                    <a:pt x="1747075" y="29908"/>
                  </a:lnTo>
                  <a:lnTo>
                    <a:pt x="1714619" y="8024"/>
                  </a:lnTo>
                  <a:lnTo>
                    <a:pt x="1674876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object 6">
              <a:extLst>
                <a:ext uri="{FF2B5EF4-FFF2-40B4-BE49-F238E27FC236}">
                  <a16:creationId xmlns:a16="http://schemas.microsoft.com/office/drawing/2014/main" id="{9DCA3E11-B757-494C-B0AD-F317E82DCA4B}"/>
                </a:ext>
              </a:extLst>
            </p:cNvPr>
            <p:cNvSpPr txBox="1"/>
            <p:nvPr/>
          </p:nvSpPr>
          <p:spPr>
            <a:xfrm>
              <a:off x="489926" y="4934588"/>
              <a:ext cx="1258295" cy="504625"/>
            </a:xfrm>
            <a:prstGeom prst="rect">
              <a:avLst/>
            </a:prstGeom>
          </p:spPr>
          <p:txBody>
            <a:bodyPr vert="horz" wrap="square" lIns="0" tIns="12065" rIns="0" bIns="0" rtlCol="0" anchor="ctr">
              <a:spAutoFit/>
            </a:bodyPr>
            <a:lstStyle/>
            <a:p>
              <a:pPr marL="12700" marR="5080" indent="53340">
                <a:spcBef>
                  <a:spcPts val="95"/>
                </a:spcBef>
              </a:pPr>
              <a:r>
                <a:rPr sz="1600" b="1" spc="-5" dirty="0">
                  <a:solidFill>
                    <a:srgbClr val="00B0F0"/>
                  </a:solidFill>
                  <a:latin typeface="Arial"/>
                  <a:cs typeface="Arial"/>
                </a:rPr>
                <a:t>Community </a:t>
              </a:r>
              <a:r>
                <a:rPr sz="1600" b="1" spc="-430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sz="1600" b="1" spc="-5" dirty="0">
                  <a:solidFill>
                    <a:srgbClr val="00B0F0"/>
                  </a:solidFill>
                  <a:latin typeface="Arial"/>
                  <a:cs typeface="Arial"/>
                </a:rPr>
                <a:t>Enga</a:t>
              </a:r>
              <a:r>
                <a:rPr sz="1600" b="1" spc="-10" dirty="0">
                  <a:solidFill>
                    <a:srgbClr val="00B0F0"/>
                  </a:solidFill>
                  <a:latin typeface="Arial"/>
                  <a:cs typeface="Arial"/>
                </a:rPr>
                <a:t>g</a:t>
              </a:r>
              <a:r>
                <a:rPr sz="1600" b="1" spc="-5" dirty="0">
                  <a:solidFill>
                    <a:srgbClr val="00B0F0"/>
                  </a:solidFill>
                  <a:latin typeface="Arial"/>
                  <a:cs typeface="Arial"/>
                </a:rPr>
                <a:t>ement</a:t>
              </a:r>
              <a:endParaRPr sz="1600" dirty="0">
                <a:solidFill>
                  <a:srgbClr val="00B0F0"/>
                </a:solidFill>
                <a:latin typeface="Arial"/>
                <a:cs typeface="Arial"/>
              </a:endParaRPr>
            </a:p>
          </p:txBody>
        </p:sp>
        <p:sp>
          <p:nvSpPr>
            <p:cNvPr id="12" name="object 7">
              <a:extLst>
                <a:ext uri="{FF2B5EF4-FFF2-40B4-BE49-F238E27FC236}">
                  <a16:creationId xmlns:a16="http://schemas.microsoft.com/office/drawing/2014/main" id="{322289F5-D330-4910-9CCA-76FF86829062}"/>
                </a:ext>
              </a:extLst>
            </p:cNvPr>
            <p:cNvSpPr/>
            <p:nvPr/>
          </p:nvSpPr>
          <p:spPr>
            <a:xfrm>
              <a:off x="363466" y="2015242"/>
              <a:ext cx="1560157" cy="483471"/>
            </a:xfrm>
            <a:custGeom>
              <a:avLst/>
              <a:gdLst/>
              <a:ahLst/>
              <a:cxnLst/>
              <a:rect l="l" t="t" r="r" b="b"/>
              <a:pathLst>
                <a:path w="1539239" h="562610">
                  <a:moveTo>
                    <a:pt x="1445514" y="0"/>
                  </a:moveTo>
                  <a:lnTo>
                    <a:pt x="93725" y="0"/>
                  </a:lnTo>
                  <a:lnTo>
                    <a:pt x="57242" y="7358"/>
                  </a:lnTo>
                  <a:lnTo>
                    <a:pt x="27451" y="27431"/>
                  </a:lnTo>
                  <a:lnTo>
                    <a:pt x="7365" y="57221"/>
                  </a:lnTo>
                  <a:lnTo>
                    <a:pt x="0" y="93725"/>
                  </a:lnTo>
                  <a:lnTo>
                    <a:pt x="0" y="468629"/>
                  </a:lnTo>
                  <a:lnTo>
                    <a:pt x="7365" y="505134"/>
                  </a:lnTo>
                  <a:lnTo>
                    <a:pt x="27451" y="534923"/>
                  </a:lnTo>
                  <a:lnTo>
                    <a:pt x="57242" y="554997"/>
                  </a:lnTo>
                  <a:lnTo>
                    <a:pt x="93725" y="562355"/>
                  </a:lnTo>
                  <a:lnTo>
                    <a:pt x="1445514" y="562355"/>
                  </a:lnTo>
                  <a:lnTo>
                    <a:pt x="1482018" y="554997"/>
                  </a:lnTo>
                  <a:lnTo>
                    <a:pt x="1511808" y="534923"/>
                  </a:lnTo>
                  <a:lnTo>
                    <a:pt x="1531881" y="505134"/>
                  </a:lnTo>
                  <a:lnTo>
                    <a:pt x="1539239" y="468629"/>
                  </a:lnTo>
                  <a:lnTo>
                    <a:pt x="1539239" y="93725"/>
                  </a:lnTo>
                  <a:lnTo>
                    <a:pt x="1531881" y="57221"/>
                  </a:lnTo>
                  <a:lnTo>
                    <a:pt x="1511808" y="27431"/>
                  </a:lnTo>
                  <a:lnTo>
                    <a:pt x="1482018" y="7358"/>
                  </a:lnTo>
                  <a:lnTo>
                    <a:pt x="1445514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3" name="object 8">
              <a:extLst>
                <a:ext uri="{FF2B5EF4-FFF2-40B4-BE49-F238E27FC236}">
                  <a16:creationId xmlns:a16="http://schemas.microsoft.com/office/drawing/2014/main" id="{FF8A5BF4-68A8-4FDB-85BE-5113F6DCCFDF}"/>
                </a:ext>
              </a:extLst>
            </p:cNvPr>
            <p:cNvSpPr txBox="1"/>
            <p:nvPr/>
          </p:nvSpPr>
          <p:spPr>
            <a:xfrm>
              <a:off x="776624" y="2124393"/>
              <a:ext cx="733737" cy="258404"/>
            </a:xfrm>
            <a:prstGeom prst="rect">
              <a:avLst/>
            </a:prstGeom>
          </p:spPr>
          <p:txBody>
            <a:bodyPr vert="horz" wrap="square" lIns="0" tIns="12065" rIns="0" bIns="0" rtlCol="0" anchor="ctr">
              <a:spAutoFit/>
            </a:bodyPr>
            <a:lstStyle/>
            <a:p>
              <a:pPr marL="12700">
                <a:spcBef>
                  <a:spcPts val="95"/>
                </a:spcBef>
              </a:pPr>
              <a:r>
                <a:rPr sz="1600" b="1" spc="-5" dirty="0">
                  <a:solidFill>
                    <a:srgbClr val="00B0F0"/>
                  </a:solidFill>
                  <a:latin typeface="Arial"/>
                  <a:cs typeface="Arial"/>
                </a:rPr>
                <a:t>BHCPF</a:t>
              </a:r>
              <a:endParaRPr sz="1600" dirty="0">
                <a:solidFill>
                  <a:srgbClr val="00B0F0"/>
                </a:solidFill>
                <a:latin typeface="Arial"/>
                <a:cs typeface="Arial"/>
              </a:endParaRPr>
            </a:p>
          </p:txBody>
        </p:sp>
        <p:sp>
          <p:nvSpPr>
            <p:cNvPr id="14" name="object 9">
              <a:extLst>
                <a:ext uri="{FF2B5EF4-FFF2-40B4-BE49-F238E27FC236}">
                  <a16:creationId xmlns:a16="http://schemas.microsoft.com/office/drawing/2014/main" id="{06A70746-94A7-40D2-9775-E54E80F455C9}"/>
                </a:ext>
              </a:extLst>
            </p:cNvPr>
            <p:cNvSpPr/>
            <p:nvPr/>
          </p:nvSpPr>
          <p:spPr>
            <a:xfrm>
              <a:off x="338751" y="2708036"/>
              <a:ext cx="1560157" cy="600246"/>
            </a:xfrm>
            <a:custGeom>
              <a:avLst/>
              <a:gdLst/>
              <a:ahLst/>
              <a:cxnLst/>
              <a:rect l="l" t="t" r="r" b="b"/>
              <a:pathLst>
                <a:path w="1539239" h="698500">
                  <a:moveTo>
                    <a:pt x="1422908" y="0"/>
                  </a:moveTo>
                  <a:lnTo>
                    <a:pt x="116332" y="0"/>
                  </a:lnTo>
                  <a:lnTo>
                    <a:pt x="71049" y="9140"/>
                  </a:lnTo>
                  <a:lnTo>
                    <a:pt x="34072" y="34067"/>
                  </a:lnTo>
                  <a:lnTo>
                    <a:pt x="9141" y="71044"/>
                  </a:lnTo>
                  <a:lnTo>
                    <a:pt x="0" y="116332"/>
                  </a:lnTo>
                  <a:lnTo>
                    <a:pt x="0" y="581660"/>
                  </a:lnTo>
                  <a:lnTo>
                    <a:pt x="9141" y="626947"/>
                  </a:lnTo>
                  <a:lnTo>
                    <a:pt x="34072" y="663924"/>
                  </a:lnTo>
                  <a:lnTo>
                    <a:pt x="71049" y="688851"/>
                  </a:lnTo>
                  <a:lnTo>
                    <a:pt x="116332" y="697992"/>
                  </a:lnTo>
                  <a:lnTo>
                    <a:pt x="1422908" y="697992"/>
                  </a:lnTo>
                  <a:lnTo>
                    <a:pt x="1468195" y="688851"/>
                  </a:lnTo>
                  <a:lnTo>
                    <a:pt x="1505172" y="663924"/>
                  </a:lnTo>
                  <a:lnTo>
                    <a:pt x="1530099" y="626947"/>
                  </a:lnTo>
                  <a:lnTo>
                    <a:pt x="1539240" y="581660"/>
                  </a:lnTo>
                  <a:lnTo>
                    <a:pt x="1539240" y="116332"/>
                  </a:lnTo>
                  <a:lnTo>
                    <a:pt x="1530099" y="71044"/>
                  </a:lnTo>
                  <a:lnTo>
                    <a:pt x="1505172" y="34067"/>
                  </a:lnTo>
                  <a:lnTo>
                    <a:pt x="1468195" y="9140"/>
                  </a:lnTo>
                  <a:lnTo>
                    <a:pt x="1422908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object 10">
              <a:extLst>
                <a:ext uri="{FF2B5EF4-FFF2-40B4-BE49-F238E27FC236}">
                  <a16:creationId xmlns:a16="http://schemas.microsoft.com/office/drawing/2014/main" id="{483EEB16-AD05-43F9-AE61-E5A8CD75AB8B}"/>
                </a:ext>
              </a:extLst>
            </p:cNvPr>
            <p:cNvSpPr txBox="1"/>
            <p:nvPr/>
          </p:nvSpPr>
          <p:spPr>
            <a:xfrm>
              <a:off x="622153" y="2752246"/>
              <a:ext cx="992475" cy="504625"/>
            </a:xfrm>
            <a:prstGeom prst="rect">
              <a:avLst/>
            </a:prstGeom>
          </p:spPr>
          <p:txBody>
            <a:bodyPr vert="horz" wrap="square" lIns="0" tIns="12065" rIns="0" bIns="0" rtlCol="0" anchor="ctr">
              <a:spAutoFit/>
            </a:bodyPr>
            <a:lstStyle/>
            <a:p>
              <a:pPr marL="173990" marR="5080" indent="-161925">
                <a:spcBef>
                  <a:spcPts val="95"/>
                </a:spcBef>
              </a:pPr>
              <a:r>
                <a:rPr sz="1600" b="1" spc="-5" dirty="0">
                  <a:solidFill>
                    <a:srgbClr val="00B0F0"/>
                  </a:solidFill>
                  <a:latin typeface="Arial"/>
                  <a:cs typeface="Arial"/>
                </a:rPr>
                <a:t>High</a:t>
              </a:r>
              <a:r>
                <a:rPr sz="1600" b="1" spc="-85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sz="1600" b="1" spc="-10" dirty="0">
                  <a:solidFill>
                    <a:srgbClr val="00B0F0"/>
                  </a:solidFill>
                  <a:latin typeface="Arial"/>
                  <a:cs typeface="Arial"/>
                </a:rPr>
                <a:t>level </a:t>
              </a:r>
              <a:r>
                <a:rPr sz="1600" b="1" spc="-430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sz="1600" b="1" spc="-10" dirty="0">
                  <a:solidFill>
                    <a:srgbClr val="00B0F0"/>
                  </a:solidFill>
                  <a:latin typeface="Arial"/>
                  <a:cs typeface="Arial"/>
                </a:rPr>
                <a:t>review</a:t>
              </a:r>
              <a:endParaRPr sz="1600" dirty="0">
                <a:solidFill>
                  <a:srgbClr val="00B0F0"/>
                </a:solidFill>
                <a:latin typeface="Arial"/>
                <a:cs typeface="Arial"/>
              </a:endParaRPr>
            </a:p>
          </p:txBody>
        </p:sp>
        <p:sp>
          <p:nvSpPr>
            <p:cNvPr id="16" name="object 11">
              <a:extLst>
                <a:ext uri="{FF2B5EF4-FFF2-40B4-BE49-F238E27FC236}">
                  <a16:creationId xmlns:a16="http://schemas.microsoft.com/office/drawing/2014/main" id="{2E9C1587-0E0E-467B-B222-BAAA2F0C49EC}"/>
                </a:ext>
              </a:extLst>
            </p:cNvPr>
            <p:cNvSpPr txBox="1"/>
            <p:nvPr/>
          </p:nvSpPr>
          <p:spPr>
            <a:xfrm>
              <a:off x="2200255" y="2105300"/>
              <a:ext cx="8840249" cy="289823"/>
            </a:xfrm>
            <a:prstGeom prst="rect">
              <a:avLst/>
            </a:prstGeom>
          </p:spPr>
          <p:txBody>
            <a:bodyPr vert="horz" wrap="square" lIns="0" tIns="12700" rIns="0" bIns="0" rtlCol="0" anchor="ctr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Fulfill</a:t>
              </a:r>
              <a:r>
                <a:rPr spc="15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all</a:t>
              </a:r>
              <a:r>
                <a:rPr spc="5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associated</a:t>
              </a:r>
              <a:r>
                <a:rPr spc="25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dirty="0">
                  <a:solidFill>
                    <a:prstClr val="black"/>
                  </a:solidFill>
                  <a:latin typeface="Arial"/>
                  <a:cs typeface="Arial"/>
                </a:rPr>
                <a:t>State </a:t>
              </a:r>
              <a:r>
                <a:rPr b="1" spc="-5" dirty="0">
                  <a:solidFill>
                    <a:srgbClr val="00B0F0"/>
                  </a:solidFill>
                  <a:latin typeface="Arial"/>
                  <a:cs typeface="Arial"/>
                </a:rPr>
                <a:t>Basic</a:t>
              </a:r>
              <a:r>
                <a:rPr b="1" spc="10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b="1" spc="-5" dirty="0">
                  <a:solidFill>
                    <a:srgbClr val="00B0F0"/>
                  </a:solidFill>
                  <a:latin typeface="Arial"/>
                  <a:cs typeface="Arial"/>
                </a:rPr>
                <a:t>Health</a:t>
              </a:r>
              <a:r>
                <a:rPr b="1" spc="10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b="1" spc="-5" dirty="0">
                  <a:solidFill>
                    <a:srgbClr val="00B0F0"/>
                  </a:solidFill>
                  <a:latin typeface="Arial"/>
                  <a:cs typeface="Arial"/>
                </a:rPr>
                <a:t>Care</a:t>
              </a:r>
              <a:r>
                <a:rPr b="1" spc="10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b="1" spc="-5" dirty="0">
                  <a:solidFill>
                    <a:srgbClr val="00B0F0"/>
                  </a:solidFill>
                  <a:latin typeface="Arial"/>
                  <a:cs typeface="Arial"/>
                </a:rPr>
                <a:t>Provision</a:t>
              </a:r>
              <a:r>
                <a:rPr b="1" spc="40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b="1" dirty="0">
                  <a:solidFill>
                    <a:srgbClr val="00B0F0"/>
                  </a:solidFill>
                  <a:latin typeface="Arial"/>
                  <a:cs typeface="Arial"/>
                </a:rPr>
                <a:t>Fund</a:t>
              </a:r>
              <a:r>
                <a:rPr b="1" spc="5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b="1" spc="-5" dirty="0">
                  <a:solidFill>
                    <a:srgbClr val="00B0F0"/>
                  </a:solidFill>
                  <a:latin typeface="Arial"/>
                  <a:cs typeface="Arial"/>
                </a:rPr>
                <a:t>(BHCPF)</a:t>
              </a:r>
              <a:r>
                <a:rPr b="1" spc="10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requirements</a:t>
              </a:r>
              <a:endParaRPr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grpSp>
          <p:nvGrpSpPr>
            <p:cNvPr id="17" name="object 12">
              <a:extLst>
                <a:ext uri="{FF2B5EF4-FFF2-40B4-BE49-F238E27FC236}">
                  <a16:creationId xmlns:a16="http://schemas.microsoft.com/office/drawing/2014/main" id="{E3587A28-2618-4A70-B21A-A4431FB12B66}"/>
                </a:ext>
              </a:extLst>
            </p:cNvPr>
            <p:cNvGrpSpPr/>
            <p:nvPr/>
          </p:nvGrpSpPr>
          <p:grpSpPr>
            <a:xfrm>
              <a:off x="307857" y="1389240"/>
              <a:ext cx="11497150" cy="543496"/>
              <a:chOff x="306324" y="1677923"/>
              <a:chExt cx="11343005" cy="632460"/>
            </a:xfrm>
          </p:grpSpPr>
          <p:sp>
            <p:nvSpPr>
              <p:cNvPr id="35" name="object 13">
                <a:extLst>
                  <a:ext uri="{FF2B5EF4-FFF2-40B4-BE49-F238E27FC236}">
                    <a16:creationId xmlns:a16="http://schemas.microsoft.com/office/drawing/2014/main" id="{5900FF8A-6820-4E3F-AD06-0F65A7321122}"/>
                  </a:ext>
                </a:extLst>
              </p:cNvPr>
              <p:cNvSpPr/>
              <p:nvPr/>
            </p:nvSpPr>
            <p:spPr>
              <a:xfrm>
                <a:off x="306324" y="2305811"/>
                <a:ext cx="11343005" cy="0"/>
              </a:xfrm>
              <a:custGeom>
                <a:avLst/>
                <a:gdLst/>
                <a:ahLst/>
                <a:cxnLst/>
                <a:rect l="l" t="t" r="r" b="b"/>
                <a:pathLst>
                  <a:path w="11343005">
                    <a:moveTo>
                      <a:pt x="0" y="0"/>
                    </a:moveTo>
                    <a:lnTo>
                      <a:pt x="11342497" y="0"/>
                    </a:lnTo>
                  </a:path>
                </a:pathLst>
              </a:custGeom>
              <a:ln w="9144">
                <a:solidFill>
                  <a:srgbClr val="5292AB"/>
                </a:solidFill>
              </a:ln>
            </p:spPr>
            <p:txBody>
              <a:bodyPr wrap="square"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" name="object 14">
                <a:extLst>
                  <a:ext uri="{FF2B5EF4-FFF2-40B4-BE49-F238E27FC236}">
                    <a16:creationId xmlns:a16="http://schemas.microsoft.com/office/drawing/2014/main" id="{A1D1266A-7E34-41AE-AAF8-F24EDFE165A9}"/>
                  </a:ext>
                </a:extLst>
              </p:cNvPr>
              <p:cNvSpPr/>
              <p:nvPr/>
            </p:nvSpPr>
            <p:spPr>
              <a:xfrm>
                <a:off x="355092" y="1677923"/>
                <a:ext cx="1551940" cy="601980"/>
              </a:xfrm>
              <a:custGeom>
                <a:avLst/>
                <a:gdLst/>
                <a:ahLst/>
                <a:cxnLst/>
                <a:rect l="l" t="t" r="r" b="b"/>
                <a:pathLst>
                  <a:path w="1551939" h="601980">
                    <a:moveTo>
                      <a:pt x="1451102" y="0"/>
                    </a:moveTo>
                    <a:lnTo>
                      <a:pt x="100329" y="0"/>
                    </a:lnTo>
                    <a:lnTo>
                      <a:pt x="61277" y="7889"/>
                    </a:lnTo>
                    <a:lnTo>
                      <a:pt x="29386" y="29400"/>
                    </a:lnTo>
                    <a:lnTo>
                      <a:pt x="7884" y="61293"/>
                    </a:lnTo>
                    <a:lnTo>
                      <a:pt x="0" y="100329"/>
                    </a:lnTo>
                    <a:lnTo>
                      <a:pt x="0" y="501650"/>
                    </a:lnTo>
                    <a:lnTo>
                      <a:pt x="7884" y="540686"/>
                    </a:lnTo>
                    <a:lnTo>
                      <a:pt x="29386" y="572579"/>
                    </a:lnTo>
                    <a:lnTo>
                      <a:pt x="61277" y="594090"/>
                    </a:lnTo>
                    <a:lnTo>
                      <a:pt x="100329" y="601979"/>
                    </a:lnTo>
                    <a:lnTo>
                      <a:pt x="1451102" y="601979"/>
                    </a:lnTo>
                    <a:lnTo>
                      <a:pt x="1490138" y="594090"/>
                    </a:lnTo>
                    <a:lnTo>
                      <a:pt x="1522031" y="572579"/>
                    </a:lnTo>
                    <a:lnTo>
                      <a:pt x="1543542" y="540686"/>
                    </a:lnTo>
                    <a:lnTo>
                      <a:pt x="1551432" y="501650"/>
                    </a:lnTo>
                    <a:lnTo>
                      <a:pt x="1551432" y="100329"/>
                    </a:lnTo>
                    <a:lnTo>
                      <a:pt x="1543542" y="61293"/>
                    </a:lnTo>
                    <a:lnTo>
                      <a:pt x="1522031" y="29400"/>
                    </a:lnTo>
                    <a:lnTo>
                      <a:pt x="1490138" y="7889"/>
                    </a:lnTo>
                    <a:lnTo>
                      <a:pt x="1451102" y="0"/>
                    </a:lnTo>
                    <a:close/>
                  </a:path>
                </a:pathLst>
              </a:cu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txBody>
              <a:bodyPr wrap="square" lIns="0" tIns="0" rIns="0" bIns="0"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8" name="object 15">
              <a:extLst>
                <a:ext uri="{FF2B5EF4-FFF2-40B4-BE49-F238E27FC236}">
                  <a16:creationId xmlns:a16="http://schemas.microsoft.com/office/drawing/2014/main" id="{2B93BAA1-D061-48E8-BE05-BB38D2259CCA}"/>
                </a:ext>
              </a:extLst>
            </p:cNvPr>
            <p:cNvSpPr/>
            <p:nvPr/>
          </p:nvSpPr>
          <p:spPr>
            <a:xfrm>
              <a:off x="266148" y="2594099"/>
              <a:ext cx="11458533" cy="0"/>
            </a:xfrm>
            <a:custGeom>
              <a:avLst/>
              <a:gdLst/>
              <a:ahLst/>
              <a:cxnLst/>
              <a:rect l="l" t="t" r="r" b="b"/>
              <a:pathLst>
                <a:path w="11304905">
                  <a:moveTo>
                    <a:pt x="0" y="0"/>
                  </a:moveTo>
                  <a:lnTo>
                    <a:pt x="11304905" y="0"/>
                  </a:lnTo>
                </a:path>
              </a:pathLst>
            </a:custGeom>
            <a:ln w="9144">
              <a:solidFill>
                <a:srgbClr val="5292AB"/>
              </a:solidFill>
            </a:ln>
          </p:spPr>
          <p:txBody>
            <a:bodyPr wrap="square"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object 16">
              <a:extLst>
                <a:ext uri="{FF2B5EF4-FFF2-40B4-BE49-F238E27FC236}">
                  <a16:creationId xmlns:a16="http://schemas.microsoft.com/office/drawing/2014/main" id="{C2D82F7B-EA51-4621-8404-D1F3D1B0A3B7}"/>
                </a:ext>
              </a:extLst>
            </p:cNvPr>
            <p:cNvSpPr txBox="1"/>
            <p:nvPr/>
          </p:nvSpPr>
          <p:spPr>
            <a:xfrm>
              <a:off x="906688" y="1515634"/>
              <a:ext cx="472424" cy="258404"/>
            </a:xfrm>
            <a:prstGeom prst="rect">
              <a:avLst/>
            </a:prstGeom>
          </p:spPr>
          <p:txBody>
            <a:bodyPr vert="horz" wrap="square" lIns="0" tIns="12065" rIns="0" bIns="0" rtlCol="0" anchor="ctr">
              <a:spAutoFit/>
            </a:bodyPr>
            <a:lstStyle/>
            <a:p>
              <a:pPr marL="12700">
                <a:spcBef>
                  <a:spcPts val="95"/>
                </a:spcBef>
              </a:pPr>
              <a:r>
                <a:rPr sz="1600" b="1" spc="-5" dirty="0">
                  <a:solidFill>
                    <a:srgbClr val="00B0F0"/>
                  </a:solidFill>
                  <a:latin typeface="Arial"/>
                  <a:cs typeface="Arial"/>
                </a:rPr>
                <a:t>MSP</a:t>
              </a:r>
              <a:endParaRPr sz="1600" dirty="0">
                <a:solidFill>
                  <a:srgbClr val="00B0F0"/>
                </a:solidFill>
                <a:latin typeface="Arial"/>
                <a:cs typeface="Arial"/>
              </a:endParaRPr>
            </a:p>
          </p:txBody>
        </p:sp>
        <p:sp>
          <p:nvSpPr>
            <p:cNvPr id="20" name="object 17">
              <a:extLst>
                <a:ext uri="{FF2B5EF4-FFF2-40B4-BE49-F238E27FC236}">
                  <a16:creationId xmlns:a16="http://schemas.microsoft.com/office/drawing/2014/main" id="{171A8E1B-8CC9-4B51-BF87-BCAA1123403F}"/>
                </a:ext>
              </a:extLst>
            </p:cNvPr>
            <p:cNvSpPr/>
            <p:nvPr/>
          </p:nvSpPr>
          <p:spPr>
            <a:xfrm>
              <a:off x="307857" y="1319831"/>
              <a:ext cx="11497150" cy="0"/>
            </a:xfrm>
            <a:custGeom>
              <a:avLst/>
              <a:gdLst/>
              <a:ahLst/>
              <a:cxnLst/>
              <a:rect l="l" t="t" r="r" b="b"/>
              <a:pathLst>
                <a:path w="11343005">
                  <a:moveTo>
                    <a:pt x="0" y="0"/>
                  </a:moveTo>
                  <a:lnTo>
                    <a:pt x="11342497" y="0"/>
                  </a:lnTo>
                </a:path>
              </a:pathLst>
            </a:custGeom>
            <a:ln w="9144">
              <a:solidFill>
                <a:srgbClr val="5292AB"/>
              </a:solidFill>
            </a:ln>
          </p:spPr>
          <p:txBody>
            <a:bodyPr wrap="square"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1" name="object 18">
              <a:extLst>
                <a:ext uri="{FF2B5EF4-FFF2-40B4-BE49-F238E27FC236}">
                  <a16:creationId xmlns:a16="http://schemas.microsoft.com/office/drawing/2014/main" id="{04F45846-1812-4BCE-8980-BEA2E1DD52E1}"/>
                </a:ext>
              </a:extLst>
            </p:cNvPr>
            <p:cNvSpPr txBox="1"/>
            <p:nvPr/>
          </p:nvSpPr>
          <p:spPr>
            <a:xfrm>
              <a:off x="2133447" y="1466421"/>
              <a:ext cx="9500612" cy="289823"/>
            </a:xfrm>
            <a:prstGeom prst="rect">
              <a:avLst/>
            </a:prstGeom>
          </p:spPr>
          <p:txBody>
            <a:bodyPr vert="horz" wrap="square" lIns="0" tIns="12700" rIns="0" bIns="0" rtlCol="0" anchor="ctr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Develop</a:t>
              </a:r>
              <a:r>
                <a:rPr spc="15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and</a:t>
              </a:r>
              <a:r>
                <a:rPr spc="5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implement</a:t>
              </a:r>
              <a:r>
                <a:rPr spc="30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a</a:t>
              </a:r>
              <a:r>
                <a:rPr spc="5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fully</a:t>
              </a:r>
              <a:r>
                <a:rPr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costed</a:t>
              </a:r>
              <a:r>
                <a:rPr spc="10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b="1" dirty="0">
                  <a:solidFill>
                    <a:srgbClr val="00B0F0"/>
                  </a:solidFill>
                  <a:latin typeface="Arial"/>
                  <a:cs typeface="Arial"/>
                </a:rPr>
                <a:t>Minimum</a:t>
              </a:r>
              <a:r>
                <a:rPr b="1" spc="-5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b="1" spc="-10" dirty="0">
                  <a:solidFill>
                    <a:srgbClr val="00B0F0"/>
                  </a:solidFill>
                  <a:latin typeface="Arial"/>
                  <a:cs typeface="Arial"/>
                </a:rPr>
                <a:t>Service</a:t>
              </a:r>
              <a:r>
                <a:rPr b="1" spc="50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b="1" spc="-5" dirty="0">
                  <a:solidFill>
                    <a:srgbClr val="00B0F0"/>
                  </a:solidFill>
                  <a:latin typeface="Arial"/>
                  <a:cs typeface="Arial"/>
                </a:rPr>
                <a:t>Package</a:t>
              </a:r>
              <a:r>
                <a:rPr b="1" spc="15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spc="-15" dirty="0">
                  <a:solidFill>
                    <a:prstClr val="black"/>
                  </a:solidFill>
                  <a:latin typeface="Arial"/>
                  <a:cs typeface="Arial"/>
                </a:rPr>
                <a:t>which</a:t>
              </a:r>
              <a:r>
                <a:rPr spc="50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is</a:t>
              </a:r>
              <a:r>
                <a:rPr spc="5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tailored</a:t>
              </a:r>
              <a:r>
                <a:rPr spc="25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dirty="0">
                  <a:solidFill>
                    <a:prstClr val="black"/>
                  </a:solidFill>
                  <a:latin typeface="Arial"/>
                  <a:cs typeface="Arial"/>
                </a:rPr>
                <a:t>to</a:t>
              </a:r>
              <a:r>
                <a:rPr spc="-10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dirty="0">
                  <a:solidFill>
                    <a:prstClr val="black"/>
                  </a:solidFill>
                  <a:latin typeface="Arial"/>
                  <a:cs typeface="Arial"/>
                </a:rPr>
                <a:t>states</a:t>
              </a:r>
            </a:p>
          </p:txBody>
        </p:sp>
        <p:sp>
          <p:nvSpPr>
            <p:cNvPr id="22" name="object 19">
              <a:extLst>
                <a:ext uri="{FF2B5EF4-FFF2-40B4-BE49-F238E27FC236}">
                  <a16:creationId xmlns:a16="http://schemas.microsoft.com/office/drawing/2014/main" id="{8732F532-9A87-493E-9859-9B31FF0AFCD4}"/>
                </a:ext>
              </a:extLst>
            </p:cNvPr>
            <p:cNvSpPr txBox="1"/>
            <p:nvPr/>
          </p:nvSpPr>
          <p:spPr>
            <a:xfrm>
              <a:off x="2226128" y="2824504"/>
              <a:ext cx="9357083" cy="289823"/>
            </a:xfrm>
            <a:prstGeom prst="rect">
              <a:avLst/>
            </a:prstGeom>
          </p:spPr>
          <p:txBody>
            <a:bodyPr vert="horz" wrap="square" lIns="0" tIns="12700" rIns="0" bIns="0" rtlCol="0" anchor="ctr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Review</a:t>
              </a:r>
              <a:r>
                <a:rPr spc="15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dirty="0">
                  <a:solidFill>
                    <a:prstClr val="black"/>
                  </a:solidFill>
                  <a:latin typeface="Arial"/>
                  <a:cs typeface="Arial"/>
                </a:rPr>
                <a:t>state</a:t>
              </a:r>
              <a:r>
                <a:rPr spc="5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PHC</a:t>
              </a:r>
              <a:r>
                <a:rPr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performance</a:t>
              </a:r>
              <a:r>
                <a:rPr spc="25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on a</a:t>
              </a:r>
              <a:r>
                <a:rPr spc="20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b="1" spc="-5" dirty="0">
                  <a:solidFill>
                    <a:srgbClr val="00B0F0"/>
                  </a:solidFill>
                  <a:latin typeface="Arial"/>
                  <a:cs typeface="Arial"/>
                </a:rPr>
                <a:t>quarterly</a:t>
              </a:r>
              <a:r>
                <a:rPr b="1" spc="5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basis</a:t>
              </a:r>
              <a:r>
                <a:rPr spc="15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in</a:t>
              </a:r>
              <a:r>
                <a:rPr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b="1" dirty="0">
                  <a:solidFill>
                    <a:srgbClr val="00B0F0"/>
                  </a:solidFill>
                  <a:latin typeface="Arial"/>
                  <a:cs typeface="Arial"/>
                </a:rPr>
                <a:t>State</a:t>
              </a:r>
              <a:r>
                <a:rPr b="1" spc="5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b="1" spc="-10" dirty="0">
                  <a:solidFill>
                    <a:srgbClr val="00B0F0"/>
                  </a:solidFill>
                  <a:latin typeface="Arial"/>
                  <a:cs typeface="Arial"/>
                </a:rPr>
                <a:t>Executive</a:t>
              </a:r>
              <a:r>
                <a:rPr b="1" spc="50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b="1" dirty="0">
                  <a:solidFill>
                    <a:srgbClr val="00B0F0"/>
                  </a:solidFill>
                  <a:latin typeface="Arial"/>
                  <a:cs typeface="Arial"/>
                </a:rPr>
                <a:t>Council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meetings</a:t>
              </a:r>
              <a:endParaRPr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23" name="object 20">
              <a:extLst>
                <a:ext uri="{FF2B5EF4-FFF2-40B4-BE49-F238E27FC236}">
                  <a16:creationId xmlns:a16="http://schemas.microsoft.com/office/drawing/2014/main" id="{3FDDA4D3-6126-493E-962A-71AB2C561085}"/>
                </a:ext>
              </a:extLst>
            </p:cNvPr>
            <p:cNvSpPr/>
            <p:nvPr/>
          </p:nvSpPr>
          <p:spPr>
            <a:xfrm>
              <a:off x="280051" y="3484645"/>
              <a:ext cx="1645117" cy="590970"/>
            </a:xfrm>
            <a:custGeom>
              <a:avLst/>
              <a:gdLst/>
              <a:ahLst/>
              <a:cxnLst/>
              <a:rect l="l" t="t" r="r" b="b"/>
              <a:pathLst>
                <a:path w="1623060" h="687704">
                  <a:moveTo>
                    <a:pt x="1508506" y="0"/>
                  </a:moveTo>
                  <a:lnTo>
                    <a:pt x="114554" y="0"/>
                  </a:lnTo>
                  <a:lnTo>
                    <a:pt x="69962" y="9005"/>
                  </a:lnTo>
                  <a:lnTo>
                    <a:pt x="33550" y="33559"/>
                  </a:lnTo>
                  <a:lnTo>
                    <a:pt x="9001" y="69973"/>
                  </a:lnTo>
                  <a:lnTo>
                    <a:pt x="0" y="114553"/>
                  </a:lnTo>
                  <a:lnTo>
                    <a:pt x="0" y="572769"/>
                  </a:lnTo>
                  <a:lnTo>
                    <a:pt x="9001" y="617350"/>
                  </a:lnTo>
                  <a:lnTo>
                    <a:pt x="33550" y="653764"/>
                  </a:lnTo>
                  <a:lnTo>
                    <a:pt x="69962" y="678318"/>
                  </a:lnTo>
                  <a:lnTo>
                    <a:pt x="114554" y="687324"/>
                  </a:lnTo>
                  <a:lnTo>
                    <a:pt x="1508506" y="687324"/>
                  </a:lnTo>
                  <a:lnTo>
                    <a:pt x="1553086" y="678318"/>
                  </a:lnTo>
                  <a:lnTo>
                    <a:pt x="1589500" y="653764"/>
                  </a:lnTo>
                  <a:lnTo>
                    <a:pt x="1614054" y="617350"/>
                  </a:lnTo>
                  <a:lnTo>
                    <a:pt x="1623059" y="572769"/>
                  </a:lnTo>
                  <a:lnTo>
                    <a:pt x="1623059" y="114553"/>
                  </a:lnTo>
                  <a:lnTo>
                    <a:pt x="1614054" y="69973"/>
                  </a:lnTo>
                  <a:lnTo>
                    <a:pt x="1589500" y="33559"/>
                  </a:lnTo>
                  <a:lnTo>
                    <a:pt x="1553086" y="9005"/>
                  </a:lnTo>
                  <a:lnTo>
                    <a:pt x="1508506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4" name="object 21">
              <a:extLst>
                <a:ext uri="{FF2B5EF4-FFF2-40B4-BE49-F238E27FC236}">
                  <a16:creationId xmlns:a16="http://schemas.microsoft.com/office/drawing/2014/main" id="{BE63575B-9E68-421F-8E1D-94AF90272E1E}"/>
                </a:ext>
              </a:extLst>
            </p:cNvPr>
            <p:cNvSpPr txBox="1"/>
            <p:nvPr/>
          </p:nvSpPr>
          <p:spPr>
            <a:xfrm>
              <a:off x="502283" y="3648036"/>
              <a:ext cx="1199725" cy="258404"/>
            </a:xfrm>
            <a:prstGeom prst="rect">
              <a:avLst/>
            </a:prstGeom>
          </p:spPr>
          <p:txBody>
            <a:bodyPr vert="horz" wrap="square" lIns="0" tIns="12065" rIns="0" bIns="0" rtlCol="0" anchor="ctr">
              <a:spAutoFit/>
            </a:bodyPr>
            <a:lstStyle/>
            <a:p>
              <a:pPr marL="194310" marR="5080" indent="-182245">
                <a:spcBef>
                  <a:spcPts val="95"/>
                </a:spcBef>
              </a:pPr>
              <a:r>
                <a:rPr sz="1600" b="1" spc="-5" dirty="0">
                  <a:solidFill>
                    <a:srgbClr val="00B0F0"/>
                  </a:solidFill>
                  <a:latin typeface="Arial"/>
                  <a:cs typeface="Arial"/>
                </a:rPr>
                <a:t>F</a:t>
              </a:r>
              <a:r>
                <a:rPr lang="en-US" sz="1600" b="1" spc="-5" dirty="0">
                  <a:solidFill>
                    <a:srgbClr val="00B0F0"/>
                  </a:solidFill>
                  <a:latin typeface="Arial"/>
                  <a:cs typeface="Arial"/>
                </a:rPr>
                <a:t>inancing</a:t>
              </a:r>
              <a:endParaRPr sz="1600" dirty="0">
                <a:solidFill>
                  <a:srgbClr val="00B0F0"/>
                </a:solidFill>
                <a:latin typeface="Arial"/>
                <a:cs typeface="Arial"/>
              </a:endParaRPr>
            </a:p>
          </p:txBody>
        </p:sp>
        <p:sp>
          <p:nvSpPr>
            <p:cNvPr id="25" name="object 22">
              <a:extLst>
                <a:ext uri="{FF2B5EF4-FFF2-40B4-BE49-F238E27FC236}">
                  <a16:creationId xmlns:a16="http://schemas.microsoft.com/office/drawing/2014/main" id="{0021239E-8B36-4450-989E-CD93DB024AEE}"/>
                </a:ext>
              </a:extLst>
            </p:cNvPr>
            <p:cNvSpPr/>
            <p:nvPr/>
          </p:nvSpPr>
          <p:spPr>
            <a:xfrm>
              <a:off x="266148" y="3385114"/>
              <a:ext cx="11458533" cy="0"/>
            </a:xfrm>
            <a:custGeom>
              <a:avLst/>
              <a:gdLst/>
              <a:ahLst/>
              <a:cxnLst/>
              <a:rect l="l" t="t" r="r" b="b"/>
              <a:pathLst>
                <a:path w="11304905">
                  <a:moveTo>
                    <a:pt x="0" y="0"/>
                  </a:moveTo>
                  <a:lnTo>
                    <a:pt x="11304905" y="0"/>
                  </a:lnTo>
                </a:path>
              </a:pathLst>
            </a:custGeom>
            <a:ln w="9144">
              <a:solidFill>
                <a:srgbClr val="5292AB"/>
              </a:solidFill>
            </a:ln>
          </p:spPr>
          <p:txBody>
            <a:bodyPr wrap="square"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object 23">
              <a:extLst>
                <a:ext uri="{FF2B5EF4-FFF2-40B4-BE49-F238E27FC236}">
                  <a16:creationId xmlns:a16="http://schemas.microsoft.com/office/drawing/2014/main" id="{1A58E933-D201-41E0-8FF1-01F43000F1A8}"/>
                </a:ext>
              </a:extLst>
            </p:cNvPr>
            <p:cNvSpPr/>
            <p:nvPr/>
          </p:nvSpPr>
          <p:spPr>
            <a:xfrm>
              <a:off x="250702" y="4159104"/>
              <a:ext cx="11370355" cy="0"/>
            </a:xfrm>
            <a:custGeom>
              <a:avLst/>
              <a:gdLst/>
              <a:ahLst/>
              <a:cxnLst/>
              <a:rect l="l" t="t" r="r" b="b"/>
              <a:pathLst>
                <a:path w="11217910">
                  <a:moveTo>
                    <a:pt x="0" y="0"/>
                  </a:moveTo>
                  <a:lnTo>
                    <a:pt x="11217783" y="0"/>
                  </a:lnTo>
                </a:path>
              </a:pathLst>
            </a:custGeom>
            <a:ln w="9144">
              <a:solidFill>
                <a:srgbClr val="5292AB"/>
              </a:solidFill>
            </a:ln>
          </p:spPr>
          <p:txBody>
            <a:bodyPr wrap="square"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object 24">
              <a:extLst>
                <a:ext uri="{FF2B5EF4-FFF2-40B4-BE49-F238E27FC236}">
                  <a16:creationId xmlns:a16="http://schemas.microsoft.com/office/drawing/2014/main" id="{6EF22901-A51C-44D7-B378-04698462EC3D}"/>
                </a:ext>
              </a:extLst>
            </p:cNvPr>
            <p:cNvSpPr/>
            <p:nvPr/>
          </p:nvSpPr>
          <p:spPr>
            <a:xfrm>
              <a:off x="193547" y="4842729"/>
              <a:ext cx="11426995" cy="0"/>
            </a:xfrm>
            <a:custGeom>
              <a:avLst/>
              <a:gdLst/>
              <a:ahLst/>
              <a:cxnLst/>
              <a:rect l="l" t="t" r="r" b="b"/>
              <a:pathLst>
                <a:path w="11273790">
                  <a:moveTo>
                    <a:pt x="0" y="0"/>
                  </a:moveTo>
                  <a:lnTo>
                    <a:pt x="11273409" y="0"/>
                  </a:lnTo>
                </a:path>
              </a:pathLst>
            </a:custGeom>
            <a:ln w="9144">
              <a:solidFill>
                <a:srgbClr val="5292AB"/>
              </a:solidFill>
            </a:ln>
          </p:spPr>
          <p:txBody>
            <a:bodyPr wrap="square"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object 25">
              <a:extLst>
                <a:ext uri="{FF2B5EF4-FFF2-40B4-BE49-F238E27FC236}">
                  <a16:creationId xmlns:a16="http://schemas.microsoft.com/office/drawing/2014/main" id="{C660D872-F63A-4EF9-B632-DFD8CFC6BA70}"/>
                </a:ext>
              </a:extLst>
            </p:cNvPr>
            <p:cNvSpPr/>
            <p:nvPr/>
          </p:nvSpPr>
          <p:spPr>
            <a:xfrm>
              <a:off x="244523" y="4238990"/>
              <a:ext cx="1681160" cy="523851"/>
            </a:xfrm>
            <a:custGeom>
              <a:avLst/>
              <a:gdLst/>
              <a:ahLst/>
              <a:cxnLst/>
              <a:rect l="l" t="t" r="r" b="b"/>
              <a:pathLst>
                <a:path w="1658620" h="609600">
                  <a:moveTo>
                    <a:pt x="1556511" y="0"/>
                  </a:moveTo>
                  <a:lnTo>
                    <a:pt x="101600" y="0"/>
                  </a:lnTo>
                  <a:lnTo>
                    <a:pt x="62054" y="7981"/>
                  </a:lnTo>
                  <a:lnTo>
                    <a:pt x="29759" y="29749"/>
                  </a:lnTo>
                  <a:lnTo>
                    <a:pt x="7984" y="62043"/>
                  </a:lnTo>
                  <a:lnTo>
                    <a:pt x="0" y="101600"/>
                  </a:lnTo>
                  <a:lnTo>
                    <a:pt x="0" y="507999"/>
                  </a:lnTo>
                  <a:lnTo>
                    <a:pt x="7984" y="547556"/>
                  </a:lnTo>
                  <a:lnTo>
                    <a:pt x="29759" y="579850"/>
                  </a:lnTo>
                  <a:lnTo>
                    <a:pt x="62054" y="601618"/>
                  </a:lnTo>
                  <a:lnTo>
                    <a:pt x="101600" y="609599"/>
                  </a:lnTo>
                  <a:lnTo>
                    <a:pt x="1556511" y="609599"/>
                  </a:lnTo>
                  <a:lnTo>
                    <a:pt x="1596068" y="601618"/>
                  </a:lnTo>
                  <a:lnTo>
                    <a:pt x="1628362" y="579850"/>
                  </a:lnTo>
                  <a:lnTo>
                    <a:pt x="1650130" y="547556"/>
                  </a:lnTo>
                  <a:lnTo>
                    <a:pt x="1658112" y="507999"/>
                  </a:lnTo>
                  <a:lnTo>
                    <a:pt x="1658112" y="101600"/>
                  </a:lnTo>
                  <a:lnTo>
                    <a:pt x="1650130" y="62043"/>
                  </a:lnTo>
                  <a:lnTo>
                    <a:pt x="1628362" y="29749"/>
                  </a:lnTo>
                  <a:lnTo>
                    <a:pt x="1596068" y="7981"/>
                  </a:lnTo>
                  <a:lnTo>
                    <a:pt x="1556511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object 26">
              <a:extLst>
                <a:ext uri="{FF2B5EF4-FFF2-40B4-BE49-F238E27FC236}">
                  <a16:creationId xmlns:a16="http://schemas.microsoft.com/office/drawing/2014/main" id="{43F96D9C-D93F-459A-AAA2-8DF7392E53A4}"/>
                </a:ext>
              </a:extLst>
            </p:cNvPr>
            <p:cNvSpPr txBox="1"/>
            <p:nvPr/>
          </p:nvSpPr>
          <p:spPr>
            <a:xfrm>
              <a:off x="524528" y="4369095"/>
              <a:ext cx="1121202" cy="258404"/>
            </a:xfrm>
            <a:prstGeom prst="rect">
              <a:avLst/>
            </a:prstGeom>
          </p:spPr>
          <p:txBody>
            <a:bodyPr vert="horz" wrap="square" lIns="0" tIns="12065" rIns="0" bIns="0" rtlCol="0" anchor="ctr">
              <a:spAutoFit/>
            </a:bodyPr>
            <a:lstStyle/>
            <a:p>
              <a:pPr marL="12700">
                <a:spcBef>
                  <a:spcPts val="95"/>
                </a:spcBef>
              </a:pPr>
              <a:r>
                <a:rPr sz="1600" b="1" spc="-5" dirty="0">
                  <a:solidFill>
                    <a:srgbClr val="00B0F0"/>
                  </a:solidFill>
                  <a:latin typeface="Arial"/>
                  <a:cs typeface="Arial"/>
                </a:rPr>
                <a:t>Lea</a:t>
              </a:r>
              <a:r>
                <a:rPr sz="1600" b="1" spc="-10" dirty="0">
                  <a:solidFill>
                    <a:srgbClr val="00B0F0"/>
                  </a:solidFill>
                  <a:latin typeface="Arial"/>
                  <a:cs typeface="Arial"/>
                </a:rPr>
                <a:t>d</a:t>
              </a:r>
              <a:r>
                <a:rPr sz="1600" b="1" spc="-5" dirty="0">
                  <a:solidFill>
                    <a:srgbClr val="00B0F0"/>
                  </a:solidFill>
                  <a:latin typeface="Arial"/>
                  <a:cs typeface="Arial"/>
                </a:rPr>
                <a:t>ership</a:t>
              </a:r>
              <a:endParaRPr sz="1600" dirty="0">
                <a:solidFill>
                  <a:srgbClr val="00B0F0"/>
                </a:solidFill>
                <a:latin typeface="Arial"/>
                <a:cs typeface="Arial"/>
              </a:endParaRPr>
            </a:p>
          </p:txBody>
        </p:sp>
        <p:sp>
          <p:nvSpPr>
            <p:cNvPr id="30" name="object 27">
              <a:extLst>
                <a:ext uri="{FF2B5EF4-FFF2-40B4-BE49-F238E27FC236}">
                  <a16:creationId xmlns:a16="http://schemas.microsoft.com/office/drawing/2014/main" id="{42F36B72-FC99-435D-B764-00C704796AA9}"/>
                </a:ext>
              </a:extLst>
            </p:cNvPr>
            <p:cNvSpPr/>
            <p:nvPr/>
          </p:nvSpPr>
          <p:spPr>
            <a:xfrm>
              <a:off x="357286" y="671565"/>
              <a:ext cx="1567881" cy="546224"/>
            </a:xfrm>
            <a:custGeom>
              <a:avLst/>
              <a:gdLst/>
              <a:ahLst/>
              <a:cxnLst/>
              <a:rect l="l" t="t" r="r" b="b"/>
              <a:pathLst>
                <a:path w="1546860" h="635635">
                  <a:moveTo>
                    <a:pt x="1440941" y="0"/>
                  </a:moveTo>
                  <a:lnTo>
                    <a:pt x="105917" y="0"/>
                  </a:lnTo>
                  <a:lnTo>
                    <a:pt x="64690" y="8316"/>
                  </a:lnTo>
                  <a:lnTo>
                    <a:pt x="31022" y="31003"/>
                  </a:lnTo>
                  <a:lnTo>
                    <a:pt x="8323" y="64668"/>
                  </a:lnTo>
                  <a:lnTo>
                    <a:pt x="0" y="105917"/>
                  </a:lnTo>
                  <a:lnTo>
                    <a:pt x="0" y="529589"/>
                  </a:lnTo>
                  <a:lnTo>
                    <a:pt x="8323" y="570839"/>
                  </a:lnTo>
                  <a:lnTo>
                    <a:pt x="31022" y="604504"/>
                  </a:lnTo>
                  <a:lnTo>
                    <a:pt x="64690" y="627191"/>
                  </a:lnTo>
                  <a:lnTo>
                    <a:pt x="105917" y="635507"/>
                  </a:lnTo>
                  <a:lnTo>
                    <a:pt x="1440941" y="635507"/>
                  </a:lnTo>
                  <a:lnTo>
                    <a:pt x="1482191" y="627191"/>
                  </a:lnTo>
                  <a:lnTo>
                    <a:pt x="1515856" y="604504"/>
                  </a:lnTo>
                  <a:lnTo>
                    <a:pt x="1538543" y="570839"/>
                  </a:lnTo>
                  <a:lnTo>
                    <a:pt x="1546859" y="529589"/>
                  </a:lnTo>
                  <a:lnTo>
                    <a:pt x="1546859" y="105917"/>
                  </a:lnTo>
                  <a:lnTo>
                    <a:pt x="1538543" y="64668"/>
                  </a:lnTo>
                  <a:lnTo>
                    <a:pt x="1515856" y="31003"/>
                  </a:lnTo>
                  <a:lnTo>
                    <a:pt x="1482191" y="8316"/>
                  </a:lnTo>
                  <a:lnTo>
                    <a:pt x="1440941" y="0"/>
                  </a:lnTo>
                  <a:close/>
                </a:path>
              </a:pathLst>
            </a:cu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txBody>
            <a:bodyPr wrap="square" lIns="0" tIns="0" rIns="0" bIns="0"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object 28">
              <a:extLst>
                <a:ext uri="{FF2B5EF4-FFF2-40B4-BE49-F238E27FC236}">
                  <a16:creationId xmlns:a16="http://schemas.microsoft.com/office/drawing/2014/main" id="{C2CA041B-F6F1-4EAD-81BF-88A601453435}"/>
                </a:ext>
              </a:extLst>
            </p:cNvPr>
            <p:cNvSpPr txBox="1"/>
            <p:nvPr/>
          </p:nvSpPr>
          <p:spPr>
            <a:xfrm>
              <a:off x="683324" y="811601"/>
              <a:ext cx="916528" cy="258404"/>
            </a:xfrm>
            <a:prstGeom prst="rect">
              <a:avLst/>
            </a:prstGeom>
          </p:spPr>
          <p:txBody>
            <a:bodyPr vert="horz" wrap="square" lIns="0" tIns="12065" rIns="0" bIns="0" rtlCol="0" anchor="ctr">
              <a:spAutoFit/>
            </a:bodyPr>
            <a:lstStyle/>
            <a:p>
              <a:pPr marL="12700">
                <a:spcBef>
                  <a:spcPts val="95"/>
                </a:spcBef>
              </a:pPr>
              <a:r>
                <a:rPr sz="1600" b="1" spc="-5" dirty="0">
                  <a:solidFill>
                    <a:srgbClr val="00B0F0"/>
                  </a:solidFill>
                  <a:latin typeface="Arial"/>
                  <a:cs typeface="Arial"/>
                </a:rPr>
                <a:t>PHCUOR</a:t>
              </a:r>
              <a:endParaRPr sz="1600" dirty="0">
                <a:solidFill>
                  <a:srgbClr val="00B0F0"/>
                </a:solidFill>
                <a:latin typeface="Arial"/>
                <a:cs typeface="Arial"/>
              </a:endParaRPr>
            </a:p>
          </p:txBody>
        </p:sp>
        <p:sp>
          <p:nvSpPr>
            <p:cNvPr id="32" name="object 29">
              <a:extLst>
                <a:ext uri="{FF2B5EF4-FFF2-40B4-BE49-F238E27FC236}">
                  <a16:creationId xmlns:a16="http://schemas.microsoft.com/office/drawing/2014/main" id="{9AF1A65E-76D2-404C-AD4D-B432E9E602BB}"/>
                </a:ext>
              </a:extLst>
            </p:cNvPr>
            <p:cNvSpPr txBox="1"/>
            <p:nvPr/>
          </p:nvSpPr>
          <p:spPr>
            <a:xfrm>
              <a:off x="2200255" y="3611929"/>
              <a:ext cx="9425951" cy="289823"/>
            </a:xfrm>
            <a:prstGeom prst="rect">
              <a:avLst/>
            </a:prstGeom>
          </p:spPr>
          <p:txBody>
            <a:bodyPr vert="horz" wrap="square" lIns="0" tIns="12700" rIns="0" bIns="0" rtlCol="0" anchor="ctr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lang="en-US" spc="-5" dirty="0">
                  <a:solidFill>
                    <a:prstClr val="black"/>
                  </a:solidFill>
                  <a:latin typeface="Arial"/>
                  <a:cs typeface="Arial"/>
                </a:rPr>
                <a:t>Improve financing for </a:t>
              </a:r>
              <a:r>
                <a:rPr lang="en-GB" b="1" spc="-5" dirty="0">
                  <a:solidFill>
                    <a:srgbClr val="00B0F0"/>
                  </a:solidFill>
                  <a:latin typeface="Arial"/>
                  <a:cs typeface="Arial"/>
                </a:rPr>
                <a:t>P</a:t>
              </a:r>
              <a:r>
                <a:rPr b="1" spc="-5" dirty="0">
                  <a:solidFill>
                    <a:srgbClr val="00B0F0"/>
                  </a:solidFill>
                  <a:latin typeface="Arial"/>
                  <a:cs typeface="Arial"/>
                </a:rPr>
                <a:t>HC</a:t>
              </a:r>
              <a:r>
                <a:rPr lang="en-US" b="1" spc="-5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lang="en-US" spc="-10" dirty="0">
                  <a:solidFill>
                    <a:prstClr val="black"/>
                  </a:solidFill>
                  <a:latin typeface="Arial"/>
                  <a:cs typeface="Arial"/>
                </a:rPr>
                <a:t>including</a:t>
              </a:r>
              <a:r>
                <a:rPr lang="en-US" b="1" spc="-15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per</a:t>
              </a:r>
              <a:r>
                <a:rPr spc="-85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Abuja</a:t>
              </a:r>
              <a:r>
                <a:rPr spc="10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Commitments</a:t>
              </a:r>
              <a:endParaRPr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3" name="object 30">
              <a:extLst>
                <a:ext uri="{FF2B5EF4-FFF2-40B4-BE49-F238E27FC236}">
                  <a16:creationId xmlns:a16="http://schemas.microsoft.com/office/drawing/2014/main" id="{3EE31D4C-059A-46EC-8252-AFC68C196B65}"/>
                </a:ext>
              </a:extLst>
            </p:cNvPr>
            <p:cNvSpPr txBox="1"/>
            <p:nvPr/>
          </p:nvSpPr>
          <p:spPr>
            <a:xfrm>
              <a:off x="2200255" y="4340508"/>
              <a:ext cx="9043635" cy="289823"/>
            </a:xfrm>
            <a:prstGeom prst="rect">
              <a:avLst/>
            </a:prstGeom>
          </p:spPr>
          <p:txBody>
            <a:bodyPr vert="horz" wrap="square" lIns="0" tIns="12700" rIns="0" bIns="0" rtlCol="0" anchor="ctr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Conduct</a:t>
              </a:r>
              <a:r>
                <a:rPr spc="15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regular</a:t>
              </a:r>
              <a:r>
                <a:rPr spc="15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b="1" spc="-5" dirty="0">
                  <a:solidFill>
                    <a:srgbClr val="00B0F0"/>
                  </a:solidFill>
                  <a:latin typeface="Arial"/>
                  <a:cs typeface="Arial"/>
                </a:rPr>
                <a:t>State</a:t>
              </a:r>
              <a:r>
                <a:rPr b="1" spc="10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b="1" spc="-40" dirty="0">
                  <a:solidFill>
                    <a:srgbClr val="00B0F0"/>
                  </a:solidFill>
                  <a:latin typeface="Arial"/>
                  <a:cs typeface="Arial"/>
                </a:rPr>
                <a:t>Task</a:t>
              </a:r>
              <a:r>
                <a:rPr b="1" spc="10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b="1" spc="-5" dirty="0">
                  <a:solidFill>
                    <a:srgbClr val="00B0F0"/>
                  </a:solidFill>
                  <a:latin typeface="Arial"/>
                  <a:cs typeface="Arial"/>
                </a:rPr>
                <a:t>Force</a:t>
              </a:r>
              <a:r>
                <a:rPr b="1" spc="5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b="1" dirty="0">
                  <a:solidFill>
                    <a:srgbClr val="00B0F0"/>
                  </a:solidFill>
                  <a:latin typeface="Arial"/>
                  <a:cs typeface="Arial"/>
                </a:rPr>
                <a:t>on </a:t>
              </a:r>
              <a:r>
                <a:rPr b="1" spc="-5" dirty="0">
                  <a:solidFill>
                    <a:srgbClr val="00B0F0"/>
                  </a:solidFill>
                  <a:latin typeface="Arial"/>
                  <a:cs typeface="Arial"/>
                </a:rPr>
                <a:t>PHC</a:t>
              </a:r>
              <a:r>
                <a:rPr b="1" spc="5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meetings</a:t>
              </a:r>
              <a:r>
                <a:rPr spc="20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chaired</a:t>
              </a:r>
              <a:r>
                <a:rPr spc="25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by</a:t>
              </a:r>
              <a:r>
                <a:rPr dirty="0">
                  <a:solidFill>
                    <a:prstClr val="black"/>
                  </a:solidFill>
                  <a:latin typeface="Arial"/>
                  <a:cs typeface="Arial"/>
                </a:rPr>
                <a:t> State</a:t>
              </a:r>
              <a:r>
                <a:rPr spc="-10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Deputy</a:t>
              </a:r>
              <a:r>
                <a:rPr spc="25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Governor</a:t>
              </a:r>
              <a:endParaRPr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4" name="object 31">
              <a:extLst>
                <a:ext uri="{FF2B5EF4-FFF2-40B4-BE49-F238E27FC236}">
                  <a16:creationId xmlns:a16="http://schemas.microsoft.com/office/drawing/2014/main" id="{54435976-0833-4111-9DE3-D63ED5B18D9D}"/>
                </a:ext>
              </a:extLst>
            </p:cNvPr>
            <p:cNvSpPr txBox="1"/>
            <p:nvPr/>
          </p:nvSpPr>
          <p:spPr>
            <a:xfrm>
              <a:off x="2200255" y="5022344"/>
              <a:ext cx="7852920" cy="289823"/>
            </a:xfrm>
            <a:prstGeom prst="rect">
              <a:avLst/>
            </a:prstGeom>
          </p:spPr>
          <p:txBody>
            <a:bodyPr vert="horz" wrap="square" lIns="0" tIns="12700" rIns="0" bIns="0" rtlCol="0" anchor="ctr">
              <a:spAutoFit/>
            </a:bodyPr>
            <a:lstStyle/>
            <a:p>
              <a:pPr marL="12700">
                <a:spcBef>
                  <a:spcPts val="100"/>
                </a:spcBef>
              </a:pP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Facilitate</a:t>
              </a:r>
              <a:r>
                <a:rPr dirty="0">
                  <a:solidFill>
                    <a:prstClr val="black"/>
                  </a:solidFill>
                  <a:latin typeface="Arial"/>
                  <a:cs typeface="Arial"/>
                </a:rPr>
                <a:t> the</a:t>
              </a:r>
              <a:r>
                <a:rPr spc="-10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engagement</a:t>
              </a:r>
              <a:r>
                <a:rPr spc="25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dirty="0">
                  <a:solidFill>
                    <a:prstClr val="black"/>
                  </a:solidFill>
                  <a:latin typeface="Arial"/>
                  <a:cs typeface="Arial"/>
                </a:rPr>
                <a:t>of</a:t>
              </a:r>
              <a:r>
                <a:rPr spc="-10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b="1" dirty="0">
                  <a:solidFill>
                    <a:srgbClr val="00B0F0"/>
                  </a:solidFill>
                  <a:latin typeface="Arial"/>
                  <a:cs typeface="Arial"/>
                </a:rPr>
                <a:t>traditional</a:t>
              </a:r>
              <a:r>
                <a:rPr b="1" spc="-10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b="1" dirty="0">
                  <a:solidFill>
                    <a:srgbClr val="00B0F0"/>
                  </a:solidFill>
                  <a:latin typeface="Arial"/>
                  <a:cs typeface="Arial"/>
                </a:rPr>
                <a:t>and religious</a:t>
              </a:r>
              <a:r>
                <a:rPr b="1" spc="-10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b="1" spc="-5" dirty="0">
                  <a:solidFill>
                    <a:srgbClr val="00B0F0"/>
                  </a:solidFill>
                  <a:latin typeface="Arial"/>
                  <a:cs typeface="Arial"/>
                </a:rPr>
                <a:t>leaders</a:t>
              </a:r>
              <a:r>
                <a:rPr b="1" spc="15" dirty="0">
                  <a:solidFill>
                    <a:srgbClr val="00B0F0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around</a:t>
              </a:r>
              <a:r>
                <a:rPr spc="5" dirty="0">
                  <a:solidFill>
                    <a:prstClr val="black"/>
                  </a:solidFill>
                  <a:latin typeface="Arial"/>
                  <a:cs typeface="Arial"/>
                </a:rPr>
                <a:t> </a:t>
              </a:r>
              <a:r>
                <a:rPr spc="-5" dirty="0">
                  <a:solidFill>
                    <a:prstClr val="black"/>
                  </a:solidFill>
                  <a:latin typeface="Arial"/>
                  <a:cs typeface="Arial"/>
                </a:rPr>
                <a:t>PHC</a:t>
              </a:r>
              <a:endParaRPr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8511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CAD91-6E1E-45E3-9228-B06E706E0A04}"/>
              </a:ext>
            </a:extLst>
          </p:cNvPr>
          <p:cNvSpPr txBox="1">
            <a:spLocks/>
          </p:cNvSpPr>
          <p:nvPr/>
        </p:nvSpPr>
        <p:spPr>
          <a:xfrm>
            <a:off x="635000" y="640823"/>
            <a:ext cx="3418659" cy="558314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The PHC Leadership Challenge</a:t>
            </a:r>
            <a:endParaRPr lang="en-GB" sz="4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88355957-D942-4584-B376-DAC3320DF3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6170315"/>
              </p:ext>
            </p:extLst>
          </p:nvPr>
        </p:nvGraphicFramePr>
        <p:xfrm>
          <a:off x="4663920" y="1359673"/>
          <a:ext cx="6324776" cy="3871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2E0B968-BAF8-49A2-B814-AC846DD46DC0}"/>
              </a:ext>
            </a:extLst>
          </p:cNvPr>
          <p:cNvCxnSpPr/>
          <p:nvPr/>
        </p:nvCxnSpPr>
        <p:spPr>
          <a:xfrm>
            <a:off x="4216400" y="640822"/>
            <a:ext cx="0" cy="482525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704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26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73292AA-5E57-42D5-AE80-EA1C1B5C4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br>
              <a:rPr lang="en-US" b="1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</a:br>
            <a:r>
              <a:rPr lang="en-US" b="1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KEY MESSAGES</a:t>
            </a:r>
            <a:br>
              <a:rPr lang="en-US" b="1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</a:b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EE344-43BD-4C1A-A60C-91A59BE7A2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8801" y="1189069"/>
            <a:ext cx="7105649" cy="5252561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en-US" b="1" dirty="0">
              <a:latin typeface="Poppins" pitchFamily="2" charset="77"/>
              <a:cs typeface="Poppins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b="1" dirty="0">
              <a:latin typeface="Poppins" pitchFamily="2" charset="77"/>
              <a:cs typeface="Poppins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Poppins" pitchFamily="2" charset="77"/>
              <a:cs typeface="Poppins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" pitchFamily="2" charset="77"/>
              </a:rPr>
              <a:t>The PHC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" pitchFamily="2" charset="77"/>
              </a:rPr>
              <a:t>Leadership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Poppins" pitchFamily="2" charset="77"/>
              </a:rPr>
              <a:t> Challenge Fund is about</a:t>
            </a:r>
            <a:endParaRPr lang="en-US" b="1" dirty="0">
              <a:solidFill>
                <a:schemeClr val="accent6">
                  <a:lumMod val="50000"/>
                </a:schemeClr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2800" b="1" dirty="0"/>
              <a:t>GOVERNANCE:</a:t>
            </a:r>
            <a:r>
              <a:rPr lang="en-US" sz="2800" dirty="0"/>
              <a:t> maximizing commitments to PHCUOR</a:t>
            </a:r>
          </a:p>
          <a:p>
            <a:pPr lvl="1">
              <a:lnSpc>
                <a:spcPct val="100000"/>
              </a:lnSpc>
            </a:pPr>
            <a:r>
              <a:rPr lang="en-US" sz="2800" b="1" dirty="0"/>
              <a:t>FINANCING:</a:t>
            </a:r>
            <a:r>
              <a:rPr lang="en-US" sz="2800" dirty="0"/>
              <a:t> promoting progressive increase in PHC funding </a:t>
            </a:r>
          </a:p>
          <a:p>
            <a:pPr lvl="1">
              <a:lnSpc>
                <a:spcPct val="100000"/>
              </a:lnSpc>
            </a:pPr>
            <a:r>
              <a:rPr lang="en-US" sz="2800" b="1" dirty="0"/>
              <a:t>QUALITY:</a:t>
            </a:r>
            <a:r>
              <a:rPr lang="en-US" sz="2800" dirty="0"/>
              <a:t> Ensuring all PHC have requisite human resource and essential medicines and commodities</a:t>
            </a:r>
          </a:p>
          <a:p>
            <a:pPr lvl="1">
              <a:lnSpc>
                <a:spcPct val="100000"/>
              </a:lnSpc>
            </a:pPr>
            <a:r>
              <a:rPr lang="en-US" sz="2800" b="1" dirty="0"/>
              <a:t>EVIDENCE:</a:t>
            </a:r>
            <a:r>
              <a:rPr lang="en-US" sz="2800" dirty="0"/>
              <a:t> Instituting the culture of use of evidence for decision making </a:t>
            </a:r>
          </a:p>
          <a:p>
            <a:pPr lvl="1">
              <a:lnSpc>
                <a:spcPct val="100000"/>
              </a:lnSpc>
            </a:pPr>
            <a:r>
              <a:rPr lang="en-US" sz="2800" b="1" dirty="0"/>
              <a:t>SUSTAINABILITY:</a:t>
            </a:r>
            <a:r>
              <a:rPr lang="en-US" sz="2800" dirty="0"/>
              <a:t> State to institute a LG level Challenge. </a:t>
            </a:r>
          </a:p>
          <a:p>
            <a:pPr lvl="1">
              <a:lnSpc>
                <a:spcPct val="100000"/>
              </a:lnSpc>
            </a:pPr>
            <a:endParaRPr lang="en-US" sz="2800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260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5356F-0DFB-4489-986E-7F129CAC7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Indicators: Governance (Political leadership and community empowerment)</a:t>
            </a:r>
            <a:endParaRPr lang="en-GB" sz="4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43D60DAB-C5D2-48FE-B512-EBB2189F4F92}"/>
              </a:ext>
            </a:extLst>
          </p:cNvPr>
          <p:cNvSpPr/>
          <p:nvPr/>
        </p:nvSpPr>
        <p:spPr>
          <a:xfrm>
            <a:off x="838200" y="1808866"/>
            <a:ext cx="3117112" cy="2022396"/>
          </a:xfrm>
          <a:custGeom>
            <a:avLst/>
            <a:gdLst>
              <a:gd name="connsiteX0" fmla="*/ 0 w 2719688"/>
              <a:gd name="connsiteY0" fmla="*/ 0 h 1631813"/>
              <a:gd name="connsiteX1" fmla="*/ 2719688 w 2719688"/>
              <a:gd name="connsiteY1" fmla="*/ 0 h 1631813"/>
              <a:gd name="connsiteX2" fmla="*/ 2719688 w 2719688"/>
              <a:gd name="connsiteY2" fmla="*/ 1631813 h 1631813"/>
              <a:gd name="connsiteX3" fmla="*/ 0 w 2719688"/>
              <a:gd name="connsiteY3" fmla="*/ 1631813 h 1631813"/>
              <a:gd name="connsiteX4" fmla="*/ 0 w 2719688"/>
              <a:gd name="connsiteY4" fmla="*/ 0 h 163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9688" h="1631813">
                <a:moveTo>
                  <a:pt x="0" y="0"/>
                </a:moveTo>
                <a:lnTo>
                  <a:pt x="2719688" y="0"/>
                </a:lnTo>
                <a:lnTo>
                  <a:pt x="2719688" y="1631813"/>
                </a:lnTo>
                <a:lnTo>
                  <a:pt x="0" y="1631813"/>
                </a:lnTo>
                <a:lnTo>
                  <a:pt x="0" y="0"/>
                </a:lnTo>
                <a:close/>
              </a:path>
            </a:pathLst>
          </a:custGeom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45536"/>
              <a:satOff val="-8393"/>
              <a:lumOff val="863"/>
              <a:alphaOff val="0"/>
            </a:schemeClr>
          </a:fillRef>
          <a:effectRef idx="0">
            <a:schemeClr val="accent2">
              <a:hueOff val="-145536"/>
              <a:satOff val="-8393"/>
              <a:lumOff val="863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770" tIns="64770" rIns="64770" bIns="64770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kern="1200" dirty="0"/>
              <a:t>PHC performance addressed at State Executive Council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17D44592-C604-4CF8-A492-B4409AF12D82}"/>
              </a:ext>
            </a:extLst>
          </p:cNvPr>
          <p:cNvSpPr/>
          <p:nvPr/>
        </p:nvSpPr>
        <p:spPr>
          <a:xfrm>
            <a:off x="4567332" y="1805689"/>
            <a:ext cx="3117112" cy="2022398"/>
          </a:xfrm>
          <a:custGeom>
            <a:avLst/>
            <a:gdLst>
              <a:gd name="connsiteX0" fmla="*/ 0 w 2719688"/>
              <a:gd name="connsiteY0" fmla="*/ 0 h 1631813"/>
              <a:gd name="connsiteX1" fmla="*/ 2719688 w 2719688"/>
              <a:gd name="connsiteY1" fmla="*/ 0 h 1631813"/>
              <a:gd name="connsiteX2" fmla="*/ 2719688 w 2719688"/>
              <a:gd name="connsiteY2" fmla="*/ 1631813 h 1631813"/>
              <a:gd name="connsiteX3" fmla="*/ 0 w 2719688"/>
              <a:gd name="connsiteY3" fmla="*/ 1631813 h 1631813"/>
              <a:gd name="connsiteX4" fmla="*/ 0 w 2719688"/>
              <a:gd name="connsiteY4" fmla="*/ 0 h 163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9688" h="1631813">
                <a:moveTo>
                  <a:pt x="0" y="0"/>
                </a:moveTo>
                <a:lnTo>
                  <a:pt x="2719688" y="0"/>
                </a:lnTo>
                <a:lnTo>
                  <a:pt x="2719688" y="1631813"/>
                </a:lnTo>
                <a:lnTo>
                  <a:pt x="0" y="16318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291073"/>
              <a:satOff val="-16786"/>
              <a:lumOff val="1726"/>
              <a:alphaOff val="0"/>
            </a:schemeClr>
          </a:fillRef>
          <a:effectRef idx="0">
            <a:schemeClr val="accent2">
              <a:hueOff val="-291073"/>
              <a:satOff val="-16786"/>
              <a:lumOff val="1726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770" tIns="64770" rIns="64770" bIns="64770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kern="1200" dirty="0"/>
              <a:t>Visits conducted by State Governor to PHC facilities</a:t>
            </a: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F511CA9-B178-4D24-9A29-5E2D7985561B}"/>
              </a:ext>
            </a:extLst>
          </p:cNvPr>
          <p:cNvSpPr/>
          <p:nvPr/>
        </p:nvSpPr>
        <p:spPr>
          <a:xfrm>
            <a:off x="8236688" y="1808864"/>
            <a:ext cx="3117112" cy="2022398"/>
          </a:xfrm>
          <a:custGeom>
            <a:avLst/>
            <a:gdLst>
              <a:gd name="connsiteX0" fmla="*/ 0 w 2719688"/>
              <a:gd name="connsiteY0" fmla="*/ 0 h 1631813"/>
              <a:gd name="connsiteX1" fmla="*/ 2719688 w 2719688"/>
              <a:gd name="connsiteY1" fmla="*/ 0 h 1631813"/>
              <a:gd name="connsiteX2" fmla="*/ 2719688 w 2719688"/>
              <a:gd name="connsiteY2" fmla="*/ 1631813 h 1631813"/>
              <a:gd name="connsiteX3" fmla="*/ 0 w 2719688"/>
              <a:gd name="connsiteY3" fmla="*/ 1631813 h 1631813"/>
              <a:gd name="connsiteX4" fmla="*/ 0 w 2719688"/>
              <a:gd name="connsiteY4" fmla="*/ 0 h 163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9688" h="1631813">
                <a:moveTo>
                  <a:pt x="0" y="0"/>
                </a:moveTo>
                <a:lnTo>
                  <a:pt x="2719688" y="0"/>
                </a:lnTo>
                <a:lnTo>
                  <a:pt x="2719688" y="1631813"/>
                </a:lnTo>
                <a:lnTo>
                  <a:pt x="0" y="16318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436609"/>
              <a:satOff val="-25178"/>
              <a:lumOff val="2588"/>
              <a:alphaOff val="0"/>
            </a:schemeClr>
          </a:fillRef>
          <a:effectRef idx="0">
            <a:schemeClr val="accent2">
              <a:hueOff val="-436609"/>
              <a:satOff val="-25178"/>
              <a:lumOff val="258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770" tIns="64770" rIns="64770" bIns="64770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kern="1200" dirty="0"/>
              <a:t>Meetings with State Governor with traditional leaders to discuss PHC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84897AA-D386-4F36-8D82-2096E2655A99}"/>
              </a:ext>
            </a:extLst>
          </p:cNvPr>
          <p:cNvSpPr/>
          <p:nvPr/>
        </p:nvSpPr>
        <p:spPr>
          <a:xfrm>
            <a:off x="1946659" y="3949440"/>
            <a:ext cx="3359905" cy="1749313"/>
          </a:xfrm>
          <a:custGeom>
            <a:avLst/>
            <a:gdLst>
              <a:gd name="connsiteX0" fmla="*/ 0 w 2719688"/>
              <a:gd name="connsiteY0" fmla="*/ 0 h 1631813"/>
              <a:gd name="connsiteX1" fmla="*/ 2719688 w 2719688"/>
              <a:gd name="connsiteY1" fmla="*/ 0 h 1631813"/>
              <a:gd name="connsiteX2" fmla="*/ 2719688 w 2719688"/>
              <a:gd name="connsiteY2" fmla="*/ 1631813 h 1631813"/>
              <a:gd name="connsiteX3" fmla="*/ 0 w 2719688"/>
              <a:gd name="connsiteY3" fmla="*/ 1631813 h 1631813"/>
              <a:gd name="connsiteX4" fmla="*/ 0 w 2719688"/>
              <a:gd name="connsiteY4" fmla="*/ 0 h 163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9688" h="1631813">
                <a:moveTo>
                  <a:pt x="0" y="0"/>
                </a:moveTo>
                <a:lnTo>
                  <a:pt x="2719688" y="0"/>
                </a:lnTo>
                <a:lnTo>
                  <a:pt x="2719688" y="1631813"/>
                </a:lnTo>
                <a:lnTo>
                  <a:pt x="0" y="16318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582145"/>
              <a:satOff val="-33571"/>
              <a:lumOff val="3451"/>
              <a:alphaOff val="0"/>
            </a:schemeClr>
          </a:fillRef>
          <a:effectRef idx="0">
            <a:schemeClr val="accent2">
              <a:hueOff val="-582145"/>
              <a:satOff val="-33571"/>
              <a:lumOff val="3451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770" tIns="64770" rIns="64770" bIns="64770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kern="1200" dirty="0"/>
              <a:t>PHC taskforce chaired by Deputy Governor</a:t>
            </a:r>
            <a:r>
              <a:rPr lang="en-US" sz="2800" dirty="0"/>
              <a:t> </a:t>
            </a:r>
            <a:r>
              <a:rPr lang="en-US" sz="2800" kern="1200" dirty="0"/>
              <a:t>	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DEC2999-9DBE-47A9-BE11-0D3D28211439}"/>
              </a:ext>
            </a:extLst>
          </p:cNvPr>
          <p:cNvSpPr/>
          <p:nvPr/>
        </p:nvSpPr>
        <p:spPr>
          <a:xfrm>
            <a:off x="6885437" y="3949440"/>
            <a:ext cx="3359904" cy="1749313"/>
          </a:xfrm>
          <a:custGeom>
            <a:avLst/>
            <a:gdLst>
              <a:gd name="connsiteX0" fmla="*/ 0 w 2719688"/>
              <a:gd name="connsiteY0" fmla="*/ 0 h 1631813"/>
              <a:gd name="connsiteX1" fmla="*/ 2719688 w 2719688"/>
              <a:gd name="connsiteY1" fmla="*/ 0 h 1631813"/>
              <a:gd name="connsiteX2" fmla="*/ 2719688 w 2719688"/>
              <a:gd name="connsiteY2" fmla="*/ 1631813 h 1631813"/>
              <a:gd name="connsiteX3" fmla="*/ 0 w 2719688"/>
              <a:gd name="connsiteY3" fmla="*/ 1631813 h 1631813"/>
              <a:gd name="connsiteX4" fmla="*/ 0 w 2719688"/>
              <a:gd name="connsiteY4" fmla="*/ 0 h 163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9688" h="1631813">
                <a:moveTo>
                  <a:pt x="0" y="0"/>
                </a:moveTo>
                <a:lnTo>
                  <a:pt x="2719688" y="0"/>
                </a:lnTo>
                <a:lnTo>
                  <a:pt x="2719688" y="1631813"/>
                </a:lnTo>
                <a:lnTo>
                  <a:pt x="0" y="16318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727682"/>
              <a:satOff val="-41964"/>
              <a:lumOff val="4314"/>
              <a:alphaOff val="0"/>
            </a:schemeClr>
          </a:fillRef>
          <a:effectRef idx="0">
            <a:schemeClr val="accent2">
              <a:hueOff val="-727682"/>
              <a:satOff val="-41964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770" tIns="64770" rIns="64770" bIns="64770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800" kern="1200" dirty="0"/>
              <a:t>State Committee meetings on Food and Nutrition</a:t>
            </a:r>
          </a:p>
        </p:txBody>
      </p:sp>
    </p:spTree>
    <p:extLst>
      <p:ext uri="{BB962C8B-B14F-4D97-AF65-F5344CB8AC3E}">
        <p14:creationId xmlns:p14="http://schemas.microsoft.com/office/powerpoint/2010/main" val="433181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5356F-0DFB-4489-986E-7F129CAC7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solidFill>
                  <a:schemeClr val="tx2"/>
                </a:solidFill>
                <a:latin typeface="Poppins" pitchFamily="2" charset="77"/>
                <a:cs typeface="Poppins" pitchFamily="2" charset="77"/>
              </a:rPr>
              <a:t>Indicators: Financing  (Resource allocation and release)</a:t>
            </a:r>
            <a:endParaRPr lang="en-GB" sz="4000" b="1" dirty="0">
              <a:solidFill>
                <a:schemeClr val="tx2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F0FE88A-70A3-4E2F-B57D-8E07CA03FFF5}"/>
              </a:ext>
            </a:extLst>
          </p:cNvPr>
          <p:cNvSpPr/>
          <p:nvPr/>
        </p:nvSpPr>
        <p:spPr>
          <a:xfrm>
            <a:off x="1446028" y="1825624"/>
            <a:ext cx="4272004" cy="3366240"/>
          </a:xfrm>
          <a:custGeom>
            <a:avLst/>
            <a:gdLst>
              <a:gd name="connsiteX0" fmla="*/ 0 w 2719688"/>
              <a:gd name="connsiteY0" fmla="*/ 0 h 1631813"/>
              <a:gd name="connsiteX1" fmla="*/ 2719688 w 2719688"/>
              <a:gd name="connsiteY1" fmla="*/ 0 h 1631813"/>
              <a:gd name="connsiteX2" fmla="*/ 2719688 w 2719688"/>
              <a:gd name="connsiteY2" fmla="*/ 1631813 h 1631813"/>
              <a:gd name="connsiteX3" fmla="*/ 0 w 2719688"/>
              <a:gd name="connsiteY3" fmla="*/ 1631813 h 1631813"/>
              <a:gd name="connsiteX4" fmla="*/ 0 w 2719688"/>
              <a:gd name="connsiteY4" fmla="*/ 0 h 163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9688" h="1631813">
                <a:moveTo>
                  <a:pt x="0" y="0"/>
                </a:moveTo>
                <a:lnTo>
                  <a:pt x="2719688" y="0"/>
                </a:lnTo>
                <a:lnTo>
                  <a:pt x="2719688" y="1631813"/>
                </a:lnTo>
                <a:lnTo>
                  <a:pt x="0" y="16318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770" tIns="64770" rIns="64770" bIns="64770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kern="1200" dirty="0"/>
              <a:t>State budget informed by the  annual operational plan and timely release for execution of the activities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95F4412-C929-4753-8288-057CBDB33644}"/>
              </a:ext>
            </a:extLst>
          </p:cNvPr>
          <p:cNvSpPr/>
          <p:nvPr/>
        </p:nvSpPr>
        <p:spPr>
          <a:xfrm>
            <a:off x="6473970" y="1825623"/>
            <a:ext cx="4359899" cy="3366241"/>
          </a:xfrm>
          <a:custGeom>
            <a:avLst/>
            <a:gdLst>
              <a:gd name="connsiteX0" fmla="*/ 0 w 2719688"/>
              <a:gd name="connsiteY0" fmla="*/ 0 h 1631813"/>
              <a:gd name="connsiteX1" fmla="*/ 2719688 w 2719688"/>
              <a:gd name="connsiteY1" fmla="*/ 0 h 1631813"/>
              <a:gd name="connsiteX2" fmla="*/ 2719688 w 2719688"/>
              <a:gd name="connsiteY2" fmla="*/ 1631813 h 1631813"/>
              <a:gd name="connsiteX3" fmla="*/ 0 w 2719688"/>
              <a:gd name="connsiteY3" fmla="*/ 1631813 h 1631813"/>
              <a:gd name="connsiteX4" fmla="*/ 0 w 2719688"/>
              <a:gd name="connsiteY4" fmla="*/ 0 h 1631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19688" h="1631813">
                <a:moveTo>
                  <a:pt x="0" y="0"/>
                </a:moveTo>
                <a:lnTo>
                  <a:pt x="2719688" y="0"/>
                </a:lnTo>
                <a:lnTo>
                  <a:pt x="2719688" y="1631813"/>
                </a:lnTo>
                <a:lnTo>
                  <a:pt x="0" y="163181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73218"/>
              <a:satOff val="-50357"/>
              <a:lumOff val="5177"/>
              <a:alphaOff val="0"/>
            </a:schemeClr>
          </a:fillRef>
          <a:effectRef idx="0">
            <a:schemeClr val="accent2">
              <a:hueOff val="-873218"/>
              <a:satOff val="-50357"/>
              <a:lumOff val="5177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4770" tIns="64770" rIns="64770" bIns="64770" numCol="1" spcCol="1270" anchor="ctr" anchorCtr="0">
            <a:noAutofit/>
          </a:bodyPr>
          <a:lstStyle/>
          <a:p>
            <a:pPr marL="0" lvl="0" indent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kern="1200" dirty="0"/>
              <a:t>Appropriate mechanisms for Basic Health Care Provision Fund implementation and oversight</a:t>
            </a:r>
          </a:p>
        </p:txBody>
      </p:sp>
    </p:spTree>
    <p:extLst>
      <p:ext uri="{BB962C8B-B14F-4D97-AF65-F5344CB8AC3E}">
        <p14:creationId xmlns:p14="http://schemas.microsoft.com/office/powerpoint/2010/main" val="781818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4493</TotalTime>
  <Words>1361</Words>
  <Application>Microsoft Office PowerPoint</Application>
  <PresentationFormat>Widescreen</PresentationFormat>
  <Paragraphs>157</Paragraphs>
  <Slides>18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Lato Light</vt:lpstr>
      <vt:lpstr>Poppins</vt:lpstr>
      <vt:lpstr>Source Sans Pro</vt:lpstr>
      <vt:lpstr>Symbol</vt:lpstr>
      <vt:lpstr>Office Theme</vt:lpstr>
      <vt:lpstr>PHC Leadership Challenge: The Role of the Press   13th December,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KEY MESSAGES </vt:lpstr>
      <vt:lpstr>Indicators: Governance (Political leadership and community empowerment)</vt:lpstr>
      <vt:lpstr>Indicators: Financing  (Resource allocation and release)</vt:lpstr>
      <vt:lpstr>Indicators: Quality (Human resources for health and essential health commodities)</vt:lpstr>
      <vt:lpstr>Indicators: Evidence (Monitoring and Evaluation)</vt:lpstr>
      <vt:lpstr>Indicator for Sustainability </vt:lpstr>
      <vt:lpstr>Governance of the PHC Leadership Challenge </vt:lpstr>
      <vt:lpstr>Roles of the PHC Leadership Challenge Organs</vt:lpstr>
      <vt:lpstr>Awards: process and timelines </vt:lpstr>
      <vt:lpstr>Expected Role of the Press</vt:lpstr>
      <vt:lpstr>Tools and Resources 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de Beltran Gutierrez</dc:creator>
  <cp:lastModifiedBy>abdulwahab ahmad</cp:lastModifiedBy>
  <cp:revision>72</cp:revision>
  <cp:lastPrinted>2022-07-19T10:09:28Z</cp:lastPrinted>
  <dcterms:created xsi:type="dcterms:W3CDTF">2022-07-16T08:22:11Z</dcterms:created>
  <dcterms:modified xsi:type="dcterms:W3CDTF">2023-12-14T13:06:53Z</dcterms:modified>
</cp:coreProperties>
</file>