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1" r:id="rId13"/>
    <p:sldId id="272" r:id="rId14"/>
    <p:sldId id="267" r:id="rId15"/>
    <p:sldId id="268" r:id="rId16"/>
    <p:sldId id="269" r:id="rId17"/>
    <p:sldId id="270" r:id="rId18"/>
    <p:sldId id="273" r:id="rId19"/>
    <p:sldId id="274"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49B4AF9-7AEF-472F-B777-8B8FF641942B}" type="doc">
      <dgm:prSet loTypeId="urn:microsoft.com/office/officeart/2005/8/layout/matrix1" loCatId="matrix" qsTypeId="urn:microsoft.com/office/officeart/2005/8/quickstyle/simple1" qsCatId="simple" csTypeId="urn:microsoft.com/office/officeart/2005/8/colors/colorful1" csCatId="colorful" phldr="1"/>
      <dgm:spPr/>
      <dgm:t>
        <a:bodyPr/>
        <a:lstStyle/>
        <a:p>
          <a:endParaRPr lang="en-US"/>
        </a:p>
      </dgm:t>
    </dgm:pt>
    <dgm:pt modelId="{2C855B2E-8B15-41E4-BB5A-2A6B978C09E0}">
      <dgm:prSet phldrT="[Text]"/>
      <dgm:spPr/>
      <dgm:t>
        <a:bodyPr/>
        <a:lstStyle/>
        <a:p>
          <a:r>
            <a:rPr lang="en-US" dirty="0"/>
            <a:t>Computer</a:t>
          </a:r>
        </a:p>
      </dgm:t>
    </dgm:pt>
    <dgm:pt modelId="{73ACF78D-18B8-4356-A379-AAF3A7EDDD23}" type="parTrans" cxnId="{7CCAB342-B4BE-42CF-B494-2C736BB3B147}">
      <dgm:prSet/>
      <dgm:spPr/>
      <dgm:t>
        <a:bodyPr/>
        <a:lstStyle/>
        <a:p>
          <a:endParaRPr lang="en-US"/>
        </a:p>
      </dgm:t>
    </dgm:pt>
    <dgm:pt modelId="{727F48DA-A815-4646-ABCF-85C7A5C6498F}" type="sibTrans" cxnId="{7CCAB342-B4BE-42CF-B494-2C736BB3B147}">
      <dgm:prSet/>
      <dgm:spPr/>
      <dgm:t>
        <a:bodyPr/>
        <a:lstStyle/>
        <a:p>
          <a:endParaRPr lang="en-US"/>
        </a:p>
      </dgm:t>
    </dgm:pt>
    <dgm:pt modelId="{E112ADA9-222E-41E9-8811-5BBE8F05561B}">
      <dgm:prSet phldrT="[Text]"/>
      <dgm:spPr/>
      <dgm:t>
        <a:bodyPr/>
        <a:lstStyle/>
        <a:p>
          <a:r>
            <a:rPr lang="en-US" dirty="0"/>
            <a:t>Data Mining</a:t>
          </a:r>
        </a:p>
      </dgm:t>
    </dgm:pt>
    <dgm:pt modelId="{E35C3494-F975-46AD-BDED-1469C433C965}" type="parTrans" cxnId="{FA864E3F-366B-47A3-879F-5AC14EE2ED93}">
      <dgm:prSet/>
      <dgm:spPr/>
      <dgm:t>
        <a:bodyPr/>
        <a:lstStyle/>
        <a:p>
          <a:endParaRPr lang="en-US"/>
        </a:p>
      </dgm:t>
    </dgm:pt>
    <dgm:pt modelId="{26DC172D-8E8F-44E2-8EAD-673CAEDE97C9}" type="sibTrans" cxnId="{FA864E3F-366B-47A3-879F-5AC14EE2ED93}">
      <dgm:prSet/>
      <dgm:spPr/>
      <dgm:t>
        <a:bodyPr/>
        <a:lstStyle/>
        <a:p>
          <a:endParaRPr lang="en-US"/>
        </a:p>
      </dgm:t>
    </dgm:pt>
    <dgm:pt modelId="{12FCB5A6-80E0-41A2-AD59-285059C131EE}">
      <dgm:prSet phldrT="[Text]"/>
      <dgm:spPr/>
      <dgm:t>
        <a:bodyPr/>
        <a:lstStyle/>
        <a:p>
          <a:r>
            <a:rPr lang="en-US" dirty="0"/>
            <a:t>Data Cleaning/Sorting</a:t>
          </a:r>
        </a:p>
      </dgm:t>
    </dgm:pt>
    <dgm:pt modelId="{3B2252C1-8D28-4B4E-A677-89E7C646F21E}" type="parTrans" cxnId="{1D4F7F32-290C-4C19-B66E-8DEB7974B15C}">
      <dgm:prSet/>
      <dgm:spPr/>
      <dgm:t>
        <a:bodyPr/>
        <a:lstStyle/>
        <a:p>
          <a:endParaRPr lang="en-US"/>
        </a:p>
      </dgm:t>
    </dgm:pt>
    <dgm:pt modelId="{D1D2F0DE-294D-4887-82A4-0C161E2FD8E4}" type="sibTrans" cxnId="{1D4F7F32-290C-4C19-B66E-8DEB7974B15C}">
      <dgm:prSet/>
      <dgm:spPr/>
      <dgm:t>
        <a:bodyPr/>
        <a:lstStyle/>
        <a:p>
          <a:endParaRPr lang="en-US"/>
        </a:p>
      </dgm:t>
    </dgm:pt>
    <dgm:pt modelId="{58BBF730-EC0E-47F2-8AFB-2318AEB715E5}">
      <dgm:prSet phldrT="[Text]"/>
      <dgm:spPr/>
      <dgm:t>
        <a:bodyPr/>
        <a:lstStyle/>
        <a:p>
          <a:r>
            <a:rPr lang="en-US" dirty="0"/>
            <a:t>Data Analysis/Visualization</a:t>
          </a:r>
        </a:p>
      </dgm:t>
    </dgm:pt>
    <dgm:pt modelId="{2293C79C-2400-4395-881B-5A1EFA7C7296}" type="parTrans" cxnId="{DA3DDEF1-6835-4E31-A975-DA819BBDF4B1}">
      <dgm:prSet/>
      <dgm:spPr/>
      <dgm:t>
        <a:bodyPr/>
        <a:lstStyle/>
        <a:p>
          <a:endParaRPr lang="en-US"/>
        </a:p>
      </dgm:t>
    </dgm:pt>
    <dgm:pt modelId="{F9F4D948-DACD-4A30-9003-5B2194408E41}" type="sibTrans" cxnId="{DA3DDEF1-6835-4E31-A975-DA819BBDF4B1}">
      <dgm:prSet/>
      <dgm:spPr/>
      <dgm:t>
        <a:bodyPr/>
        <a:lstStyle/>
        <a:p>
          <a:endParaRPr lang="en-US"/>
        </a:p>
      </dgm:t>
    </dgm:pt>
    <dgm:pt modelId="{014929E1-EBA5-488E-ACD1-4E3093EA930A}">
      <dgm:prSet phldrT="[Text]"/>
      <dgm:spPr/>
      <dgm:t>
        <a:bodyPr/>
        <a:lstStyle/>
        <a:p>
          <a:r>
            <a:rPr lang="en-US" dirty="0"/>
            <a:t>Publication</a:t>
          </a:r>
        </a:p>
      </dgm:t>
    </dgm:pt>
    <dgm:pt modelId="{F4EB9E7D-00B1-4DD1-B3AF-AF2D4A3699F4}" type="parTrans" cxnId="{2AABA5D4-DCE1-4968-BAE1-ED0EDD3C8C0F}">
      <dgm:prSet/>
      <dgm:spPr/>
      <dgm:t>
        <a:bodyPr/>
        <a:lstStyle/>
        <a:p>
          <a:endParaRPr lang="en-US"/>
        </a:p>
      </dgm:t>
    </dgm:pt>
    <dgm:pt modelId="{BD42A7F1-8327-48C9-AAE7-E05D02B477FA}" type="sibTrans" cxnId="{2AABA5D4-DCE1-4968-BAE1-ED0EDD3C8C0F}">
      <dgm:prSet/>
      <dgm:spPr/>
      <dgm:t>
        <a:bodyPr/>
        <a:lstStyle/>
        <a:p>
          <a:endParaRPr lang="en-US"/>
        </a:p>
      </dgm:t>
    </dgm:pt>
    <dgm:pt modelId="{39A2DDBF-0AA2-43A8-9DB5-D17534858073}" type="pres">
      <dgm:prSet presAssocID="{F49B4AF9-7AEF-472F-B777-8B8FF641942B}" presName="diagram" presStyleCnt="0">
        <dgm:presLayoutVars>
          <dgm:chMax val="1"/>
          <dgm:dir/>
          <dgm:animLvl val="ctr"/>
          <dgm:resizeHandles val="exact"/>
        </dgm:presLayoutVars>
      </dgm:prSet>
      <dgm:spPr/>
    </dgm:pt>
    <dgm:pt modelId="{3044D759-E955-4A37-A58A-303EDDE8941F}" type="pres">
      <dgm:prSet presAssocID="{F49B4AF9-7AEF-472F-B777-8B8FF641942B}" presName="matrix" presStyleCnt="0"/>
      <dgm:spPr/>
    </dgm:pt>
    <dgm:pt modelId="{74EEDB73-9640-458A-8E35-287AA70824E1}" type="pres">
      <dgm:prSet presAssocID="{F49B4AF9-7AEF-472F-B777-8B8FF641942B}" presName="tile1" presStyleLbl="node1" presStyleIdx="0" presStyleCnt="4"/>
      <dgm:spPr/>
    </dgm:pt>
    <dgm:pt modelId="{5812EFDA-CF75-4EEA-8794-869DD12157CF}" type="pres">
      <dgm:prSet presAssocID="{F49B4AF9-7AEF-472F-B777-8B8FF641942B}" presName="tile1text" presStyleLbl="node1" presStyleIdx="0" presStyleCnt="4">
        <dgm:presLayoutVars>
          <dgm:chMax val="0"/>
          <dgm:chPref val="0"/>
          <dgm:bulletEnabled val="1"/>
        </dgm:presLayoutVars>
      </dgm:prSet>
      <dgm:spPr/>
    </dgm:pt>
    <dgm:pt modelId="{3CA3D484-9EB6-4311-9802-0AF1951C1DCD}" type="pres">
      <dgm:prSet presAssocID="{F49B4AF9-7AEF-472F-B777-8B8FF641942B}" presName="tile2" presStyleLbl="node1" presStyleIdx="1" presStyleCnt="4"/>
      <dgm:spPr/>
    </dgm:pt>
    <dgm:pt modelId="{566D9C4F-9A3C-4D95-B5DF-5AAE440DDECE}" type="pres">
      <dgm:prSet presAssocID="{F49B4AF9-7AEF-472F-B777-8B8FF641942B}" presName="tile2text" presStyleLbl="node1" presStyleIdx="1" presStyleCnt="4">
        <dgm:presLayoutVars>
          <dgm:chMax val="0"/>
          <dgm:chPref val="0"/>
          <dgm:bulletEnabled val="1"/>
        </dgm:presLayoutVars>
      </dgm:prSet>
      <dgm:spPr/>
    </dgm:pt>
    <dgm:pt modelId="{E23DBA34-5A36-4F8D-814C-526A54D72E51}" type="pres">
      <dgm:prSet presAssocID="{F49B4AF9-7AEF-472F-B777-8B8FF641942B}" presName="tile3" presStyleLbl="node1" presStyleIdx="2" presStyleCnt="4"/>
      <dgm:spPr/>
    </dgm:pt>
    <dgm:pt modelId="{D06FBB0E-2F8E-477F-B1A2-B98837DB7541}" type="pres">
      <dgm:prSet presAssocID="{F49B4AF9-7AEF-472F-B777-8B8FF641942B}" presName="tile3text" presStyleLbl="node1" presStyleIdx="2" presStyleCnt="4">
        <dgm:presLayoutVars>
          <dgm:chMax val="0"/>
          <dgm:chPref val="0"/>
          <dgm:bulletEnabled val="1"/>
        </dgm:presLayoutVars>
      </dgm:prSet>
      <dgm:spPr/>
    </dgm:pt>
    <dgm:pt modelId="{5D75DE87-DD31-45D5-AA7F-7ADD6D18F6AB}" type="pres">
      <dgm:prSet presAssocID="{F49B4AF9-7AEF-472F-B777-8B8FF641942B}" presName="tile4" presStyleLbl="node1" presStyleIdx="3" presStyleCnt="4"/>
      <dgm:spPr/>
    </dgm:pt>
    <dgm:pt modelId="{CDB681C7-5AC4-4854-913D-CA3B4BDFB3E5}" type="pres">
      <dgm:prSet presAssocID="{F49B4AF9-7AEF-472F-B777-8B8FF641942B}" presName="tile4text" presStyleLbl="node1" presStyleIdx="3" presStyleCnt="4">
        <dgm:presLayoutVars>
          <dgm:chMax val="0"/>
          <dgm:chPref val="0"/>
          <dgm:bulletEnabled val="1"/>
        </dgm:presLayoutVars>
      </dgm:prSet>
      <dgm:spPr/>
    </dgm:pt>
    <dgm:pt modelId="{7F7983AD-8C9B-451C-96DA-D8B485BDEC1C}" type="pres">
      <dgm:prSet presAssocID="{F49B4AF9-7AEF-472F-B777-8B8FF641942B}" presName="centerTile" presStyleLbl="fgShp" presStyleIdx="0" presStyleCnt="1">
        <dgm:presLayoutVars>
          <dgm:chMax val="0"/>
          <dgm:chPref val="0"/>
        </dgm:presLayoutVars>
      </dgm:prSet>
      <dgm:spPr/>
    </dgm:pt>
  </dgm:ptLst>
  <dgm:cxnLst>
    <dgm:cxn modelId="{0EA74D0F-9137-4783-A3E0-5689911D9012}" type="presOf" srcId="{E112ADA9-222E-41E9-8811-5BBE8F05561B}" destId="{74EEDB73-9640-458A-8E35-287AA70824E1}" srcOrd="0" destOrd="0" presId="urn:microsoft.com/office/officeart/2005/8/layout/matrix1"/>
    <dgm:cxn modelId="{1D4F7F32-290C-4C19-B66E-8DEB7974B15C}" srcId="{2C855B2E-8B15-41E4-BB5A-2A6B978C09E0}" destId="{12FCB5A6-80E0-41A2-AD59-285059C131EE}" srcOrd="1" destOrd="0" parTransId="{3B2252C1-8D28-4B4E-A677-89E7C646F21E}" sibTransId="{D1D2F0DE-294D-4887-82A4-0C161E2FD8E4}"/>
    <dgm:cxn modelId="{CFE96838-121B-4841-A4EA-49D410D3F134}" type="presOf" srcId="{12FCB5A6-80E0-41A2-AD59-285059C131EE}" destId="{3CA3D484-9EB6-4311-9802-0AF1951C1DCD}" srcOrd="0" destOrd="0" presId="urn:microsoft.com/office/officeart/2005/8/layout/matrix1"/>
    <dgm:cxn modelId="{FA864E3F-366B-47A3-879F-5AC14EE2ED93}" srcId="{2C855B2E-8B15-41E4-BB5A-2A6B978C09E0}" destId="{E112ADA9-222E-41E9-8811-5BBE8F05561B}" srcOrd="0" destOrd="0" parTransId="{E35C3494-F975-46AD-BDED-1469C433C965}" sibTransId="{26DC172D-8E8F-44E2-8EAD-673CAEDE97C9}"/>
    <dgm:cxn modelId="{E3B5D941-D9B0-47DB-9CDC-42E08DC1EB12}" type="presOf" srcId="{58BBF730-EC0E-47F2-8AFB-2318AEB715E5}" destId="{E23DBA34-5A36-4F8D-814C-526A54D72E51}" srcOrd="0" destOrd="0" presId="urn:microsoft.com/office/officeart/2005/8/layout/matrix1"/>
    <dgm:cxn modelId="{7CCAB342-B4BE-42CF-B494-2C736BB3B147}" srcId="{F49B4AF9-7AEF-472F-B777-8B8FF641942B}" destId="{2C855B2E-8B15-41E4-BB5A-2A6B978C09E0}" srcOrd="0" destOrd="0" parTransId="{73ACF78D-18B8-4356-A379-AAF3A7EDDD23}" sibTransId="{727F48DA-A815-4646-ABCF-85C7A5C6498F}"/>
    <dgm:cxn modelId="{D9EA7C68-D88C-4BF9-91A8-62DBE0C5D89B}" type="presOf" srcId="{014929E1-EBA5-488E-ACD1-4E3093EA930A}" destId="{CDB681C7-5AC4-4854-913D-CA3B4BDFB3E5}" srcOrd="1" destOrd="0" presId="urn:microsoft.com/office/officeart/2005/8/layout/matrix1"/>
    <dgm:cxn modelId="{F94D0B6E-9E92-45E2-929F-AEAD67BD80BB}" type="presOf" srcId="{2C855B2E-8B15-41E4-BB5A-2A6B978C09E0}" destId="{7F7983AD-8C9B-451C-96DA-D8B485BDEC1C}" srcOrd="0" destOrd="0" presId="urn:microsoft.com/office/officeart/2005/8/layout/matrix1"/>
    <dgm:cxn modelId="{5561A079-9695-472C-B25C-23737700418B}" type="presOf" srcId="{014929E1-EBA5-488E-ACD1-4E3093EA930A}" destId="{5D75DE87-DD31-45D5-AA7F-7ADD6D18F6AB}" srcOrd="0" destOrd="0" presId="urn:microsoft.com/office/officeart/2005/8/layout/matrix1"/>
    <dgm:cxn modelId="{388AC87B-5317-4AA2-AA4F-6D387A2BEF84}" type="presOf" srcId="{12FCB5A6-80E0-41A2-AD59-285059C131EE}" destId="{566D9C4F-9A3C-4D95-B5DF-5AAE440DDECE}" srcOrd="1" destOrd="0" presId="urn:microsoft.com/office/officeart/2005/8/layout/matrix1"/>
    <dgm:cxn modelId="{876B79AF-E824-4051-9179-BFB503C1F808}" type="presOf" srcId="{58BBF730-EC0E-47F2-8AFB-2318AEB715E5}" destId="{D06FBB0E-2F8E-477F-B1A2-B98837DB7541}" srcOrd="1" destOrd="0" presId="urn:microsoft.com/office/officeart/2005/8/layout/matrix1"/>
    <dgm:cxn modelId="{2AABA5D4-DCE1-4968-BAE1-ED0EDD3C8C0F}" srcId="{2C855B2E-8B15-41E4-BB5A-2A6B978C09E0}" destId="{014929E1-EBA5-488E-ACD1-4E3093EA930A}" srcOrd="3" destOrd="0" parTransId="{F4EB9E7D-00B1-4DD1-B3AF-AF2D4A3699F4}" sibTransId="{BD42A7F1-8327-48C9-AAE7-E05D02B477FA}"/>
    <dgm:cxn modelId="{13CE90DD-35A6-4358-90E1-997A767CDCA7}" type="presOf" srcId="{E112ADA9-222E-41E9-8811-5BBE8F05561B}" destId="{5812EFDA-CF75-4EEA-8794-869DD12157CF}" srcOrd="1" destOrd="0" presId="urn:microsoft.com/office/officeart/2005/8/layout/matrix1"/>
    <dgm:cxn modelId="{EE8182E5-CAB5-423C-951E-21CC40801DFA}" type="presOf" srcId="{F49B4AF9-7AEF-472F-B777-8B8FF641942B}" destId="{39A2DDBF-0AA2-43A8-9DB5-D17534858073}" srcOrd="0" destOrd="0" presId="urn:microsoft.com/office/officeart/2005/8/layout/matrix1"/>
    <dgm:cxn modelId="{DA3DDEF1-6835-4E31-A975-DA819BBDF4B1}" srcId="{2C855B2E-8B15-41E4-BB5A-2A6B978C09E0}" destId="{58BBF730-EC0E-47F2-8AFB-2318AEB715E5}" srcOrd="2" destOrd="0" parTransId="{2293C79C-2400-4395-881B-5A1EFA7C7296}" sibTransId="{F9F4D948-DACD-4A30-9003-5B2194408E41}"/>
    <dgm:cxn modelId="{C270C0CF-AB06-41AB-8306-FA959874B8D0}" type="presParOf" srcId="{39A2DDBF-0AA2-43A8-9DB5-D17534858073}" destId="{3044D759-E955-4A37-A58A-303EDDE8941F}" srcOrd="0" destOrd="0" presId="urn:microsoft.com/office/officeart/2005/8/layout/matrix1"/>
    <dgm:cxn modelId="{DFA9BD03-9A95-47E2-96A0-6BDAE49292F6}" type="presParOf" srcId="{3044D759-E955-4A37-A58A-303EDDE8941F}" destId="{74EEDB73-9640-458A-8E35-287AA70824E1}" srcOrd="0" destOrd="0" presId="urn:microsoft.com/office/officeart/2005/8/layout/matrix1"/>
    <dgm:cxn modelId="{A5161786-0354-41BC-9018-858041802E04}" type="presParOf" srcId="{3044D759-E955-4A37-A58A-303EDDE8941F}" destId="{5812EFDA-CF75-4EEA-8794-869DD12157CF}" srcOrd="1" destOrd="0" presId="urn:microsoft.com/office/officeart/2005/8/layout/matrix1"/>
    <dgm:cxn modelId="{AEDA0256-D814-40EB-948A-EEBCF9EB9093}" type="presParOf" srcId="{3044D759-E955-4A37-A58A-303EDDE8941F}" destId="{3CA3D484-9EB6-4311-9802-0AF1951C1DCD}" srcOrd="2" destOrd="0" presId="urn:microsoft.com/office/officeart/2005/8/layout/matrix1"/>
    <dgm:cxn modelId="{2205FEAB-397E-4A38-A999-0A185F2079F6}" type="presParOf" srcId="{3044D759-E955-4A37-A58A-303EDDE8941F}" destId="{566D9C4F-9A3C-4D95-B5DF-5AAE440DDECE}" srcOrd="3" destOrd="0" presId="urn:microsoft.com/office/officeart/2005/8/layout/matrix1"/>
    <dgm:cxn modelId="{5A8184EF-87A5-4546-9513-49D173010D57}" type="presParOf" srcId="{3044D759-E955-4A37-A58A-303EDDE8941F}" destId="{E23DBA34-5A36-4F8D-814C-526A54D72E51}" srcOrd="4" destOrd="0" presId="urn:microsoft.com/office/officeart/2005/8/layout/matrix1"/>
    <dgm:cxn modelId="{B38CDA3C-359E-47B4-93ED-7ABD66277BF1}" type="presParOf" srcId="{3044D759-E955-4A37-A58A-303EDDE8941F}" destId="{D06FBB0E-2F8E-477F-B1A2-B98837DB7541}" srcOrd="5" destOrd="0" presId="urn:microsoft.com/office/officeart/2005/8/layout/matrix1"/>
    <dgm:cxn modelId="{F6578FDF-BDD5-4788-A4E2-2965013EA43E}" type="presParOf" srcId="{3044D759-E955-4A37-A58A-303EDDE8941F}" destId="{5D75DE87-DD31-45D5-AA7F-7ADD6D18F6AB}" srcOrd="6" destOrd="0" presId="urn:microsoft.com/office/officeart/2005/8/layout/matrix1"/>
    <dgm:cxn modelId="{C590B685-0714-4DC2-9A90-980CAA43F2C6}" type="presParOf" srcId="{3044D759-E955-4A37-A58A-303EDDE8941F}" destId="{CDB681C7-5AC4-4854-913D-CA3B4BDFB3E5}" srcOrd="7" destOrd="0" presId="urn:microsoft.com/office/officeart/2005/8/layout/matrix1"/>
    <dgm:cxn modelId="{876714B0-8E38-470F-BCD3-B956045F7915}" type="presParOf" srcId="{39A2DDBF-0AA2-43A8-9DB5-D17534858073}" destId="{7F7983AD-8C9B-451C-96DA-D8B485BDEC1C}"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EEDB73-9640-458A-8E35-287AA70824E1}">
      <dsp:nvSpPr>
        <dsp:cNvPr id="0" name=""/>
        <dsp:cNvSpPr/>
      </dsp:nvSpPr>
      <dsp:spPr>
        <a:xfrm rot="16200000">
          <a:off x="1541065" y="-1541065"/>
          <a:ext cx="2175669" cy="5257800"/>
        </a:xfrm>
        <a:prstGeom prst="round1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0256" tIns="270256" rIns="270256" bIns="270256" numCol="1" spcCol="1270" anchor="ctr" anchorCtr="0">
          <a:noAutofit/>
        </a:bodyPr>
        <a:lstStyle/>
        <a:p>
          <a:pPr marL="0" lvl="0" indent="0" algn="ctr" defTabSz="1689100">
            <a:lnSpc>
              <a:spcPct val="90000"/>
            </a:lnSpc>
            <a:spcBef>
              <a:spcPct val="0"/>
            </a:spcBef>
            <a:spcAft>
              <a:spcPct val="35000"/>
            </a:spcAft>
            <a:buNone/>
          </a:pPr>
          <a:r>
            <a:rPr lang="en-US" sz="3800" kern="1200" dirty="0"/>
            <a:t>Data Mining</a:t>
          </a:r>
        </a:p>
      </dsp:txBody>
      <dsp:txXfrm rot="5400000">
        <a:off x="0" y="0"/>
        <a:ext cx="5257800" cy="1631751"/>
      </dsp:txXfrm>
    </dsp:sp>
    <dsp:sp modelId="{3CA3D484-9EB6-4311-9802-0AF1951C1DCD}">
      <dsp:nvSpPr>
        <dsp:cNvPr id="0" name=""/>
        <dsp:cNvSpPr/>
      </dsp:nvSpPr>
      <dsp:spPr>
        <a:xfrm>
          <a:off x="5257800" y="0"/>
          <a:ext cx="5257800" cy="2175669"/>
        </a:xfrm>
        <a:prstGeom prst="round1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0256" tIns="270256" rIns="270256" bIns="270256" numCol="1" spcCol="1270" anchor="ctr" anchorCtr="0">
          <a:noAutofit/>
        </a:bodyPr>
        <a:lstStyle/>
        <a:p>
          <a:pPr marL="0" lvl="0" indent="0" algn="ctr" defTabSz="1689100">
            <a:lnSpc>
              <a:spcPct val="90000"/>
            </a:lnSpc>
            <a:spcBef>
              <a:spcPct val="0"/>
            </a:spcBef>
            <a:spcAft>
              <a:spcPct val="35000"/>
            </a:spcAft>
            <a:buNone/>
          </a:pPr>
          <a:r>
            <a:rPr lang="en-US" sz="3800" kern="1200" dirty="0"/>
            <a:t>Data Cleaning/Sorting</a:t>
          </a:r>
        </a:p>
      </dsp:txBody>
      <dsp:txXfrm>
        <a:off x="5257800" y="0"/>
        <a:ext cx="5257800" cy="1631751"/>
      </dsp:txXfrm>
    </dsp:sp>
    <dsp:sp modelId="{E23DBA34-5A36-4F8D-814C-526A54D72E51}">
      <dsp:nvSpPr>
        <dsp:cNvPr id="0" name=""/>
        <dsp:cNvSpPr/>
      </dsp:nvSpPr>
      <dsp:spPr>
        <a:xfrm rot="10800000">
          <a:off x="0" y="2175669"/>
          <a:ext cx="5257800" cy="2175669"/>
        </a:xfrm>
        <a:prstGeom prst="round1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0256" tIns="270256" rIns="270256" bIns="270256" numCol="1" spcCol="1270" anchor="ctr" anchorCtr="0">
          <a:noAutofit/>
        </a:bodyPr>
        <a:lstStyle/>
        <a:p>
          <a:pPr marL="0" lvl="0" indent="0" algn="ctr" defTabSz="1689100">
            <a:lnSpc>
              <a:spcPct val="90000"/>
            </a:lnSpc>
            <a:spcBef>
              <a:spcPct val="0"/>
            </a:spcBef>
            <a:spcAft>
              <a:spcPct val="35000"/>
            </a:spcAft>
            <a:buNone/>
          </a:pPr>
          <a:r>
            <a:rPr lang="en-US" sz="3800" kern="1200" dirty="0"/>
            <a:t>Data Analysis/Visualization</a:t>
          </a:r>
        </a:p>
      </dsp:txBody>
      <dsp:txXfrm rot="10800000">
        <a:off x="0" y="2719586"/>
        <a:ext cx="5257800" cy="1631751"/>
      </dsp:txXfrm>
    </dsp:sp>
    <dsp:sp modelId="{5D75DE87-DD31-45D5-AA7F-7ADD6D18F6AB}">
      <dsp:nvSpPr>
        <dsp:cNvPr id="0" name=""/>
        <dsp:cNvSpPr/>
      </dsp:nvSpPr>
      <dsp:spPr>
        <a:xfrm rot="5400000">
          <a:off x="6798865" y="634603"/>
          <a:ext cx="2175669" cy="5257800"/>
        </a:xfrm>
        <a:prstGeom prst="round1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0256" tIns="270256" rIns="270256" bIns="270256" numCol="1" spcCol="1270" anchor="ctr" anchorCtr="0">
          <a:noAutofit/>
        </a:bodyPr>
        <a:lstStyle/>
        <a:p>
          <a:pPr marL="0" lvl="0" indent="0" algn="ctr" defTabSz="1689100">
            <a:lnSpc>
              <a:spcPct val="90000"/>
            </a:lnSpc>
            <a:spcBef>
              <a:spcPct val="0"/>
            </a:spcBef>
            <a:spcAft>
              <a:spcPct val="35000"/>
            </a:spcAft>
            <a:buNone/>
          </a:pPr>
          <a:r>
            <a:rPr lang="en-US" sz="3800" kern="1200" dirty="0"/>
            <a:t>Publication</a:t>
          </a:r>
        </a:p>
      </dsp:txBody>
      <dsp:txXfrm rot="-5400000">
        <a:off x="5257800" y="2719586"/>
        <a:ext cx="5257800" cy="1631751"/>
      </dsp:txXfrm>
    </dsp:sp>
    <dsp:sp modelId="{7F7983AD-8C9B-451C-96DA-D8B485BDEC1C}">
      <dsp:nvSpPr>
        <dsp:cNvPr id="0" name=""/>
        <dsp:cNvSpPr/>
      </dsp:nvSpPr>
      <dsp:spPr>
        <a:xfrm>
          <a:off x="3680460" y="1631751"/>
          <a:ext cx="3154680" cy="1087834"/>
        </a:xfrm>
        <a:prstGeom prst="roundRect">
          <a:avLst/>
        </a:prstGeom>
        <a:solidFill>
          <a:schemeClr val="accent2">
            <a:tint val="4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en-US" sz="3800" kern="1200" dirty="0"/>
            <a:t>Computer</a:t>
          </a:r>
        </a:p>
      </dsp:txBody>
      <dsp:txXfrm>
        <a:off x="3733564" y="1684855"/>
        <a:ext cx="3048472" cy="981626"/>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6F854-C261-9A75-197D-3B64556DEFD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A4EDA50-F923-24B0-0352-B5B5D2F5DA9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E4BBA81-60C8-40FB-9573-A1C406F4A4E6}"/>
              </a:ext>
            </a:extLst>
          </p:cNvPr>
          <p:cNvSpPr>
            <a:spLocks noGrp="1"/>
          </p:cNvSpPr>
          <p:nvPr>
            <p:ph type="dt" sz="half" idx="10"/>
          </p:nvPr>
        </p:nvSpPr>
        <p:spPr/>
        <p:txBody>
          <a:bodyPr/>
          <a:lstStyle/>
          <a:p>
            <a:fld id="{7B27EEA0-C0A2-41CE-9747-EA73E1678A03}" type="datetimeFigureOut">
              <a:rPr lang="en-US" smtClean="0"/>
              <a:t>12/12/2023</a:t>
            </a:fld>
            <a:endParaRPr lang="en-US"/>
          </a:p>
        </p:txBody>
      </p:sp>
      <p:sp>
        <p:nvSpPr>
          <p:cNvPr id="5" name="Footer Placeholder 4">
            <a:extLst>
              <a:ext uri="{FF2B5EF4-FFF2-40B4-BE49-F238E27FC236}">
                <a16:creationId xmlns:a16="http://schemas.microsoft.com/office/drawing/2014/main" id="{72BB6381-3603-84E3-1D85-9A11C36688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6E575E-A7C1-BDF0-BD36-F513ACCC859A}"/>
              </a:ext>
            </a:extLst>
          </p:cNvPr>
          <p:cNvSpPr>
            <a:spLocks noGrp="1"/>
          </p:cNvSpPr>
          <p:nvPr>
            <p:ph type="sldNum" sz="quarter" idx="12"/>
          </p:nvPr>
        </p:nvSpPr>
        <p:spPr/>
        <p:txBody>
          <a:bodyPr/>
          <a:lstStyle/>
          <a:p>
            <a:fld id="{BB1C4D03-5810-40CF-8731-98157CE85A55}" type="slidenum">
              <a:rPr lang="en-US" smtClean="0"/>
              <a:t>‹#›</a:t>
            </a:fld>
            <a:endParaRPr lang="en-US"/>
          </a:p>
        </p:txBody>
      </p:sp>
    </p:spTree>
    <p:extLst>
      <p:ext uri="{BB962C8B-B14F-4D97-AF65-F5344CB8AC3E}">
        <p14:creationId xmlns:p14="http://schemas.microsoft.com/office/powerpoint/2010/main" val="1854855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F9305-390C-FD42-75ED-BC6725BDFFC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D98EB61-E05F-922A-4626-67AF31B06A2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76DE86-7DF9-882C-D658-D5D7D720DF36}"/>
              </a:ext>
            </a:extLst>
          </p:cNvPr>
          <p:cNvSpPr>
            <a:spLocks noGrp="1"/>
          </p:cNvSpPr>
          <p:nvPr>
            <p:ph type="dt" sz="half" idx="10"/>
          </p:nvPr>
        </p:nvSpPr>
        <p:spPr/>
        <p:txBody>
          <a:bodyPr/>
          <a:lstStyle/>
          <a:p>
            <a:fld id="{7B27EEA0-C0A2-41CE-9747-EA73E1678A03}" type="datetimeFigureOut">
              <a:rPr lang="en-US" smtClean="0"/>
              <a:t>12/12/2023</a:t>
            </a:fld>
            <a:endParaRPr lang="en-US"/>
          </a:p>
        </p:txBody>
      </p:sp>
      <p:sp>
        <p:nvSpPr>
          <p:cNvPr id="5" name="Footer Placeholder 4">
            <a:extLst>
              <a:ext uri="{FF2B5EF4-FFF2-40B4-BE49-F238E27FC236}">
                <a16:creationId xmlns:a16="http://schemas.microsoft.com/office/drawing/2014/main" id="{D7F80002-88C7-69F5-D10C-468839DAD9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40E739-E406-A440-2147-E00989315BAF}"/>
              </a:ext>
            </a:extLst>
          </p:cNvPr>
          <p:cNvSpPr>
            <a:spLocks noGrp="1"/>
          </p:cNvSpPr>
          <p:nvPr>
            <p:ph type="sldNum" sz="quarter" idx="12"/>
          </p:nvPr>
        </p:nvSpPr>
        <p:spPr/>
        <p:txBody>
          <a:bodyPr/>
          <a:lstStyle/>
          <a:p>
            <a:fld id="{BB1C4D03-5810-40CF-8731-98157CE85A55}" type="slidenum">
              <a:rPr lang="en-US" smtClean="0"/>
              <a:t>‹#›</a:t>
            </a:fld>
            <a:endParaRPr lang="en-US"/>
          </a:p>
        </p:txBody>
      </p:sp>
    </p:spTree>
    <p:extLst>
      <p:ext uri="{BB962C8B-B14F-4D97-AF65-F5344CB8AC3E}">
        <p14:creationId xmlns:p14="http://schemas.microsoft.com/office/powerpoint/2010/main" val="4255234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3F8E8A5-70D1-DD4F-51D2-F767864C8FB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5D9ECD8-8DDB-6221-F0CF-7435DCB7E0D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50F838-346C-6971-AFE2-8864BE349969}"/>
              </a:ext>
            </a:extLst>
          </p:cNvPr>
          <p:cNvSpPr>
            <a:spLocks noGrp="1"/>
          </p:cNvSpPr>
          <p:nvPr>
            <p:ph type="dt" sz="half" idx="10"/>
          </p:nvPr>
        </p:nvSpPr>
        <p:spPr/>
        <p:txBody>
          <a:bodyPr/>
          <a:lstStyle/>
          <a:p>
            <a:fld id="{7B27EEA0-C0A2-41CE-9747-EA73E1678A03}" type="datetimeFigureOut">
              <a:rPr lang="en-US" smtClean="0"/>
              <a:t>12/12/2023</a:t>
            </a:fld>
            <a:endParaRPr lang="en-US"/>
          </a:p>
        </p:txBody>
      </p:sp>
      <p:sp>
        <p:nvSpPr>
          <p:cNvPr id="5" name="Footer Placeholder 4">
            <a:extLst>
              <a:ext uri="{FF2B5EF4-FFF2-40B4-BE49-F238E27FC236}">
                <a16:creationId xmlns:a16="http://schemas.microsoft.com/office/drawing/2014/main" id="{5FC6388E-89A2-635A-F251-31E41662DE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5974F7-332F-5615-D904-9881860A93D4}"/>
              </a:ext>
            </a:extLst>
          </p:cNvPr>
          <p:cNvSpPr>
            <a:spLocks noGrp="1"/>
          </p:cNvSpPr>
          <p:nvPr>
            <p:ph type="sldNum" sz="quarter" idx="12"/>
          </p:nvPr>
        </p:nvSpPr>
        <p:spPr/>
        <p:txBody>
          <a:bodyPr/>
          <a:lstStyle/>
          <a:p>
            <a:fld id="{BB1C4D03-5810-40CF-8731-98157CE85A55}" type="slidenum">
              <a:rPr lang="en-US" smtClean="0"/>
              <a:t>‹#›</a:t>
            </a:fld>
            <a:endParaRPr lang="en-US"/>
          </a:p>
        </p:txBody>
      </p:sp>
    </p:spTree>
    <p:extLst>
      <p:ext uri="{BB962C8B-B14F-4D97-AF65-F5344CB8AC3E}">
        <p14:creationId xmlns:p14="http://schemas.microsoft.com/office/powerpoint/2010/main" val="2929654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EA056-39EF-8803-746E-5C09F435D6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1045605-22AC-7519-D7E1-3111CC3903F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56E6DD-8008-DE6F-5FDD-26BBF5C32391}"/>
              </a:ext>
            </a:extLst>
          </p:cNvPr>
          <p:cNvSpPr>
            <a:spLocks noGrp="1"/>
          </p:cNvSpPr>
          <p:nvPr>
            <p:ph type="dt" sz="half" idx="10"/>
          </p:nvPr>
        </p:nvSpPr>
        <p:spPr/>
        <p:txBody>
          <a:bodyPr/>
          <a:lstStyle/>
          <a:p>
            <a:fld id="{7B27EEA0-C0A2-41CE-9747-EA73E1678A03}" type="datetimeFigureOut">
              <a:rPr lang="en-US" smtClean="0"/>
              <a:t>12/12/2023</a:t>
            </a:fld>
            <a:endParaRPr lang="en-US"/>
          </a:p>
        </p:txBody>
      </p:sp>
      <p:sp>
        <p:nvSpPr>
          <p:cNvPr id="5" name="Footer Placeholder 4">
            <a:extLst>
              <a:ext uri="{FF2B5EF4-FFF2-40B4-BE49-F238E27FC236}">
                <a16:creationId xmlns:a16="http://schemas.microsoft.com/office/drawing/2014/main" id="{73A685B6-A0AF-85FD-5F34-440273BD2B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EF6D1B-3F9D-A58E-CC8F-650A130534C7}"/>
              </a:ext>
            </a:extLst>
          </p:cNvPr>
          <p:cNvSpPr>
            <a:spLocks noGrp="1"/>
          </p:cNvSpPr>
          <p:nvPr>
            <p:ph type="sldNum" sz="quarter" idx="12"/>
          </p:nvPr>
        </p:nvSpPr>
        <p:spPr/>
        <p:txBody>
          <a:bodyPr/>
          <a:lstStyle/>
          <a:p>
            <a:fld id="{BB1C4D03-5810-40CF-8731-98157CE85A55}" type="slidenum">
              <a:rPr lang="en-US" smtClean="0"/>
              <a:t>‹#›</a:t>
            </a:fld>
            <a:endParaRPr lang="en-US"/>
          </a:p>
        </p:txBody>
      </p:sp>
    </p:spTree>
    <p:extLst>
      <p:ext uri="{BB962C8B-B14F-4D97-AF65-F5344CB8AC3E}">
        <p14:creationId xmlns:p14="http://schemas.microsoft.com/office/powerpoint/2010/main" val="2961609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A9A1A-15CC-77E5-5C29-E51146CD78C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0597C2B-16BF-ED56-2FE1-DC0261BA646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92F084D-67D5-8162-ACAE-FD322CF06089}"/>
              </a:ext>
            </a:extLst>
          </p:cNvPr>
          <p:cNvSpPr>
            <a:spLocks noGrp="1"/>
          </p:cNvSpPr>
          <p:nvPr>
            <p:ph type="dt" sz="half" idx="10"/>
          </p:nvPr>
        </p:nvSpPr>
        <p:spPr/>
        <p:txBody>
          <a:bodyPr/>
          <a:lstStyle/>
          <a:p>
            <a:fld id="{7B27EEA0-C0A2-41CE-9747-EA73E1678A03}" type="datetimeFigureOut">
              <a:rPr lang="en-US" smtClean="0"/>
              <a:t>12/12/2023</a:t>
            </a:fld>
            <a:endParaRPr lang="en-US"/>
          </a:p>
        </p:txBody>
      </p:sp>
      <p:sp>
        <p:nvSpPr>
          <p:cNvPr id="5" name="Footer Placeholder 4">
            <a:extLst>
              <a:ext uri="{FF2B5EF4-FFF2-40B4-BE49-F238E27FC236}">
                <a16:creationId xmlns:a16="http://schemas.microsoft.com/office/drawing/2014/main" id="{58832A9D-1260-D0AF-29FD-086D74713E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73A246-9C92-5447-C3ED-898C16442BFB}"/>
              </a:ext>
            </a:extLst>
          </p:cNvPr>
          <p:cNvSpPr>
            <a:spLocks noGrp="1"/>
          </p:cNvSpPr>
          <p:nvPr>
            <p:ph type="sldNum" sz="quarter" idx="12"/>
          </p:nvPr>
        </p:nvSpPr>
        <p:spPr/>
        <p:txBody>
          <a:bodyPr/>
          <a:lstStyle/>
          <a:p>
            <a:fld id="{BB1C4D03-5810-40CF-8731-98157CE85A55}" type="slidenum">
              <a:rPr lang="en-US" smtClean="0"/>
              <a:t>‹#›</a:t>
            </a:fld>
            <a:endParaRPr lang="en-US"/>
          </a:p>
        </p:txBody>
      </p:sp>
    </p:spTree>
    <p:extLst>
      <p:ext uri="{BB962C8B-B14F-4D97-AF65-F5344CB8AC3E}">
        <p14:creationId xmlns:p14="http://schemas.microsoft.com/office/powerpoint/2010/main" val="3039110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144B8-E8DA-B3E7-9506-80F37E650FC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436D27-E26D-B9FE-682F-0348AAE3A2F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BE7DAD4-E985-7994-F35D-E64D1225E9F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CC79AE1-DBCB-9D36-8882-0424BECCCCB4}"/>
              </a:ext>
            </a:extLst>
          </p:cNvPr>
          <p:cNvSpPr>
            <a:spLocks noGrp="1"/>
          </p:cNvSpPr>
          <p:nvPr>
            <p:ph type="dt" sz="half" idx="10"/>
          </p:nvPr>
        </p:nvSpPr>
        <p:spPr/>
        <p:txBody>
          <a:bodyPr/>
          <a:lstStyle/>
          <a:p>
            <a:fld id="{7B27EEA0-C0A2-41CE-9747-EA73E1678A03}" type="datetimeFigureOut">
              <a:rPr lang="en-US" smtClean="0"/>
              <a:t>12/12/2023</a:t>
            </a:fld>
            <a:endParaRPr lang="en-US"/>
          </a:p>
        </p:txBody>
      </p:sp>
      <p:sp>
        <p:nvSpPr>
          <p:cNvPr id="6" name="Footer Placeholder 5">
            <a:extLst>
              <a:ext uri="{FF2B5EF4-FFF2-40B4-BE49-F238E27FC236}">
                <a16:creationId xmlns:a16="http://schemas.microsoft.com/office/drawing/2014/main" id="{E9946E99-7F81-A64F-7F37-39751A0E05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24D3AD-EE0A-17CD-0A0E-4D037180CED9}"/>
              </a:ext>
            </a:extLst>
          </p:cNvPr>
          <p:cNvSpPr>
            <a:spLocks noGrp="1"/>
          </p:cNvSpPr>
          <p:nvPr>
            <p:ph type="sldNum" sz="quarter" idx="12"/>
          </p:nvPr>
        </p:nvSpPr>
        <p:spPr/>
        <p:txBody>
          <a:bodyPr/>
          <a:lstStyle/>
          <a:p>
            <a:fld id="{BB1C4D03-5810-40CF-8731-98157CE85A55}" type="slidenum">
              <a:rPr lang="en-US" smtClean="0"/>
              <a:t>‹#›</a:t>
            </a:fld>
            <a:endParaRPr lang="en-US"/>
          </a:p>
        </p:txBody>
      </p:sp>
    </p:spTree>
    <p:extLst>
      <p:ext uri="{BB962C8B-B14F-4D97-AF65-F5344CB8AC3E}">
        <p14:creationId xmlns:p14="http://schemas.microsoft.com/office/powerpoint/2010/main" val="3807532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75A04-9E73-E114-77E3-EB3EF255C24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399BDAF-B7B2-EA37-6AFA-646DC2FE0F9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CA675BD-BF0B-2D26-9092-6794E98DB24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796D5B9-F449-CAE9-5E9E-F3DF9176ECD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DE4258F-F51A-2D40-B43B-F5FFCD33A7B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91F234A-CF26-A046-0087-96E046D7B037}"/>
              </a:ext>
            </a:extLst>
          </p:cNvPr>
          <p:cNvSpPr>
            <a:spLocks noGrp="1"/>
          </p:cNvSpPr>
          <p:nvPr>
            <p:ph type="dt" sz="half" idx="10"/>
          </p:nvPr>
        </p:nvSpPr>
        <p:spPr/>
        <p:txBody>
          <a:bodyPr/>
          <a:lstStyle/>
          <a:p>
            <a:fld id="{7B27EEA0-C0A2-41CE-9747-EA73E1678A03}" type="datetimeFigureOut">
              <a:rPr lang="en-US" smtClean="0"/>
              <a:t>12/12/2023</a:t>
            </a:fld>
            <a:endParaRPr lang="en-US"/>
          </a:p>
        </p:txBody>
      </p:sp>
      <p:sp>
        <p:nvSpPr>
          <p:cNvPr id="8" name="Footer Placeholder 7">
            <a:extLst>
              <a:ext uri="{FF2B5EF4-FFF2-40B4-BE49-F238E27FC236}">
                <a16:creationId xmlns:a16="http://schemas.microsoft.com/office/drawing/2014/main" id="{18F2EC25-80B7-0518-3B14-CBD72FAEFD8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BFEFCA1-8FCB-F491-6759-DECC9ECB5335}"/>
              </a:ext>
            </a:extLst>
          </p:cNvPr>
          <p:cNvSpPr>
            <a:spLocks noGrp="1"/>
          </p:cNvSpPr>
          <p:nvPr>
            <p:ph type="sldNum" sz="quarter" idx="12"/>
          </p:nvPr>
        </p:nvSpPr>
        <p:spPr/>
        <p:txBody>
          <a:bodyPr/>
          <a:lstStyle/>
          <a:p>
            <a:fld id="{BB1C4D03-5810-40CF-8731-98157CE85A55}" type="slidenum">
              <a:rPr lang="en-US" smtClean="0"/>
              <a:t>‹#›</a:t>
            </a:fld>
            <a:endParaRPr lang="en-US"/>
          </a:p>
        </p:txBody>
      </p:sp>
    </p:spTree>
    <p:extLst>
      <p:ext uri="{BB962C8B-B14F-4D97-AF65-F5344CB8AC3E}">
        <p14:creationId xmlns:p14="http://schemas.microsoft.com/office/powerpoint/2010/main" val="3820128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FDC5D-760A-004D-1273-E6BEA35413E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C183220-F26E-445F-B3B3-A8A1FA14F743}"/>
              </a:ext>
            </a:extLst>
          </p:cNvPr>
          <p:cNvSpPr>
            <a:spLocks noGrp="1"/>
          </p:cNvSpPr>
          <p:nvPr>
            <p:ph type="dt" sz="half" idx="10"/>
          </p:nvPr>
        </p:nvSpPr>
        <p:spPr/>
        <p:txBody>
          <a:bodyPr/>
          <a:lstStyle/>
          <a:p>
            <a:fld id="{7B27EEA0-C0A2-41CE-9747-EA73E1678A03}" type="datetimeFigureOut">
              <a:rPr lang="en-US" smtClean="0"/>
              <a:t>12/12/2023</a:t>
            </a:fld>
            <a:endParaRPr lang="en-US"/>
          </a:p>
        </p:txBody>
      </p:sp>
      <p:sp>
        <p:nvSpPr>
          <p:cNvPr id="4" name="Footer Placeholder 3">
            <a:extLst>
              <a:ext uri="{FF2B5EF4-FFF2-40B4-BE49-F238E27FC236}">
                <a16:creationId xmlns:a16="http://schemas.microsoft.com/office/drawing/2014/main" id="{DAEA179F-DF1C-74EE-0D44-0C61FA4D468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C2FF07A-8FB1-9982-CF87-CB39146048DC}"/>
              </a:ext>
            </a:extLst>
          </p:cNvPr>
          <p:cNvSpPr>
            <a:spLocks noGrp="1"/>
          </p:cNvSpPr>
          <p:nvPr>
            <p:ph type="sldNum" sz="quarter" idx="12"/>
          </p:nvPr>
        </p:nvSpPr>
        <p:spPr/>
        <p:txBody>
          <a:bodyPr/>
          <a:lstStyle/>
          <a:p>
            <a:fld id="{BB1C4D03-5810-40CF-8731-98157CE85A55}" type="slidenum">
              <a:rPr lang="en-US" smtClean="0"/>
              <a:t>‹#›</a:t>
            </a:fld>
            <a:endParaRPr lang="en-US"/>
          </a:p>
        </p:txBody>
      </p:sp>
    </p:spTree>
    <p:extLst>
      <p:ext uri="{BB962C8B-B14F-4D97-AF65-F5344CB8AC3E}">
        <p14:creationId xmlns:p14="http://schemas.microsoft.com/office/powerpoint/2010/main" val="1913766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C88C3D7-0569-91A2-EC61-DC7D96189CF5}"/>
              </a:ext>
            </a:extLst>
          </p:cNvPr>
          <p:cNvSpPr>
            <a:spLocks noGrp="1"/>
          </p:cNvSpPr>
          <p:nvPr>
            <p:ph type="dt" sz="half" idx="10"/>
          </p:nvPr>
        </p:nvSpPr>
        <p:spPr/>
        <p:txBody>
          <a:bodyPr/>
          <a:lstStyle/>
          <a:p>
            <a:fld id="{7B27EEA0-C0A2-41CE-9747-EA73E1678A03}" type="datetimeFigureOut">
              <a:rPr lang="en-US" smtClean="0"/>
              <a:t>12/12/2023</a:t>
            </a:fld>
            <a:endParaRPr lang="en-US"/>
          </a:p>
        </p:txBody>
      </p:sp>
      <p:sp>
        <p:nvSpPr>
          <p:cNvPr id="3" name="Footer Placeholder 2">
            <a:extLst>
              <a:ext uri="{FF2B5EF4-FFF2-40B4-BE49-F238E27FC236}">
                <a16:creationId xmlns:a16="http://schemas.microsoft.com/office/drawing/2014/main" id="{EAE1442E-8D7B-2848-BCEF-0AB60AA147B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45257E5-C675-5555-2FE0-7485FDECC95B}"/>
              </a:ext>
            </a:extLst>
          </p:cNvPr>
          <p:cNvSpPr>
            <a:spLocks noGrp="1"/>
          </p:cNvSpPr>
          <p:nvPr>
            <p:ph type="sldNum" sz="quarter" idx="12"/>
          </p:nvPr>
        </p:nvSpPr>
        <p:spPr/>
        <p:txBody>
          <a:bodyPr/>
          <a:lstStyle/>
          <a:p>
            <a:fld id="{BB1C4D03-5810-40CF-8731-98157CE85A55}" type="slidenum">
              <a:rPr lang="en-US" smtClean="0"/>
              <a:t>‹#›</a:t>
            </a:fld>
            <a:endParaRPr lang="en-US"/>
          </a:p>
        </p:txBody>
      </p:sp>
    </p:spTree>
    <p:extLst>
      <p:ext uri="{BB962C8B-B14F-4D97-AF65-F5344CB8AC3E}">
        <p14:creationId xmlns:p14="http://schemas.microsoft.com/office/powerpoint/2010/main" val="1694035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7801E-4157-E200-8556-75D2C98D49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43BE40-B3D8-0EB3-9396-474353F5AD1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92ECBDD-8D6A-FCA3-3591-B21DD078D8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8DA1677-F561-E7AF-91EC-0E33258E8B5C}"/>
              </a:ext>
            </a:extLst>
          </p:cNvPr>
          <p:cNvSpPr>
            <a:spLocks noGrp="1"/>
          </p:cNvSpPr>
          <p:nvPr>
            <p:ph type="dt" sz="half" idx="10"/>
          </p:nvPr>
        </p:nvSpPr>
        <p:spPr/>
        <p:txBody>
          <a:bodyPr/>
          <a:lstStyle/>
          <a:p>
            <a:fld id="{7B27EEA0-C0A2-41CE-9747-EA73E1678A03}" type="datetimeFigureOut">
              <a:rPr lang="en-US" smtClean="0"/>
              <a:t>12/12/2023</a:t>
            </a:fld>
            <a:endParaRPr lang="en-US"/>
          </a:p>
        </p:txBody>
      </p:sp>
      <p:sp>
        <p:nvSpPr>
          <p:cNvPr id="6" name="Footer Placeholder 5">
            <a:extLst>
              <a:ext uri="{FF2B5EF4-FFF2-40B4-BE49-F238E27FC236}">
                <a16:creationId xmlns:a16="http://schemas.microsoft.com/office/drawing/2014/main" id="{74A45A77-BA00-1F98-30AF-F23EE2AF07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A509E77-8516-A2B4-11CC-F97B5C581944}"/>
              </a:ext>
            </a:extLst>
          </p:cNvPr>
          <p:cNvSpPr>
            <a:spLocks noGrp="1"/>
          </p:cNvSpPr>
          <p:nvPr>
            <p:ph type="sldNum" sz="quarter" idx="12"/>
          </p:nvPr>
        </p:nvSpPr>
        <p:spPr/>
        <p:txBody>
          <a:bodyPr/>
          <a:lstStyle/>
          <a:p>
            <a:fld id="{BB1C4D03-5810-40CF-8731-98157CE85A55}" type="slidenum">
              <a:rPr lang="en-US" smtClean="0"/>
              <a:t>‹#›</a:t>
            </a:fld>
            <a:endParaRPr lang="en-US"/>
          </a:p>
        </p:txBody>
      </p:sp>
    </p:spTree>
    <p:extLst>
      <p:ext uri="{BB962C8B-B14F-4D97-AF65-F5344CB8AC3E}">
        <p14:creationId xmlns:p14="http://schemas.microsoft.com/office/powerpoint/2010/main" val="2357545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6F404A-EFD8-1266-37DE-CBA291596BA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E6F3E68-7EF2-8842-6E59-7BDE05A6DFF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CDB7154-0D11-F571-322C-DEB5CACB48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C8E179A-4ECE-7262-3C99-CD9F84FC536C}"/>
              </a:ext>
            </a:extLst>
          </p:cNvPr>
          <p:cNvSpPr>
            <a:spLocks noGrp="1"/>
          </p:cNvSpPr>
          <p:nvPr>
            <p:ph type="dt" sz="half" idx="10"/>
          </p:nvPr>
        </p:nvSpPr>
        <p:spPr/>
        <p:txBody>
          <a:bodyPr/>
          <a:lstStyle/>
          <a:p>
            <a:fld id="{7B27EEA0-C0A2-41CE-9747-EA73E1678A03}" type="datetimeFigureOut">
              <a:rPr lang="en-US" smtClean="0"/>
              <a:t>12/12/2023</a:t>
            </a:fld>
            <a:endParaRPr lang="en-US"/>
          </a:p>
        </p:txBody>
      </p:sp>
      <p:sp>
        <p:nvSpPr>
          <p:cNvPr id="6" name="Footer Placeholder 5">
            <a:extLst>
              <a:ext uri="{FF2B5EF4-FFF2-40B4-BE49-F238E27FC236}">
                <a16:creationId xmlns:a16="http://schemas.microsoft.com/office/drawing/2014/main" id="{9114199C-65C9-CE2D-D1FE-29B5F4F5CD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B37B09-B4BF-11D8-B9B6-051AE2397521}"/>
              </a:ext>
            </a:extLst>
          </p:cNvPr>
          <p:cNvSpPr>
            <a:spLocks noGrp="1"/>
          </p:cNvSpPr>
          <p:nvPr>
            <p:ph type="sldNum" sz="quarter" idx="12"/>
          </p:nvPr>
        </p:nvSpPr>
        <p:spPr/>
        <p:txBody>
          <a:bodyPr/>
          <a:lstStyle/>
          <a:p>
            <a:fld id="{BB1C4D03-5810-40CF-8731-98157CE85A55}" type="slidenum">
              <a:rPr lang="en-US" smtClean="0"/>
              <a:t>‹#›</a:t>
            </a:fld>
            <a:endParaRPr lang="en-US"/>
          </a:p>
        </p:txBody>
      </p:sp>
    </p:spTree>
    <p:extLst>
      <p:ext uri="{BB962C8B-B14F-4D97-AF65-F5344CB8AC3E}">
        <p14:creationId xmlns:p14="http://schemas.microsoft.com/office/powerpoint/2010/main" val="3987946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80868A-1EE9-D01C-DA2F-89B56E99C48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7F2A6E2-41ED-293A-A270-0EB2ECB13A5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505250-8126-CC57-E5FB-C37A32611AC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27EEA0-C0A2-41CE-9747-EA73E1678A03}" type="datetimeFigureOut">
              <a:rPr lang="en-US" smtClean="0"/>
              <a:t>12/12/2023</a:t>
            </a:fld>
            <a:endParaRPr lang="en-US"/>
          </a:p>
        </p:txBody>
      </p:sp>
      <p:sp>
        <p:nvSpPr>
          <p:cNvPr id="5" name="Footer Placeholder 4">
            <a:extLst>
              <a:ext uri="{FF2B5EF4-FFF2-40B4-BE49-F238E27FC236}">
                <a16:creationId xmlns:a16="http://schemas.microsoft.com/office/drawing/2014/main" id="{16FB94F2-DF46-A633-A0AF-E8799CF70B5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86F5A90-F544-A39B-6281-A85CE01ABA0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1C4D03-5810-40CF-8731-98157CE85A55}" type="slidenum">
              <a:rPr lang="en-US" smtClean="0"/>
              <a:t>‹#›</a:t>
            </a:fld>
            <a:endParaRPr lang="en-US"/>
          </a:p>
        </p:txBody>
      </p:sp>
    </p:spTree>
    <p:extLst>
      <p:ext uri="{BB962C8B-B14F-4D97-AF65-F5344CB8AC3E}">
        <p14:creationId xmlns:p14="http://schemas.microsoft.com/office/powerpoint/2010/main" val="4563075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gijn.org/resource/no-coding-required-a-step-by-step-guide-to-scraping-websites-with-data-miner/" TargetMode="External"/><Relationship Id="rId2" Type="http://schemas.openxmlformats.org/officeDocument/2006/relationships/hyperlink" Target="https://gijn.org/stories/beginners-guide-to-extracting-data-from-pdfs/" TargetMode="External"/><Relationship Id="rId1" Type="http://schemas.openxmlformats.org/officeDocument/2006/relationships/slideLayout" Target="../slideLayouts/slideLayout2.xml"/><Relationship Id="rId6" Type="http://schemas.openxmlformats.org/officeDocument/2006/relationships/hyperlink" Target="https://gijn.org/resource/getting-started-tip-sheets/" TargetMode="External"/><Relationship Id="rId5" Type="http://schemas.openxmlformats.org/officeDocument/2006/relationships/hyperlink" Target="https://gijn.org/resource/visualization-tools/" TargetMode="External"/><Relationship Id="rId4" Type="http://schemas.openxmlformats.org/officeDocument/2006/relationships/hyperlink" Target="https://gijn.org/tag/data-mining/"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hyperlink" Target="https://www.aljazeera.com/news/2023/12/12/what-is-the-situation-in-gazas-khan-younis-as-israel-intensifies-attack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bbc.com/news/world-europe-67690616"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BB215-FAC6-4AB5-6E43-23FE7E895AAE}"/>
              </a:ext>
            </a:extLst>
          </p:cNvPr>
          <p:cNvSpPr>
            <a:spLocks noGrp="1"/>
          </p:cNvSpPr>
          <p:nvPr>
            <p:ph type="ctrTitle"/>
          </p:nvPr>
        </p:nvSpPr>
        <p:spPr/>
        <p:txBody>
          <a:bodyPr/>
          <a:lstStyle/>
          <a:p>
            <a:r>
              <a:rPr lang="en-US" dirty="0"/>
              <a:t>USING DATA TO SUPPORT STORIES</a:t>
            </a:r>
          </a:p>
        </p:txBody>
      </p:sp>
      <p:sp>
        <p:nvSpPr>
          <p:cNvPr id="3" name="Subtitle 2">
            <a:extLst>
              <a:ext uri="{FF2B5EF4-FFF2-40B4-BE49-F238E27FC236}">
                <a16:creationId xmlns:a16="http://schemas.microsoft.com/office/drawing/2014/main" id="{DB146E7F-B60B-262D-20E7-B3448A868005}"/>
              </a:ext>
            </a:extLst>
          </p:cNvPr>
          <p:cNvSpPr>
            <a:spLocks noGrp="1"/>
          </p:cNvSpPr>
          <p:nvPr>
            <p:ph type="subTitle" idx="1"/>
          </p:nvPr>
        </p:nvSpPr>
        <p:spPr/>
        <p:txBody>
          <a:bodyPr/>
          <a:lstStyle/>
          <a:p>
            <a:r>
              <a:rPr lang="en-US" dirty="0"/>
              <a:t>Theophilus Abbah, PhD</a:t>
            </a:r>
          </a:p>
        </p:txBody>
      </p:sp>
    </p:spTree>
    <p:extLst>
      <p:ext uri="{BB962C8B-B14F-4D97-AF65-F5344CB8AC3E}">
        <p14:creationId xmlns:p14="http://schemas.microsoft.com/office/powerpoint/2010/main" val="39873915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896FF-1425-7DD0-48E0-FF15CECC5075}"/>
              </a:ext>
            </a:extLst>
          </p:cNvPr>
          <p:cNvSpPr>
            <a:spLocks noGrp="1"/>
          </p:cNvSpPr>
          <p:nvPr>
            <p:ph type="title"/>
          </p:nvPr>
        </p:nvSpPr>
        <p:spPr/>
        <p:txBody>
          <a:bodyPr/>
          <a:lstStyle/>
          <a:p>
            <a:r>
              <a:rPr lang="en-US" dirty="0"/>
              <a:t>How do journalists gather data?</a:t>
            </a:r>
          </a:p>
        </p:txBody>
      </p:sp>
      <p:sp>
        <p:nvSpPr>
          <p:cNvPr id="3" name="Content Placeholder 2">
            <a:extLst>
              <a:ext uri="{FF2B5EF4-FFF2-40B4-BE49-F238E27FC236}">
                <a16:creationId xmlns:a16="http://schemas.microsoft.com/office/drawing/2014/main" id="{31A80990-D877-FD04-3FB8-4F6F9CD2D7D3}"/>
              </a:ext>
            </a:extLst>
          </p:cNvPr>
          <p:cNvSpPr>
            <a:spLocks noGrp="1"/>
          </p:cNvSpPr>
          <p:nvPr>
            <p:ph idx="1"/>
          </p:nvPr>
        </p:nvSpPr>
        <p:spPr/>
        <p:txBody>
          <a:bodyPr/>
          <a:lstStyle/>
          <a:p>
            <a:r>
              <a:rPr lang="en-US" dirty="0"/>
              <a:t>In the age of the Internet, data gathering is made easier because of diverse tools that are available. What journalists must strive to do is know how to use the various tools. This is what data mining is all about.</a:t>
            </a:r>
          </a:p>
          <a:p>
            <a:r>
              <a:rPr lang="en-US" dirty="0"/>
              <a:t>We need primary data &amp; secondary data.</a:t>
            </a:r>
          </a:p>
          <a:p>
            <a:r>
              <a:rPr lang="en-US" dirty="0"/>
              <a:t>For instance, in trying to find out why the military would mistakenly kill so many persons in </a:t>
            </a:r>
            <a:r>
              <a:rPr lang="en-US" dirty="0" err="1"/>
              <a:t>Igabi</a:t>
            </a:r>
            <a:r>
              <a:rPr lang="en-US" dirty="0"/>
              <a:t> Local Government Area in Kaduna State, you may want to know how bandits threaten the lives of the people in the area. You could just do simple Google Search</a:t>
            </a:r>
          </a:p>
        </p:txBody>
      </p:sp>
    </p:spTree>
    <p:extLst>
      <p:ext uri="{BB962C8B-B14F-4D97-AF65-F5344CB8AC3E}">
        <p14:creationId xmlns:p14="http://schemas.microsoft.com/office/powerpoint/2010/main" val="4118445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68F03-A803-2063-87F6-D64644527CA9}"/>
              </a:ext>
            </a:extLst>
          </p:cNvPr>
          <p:cNvSpPr>
            <a:spLocks noGrp="1"/>
          </p:cNvSpPr>
          <p:nvPr>
            <p:ph type="title"/>
          </p:nvPr>
        </p:nvSpPr>
        <p:spPr/>
        <p:txBody>
          <a:bodyPr/>
          <a:lstStyle/>
          <a:p>
            <a:r>
              <a:rPr lang="en-US" dirty="0"/>
              <a:t>Bandits in </a:t>
            </a:r>
            <a:r>
              <a:rPr lang="en-US" dirty="0" err="1"/>
              <a:t>Igabi</a:t>
            </a:r>
            <a:r>
              <a:rPr lang="en-US" dirty="0"/>
              <a:t> LGA</a:t>
            </a:r>
          </a:p>
        </p:txBody>
      </p:sp>
      <p:pic>
        <p:nvPicPr>
          <p:cNvPr id="5" name="Content Placeholder 4">
            <a:extLst>
              <a:ext uri="{FF2B5EF4-FFF2-40B4-BE49-F238E27FC236}">
                <a16:creationId xmlns:a16="http://schemas.microsoft.com/office/drawing/2014/main" id="{EDC895BD-B704-2280-8400-FA334026B1E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55077" y="1825625"/>
            <a:ext cx="8834511" cy="4351338"/>
          </a:xfrm>
        </p:spPr>
      </p:pic>
    </p:spTree>
    <p:extLst>
      <p:ext uri="{BB962C8B-B14F-4D97-AF65-F5344CB8AC3E}">
        <p14:creationId xmlns:p14="http://schemas.microsoft.com/office/powerpoint/2010/main" val="32780741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F3E75-0AEF-D7C5-1477-5E0B84AC538A}"/>
              </a:ext>
            </a:extLst>
          </p:cNvPr>
          <p:cNvSpPr>
            <a:spLocks noGrp="1"/>
          </p:cNvSpPr>
          <p:nvPr>
            <p:ph type="title"/>
          </p:nvPr>
        </p:nvSpPr>
        <p:spPr/>
        <p:txBody>
          <a:bodyPr/>
          <a:lstStyle/>
          <a:p>
            <a:r>
              <a:rPr lang="en-US" dirty="0"/>
              <a:t>Google Advanced Search</a:t>
            </a:r>
          </a:p>
        </p:txBody>
      </p:sp>
      <p:sp>
        <p:nvSpPr>
          <p:cNvPr id="3" name="Content Placeholder 2">
            <a:extLst>
              <a:ext uri="{FF2B5EF4-FFF2-40B4-BE49-F238E27FC236}">
                <a16:creationId xmlns:a16="http://schemas.microsoft.com/office/drawing/2014/main" id="{3D1B9F50-C246-7C96-4DFC-656277C34788}"/>
              </a:ext>
            </a:extLst>
          </p:cNvPr>
          <p:cNvSpPr>
            <a:spLocks noGrp="1"/>
          </p:cNvSpPr>
          <p:nvPr>
            <p:ph idx="1"/>
          </p:nvPr>
        </p:nvSpPr>
        <p:spPr/>
        <p:txBody>
          <a:bodyPr/>
          <a:lstStyle/>
          <a:p>
            <a:pPr>
              <a:buFont typeface="Wingdings" panose="05000000000000000000" pitchFamily="2" charset="2"/>
              <a:buChar char="q"/>
            </a:pPr>
            <a:r>
              <a:rPr lang="en-US" dirty="0"/>
              <a:t>File types: pdf, </a:t>
            </a:r>
            <a:r>
              <a:rPr lang="en-US" dirty="0" err="1"/>
              <a:t>xls</a:t>
            </a:r>
            <a:r>
              <a:rPr lang="en-US" dirty="0"/>
              <a:t>, ppt, csv, etc.</a:t>
            </a:r>
          </a:p>
          <a:p>
            <a:pPr>
              <a:buFont typeface="Wingdings" panose="05000000000000000000" pitchFamily="2" charset="2"/>
              <a:buChar char="q"/>
            </a:pPr>
            <a:r>
              <a:rPr lang="en-US" dirty="0"/>
              <a:t>Search within a website</a:t>
            </a:r>
          </a:p>
          <a:p>
            <a:pPr>
              <a:buFont typeface="Wingdings" panose="05000000000000000000" pitchFamily="2" charset="2"/>
              <a:buChar char="q"/>
            </a:pPr>
            <a:r>
              <a:rPr lang="en-US" dirty="0"/>
              <a:t>Date or period</a:t>
            </a:r>
          </a:p>
          <a:p>
            <a:pPr>
              <a:buFont typeface="Wingdings" panose="05000000000000000000" pitchFamily="2" charset="2"/>
              <a:buChar char="q"/>
            </a:pPr>
            <a:r>
              <a:rPr lang="en-US" dirty="0"/>
              <a:t>Specific words that must be included </a:t>
            </a:r>
          </a:p>
          <a:p>
            <a:pPr>
              <a:buFont typeface="Wingdings" panose="05000000000000000000" pitchFamily="2" charset="2"/>
              <a:buChar char="q"/>
            </a:pPr>
            <a:r>
              <a:rPr lang="en-US" dirty="0"/>
              <a:t>Specific words that must not be included</a:t>
            </a:r>
          </a:p>
          <a:p>
            <a:pPr>
              <a:buFont typeface="Wingdings" panose="05000000000000000000" pitchFamily="2" charset="2"/>
              <a:buChar char="q"/>
            </a:pPr>
            <a:r>
              <a:rPr lang="en-US" dirty="0"/>
              <a:t>Exact words or phrases</a:t>
            </a:r>
          </a:p>
          <a:p>
            <a:pPr>
              <a:buFont typeface="Wingdings" panose="05000000000000000000" pitchFamily="2" charset="2"/>
              <a:buChar char="q"/>
            </a:pPr>
            <a:r>
              <a:rPr lang="en-US" dirty="0"/>
              <a:t>Narrow to region, language, </a:t>
            </a:r>
            <a:r>
              <a:rPr lang="en-US" dirty="0" err="1"/>
              <a:t>etc</a:t>
            </a:r>
            <a:endParaRPr lang="en-US" dirty="0"/>
          </a:p>
          <a:p>
            <a:pPr marL="0" indent="0">
              <a:buNone/>
            </a:pPr>
            <a:endParaRPr lang="en-US" dirty="0"/>
          </a:p>
        </p:txBody>
      </p:sp>
    </p:spTree>
    <p:extLst>
      <p:ext uri="{BB962C8B-B14F-4D97-AF65-F5344CB8AC3E}">
        <p14:creationId xmlns:p14="http://schemas.microsoft.com/office/powerpoint/2010/main" val="36318906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8ABFC-7F35-477E-E4FA-692F6D4ECC58}"/>
              </a:ext>
            </a:extLst>
          </p:cNvPr>
          <p:cNvSpPr>
            <a:spLocks noGrp="1"/>
          </p:cNvSpPr>
          <p:nvPr>
            <p:ph type="title"/>
          </p:nvPr>
        </p:nvSpPr>
        <p:spPr/>
        <p:txBody>
          <a:bodyPr/>
          <a:lstStyle/>
          <a:p>
            <a:r>
              <a:rPr lang="en-US" dirty="0"/>
              <a:t>Quick Search</a:t>
            </a:r>
          </a:p>
        </p:txBody>
      </p:sp>
      <p:pic>
        <p:nvPicPr>
          <p:cNvPr id="5" name="Content Placeholder 4">
            <a:extLst>
              <a:ext uri="{FF2B5EF4-FFF2-40B4-BE49-F238E27FC236}">
                <a16:creationId xmlns:a16="http://schemas.microsoft.com/office/drawing/2014/main" id="{E5261A5E-4F78-3997-F1EE-4B914F0E80CC}"/>
              </a:ext>
            </a:extLst>
          </p:cNvPr>
          <p:cNvPicPr>
            <a:picLocks noGrp="1" noChangeAspect="1"/>
          </p:cNvPicPr>
          <p:nvPr>
            <p:ph idx="1"/>
          </p:nvPr>
        </p:nvPicPr>
        <p:blipFill>
          <a:blip r:embed="rId2"/>
          <a:stretch>
            <a:fillRect/>
          </a:stretch>
        </p:blipFill>
        <p:spPr>
          <a:xfrm>
            <a:off x="838200" y="2121673"/>
            <a:ext cx="10515600" cy="3759241"/>
          </a:xfrm>
        </p:spPr>
      </p:pic>
    </p:spTree>
    <p:extLst>
      <p:ext uri="{BB962C8B-B14F-4D97-AF65-F5344CB8AC3E}">
        <p14:creationId xmlns:p14="http://schemas.microsoft.com/office/powerpoint/2010/main" val="23045542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B13C1-4E53-F05A-9FE4-B34ABB9E3713}"/>
              </a:ext>
            </a:extLst>
          </p:cNvPr>
          <p:cNvSpPr>
            <a:spLocks noGrp="1"/>
          </p:cNvSpPr>
          <p:nvPr>
            <p:ph type="title"/>
          </p:nvPr>
        </p:nvSpPr>
        <p:spPr/>
        <p:txBody>
          <a:bodyPr/>
          <a:lstStyle/>
          <a:p>
            <a:r>
              <a:rPr lang="en-US" dirty="0"/>
              <a:t>Using Google</a:t>
            </a:r>
          </a:p>
        </p:txBody>
      </p:sp>
      <p:sp>
        <p:nvSpPr>
          <p:cNvPr id="3" name="Content Placeholder 2">
            <a:extLst>
              <a:ext uri="{FF2B5EF4-FFF2-40B4-BE49-F238E27FC236}">
                <a16:creationId xmlns:a16="http://schemas.microsoft.com/office/drawing/2014/main" id="{29F6CE59-C30C-C029-E99E-DE223F165FA8}"/>
              </a:ext>
            </a:extLst>
          </p:cNvPr>
          <p:cNvSpPr>
            <a:spLocks noGrp="1"/>
          </p:cNvSpPr>
          <p:nvPr>
            <p:ph idx="1"/>
          </p:nvPr>
        </p:nvSpPr>
        <p:spPr/>
        <p:txBody>
          <a:bodyPr>
            <a:normAutofit fontScale="92500"/>
          </a:bodyPr>
          <a:lstStyle/>
          <a:p>
            <a:r>
              <a:rPr lang="en-US" dirty="0"/>
              <a:t>If you right-click your mouse, select ‘Web Capture’, you will be able to download all the stories about ‘bandits in </a:t>
            </a:r>
            <a:r>
              <a:rPr lang="en-US" dirty="0" err="1"/>
              <a:t>Igabi</a:t>
            </a:r>
            <a:r>
              <a:rPr lang="en-US" dirty="0"/>
              <a:t>’. The hard work there, however, is for you to count the number of attacks by bandits in the LGA and the number of deaths. </a:t>
            </a:r>
          </a:p>
          <a:p>
            <a:r>
              <a:rPr lang="en-US" dirty="0"/>
              <a:t>Doing it manually could be tough, so also is the process of scraping the data from websites,  uploading them on your Excel for cleaning and analysis. You may need to use </a:t>
            </a:r>
            <a:r>
              <a:rPr lang="en-US"/>
              <a:t>premium version of tools.</a:t>
            </a:r>
            <a:endParaRPr lang="en-US" dirty="0"/>
          </a:p>
          <a:p>
            <a:r>
              <a:rPr lang="en-US" dirty="0"/>
              <a:t>You may be lucky: some researchers may have gathered the data already. You need to extract (give credit), and use it in a way it will be relevant to your story. For instance, if the data is about bandit attacks in Kaduna State, you could isolate the data on </a:t>
            </a:r>
            <a:r>
              <a:rPr lang="en-US" dirty="0" err="1"/>
              <a:t>Igabi</a:t>
            </a:r>
            <a:r>
              <a:rPr lang="en-US" dirty="0"/>
              <a:t> LGA for your analysis.</a:t>
            </a:r>
          </a:p>
        </p:txBody>
      </p:sp>
    </p:spTree>
    <p:extLst>
      <p:ext uri="{BB962C8B-B14F-4D97-AF65-F5344CB8AC3E}">
        <p14:creationId xmlns:p14="http://schemas.microsoft.com/office/powerpoint/2010/main" val="13551263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6AF9E-D0C3-B333-64B4-FDC4CECF662B}"/>
              </a:ext>
            </a:extLst>
          </p:cNvPr>
          <p:cNvSpPr>
            <a:spLocks noGrp="1"/>
          </p:cNvSpPr>
          <p:nvPr>
            <p:ph type="title"/>
          </p:nvPr>
        </p:nvSpPr>
        <p:spPr/>
        <p:txBody>
          <a:bodyPr/>
          <a:lstStyle/>
          <a:p>
            <a:r>
              <a:rPr lang="en-US" dirty="0"/>
              <a:t>Bandits attacks in </a:t>
            </a:r>
            <a:r>
              <a:rPr lang="en-US" dirty="0" err="1"/>
              <a:t>Igabi</a:t>
            </a:r>
            <a:endParaRPr lang="en-US" dirty="0"/>
          </a:p>
        </p:txBody>
      </p:sp>
      <p:pic>
        <p:nvPicPr>
          <p:cNvPr id="18" name="Content Placeholder 17">
            <a:extLst>
              <a:ext uri="{FF2B5EF4-FFF2-40B4-BE49-F238E27FC236}">
                <a16:creationId xmlns:a16="http://schemas.microsoft.com/office/drawing/2014/main" id="{A1894F1F-5F45-247A-181B-86B3074AC856}"/>
              </a:ext>
            </a:extLst>
          </p:cNvPr>
          <p:cNvPicPr>
            <a:picLocks noGrp="1" noChangeAspect="1"/>
          </p:cNvPicPr>
          <p:nvPr>
            <p:ph idx="1"/>
          </p:nvPr>
        </p:nvPicPr>
        <p:blipFill>
          <a:blip r:embed="rId2"/>
          <a:stretch>
            <a:fillRect/>
          </a:stretch>
        </p:blipFill>
        <p:spPr>
          <a:xfrm>
            <a:off x="838200" y="2678364"/>
            <a:ext cx="10515600" cy="2645860"/>
          </a:xfrm>
        </p:spPr>
      </p:pic>
    </p:spTree>
    <p:extLst>
      <p:ext uri="{BB962C8B-B14F-4D97-AF65-F5344CB8AC3E}">
        <p14:creationId xmlns:p14="http://schemas.microsoft.com/office/powerpoint/2010/main" val="41783206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1423D-0A66-B1AB-1368-9D39CEFB4893}"/>
              </a:ext>
            </a:extLst>
          </p:cNvPr>
          <p:cNvSpPr>
            <a:spLocks noGrp="1"/>
          </p:cNvSpPr>
          <p:nvPr>
            <p:ph type="title"/>
          </p:nvPr>
        </p:nvSpPr>
        <p:spPr/>
        <p:txBody>
          <a:bodyPr/>
          <a:lstStyle/>
          <a:p>
            <a:r>
              <a:rPr lang="en-US" dirty="0"/>
              <a:t>Quick sources of data mining</a:t>
            </a:r>
          </a:p>
        </p:txBody>
      </p:sp>
      <p:sp>
        <p:nvSpPr>
          <p:cNvPr id="3" name="Content Placeholder 2">
            <a:extLst>
              <a:ext uri="{FF2B5EF4-FFF2-40B4-BE49-F238E27FC236}">
                <a16:creationId xmlns:a16="http://schemas.microsoft.com/office/drawing/2014/main" id="{31C1F45D-B7F4-7FC1-ABA9-CB92EF6504D7}"/>
              </a:ext>
            </a:extLst>
          </p:cNvPr>
          <p:cNvSpPr>
            <a:spLocks noGrp="1"/>
          </p:cNvSpPr>
          <p:nvPr>
            <p:ph idx="1"/>
          </p:nvPr>
        </p:nvSpPr>
        <p:spPr/>
        <p:txBody>
          <a:bodyPr/>
          <a:lstStyle/>
          <a:p>
            <a:pPr marL="0" indent="0">
              <a:buNone/>
            </a:pPr>
            <a:r>
              <a:rPr lang="en-US" dirty="0"/>
              <a:t>Websites &amp; Official data portals:</a:t>
            </a:r>
          </a:p>
          <a:p>
            <a:pPr>
              <a:buFont typeface="Wingdings" panose="05000000000000000000" pitchFamily="2" charset="2"/>
              <a:buChar char="q"/>
            </a:pPr>
            <a:r>
              <a:rPr lang="en-US" dirty="0"/>
              <a:t>National Bureau of Statistics</a:t>
            </a:r>
          </a:p>
          <a:p>
            <a:pPr>
              <a:buFont typeface="Wingdings" panose="05000000000000000000" pitchFamily="2" charset="2"/>
              <a:buChar char="q"/>
            </a:pPr>
            <a:r>
              <a:rPr lang="en-US" dirty="0"/>
              <a:t> Central Bank of Nigeria</a:t>
            </a:r>
          </a:p>
          <a:p>
            <a:pPr>
              <a:buFont typeface="Wingdings" panose="05000000000000000000" pitchFamily="2" charset="2"/>
              <a:buChar char="q"/>
            </a:pPr>
            <a:r>
              <a:rPr lang="en-US" dirty="0"/>
              <a:t>World Bank</a:t>
            </a:r>
          </a:p>
          <a:p>
            <a:pPr>
              <a:buFont typeface="Wingdings" panose="05000000000000000000" pitchFamily="2" charset="2"/>
              <a:buChar char="q"/>
            </a:pPr>
            <a:r>
              <a:rPr lang="en-US" dirty="0"/>
              <a:t>UNDP</a:t>
            </a:r>
          </a:p>
          <a:p>
            <a:pPr>
              <a:buFont typeface="Wingdings" panose="05000000000000000000" pitchFamily="2" charset="2"/>
              <a:buChar char="q"/>
            </a:pPr>
            <a:r>
              <a:rPr lang="en-US" dirty="0"/>
              <a:t>NNPC</a:t>
            </a:r>
          </a:p>
          <a:p>
            <a:pPr>
              <a:buFont typeface="Wingdings" panose="05000000000000000000" pitchFamily="2" charset="2"/>
              <a:buChar char="q"/>
            </a:pPr>
            <a:r>
              <a:rPr lang="en-US" dirty="0"/>
              <a:t>Ministry of Budget and National Planning</a:t>
            </a:r>
          </a:p>
          <a:p>
            <a:pPr>
              <a:buFont typeface="Wingdings" panose="05000000000000000000" pitchFamily="2" charset="2"/>
              <a:buChar char="q"/>
            </a:pPr>
            <a:r>
              <a:rPr lang="en-US" dirty="0"/>
              <a:t>Ministry of Finance, </a:t>
            </a:r>
            <a:r>
              <a:rPr lang="en-US" dirty="0" err="1"/>
              <a:t>etc</a:t>
            </a:r>
            <a:endParaRPr lang="en-US" dirty="0"/>
          </a:p>
        </p:txBody>
      </p:sp>
    </p:spTree>
    <p:extLst>
      <p:ext uri="{BB962C8B-B14F-4D97-AF65-F5344CB8AC3E}">
        <p14:creationId xmlns:p14="http://schemas.microsoft.com/office/powerpoint/2010/main" val="16441805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EA545-54C1-8703-2B63-07D3CA82A13F}"/>
              </a:ext>
            </a:extLst>
          </p:cNvPr>
          <p:cNvSpPr>
            <a:spLocks noGrp="1"/>
          </p:cNvSpPr>
          <p:nvPr>
            <p:ph type="title"/>
          </p:nvPr>
        </p:nvSpPr>
        <p:spPr/>
        <p:txBody>
          <a:bodyPr/>
          <a:lstStyle/>
          <a:p>
            <a:r>
              <a:rPr lang="en-US" dirty="0"/>
              <a:t>Quick Search</a:t>
            </a:r>
          </a:p>
        </p:txBody>
      </p:sp>
      <p:sp>
        <p:nvSpPr>
          <p:cNvPr id="3" name="Content Placeholder 2">
            <a:extLst>
              <a:ext uri="{FF2B5EF4-FFF2-40B4-BE49-F238E27FC236}">
                <a16:creationId xmlns:a16="http://schemas.microsoft.com/office/drawing/2014/main" id="{6974D3C5-A501-025B-E35B-E8B4D971263D}"/>
              </a:ext>
            </a:extLst>
          </p:cNvPr>
          <p:cNvSpPr>
            <a:spLocks noGrp="1"/>
          </p:cNvSpPr>
          <p:nvPr>
            <p:ph idx="1"/>
          </p:nvPr>
        </p:nvSpPr>
        <p:spPr/>
        <p:txBody>
          <a:bodyPr/>
          <a:lstStyle/>
          <a:p>
            <a:pPr>
              <a:buFont typeface="Wingdings" panose="05000000000000000000" pitchFamily="2" charset="2"/>
              <a:buChar char="q"/>
            </a:pPr>
            <a:r>
              <a:rPr lang="en-US" dirty="0"/>
              <a:t>Research works with  relevant tables, using ‘table capture’</a:t>
            </a:r>
          </a:p>
          <a:p>
            <a:pPr>
              <a:buFont typeface="Wingdings" panose="05000000000000000000" pitchFamily="2" charset="2"/>
              <a:buChar char="q"/>
            </a:pPr>
            <a:r>
              <a:rPr lang="en-US" dirty="0"/>
              <a:t>Web scraper</a:t>
            </a:r>
          </a:p>
          <a:p>
            <a:pPr>
              <a:buFont typeface="Wingdings" panose="05000000000000000000" pitchFamily="2" charset="2"/>
              <a:buChar char="q"/>
            </a:pPr>
            <a:r>
              <a:rPr lang="en-US" dirty="0"/>
              <a:t>Instant data scraper</a:t>
            </a:r>
          </a:p>
          <a:p>
            <a:pPr>
              <a:buFont typeface="Wingdings" panose="05000000000000000000" pitchFamily="2" charset="2"/>
              <a:buChar char="q"/>
            </a:pPr>
            <a:r>
              <a:rPr lang="en-US" dirty="0"/>
              <a:t>Data scraper</a:t>
            </a:r>
          </a:p>
          <a:p>
            <a:pPr>
              <a:buFont typeface="Wingdings" panose="05000000000000000000" pitchFamily="2" charset="2"/>
              <a:buChar char="q"/>
            </a:pPr>
            <a:r>
              <a:rPr lang="en-US" dirty="0"/>
              <a:t>Tabula</a:t>
            </a:r>
          </a:p>
          <a:p>
            <a:pPr>
              <a:buFont typeface="Wingdings" panose="05000000000000000000" pitchFamily="2" charset="2"/>
              <a:buChar char="q"/>
            </a:pPr>
            <a:r>
              <a:rPr lang="en-US" dirty="0" err="1"/>
              <a:t>Octoparse</a:t>
            </a:r>
            <a:endParaRPr lang="en-US" dirty="0"/>
          </a:p>
          <a:p>
            <a:pPr>
              <a:buFont typeface="Wingdings" panose="05000000000000000000" pitchFamily="2" charset="2"/>
              <a:buChar char="q"/>
            </a:pPr>
            <a:r>
              <a:rPr lang="en-US" dirty="0"/>
              <a:t>Conversion of PDF files to </a:t>
            </a:r>
            <a:r>
              <a:rPr lang="en-US" dirty="0" err="1"/>
              <a:t>xls</a:t>
            </a:r>
            <a:r>
              <a:rPr lang="en-US" dirty="0"/>
              <a:t>, csv, word, ppt.</a:t>
            </a:r>
          </a:p>
          <a:p>
            <a:pPr marL="0" indent="0">
              <a:buNone/>
            </a:pPr>
            <a:endParaRPr lang="en-US" dirty="0"/>
          </a:p>
        </p:txBody>
      </p:sp>
    </p:spTree>
    <p:extLst>
      <p:ext uri="{BB962C8B-B14F-4D97-AF65-F5344CB8AC3E}">
        <p14:creationId xmlns:p14="http://schemas.microsoft.com/office/powerpoint/2010/main" val="31330869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052DF-E6C0-623A-EFD3-69D80EED8F56}"/>
              </a:ext>
            </a:extLst>
          </p:cNvPr>
          <p:cNvSpPr>
            <a:spLocks noGrp="1"/>
          </p:cNvSpPr>
          <p:nvPr>
            <p:ph type="title"/>
          </p:nvPr>
        </p:nvSpPr>
        <p:spPr/>
        <p:txBody>
          <a:bodyPr/>
          <a:lstStyle/>
          <a:p>
            <a:r>
              <a:rPr lang="en-US" dirty="0"/>
              <a:t>Infographics/Visualization</a:t>
            </a:r>
          </a:p>
        </p:txBody>
      </p:sp>
      <p:sp>
        <p:nvSpPr>
          <p:cNvPr id="3" name="Content Placeholder 2">
            <a:extLst>
              <a:ext uri="{FF2B5EF4-FFF2-40B4-BE49-F238E27FC236}">
                <a16:creationId xmlns:a16="http://schemas.microsoft.com/office/drawing/2014/main" id="{20434096-0402-2905-6102-65566DB4D6EF}"/>
              </a:ext>
            </a:extLst>
          </p:cNvPr>
          <p:cNvSpPr>
            <a:spLocks noGrp="1"/>
          </p:cNvSpPr>
          <p:nvPr>
            <p:ph idx="1"/>
          </p:nvPr>
        </p:nvSpPr>
        <p:spPr/>
        <p:txBody>
          <a:bodyPr/>
          <a:lstStyle/>
          <a:p>
            <a:r>
              <a:rPr lang="en-US" dirty="0"/>
              <a:t>You must first of all use Microsoft Excel or Google Sheet to clean-up, refine and filter your data for analysis</a:t>
            </a:r>
          </a:p>
          <a:p>
            <a:r>
              <a:rPr lang="en-US" dirty="0"/>
              <a:t>You could use it for infographics</a:t>
            </a:r>
          </a:p>
          <a:p>
            <a:r>
              <a:rPr lang="en-US" dirty="0"/>
              <a:t>Tools for infographics and visualization are many now, but mostly as paid-for products:</a:t>
            </a:r>
          </a:p>
          <a:p>
            <a:pPr>
              <a:buFont typeface="Wingdings" panose="05000000000000000000" pitchFamily="2" charset="2"/>
              <a:buChar char="q"/>
            </a:pPr>
            <a:r>
              <a:rPr lang="en-US" dirty="0"/>
              <a:t>Flourish				</a:t>
            </a:r>
          </a:p>
          <a:p>
            <a:pPr>
              <a:buFont typeface="Wingdings" panose="05000000000000000000" pitchFamily="2" charset="2"/>
              <a:buChar char="q"/>
            </a:pPr>
            <a:r>
              <a:rPr lang="en-US" dirty="0" err="1"/>
              <a:t>Infogram</a:t>
            </a:r>
            <a:endParaRPr lang="en-US" dirty="0"/>
          </a:p>
          <a:p>
            <a:pPr>
              <a:buFont typeface="Wingdings" panose="05000000000000000000" pitchFamily="2" charset="2"/>
              <a:buChar char="q"/>
            </a:pPr>
            <a:r>
              <a:rPr lang="en-US" dirty="0" err="1"/>
              <a:t>Datawrapper</a:t>
            </a:r>
            <a:endParaRPr lang="en-US" dirty="0"/>
          </a:p>
          <a:p>
            <a:pPr>
              <a:buFont typeface="Wingdings" panose="05000000000000000000" pitchFamily="2" charset="2"/>
              <a:buChar char="q"/>
            </a:pPr>
            <a:r>
              <a:rPr lang="en-US" dirty="0" err="1"/>
              <a:t>Picktochart</a:t>
            </a:r>
            <a:endParaRPr lang="en-US" dirty="0"/>
          </a:p>
          <a:p>
            <a:pPr marL="0" indent="0">
              <a:buNone/>
            </a:pPr>
            <a:endParaRPr lang="en-US" dirty="0"/>
          </a:p>
        </p:txBody>
      </p:sp>
    </p:spTree>
    <p:extLst>
      <p:ext uri="{BB962C8B-B14F-4D97-AF65-F5344CB8AC3E}">
        <p14:creationId xmlns:p14="http://schemas.microsoft.com/office/powerpoint/2010/main" val="16595697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F66A0-90BB-0580-0EE0-23D2913D03DE}"/>
              </a:ext>
            </a:extLst>
          </p:cNvPr>
          <p:cNvSpPr>
            <a:spLocks noGrp="1"/>
          </p:cNvSpPr>
          <p:nvPr>
            <p:ph type="title"/>
          </p:nvPr>
        </p:nvSpPr>
        <p:spPr/>
        <p:txBody>
          <a:bodyPr/>
          <a:lstStyle/>
          <a:p>
            <a:r>
              <a:rPr lang="en-US" dirty="0"/>
              <a:t>Steps in doing data-driven stories</a:t>
            </a:r>
          </a:p>
        </p:txBody>
      </p:sp>
      <p:sp>
        <p:nvSpPr>
          <p:cNvPr id="3" name="Content Placeholder 2">
            <a:extLst>
              <a:ext uri="{FF2B5EF4-FFF2-40B4-BE49-F238E27FC236}">
                <a16:creationId xmlns:a16="http://schemas.microsoft.com/office/drawing/2014/main" id="{4E4F9B01-FBDE-E569-0FAB-931C406122A7}"/>
              </a:ext>
            </a:extLst>
          </p:cNvPr>
          <p:cNvSpPr>
            <a:spLocks noGrp="1"/>
          </p:cNvSpPr>
          <p:nvPr>
            <p:ph idx="1"/>
          </p:nvPr>
        </p:nvSpPr>
        <p:spPr/>
        <p:txBody>
          <a:bodyPr>
            <a:normAutofit lnSpcReduction="10000"/>
          </a:bodyPr>
          <a:lstStyle/>
          <a:p>
            <a:pPr>
              <a:buFont typeface="Wingdings" panose="05000000000000000000" pitchFamily="2" charset="2"/>
              <a:buChar char="q"/>
            </a:pPr>
            <a:r>
              <a:rPr lang="en-US" dirty="0"/>
              <a:t>Story Idea</a:t>
            </a:r>
          </a:p>
          <a:p>
            <a:pPr>
              <a:buFont typeface="Wingdings" panose="05000000000000000000" pitchFamily="2" charset="2"/>
              <a:buChar char="q"/>
            </a:pPr>
            <a:r>
              <a:rPr lang="en-US" dirty="0"/>
              <a:t>Hypothesis</a:t>
            </a:r>
          </a:p>
          <a:p>
            <a:pPr>
              <a:buFont typeface="Wingdings" panose="05000000000000000000" pitchFamily="2" charset="2"/>
              <a:buChar char="q"/>
            </a:pPr>
            <a:r>
              <a:rPr lang="en-US" dirty="0"/>
              <a:t>Collaboration</a:t>
            </a:r>
          </a:p>
          <a:p>
            <a:pPr>
              <a:buFont typeface="Wingdings" panose="05000000000000000000" pitchFamily="2" charset="2"/>
              <a:buChar char="q"/>
            </a:pPr>
            <a:r>
              <a:rPr lang="en-US" dirty="0"/>
              <a:t>Mine the data</a:t>
            </a:r>
          </a:p>
          <a:p>
            <a:pPr>
              <a:buFont typeface="Wingdings" panose="05000000000000000000" pitchFamily="2" charset="2"/>
              <a:buChar char="q"/>
            </a:pPr>
            <a:r>
              <a:rPr lang="en-US" dirty="0"/>
              <a:t>Refine the data</a:t>
            </a:r>
          </a:p>
          <a:p>
            <a:pPr>
              <a:buFont typeface="Wingdings" panose="05000000000000000000" pitchFamily="2" charset="2"/>
              <a:buChar char="q"/>
            </a:pPr>
            <a:r>
              <a:rPr lang="en-US" dirty="0"/>
              <a:t>Analyze the data</a:t>
            </a:r>
          </a:p>
          <a:p>
            <a:pPr>
              <a:buFont typeface="Wingdings" panose="05000000000000000000" pitchFamily="2" charset="2"/>
              <a:buChar char="q"/>
            </a:pPr>
            <a:r>
              <a:rPr lang="en-US" dirty="0"/>
              <a:t>Contextualize through interviews</a:t>
            </a:r>
          </a:p>
          <a:p>
            <a:pPr>
              <a:buFont typeface="Wingdings" panose="05000000000000000000" pitchFamily="2" charset="2"/>
              <a:buChar char="q"/>
            </a:pPr>
            <a:r>
              <a:rPr lang="en-US" dirty="0"/>
              <a:t>Seek interpretations by experts</a:t>
            </a:r>
          </a:p>
          <a:p>
            <a:pPr>
              <a:buFont typeface="Wingdings" panose="05000000000000000000" pitchFamily="2" charset="2"/>
              <a:buChar char="q"/>
            </a:pPr>
            <a:r>
              <a:rPr lang="en-US" dirty="0"/>
              <a:t>Point out implications</a:t>
            </a:r>
          </a:p>
          <a:p>
            <a:pPr>
              <a:buFont typeface="Wingdings" panose="05000000000000000000" pitchFamily="2" charset="2"/>
              <a:buChar char="q"/>
            </a:pPr>
            <a:endParaRPr lang="en-US" dirty="0"/>
          </a:p>
          <a:p>
            <a:pPr marL="0" indent="0">
              <a:buNone/>
            </a:pPr>
            <a:endParaRPr lang="en-US" dirty="0"/>
          </a:p>
          <a:p>
            <a:pPr>
              <a:buFont typeface="Wingdings" panose="05000000000000000000" pitchFamily="2" charset="2"/>
              <a:buChar char="q"/>
            </a:pPr>
            <a:endParaRPr lang="en-US" dirty="0"/>
          </a:p>
        </p:txBody>
      </p:sp>
    </p:spTree>
    <p:extLst>
      <p:ext uri="{BB962C8B-B14F-4D97-AF65-F5344CB8AC3E}">
        <p14:creationId xmlns:p14="http://schemas.microsoft.com/office/powerpoint/2010/main" val="3781642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9559-DA91-366A-461C-2078041077ED}"/>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881937A4-74D1-F16B-46FE-CC767D882DFC}"/>
              </a:ext>
            </a:extLst>
          </p:cNvPr>
          <p:cNvSpPr>
            <a:spLocks noGrp="1"/>
          </p:cNvSpPr>
          <p:nvPr>
            <p:ph idx="1"/>
          </p:nvPr>
        </p:nvSpPr>
        <p:spPr/>
        <p:txBody>
          <a:bodyPr>
            <a:normAutofit/>
          </a:bodyPr>
          <a:lstStyle/>
          <a:p>
            <a:r>
              <a:rPr lang="en-US" dirty="0"/>
              <a:t>Data brings to mind statistics:</a:t>
            </a:r>
          </a:p>
          <a:p>
            <a:pPr marL="0" indent="0">
              <a:buNone/>
            </a:pPr>
            <a:r>
              <a:rPr lang="en-US" dirty="0"/>
              <a:t> facts, figures and numbers.</a:t>
            </a:r>
          </a:p>
          <a:p>
            <a:r>
              <a:rPr lang="en-US" dirty="0"/>
              <a:t>We also have symbols, images</a:t>
            </a:r>
          </a:p>
          <a:p>
            <a:pPr marL="0" indent="0">
              <a:buNone/>
            </a:pPr>
            <a:r>
              <a:rPr lang="en-US" dirty="0"/>
              <a:t> in the form of visualization</a:t>
            </a:r>
          </a:p>
          <a:p>
            <a:r>
              <a:rPr lang="en-US" dirty="0"/>
              <a:t>Computers: data processing</a:t>
            </a:r>
          </a:p>
          <a:p>
            <a:r>
              <a:rPr lang="en-US" dirty="0"/>
              <a:t>Quantitative data: use of numbers</a:t>
            </a:r>
          </a:p>
          <a:p>
            <a:pPr marL="0" indent="0">
              <a:buNone/>
            </a:pPr>
            <a:endParaRPr lang="en-US" dirty="0"/>
          </a:p>
          <a:p>
            <a:endParaRPr lang="en-US" dirty="0"/>
          </a:p>
        </p:txBody>
      </p:sp>
      <p:pic>
        <p:nvPicPr>
          <p:cNvPr id="4" name="Picture 3">
            <a:extLst>
              <a:ext uri="{FF2B5EF4-FFF2-40B4-BE49-F238E27FC236}">
                <a16:creationId xmlns:a16="http://schemas.microsoft.com/office/drawing/2014/main" id="{0F4C8C2E-267C-F461-19FD-AE181C6197FE}"/>
              </a:ext>
            </a:extLst>
          </p:cNvPr>
          <p:cNvPicPr>
            <a:picLocks noChangeAspect="1"/>
          </p:cNvPicPr>
          <p:nvPr/>
        </p:nvPicPr>
        <p:blipFill>
          <a:blip r:embed="rId2"/>
          <a:stretch>
            <a:fillRect/>
          </a:stretch>
        </p:blipFill>
        <p:spPr>
          <a:xfrm>
            <a:off x="6096000" y="1690687"/>
            <a:ext cx="5492693" cy="4351337"/>
          </a:xfrm>
          <a:prstGeom prst="rect">
            <a:avLst/>
          </a:prstGeom>
        </p:spPr>
      </p:pic>
    </p:spTree>
    <p:extLst>
      <p:ext uri="{BB962C8B-B14F-4D97-AF65-F5344CB8AC3E}">
        <p14:creationId xmlns:p14="http://schemas.microsoft.com/office/powerpoint/2010/main" val="269711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229CE-407F-867F-12D2-A1D8DAFD27D9}"/>
              </a:ext>
            </a:extLst>
          </p:cNvPr>
          <p:cNvSpPr>
            <a:spLocks noGrp="1"/>
          </p:cNvSpPr>
          <p:nvPr>
            <p:ph type="title"/>
          </p:nvPr>
        </p:nvSpPr>
        <p:spPr/>
        <p:txBody>
          <a:bodyPr/>
          <a:lstStyle/>
          <a:p>
            <a:r>
              <a:rPr lang="en-US" dirty="0"/>
              <a:t>Resources</a:t>
            </a:r>
          </a:p>
        </p:txBody>
      </p:sp>
      <p:sp>
        <p:nvSpPr>
          <p:cNvPr id="3" name="Content Placeholder 2">
            <a:extLst>
              <a:ext uri="{FF2B5EF4-FFF2-40B4-BE49-F238E27FC236}">
                <a16:creationId xmlns:a16="http://schemas.microsoft.com/office/drawing/2014/main" id="{03F9B135-592A-A0E1-AB97-72B811431E9E}"/>
              </a:ext>
            </a:extLst>
          </p:cNvPr>
          <p:cNvSpPr>
            <a:spLocks noGrp="1"/>
          </p:cNvSpPr>
          <p:nvPr>
            <p:ph idx="1"/>
          </p:nvPr>
        </p:nvSpPr>
        <p:spPr/>
        <p:txBody>
          <a:bodyPr/>
          <a:lstStyle/>
          <a:p>
            <a:r>
              <a:rPr lang="en-US" dirty="0"/>
              <a:t>1. </a:t>
            </a:r>
            <a:r>
              <a:rPr lang="en-US" dirty="0">
                <a:hlinkClick r:id="rId2"/>
              </a:rPr>
              <a:t>Beginner’s Guide to Extracting Data from PDFs – Global Investigative Journalism Network (gijn.org)</a:t>
            </a:r>
            <a:endParaRPr lang="en-US" dirty="0"/>
          </a:p>
          <a:p>
            <a:r>
              <a:rPr lang="en-US" dirty="0">
                <a:hlinkClick r:id="rId3"/>
              </a:rPr>
              <a:t>No Coding Required: A Step-by-Step Guide to Scraping Websites With Data Miner – Global Investigative Journalism Network (gijn.org)</a:t>
            </a:r>
            <a:endParaRPr lang="en-US" dirty="0"/>
          </a:p>
          <a:p>
            <a:r>
              <a:rPr lang="en-US" dirty="0">
                <a:hlinkClick r:id="rId4"/>
              </a:rPr>
              <a:t>data mining – Global Investigative Journalism Network (gijn.org)</a:t>
            </a:r>
            <a:endParaRPr lang="en-US" dirty="0"/>
          </a:p>
          <a:p>
            <a:r>
              <a:rPr lang="en-US" dirty="0">
                <a:hlinkClick r:id="rId5"/>
              </a:rPr>
              <a:t>Visualization Tools – Global Investigative Journalism Network (gijn.org)</a:t>
            </a:r>
            <a:endParaRPr lang="en-US" dirty="0"/>
          </a:p>
          <a:p>
            <a:r>
              <a:rPr lang="en-US" dirty="0">
                <a:hlinkClick r:id="rId6"/>
              </a:rPr>
              <a:t>Getting Started – Tip Sheets – Global Investigative Journalism Network (gijn.org)</a:t>
            </a:r>
            <a:endParaRPr lang="en-US" dirty="0"/>
          </a:p>
        </p:txBody>
      </p:sp>
    </p:spTree>
    <p:extLst>
      <p:ext uri="{BB962C8B-B14F-4D97-AF65-F5344CB8AC3E}">
        <p14:creationId xmlns:p14="http://schemas.microsoft.com/office/powerpoint/2010/main" val="1246518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43283-6D1D-7CF2-F659-C324D9BA84B8}"/>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DD92B5C0-465B-14CD-E3B7-1A3C0E2807D7}"/>
              </a:ext>
            </a:extLst>
          </p:cNvPr>
          <p:cNvSpPr>
            <a:spLocks noGrp="1"/>
          </p:cNvSpPr>
          <p:nvPr>
            <p:ph idx="1"/>
          </p:nvPr>
        </p:nvSpPr>
        <p:spPr>
          <a:xfrm>
            <a:off x="838199" y="1690688"/>
            <a:ext cx="10515600" cy="4486274"/>
          </a:xfrm>
        </p:spPr>
        <p:txBody>
          <a:bodyPr/>
          <a:lstStyle/>
          <a:p>
            <a:r>
              <a:rPr lang="en-US" dirty="0"/>
              <a:t>Data has been in use by social scientists over the years in order to understand phenomena and to </a:t>
            </a:r>
          </a:p>
          <a:p>
            <a:pPr marL="0" indent="0">
              <a:buNone/>
            </a:pPr>
            <a:r>
              <a:rPr lang="en-US" dirty="0"/>
              <a:t> predict what should be done. </a:t>
            </a:r>
          </a:p>
          <a:p>
            <a:pPr marL="0" indent="0">
              <a:buNone/>
            </a:pPr>
            <a:r>
              <a:rPr lang="en-US" dirty="0"/>
              <a:t>How do people spend their</a:t>
            </a:r>
          </a:p>
          <a:p>
            <a:pPr marL="0" indent="0">
              <a:buNone/>
            </a:pPr>
            <a:r>
              <a:rPr lang="en-US" dirty="0"/>
              <a:t> money? What businesses</a:t>
            </a:r>
          </a:p>
          <a:p>
            <a:pPr marL="0" indent="0">
              <a:buNone/>
            </a:pPr>
            <a:r>
              <a:rPr lang="en-US" dirty="0"/>
              <a:t> should we engage in? </a:t>
            </a:r>
          </a:p>
          <a:p>
            <a:pPr marL="0" indent="0">
              <a:buNone/>
            </a:pPr>
            <a:r>
              <a:rPr lang="en-US" dirty="0"/>
              <a:t>This is basically precision </a:t>
            </a:r>
          </a:p>
          <a:p>
            <a:pPr marL="0" indent="0">
              <a:buNone/>
            </a:pPr>
            <a:r>
              <a:rPr lang="en-US" dirty="0"/>
              <a:t>research, which has been in </a:t>
            </a:r>
          </a:p>
          <a:p>
            <a:pPr marL="0" indent="0">
              <a:buNone/>
            </a:pPr>
            <a:r>
              <a:rPr lang="en-US" dirty="0"/>
              <a:t>vogue before the computer. </a:t>
            </a:r>
          </a:p>
          <a:p>
            <a:endParaRPr lang="en-US" dirty="0"/>
          </a:p>
        </p:txBody>
      </p:sp>
      <p:sp>
        <p:nvSpPr>
          <p:cNvPr id="4" name="AutoShape 2" descr="Doughnut Chart | Donut Chart | Consider a Pareto Chart Instead">
            <a:extLst>
              <a:ext uri="{FF2B5EF4-FFF2-40B4-BE49-F238E27FC236}">
                <a16:creationId xmlns:a16="http://schemas.microsoft.com/office/drawing/2014/main" id="{5CF423D5-30EE-14C5-BDEF-4C13CE006294}"/>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8" name="Picture 4" descr="Types of Graphs in Mathematics and Statistics With Examples">
            <a:extLst>
              <a:ext uri="{FF2B5EF4-FFF2-40B4-BE49-F238E27FC236}">
                <a16:creationId xmlns:a16="http://schemas.microsoft.com/office/drawing/2014/main" id="{8C581C71-3129-CE56-648D-D2DC0636A70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19224" y="2127078"/>
            <a:ext cx="6276975" cy="4162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76519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7502A-ACBC-2DE6-747C-338989A3E1FB}"/>
              </a:ext>
            </a:extLst>
          </p:cNvPr>
          <p:cNvSpPr>
            <a:spLocks noGrp="1"/>
          </p:cNvSpPr>
          <p:nvPr>
            <p:ph type="title"/>
          </p:nvPr>
        </p:nvSpPr>
        <p:spPr/>
        <p:txBody>
          <a:bodyPr/>
          <a:lstStyle/>
          <a:p>
            <a:r>
              <a:rPr lang="en-US" dirty="0"/>
              <a:t>Computer-Assisted Reporting</a:t>
            </a:r>
          </a:p>
        </p:txBody>
      </p:sp>
      <p:graphicFrame>
        <p:nvGraphicFramePr>
          <p:cNvPr id="4" name="Content Placeholder 3">
            <a:extLst>
              <a:ext uri="{FF2B5EF4-FFF2-40B4-BE49-F238E27FC236}">
                <a16:creationId xmlns:a16="http://schemas.microsoft.com/office/drawing/2014/main" id="{FF6054A3-AFE7-8EF6-0B00-5CACFFFA6A20}"/>
              </a:ext>
            </a:extLst>
          </p:cNvPr>
          <p:cNvGraphicFramePr>
            <a:graphicFrameLocks noGrp="1"/>
          </p:cNvGraphicFramePr>
          <p:nvPr>
            <p:ph idx="1"/>
            <p:extLst>
              <p:ext uri="{D42A27DB-BD31-4B8C-83A1-F6EECF244321}">
                <p14:modId xmlns:p14="http://schemas.microsoft.com/office/powerpoint/2010/main" val="363709614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861790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6B020-F083-37D8-83EA-1DFFE257EBD7}"/>
              </a:ext>
            </a:extLst>
          </p:cNvPr>
          <p:cNvSpPr>
            <a:spLocks noGrp="1"/>
          </p:cNvSpPr>
          <p:nvPr>
            <p:ph type="title"/>
          </p:nvPr>
        </p:nvSpPr>
        <p:spPr/>
        <p:txBody>
          <a:bodyPr/>
          <a:lstStyle/>
          <a:p>
            <a:r>
              <a:rPr lang="en-US" dirty="0"/>
              <a:t>Data in stories</a:t>
            </a:r>
          </a:p>
        </p:txBody>
      </p:sp>
      <p:sp>
        <p:nvSpPr>
          <p:cNvPr id="3" name="Content Placeholder 2">
            <a:extLst>
              <a:ext uri="{FF2B5EF4-FFF2-40B4-BE49-F238E27FC236}">
                <a16:creationId xmlns:a16="http://schemas.microsoft.com/office/drawing/2014/main" id="{B9BA9434-1F75-9D9A-3C2B-79F35FAA1CB7}"/>
              </a:ext>
            </a:extLst>
          </p:cNvPr>
          <p:cNvSpPr>
            <a:spLocks noGrp="1"/>
          </p:cNvSpPr>
          <p:nvPr>
            <p:ph idx="1"/>
          </p:nvPr>
        </p:nvSpPr>
        <p:spPr/>
        <p:txBody>
          <a:bodyPr/>
          <a:lstStyle/>
          <a:p>
            <a:r>
              <a:rPr lang="en-US" dirty="0"/>
              <a:t>In today’s journalism data is used to present stories in a compelling manner:</a:t>
            </a:r>
          </a:p>
          <a:p>
            <a:r>
              <a:rPr lang="en-US" dirty="0"/>
              <a:t>Read this story: </a:t>
            </a:r>
            <a:r>
              <a:rPr lang="en-US" dirty="0">
                <a:hlinkClick r:id="rId2"/>
              </a:rPr>
              <a:t>What is the situation in Gaza’s Khan Younis as Israel intensifies attacks? | Israel-Palestine conflict News | Al Jazeera</a:t>
            </a:r>
            <a:endParaRPr lang="en-US" dirty="0"/>
          </a:p>
        </p:txBody>
      </p:sp>
    </p:spTree>
    <p:extLst>
      <p:ext uri="{BB962C8B-B14F-4D97-AF65-F5344CB8AC3E}">
        <p14:creationId xmlns:p14="http://schemas.microsoft.com/office/powerpoint/2010/main" val="445925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7C3E6-0E85-539E-E261-003AC9398C3F}"/>
              </a:ext>
            </a:extLst>
          </p:cNvPr>
          <p:cNvSpPr>
            <a:spLocks noGrp="1"/>
          </p:cNvSpPr>
          <p:nvPr>
            <p:ph type="title"/>
          </p:nvPr>
        </p:nvSpPr>
        <p:spPr/>
        <p:txBody>
          <a:bodyPr/>
          <a:lstStyle/>
          <a:p>
            <a:r>
              <a:rPr lang="en-US" dirty="0"/>
              <a:t>Story presentation</a:t>
            </a:r>
          </a:p>
        </p:txBody>
      </p:sp>
      <p:sp>
        <p:nvSpPr>
          <p:cNvPr id="11" name="Content Placeholder 10">
            <a:extLst>
              <a:ext uri="{FF2B5EF4-FFF2-40B4-BE49-F238E27FC236}">
                <a16:creationId xmlns:a16="http://schemas.microsoft.com/office/drawing/2014/main" id="{EA110A8C-D9B7-CE14-06DF-4E25479483AD}"/>
              </a:ext>
            </a:extLst>
          </p:cNvPr>
          <p:cNvSpPr>
            <a:spLocks noGrp="1"/>
          </p:cNvSpPr>
          <p:nvPr>
            <p:ph idx="1"/>
          </p:nvPr>
        </p:nvSpPr>
        <p:spPr/>
        <p:txBody>
          <a:bodyPr/>
          <a:lstStyle/>
          <a:p>
            <a:r>
              <a:rPr lang="en-US" dirty="0"/>
              <a:t>Maps</a:t>
            </a:r>
          </a:p>
          <a:p>
            <a:r>
              <a:rPr lang="en-US" dirty="0"/>
              <a:t>Information presented in percentages</a:t>
            </a:r>
          </a:p>
          <a:p>
            <a:r>
              <a:rPr lang="en-US" dirty="0"/>
              <a:t>Pie charts</a:t>
            </a:r>
          </a:p>
          <a:p>
            <a:r>
              <a:rPr lang="en-US" dirty="0"/>
              <a:t>Bar charts</a:t>
            </a:r>
          </a:p>
          <a:p>
            <a:r>
              <a:rPr lang="en-US" dirty="0"/>
              <a:t>Line charts</a:t>
            </a:r>
          </a:p>
          <a:p>
            <a:r>
              <a:rPr lang="en-US" dirty="0"/>
              <a:t>Visualization using symbols</a:t>
            </a:r>
          </a:p>
          <a:p>
            <a:r>
              <a:rPr lang="en-US" dirty="0"/>
              <a:t>Timelines</a:t>
            </a:r>
          </a:p>
          <a:p>
            <a:endParaRPr lang="en-US" dirty="0"/>
          </a:p>
        </p:txBody>
      </p:sp>
    </p:spTree>
    <p:extLst>
      <p:ext uri="{BB962C8B-B14F-4D97-AF65-F5344CB8AC3E}">
        <p14:creationId xmlns:p14="http://schemas.microsoft.com/office/powerpoint/2010/main" val="42384102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8C83AC-E418-E8C0-01E9-7C262355FCE9}"/>
              </a:ext>
            </a:extLst>
          </p:cNvPr>
          <p:cNvSpPr>
            <a:spLocks noGrp="1"/>
          </p:cNvSpPr>
          <p:nvPr>
            <p:ph type="title"/>
          </p:nvPr>
        </p:nvSpPr>
        <p:spPr/>
        <p:txBody>
          <a:bodyPr/>
          <a:lstStyle/>
          <a:p>
            <a:r>
              <a:rPr lang="en-US" dirty="0"/>
              <a:t>Data in stories</a:t>
            </a:r>
          </a:p>
        </p:txBody>
      </p:sp>
      <p:sp>
        <p:nvSpPr>
          <p:cNvPr id="3" name="Content Placeholder 2">
            <a:extLst>
              <a:ext uri="{FF2B5EF4-FFF2-40B4-BE49-F238E27FC236}">
                <a16:creationId xmlns:a16="http://schemas.microsoft.com/office/drawing/2014/main" id="{A517C383-780F-203B-BDF2-A201039CE62B}"/>
              </a:ext>
            </a:extLst>
          </p:cNvPr>
          <p:cNvSpPr>
            <a:spLocks noGrp="1"/>
          </p:cNvSpPr>
          <p:nvPr>
            <p:ph idx="1"/>
          </p:nvPr>
        </p:nvSpPr>
        <p:spPr/>
        <p:txBody>
          <a:bodyPr/>
          <a:lstStyle/>
          <a:p>
            <a:r>
              <a:rPr lang="en-US" dirty="0"/>
              <a:t>Read this BBC story: </a:t>
            </a:r>
            <a:r>
              <a:rPr lang="en-US" dirty="0">
                <a:hlinkClick r:id="rId2"/>
              </a:rPr>
              <a:t>The impact will be felt in Ukraine war if US aid dries up - BBC News</a:t>
            </a:r>
            <a:endParaRPr lang="en-US" dirty="0"/>
          </a:p>
          <a:p>
            <a:endParaRPr lang="en-US" dirty="0"/>
          </a:p>
          <a:p>
            <a:endParaRPr lang="en-US" dirty="0"/>
          </a:p>
        </p:txBody>
      </p:sp>
    </p:spTree>
    <p:extLst>
      <p:ext uri="{BB962C8B-B14F-4D97-AF65-F5344CB8AC3E}">
        <p14:creationId xmlns:p14="http://schemas.microsoft.com/office/powerpoint/2010/main" val="18538269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68A31A-7D2C-E243-81FA-9EE336C35C6B}"/>
              </a:ext>
            </a:extLst>
          </p:cNvPr>
          <p:cNvSpPr>
            <a:spLocks noGrp="1"/>
          </p:cNvSpPr>
          <p:nvPr>
            <p:ph type="title"/>
          </p:nvPr>
        </p:nvSpPr>
        <p:spPr/>
        <p:txBody>
          <a:bodyPr/>
          <a:lstStyle/>
          <a:p>
            <a:r>
              <a:rPr lang="en-US" dirty="0"/>
              <a:t>Donors to Ukraine</a:t>
            </a:r>
          </a:p>
        </p:txBody>
      </p:sp>
      <p:pic>
        <p:nvPicPr>
          <p:cNvPr id="5" name="Content Placeholder 4">
            <a:extLst>
              <a:ext uri="{FF2B5EF4-FFF2-40B4-BE49-F238E27FC236}">
                <a16:creationId xmlns:a16="http://schemas.microsoft.com/office/drawing/2014/main" id="{5B822CC0-DD4F-6474-C6EF-1B12032A9F04}"/>
              </a:ext>
            </a:extLst>
          </p:cNvPr>
          <p:cNvPicPr>
            <a:picLocks noGrp="1" noChangeAspect="1"/>
          </p:cNvPicPr>
          <p:nvPr>
            <p:ph idx="1"/>
          </p:nvPr>
        </p:nvPicPr>
        <p:blipFill>
          <a:blip r:embed="rId2"/>
          <a:stretch>
            <a:fillRect/>
          </a:stretch>
        </p:blipFill>
        <p:spPr>
          <a:xfrm>
            <a:off x="1744393" y="1690688"/>
            <a:ext cx="7499539" cy="4351338"/>
          </a:xfrm>
        </p:spPr>
      </p:pic>
    </p:spTree>
    <p:extLst>
      <p:ext uri="{BB962C8B-B14F-4D97-AF65-F5344CB8AC3E}">
        <p14:creationId xmlns:p14="http://schemas.microsoft.com/office/powerpoint/2010/main" val="8703956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1256C-ADC7-DE0C-628D-DA252535F539}"/>
              </a:ext>
            </a:extLst>
          </p:cNvPr>
          <p:cNvSpPr>
            <a:spLocks noGrp="1"/>
          </p:cNvSpPr>
          <p:nvPr>
            <p:ph type="title"/>
          </p:nvPr>
        </p:nvSpPr>
        <p:spPr/>
        <p:txBody>
          <a:bodyPr/>
          <a:lstStyle/>
          <a:p>
            <a:r>
              <a:rPr lang="en-US" dirty="0"/>
              <a:t>Why data journalism?</a:t>
            </a:r>
          </a:p>
        </p:txBody>
      </p:sp>
      <p:sp>
        <p:nvSpPr>
          <p:cNvPr id="3" name="Content Placeholder 2">
            <a:extLst>
              <a:ext uri="{FF2B5EF4-FFF2-40B4-BE49-F238E27FC236}">
                <a16:creationId xmlns:a16="http://schemas.microsoft.com/office/drawing/2014/main" id="{4910F773-10E3-8726-CD8C-917001656514}"/>
              </a:ext>
            </a:extLst>
          </p:cNvPr>
          <p:cNvSpPr>
            <a:spLocks noGrp="1"/>
          </p:cNvSpPr>
          <p:nvPr>
            <p:ph idx="1"/>
          </p:nvPr>
        </p:nvSpPr>
        <p:spPr/>
        <p:txBody>
          <a:bodyPr/>
          <a:lstStyle/>
          <a:p>
            <a:pPr marL="571500" indent="-571500">
              <a:buFont typeface="+mj-lt"/>
              <a:buAutoNum type="romanUcPeriod"/>
            </a:pPr>
            <a:r>
              <a:rPr lang="en-US" dirty="0"/>
              <a:t>A (not too) new approach to story-telling, similar to the use of photographs, video, audio (podcast), livestreaming, etc.</a:t>
            </a:r>
          </a:p>
          <a:p>
            <a:pPr marL="571500" indent="-571500">
              <a:buFont typeface="+mj-lt"/>
              <a:buAutoNum type="romanUcPeriod"/>
            </a:pPr>
            <a:r>
              <a:rPr lang="en-US" dirty="0"/>
              <a:t>Making sense by filtering abundant data or ‘sense-making journalism’</a:t>
            </a:r>
          </a:p>
          <a:p>
            <a:pPr marL="571500" indent="-571500">
              <a:buFont typeface="+mj-lt"/>
              <a:buAutoNum type="romanUcPeriod"/>
            </a:pPr>
            <a:r>
              <a:rPr lang="en-US" dirty="0"/>
              <a:t>Providing deep insight</a:t>
            </a:r>
          </a:p>
          <a:p>
            <a:pPr marL="571500" indent="-571500">
              <a:buFont typeface="+mj-lt"/>
              <a:buAutoNum type="romanUcPeriod"/>
            </a:pPr>
            <a:r>
              <a:rPr lang="en-US" dirty="0"/>
              <a:t>Showing trends and implications</a:t>
            </a:r>
          </a:p>
          <a:p>
            <a:pPr marL="571500" indent="-571500">
              <a:buFont typeface="+mj-lt"/>
              <a:buAutoNum type="romanUcPeriod"/>
            </a:pPr>
            <a:r>
              <a:rPr lang="en-US" dirty="0"/>
              <a:t>Explainers</a:t>
            </a:r>
          </a:p>
          <a:p>
            <a:pPr marL="571500" indent="-571500">
              <a:buFont typeface="+mj-lt"/>
              <a:buAutoNum type="romanUcPeriod"/>
            </a:pPr>
            <a:r>
              <a:rPr lang="en-US" dirty="0"/>
              <a:t>Lasting impression with infographics and visualization</a:t>
            </a:r>
          </a:p>
          <a:p>
            <a:pPr marL="571500" indent="-571500">
              <a:buFont typeface="+mj-lt"/>
              <a:buAutoNum type="romanUcPeriod"/>
            </a:pPr>
            <a:endParaRPr lang="en-US" dirty="0"/>
          </a:p>
        </p:txBody>
      </p:sp>
    </p:spTree>
    <p:extLst>
      <p:ext uri="{BB962C8B-B14F-4D97-AF65-F5344CB8AC3E}">
        <p14:creationId xmlns:p14="http://schemas.microsoft.com/office/powerpoint/2010/main" val="27414908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224</TotalTime>
  <Words>811</Words>
  <Application>Microsoft Office PowerPoint</Application>
  <PresentationFormat>Widescreen</PresentationFormat>
  <Paragraphs>106</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Wingdings</vt:lpstr>
      <vt:lpstr>Office Theme</vt:lpstr>
      <vt:lpstr>USING DATA TO SUPPORT STORIES</vt:lpstr>
      <vt:lpstr>Introduction</vt:lpstr>
      <vt:lpstr>Introduction</vt:lpstr>
      <vt:lpstr>Computer-Assisted Reporting</vt:lpstr>
      <vt:lpstr>Data in stories</vt:lpstr>
      <vt:lpstr>Story presentation</vt:lpstr>
      <vt:lpstr>Data in stories</vt:lpstr>
      <vt:lpstr>Donors to Ukraine</vt:lpstr>
      <vt:lpstr>Why data journalism?</vt:lpstr>
      <vt:lpstr>How do journalists gather data?</vt:lpstr>
      <vt:lpstr>Bandits in Igabi LGA</vt:lpstr>
      <vt:lpstr>Google Advanced Search</vt:lpstr>
      <vt:lpstr>Quick Search</vt:lpstr>
      <vt:lpstr>Using Google</vt:lpstr>
      <vt:lpstr>Bandits attacks in Igabi</vt:lpstr>
      <vt:lpstr>Quick sources of data mining</vt:lpstr>
      <vt:lpstr>Quick Search</vt:lpstr>
      <vt:lpstr>Infographics/Visualization</vt:lpstr>
      <vt:lpstr>Steps in doing data-driven stories</vt:lpstr>
      <vt:lpstr>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DATA TO SUPPORT STORIES</dc:title>
  <dc:creator>Dr Theophilus Abbah</dc:creator>
  <cp:lastModifiedBy>Dr Theophilus Abbah</cp:lastModifiedBy>
  <cp:revision>49</cp:revision>
  <dcterms:created xsi:type="dcterms:W3CDTF">2023-12-12T22:54:55Z</dcterms:created>
  <dcterms:modified xsi:type="dcterms:W3CDTF">2023-12-13T02:39:43Z</dcterms:modified>
</cp:coreProperties>
</file>