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3"/>
  </p:notesMasterIdLst>
  <p:handoutMasterIdLst>
    <p:handoutMasterId r:id="rId24"/>
  </p:handoutMasterIdLst>
  <p:sldIdLst>
    <p:sldId id="283" r:id="rId5"/>
    <p:sldId id="292" r:id="rId6"/>
    <p:sldId id="299" r:id="rId7"/>
    <p:sldId id="298" r:id="rId8"/>
    <p:sldId id="300" r:id="rId9"/>
    <p:sldId id="302" r:id="rId10"/>
    <p:sldId id="304" r:id="rId11"/>
    <p:sldId id="311" r:id="rId12"/>
    <p:sldId id="314" r:id="rId13"/>
    <p:sldId id="324" r:id="rId14"/>
    <p:sldId id="327" r:id="rId15"/>
    <p:sldId id="319" r:id="rId16"/>
    <p:sldId id="320" r:id="rId17"/>
    <p:sldId id="321" r:id="rId18"/>
    <p:sldId id="322" r:id="rId19"/>
    <p:sldId id="328" r:id="rId20"/>
    <p:sldId id="325" r:id="rId21"/>
    <p:sldId id="32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54"/>
    <a:srgbClr val="8A0000"/>
    <a:srgbClr val="EAF9FC"/>
    <a:srgbClr val="E5FFE5"/>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1" autoAdjust="0"/>
  </p:normalViewPr>
  <p:slideViewPr>
    <p:cSldViewPr snapToGrid="0">
      <p:cViewPr varScale="1">
        <p:scale>
          <a:sx n="80" d="100"/>
          <a:sy n="80" d="100"/>
        </p:scale>
        <p:origin x="136" y="5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viewProps" Target="viewProps.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handoutMaster" Target="handoutMasters/handoutMaster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notesMaster" Target="notesMasters/notesMaster1.xml" /><Relationship Id="rId28" Type="http://schemas.openxmlformats.org/officeDocument/2006/relationships/tableStyles" Target="tableStyles.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C35D7-91C2-4266-8F24-D5755F979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3CCE7FD-B62F-403D-8F0F-FA42AC4B529B}">
      <dgm:prSet phldrT="[Text]" custT="1"/>
      <dgm:spPr>
        <a:solidFill>
          <a:srgbClr val="001C54"/>
        </a:solidFill>
      </dgm:spPr>
      <dgm:t>
        <a:bodyPr/>
        <a:lstStyle/>
        <a:p>
          <a:pPr>
            <a:buFont typeface="Wingdings" panose="05000000000000000000" pitchFamily="2" charset="2"/>
            <a:buChar char="§"/>
          </a:pPr>
          <a:r>
            <a:rPr lang="en-US" sz="2000" b="1" dirty="0">
              <a:latin typeface="Century Gothic" panose="020B0502020202020204" pitchFamily="34" charset="0"/>
            </a:rPr>
            <a:t> </a:t>
          </a:r>
          <a:r>
            <a:rPr lang="en-US" sz="1600" b="1" dirty="0">
              <a:latin typeface="Century Gothic" panose="020B0502020202020204" pitchFamily="34" charset="0"/>
            </a:rPr>
            <a:t>Re-Imagine</a:t>
          </a:r>
          <a:r>
            <a:rPr lang="en-US" sz="1400" b="1" dirty="0">
              <a:latin typeface="Century Gothic" panose="020B0502020202020204" pitchFamily="34" charset="0"/>
            </a:rPr>
            <a:t> today your Stock value in health product component for your healthcare facility </a:t>
          </a:r>
          <a:r>
            <a:rPr lang="en-US" sz="1400" b="1" dirty="0">
              <a:solidFill>
                <a:srgbClr val="FF0000"/>
              </a:solidFill>
              <a:latin typeface="Century Gothic" panose="020B0502020202020204" pitchFamily="34" charset="0"/>
            </a:rPr>
            <a:t>is Zero stock </a:t>
          </a:r>
          <a:r>
            <a:rPr lang="en-US" sz="1400" b="1" dirty="0">
              <a:latin typeface="Century Gothic" panose="020B0502020202020204" pitchFamily="34" charset="0"/>
            </a:rPr>
            <a:t>and with this partnership you have an investment of </a:t>
          </a:r>
          <a:r>
            <a:rPr lang="en-US" sz="1400" b="1" dirty="0">
              <a:solidFill>
                <a:srgbClr val="00B050"/>
              </a:solidFill>
              <a:latin typeface="Century Gothic" panose="020B0502020202020204" pitchFamily="34" charset="0"/>
            </a:rPr>
            <a:t>N268 Million Naira to 1.5Billion  </a:t>
          </a:r>
          <a:r>
            <a:rPr lang="en-US" sz="1400" b="1" dirty="0">
              <a:latin typeface="Century Gothic" panose="020B0502020202020204" pitchFamily="34" charset="0"/>
            </a:rPr>
            <a:t>in 3years of the partnership- </a:t>
          </a:r>
          <a:r>
            <a:rPr lang="en-US" sz="1400" b="1" dirty="0" err="1">
              <a:latin typeface="Century Gothic" panose="020B0502020202020204" pitchFamily="34" charset="0"/>
            </a:rPr>
            <a:t>Yobe</a:t>
          </a:r>
          <a:r>
            <a:rPr lang="en-US" sz="1400" b="1" dirty="0">
              <a:latin typeface="Century Gothic" panose="020B0502020202020204" pitchFamily="34" charset="0"/>
            </a:rPr>
            <a:t> State Case Study</a:t>
          </a:r>
        </a:p>
      </dgm:t>
    </dgm:pt>
    <dgm:pt modelId="{75C1CFD3-5597-444F-AB15-EF5721A86FB2}" type="parTrans" cxnId="{B5735CF0-140D-4D0E-85BB-CC3D7141628A}">
      <dgm:prSet/>
      <dgm:spPr/>
      <dgm:t>
        <a:bodyPr/>
        <a:lstStyle/>
        <a:p>
          <a:endParaRPr lang="en-US" sz="2400" b="1" dirty="0">
            <a:latin typeface="Century Gothic" panose="020B0502020202020204" pitchFamily="34" charset="0"/>
          </a:endParaRPr>
        </a:p>
      </dgm:t>
    </dgm:pt>
    <dgm:pt modelId="{44C651FB-370E-41F0-8F94-C7243848515B}" type="sibTrans" cxnId="{B5735CF0-140D-4D0E-85BB-CC3D7141628A}">
      <dgm:prSet/>
      <dgm:spPr/>
      <dgm:t>
        <a:bodyPr/>
        <a:lstStyle/>
        <a:p>
          <a:endParaRPr lang="en-US" sz="2400" b="1" dirty="0">
            <a:latin typeface="Century Gothic" panose="020B0502020202020204" pitchFamily="34" charset="0"/>
          </a:endParaRPr>
        </a:p>
      </dgm:t>
    </dgm:pt>
    <dgm:pt modelId="{C6F37DF6-5B20-4742-AF51-74896845F558}">
      <dgm:prSet phldrT="[Text]" custT="1"/>
      <dgm:spPr>
        <a:solidFill>
          <a:srgbClr val="001C54"/>
        </a:solidFill>
      </dgm:spPr>
      <dgm:t>
        <a:bodyPr/>
        <a:lstStyle/>
        <a:p>
          <a:pPr>
            <a:buFont typeface="Wingdings" panose="05000000000000000000" pitchFamily="2" charset="2"/>
            <a:buChar char="§"/>
          </a:pPr>
          <a:r>
            <a:rPr lang="en-US" sz="2000" b="1" dirty="0">
              <a:latin typeface="Century Gothic" panose="020B0502020202020204" pitchFamily="34" charset="0"/>
            </a:rPr>
            <a:t>  </a:t>
          </a:r>
          <a:r>
            <a:rPr lang="en-US" sz="1600" b="1" dirty="0">
              <a:latin typeface="Century Gothic" panose="020B0502020202020204" pitchFamily="34" charset="0"/>
            </a:rPr>
            <a:t>Re-imagine</a:t>
          </a:r>
          <a:r>
            <a:rPr lang="en-US" sz="2000" b="1" dirty="0">
              <a:latin typeface="Century Gothic" panose="020B0502020202020204" pitchFamily="34" charset="0"/>
            </a:rPr>
            <a:t> </a:t>
          </a:r>
          <a:r>
            <a:rPr lang="en-US" sz="1100" b="1" dirty="0">
              <a:latin typeface="Century Gothic" panose="020B0502020202020204" pitchFamily="34" charset="0"/>
            </a:rPr>
            <a:t>reducing the non-availability of health care product on the shelves in your healthcare facilities  from </a:t>
          </a:r>
          <a:r>
            <a:rPr lang="en-US" sz="1100" b="1" dirty="0">
              <a:solidFill>
                <a:schemeClr val="accent2"/>
              </a:solidFill>
              <a:latin typeface="Century Gothic" panose="020B0502020202020204" pitchFamily="34" charset="0"/>
            </a:rPr>
            <a:t>80% </a:t>
          </a:r>
          <a:r>
            <a:rPr lang="en-US" sz="1100" b="1" dirty="0">
              <a:solidFill>
                <a:srgbClr val="00B050"/>
              </a:solidFill>
              <a:latin typeface="Century Gothic" panose="020B0502020202020204" pitchFamily="34" charset="0"/>
            </a:rPr>
            <a:t>to 20% </a:t>
          </a:r>
          <a:r>
            <a:rPr lang="en-US" sz="1100" b="1" dirty="0">
              <a:latin typeface="Century Gothic" panose="020B0502020202020204" pitchFamily="34" charset="0"/>
            </a:rPr>
            <a:t>and an average order re-fill rate increasing from 38.41% to 76.85% in 4months of partnership with us. The case of Kaduna State Sept 2021 to January 2022.</a:t>
          </a:r>
        </a:p>
      </dgm:t>
    </dgm:pt>
    <dgm:pt modelId="{A8B59F1E-B9C5-4B4C-9595-1EA3A1B92571}" type="parTrans" cxnId="{2E3738D0-EE6B-4776-B899-3FFB9A785123}">
      <dgm:prSet/>
      <dgm:spPr/>
      <dgm:t>
        <a:bodyPr/>
        <a:lstStyle/>
        <a:p>
          <a:endParaRPr lang="en-US" sz="2400" b="1" dirty="0">
            <a:latin typeface="Century Gothic" panose="020B0502020202020204" pitchFamily="34" charset="0"/>
          </a:endParaRPr>
        </a:p>
      </dgm:t>
    </dgm:pt>
    <dgm:pt modelId="{908FF635-0861-44D3-BC83-0F17346C0A54}" type="sibTrans" cxnId="{2E3738D0-EE6B-4776-B899-3FFB9A785123}">
      <dgm:prSet/>
      <dgm:spPr/>
      <dgm:t>
        <a:bodyPr/>
        <a:lstStyle/>
        <a:p>
          <a:endParaRPr lang="en-US" sz="2400" b="1" dirty="0">
            <a:latin typeface="Century Gothic" panose="020B0502020202020204" pitchFamily="34" charset="0"/>
          </a:endParaRPr>
        </a:p>
      </dgm:t>
    </dgm:pt>
    <dgm:pt modelId="{115E8BA9-CE6F-4702-8A44-9299CFCA6F3D}">
      <dgm:prSet phldrT="[Text]" custT="1"/>
      <dgm:spPr>
        <a:solidFill>
          <a:srgbClr val="001C54"/>
        </a:solidFill>
      </dgm:spPr>
      <dgm:t>
        <a:bodyPr/>
        <a:lstStyle/>
        <a:p>
          <a:pPr>
            <a:buFont typeface="Wingdings" panose="05000000000000000000" pitchFamily="2" charset="2"/>
            <a:buChar char="§"/>
          </a:pPr>
          <a:r>
            <a:rPr lang="en-US" sz="1800" b="1" dirty="0">
              <a:latin typeface="Century Gothic" panose="020B0502020202020204" pitchFamily="34" charset="0"/>
            </a:rPr>
            <a:t> Re-Imagine </a:t>
          </a:r>
          <a:r>
            <a:rPr lang="en-US" sz="1100" b="1" dirty="0">
              <a:latin typeface="Century Gothic" panose="020B0502020202020204" pitchFamily="34" charset="0"/>
            </a:rPr>
            <a:t>your State having access to the best prices money can buy, and positioning your facilities to be one stop facility for quality, safe and affordable medicines, produced in Nigeria, even in time of crisis or scarcity.</a:t>
          </a:r>
        </a:p>
      </dgm:t>
    </dgm:pt>
    <dgm:pt modelId="{CD157919-1A88-4D55-9B08-EE854E43516A}" type="parTrans" cxnId="{13AC1FAD-DB24-42E0-9784-218EDDC9BBB1}">
      <dgm:prSet/>
      <dgm:spPr/>
      <dgm:t>
        <a:bodyPr/>
        <a:lstStyle/>
        <a:p>
          <a:endParaRPr lang="en-US" sz="2400" b="1" dirty="0">
            <a:latin typeface="Century Gothic" panose="020B0502020202020204" pitchFamily="34" charset="0"/>
          </a:endParaRPr>
        </a:p>
      </dgm:t>
    </dgm:pt>
    <dgm:pt modelId="{E9179DB1-E8A7-4B2C-BF31-E2419FEB928F}" type="sibTrans" cxnId="{13AC1FAD-DB24-42E0-9784-218EDDC9BBB1}">
      <dgm:prSet/>
      <dgm:spPr/>
      <dgm:t>
        <a:bodyPr/>
        <a:lstStyle/>
        <a:p>
          <a:endParaRPr lang="en-US" sz="2400" b="1" dirty="0">
            <a:latin typeface="Century Gothic" panose="020B0502020202020204" pitchFamily="34" charset="0"/>
          </a:endParaRPr>
        </a:p>
      </dgm:t>
    </dgm:pt>
    <dgm:pt modelId="{161F76AB-822C-4A97-B0CC-7F618C5AD444}">
      <dgm:prSet custT="1"/>
      <dgm:spPr>
        <a:solidFill>
          <a:srgbClr val="001C54"/>
        </a:solidFill>
      </dgm:spPr>
      <dgm:t>
        <a:bodyPr/>
        <a:lstStyle/>
        <a:p>
          <a:pPr>
            <a:buFont typeface="Wingdings" panose="05000000000000000000" pitchFamily="2" charset="2"/>
            <a:buChar char="§"/>
          </a:pPr>
          <a:r>
            <a:rPr lang="en-US" sz="1800" b="0" dirty="0">
              <a:latin typeface="Century Gothic" panose="020B0502020202020204" pitchFamily="34" charset="0"/>
            </a:rPr>
            <a:t> </a:t>
          </a:r>
          <a:r>
            <a:rPr lang="en-US" sz="1600" b="1" dirty="0">
              <a:latin typeface="Century Gothic" panose="020B0502020202020204" pitchFamily="34" charset="0"/>
            </a:rPr>
            <a:t>Cost Saving Strategy- </a:t>
          </a:r>
          <a:r>
            <a:rPr lang="en-US" sz="1800" b="0" dirty="0">
              <a:latin typeface="Century Gothic" panose="020B0502020202020204" pitchFamily="34" charset="0"/>
            </a:rPr>
            <a:t>Invest in </a:t>
          </a:r>
          <a:r>
            <a:rPr lang="en-US" sz="1200" b="0" dirty="0">
              <a:latin typeface="Century Gothic" panose="020B0502020202020204" pitchFamily="34" charset="0"/>
            </a:rPr>
            <a:t>pool procurement that could save you close </a:t>
          </a:r>
          <a:r>
            <a:rPr lang="en-US" sz="1200" b="0" dirty="0">
              <a:solidFill>
                <a:srgbClr val="00B050"/>
              </a:solidFill>
              <a:latin typeface="Century Gothic" panose="020B0502020202020204" pitchFamily="34" charset="0"/>
            </a:rPr>
            <a:t>N60 Million</a:t>
          </a:r>
          <a:r>
            <a:rPr lang="en-US" sz="1200" b="0" dirty="0">
              <a:latin typeface="Century Gothic" panose="020B0502020202020204" pitchFamily="34" charset="0"/>
            </a:rPr>
            <a:t> in a procurement cycle investment, and could also attract an impactful corporate social responsibility to build a robust supply chain system in your state.</a:t>
          </a:r>
          <a:endParaRPr lang="en-US" sz="1800" b="0" dirty="0">
            <a:latin typeface="Century Gothic" panose="020B0502020202020204" pitchFamily="34" charset="0"/>
          </a:endParaRPr>
        </a:p>
      </dgm:t>
    </dgm:pt>
    <dgm:pt modelId="{1EC3E202-ABB2-49F0-B0D0-094E7461A5DB}" type="sibTrans" cxnId="{88F66172-A9E7-43D7-AF74-90314A148B1C}">
      <dgm:prSet/>
      <dgm:spPr/>
      <dgm:t>
        <a:bodyPr/>
        <a:lstStyle/>
        <a:p>
          <a:endParaRPr lang="en-US" sz="2400" b="1" dirty="0">
            <a:latin typeface="Century Gothic" panose="020B0502020202020204" pitchFamily="34" charset="0"/>
          </a:endParaRPr>
        </a:p>
      </dgm:t>
    </dgm:pt>
    <dgm:pt modelId="{0DB58560-2BCE-4203-878A-9E46D0BDF99A}" type="parTrans" cxnId="{88F66172-A9E7-43D7-AF74-90314A148B1C}">
      <dgm:prSet/>
      <dgm:spPr/>
      <dgm:t>
        <a:bodyPr/>
        <a:lstStyle/>
        <a:p>
          <a:endParaRPr lang="en-US" sz="2400" b="1" dirty="0">
            <a:latin typeface="Century Gothic" panose="020B0502020202020204" pitchFamily="34" charset="0"/>
          </a:endParaRPr>
        </a:p>
      </dgm:t>
    </dgm:pt>
    <dgm:pt modelId="{D1C7FBBD-9EA9-468A-9640-769EFAD566DF}" type="pres">
      <dgm:prSet presAssocID="{469C35D7-91C2-4266-8F24-D5755F9797AB}" presName="linear" presStyleCnt="0">
        <dgm:presLayoutVars>
          <dgm:dir/>
          <dgm:animLvl val="lvl"/>
          <dgm:resizeHandles val="exact"/>
        </dgm:presLayoutVars>
      </dgm:prSet>
      <dgm:spPr/>
    </dgm:pt>
    <dgm:pt modelId="{C8C30FE4-9CEA-4B40-A84F-118BDE8C8DFB}" type="pres">
      <dgm:prSet presAssocID="{E3CCE7FD-B62F-403D-8F0F-FA42AC4B529B}" presName="parentLin" presStyleCnt="0"/>
      <dgm:spPr/>
    </dgm:pt>
    <dgm:pt modelId="{1162AB66-B292-4DAA-9E8D-F68DFB9700A2}" type="pres">
      <dgm:prSet presAssocID="{E3CCE7FD-B62F-403D-8F0F-FA42AC4B529B}" presName="parentLeftMargin" presStyleLbl="node1" presStyleIdx="0" presStyleCnt="4"/>
      <dgm:spPr/>
    </dgm:pt>
    <dgm:pt modelId="{0D793C79-16C1-4877-8FF5-7486FBCF105C}" type="pres">
      <dgm:prSet presAssocID="{E3CCE7FD-B62F-403D-8F0F-FA42AC4B529B}" presName="parentText" presStyleLbl="node1" presStyleIdx="0" presStyleCnt="4" custScaleX="107784" custScaleY="280175" custLinFactNeighborY="-1177">
        <dgm:presLayoutVars>
          <dgm:chMax val="0"/>
          <dgm:bulletEnabled val="1"/>
        </dgm:presLayoutVars>
      </dgm:prSet>
      <dgm:spPr/>
    </dgm:pt>
    <dgm:pt modelId="{ACC6FC9B-F296-4F20-815D-265D404DCC43}" type="pres">
      <dgm:prSet presAssocID="{E3CCE7FD-B62F-403D-8F0F-FA42AC4B529B}" presName="negativeSpace" presStyleCnt="0"/>
      <dgm:spPr/>
    </dgm:pt>
    <dgm:pt modelId="{28E392D9-0571-48DE-AC2E-CAC4A9338B01}" type="pres">
      <dgm:prSet presAssocID="{E3CCE7FD-B62F-403D-8F0F-FA42AC4B529B}" presName="childText" presStyleLbl="conFgAcc1" presStyleIdx="0" presStyleCnt="4" custLinFactY="11439" custLinFactNeighborY="100000">
        <dgm:presLayoutVars>
          <dgm:bulletEnabled val="1"/>
        </dgm:presLayoutVars>
      </dgm:prSet>
      <dgm:spPr/>
    </dgm:pt>
    <dgm:pt modelId="{00EF7350-5744-4EBE-BB74-81D2AD25A89F}" type="pres">
      <dgm:prSet presAssocID="{44C651FB-370E-41F0-8F94-C7243848515B}" presName="spaceBetweenRectangles" presStyleCnt="0"/>
      <dgm:spPr/>
    </dgm:pt>
    <dgm:pt modelId="{90B58E0A-A5BB-4D3C-A456-645888B47AF3}" type="pres">
      <dgm:prSet presAssocID="{161F76AB-822C-4A97-B0CC-7F618C5AD444}" presName="parentLin" presStyleCnt="0"/>
      <dgm:spPr/>
    </dgm:pt>
    <dgm:pt modelId="{F8D61CA7-521F-4444-890B-45982289F01A}" type="pres">
      <dgm:prSet presAssocID="{161F76AB-822C-4A97-B0CC-7F618C5AD444}" presName="parentLeftMargin" presStyleLbl="node1" presStyleIdx="0" presStyleCnt="4"/>
      <dgm:spPr/>
    </dgm:pt>
    <dgm:pt modelId="{4FC86181-D2C0-4413-883B-0844CF8FEEE7}" type="pres">
      <dgm:prSet presAssocID="{161F76AB-822C-4A97-B0CC-7F618C5AD444}" presName="parentText" presStyleLbl="node1" presStyleIdx="1" presStyleCnt="4" custScaleX="107784" custScaleY="260176" custLinFactNeighborX="17436" custLinFactNeighborY="-5131">
        <dgm:presLayoutVars>
          <dgm:chMax val="0"/>
          <dgm:bulletEnabled val="1"/>
        </dgm:presLayoutVars>
      </dgm:prSet>
      <dgm:spPr/>
    </dgm:pt>
    <dgm:pt modelId="{F2020E66-FAE1-45F0-A3E3-B6BF203B30A9}" type="pres">
      <dgm:prSet presAssocID="{161F76AB-822C-4A97-B0CC-7F618C5AD444}" presName="negativeSpace" presStyleCnt="0"/>
      <dgm:spPr/>
    </dgm:pt>
    <dgm:pt modelId="{58633524-5808-4884-A178-10823D25C380}" type="pres">
      <dgm:prSet presAssocID="{161F76AB-822C-4A97-B0CC-7F618C5AD444}" presName="childText" presStyleLbl="conFgAcc1" presStyleIdx="1" presStyleCnt="4">
        <dgm:presLayoutVars>
          <dgm:bulletEnabled val="1"/>
        </dgm:presLayoutVars>
      </dgm:prSet>
      <dgm:spPr/>
    </dgm:pt>
    <dgm:pt modelId="{DD97E292-0FFF-4D23-9BC0-3013FF2377DC}" type="pres">
      <dgm:prSet presAssocID="{1EC3E202-ABB2-49F0-B0D0-094E7461A5DB}" presName="spaceBetweenRectangles" presStyleCnt="0"/>
      <dgm:spPr/>
    </dgm:pt>
    <dgm:pt modelId="{E57E0C91-774A-4559-ABCC-38CDA78FCBA1}" type="pres">
      <dgm:prSet presAssocID="{C6F37DF6-5B20-4742-AF51-74896845F558}" presName="parentLin" presStyleCnt="0"/>
      <dgm:spPr/>
    </dgm:pt>
    <dgm:pt modelId="{06C2B02E-5531-432F-BCBC-08262300AE7F}" type="pres">
      <dgm:prSet presAssocID="{C6F37DF6-5B20-4742-AF51-74896845F558}" presName="parentLeftMargin" presStyleLbl="node1" presStyleIdx="1" presStyleCnt="4"/>
      <dgm:spPr/>
    </dgm:pt>
    <dgm:pt modelId="{B511F358-3903-4494-B861-84CEA4F9EB16}" type="pres">
      <dgm:prSet presAssocID="{C6F37DF6-5B20-4742-AF51-74896845F558}" presName="parentText" presStyleLbl="node1" presStyleIdx="2" presStyleCnt="4" custScaleX="106868" custScaleY="231028">
        <dgm:presLayoutVars>
          <dgm:chMax val="0"/>
          <dgm:bulletEnabled val="1"/>
        </dgm:presLayoutVars>
      </dgm:prSet>
      <dgm:spPr/>
    </dgm:pt>
    <dgm:pt modelId="{FC8A3E72-B11B-4B61-B856-8BBF2E948DA8}" type="pres">
      <dgm:prSet presAssocID="{C6F37DF6-5B20-4742-AF51-74896845F558}" presName="negativeSpace" presStyleCnt="0"/>
      <dgm:spPr/>
    </dgm:pt>
    <dgm:pt modelId="{066C1F61-AE7A-49E3-9A37-AF52859D5500}" type="pres">
      <dgm:prSet presAssocID="{C6F37DF6-5B20-4742-AF51-74896845F558}" presName="childText" presStyleLbl="conFgAcc1" presStyleIdx="2" presStyleCnt="4">
        <dgm:presLayoutVars>
          <dgm:bulletEnabled val="1"/>
        </dgm:presLayoutVars>
      </dgm:prSet>
      <dgm:spPr/>
    </dgm:pt>
    <dgm:pt modelId="{589B6F06-4559-4E88-84C1-526D37255E73}" type="pres">
      <dgm:prSet presAssocID="{908FF635-0861-44D3-BC83-0F17346C0A54}" presName="spaceBetweenRectangles" presStyleCnt="0"/>
      <dgm:spPr/>
    </dgm:pt>
    <dgm:pt modelId="{69500DE5-E25B-4AF5-8027-68E7E1F2CFBF}" type="pres">
      <dgm:prSet presAssocID="{115E8BA9-CE6F-4702-8A44-9299CFCA6F3D}" presName="parentLin" presStyleCnt="0"/>
      <dgm:spPr/>
    </dgm:pt>
    <dgm:pt modelId="{3C7CBB98-CA04-4A32-8C3F-317F22EFEA7C}" type="pres">
      <dgm:prSet presAssocID="{115E8BA9-CE6F-4702-8A44-9299CFCA6F3D}" presName="parentLeftMargin" presStyleLbl="node1" presStyleIdx="2" presStyleCnt="4"/>
      <dgm:spPr/>
    </dgm:pt>
    <dgm:pt modelId="{F8EC0240-3B2F-451D-9C37-3E3EC04F9C6F}" type="pres">
      <dgm:prSet presAssocID="{115E8BA9-CE6F-4702-8A44-9299CFCA6F3D}" presName="parentText" presStyleLbl="node1" presStyleIdx="3" presStyleCnt="4" custScaleX="106868" custScaleY="215532">
        <dgm:presLayoutVars>
          <dgm:chMax val="0"/>
          <dgm:bulletEnabled val="1"/>
        </dgm:presLayoutVars>
      </dgm:prSet>
      <dgm:spPr/>
    </dgm:pt>
    <dgm:pt modelId="{E0D4D8ED-D079-45C0-9B4E-826A524AE70B}" type="pres">
      <dgm:prSet presAssocID="{115E8BA9-CE6F-4702-8A44-9299CFCA6F3D}" presName="negativeSpace" presStyleCnt="0"/>
      <dgm:spPr/>
    </dgm:pt>
    <dgm:pt modelId="{D685EDA2-8017-4F97-8435-6A2D36FBB505}" type="pres">
      <dgm:prSet presAssocID="{115E8BA9-CE6F-4702-8A44-9299CFCA6F3D}" presName="childText" presStyleLbl="conFgAcc1" presStyleIdx="3" presStyleCnt="4">
        <dgm:presLayoutVars>
          <dgm:bulletEnabled val="1"/>
        </dgm:presLayoutVars>
      </dgm:prSet>
      <dgm:spPr/>
    </dgm:pt>
  </dgm:ptLst>
  <dgm:cxnLst>
    <dgm:cxn modelId="{D26E1B04-7F31-4B07-93AB-7A1993B28CF9}" type="presOf" srcId="{C6F37DF6-5B20-4742-AF51-74896845F558}" destId="{B511F358-3903-4494-B861-84CEA4F9EB16}" srcOrd="1" destOrd="0" presId="urn:microsoft.com/office/officeart/2005/8/layout/list1"/>
    <dgm:cxn modelId="{9B0B6318-98F1-42E9-83F7-C12850ED8452}" type="presOf" srcId="{469C35D7-91C2-4266-8F24-D5755F9797AB}" destId="{D1C7FBBD-9EA9-468A-9640-769EFAD566DF}" srcOrd="0" destOrd="0" presId="urn:microsoft.com/office/officeart/2005/8/layout/list1"/>
    <dgm:cxn modelId="{2646F932-1FEC-4948-8842-5C3849B3E9A3}" type="presOf" srcId="{E3CCE7FD-B62F-403D-8F0F-FA42AC4B529B}" destId="{1162AB66-B292-4DAA-9E8D-F68DFB9700A2}" srcOrd="0" destOrd="0" presId="urn:microsoft.com/office/officeart/2005/8/layout/list1"/>
    <dgm:cxn modelId="{B9EA423C-C769-44E6-99BC-90D47AA23CD2}" type="presOf" srcId="{115E8BA9-CE6F-4702-8A44-9299CFCA6F3D}" destId="{3C7CBB98-CA04-4A32-8C3F-317F22EFEA7C}" srcOrd="0" destOrd="0" presId="urn:microsoft.com/office/officeart/2005/8/layout/list1"/>
    <dgm:cxn modelId="{88F66172-A9E7-43D7-AF74-90314A148B1C}" srcId="{469C35D7-91C2-4266-8F24-D5755F9797AB}" destId="{161F76AB-822C-4A97-B0CC-7F618C5AD444}" srcOrd="1" destOrd="0" parTransId="{0DB58560-2BCE-4203-878A-9E46D0BDF99A}" sibTransId="{1EC3E202-ABB2-49F0-B0D0-094E7461A5DB}"/>
    <dgm:cxn modelId="{3385A85A-BAA9-408A-BD72-F37261917048}" type="presOf" srcId="{E3CCE7FD-B62F-403D-8F0F-FA42AC4B529B}" destId="{0D793C79-16C1-4877-8FF5-7486FBCF105C}" srcOrd="1" destOrd="0" presId="urn:microsoft.com/office/officeart/2005/8/layout/list1"/>
    <dgm:cxn modelId="{C073438D-D48B-45B1-9042-CF7A696A9A07}" type="presOf" srcId="{C6F37DF6-5B20-4742-AF51-74896845F558}" destId="{06C2B02E-5531-432F-BCBC-08262300AE7F}" srcOrd="0" destOrd="0" presId="urn:microsoft.com/office/officeart/2005/8/layout/list1"/>
    <dgm:cxn modelId="{13AC1FAD-DB24-42E0-9784-218EDDC9BBB1}" srcId="{469C35D7-91C2-4266-8F24-D5755F9797AB}" destId="{115E8BA9-CE6F-4702-8A44-9299CFCA6F3D}" srcOrd="3" destOrd="0" parTransId="{CD157919-1A88-4D55-9B08-EE854E43516A}" sibTransId="{E9179DB1-E8A7-4B2C-BF31-E2419FEB928F}"/>
    <dgm:cxn modelId="{AB45D4C1-7BF9-4A56-8BDD-E200B7587346}" type="presOf" srcId="{161F76AB-822C-4A97-B0CC-7F618C5AD444}" destId="{F8D61CA7-521F-4444-890B-45982289F01A}" srcOrd="0" destOrd="0" presId="urn:microsoft.com/office/officeart/2005/8/layout/list1"/>
    <dgm:cxn modelId="{2E3738D0-EE6B-4776-B899-3FFB9A785123}" srcId="{469C35D7-91C2-4266-8F24-D5755F9797AB}" destId="{C6F37DF6-5B20-4742-AF51-74896845F558}" srcOrd="2" destOrd="0" parTransId="{A8B59F1E-B9C5-4B4C-9595-1EA3A1B92571}" sibTransId="{908FF635-0861-44D3-BC83-0F17346C0A54}"/>
    <dgm:cxn modelId="{B5735CF0-140D-4D0E-85BB-CC3D7141628A}" srcId="{469C35D7-91C2-4266-8F24-D5755F9797AB}" destId="{E3CCE7FD-B62F-403D-8F0F-FA42AC4B529B}" srcOrd="0" destOrd="0" parTransId="{75C1CFD3-5597-444F-AB15-EF5721A86FB2}" sibTransId="{44C651FB-370E-41F0-8F94-C7243848515B}"/>
    <dgm:cxn modelId="{FBB7CAF7-85CA-4632-B76E-54399F591D53}" type="presOf" srcId="{161F76AB-822C-4A97-B0CC-7F618C5AD444}" destId="{4FC86181-D2C0-4413-883B-0844CF8FEEE7}" srcOrd="1" destOrd="0" presId="urn:microsoft.com/office/officeart/2005/8/layout/list1"/>
    <dgm:cxn modelId="{9D119FFF-FD2F-4E21-A149-BF2645B7C01F}" type="presOf" srcId="{115E8BA9-CE6F-4702-8A44-9299CFCA6F3D}" destId="{F8EC0240-3B2F-451D-9C37-3E3EC04F9C6F}" srcOrd="1" destOrd="0" presId="urn:microsoft.com/office/officeart/2005/8/layout/list1"/>
    <dgm:cxn modelId="{7A989F40-644A-4433-BB39-2295177FFCE0}" type="presParOf" srcId="{D1C7FBBD-9EA9-468A-9640-769EFAD566DF}" destId="{C8C30FE4-9CEA-4B40-A84F-118BDE8C8DFB}" srcOrd="0" destOrd="0" presId="urn:microsoft.com/office/officeart/2005/8/layout/list1"/>
    <dgm:cxn modelId="{26C6F48F-FDE2-42DE-BC5F-3253A23FA946}" type="presParOf" srcId="{C8C30FE4-9CEA-4B40-A84F-118BDE8C8DFB}" destId="{1162AB66-B292-4DAA-9E8D-F68DFB9700A2}" srcOrd="0" destOrd="0" presId="urn:microsoft.com/office/officeart/2005/8/layout/list1"/>
    <dgm:cxn modelId="{22B74EB1-DA29-4E35-BD12-E8BF2254EBA1}" type="presParOf" srcId="{C8C30FE4-9CEA-4B40-A84F-118BDE8C8DFB}" destId="{0D793C79-16C1-4877-8FF5-7486FBCF105C}" srcOrd="1" destOrd="0" presId="urn:microsoft.com/office/officeart/2005/8/layout/list1"/>
    <dgm:cxn modelId="{2E049FAE-658D-4684-9115-F32949DF59A1}" type="presParOf" srcId="{D1C7FBBD-9EA9-468A-9640-769EFAD566DF}" destId="{ACC6FC9B-F296-4F20-815D-265D404DCC43}" srcOrd="1" destOrd="0" presId="urn:microsoft.com/office/officeart/2005/8/layout/list1"/>
    <dgm:cxn modelId="{DE1F5777-5CDC-4879-A35A-03A96BB8857E}" type="presParOf" srcId="{D1C7FBBD-9EA9-468A-9640-769EFAD566DF}" destId="{28E392D9-0571-48DE-AC2E-CAC4A9338B01}" srcOrd="2" destOrd="0" presId="urn:microsoft.com/office/officeart/2005/8/layout/list1"/>
    <dgm:cxn modelId="{70D25E92-2A59-4C8B-8731-CE9F52B0A027}" type="presParOf" srcId="{D1C7FBBD-9EA9-468A-9640-769EFAD566DF}" destId="{00EF7350-5744-4EBE-BB74-81D2AD25A89F}" srcOrd="3" destOrd="0" presId="urn:microsoft.com/office/officeart/2005/8/layout/list1"/>
    <dgm:cxn modelId="{47914F2D-111C-42F4-8CA0-3C97825E0168}" type="presParOf" srcId="{D1C7FBBD-9EA9-468A-9640-769EFAD566DF}" destId="{90B58E0A-A5BB-4D3C-A456-645888B47AF3}" srcOrd="4" destOrd="0" presId="urn:microsoft.com/office/officeart/2005/8/layout/list1"/>
    <dgm:cxn modelId="{7D380EED-7197-46C1-B47B-C3FB16C417CC}" type="presParOf" srcId="{90B58E0A-A5BB-4D3C-A456-645888B47AF3}" destId="{F8D61CA7-521F-4444-890B-45982289F01A}" srcOrd="0" destOrd="0" presId="urn:microsoft.com/office/officeart/2005/8/layout/list1"/>
    <dgm:cxn modelId="{FAE4523D-6234-4141-9D1F-A4E5D5190D1F}" type="presParOf" srcId="{90B58E0A-A5BB-4D3C-A456-645888B47AF3}" destId="{4FC86181-D2C0-4413-883B-0844CF8FEEE7}" srcOrd="1" destOrd="0" presId="urn:microsoft.com/office/officeart/2005/8/layout/list1"/>
    <dgm:cxn modelId="{0437A64F-C4DC-4B9B-9C84-1F4FC5E90207}" type="presParOf" srcId="{D1C7FBBD-9EA9-468A-9640-769EFAD566DF}" destId="{F2020E66-FAE1-45F0-A3E3-B6BF203B30A9}" srcOrd="5" destOrd="0" presId="urn:microsoft.com/office/officeart/2005/8/layout/list1"/>
    <dgm:cxn modelId="{06D38C71-A08B-4B34-8334-8F86355A83F8}" type="presParOf" srcId="{D1C7FBBD-9EA9-468A-9640-769EFAD566DF}" destId="{58633524-5808-4884-A178-10823D25C380}" srcOrd="6" destOrd="0" presId="urn:microsoft.com/office/officeart/2005/8/layout/list1"/>
    <dgm:cxn modelId="{189FC59C-C4C5-41D8-A261-E1AEC96CF295}" type="presParOf" srcId="{D1C7FBBD-9EA9-468A-9640-769EFAD566DF}" destId="{DD97E292-0FFF-4D23-9BC0-3013FF2377DC}" srcOrd="7" destOrd="0" presId="urn:microsoft.com/office/officeart/2005/8/layout/list1"/>
    <dgm:cxn modelId="{013E241B-45C9-4148-9152-A8E8257B65E4}" type="presParOf" srcId="{D1C7FBBD-9EA9-468A-9640-769EFAD566DF}" destId="{E57E0C91-774A-4559-ABCC-38CDA78FCBA1}" srcOrd="8" destOrd="0" presId="urn:microsoft.com/office/officeart/2005/8/layout/list1"/>
    <dgm:cxn modelId="{9A73857C-414E-4341-9649-FFAD62825728}" type="presParOf" srcId="{E57E0C91-774A-4559-ABCC-38CDA78FCBA1}" destId="{06C2B02E-5531-432F-BCBC-08262300AE7F}" srcOrd="0" destOrd="0" presId="urn:microsoft.com/office/officeart/2005/8/layout/list1"/>
    <dgm:cxn modelId="{CA0EA4F9-B1BD-4C80-8DBB-F7A8E02E9CEC}" type="presParOf" srcId="{E57E0C91-774A-4559-ABCC-38CDA78FCBA1}" destId="{B511F358-3903-4494-B861-84CEA4F9EB16}" srcOrd="1" destOrd="0" presId="urn:microsoft.com/office/officeart/2005/8/layout/list1"/>
    <dgm:cxn modelId="{B1CFEEBA-3C26-4A3A-9D86-A946E0DB2EC0}" type="presParOf" srcId="{D1C7FBBD-9EA9-468A-9640-769EFAD566DF}" destId="{FC8A3E72-B11B-4B61-B856-8BBF2E948DA8}" srcOrd="9" destOrd="0" presId="urn:microsoft.com/office/officeart/2005/8/layout/list1"/>
    <dgm:cxn modelId="{3D3B4E40-21EF-4270-BFB4-DDC963B590D8}" type="presParOf" srcId="{D1C7FBBD-9EA9-468A-9640-769EFAD566DF}" destId="{066C1F61-AE7A-49E3-9A37-AF52859D5500}" srcOrd="10" destOrd="0" presId="urn:microsoft.com/office/officeart/2005/8/layout/list1"/>
    <dgm:cxn modelId="{8CEFB24F-394B-490B-85D2-DAD0D226AF77}" type="presParOf" srcId="{D1C7FBBD-9EA9-468A-9640-769EFAD566DF}" destId="{589B6F06-4559-4E88-84C1-526D37255E73}" srcOrd="11" destOrd="0" presId="urn:microsoft.com/office/officeart/2005/8/layout/list1"/>
    <dgm:cxn modelId="{AB13D4D0-BB6A-49E0-8BE2-3F18AF83EF30}" type="presParOf" srcId="{D1C7FBBD-9EA9-468A-9640-769EFAD566DF}" destId="{69500DE5-E25B-4AF5-8027-68E7E1F2CFBF}" srcOrd="12" destOrd="0" presId="urn:microsoft.com/office/officeart/2005/8/layout/list1"/>
    <dgm:cxn modelId="{B99AF45B-3594-40C0-AC17-5E2D9ADEE277}" type="presParOf" srcId="{69500DE5-E25B-4AF5-8027-68E7E1F2CFBF}" destId="{3C7CBB98-CA04-4A32-8C3F-317F22EFEA7C}" srcOrd="0" destOrd="0" presId="urn:microsoft.com/office/officeart/2005/8/layout/list1"/>
    <dgm:cxn modelId="{3D602572-8AC1-4585-BE68-5B62C600BDE0}" type="presParOf" srcId="{69500DE5-E25B-4AF5-8027-68E7E1F2CFBF}" destId="{F8EC0240-3B2F-451D-9C37-3E3EC04F9C6F}" srcOrd="1" destOrd="0" presId="urn:microsoft.com/office/officeart/2005/8/layout/list1"/>
    <dgm:cxn modelId="{7E9930B6-0286-48D2-BAC8-0149B6331327}" type="presParOf" srcId="{D1C7FBBD-9EA9-468A-9640-769EFAD566DF}" destId="{E0D4D8ED-D079-45C0-9B4E-826A524AE70B}" srcOrd="13" destOrd="0" presId="urn:microsoft.com/office/officeart/2005/8/layout/list1"/>
    <dgm:cxn modelId="{D47E98D9-4EF0-4C2A-8145-09B3C6039E4B}" type="presParOf" srcId="{D1C7FBBD-9EA9-468A-9640-769EFAD566DF}" destId="{D685EDA2-8017-4F97-8435-6A2D36FBB505}" srcOrd="14" destOrd="0" presId="urn:microsoft.com/office/officeart/2005/8/layout/list1"/>
  </dgm:cxnLst>
  <dgm:bg>
    <a:solidFill>
      <a:srgbClr val="EAF9FC"/>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C35D7-91C2-4266-8F24-D5755F979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3CCE7FD-B62F-403D-8F0F-FA42AC4B529B}">
      <dgm:prSet phldrT="[Text]" custT="1"/>
      <dgm:spPr>
        <a:solidFill>
          <a:srgbClr val="001C54"/>
        </a:solidFill>
      </dgm:spPr>
      <dgm:t>
        <a:bodyPr/>
        <a:lstStyle/>
        <a:p>
          <a:pPr>
            <a:buFont typeface="Wingdings" panose="05000000000000000000" pitchFamily="2" charset="2"/>
            <a:buChar char="§"/>
          </a:pPr>
          <a:r>
            <a:rPr lang="en-US" sz="2000" b="1" dirty="0">
              <a:latin typeface="Century Gothic" panose="020B0502020202020204" pitchFamily="34" charset="0"/>
            </a:rPr>
            <a:t> YOBE STATE, EKITI STATE</a:t>
          </a:r>
          <a:endParaRPr lang="en-US" sz="1400" b="1" dirty="0">
            <a:latin typeface="Century Gothic" panose="020B0502020202020204" pitchFamily="34" charset="0"/>
          </a:endParaRPr>
        </a:p>
      </dgm:t>
    </dgm:pt>
    <dgm:pt modelId="{75C1CFD3-5597-444F-AB15-EF5721A86FB2}" type="parTrans" cxnId="{B5735CF0-140D-4D0E-85BB-CC3D7141628A}">
      <dgm:prSet/>
      <dgm:spPr/>
      <dgm:t>
        <a:bodyPr/>
        <a:lstStyle/>
        <a:p>
          <a:endParaRPr lang="en-US" sz="2400" b="1" dirty="0">
            <a:latin typeface="Century Gothic" panose="020B0502020202020204" pitchFamily="34" charset="0"/>
          </a:endParaRPr>
        </a:p>
      </dgm:t>
    </dgm:pt>
    <dgm:pt modelId="{44C651FB-370E-41F0-8F94-C7243848515B}" type="sibTrans" cxnId="{B5735CF0-140D-4D0E-85BB-CC3D7141628A}">
      <dgm:prSet/>
      <dgm:spPr/>
      <dgm:t>
        <a:bodyPr/>
        <a:lstStyle/>
        <a:p>
          <a:endParaRPr lang="en-US" sz="2400" b="1" dirty="0">
            <a:latin typeface="Century Gothic" panose="020B0502020202020204" pitchFamily="34" charset="0"/>
          </a:endParaRPr>
        </a:p>
      </dgm:t>
    </dgm:pt>
    <dgm:pt modelId="{C6F37DF6-5B20-4742-AF51-74896845F558}">
      <dgm:prSet phldrT="[Text]" custT="1"/>
      <dgm:spPr>
        <a:solidFill>
          <a:srgbClr val="001C54"/>
        </a:solidFill>
      </dgm:spPr>
      <dgm:t>
        <a:bodyPr/>
        <a:lstStyle/>
        <a:p>
          <a:pPr>
            <a:buFont typeface="Wingdings" panose="05000000000000000000" pitchFamily="2" charset="2"/>
            <a:buChar char="§"/>
          </a:pPr>
          <a:r>
            <a:rPr lang="en-US" sz="2000" b="1" dirty="0">
              <a:latin typeface="Century Gothic" panose="020B0502020202020204" pitchFamily="34" charset="0"/>
            </a:rPr>
            <a:t>  NIGER STATE, NASSARAWA</a:t>
          </a:r>
          <a:endParaRPr lang="en-US" sz="1100" b="1" dirty="0">
            <a:latin typeface="Century Gothic" panose="020B0502020202020204" pitchFamily="34" charset="0"/>
          </a:endParaRPr>
        </a:p>
      </dgm:t>
    </dgm:pt>
    <dgm:pt modelId="{A8B59F1E-B9C5-4B4C-9595-1EA3A1B92571}" type="parTrans" cxnId="{2E3738D0-EE6B-4776-B899-3FFB9A785123}">
      <dgm:prSet/>
      <dgm:spPr/>
      <dgm:t>
        <a:bodyPr/>
        <a:lstStyle/>
        <a:p>
          <a:endParaRPr lang="en-US" sz="2400" b="1" dirty="0">
            <a:latin typeface="Century Gothic" panose="020B0502020202020204" pitchFamily="34" charset="0"/>
          </a:endParaRPr>
        </a:p>
      </dgm:t>
    </dgm:pt>
    <dgm:pt modelId="{908FF635-0861-44D3-BC83-0F17346C0A54}" type="sibTrans" cxnId="{2E3738D0-EE6B-4776-B899-3FFB9A785123}">
      <dgm:prSet/>
      <dgm:spPr/>
      <dgm:t>
        <a:bodyPr/>
        <a:lstStyle/>
        <a:p>
          <a:endParaRPr lang="en-US" sz="2400" b="1" dirty="0">
            <a:latin typeface="Century Gothic" panose="020B0502020202020204" pitchFamily="34" charset="0"/>
          </a:endParaRPr>
        </a:p>
      </dgm:t>
    </dgm:pt>
    <dgm:pt modelId="{115E8BA9-CE6F-4702-8A44-9299CFCA6F3D}">
      <dgm:prSet phldrT="[Text]" custT="1"/>
      <dgm:spPr>
        <a:solidFill>
          <a:srgbClr val="001C54"/>
        </a:solidFill>
      </dgm:spPr>
      <dgm:t>
        <a:bodyPr/>
        <a:lstStyle/>
        <a:p>
          <a:pPr>
            <a:buFont typeface="Wingdings" panose="05000000000000000000" pitchFamily="2" charset="2"/>
            <a:buChar char="§"/>
          </a:pPr>
          <a:r>
            <a:rPr lang="en-US" sz="1800" b="1" dirty="0">
              <a:latin typeface="Century Gothic" panose="020B0502020202020204" pitchFamily="34" charset="0"/>
            </a:rPr>
            <a:t>   STATE DMAs ARE THE DRIVERS.</a:t>
          </a:r>
          <a:endParaRPr lang="en-US" sz="1100" b="1" dirty="0">
            <a:latin typeface="Century Gothic" panose="020B0502020202020204" pitchFamily="34" charset="0"/>
          </a:endParaRPr>
        </a:p>
      </dgm:t>
    </dgm:pt>
    <dgm:pt modelId="{CD157919-1A88-4D55-9B08-EE854E43516A}" type="parTrans" cxnId="{13AC1FAD-DB24-42E0-9784-218EDDC9BBB1}">
      <dgm:prSet/>
      <dgm:spPr/>
      <dgm:t>
        <a:bodyPr/>
        <a:lstStyle/>
        <a:p>
          <a:endParaRPr lang="en-US" sz="2400" b="1" dirty="0">
            <a:latin typeface="Century Gothic" panose="020B0502020202020204" pitchFamily="34" charset="0"/>
          </a:endParaRPr>
        </a:p>
      </dgm:t>
    </dgm:pt>
    <dgm:pt modelId="{E9179DB1-E8A7-4B2C-BF31-E2419FEB928F}" type="sibTrans" cxnId="{13AC1FAD-DB24-42E0-9784-218EDDC9BBB1}">
      <dgm:prSet/>
      <dgm:spPr/>
      <dgm:t>
        <a:bodyPr/>
        <a:lstStyle/>
        <a:p>
          <a:endParaRPr lang="en-US" sz="2400" b="1" dirty="0">
            <a:latin typeface="Century Gothic" panose="020B0502020202020204" pitchFamily="34" charset="0"/>
          </a:endParaRPr>
        </a:p>
      </dgm:t>
    </dgm:pt>
    <dgm:pt modelId="{161F76AB-822C-4A97-B0CC-7F618C5AD444}">
      <dgm:prSet custT="1"/>
      <dgm:spPr>
        <a:solidFill>
          <a:srgbClr val="001C54"/>
        </a:solidFill>
      </dgm:spPr>
      <dgm:t>
        <a:bodyPr/>
        <a:lstStyle/>
        <a:p>
          <a:pPr>
            <a:buFont typeface="Wingdings" panose="05000000000000000000" pitchFamily="2" charset="2"/>
            <a:buChar char="§"/>
          </a:pPr>
          <a:r>
            <a:rPr lang="en-US" sz="1800" b="0" dirty="0">
              <a:latin typeface="Century Gothic" panose="020B0502020202020204" pitchFamily="34" charset="0"/>
            </a:rPr>
            <a:t> </a:t>
          </a:r>
          <a:r>
            <a:rPr lang="en-US" sz="1800" b="1" dirty="0">
              <a:latin typeface="Century Gothic" panose="020B0502020202020204" pitchFamily="34" charset="0"/>
            </a:rPr>
            <a:t>KADUNNA STATE, SOKOTO STATE</a:t>
          </a:r>
        </a:p>
      </dgm:t>
    </dgm:pt>
    <dgm:pt modelId="{1EC3E202-ABB2-49F0-B0D0-094E7461A5DB}" type="sibTrans" cxnId="{88F66172-A9E7-43D7-AF74-90314A148B1C}">
      <dgm:prSet/>
      <dgm:spPr/>
      <dgm:t>
        <a:bodyPr/>
        <a:lstStyle/>
        <a:p>
          <a:endParaRPr lang="en-US" sz="2400" b="1" dirty="0">
            <a:latin typeface="Century Gothic" panose="020B0502020202020204" pitchFamily="34" charset="0"/>
          </a:endParaRPr>
        </a:p>
      </dgm:t>
    </dgm:pt>
    <dgm:pt modelId="{0DB58560-2BCE-4203-878A-9E46D0BDF99A}" type="parTrans" cxnId="{88F66172-A9E7-43D7-AF74-90314A148B1C}">
      <dgm:prSet/>
      <dgm:spPr/>
      <dgm:t>
        <a:bodyPr/>
        <a:lstStyle/>
        <a:p>
          <a:endParaRPr lang="en-US" sz="2400" b="1" dirty="0">
            <a:latin typeface="Century Gothic" panose="020B0502020202020204" pitchFamily="34" charset="0"/>
          </a:endParaRPr>
        </a:p>
      </dgm:t>
    </dgm:pt>
    <dgm:pt modelId="{D1C7FBBD-9EA9-468A-9640-769EFAD566DF}" type="pres">
      <dgm:prSet presAssocID="{469C35D7-91C2-4266-8F24-D5755F9797AB}" presName="linear" presStyleCnt="0">
        <dgm:presLayoutVars>
          <dgm:dir/>
          <dgm:animLvl val="lvl"/>
          <dgm:resizeHandles val="exact"/>
        </dgm:presLayoutVars>
      </dgm:prSet>
      <dgm:spPr/>
    </dgm:pt>
    <dgm:pt modelId="{C8C30FE4-9CEA-4B40-A84F-118BDE8C8DFB}" type="pres">
      <dgm:prSet presAssocID="{E3CCE7FD-B62F-403D-8F0F-FA42AC4B529B}" presName="parentLin" presStyleCnt="0"/>
      <dgm:spPr/>
    </dgm:pt>
    <dgm:pt modelId="{1162AB66-B292-4DAA-9E8D-F68DFB9700A2}" type="pres">
      <dgm:prSet presAssocID="{E3CCE7FD-B62F-403D-8F0F-FA42AC4B529B}" presName="parentLeftMargin" presStyleLbl="node1" presStyleIdx="0" presStyleCnt="4"/>
      <dgm:spPr/>
    </dgm:pt>
    <dgm:pt modelId="{0D793C79-16C1-4877-8FF5-7486FBCF105C}" type="pres">
      <dgm:prSet presAssocID="{E3CCE7FD-B62F-403D-8F0F-FA42AC4B529B}" presName="parentText" presStyleLbl="node1" presStyleIdx="0" presStyleCnt="4" custScaleX="107784" custScaleY="280175" custLinFactNeighborY="-1177">
        <dgm:presLayoutVars>
          <dgm:chMax val="0"/>
          <dgm:bulletEnabled val="1"/>
        </dgm:presLayoutVars>
      </dgm:prSet>
      <dgm:spPr/>
    </dgm:pt>
    <dgm:pt modelId="{ACC6FC9B-F296-4F20-815D-265D404DCC43}" type="pres">
      <dgm:prSet presAssocID="{E3CCE7FD-B62F-403D-8F0F-FA42AC4B529B}" presName="negativeSpace" presStyleCnt="0"/>
      <dgm:spPr/>
    </dgm:pt>
    <dgm:pt modelId="{28E392D9-0571-48DE-AC2E-CAC4A9338B01}" type="pres">
      <dgm:prSet presAssocID="{E3CCE7FD-B62F-403D-8F0F-FA42AC4B529B}" presName="childText" presStyleLbl="conFgAcc1" presStyleIdx="0" presStyleCnt="4" custLinFactY="11439" custLinFactNeighborY="100000">
        <dgm:presLayoutVars>
          <dgm:bulletEnabled val="1"/>
        </dgm:presLayoutVars>
      </dgm:prSet>
      <dgm:spPr/>
    </dgm:pt>
    <dgm:pt modelId="{00EF7350-5744-4EBE-BB74-81D2AD25A89F}" type="pres">
      <dgm:prSet presAssocID="{44C651FB-370E-41F0-8F94-C7243848515B}" presName="spaceBetweenRectangles" presStyleCnt="0"/>
      <dgm:spPr/>
    </dgm:pt>
    <dgm:pt modelId="{90B58E0A-A5BB-4D3C-A456-645888B47AF3}" type="pres">
      <dgm:prSet presAssocID="{161F76AB-822C-4A97-B0CC-7F618C5AD444}" presName="parentLin" presStyleCnt="0"/>
      <dgm:spPr/>
    </dgm:pt>
    <dgm:pt modelId="{F8D61CA7-521F-4444-890B-45982289F01A}" type="pres">
      <dgm:prSet presAssocID="{161F76AB-822C-4A97-B0CC-7F618C5AD444}" presName="parentLeftMargin" presStyleLbl="node1" presStyleIdx="0" presStyleCnt="4"/>
      <dgm:spPr/>
    </dgm:pt>
    <dgm:pt modelId="{4FC86181-D2C0-4413-883B-0844CF8FEEE7}" type="pres">
      <dgm:prSet presAssocID="{161F76AB-822C-4A97-B0CC-7F618C5AD444}" presName="parentText" presStyleLbl="node1" presStyleIdx="1" presStyleCnt="4" custScaleX="107784" custScaleY="260176" custLinFactNeighborX="-1" custLinFactNeighborY="864">
        <dgm:presLayoutVars>
          <dgm:chMax val="0"/>
          <dgm:bulletEnabled val="1"/>
        </dgm:presLayoutVars>
      </dgm:prSet>
      <dgm:spPr/>
    </dgm:pt>
    <dgm:pt modelId="{F2020E66-FAE1-45F0-A3E3-B6BF203B30A9}" type="pres">
      <dgm:prSet presAssocID="{161F76AB-822C-4A97-B0CC-7F618C5AD444}" presName="negativeSpace" presStyleCnt="0"/>
      <dgm:spPr/>
    </dgm:pt>
    <dgm:pt modelId="{58633524-5808-4884-A178-10823D25C380}" type="pres">
      <dgm:prSet presAssocID="{161F76AB-822C-4A97-B0CC-7F618C5AD444}" presName="childText" presStyleLbl="conFgAcc1" presStyleIdx="1" presStyleCnt="4">
        <dgm:presLayoutVars>
          <dgm:bulletEnabled val="1"/>
        </dgm:presLayoutVars>
      </dgm:prSet>
      <dgm:spPr/>
    </dgm:pt>
    <dgm:pt modelId="{DD97E292-0FFF-4D23-9BC0-3013FF2377DC}" type="pres">
      <dgm:prSet presAssocID="{1EC3E202-ABB2-49F0-B0D0-094E7461A5DB}" presName="spaceBetweenRectangles" presStyleCnt="0"/>
      <dgm:spPr/>
    </dgm:pt>
    <dgm:pt modelId="{E57E0C91-774A-4559-ABCC-38CDA78FCBA1}" type="pres">
      <dgm:prSet presAssocID="{C6F37DF6-5B20-4742-AF51-74896845F558}" presName="parentLin" presStyleCnt="0"/>
      <dgm:spPr/>
    </dgm:pt>
    <dgm:pt modelId="{06C2B02E-5531-432F-BCBC-08262300AE7F}" type="pres">
      <dgm:prSet presAssocID="{C6F37DF6-5B20-4742-AF51-74896845F558}" presName="parentLeftMargin" presStyleLbl="node1" presStyleIdx="1" presStyleCnt="4"/>
      <dgm:spPr/>
    </dgm:pt>
    <dgm:pt modelId="{B511F358-3903-4494-B861-84CEA4F9EB16}" type="pres">
      <dgm:prSet presAssocID="{C6F37DF6-5B20-4742-AF51-74896845F558}" presName="parentText" presStyleLbl="node1" presStyleIdx="2" presStyleCnt="4" custScaleX="106868" custScaleY="231028" custLinFactNeighborX="8718">
        <dgm:presLayoutVars>
          <dgm:chMax val="0"/>
          <dgm:bulletEnabled val="1"/>
        </dgm:presLayoutVars>
      </dgm:prSet>
      <dgm:spPr/>
    </dgm:pt>
    <dgm:pt modelId="{FC8A3E72-B11B-4B61-B856-8BBF2E948DA8}" type="pres">
      <dgm:prSet presAssocID="{C6F37DF6-5B20-4742-AF51-74896845F558}" presName="negativeSpace" presStyleCnt="0"/>
      <dgm:spPr/>
    </dgm:pt>
    <dgm:pt modelId="{066C1F61-AE7A-49E3-9A37-AF52859D5500}" type="pres">
      <dgm:prSet presAssocID="{C6F37DF6-5B20-4742-AF51-74896845F558}" presName="childText" presStyleLbl="conFgAcc1" presStyleIdx="2" presStyleCnt="4">
        <dgm:presLayoutVars>
          <dgm:bulletEnabled val="1"/>
        </dgm:presLayoutVars>
      </dgm:prSet>
      <dgm:spPr/>
    </dgm:pt>
    <dgm:pt modelId="{589B6F06-4559-4E88-84C1-526D37255E73}" type="pres">
      <dgm:prSet presAssocID="{908FF635-0861-44D3-BC83-0F17346C0A54}" presName="spaceBetweenRectangles" presStyleCnt="0"/>
      <dgm:spPr/>
    </dgm:pt>
    <dgm:pt modelId="{69500DE5-E25B-4AF5-8027-68E7E1F2CFBF}" type="pres">
      <dgm:prSet presAssocID="{115E8BA9-CE6F-4702-8A44-9299CFCA6F3D}" presName="parentLin" presStyleCnt="0"/>
      <dgm:spPr/>
    </dgm:pt>
    <dgm:pt modelId="{3C7CBB98-CA04-4A32-8C3F-317F22EFEA7C}" type="pres">
      <dgm:prSet presAssocID="{115E8BA9-CE6F-4702-8A44-9299CFCA6F3D}" presName="parentLeftMargin" presStyleLbl="node1" presStyleIdx="2" presStyleCnt="4"/>
      <dgm:spPr/>
    </dgm:pt>
    <dgm:pt modelId="{F8EC0240-3B2F-451D-9C37-3E3EC04F9C6F}" type="pres">
      <dgm:prSet presAssocID="{115E8BA9-CE6F-4702-8A44-9299CFCA6F3D}" presName="parentText" presStyleLbl="node1" presStyleIdx="3" presStyleCnt="4" custScaleX="106868" custScaleY="215532">
        <dgm:presLayoutVars>
          <dgm:chMax val="0"/>
          <dgm:bulletEnabled val="1"/>
        </dgm:presLayoutVars>
      </dgm:prSet>
      <dgm:spPr/>
    </dgm:pt>
    <dgm:pt modelId="{E0D4D8ED-D079-45C0-9B4E-826A524AE70B}" type="pres">
      <dgm:prSet presAssocID="{115E8BA9-CE6F-4702-8A44-9299CFCA6F3D}" presName="negativeSpace" presStyleCnt="0"/>
      <dgm:spPr/>
    </dgm:pt>
    <dgm:pt modelId="{D685EDA2-8017-4F97-8435-6A2D36FBB505}" type="pres">
      <dgm:prSet presAssocID="{115E8BA9-CE6F-4702-8A44-9299CFCA6F3D}" presName="childText" presStyleLbl="conFgAcc1" presStyleIdx="3" presStyleCnt="4">
        <dgm:presLayoutVars>
          <dgm:bulletEnabled val="1"/>
        </dgm:presLayoutVars>
      </dgm:prSet>
      <dgm:spPr/>
    </dgm:pt>
  </dgm:ptLst>
  <dgm:cxnLst>
    <dgm:cxn modelId="{D26E1B04-7F31-4B07-93AB-7A1993B28CF9}" type="presOf" srcId="{C6F37DF6-5B20-4742-AF51-74896845F558}" destId="{B511F358-3903-4494-B861-84CEA4F9EB16}" srcOrd="1" destOrd="0" presId="urn:microsoft.com/office/officeart/2005/8/layout/list1"/>
    <dgm:cxn modelId="{9B0B6318-98F1-42E9-83F7-C12850ED8452}" type="presOf" srcId="{469C35D7-91C2-4266-8F24-D5755F9797AB}" destId="{D1C7FBBD-9EA9-468A-9640-769EFAD566DF}" srcOrd="0" destOrd="0" presId="urn:microsoft.com/office/officeart/2005/8/layout/list1"/>
    <dgm:cxn modelId="{2646F932-1FEC-4948-8842-5C3849B3E9A3}" type="presOf" srcId="{E3CCE7FD-B62F-403D-8F0F-FA42AC4B529B}" destId="{1162AB66-B292-4DAA-9E8D-F68DFB9700A2}" srcOrd="0" destOrd="0" presId="urn:microsoft.com/office/officeart/2005/8/layout/list1"/>
    <dgm:cxn modelId="{B9EA423C-C769-44E6-99BC-90D47AA23CD2}" type="presOf" srcId="{115E8BA9-CE6F-4702-8A44-9299CFCA6F3D}" destId="{3C7CBB98-CA04-4A32-8C3F-317F22EFEA7C}" srcOrd="0" destOrd="0" presId="urn:microsoft.com/office/officeart/2005/8/layout/list1"/>
    <dgm:cxn modelId="{88F66172-A9E7-43D7-AF74-90314A148B1C}" srcId="{469C35D7-91C2-4266-8F24-D5755F9797AB}" destId="{161F76AB-822C-4A97-B0CC-7F618C5AD444}" srcOrd="1" destOrd="0" parTransId="{0DB58560-2BCE-4203-878A-9E46D0BDF99A}" sibTransId="{1EC3E202-ABB2-49F0-B0D0-094E7461A5DB}"/>
    <dgm:cxn modelId="{3385A85A-BAA9-408A-BD72-F37261917048}" type="presOf" srcId="{E3CCE7FD-B62F-403D-8F0F-FA42AC4B529B}" destId="{0D793C79-16C1-4877-8FF5-7486FBCF105C}" srcOrd="1" destOrd="0" presId="urn:microsoft.com/office/officeart/2005/8/layout/list1"/>
    <dgm:cxn modelId="{C073438D-D48B-45B1-9042-CF7A696A9A07}" type="presOf" srcId="{C6F37DF6-5B20-4742-AF51-74896845F558}" destId="{06C2B02E-5531-432F-BCBC-08262300AE7F}" srcOrd="0" destOrd="0" presId="urn:microsoft.com/office/officeart/2005/8/layout/list1"/>
    <dgm:cxn modelId="{13AC1FAD-DB24-42E0-9784-218EDDC9BBB1}" srcId="{469C35D7-91C2-4266-8F24-D5755F9797AB}" destId="{115E8BA9-CE6F-4702-8A44-9299CFCA6F3D}" srcOrd="3" destOrd="0" parTransId="{CD157919-1A88-4D55-9B08-EE854E43516A}" sibTransId="{E9179DB1-E8A7-4B2C-BF31-E2419FEB928F}"/>
    <dgm:cxn modelId="{AB45D4C1-7BF9-4A56-8BDD-E200B7587346}" type="presOf" srcId="{161F76AB-822C-4A97-B0CC-7F618C5AD444}" destId="{F8D61CA7-521F-4444-890B-45982289F01A}" srcOrd="0" destOrd="0" presId="urn:microsoft.com/office/officeart/2005/8/layout/list1"/>
    <dgm:cxn modelId="{2E3738D0-EE6B-4776-B899-3FFB9A785123}" srcId="{469C35D7-91C2-4266-8F24-D5755F9797AB}" destId="{C6F37DF6-5B20-4742-AF51-74896845F558}" srcOrd="2" destOrd="0" parTransId="{A8B59F1E-B9C5-4B4C-9595-1EA3A1B92571}" sibTransId="{908FF635-0861-44D3-BC83-0F17346C0A54}"/>
    <dgm:cxn modelId="{B5735CF0-140D-4D0E-85BB-CC3D7141628A}" srcId="{469C35D7-91C2-4266-8F24-D5755F9797AB}" destId="{E3CCE7FD-B62F-403D-8F0F-FA42AC4B529B}" srcOrd="0" destOrd="0" parTransId="{75C1CFD3-5597-444F-AB15-EF5721A86FB2}" sibTransId="{44C651FB-370E-41F0-8F94-C7243848515B}"/>
    <dgm:cxn modelId="{FBB7CAF7-85CA-4632-B76E-54399F591D53}" type="presOf" srcId="{161F76AB-822C-4A97-B0CC-7F618C5AD444}" destId="{4FC86181-D2C0-4413-883B-0844CF8FEEE7}" srcOrd="1" destOrd="0" presId="urn:microsoft.com/office/officeart/2005/8/layout/list1"/>
    <dgm:cxn modelId="{9D119FFF-FD2F-4E21-A149-BF2645B7C01F}" type="presOf" srcId="{115E8BA9-CE6F-4702-8A44-9299CFCA6F3D}" destId="{F8EC0240-3B2F-451D-9C37-3E3EC04F9C6F}" srcOrd="1" destOrd="0" presId="urn:microsoft.com/office/officeart/2005/8/layout/list1"/>
    <dgm:cxn modelId="{7A989F40-644A-4433-BB39-2295177FFCE0}" type="presParOf" srcId="{D1C7FBBD-9EA9-468A-9640-769EFAD566DF}" destId="{C8C30FE4-9CEA-4B40-A84F-118BDE8C8DFB}" srcOrd="0" destOrd="0" presId="urn:microsoft.com/office/officeart/2005/8/layout/list1"/>
    <dgm:cxn modelId="{26C6F48F-FDE2-42DE-BC5F-3253A23FA946}" type="presParOf" srcId="{C8C30FE4-9CEA-4B40-A84F-118BDE8C8DFB}" destId="{1162AB66-B292-4DAA-9E8D-F68DFB9700A2}" srcOrd="0" destOrd="0" presId="urn:microsoft.com/office/officeart/2005/8/layout/list1"/>
    <dgm:cxn modelId="{22B74EB1-DA29-4E35-BD12-E8BF2254EBA1}" type="presParOf" srcId="{C8C30FE4-9CEA-4B40-A84F-118BDE8C8DFB}" destId="{0D793C79-16C1-4877-8FF5-7486FBCF105C}" srcOrd="1" destOrd="0" presId="urn:microsoft.com/office/officeart/2005/8/layout/list1"/>
    <dgm:cxn modelId="{2E049FAE-658D-4684-9115-F32949DF59A1}" type="presParOf" srcId="{D1C7FBBD-9EA9-468A-9640-769EFAD566DF}" destId="{ACC6FC9B-F296-4F20-815D-265D404DCC43}" srcOrd="1" destOrd="0" presId="urn:microsoft.com/office/officeart/2005/8/layout/list1"/>
    <dgm:cxn modelId="{DE1F5777-5CDC-4879-A35A-03A96BB8857E}" type="presParOf" srcId="{D1C7FBBD-9EA9-468A-9640-769EFAD566DF}" destId="{28E392D9-0571-48DE-AC2E-CAC4A9338B01}" srcOrd="2" destOrd="0" presId="urn:microsoft.com/office/officeart/2005/8/layout/list1"/>
    <dgm:cxn modelId="{70D25E92-2A59-4C8B-8731-CE9F52B0A027}" type="presParOf" srcId="{D1C7FBBD-9EA9-468A-9640-769EFAD566DF}" destId="{00EF7350-5744-4EBE-BB74-81D2AD25A89F}" srcOrd="3" destOrd="0" presId="urn:microsoft.com/office/officeart/2005/8/layout/list1"/>
    <dgm:cxn modelId="{47914F2D-111C-42F4-8CA0-3C97825E0168}" type="presParOf" srcId="{D1C7FBBD-9EA9-468A-9640-769EFAD566DF}" destId="{90B58E0A-A5BB-4D3C-A456-645888B47AF3}" srcOrd="4" destOrd="0" presId="urn:microsoft.com/office/officeart/2005/8/layout/list1"/>
    <dgm:cxn modelId="{7D380EED-7197-46C1-B47B-C3FB16C417CC}" type="presParOf" srcId="{90B58E0A-A5BB-4D3C-A456-645888B47AF3}" destId="{F8D61CA7-521F-4444-890B-45982289F01A}" srcOrd="0" destOrd="0" presId="urn:microsoft.com/office/officeart/2005/8/layout/list1"/>
    <dgm:cxn modelId="{FAE4523D-6234-4141-9D1F-A4E5D5190D1F}" type="presParOf" srcId="{90B58E0A-A5BB-4D3C-A456-645888B47AF3}" destId="{4FC86181-D2C0-4413-883B-0844CF8FEEE7}" srcOrd="1" destOrd="0" presId="urn:microsoft.com/office/officeart/2005/8/layout/list1"/>
    <dgm:cxn modelId="{0437A64F-C4DC-4B9B-9C84-1F4FC5E90207}" type="presParOf" srcId="{D1C7FBBD-9EA9-468A-9640-769EFAD566DF}" destId="{F2020E66-FAE1-45F0-A3E3-B6BF203B30A9}" srcOrd="5" destOrd="0" presId="urn:microsoft.com/office/officeart/2005/8/layout/list1"/>
    <dgm:cxn modelId="{06D38C71-A08B-4B34-8334-8F86355A83F8}" type="presParOf" srcId="{D1C7FBBD-9EA9-468A-9640-769EFAD566DF}" destId="{58633524-5808-4884-A178-10823D25C380}" srcOrd="6" destOrd="0" presId="urn:microsoft.com/office/officeart/2005/8/layout/list1"/>
    <dgm:cxn modelId="{189FC59C-C4C5-41D8-A261-E1AEC96CF295}" type="presParOf" srcId="{D1C7FBBD-9EA9-468A-9640-769EFAD566DF}" destId="{DD97E292-0FFF-4D23-9BC0-3013FF2377DC}" srcOrd="7" destOrd="0" presId="urn:microsoft.com/office/officeart/2005/8/layout/list1"/>
    <dgm:cxn modelId="{013E241B-45C9-4148-9152-A8E8257B65E4}" type="presParOf" srcId="{D1C7FBBD-9EA9-468A-9640-769EFAD566DF}" destId="{E57E0C91-774A-4559-ABCC-38CDA78FCBA1}" srcOrd="8" destOrd="0" presId="urn:microsoft.com/office/officeart/2005/8/layout/list1"/>
    <dgm:cxn modelId="{9A73857C-414E-4341-9649-FFAD62825728}" type="presParOf" srcId="{E57E0C91-774A-4559-ABCC-38CDA78FCBA1}" destId="{06C2B02E-5531-432F-BCBC-08262300AE7F}" srcOrd="0" destOrd="0" presId="urn:microsoft.com/office/officeart/2005/8/layout/list1"/>
    <dgm:cxn modelId="{CA0EA4F9-B1BD-4C80-8DBB-F7A8E02E9CEC}" type="presParOf" srcId="{E57E0C91-774A-4559-ABCC-38CDA78FCBA1}" destId="{B511F358-3903-4494-B861-84CEA4F9EB16}" srcOrd="1" destOrd="0" presId="urn:microsoft.com/office/officeart/2005/8/layout/list1"/>
    <dgm:cxn modelId="{B1CFEEBA-3C26-4A3A-9D86-A946E0DB2EC0}" type="presParOf" srcId="{D1C7FBBD-9EA9-468A-9640-769EFAD566DF}" destId="{FC8A3E72-B11B-4B61-B856-8BBF2E948DA8}" srcOrd="9" destOrd="0" presId="urn:microsoft.com/office/officeart/2005/8/layout/list1"/>
    <dgm:cxn modelId="{3D3B4E40-21EF-4270-BFB4-DDC963B590D8}" type="presParOf" srcId="{D1C7FBBD-9EA9-468A-9640-769EFAD566DF}" destId="{066C1F61-AE7A-49E3-9A37-AF52859D5500}" srcOrd="10" destOrd="0" presId="urn:microsoft.com/office/officeart/2005/8/layout/list1"/>
    <dgm:cxn modelId="{8CEFB24F-394B-490B-85D2-DAD0D226AF77}" type="presParOf" srcId="{D1C7FBBD-9EA9-468A-9640-769EFAD566DF}" destId="{589B6F06-4559-4E88-84C1-526D37255E73}" srcOrd="11" destOrd="0" presId="urn:microsoft.com/office/officeart/2005/8/layout/list1"/>
    <dgm:cxn modelId="{AB13D4D0-BB6A-49E0-8BE2-3F18AF83EF30}" type="presParOf" srcId="{D1C7FBBD-9EA9-468A-9640-769EFAD566DF}" destId="{69500DE5-E25B-4AF5-8027-68E7E1F2CFBF}" srcOrd="12" destOrd="0" presId="urn:microsoft.com/office/officeart/2005/8/layout/list1"/>
    <dgm:cxn modelId="{B99AF45B-3594-40C0-AC17-5E2D9ADEE277}" type="presParOf" srcId="{69500DE5-E25B-4AF5-8027-68E7E1F2CFBF}" destId="{3C7CBB98-CA04-4A32-8C3F-317F22EFEA7C}" srcOrd="0" destOrd="0" presId="urn:microsoft.com/office/officeart/2005/8/layout/list1"/>
    <dgm:cxn modelId="{3D602572-8AC1-4585-BE68-5B62C600BDE0}" type="presParOf" srcId="{69500DE5-E25B-4AF5-8027-68E7E1F2CFBF}" destId="{F8EC0240-3B2F-451D-9C37-3E3EC04F9C6F}" srcOrd="1" destOrd="0" presId="urn:microsoft.com/office/officeart/2005/8/layout/list1"/>
    <dgm:cxn modelId="{7E9930B6-0286-48D2-BAC8-0149B6331327}" type="presParOf" srcId="{D1C7FBBD-9EA9-468A-9640-769EFAD566DF}" destId="{E0D4D8ED-D079-45C0-9B4E-826A524AE70B}" srcOrd="13" destOrd="0" presId="urn:microsoft.com/office/officeart/2005/8/layout/list1"/>
    <dgm:cxn modelId="{D47E98D9-4EF0-4C2A-8145-09B3C6039E4B}" type="presParOf" srcId="{D1C7FBBD-9EA9-468A-9640-769EFAD566DF}" destId="{D685EDA2-8017-4F97-8435-6A2D36FBB505}" srcOrd="14" destOrd="0" presId="urn:microsoft.com/office/officeart/2005/8/layout/list1"/>
  </dgm:cxnLst>
  <dgm:bg>
    <a:solidFill>
      <a:srgbClr val="EAF9FC"/>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392D9-0571-48DE-AC2E-CAC4A9338B01}">
      <dsp:nvSpPr>
        <dsp:cNvPr id="0" name=""/>
        <dsp:cNvSpPr/>
      </dsp:nvSpPr>
      <dsp:spPr>
        <a:xfrm>
          <a:off x="0" y="1178827"/>
          <a:ext cx="5472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793C79-16C1-4877-8FF5-7486FBCF105C}">
      <dsp:nvSpPr>
        <dsp:cNvPr id="0" name=""/>
        <dsp:cNvSpPr/>
      </dsp:nvSpPr>
      <dsp:spPr>
        <a:xfrm>
          <a:off x="273332" y="30161"/>
          <a:ext cx="4124526" cy="1240614"/>
        </a:xfrm>
        <a:prstGeom prst="roundRect">
          <a:avLst/>
        </a:prstGeom>
        <a:solidFill>
          <a:srgbClr val="001C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144780" bIns="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b="1" kern="1200" dirty="0">
              <a:latin typeface="Century Gothic" panose="020B0502020202020204" pitchFamily="34" charset="0"/>
            </a:rPr>
            <a:t> </a:t>
          </a:r>
          <a:r>
            <a:rPr lang="en-US" sz="1600" b="1" kern="1200" dirty="0">
              <a:latin typeface="Century Gothic" panose="020B0502020202020204" pitchFamily="34" charset="0"/>
            </a:rPr>
            <a:t>Re-Imagine</a:t>
          </a:r>
          <a:r>
            <a:rPr lang="en-US" sz="1400" b="1" kern="1200" dirty="0">
              <a:latin typeface="Century Gothic" panose="020B0502020202020204" pitchFamily="34" charset="0"/>
            </a:rPr>
            <a:t> today your Stock value in health product component for your healthcare facility </a:t>
          </a:r>
          <a:r>
            <a:rPr lang="en-US" sz="1400" b="1" kern="1200" dirty="0">
              <a:solidFill>
                <a:srgbClr val="FF0000"/>
              </a:solidFill>
              <a:latin typeface="Century Gothic" panose="020B0502020202020204" pitchFamily="34" charset="0"/>
            </a:rPr>
            <a:t>is Zero stock </a:t>
          </a:r>
          <a:r>
            <a:rPr lang="en-US" sz="1400" b="1" kern="1200" dirty="0">
              <a:latin typeface="Century Gothic" panose="020B0502020202020204" pitchFamily="34" charset="0"/>
            </a:rPr>
            <a:t>and with this partnership you have an investment of </a:t>
          </a:r>
          <a:r>
            <a:rPr lang="en-US" sz="1400" b="1" kern="1200" dirty="0">
              <a:solidFill>
                <a:srgbClr val="00B050"/>
              </a:solidFill>
              <a:latin typeface="Century Gothic" panose="020B0502020202020204" pitchFamily="34" charset="0"/>
            </a:rPr>
            <a:t>N268 Million Naira to 1.5Billion  </a:t>
          </a:r>
          <a:r>
            <a:rPr lang="en-US" sz="1400" b="1" kern="1200" dirty="0">
              <a:latin typeface="Century Gothic" panose="020B0502020202020204" pitchFamily="34" charset="0"/>
            </a:rPr>
            <a:t>in 3years of the partnership- </a:t>
          </a:r>
          <a:r>
            <a:rPr lang="en-US" sz="1400" b="1" kern="1200" dirty="0" err="1">
              <a:latin typeface="Century Gothic" panose="020B0502020202020204" pitchFamily="34" charset="0"/>
            </a:rPr>
            <a:t>Yobe</a:t>
          </a:r>
          <a:r>
            <a:rPr lang="en-US" sz="1400" b="1" kern="1200" dirty="0">
              <a:latin typeface="Century Gothic" panose="020B0502020202020204" pitchFamily="34" charset="0"/>
            </a:rPr>
            <a:t> State Case Study</a:t>
          </a:r>
        </a:p>
      </dsp:txBody>
      <dsp:txXfrm>
        <a:off x="333894" y="90723"/>
        <a:ext cx="4003402" cy="1119490"/>
      </dsp:txXfrm>
    </dsp:sp>
    <dsp:sp modelId="{58633524-5808-4884-A178-10823D25C380}">
      <dsp:nvSpPr>
        <dsp:cNvPr id="0" name=""/>
        <dsp:cNvSpPr/>
      </dsp:nvSpPr>
      <dsp:spPr>
        <a:xfrm>
          <a:off x="0" y="2444247"/>
          <a:ext cx="5472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C86181-D2C0-4413-883B-0844CF8FEEE7}">
      <dsp:nvSpPr>
        <dsp:cNvPr id="0" name=""/>
        <dsp:cNvSpPr/>
      </dsp:nvSpPr>
      <dsp:spPr>
        <a:xfrm>
          <a:off x="321304" y="1490868"/>
          <a:ext cx="4128558" cy="1152059"/>
        </a:xfrm>
        <a:prstGeom prst="roundRect">
          <a:avLst/>
        </a:prstGeom>
        <a:solidFill>
          <a:srgbClr val="001C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144780" bIns="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b="0" kern="1200" dirty="0">
              <a:latin typeface="Century Gothic" panose="020B0502020202020204" pitchFamily="34" charset="0"/>
            </a:rPr>
            <a:t> </a:t>
          </a:r>
          <a:r>
            <a:rPr lang="en-US" sz="1600" b="1" kern="1200" dirty="0">
              <a:latin typeface="Century Gothic" panose="020B0502020202020204" pitchFamily="34" charset="0"/>
            </a:rPr>
            <a:t>Cost Saving Strategy- </a:t>
          </a:r>
          <a:r>
            <a:rPr lang="en-US" sz="1800" b="0" kern="1200" dirty="0">
              <a:latin typeface="Century Gothic" panose="020B0502020202020204" pitchFamily="34" charset="0"/>
            </a:rPr>
            <a:t>Invest in </a:t>
          </a:r>
          <a:r>
            <a:rPr lang="en-US" sz="1200" b="0" kern="1200" dirty="0">
              <a:latin typeface="Century Gothic" panose="020B0502020202020204" pitchFamily="34" charset="0"/>
            </a:rPr>
            <a:t>pool procurement that could save you close </a:t>
          </a:r>
          <a:r>
            <a:rPr lang="en-US" sz="1200" b="0" kern="1200" dirty="0">
              <a:solidFill>
                <a:srgbClr val="00B050"/>
              </a:solidFill>
              <a:latin typeface="Century Gothic" panose="020B0502020202020204" pitchFamily="34" charset="0"/>
            </a:rPr>
            <a:t>N60 Million</a:t>
          </a:r>
          <a:r>
            <a:rPr lang="en-US" sz="1200" b="0" kern="1200" dirty="0">
              <a:latin typeface="Century Gothic" panose="020B0502020202020204" pitchFamily="34" charset="0"/>
            </a:rPr>
            <a:t> in a procurement cycle investment, and could also attract an impactful corporate social responsibility to build a robust supply chain system in your state.</a:t>
          </a:r>
          <a:endParaRPr lang="en-US" sz="1800" b="0" kern="1200" dirty="0">
            <a:latin typeface="Century Gothic" panose="020B0502020202020204" pitchFamily="34" charset="0"/>
          </a:endParaRPr>
        </a:p>
      </dsp:txBody>
      <dsp:txXfrm>
        <a:off x="377543" y="1547107"/>
        <a:ext cx="4016080" cy="1039581"/>
      </dsp:txXfrm>
    </dsp:sp>
    <dsp:sp modelId="{066C1F61-AE7A-49E3-9A37-AF52859D5500}">
      <dsp:nvSpPr>
        <dsp:cNvPr id="0" name=""/>
        <dsp:cNvSpPr/>
      </dsp:nvSpPr>
      <dsp:spPr>
        <a:xfrm>
          <a:off x="0" y="3704839"/>
          <a:ext cx="5472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11F358-3903-4494-B861-84CEA4F9EB16}">
      <dsp:nvSpPr>
        <dsp:cNvPr id="0" name=""/>
        <dsp:cNvSpPr/>
      </dsp:nvSpPr>
      <dsp:spPr>
        <a:xfrm>
          <a:off x="273600" y="2903247"/>
          <a:ext cx="4093471" cy="1022991"/>
        </a:xfrm>
        <a:prstGeom prst="roundRect">
          <a:avLst/>
        </a:prstGeom>
        <a:solidFill>
          <a:srgbClr val="001C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144780" bIns="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b="1" kern="1200" dirty="0">
              <a:latin typeface="Century Gothic" panose="020B0502020202020204" pitchFamily="34" charset="0"/>
            </a:rPr>
            <a:t>  </a:t>
          </a:r>
          <a:r>
            <a:rPr lang="en-US" sz="1600" b="1" kern="1200" dirty="0">
              <a:latin typeface="Century Gothic" panose="020B0502020202020204" pitchFamily="34" charset="0"/>
            </a:rPr>
            <a:t>Re-imagine</a:t>
          </a:r>
          <a:r>
            <a:rPr lang="en-US" sz="2000" b="1" kern="1200" dirty="0">
              <a:latin typeface="Century Gothic" panose="020B0502020202020204" pitchFamily="34" charset="0"/>
            </a:rPr>
            <a:t> </a:t>
          </a:r>
          <a:r>
            <a:rPr lang="en-US" sz="1100" b="1" kern="1200" dirty="0">
              <a:latin typeface="Century Gothic" panose="020B0502020202020204" pitchFamily="34" charset="0"/>
            </a:rPr>
            <a:t>reducing the non-availability of health care product on the shelves in your healthcare facilities  from </a:t>
          </a:r>
          <a:r>
            <a:rPr lang="en-US" sz="1100" b="1" kern="1200" dirty="0">
              <a:solidFill>
                <a:schemeClr val="accent2"/>
              </a:solidFill>
              <a:latin typeface="Century Gothic" panose="020B0502020202020204" pitchFamily="34" charset="0"/>
            </a:rPr>
            <a:t>80% </a:t>
          </a:r>
          <a:r>
            <a:rPr lang="en-US" sz="1100" b="1" kern="1200" dirty="0">
              <a:solidFill>
                <a:srgbClr val="00B050"/>
              </a:solidFill>
              <a:latin typeface="Century Gothic" panose="020B0502020202020204" pitchFamily="34" charset="0"/>
            </a:rPr>
            <a:t>to 20% </a:t>
          </a:r>
          <a:r>
            <a:rPr lang="en-US" sz="1100" b="1" kern="1200" dirty="0">
              <a:latin typeface="Century Gothic" panose="020B0502020202020204" pitchFamily="34" charset="0"/>
            </a:rPr>
            <a:t>and an average order re-fill rate increasing from 38.41% to 76.85% in 4months of partnership with us. The case of Kaduna State Sept 2021 to January 2022.</a:t>
          </a:r>
        </a:p>
      </dsp:txBody>
      <dsp:txXfrm>
        <a:off x="323538" y="2953185"/>
        <a:ext cx="3993595" cy="923115"/>
      </dsp:txXfrm>
    </dsp:sp>
    <dsp:sp modelId="{D685EDA2-8017-4F97-8435-6A2D36FBB505}">
      <dsp:nvSpPr>
        <dsp:cNvPr id="0" name=""/>
        <dsp:cNvSpPr/>
      </dsp:nvSpPr>
      <dsp:spPr>
        <a:xfrm>
          <a:off x="0" y="4896815"/>
          <a:ext cx="5472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EC0240-3B2F-451D-9C37-3E3EC04F9C6F}">
      <dsp:nvSpPr>
        <dsp:cNvPr id="0" name=""/>
        <dsp:cNvSpPr/>
      </dsp:nvSpPr>
      <dsp:spPr>
        <a:xfrm>
          <a:off x="273600" y="4163839"/>
          <a:ext cx="4093471" cy="954375"/>
        </a:xfrm>
        <a:prstGeom prst="roundRect">
          <a:avLst/>
        </a:prstGeom>
        <a:solidFill>
          <a:srgbClr val="001C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144780" bIns="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b="1" kern="1200" dirty="0">
              <a:latin typeface="Century Gothic" panose="020B0502020202020204" pitchFamily="34" charset="0"/>
            </a:rPr>
            <a:t> Re-Imagine </a:t>
          </a:r>
          <a:r>
            <a:rPr lang="en-US" sz="1100" b="1" kern="1200" dirty="0">
              <a:latin typeface="Century Gothic" panose="020B0502020202020204" pitchFamily="34" charset="0"/>
            </a:rPr>
            <a:t>your State having access to the best prices money can buy, and positioning your facilities to be one stop facility for quality, safe and affordable medicines, produced in Nigeria, even in time of crisis or scarcity.</a:t>
          </a:r>
        </a:p>
      </dsp:txBody>
      <dsp:txXfrm>
        <a:off x="320189" y="4210428"/>
        <a:ext cx="4000293" cy="861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392D9-0571-48DE-AC2E-CAC4A9338B01}">
      <dsp:nvSpPr>
        <dsp:cNvPr id="0" name=""/>
        <dsp:cNvSpPr/>
      </dsp:nvSpPr>
      <dsp:spPr>
        <a:xfrm>
          <a:off x="0" y="1178827"/>
          <a:ext cx="5472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793C79-16C1-4877-8FF5-7486FBCF105C}">
      <dsp:nvSpPr>
        <dsp:cNvPr id="0" name=""/>
        <dsp:cNvSpPr/>
      </dsp:nvSpPr>
      <dsp:spPr>
        <a:xfrm>
          <a:off x="273332" y="30161"/>
          <a:ext cx="4124526" cy="1240614"/>
        </a:xfrm>
        <a:prstGeom prst="roundRect">
          <a:avLst/>
        </a:prstGeom>
        <a:solidFill>
          <a:srgbClr val="001C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144780" bIns="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b="1" kern="1200" dirty="0">
              <a:latin typeface="Century Gothic" panose="020B0502020202020204" pitchFamily="34" charset="0"/>
            </a:rPr>
            <a:t> YOBE STATE, EKITI STATE</a:t>
          </a:r>
          <a:endParaRPr lang="en-US" sz="1400" b="1" kern="1200" dirty="0">
            <a:latin typeface="Century Gothic" panose="020B0502020202020204" pitchFamily="34" charset="0"/>
          </a:endParaRPr>
        </a:p>
      </dsp:txBody>
      <dsp:txXfrm>
        <a:off x="333894" y="90723"/>
        <a:ext cx="4003402" cy="1119490"/>
      </dsp:txXfrm>
    </dsp:sp>
    <dsp:sp modelId="{58633524-5808-4884-A178-10823D25C380}">
      <dsp:nvSpPr>
        <dsp:cNvPr id="0" name=""/>
        <dsp:cNvSpPr/>
      </dsp:nvSpPr>
      <dsp:spPr>
        <a:xfrm>
          <a:off x="0" y="2444247"/>
          <a:ext cx="5472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C86181-D2C0-4413-883B-0844CF8FEEE7}">
      <dsp:nvSpPr>
        <dsp:cNvPr id="0" name=""/>
        <dsp:cNvSpPr/>
      </dsp:nvSpPr>
      <dsp:spPr>
        <a:xfrm>
          <a:off x="273597" y="1517414"/>
          <a:ext cx="4128558" cy="1152059"/>
        </a:xfrm>
        <a:prstGeom prst="roundRect">
          <a:avLst/>
        </a:prstGeom>
        <a:solidFill>
          <a:srgbClr val="001C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144780" bIns="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b="0" kern="1200" dirty="0">
              <a:latin typeface="Century Gothic" panose="020B0502020202020204" pitchFamily="34" charset="0"/>
            </a:rPr>
            <a:t> </a:t>
          </a:r>
          <a:r>
            <a:rPr lang="en-US" sz="1800" b="1" kern="1200" dirty="0">
              <a:latin typeface="Century Gothic" panose="020B0502020202020204" pitchFamily="34" charset="0"/>
            </a:rPr>
            <a:t>KADUNNA STATE, SOKOTO STATE</a:t>
          </a:r>
        </a:p>
      </dsp:txBody>
      <dsp:txXfrm>
        <a:off x="329836" y="1573653"/>
        <a:ext cx="4016080" cy="1039581"/>
      </dsp:txXfrm>
    </dsp:sp>
    <dsp:sp modelId="{066C1F61-AE7A-49E3-9A37-AF52859D5500}">
      <dsp:nvSpPr>
        <dsp:cNvPr id="0" name=""/>
        <dsp:cNvSpPr/>
      </dsp:nvSpPr>
      <dsp:spPr>
        <a:xfrm>
          <a:off x="0" y="3704839"/>
          <a:ext cx="5472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11F358-3903-4494-B861-84CEA4F9EB16}">
      <dsp:nvSpPr>
        <dsp:cNvPr id="0" name=""/>
        <dsp:cNvSpPr/>
      </dsp:nvSpPr>
      <dsp:spPr>
        <a:xfrm>
          <a:off x="297452" y="2903247"/>
          <a:ext cx="4093471" cy="1022991"/>
        </a:xfrm>
        <a:prstGeom prst="roundRect">
          <a:avLst/>
        </a:prstGeom>
        <a:solidFill>
          <a:srgbClr val="001C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144780" bIns="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b="1" kern="1200" dirty="0">
              <a:latin typeface="Century Gothic" panose="020B0502020202020204" pitchFamily="34" charset="0"/>
            </a:rPr>
            <a:t>  NIGER STATE, NASSARAWA</a:t>
          </a:r>
          <a:endParaRPr lang="en-US" sz="1100" b="1" kern="1200" dirty="0">
            <a:latin typeface="Century Gothic" panose="020B0502020202020204" pitchFamily="34" charset="0"/>
          </a:endParaRPr>
        </a:p>
      </dsp:txBody>
      <dsp:txXfrm>
        <a:off x="347390" y="2953185"/>
        <a:ext cx="3993595" cy="923115"/>
      </dsp:txXfrm>
    </dsp:sp>
    <dsp:sp modelId="{D685EDA2-8017-4F97-8435-6A2D36FBB505}">
      <dsp:nvSpPr>
        <dsp:cNvPr id="0" name=""/>
        <dsp:cNvSpPr/>
      </dsp:nvSpPr>
      <dsp:spPr>
        <a:xfrm>
          <a:off x="0" y="4896815"/>
          <a:ext cx="5472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EC0240-3B2F-451D-9C37-3E3EC04F9C6F}">
      <dsp:nvSpPr>
        <dsp:cNvPr id="0" name=""/>
        <dsp:cNvSpPr/>
      </dsp:nvSpPr>
      <dsp:spPr>
        <a:xfrm>
          <a:off x="273600" y="4163839"/>
          <a:ext cx="4093471" cy="954375"/>
        </a:xfrm>
        <a:prstGeom prst="roundRect">
          <a:avLst/>
        </a:prstGeom>
        <a:solidFill>
          <a:srgbClr val="001C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0" rIns="144780" bIns="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b="1" kern="1200" dirty="0">
              <a:latin typeface="Century Gothic" panose="020B0502020202020204" pitchFamily="34" charset="0"/>
            </a:rPr>
            <a:t>   STATE DMAs ARE THE DRIVERS.</a:t>
          </a:r>
          <a:endParaRPr lang="en-US" sz="1100" b="1" kern="1200" dirty="0">
            <a:latin typeface="Century Gothic" panose="020B0502020202020204" pitchFamily="34" charset="0"/>
          </a:endParaRPr>
        </a:p>
      </dsp:txBody>
      <dsp:txXfrm>
        <a:off x="320189" y="4210428"/>
        <a:ext cx="4000293" cy="8611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5/17/2023</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5/17/2023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n-US" noProof="0" dirty="0"/>
              <a:t>Add a footer</a:t>
            </a:r>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Thank You</a:t>
            </a:r>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Tree>
    <p:extLst>
      <p:ext uri="{BB962C8B-B14F-4D97-AF65-F5344CB8AC3E}">
        <p14:creationId xmlns:p14="http://schemas.microsoft.com/office/powerpoint/2010/main" val="163289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AFA90A43-BEC4-4B20-96E2-797B03FB82F2}"/>
              </a:ext>
            </a:extLst>
          </p:cNvPr>
          <p:cNvSpPr>
            <a:spLocks noGrp="1"/>
          </p:cNvSpPr>
          <p:nvPr>
            <p:ph idx="33"/>
          </p:nvPr>
        </p:nvSpPr>
        <p:spPr>
          <a:xfrm>
            <a:off x="430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8A2C2023-6C37-4611-ACAF-5F2060202836}"/>
              </a:ext>
            </a:extLst>
          </p:cNvPr>
          <p:cNvSpPr>
            <a:spLocks noGrp="1"/>
          </p:cNvSpPr>
          <p:nvPr>
            <p:ph idx="34"/>
          </p:nvPr>
        </p:nvSpPr>
        <p:spPr>
          <a:xfrm>
            <a:off x="817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06C51E8-C5C0-4672-B456-F44C69B074D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9DE9AE8C-7574-4D45-B521-6B18054DA7C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EF240172-5930-4717-A0CD-A151075277D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7B4A83CE-8643-4697-94A9-C9F587F46E23}"/>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0A765A5-BBCE-405E-A4B3-80A660118E84}"/>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08365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2B8F0DB-CC25-4CE9-A68E-CAA2FD986AF3}"/>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8A058973-2DC9-4087-9D57-F1D779F56CC2}"/>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641062D-3CD4-49D1-A621-331E2933340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9F2C1E7C-A088-4772-84B3-15309BEADF7D}"/>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CA52278A-6924-4F97-A196-AE30D3DACB7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60312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663BD7B-5136-47ED-BE0A-C6C2F5622BDC}"/>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6ABA22C7-C35B-4EC0-B7CE-54F9EEFCB71D}"/>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6DAE4BC9-9CFF-4522-8216-651498F7A167}"/>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8E822AA0-FB3E-4051-AA1F-F51204BA02A9}"/>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3445288A-D169-4374-BCFD-917DD04B2B1E}"/>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6299886" y="1511250"/>
            <a:ext cx="5460114" cy="4665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456816" y="1511250"/>
            <a:ext cx="5460114" cy="4665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5" name="Text Placeholder 2">
            <a:extLst>
              <a:ext uri="{FF2B5EF4-FFF2-40B4-BE49-F238E27FC236}">
                <a16:creationId xmlns:a16="http://schemas.microsoft.com/office/drawing/2014/main" id="{3419BDFB-8FC0-4B89-A29A-8EAC95E9AB99}"/>
              </a:ext>
            </a:extLst>
          </p:cNvPr>
          <p:cNvSpPr>
            <a:spLocks noGrp="1"/>
          </p:cNvSpPr>
          <p:nvPr>
            <p:ph type="body" idx="1"/>
          </p:nvPr>
        </p:nvSpPr>
        <p:spPr>
          <a:xfrm>
            <a:off x="431800" y="1511250"/>
            <a:ext cx="54849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Text Placeholder 4">
            <a:extLst>
              <a:ext uri="{FF2B5EF4-FFF2-40B4-BE49-F238E27FC236}">
                <a16:creationId xmlns:a16="http://schemas.microsoft.com/office/drawing/2014/main" id="{8E6C2CC0-9AB0-46E9-977A-EF923DCE7FAF}"/>
              </a:ext>
            </a:extLst>
          </p:cNvPr>
          <p:cNvSpPr>
            <a:spLocks noGrp="1"/>
          </p:cNvSpPr>
          <p:nvPr>
            <p:ph type="body" sz="quarter" idx="3"/>
          </p:nvPr>
        </p:nvSpPr>
        <p:spPr>
          <a:xfrm>
            <a:off x="6339334" y="1518287"/>
            <a:ext cx="5420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28DF954C-A51E-4242-B83E-A826008F5C67}"/>
              </a:ext>
            </a:extLst>
          </p:cNvPr>
          <p:cNvSpPr>
            <a:spLocks noGrp="1"/>
          </p:cNvSpPr>
          <p:nvPr>
            <p:ph sz="quarter" idx="4"/>
          </p:nvPr>
        </p:nvSpPr>
        <p:spPr>
          <a:xfrm>
            <a:off x="6339334" y="2486989"/>
            <a:ext cx="5432666" cy="3702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Content Placeholder 3">
            <a:extLst>
              <a:ext uri="{FF2B5EF4-FFF2-40B4-BE49-F238E27FC236}">
                <a16:creationId xmlns:a16="http://schemas.microsoft.com/office/drawing/2014/main" id="{600E416E-6162-484A-BA4D-640FA83078A9}"/>
              </a:ext>
            </a:extLst>
          </p:cNvPr>
          <p:cNvSpPr>
            <a:spLocks noGrp="1"/>
          </p:cNvSpPr>
          <p:nvPr>
            <p:ph sz="half" idx="2"/>
          </p:nvPr>
        </p:nvSpPr>
        <p:spPr>
          <a:xfrm>
            <a:off x="431800" y="2486989"/>
            <a:ext cx="5491215" cy="3702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41602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1" name="Content Placeholder 2">
            <a:extLst>
              <a:ext uri="{FF2B5EF4-FFF2-40B4-BE49-F238E27FC236}">
                <a16:creationId xmlns:a16="http://schemas.microsoft.com/office/drawing/2014/main" id="{A8B59DDF-F2BC-491E-92E0-9D2C1398ECE5}"/>
              </a:ext>
            </a:extLst>
          </p:cNvPr>
          <p:cNvSpPr>
            <a:spLocks noGrp="1"/>
          </p:cNvSpPr>
          <p:nvPr>
            <p:ph idx="1"/>
          </p:nvPr>
        </p:nvSpPr>
        <p:spPr>
          <a:xfrm>
            <a:off x="5183188" y="431999"/>
            <a:ext cx="6544468" cy="5513889"/>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122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6" name="Picture Placeholder 2">
            <a:extLst>
              <a:ext uri="{FF2B5EF4-FFF2-40B4-BE49-F238E27FC236}">
                <a16:creationId xmlns:a16="http://schemas.microsoft.com/office/drawing/2014/main" id="{0110E46C-B434-49FA-AA0E-D64E5786D280}"/>
              </a:ext>
            </a:extLst>
          </p:cNvPr>
          <p:cNvSpPr>
            <a:spLocks noGrp="1"/>
          </p:cNvSpPr>
          <p:nvPr>
            <p:ph type="pic" idx="1"/>
          </p:nvPr>
        </p:nvSpPr>
        <p:spPr>
          <a:xfrm>
            <a:off x="5183188" y="431999"/>
            <a:ext cx="6544468" cy="5513889"/>
          </a:xfrm>
          <a:prstGeom prst="roundRect">
            <a:avLst>
              <a:gd name="adj" fmla="val 5554"/>
            </a:avLst>
          </a:prstGeom>
        </p:spPr>
        <p:txBody>
          <a:bodyPr vert="horz" wrap="square" lIns="0" tIns="0" rIns="0" bIns="0" rtlCol="0" anchor="ctr">
            <a:noAutofit/>
          </a:bodyPr>
          <a:lstStyle>
            <a:lvl1pPr>
              <a:defRPr lang="en-US" sz="1200" i="1" dirty="0">
                <a:latin typeface="Times New Roman" panose="02020603050405020304" pitchFamily="18" charset="0"/>
                <a:cs typeface="Times New Roman" panose="02020603050405020304" pitchFamily="18" charset="0"/>
              </a:defRPr>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6618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959134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noProof="0"/>
              <a:t>Click to edit Master title style</a:t>
            </a:r>
          </a:p>
        </p:txBody>
      </p:sp>
      <p:sp>
        <p:nvSpPr>
          <p:cNvPr id="11" name="Text Placeholder 10">
            <a:extLst>
              <a:ext uri="{FF2B5EF4-FFF2-40B4-BE49-F238E27FC236}">
                <a16:creationId xmlns:a16="http://schemas.microsoft.com/office/drawing/2014/main" id="{1B3B1662-8902-44D0-A545-5008B483D16F}"/>
              </a:ext>
            </a:extLst>
          </p:cNvPr>
          <p:cNvSpPr>
            <a:spLocks noGrp="1"/>
          </p:cNvSpPr>
          <p:nvPr>
            <p:ph type="body" sz="quarter" idx="14"/>
          </p:nvPr>
        </p:nvSpPr>
        <p:spPr>
          <a:xfrm>
            <a:off x="1578017" y="2169005"/>
            <a:ext cx="9035966" cy="2519990"/>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328875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54517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622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41629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Tree>
    <p:extLst>
      <p:ext uri="{BB962C8B-B14F-4D97-AF65-F5344CB8AC3E}">
        <p14:creationId xmlns:p14="http://schemas.microsoft.com/office/powerpoint/2010/main" val="28295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US" noProof="0"/>
              <a:t>Enter your caption</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theme" Target="../theme/theme1.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Rounded Corners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6" r:id="rId11"/>
    <p:sldLayoutId id="2147483657" r:id="rId12"/>
    <p:sldLayoutId id="2147483667" r:id="rId13"/>
    <p:sldLayoutId id="2147483668" r:id="rId14"/>
    <p:sldLayoutId id="2147483650" r:id="rId15"/>
    <p:sldLayoutId id="2147483652" r:id="rId16"/>
    <p:sldLayoutId id="2147483669" r:id="rId17"/>
    <p:sldLayoutId id="2147483671" r:id="rId18"/>
    <p:sldLayoutId id="2147483672" r:id="rId19"/>
    <p:sldLayoutId id="2147483670" r:id="rId20"/>
    <p:sldLayoutId id="2147483673" r:id="rId21"/>
    <p:sldLayoutId id="2147483655" r:id="rId22"/>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5.xml" /><Relationship Id="rId6" Type="http://schemas.openxmlformats.org/officeDocument/2006/relationships/image" Target="../media/image4.png" /><Relationship Id="rId5" Type="http://schemas.microsoft.com/office/2007/relationships/hdphoto" Target="../media/hdphoto1.wdp"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8" Type="http://schemas.openxmlformats.org/officeDocument/2006/relationships/image" Target="../media/image9.png" /><Relationship Id="rId3" Type="http://schemas.openxmlformats.org/officeDocument/2006/relationships/diagramLayout" Target="../diagrams/layout1.xml" /><Relationship Id="rId7" Type="http://schemas.openxmlformats.org/officeDocument/2006/relationships/image" Target="../media/image19.jpeg"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1.xml.rels><?xml version="1.0" encoding="UTF-8" standalone="yes"?>
<Relationships xmlns="http://schemas.openxmlformats.org/package/2006/relationships"><Relationship Id="rId8" Type="http://schemas.openxmlformats.org/officeDocument/2006/relationships/image" Target="../media/image9.png" /><Relationship Id="rId3" Type="http://schemas.openxmlformats.org/officeDocument/2006/relationships/diagramLayout" Target="../diagrams/layout2.xml" /><Relationship Id="rId7" Type="http://schemas.openxmlformats.org/officeDocument/2006/relationships/image" Target="../media/image19.jpeg" /><Relationship Id="rId2" Type="http://schemas.openxmlformats.org/officeDocument/2006/relationships/diagramData" Target="../diagrams/data2.xml" /><Relationship Id="rId1" Type="http://schemas.openxmlformats.org/officeDocument/2006/relationships/slideLayout" Target="../slideLayouts/slideLayout7.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2.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20.jpeg"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image" Target="../media/image9.png" /><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9.png" /><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image" Target="../media/image9.png" /><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image" Target="../media/image9.png" /><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image" Target="../media/image9.png"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3.xml" /><Relationship Id="rId4" Type="http://schemas.openxmlformats.org/officeDocument/2006/relationships/image" Target="../media/image7.png" /></Relationships>
</file>

<file path=ppt/slides/_rels/slide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jpeg"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5.xml" /><Relationship Id="rId6" Type="http://schemas.openxmlformats.org/officeDocument/2006/relationships/image" Target="../media/image9.png" /><Relationship Id="rId5" Type="http://schemas.openxmlformats.org/officeDocument/2006/relationships/image" Target="../media/image13.jpeg" /><Relationship Id="rId4" Type="http://schemas.openxmlformats.org/officeDocument/2006/relationships/image" Target="../media/image12.jpeg" /></Relationships>
</file>

<file path=ppt/slides/_rels/slide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4.jpg"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5.jpeg"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9.png" /><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image" Target="../media/image9.png"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8.jpeg"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D321D15-504A-40FB-AE40-4A95EB1C8EDF}"/>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p:blipFill>
        <p:spPr>
          <a:xfrm>
            <a:off x="14327" y="1059366"/>
            <a:ext cx="6111664" cy="4839629"/>
          </a:xfrm>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6225310" y="978010"/>
            <a:ext cx="5288180" cy="3678147"/>
          </a:xfrm>
        </p:spPr>
        <p:txBody>
          <a:bodyPr/>
          <a:lstStyle/>
          <a:p>
            <a:r>
              <a:rPr lang="en-US" sz="3600" b="1" dirty="0">
                <a:solidFill>
                  <a:schemeClr val="accent6">
                    <a:lumMod val="50000"/>
                  </a:schemeClr>
                </a:solidFill>
                <a:latin typeface="Century Gothic" panose="020B0502020202020204" pitchFamily="34" charset="0"/>
              </a:rPr>
              <a:t>PARTNERING</a:t>
            </a:r>
            <a:r>
              <a:rPr lang="en-US" sz="4400" b="1" dirty="0">
                <a:solidFill>
                  <a:schemeClr val="accent6">
                    <a:lumMod val="50000"/>
                  </a:schemeClr>
                </a:solidFill>
                <a:latin typeface="Century Gothic" panose="020B0502020202020204" pitchFamily="34" charset="0"/>
              </a:rPr>
              <a:t> </a:t>
            </a:r>
            <a:r>
              <a:rPr lang="en-US" sz="3600" b="1" dirty="0">
                <a:solidFill>
                  <a:schemeClr val="accent6">
                    <a:lumMod val="50000"/>
                  </a:schemeClr>
                </a:solidFill>
                <a:latin typeface="Century Gothic" panose="020B0502020202020204" pitchFamily="34" charset="0"/>
              </a:rPr>
              <a:t>WITH</a:t>
            </a:r>
            <a:r>
              <a:rPr lang="en-US" sz="4400" b="1" dirty="0">
                <a:solidFill>
                  <a:schemeClr val="accent6">
                    <a:lumMod val="50000"/>
                  </a:schemeClr>
                </a:solidFill>
                <a:latin typeface="Century Gothic" panose="020B0502020202020204" pitchFamily="34" charset="0"/>
              </a:rPr>
              <a:t> </a:t>
            </a:r>
            <a:r>
              <a:rPr lang="en-US" sz="3600" b="1" dirty="0">
                <a:solidFill>
                  <a:schemeClr val="accent6">
                    <a:lumMod val="50000"/>
                  </a:schemeClr>
                </a:solidFill>
                <a:latin typeface="Century Gothic" panose="020B0502020202020204" pitchFamily="34" charset="0"/>
              </a:rPr>
              <a:t>THE</a:t>
            </a:r>
            <a:r>
              <a:rPr lang="en-US" sz="4400" b="1" dirty="0">
                <a:solidFill>
                  <a:schemeClr val="accent6">
                    <a:lumMod val="50000"/>
                  </a:schemeClr>
                </a:solidFill>
                <a:latin typeface="Century Gothic" panose="020B0502020202020204" pitchFamily="34" charset="0"/>
              </a:rPr>
              <a:t> </a:t>
            </a:r>
            <a:r>
              <a:rPr lang="en-US" sz="3600" b="1" dirty="0">
                <a:solidFill>
                  <a:schemeClr val="accent6">
                    <a:lumMod val="50000"/>
                  </a:schemeClr>
                </a:solidFill>
                <a:latin typeface="Century Gothic" panose="020B0502020202020204" pitchFamily="34" charset="0"/>
              </a:rPr>
              <a:t>LOCAL PHARMA MANUFACTURING GROUP</a:t>
            </a:r>
            <a:r>
              <a:rPr lang="en-US" sz="4400" dirty="0">
                <a:solidFill>
                  <a:schemeClr val="accent6">
                    <a:lumMod val="50000"/>
                  </a:schemeClr>
                </a:solidFill>
                <a:latin typeface="Century Gothic" panose="020B0502020202020204" pitchFamily="34" charset="0"/>
              </a:rPr>
              <a:t>:</a:t>
            </a:r>
            <a:br>
              <a:rPr lang="en-US" sz="4400" dirty="0">
                <a:solidFill>
                  <a:schemeClr val="accent6">
                    <a:lumMod val="50000"/>
                  </a:schemeClr>
                </a:solidFill>
                <a:latin typeface="Century Gothic" panose="020B0502020202020204" pitchFamily="34" charset="0"/>
              </a:rPr>
            </a:br>
            <a:r>
              <a:rPr lang="en-US" sz="4400" dirty="0">
                <a:solidFill>
                  <a:schemeClr val="accent6">
                    <a:lumMod val="50000"/>
                  </a:schemeClr>
                </a:solidFill>
                <a:latin typeface="Century Gothic" panose="020B0502020202020204" pitchFamily="34" charset="0"/>
              </a:rPr>
              <a:t> </a:t>
            </a:r>
            <a:br>
              <a:rPr lang="en-US" sz="4400" dirty="0">
                <a:solidFill>
                  <a:schemeClr val="accent6">
                    <a:lumMod val="50000"/>
                  </a:schemeClr>
                </a:solidFill>
                <a:latin typeface="Century Gothic" panose="020B0502020202020204" pitchFamily="34" charset="0"/>
              </a:rPr>
            </a:br>
            <a:endParaRPr lang="en-US" sz="1100" dirty="0">
              <a:solidFill>
                <a:schemeClr val="accent6">
                  <a:lumMod val="50000"/>
                </a:schemeClr>
              </a:solidFill>
              <a:latin typeface="Century Gothic" panose="020B0502020202020204" pitchFamily="34" charset="0"/>
            </a:endParaRP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139394" y="4168943"/>
            <a:ext cx="5502347" cy="1643138"/>
          </a:xfrm>
        </p:spPr>
        <p:txBody>
          <a:bodyPr/>
          <a:lstStyle/>
          <a:p>
            <a:pPr marL="0" indent="0">
              <a:buNone/>
            </a:pPr>
            <a:r>
              <a:rPr lang="en-US" sz="2800" dirty="0">
                <a:solidFill>
                  <a:srgbClr val="FF0000"/>
                </a:solidFill>
                <a:latin typeface="Century Gothic" panose="020B0502020202020204" pitchFamily="34" charset="0"/>
              </a:rPr>
              <a:t>AN OPPORTUNITY FOR STATE GOVT TO INVEST &amp; CLOSE THE GAP IN ACCESS TO MEDICINE.</a:t>
            </a:r>
          </a:p>
          <a:p>
            <a:pPr marL="0" indent="0">
              <a:buNone/>
            </a:pPr>
            <a:endParaRPr lang="en-US" sz="2800" dirty="0">
              <a:solidFill>
                <a:srgbClr val="FF0000"/>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459DA4AB-9A57-44F7-8400-0C28E4DC7F4E}"/>
              </a:ext>
            </a:extLst>
          </p:cNvPr>
          <p:cNvGrpSpPr/>
          <p:nvPr/>
        </p:nvGrpSpPr>
        <p:grpSpPr>
          <a:xfrm>
            <a:off x="3021095" y="132762"/>
            <a:ext cx="2302452" cy="1867488"/>
            <a:chOff x="2139520" y="529925"/>
            <a:chExt cx="2379215" cy="2087877"/>
          </a:xfrm>
        </p:grpSpPr>
        <p:sp>
          <p:nvSpPr>
            <p:cNvPr id="15" name="Freeform 5">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2139520" y="529925"/>
              <a:ext cx="2379215" cy="208787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accent6">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a:off x="2254929" y="603198"/>
              <a:ext cx="2175028" cy="190869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blipFill>
              <a:blip r:embed="rId3" cstate="email">
                <a:extLst>
                  <a:ext uri="{28A0092B-C50C-407E-A947-70E740481C1C}">
                    <a14:useLocalDpi xmlns:a14="http://schemas.microsoft.com/office/drawing/2010/main"/>
                  </a:ext>
                </a:extLst>
              </a:blip>
              <a:stretch>
                <a:fillRect/>
              </a:stretch>
            </a:bli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1</a:t>
            </a:fld>
            <a:endParaRPr lang="en-US" dirty="0"/>
          </a:p>
        </p:txBody>
      </p:sp>
      <p:grpSp>
        <p:nvGrpSpPr>
          <p:cNvPr id="17" name="Group 16">
            <a:extLst>
              <a:ext uri="{FF2B5EF4-FFF2-40B4-BE49-F238E27FC236}">
                <a16:creationId xmlns:a16="http://schemas.microsoft.com/office/drawing/2014/main" id="{E227BB3A-921E-4289-8732-FF8AB7397E60}"/>
              </a:ext>
            </a:extLst>
          </p:cNvPr>
          <p:cNvGrpSpPr/>
          <p:nvPr/>
        </p:nvGrpSpPr>
        <p:grpSpPr>
          <a:xfrm>
            <a:off x="0" y="4990512"/>
            <a:ext cx="2302452" cy="1867488"/>
            <a:chOff x="2139520" y="529925"/>
            <a:chExt cx="2379215" cy="2087877"/>
          </a:xfrm>
        </p:grpSpPr>
        <p:sp>
          <p:nvSpPr>
            <p:cNvPr id="18" name="Freeform 5">
              <a:extLst>
                <a:ext uri="{FF2B5EF4-FFF2-40B4-BE49-F238E27FC236}">
                  <a16:creationId xmlns:a16="http://schemas.microsoft.com/office/drawing/2014/main" id="{AFEB874C-F619-4832-ACDD-B8EA8040965E}"/>
                </a:ext>
                <a:ext uri="{C183D7F6-B498-43B3-948B-1728B52AA6E4}">
                  <adec:decorative xmlns:adec="http://schemas.microsoft.com/office/drawing/2017/decorative" val="1"/>
                </a:ext>
              </a:extLst>
            </p:cNvPr>
            <p:cNvSpPr>
              <a:spLocks noChangeAspect="1"/>
            </p:cNvSpPr>
            <p:nvPr/>
          </p:nvSpPr>
          <p:spPr bwMode="auto">
            <a:xfrm>
              <a:off x="2139520" y="529925"/>
              <a:ext cx="2379215" cy="208787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6FB9631A-0123-4DA6-8D55-2750AA0ED130}"/>
                </a:ext>
                <a:ext uri="{C183D7F6-B498-43B3-948B-1728B52AA6E4}">
                  <adec:decorative xmlns:adec="http://schemas.microsoft.com/office/drawing/2017/decorative" val="1"/>
                </a:ext>
              </a:extLst>
            </p:cNvPr>
            <p:cNvSpPr>
              <a:spLocks noChangeAspect="1"/>
            </p:cNvSpPr>
            <p:nvPr/>
          </p:nvSpPr>
          <p:spPr bwMode="auto">
            <a:xfrm>
              <a:off x="2254929" y="603198"/>
              <a:ext cx="2175028" cy="190869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blipFill>
              <a:blip r:embed="rId4" cstate="email">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a:ext>
                </a:extLst>
              </a:blip>
              <a:stretch>
                <a:fillRect/>
              </a:stretch>
            </a:bli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3" name="Rectangle 12">
            <a:extLst>
              <a:ext uri="{FF2B5EF4-FFF2-40B4-BE49-F238E27FC236}">
                <a16:creationId xmlns:a16="http://schemas.microsoft.com/office/drawing/2014/main" id="{38CBE01A-5FB5-4256-AAC1-A614047AB5CF}"/>
              </a:ext>
            </a:extLst>
          </p:cNvPr>
          <p:cNvSpPr/>
          <p:nvPr/>
        </p:nvSpPr>
        <p:spPr>
          <a:xfrm>
            <a:off x="2216538" y="5931396"/>
            <a:ext cx="9339290" cy="800219"/>
          </a:xfrm>
          <a:prstGeom prst="rect">
            <a:avLst/>
          </a:prstGeom>
        </p:spPr>
        <p:txBody>
          <a:bodyPr wrap="square">
            <a:spAutoFit/>
          </a:bodyPr>
          <a:lstStyle/>
          <a:p>
            <a:pPr lvl="0" algn="r"/>
            <a:r>
              <a:rPr lang="en-US" sz="1600" b="1" dirty="0">
                <a:solidFill>
                  <a:schemeClr val="accent6">
                    <a:lumMod val="50000"/>
                  </a:schemeClr>
                </a:solidFill>
                <a:latin typeface="Century Gothic" panose="020B0502020202020204" pitchFamily="34" charset="0"/>
              </a:rPr>
              <a:t>2023 INDUCTION FOR NEW &amp;RETURNING GOVERNORS @ PRESIDENTIAL BANQUET HALL STATE HOUSE, ABUJA</a:t>
            </a:r>
          </a:p>
          <a:p>
            <a:pPr lvl="0" algn="r"/>
            <a:r>
              <a:rPr lang="en-US" sz="1400" b="1" dirty="0">
                <a:solidFill>
                  <a:schemeClr val="accent6"/>
                </a:solidFill>
                <a:latin typeface="Century Gothic" panose="020B0502020202020204" pitchFamily="34" charset="0"/>
              </a:rPr>
              <a:t>PHARM. FRANK MUONEMEH EXECUTIVE SECRETARY PMG-MAN</a:t>
            </a:r>
          </a:p>
        </p:txBody>
      </p:sp>
      <p:pic>
        <p:nvPicPr>
          <p:cNvPr id="21" name="Picture 20" descr="A picture containing clipart&#10;&#10;Description automatically generated">
            <a:extLst>
              <a:ext uri="{FF2B5EF4-FFF2-40B4-BE49-F238E27FC236}">
                <a16:creationId xmlns:a16="http://schemas.microsoft.com/office/drawing/2014/main" id="{9A6A11B4-0D52-46CF-8DEF-3968B2F2BD5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83192" y="85780"/>
            <a:ext cx="1858548" cy="538307"/>
          </a:xfrm>
          <a:prstGeom prst="rect">
            <a:avLst/>
          </a:prstGeom>
        </p:spPr>
      </p:pic>
    </p:spTree>
    <p:extLst>
      <p:ext uri="{BB962C8B-B14F-4D97-AF65-F5344CB8AC3E}">
        <p14:creationId xmlns:p14="http://schemas.microsoft.com/office/powerpoint/2010/main" val="132974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675861" y="349857"/>
            <a:ext cx="5538240" cy="817291"/>
          </a:xfrm>
        </p:spPr>
        <p:txBody>
          <a:bodyPr/>
          <a:lstStyle/>
          <a:p>
            <a:r>
              <a:rPr lang="en-US" b="1" dirty="0">
                <a:solidFill>
                  <a:srgbClr val="001C54"/>
                </a:solidFill>
                <a:latin typeface="Century Gothic" panose="020B0502020202020204" pitchFamily="34" charset="0"/>
              </a:rPr>
              <a:t>Invest  In Partnership that works!!</a:t>
            </a: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10</a:t>
            </a:fld>
            <a:endParaRPr lang="en-US" dirty="0"/>
          </a:p>
        </p:txBody>
      </p:sp>
      <p:graphicFrame>
        <p:nvGraphicFramePr>
          <p:cNvPr id="7" name="Content Placeholder 6">
            <a:extLst>
              <a:ext uri="{FF2B5EF4-FFF2-40B4-BE49-F238E27FC236}">
                <a16:creationId xmlns:a16="http://schemas.microsoft.com/office/drawing/2014/main" id="{35CEDBEB-760B-4951-B186-47AE0637ECA4}"/>
              </a:ext>
            </a:extLst>
          </p:cNvPr>
          <p:cNvGraphicFramePr>
            <a:graphicFrameLocks noGrp="1"/>
          </p:cNvGraphicFramePr>
          <p:nvPr>
            <p:ph sz="half" idx="1"/>
            <p:extLst>
              <p:ext uri="{D42A27DB-BD31-4B8C-83A1-F6EECF244321}">
                <p14:modId xmlns:p14="http://schemas.microsoft.com/office/powerpoint/2010/main" val="2571541188"/>
              </p:ext>
            </p:extLst>
          </p:nvPr>
        </p:nvGraphicFramePr>
        <p:xfrm>
          <a:off x="289325" y="1167148"/>
          <a:ext cx="5472000" cy="5310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50" name="Picture 6" descr="Related image">
            <a:extLst>
              <a:ext uri="{FF2B5EF4-FFF2-40B4-BE49-F238E27FC236}">
                <a16:creationId xmlns:a16="http://schemas.microsoft.com/office/drawing/2014/main" id="{4E450C03-DDB4-455A-BC7C-5A3A132B2D8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676900" y="834297"/>
            <a:ext cx="6105573" cy="60046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icture containing clipart&#10;&#10;Description automatically generated">
            <a:extLst>
              <a:ext uri="{FF2B5EF4-FFF2-40B4-BE49-F238E27FC236}">
                <a16:creationId xmlns:a16="http://schemas.microsoft.com/office/drawing/2014/main" id="{F4C20226-C945-4E6E-B6BA-C6B82A534AA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802361" y="9525"/>
            <a:ext cx="1389639" cy="402493"/>
          </a:xfrm>
          <a:prstGeom prst="rect">
            <a:avLst/>
          </a:prstGeom>
        </p:spPr>
      </p:pic>
    </p:spTree>
    <p:extLst>
      <p:ext uri="{BB962C8B-B14F-4D97-AF65-F5344CB8AC3E}">
        <p14:creationId xmlns:p14="http://schemas.microsoft.com/office/powerpoint/2010/main" val="3713297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675861" y="349857"/>
            <a:ext cx="5538240" cy="817291"/>
          </a:xfrm>
        </p:spPr>
        <p:txBody>
          <a:bodyPr/>
          <a:lstStyle/>
          <a:p>
            <a:r>
              <a:rPr lang="en-US" b="1" dirty="0">
                <a:solidFill>
                  <a:srgbClr val="001C54"/>
                </a:solidFill>
                <a:latin typeface="Century Gothic" panose="020B0502020202020204" pitchFamily="34" charset="0"/>
              </a:rPr>
              <a:t>Partnership that works!!</a:t>
            </a: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11</a:t>
            </a:fld>
            <a:endParaRPr lang="en-US" dirty="0"/>
          </a:p>
        </p:txBody>
      </p:sp>
      <p:graphicFrame>
        <p:nvGraphicFramePr>
          <p:cNvPr id="7" name="Content Placeholder 6">
            <a:extLst>
              <a:ext uri="{FF2B5EF4-FFF2-40B4-BE49-F238E27FC236}">
                <a16:creationId xmlns:a16="http://schemas.microsoft.com/office/drawing/2014/main" id="{35CEDBEB-760B-4951-B186-47AE0637ECA4}"/>
              </a:ext>
            </a:extLst>
          </p:cNvPr>
          <p:cNvGraphicFramePr>
            <a:graphicFrameLocks noGrp="1"/>
          </p:cNvGraphicFramePr>
          <p:nvPr>
            <p:ph sz="half" idx="1"/>
            <p:extLst>
              <p:ext uri="{D42A27DB-BD31-4B8C-83A1-F6EECF244321}">
                <p14:modId xmlns:p14="http://schemas.microsoft.com/office/powerpoint/2010/main" val="307799259"/>
              </p:ext>
            </p:extLst>
          </p:nvPr>
        </p:nvGraphicFramePr>
        <p:xfrm>
          <a:off x="289325" y="1167148"/>
          <a:ext cx="5472000" cy="5310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50" name="Picture 6" descr="Related image">
            <a:extLst>
              <a:ext uri="{FF2B5EF4-FFF2-40B4-BE49-F238E27FC236}">
                <a16:creationId xmlns:a16="http://schemas.microsoft.com/office/drawing/2014/main" id="{4E450C03-DDB4-455A-BC7C-5A3A132B2D8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676900" y="834297"/>
            <a:ext cx="6105573" cy="60046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icture containing clipart&#10;&#10;Description automatically generated">
            <a:extLst>
              <a:ext uri="{FF2B5EF4-FFF2-40B4-BE49-F238E27FC236}">
                <a16:creationId xmlns:a16="http://schemas.microsoft.com/office/drawing/2014/main" id="{F4C20226-C945-4E6E-B6BA-C6B82A534AA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802361" y="9525"/>
            <a:ext cx="1389639" cy="402493"/>
          </a:xfrm>
          <a:prstGeom prst="rect">
            <a:avLst/>
          </a:prstGeom>
        </p:spPr>
      </p:pic>
    </p:spTree>
    <p:extLst>
      <p:ext uri="{BB962C8B-B14F-4D97-AF65-F5344CB8AC3E}">
        <p14:creationId xmlns:p14="http://schemas.microsoft.com/office/powerpoint/2010/main" val="48827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77FEC3E-B2FE-9045-8D49-89B1E3D20CB1}"/>
              </a:ext>
            </a:extLst>
          </p:cNvPr>
          <p:cNvPicPr>
            <a:picLocks noGrp="1" noChangeAspect="1"/>
          </p:cNvPicPr>
          <p:nvPr>
            <p:ph type="pic" sz="quarter" idx="13"/>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3254394" y="858645"/>
            <a:ext cx="8919851" cy="5598070"/>
          </a:xfrm>
        </p:spPr>
      </p:pic>
      <p:sp>
        <p:nvSpPr>
          <p:cNvPr id="15" name="Freeform 5">
            <a:extLst>
              <a:ext uri="{FF2B5EF4-FFF2-40B4-BE49-F238E27FC236}">
                <a16:creationId xmlns:a16="http://schemas.microsoft.com/office/drawing/2014/main" id="{7746F873-A4ED-4E4C-BB89-CA0FBB9E9582}"/>
              </a:ext>
              <a:ext uri="{C183D7F6-B498-43B3-948B-1728B52AA6E4}">
                <adec:decorative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a:lstStyle/>
          <a:p>
            <a:fld id="{19B51A1E-902D-48AF-9020-955120F399B6}" type="slidenum">
              <a:rPr lang="en-US" smtClean="0"/>
              <a:pPr/>
              <a:t>12</a:t>
            </a:fld>
            <a:endParaRPr lang="en-US" dirty="0"/>
          </a:p>
        </p:txBody>
      </p:sp>
      <p:grpSp>
        <p:nvGrpSpPr>
          <p:cNvPr id="4" name="Group 3">
            <a:extLst>
              <a:ext uri="{FF2B5EF4-FFF2-40B4-BE49-F238E27FC236}">
                <a16:creationId xmlns:a16="http://schemas.microsoft.com/office/drawing/2014/main" id="{119F6C8D-17C7-4FC8-8DF1-0F19ED69094E}"/>
              </a:ext>
            </a:extLst>
          </p:cNvPr>
          <p:cNvGrpSpPr/>
          <p:nvPr/>
        </p:nvGrpSpPr>
        <p:grpSpPr>
          <a:xfrm>
            <a:off x="580003" y="1298363"/>
            <a:ext cx="4256680" cy="2271200"/>
            <a:chOff x="266331" y="355785"/>
            <a:chExt cx="2673657" cy="823516"/>
          </a:xfrm>
        </p:grpSpPr>
        <p:sp>
          <p:nvSpPr>
            <p:cNvPr id="10" name="Rectangle: Rounded Corners 9">
              <a:extLst>
                <a:ext uri="{FF2B5EF4-FFF2-40B4-BE49-F238E27FC236}">
                  <a16:creationId xmlns:a16="http://schemas.microsoft.com/office/drawing/2014/main" id="{078D67D8-CE4B-4392-9E05-0E992DA8DA81}"/>
                </a:ext>
              </a:extLst>
            </p:cNvPr>
            <p:cNvSpPr/>
            <p:nvPr/>
          </p:nvSpPr>
          <p:spPr>
            <a:xfrm>
              <a:off x="266331" y="355785"/>
              <a:ext cx="2601156" cy="769450"/>
            </a:xfrm>
            <a:prstGeom prst="roundRect">
              <a:avLst>
                <a:gd name="adj" fmla="val 2388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80AEBB7E-17AE-487F-9B0C-B96D70764E05}"/>
                </a:ext>
              </a:extLst>
            </p:cNvPr>
            <p:cNvSpPr/>
            <p:nvPr/>
          </p:nvSpPr>
          <p:spPr>
            <a:xfrm>
              <a:off x="338832" y="409851"/>
              <a:ext cx="2601156" cy="769450"/>
            </a:xfrm>
            <a:prstGeom prst="roundRect">
              <a:avLst>
                <a:gd name="adj" fmla="val 23884"/>
              </a:avLst>
            </a:prstGeom>
            <a:solidFill>
              <a:schemeClr val="bg2">
                <a:lumMod val="9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79D19E59-93B7-4C57-A5D4-1096689EFE60}"/>
              </a:ext>
            </a:extLst>
          </p:cNvPr>
          <p:cNvSpPr/>
          <p:nvPr/>
        </p:nvSpPr>
        <p:spPr>
          <a:xfrm>
            <a:off x="727008" y="1821515"/>
            <a:ext cx="4033476" cy="2215991"/>
          </a:xfrm>
          <a:prstGeom prst="rect">
            <a:avLst/>
          </a:prstGeom>
        </p:spPr>
        <p:txBody>
          <a:bodyPr wrap="none">
            <a:spAutoFit/>
          </a:bodyPr>
          <a:lstStyle/>
          <a:p>
            <a:pPr algn="ctr"/>
            <a:r>
              <a:rPr lang="en-US" sz="1400" b="1" dirty="0">
                <a:solidFill>
                  <a:srgbClr val="001C54"/>
                </a:solidFill>
                <a:latin typeface="Century Gothic" panose="020B0502020202020204" pitchFamily="34" charset="0"/>
              </a:rPr>
              <a:t>WHAT THE INDUSTRY </a:t>
            </a:r>
          </a:p>
          <a:p>
            <a:pPr algn="ctr"/>
            <a:r>
              <a:rPr lang="en-US" sz="1400" b="1" dirty="0">
                <a:solidFill>
                  <a:srgbClr val="001C54"/>
                </a:solidFill>
                <a:latin typeface="Century Gothic" panose="020B0502020202020204" pitchFamily="34" charset="0"/>
              </a:rPr>
              <a:t>EXPECTS OF THE </a:t>
            </a:r>
          </a:p>
          <a:p>
            <a:pPr algn="ctr"/>
            <a:r>
              <a:rPr lang="en-US" sz="1400" b="1" dirty="0">
                <a:solidFill>
                  <a:srgbClr val="001C54"/>
                </a:solidFill>
                <a:latin typeface="Century Gothic" panose="020B0502020202020204" pitchFamily="34" charset="0"/>
              </a:rPr>
              <a:t>STATE ACTORS TO GO INTO THIS PARTNERSHIP</a:t>
            </a:r>
            <a:br>
              <a:rPr lang="en-US" sz="3200" b="1" dirty="0">
                <a:solidFill>
                  <a:srgbClr val="001C54"/>
                </a:solidFill>
                <a:latin typeface="Century Gothic" panose="020B0502020202020204" pitchFamily="34" charset="0"/>
              </a:rPr>
            </a:br>
            <a:br>
              <a:rPr lang="en-US" sz="3200" b="1" dirty="0">
                <a:solidFill>
                  <a:srgbClr val="001C54"/>
                </a:solidFill>
                <a:latin typeface="Century Gothic" panose="020B0502020202020204" pitchFamily="34" charset="0"/>
              </a:rPr>
            </a:br>
            <a:br>
              <a:rPr lang="en-US" sz="3200" b="1" dirty="0">
                <a:solidFill>
                  <a:srgbClr val="001C54"/>
                </a:solidFill>
                <a:latin typeface="Century Gothic" panose="020B0502020202020204" pitchFamily="34" charset="0"/>
              </a:rPr>
            </a:br>
            <a:endParaRPr lang="en-US" sz="3200" b="1" dirty="0">
              <a:solidFill>
                <a:srgbClr val="001C54"/>
              </a:solidFill>
              <a:latin typeface="Century Gothic" panose="020B0502020202020204" pitchFamily="34" charset="0"/>
            </a:endParaRPr>
          </a:p>
        </p:txBody>
      </p:sp>
      <p:pic>
        <p:nvPicPr>
          <p:cNvPr id="12" name="Picture 11" descr="A picture containing clipart&#10;&#10;Description automatically generated">
            <a:extLst>
              <a:ext uri="{FF2B5EF4-FFF2-40B4-BE49-F238E27FC236}">
                <a16:creationId xmlns:a16="http://schemas.microsoft.com/office/drawing/2014/main" id="{B86DF8D5-CB54-4523-9FF4-A63538D0C5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20776" y="68024"/>
            <a:ext cx="1389639" cy="402493"/>
          </a:xfrm>
          <a:prstGeom prst="rect">
            <a:avLst/>
          </a:prstGeom>
        </p:spPr>
      </p:pic>
    </p:spTree>
    <p:extLst>
      <p:ext uri="{BB962C8B-B14F-4D97-AF65-F5344CB8AC3E}">
        <p14:creationId xmlns:p14="http://schemas.microsoft.com/office/powerpoint/2010/main" val="406968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13</a:t>
            </a:fld>
            <a:endParaRPr lang="en-US" dirty="0"/>
          </a:p>
        </p:txBody>
      </p:sp>
      <p:pic>
        <p:nvPicPr>
          <p:cNvPr id="23" name="Picture 22" descr="A picture containing clipart&#10;&#10;Description automatically generated">
            <a:extLst>
              <a:ext uri="{FF2B5EF4-FFF2-40B4-BE49-F238E27FC236}">
                <a16:creationId xmlns:a16="http://schemas.microsoft.com/office/drawing/2014/main" id="{47C41E69-C153-4507-9B4A-9A72E41EBB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38017" y="83219"/>
            <a:ext cx="1389639" cy="402493"/>
          </a:xfrm>
          <a:prstGeom prst="rect">
            <a:avLst/>
          </a:prstGeom>
        </p:spPr>
      </p:pic>
      <p:sp>
        <p:nvSpPr>
          <p:cNvPr id="14" name="Arrow: Down 13">
            <a:extLst>
              <a:ext uri="{FF2B5EF4-FFF2-40B4-BE49-F238E27FC236}">
                <a16:creationId xmlns:a16="http://schemas.microsoft.com/office/drawing/2014/main" id="{A89984F6-5D10-4B45-88DD-16942430E517}"/>
              </a:ext>
            </a:extLst>
          </p:cNvPr>
          <p:cNvSpPr/>
          <p:nvPr/>
        </p:nvSpPr>
        <p:spPr>
          <a:xfrm>
            <a:off x="2945765" y="2274788"/>
            <a:ext cx="340360" cy="51458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C1FC3397-02C1-4DF7-8ED0-42ABEAC55449}"/>
              </a:ext>
            </a:extLst>
          </p:cNvPr>
          <p:cNvSpPr>
            <a:spLocks noGrp="1"/>
          </p:cNvSpPr>
          <p:nvPr>
            <p:ph sz="half" idx="1"/>
          </p:nvPr>
        </p:nvSpPr>
        <p:spPr>
          <a:xfrm>
            <a:off x="6197138" y="1689778"/>
            <a:ext cx="4994737" cy="2977472"/>
          </a:xfrm>
        </p:spPr>
        <p:txBody>
          <a:bodyPr>
            <a:noAutofit/>
          </a:bodyPr>
          <a:lstStyle/>
          <a:p>
            <a:pPr marL="0" indent="0" algn="just">
              <a:buNone/>
            </a:pPr>
            <a:endParaRPr lang="en-US" sz="2000" dirty="0">
              <a:solidFill>
                <a:srgbClr val="001C54"/>
              </a:solidFill>
              <a:latin typeface="Century Gothic" panose="020B0502020202020204" pitchFamily="34" charset="0"/>
            </a:endParaRPr>
          </a:p>
          <a:p>
            <a:pPr marL="0" indent="0" algn="just">
              <a:buNone/>
            </a:pPr>
            <a:endParaRPr lang="en-US" sz="2000" dirty="0">
              <a:solidFill>
                <a:srgbClr val="001C54"/>
              </a:solidFill>
              <a:latin typeface="Century Gothic" panose="020B0502020202020204" pitchFamily="34" charset="0"/>
            </a:endParaRPr>
          </a:p>
          <a:p>
            <a:pPr marL="0" indent="0" algn="just">
              <a:buNone/>
            </a:pPr>
            <a:endParaRPr lang="en-US" sz="2000" dirty="0">
              <a:solidFill>
                <a:srgbClr val="001C54"/>
              </a:solidFill>
              <a:latin typeface="Century Gothic" panose="020B0502020202020204" pitchFamily="34" charset="0"/>
            </a:endParaRPr>
          </a:p>
        </p:txBody>
      </p:sp>
      <p:sp>
        <p:nvSpPr>
          <p:cNvPr id="2" name="Hexagon 1">
            <a:extLst>
              <a:ext uri="{FF2B5EF4-FFF2-40B4-BE49-F238E27FC236}">
                <a16:creationId xmlns:a16="http://schemas.microsoft.com/office/drawing/2014/main" id="{0EC127B0-58F5-4399-834B-8AE357C3186C}"/>
              </a:ext>
            </a:extLst>
          </p:cNvPr>
          <p:cNvSpPr/>
          <p:nvPr/>
        </p:nvSpPr>
        <p:spPr>
          <a:xfrm>
            <a:off x="137717" y="1095375"/>
            <a:ext cx="5409520" cy="4706065"/>
          </a:xfrm>
          <a:prstGeom prst="hexagon">
            <a:avLst>
              <a:gd name="adj" fmla="val 31622"/>
              <a:gd name="vf" fmla="val 1154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4460E9E4-A4F3-4A74-882E-5CE5296CB360}"/>
              </a:ext>
            </a:extLst>
          </p:cNvPr>
          <p:cNvSpPr/>
          <p:nvPr/>
        </p:nvSpPr>
        <p:spPr>
          <a:xfrm>
            <a:off x="531896" y="978455"/>
            <a:ext cx="5508458" cy="4706065"/>
          </a:xfrm>
          <a:prstGeom prst="hexagon">
            <a:avLst>
              <a:gd name="adj" fmla="val 30432"/>
              <a:gd name="vf" fmla="val 115470"/>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301626-58CA-4428-95BF-825B97241B31}"/>
              </a:ext>
            </a:extLst>
          </p:cNvPr>
          <p:cNvSpPr txBox="1"/>
          <p:nvPr/>
        </p:nvSpPr>
        <p:spPr>
          <a:xfrm>
            <a:off x="866775" y="1858221"/>
            <a:ext cx="4533900" cy="1938992"/>
          </a:xfrm>
          <a:prstGeom prst="rect">
            <a:avLst/>
          </a:prstGeom>
          <a:noFill/>
        </p:spPr>
        <p:txBody>
          <a:bodyPr wrap="square" rtlCol="0">
            <a:spAutoFit/>
          </a:bodyPr>
          <a:lstStyle/>
          <a:p>
            <a:pPr algn="ctr"/>
            <a:r>
              <a:rPr lang="en-US" sz="6000" b="1" dirty="0">
                <a:solidFill>
                  <a:schemeClr val="bg1"/>
                </a:solidFill>
                <a:latin typeface="Century Gothic" panose="020B0502020202020204" pitchFamily="34" charset="0"/>
              </a:rPr>
              <a:t>TRUST IS A BURDEN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416" y="625546"/>
            <a:ext cx="4829079" cy="5175894"/>
          </a:xfrm>
          <a:prstGeom prst="rect">
            <a:avLst/>
          </a:prstGeom>
        </p:spPr>
      </p:pic>
    </p:spTree>
    <p:extLst>
      <p:ext uri="{BB962C8B-B14F-4D97-AF65-F5344CB8AC3E}">
        <p14:creationId xmlns:p14="http://schemas.microsoft.com/office/powerpoint/2010/main" val="253860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14</a:t>
            </a:fld>
            <a:endParaRPr lang="en-US" dirty="0"/>
          </a:p>
        </p:txBody>
      </p:sp>
      <p:pic>
        <p:nvPicPr>
          <p:cNvPr id="23" name="Picture 22" descr="A picture containing clipart&#10;&#10;Description automatically generated">
            <a:extLst>
              <a:ext uri="{FF2B5EF4-FFF2-40B4-BE49-F238E27FC236}">
                <a16:creationId xmlns:a16="http://schemas.microsoft.com/office/drawing/2014/main" id="{47C41E69-C153-4507-9B4A-9A72E41EBB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38017" y="83219"/>
            <a:ext cx="1389639" cy="402493"/>
          </a:xfrm>
          <a:prstGeom prst="rect">
            <a:avLst/>
          </a:prstGeom>
        </p:spPr>
      </p:pic>
      <p:sp>
        <p:nvSpPr>
          <p:cNvPr id="14" name="Arrow: Down 13">
            <a:extLst>
              <a:ext uri="{FF2B5EF4-FFF2-40B4-BE49-F238E27FC236}">
                <a16:creationId xmlns:a16="http://schemas.microsoft.com/office/drawing/2014/main" id="{A89984F6-5D10-4B45-88DD-16942430E517}"/>
              </a:ext>
            </a:extLst>
          </p:cNvPr>
          <p:cNvSpPr/>
          <p:nvPr/>
        </p:nvSpPr>
        <p:spPr>
          <a:xfrm>
            <a:off x="2945765" y="2274788"/>
            <a:ext cx="340360" cy="51458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C1FC3397-02C1-4DF7-8ED0-42ABEAC55449}"/>
              </a:ext>
            </a:extLst>
          </p:cNvPr>
          <p:cNvSpPr>
            <a:spLocks noGrp="1"/>
          </p:cNvSpPr>
          <p:nvPr>
            <p:ph sz="half" idx="1"/>
          </p:nvPr>
        </p:nvSpPr>
        <p:spPr>
          <a:xfrm>
            <a:off x="6244763" y="1604053"/>
            <a:ext cx="5482893" cy="5587590"/>
          </a:xfrm>
        </p:spPr>
        <p:txBody>
          <a:bodyPr>
            <a:noAutofit/>
          </a:bodyPr>
          <a:lstStyle/>
          <a:p>
            <a:pPr marL="0" indent="0" algn="just">
              <a:buNone/>
            </a:pPr>
            <a:endParaRPr lang="en-US" sz="2000" dirty="0">
              <a:solidFill>
                <a:srgbClr val="8A0000"/>
              </a:solidFill>
              <a:latin typeface="Century Gothic" panose="020B0502020202020204" pitchFamily="34" charset="0"/>
            </a:endParaRPr>
          </a:p>
          <a:p>
            <a:pPr marL="0" indent="0" algn="just">
              <a:buNone/>
            </a:pPr>
            <a:endParaRPr lang="en-US" sz="2000" dirty="0">
              <a:solidFill>
                <a:srgbClr val="8A0000"/>
              </a:solidFill>
              <a:latin typeface="Century Gothic" panose="020B0502020202020204" pitchFamily="34" charset="0"/>
            </a:endParaRPr>
          </a:p>
        </p:txBody>
      </p:sp>
      <p:sp>
        <p:nvSpPr>
          <p:cNvPr id="2" name="Hexagon 1">
            <a:extLst>
              <a:ext uri="{FF2B5EF4-FFF2-40B4-BE49-F238E27FC236}">
                <a16:creationId xmlns:a16="http://schemas.microsoft.com/office/drawing/2014/main" id="{0EC127B0-58F5-4399-834B-8AE357C3186C}"/>
              </a:ext>
            </a:extLst>
          </p:cNvPr>
          <p:cNvSpPr/>
          <p:nvPr/>
        </p:nvSpPr>
        <p:spPr>
          <a:xfrm>
            <a:off x="4222143" y="1240848"/>
            <a:ext cx="6115874" cy="4706065"/>
          </a:xfrm>
          <a:prstGeom prst="hexagon">
            <a:avLst>
              <a:gd name="adj" fmla="val 31622"/>
              <a:gd name="vf" fmla="val 11547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latin typeface="Century Gothic" panose="020B0502020202020204" pitchFamily="34" charset="0"/>
              </a:rPr>
              <a:t>DRUG MANAGEMENT AGENCY OR THE DRUG REVOLVING FUND MECHANISM(DMAs)</a:t>
            </a:r>
          </a:p>
        </p:txBody>
      </p:sp>
      <p:sp>
        <p:nvSpPr>
          <p:cNvPr id="15" name="Hexagon 14">
            <a:extLst>
              <a:ext uri="{FF2B5EF4-FFF2-40B4-BE49-F238E27FC236}">
                <a16:creationId xmlns:a16="http://schemas.microsoft.com/office/drawing/2014/main" id="{4460E9E4-A4F3-4A74-882E-5CE5296CB360}"/>
              </a:ext>
            </a:extLst>
          </p:cNvPr>
          <p:cNvSpPr/>
          <p:nvPr/>
        </p:nvSpPr>
        <p:spPr>
          <a:xfrm>
            <a:off x="-275005" y="1145432"/>
            <a:ext cx="5508458" cy="4706065"/>
          </a:xfrm>
          <a:prstGeom prst="hexagon">
            <a:avLst>
              <a:gd name="adj" fmla="val 30432"/>
              <a:gd name="vf" fmla="val 115470"/>
            </a:avLst>
          </a:prstGeom>
          <a:solidFill>
            <a:srgbClr val="8A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301626-58CA-4428-95BF-825B97241B31}"/>
              </a:ext>
            </a:extLst>
          </p:cNvPr>
          <p:cNvSpPr txBox="1"/>
          <p:nvPr/>
        </p:nvSpPr>
        <p:spPr>
          <a:xfrm>
            <a:off x="575527" y="2544871"/>
            <a:ext cx="4533900" cy="2308324"/>
          </a:xfrm>
          <a:prstGeom prst="rect">
            <a:avLst/>
          </a:prstGeom>
          <a:noFill/>
        </p:spPr>
        <p:txBody>
          <a:bodyPr wrap="square" rtlCol="0">
            <a:spAutoFit/>
          </a:bodyPr>
          <a:lstStyle/>
          <a:p>
            <a:pPr algn="ctr"/>
            <a:r>
              <a:rPr lang="en-US" sz="2400" b="1" dirty="0">
                <a:solidFill>
                  <a:schemeClr val="bg1"/>
                </a:solidFill>
                <a:latin typeface="Century Gothic" panose="020B0502020202020204" pitchFamily="34" charset="0"/>
              </a:rPr>
              <a:t>INSTITUTIONALISED </a:t>
            </a:r>
          </a:p>
          <a:p>
            <a:pPr algn="ctr"/>
            <a:r>
              <a:rPr lang="en-US" sz="2400" b="1" dirty="0">
                <a:solidFill>
                  <a:schemeClr val="bg1"/>
                </a:solidFill>
                <a:latin typeface="Century Gothic" panose="020B0502020202020204" pitchFamily="34" charset="0"/>
              </a:rPr>
              <a:t>SYSTEMS</a:t>
            </a:r>
          </a:p>
          <a:p>
            <a:pPr algn="ctr"/>
            <a:r>
              <a:rPr lang="en-US" sz="2400" b="1" dirty="0">
                <a:solidFill>
                  <a:schemeClr val="bg1"/>
                </a:solidFill>
                <a:latin typeface="Century Gothic" panose="020B0502020202020204" pitchFamily="34" charset="0"/>
              </a:rPr>
              <a:t>DEVOID OF POLITICAL INTERFERENCE, SHARED ACCOUNTABILITY AND TRANSPARENCY </a:t>
            </a:r>
          </a:p>
        </p:txBody>
      </p:sp>
    </p:spTree>
    <p:extLst>
      <p:ext uri="{BB962C8B-B14F-4D97-AF65-F5344CB8AC3E}">
        <p14:creationId xmlns:p14="http://schemas.microsoft.com/office/powerpoint/2010/main" val="928569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15</a:t>
            </a:fld>
            <a:endParaRPr lang="en-US" dirty="0"/>
          </a:p>
        </p:txBody>
      </p:sp>
      <p:pic>
        <p:nvPicPr>
          <p:cNvPr id="23" name="Picture 22" descr="A picture containing clipart&#10;&#10;Description automatically generated">
            <a:extLst>
              <a:ext uri="{FF2B5EF4-FFF2-40B4-BE49-F238E27FC236}">
                <a16:creationId xmlns:a16="http://schemas.microsoft.com/office/drawing/2014/main" id="{47C41E69-C153-4507-9B4A-9A72E41EBB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38017" y="83219"/>
            <a:ext cx="1389639" cy="402493"/>
          </a:xfrm>
          <a:prstGeom prst="rect">
            <a:avLst/>
          </a:prstGeom>
        </p:spPr>
      </p:pic>
      <p:sp>
        <p:nvSpPr>
          <p:cNvPr id="14" name="Arrow: Down 13">
            <a:extLst>
              <a:ext uri="{FF2B5EF4-FFF2-40B4-BE49-F238E27FC236}">
                <a16:creationId xmlns:a16="http://schemas.microsoft.com/office/drawing/2014/main" id="{A89984F6-5D10-4B45-88DD-16942430E517}"/>
              </a:ext>
            </a:extLst>
          </p:cNvPr>
          <p:cNvSpPr/>
          <p:nvPr/>
        </p:nvSpPr>
        <p:spPr>
          <a:xfrm>
            <a:off x="2945765" y="2274788"/>
            <a:ext cx="340360" cy="51458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C1FC3397-02C1-4DF7-8ED0-42ABEAC55449}"/>
              </a:ext>
            </a:extLst>
          </p:cNvPr>
          <p:cNvSpPr>
            <a:spLocks noGrp="1"/>
          </p:cNvSpPr>
          <p:nvPr>
            <p:ph sz="half" idx="1"/>
          </p:nvPr>
        </p:nvSpPr>
        <p:spPr>
          <a:xfrm>
            <a:off x="6244763" y="1604053"/>
            <a:ext cx="5482893" cy="5587590"/>
          </a:xfrm>
        </p:spPr>
        <p:txBody>
          <a:bodyPr>
            <a:noAutofit/>
          </a:bodyPr>
          <a:lstStyle/>
          <a:p>
            <a:pPr marL="0" indent="0" algn="just">
              <a:buNone/>
            </a:pPr>
            <a:endParaRPr lang="en-US" sz="2800" dirty="0">
              <a:solidFill>
                <a:srgbClr val="001C54"/>
              </a:solidFill>
              <a:latin typeface="Century Gothic" panose="020B0502020202020204" pitchFamily="34" charset="0"/>
            </a:endParaRPr>
          </a:p>
          <a:p>
            <a:pPr marL="0" indent="0" algn="just">
              <a:buNone/>
            </a:pPr>
            <a:endParaRPr lang="en-US" sz="2000" dirty="0">
              <a:solidFill>
                <a:srgbClr val="001C54"/>
              </a:solidFill>
              <a:latin typeface="Century Gothic" panose="020B0502020202020204" pitchFamily="34" charset="0"/>
            </a:endParaRPr>
          </a:p>
        </p:txBody>
      </p:sp>
      <p:sp>
        <p:nvSpPr>
          <p:cNvPr id="2" name="Hexagon 1">
            <a:extLst>
              <a:ext uri="{FF2B5EF4-FFF2-40B4-BE49-F238E27FC236}">
                <a16:creationId xmlns:a16="http://schemas.microsoft.com/office/drawing/2014/main" id="{0EC127B0-58F5-4399-834B-8AE357C3186C}"/>
              </a:ext>
            </a:extLst>
          </p:cNvPr>
          <p:cNvSpPr/>
          <p:nvPr/>
        </p:nvSpPr>
        <p:spPr>
          <a:xfrm>
            <a:off x="5774351" y="1248246"/>
            <a:ext cx="4253169" cy="4182496"/>
          </a:xfrm>
          <a:prstGeom prst="hexagon">
            <a:avLst>
              <a:gd name="adj" fmla="val 31622"/>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4460E9E4-A4F3-4A74-882E-5CE5296CB360}"/>
              </a:ext>
            </a:extLst>
          </p:cNvPr>
          <p:cNvSpPr/>
          <p:nvPr/>
        </p:nvSpPr>
        <p:spPr>
          <a:xfrm>
            <a:off x="362629" y="1161335"/>
            <a:ext cx="5508458" cy="4706065"/>
          </a:xfrm>
          <a:prstGeom prst="hexagon">
            <a:avLst>
              <a:gd name="adj" fmla="val 30432"/>
              <a:gd name="vf" fmla="val 115470"/>
            </a:avLst>
          </a:prstGeom>
          <a:solidFill>
            <a:schemeClr val="bg1">
              <a:lumMod val="85000"/>
            </a:schemeClr>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301626-58CA-4428-95BF-825B97241B31}"/>
              </a:ext>
            </a:extLst>
          </p:cNvPr>
          <p:cNvSpPr txBox="1"/>
          <p:nvPr/>
        </p:nvSpPr>
        <p:spPr>
          <a:xfrm>
            <a:off x="866775" y="1858221"/>
            <a:ext cx="4533900" cy="2677656"/>
          </a:xfrm>
          <a:prstGeom prst="rect">
            <a:avLst/>
          </a:prstGeom>
          <a:noFill/>
          <a:ln>
            <a:noFill/>
          </a:ln>
        </p:spPr>
        <p:txBody>
          <a:bodyPr wrap="square" rtlCol="0">
            <a:spAutoFit/>
          </a:bodyPr>
          <a:lstStyle/>
          <a:p>
            <a:pPr algn="ctr"/>
            <a:r>
              <a:rPr lang="en-US" sz="2800" b="1" dirty="0">
                <a:solidFill>
                  <a:srgbClr val="001C54"/>
                </a:solidFill>
                <a:latin typeface="Century Gothic" panose="020B0502020202020204" pitchFamily="34" charset="0"/>
              </a:rPr>
              <a:t>ENGAGING  THE THIRD PARTY EXPERT FOR EFFECTIVE QUANTIFICATION, FORECASTING, BUILDING TRUST &amp;CAPACITY.</a:t>
            </a:r>
          </a:p>
        </p:txBody>
      </p:sp>
      <p:pic>
        <p:nvPicPr>
          <p:cNvPr id="1026" name="Picture 2" descr="Africa Resource Center for Excellence in Supply Chai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821" y="2229933"/>
            <a:ext cx="4600575" cy="137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91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16</a:t>
            </a:fld>
            <a:endParaRPr lang="en-US" dirty="0"/>
          </a:p>
        </p:txBody>
      </p:sp>
      <p:pic>
        <p:nvPicPr>
          <p:cNvPr id="23" name="Picture 22" descr="A picture containing clipart&#10;&#10;Description automatically generated">
            <a:extLst>
              <a:ext uri="{FF2B5EF4-FFF2-40B4-BE49-F238E27FC236}">
                <a16:creationId xmlns:a16="http://schemas.microsoft.com/office/drawing/2014/main" id="{47C41E69-C153-4507-9B4A-9A72E41EBB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38017" y="83219"/>
            <a:ext cx="1389639" cy="402493"/>
          </a:xfrm>
          <a:prstGeom prst="rect">
            <a:avLst/>
          </a:prstGeom>
        </p:spPr>
      </p:pic>
      <p:sp>
        <p:nvSpPr>
          <p:cNvPr id="14" name="Arrow: Down 13">
            <a:extLst>
              <a:ext uri="{FF2B5EF4-FFF2-40B4-BE49-F238E27FC236}">
                <a16:creationId xmlns:a16="http://schemas.microsoft.com/office/drawing/2014/main" id="{A89984F6-5D10-4B45-88DD-16942430E517}"/>
              </a:ext>
            </a:extLst>
          </p:cNvPr>
          <p:cNvSpPr/>
          <p:nvPr/>
        </p:nvSpPr>
        <p:spPr>
          <a:xfrm>
            <a:off x="2945765" y="2274788"/>
            <a:ext cx="340360" cy="51458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C1FC3397-02C1-4DF7-8ED0-42ABEAC55449}"/>
              </a:ext>
            </a:extLst>
          </p:cNvPr>
          <p:cNvSpPr>
            <a:spLocks noGrp="1"/>
          </p:cNvSpPr>
          <p:nvPr>
            <p:ph sz="half" idx="1"/>
          </p:nvPr>
        </p:nvSpPr>
        <p:spPr>
          <a:xfrm>
            <a:off x="6197138" y="1689778"/>
            <a:ext cx="4994737" cy="2977472"/>
          </a:xfrm>
        </p:spPr>
        <p:txBody>
          <a:bodyPr>
            <a:noAutofit/>
          </a:bodyPr>
          <a:lstStyle/>
          <a:p>
            <a:pPr marL="0" indent="0" algn="just">
              <a:buNone/>
            </a:pPr>
            <a:endParaRPr lang="en-US" sz="2000" dirty="0">
              <a:solidFill>
                <a:srgbClr val="001C54"/>
              </a:solidFill>
              <a:latin typeface="Century Gothic" panose="020B0502020202020204" pitchFamily="34" charset="0"/>
            </a:endParaRPr>
          </a:p>
          <a:p>
            <a:pPr marL="0" indent="0" algn="just">
              <a:buNone/>
            </a:pPr>
            <a:endParaRPr lang="en-US" sz="2000" dirty="0">
              <a:solidFill>
                <a:srgbClr val="001C54"/>
              </a:solidFill>
              <a:latin typeface="Century Gothic" panose="020B0502020202020204" pitchFamily="34" charset="0"/>
            </a:endParaRPr>
          </a:p>
          <a:p>
            <a:pPr marL="0" indent="0" algn="just">
              <a:buNone/>
            </a:pPr>
            <a:endParaRPr lang="en-US" sz="2000" dirty="0">
              <a:solidFill>
                <a:srgbClr val="001C54"/>
              </a:solidFill>
              <a:latin typeface="Century Gothic" panose="020B0502020202020204" pitchFamily="34" charset="0"/>
            </a:endParaRPr>
          </a:p>
        </p:txBody>
      </p:sp>
      <p:sp>
        <p:nvSpPr>
          <p:cNvPr id="2" name="Hexagon 1">
            <a:extLst>
              <a:ext uri="{FF2B5EF4-FFF2-40B4-BE49-F238E27FC236}">
                <a16:creationId xmlns:a16="http://schemas.microsoft.com/office/drawing/2014/main" id="{0EC127B0-58F5-4399-834B-8AE357C3186C}"/>
              </a:ext>
            </a:extLst>
          </p:cNvPr>
          <p:cNvSpPr/>
          <p:nvPr/>
        </p:nvSpPr>
        <p:spPr>
          <a:xfrm>
            <a:off x="137717" y="1095375"/>
            <a:ext cx="5409520" cy="4706065"/>
          </a:xfrm>
          <a:prstGeom prst="hexagon">
            <a:avLst>
              <a:gd name="adj" fmla="val 31622"/>
              <a:gd name="vf" fmla="val 1154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4460E9E4-A4F3-4A74-882E-5CE5296CB360}"/>
              </a:ext>
            </a:extLst>
          </p:cNvPr>
          <p:cNvSpPr/>
          <p:nvPr/>
        </p:nvSpPr>
        <p:spPr>
          <a:xfrm>
            <a:off x="137717" y="1095374"/>
            <a:ext cx="5508458" cy="4706065"/>
          </a:xfrm>
          <a:prstGeom prst="hexagon">
            <a:avLst>
              <a:gd name="adj" fmla="val 30432"/>
              <a:gd name="vf" fmla="val 115470"/>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301626-58CA-4428-95BF-825B97241B31}"/>
              </a:ext>
            </a:extLst>
          </p:cNvPr>
          <p:cNvSpPr txBox="1"/>
          <p:nvPr/>
        </p:nvSpPr>
        <p:spPr>
          <a:xfrm>
            <a:off x="445273" y="1858221"/>
            <a:ext cx="4955402" cy="923330"/>
          </a:xfrm>
          <a:prstGeom prst="rect">
            <a:avLst/>
          </a:prstGeom>
          <a:noFill/>
        </p:spPr>
        <p:txBody>
          <a:bodyPr wrap="square" rtlCol="0">
            <a:spAutoFit/>
          </a:bodyPr>
          <a:lstStyle/>
          <a:p>
            <a:pPr algn="ctr"/>
            <a:r>
              <a:rPr lang="en-US" sz="5400" b="1" dirty="0">
                <a:solidFill>
                  <a:schemeClr val="bg1"/>
                </a:solidFill>
                <a:latin typeface="Century Gothic" panose="020B0502020202020204" pitchFamily="34" charset="0"/>
              </a:rPr>
              <a:t>LEADERSHIP</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175" y="793530"/>
            <a:ext cx="4829079" cy="5175894"/>
          </a:xfrm>
          <a:prstGeom prst="rect">
            <a:avLst/>
          </a:prstGeom>
        </p:spPr>
      </p:pic>
    </p:spTree>
    <p:extLst>
      <p:ext uri="{BB962C8B-B14F-4D97-AF65-F5344CB8AC3E}">
        <p14:creationId xmlns:p14="http://schemas.microsoft.com/office/powerpoint/2010/main" val="275278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17</a:t>
            </a:fld>
            <a:endParaRPr lang="en-US" dirty="0"/>
          </a:p>
        </p:txBody>
      </p:sp>
      <p:pic>
        <p:nvPicPr>
          <p:cNvPr id="23" name="Picture 22" descr="A picture containing clipart&#10;&#10;Description automatically generated">
            <a:extLst>
              <a:ext uri="{FF2B5EF4-FFF2-40B4-BE49-F238E27FC236}">
                <a16:creationId xmlns:a16="http://schemas.microsoft.com/office/drawing/2014/main" id="{47C41E69-C153-4507-9B4A-9A72E41EBB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38017" y="83219"/>
            <a:ext cx="1389639" cy="402493"/>
          </a:xfrm>
          <a:prstGeom prst="rect">
            <a:avLst/>
          </a:prstGeom>
        </p:spPr>
      </p:pic>
      <p:sp>
        <p:nvSpPr>
          <p:cNvPr id="14" name="Arrow: Down 13">
            <a:extLst>
              <a:ext uri="{FF2B5EF4-FFF2-40B4-BE49-F238E27FC236}">
                <a16:creationId xmlns:a16="http://schemas.microsoft.com/office/drawing/2014/main" id="{A89984F6-5D10-4B45-88DD-16942430E517}"/>
              </a:ext>
            </a:extLst>
          </p:cNvPr>
          <p:cNvSpPr/>
          <p:nvPr/>
        </p:nvSpPr>
        <p:spPr>
          <a:xfrm>
            <a:off x="2945765" y="2274788"/>
            <a:ext cx="340360" cy="51458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C1FC3397-02C1-4DF7-8ED0-42ABEAC55449}"/>
              </a:ext>
            </a:extLst>
          </p:cNvPr>
          <p:cNvSpPr>
            <a:spLocks noGrp="1"/>
          </p:cNvSpPr>
          <p:nvPr>
            <p:ph sz="half" idx="1"/>
          </p:nvPr>
        </p:nvSpPr>
        <p:spPr>
          <a:xfrm>
            <a:off x="6197138" y="1689778"/>
            <a:ext cx="4994737" cy="2977472"/>
          </a:xfrm>
        </p:spPr>
        <p:txBody>
          <a:bodyPr>
            <a:noAutofit/>
          </a:bodyPr>
          <a:lstStyle/>
          <a:p>
            <a:pPr marL="0" indent="0" algn="just">
              <a:buNone/>
            </a:pPr>
            <a:endParaRPr lang="en-US" sz="2000" dirty="0">
              <a:solidFill>
                <a:srgbClr val="001C54"/>
              </a:solidFill>
              <a:latin typeface="Century Gothic" panose="020B0502020202020204" pitchFamily="34" charset="0"/>
            </a:endParaRPr>
          </a:p>
          <a:p>
            <a:pPr marL="0" indent="0" algn="just">
              <a:buNone/>
            </a:pPr>
            <a:endParaRPr lang="en-US" sz="2000" dirty="0">
              <a:solidFill>
                <a:srgbClr val="001C54"/>
              </a:solidFill>
              <a:latin typeface="Century Gothic" panose="020B0502020202020204" pitchFamily="34" charset="0"/>
            </a:endParaRPr>
          </a:p>
          <a:p>
            <a:pPr marL="0" indent="0" algn="just">
              <a:buNone/>
            </a:pPr>
            <a:endParaRPr lang="en-US" sz="2000" dirty="0">
              <a:solidFill>
                <a:srgbClr val="001C54"/>
              </a:solidFill>
              <a:latin typeface="Century Gothic" panose="020B0502020202020204" pitchFamily="34" charset="0"/>
            </a:endParaRPr>
          </a:p>
        </p:txBody>
      </p:sp>
      <p:sp>
        <p:nvSpPr>
          <p:cNvPr id="2" name="Hexagon 1">
            <a:extLst>
              <a:ext uri="{FF2B5EF4-FFF2-40B4-BE49-F238E27FC236}">
                <a16:creationId xmlns:a16="http://schemas.microsoft.com/office/drawing/2014/main" id="{0EC127B0-58F5-4399-834B-8AE357C3186C}"/>
              </a:ext>
            </a:extLst>
          </p:cNvPr>
          <p:cNvSpPr/>
          <p:nvPr/>
        </p:nvSpPr>
        <p:spPr>
          <a:xfrm>
            <a:off x="137717" y="1095375"/>
            <a:ext cx="5409520" cy="4706065"/>
          </a:xfrm>
          <a:prstGeom prst="hexagon">
            <a:avLst>
              <a:gd name="adj" fmla="val 31622"/>
              <a:gd name="vf" fmla="val 1154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4460E9E4-A4F3-4A74-882E-5CE5296CB360}"/>
              </a:ext>
            </a:extLst>
          </p:cNvPr>
          <p:cNvSpPr/>
          <p:nvPr/>
        </p:nvSpPr>
        <p:spPr>
          <a:xfrm>
            <a:off x="137717" y="1095374"/>
            <a:ext cx="5508458" cy="4706065"/>
          </a:xfrm>
          <a:prstGeom prst="hexagon">
            <a:avLst>
              <a:gd name="adj" fmla="val 30432"/>
              <a:gd name="vf" fmla="val 115470"/>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301626-58CA-4428-95BF-825B97241B31}"/>
              </a:ext>
            </a:extLst>
          </p:cNvPr>
          <p:cNvSpPr txBox="1"/>
          <p:nvPr/>
        </p:nvSpPr>
        <p:spPr>
          <a:xfrm>
            <a:off x="866775" y="1858221"/>
            <a:ext cx="4533900" cy="2862322"/>
          </a:xfrm>
          <a:prstGeom prst="rect">
            <a:avLst/>
          </a:prstGeom>
          <a:noFill/>
        </p:spPr>
        <p:txBody>
          <a:bodyPr wrap="square" rtlCol="0">
            <a:spAutoFit/>
          </a:bodyPr>
          <a:lstStyle/>
          <a:p>
            <a:pPr algn="ctr"/>
            <a:r>
              <a:rPr lang="en-US" sz="6000" b="1" dirty="0">
                <a:solidFill>
                  <a:schemeClr val="bg1"/>
                </a:solidFill>
                <a:latin typeface="Century Gothic" panose="020B0502020202020204" pitchFamily="34" charset="0"/>
              </a:rPr>
              <a:t>OUR MANTRA PPP</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175" y="793530"/>
            <a:ext cx="4829079" cy="5175894"/>
          </a:xfrm>
          <a:prstGeom prst="rect">
            <a:avLst/>
          </a:prstGeom>
        </p:spPr>
      </p:pic>
    </p:spTree>
    <p:extLst>
      <p:ext uri="{BB962C8B-B14F-4D97-AF65-F5344CB8AC3E}">
        <p14:creationId xmlns:p14="http://schemas.microsoft.com/office/powerpoint/2010/main" val="284075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18</a:t>
            </a:fld>
            <a:endParaRPr lang="en-US" dirty="0"/>
          </a:p>
        </p:txBody>
      </p:sp>
      <p:pic>
        <p:nvPicPr>
          <p:cNvPr id="23" name="Picture 22" descr="A picture containing clipart&#10;&#10;Description automatically generated">
            <a:extLst>
              <a:ext uri="{FF2B5EF4-FFF2-40B4-BE49-F238E27FC236}">
                <a16:creationId xmlns:a16="http://schemas.microsoft.com/office/drawing/2014/main" id="{47C41E69-C153-4507-9B4A-9A72E41EBB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38017" y="83219"/>
            <a:ext cx="1389639" cy="402493"/>
          </a:xfrm>
          <a:prstGeom prst="rect">
            <a:avLst/>
          </a:prstGeom>
        </p:spPr>
      </p:pic>
      <p:sp>
        <p:nvSpPr>
          <p:cNvPr id="14" name="Arrow: Down 13">
            <a:extLst>
              <a:ext uri="{FF2B5EF4-FFF2-40B4-BE49-F238E27FC236}">
                <a16:creationId xmlns:a16="http://schemas.microsoft.com/office/drawing/2014/main" id="{A89984F6-5D10-4B45-88DD-16942430E517}"/>
              </a:ext>
            </a:extLst>
          </p:cNvPr>
          <p:cNvSpPr/>
          <p:nvPr/>
        </p:nvSpPr>
        <p:spPr>
          <a:xfrm>
            <a:off x="2945765" y="2274788"/>
            <a:ext cx="340360" cy="51458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C1FC3397-02C1-4DF7-8ED0-42ABEAC55449}"/>
              </a:ext>
            </a:extLst>
          </p:cNvPr>
          <p:cNvSpPr>
            <a:spLocks noGrp="1"/>
          </p:cNvSpPr>
          <p:nvPr>
            <p:ph sz="half" idx="1"/>
          </p:nvPr>
        </p:nvSpPr>
        <p:spPr>
          <a:xfrm>
            <a:off x="6197138" y="1689778"/>
            <a:ext cx="4994737" cy="2977472"/>
          </a:xfrm>
        </p:spPr>
        <p:txBody>
          <a:bodyPr>
            <a:noAutofit/>
          </a:bodyPr>
          <a:lstStyle/>
          <a:p>
            <a:pPr marL="0" indent="0" algn="just">
              <a:buNone/>
            </a:pPr>
            <a:endParaRPr lang="en-US" sz="2000" dirty="0">
              <a:solidFill>
                <a:srgbClr val="001C54"/>
              </a:solidFill>
              <a:latin typeface="Century Gothic" panose="020B0502020202020204" pitchFamily="34" charset="0"/>
            </a:endParaRPr>
          </a:p>
          <a:p>
            <a:pPr marL="0" indent="0" algn="just">
              <a:buNone/>
            </a:pPr>
            <a:endParaRPr lang="en-US" sz="2000" dirty="0">
              <a:solidFill>
                <a:srgbClr val="001C54"/>
              </a:solidFill>
              <a:latin typeface="Century Gothic" panose="020B0502020202020204" pitchFamily="34" charset="0"/>
            </a:endParaRPr>
          </a:p>
          <a:p>
            <a:pPr marL="0" indent="0" algn="just">
              <a:buNone/>
            </a:pPr>
            <a:endParaRPr lang="en-US" sz="2000" dirty="0">
              <a:solidFill>
                <a:srgbClr val="001C54"/>
              </a:solidFill>
              <a:latin typeface="Century Gothic" panose="020B0502020202020204" pitchFamily="34" charset="0"/>
            </a:endParaRPr>
          </a:p>
        </p:txBody>
      </p:sp>
      <p:sp>
        <p:nvSpPr>
          <p:cNvPr id="2" name="Hexagon 1">
            <a:extLst>
              <a:ext uri="{FF2B5EF4-FFF2-40B4-BE49-F238E27FC236}">
                <a16:creationId xmlns:a16="http://schemas.microsoft.com/office/drawing/2014/main" id="{0EC127B0-58F5-4399-834B-8AE357C3186C}"/>
              </a:ext>
            </a:extLst>
          </p:cNvPr>
          <p:cNvSpPr/>
          <p:nvPr/>
        </p:nvSpPr>
        <p:spPr>
          <a:xfrm>
            <a:off x="137717" y="1095375"/>
            <a:ext cx="5409520" cy="4706065"/>
          </a:xfrm>
          <a:prstGeom prst="hexagon">
            <a:avLst>
              <a:gd name="adj" fmla="val 31622"/>
              <a:gd name="vf" fmla="val 1154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4460E9E4-A4F3-4A74-882E-5CE5296CB360}"/>
              </a:ext>
            </a:extLst>
          </p:cNvPr>
          <p:cNvSpPr/>
          <p:nvPr/>
        </p:nvSpPr>
        <p:spPr>
          <a:xfrm>
            <a:off x="137717" y="1095374"/>
            <a:ext cx="5508458" cy="4706065"/>
          </a:xfrm>
          <a:prstGeom prst="hexagon">
            <a:avLst>
              <a:gd name="adj" fmla="val 30432"/>
              <a:gd name="vf" fmla="val 115470"/>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Rounded MT Bold" panose="020F0704030504030204" pitchFamily="34" charset="0"/>
              </a:rPr>
              <a:t>THANK YOU</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175" y="720961"/>
            <a:ext cx="4829079" cy="5175894"/>
          </a:xfrm>
          <a:prstGeom prst="rect">
            <a:avLst/>
          </a:prstGeom>
        </p:spPr>
      </p:pic>
    </p:spTree>
    <p:extLst>
      <p:ext uri="{BB962C8B-B14F-4D97-AF65-F5344CB8AC3E}">
        <p14:creationId xmlns:p14="http://schemas.microsoft.com/office/powerpoint/2010/main" val="117938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77FEC3E-B2FE-9045-8D49-89B1E3D20CB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0" y="1279668"/>
            <a:ext cx="8385717" cy="5569618"/>
          </a:xfrm>
          <a:blipFill dpi="0" rotWithShape="1">
            <a:blip r:embed="rId3" cstate="email">
              <a:extLst>
                <a:ext uri="{28A0092B-C50C-407E-A947-70E740481C1C}">
                  <a14:useLocalDpi xmlns:a14="http://schemas.microsoft.com/office/drawing/2010/main"/>
                </a:ext>
              </a:extLst>
            </a:blip>
            <a:srcRect/>
            <a:stretch>
              <a:fillRect/>
            </a:stretch>
          </a:blipFill>
        </p:spPr>
      </p:pic>
      <p:sp>
        <p:nvSpPr>
          <p:cNvPr id="15" name="Freeform 5">
            <a:extLst>
              <a:ext uri="{FF2B5EF4-FFF2-40B4-BE49-F238E27FC236}">
                <a16:creationId xmlns:a16="http://schemas.microsoft.com/office/drawing/2014/main" id="{7746F873-A4ED-4E4C-BB89-CA0FBB9E9582}"/>
              </a:ext>
              <a:ext uri="{C183D7F6-B498-43B3-948B-1728B52AA6E4}">
                <adec:decorative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a:lstStyle/>
          <a:p>
            <a:fld id="{19B51A1E-902D-48AF-9020-955120F399B6}" type="slidenum">
              <a:rPr lang="en-US" smtClean="0"/>
              <a:pPr/>
              <a:t>2</a:t>
            </a:fld>
            <a:endParaRPr lang="en-US" dirty="0"/>
          </a:p>
        </p:txBody>
      </p:sp>
      <p:sp>
        <p:nvSpPr>
          <p:cNvPr id="14" name="Content Placeholder 2">
            <a:extLst>
              <a:ext uri="{FF2B5EF4-FFF2-40B4-BE49-F238E27FC236}">
                <a16:creationId xmlns:a16="http://schemas.microsoft.com/office/drawing/2014/main" id="{EF0A9559-DB92-4073-B666-807CB747ECBB}"/>
              </a:ext>
            </a:extLst>
          </p:cNvPr>
          <p:cNvSpPr>
            <a:spLocks noGrp="1"/>
          </p:cNvSpPr>
          <p:nvPr>
            <p:ph type="subTitle" idx="1"/>
          </p:nvPr>
        </p:nvSpPr>
        <p:spPr>
          <a:xfrm>
            <a:off x="7547775" y="794576"/>
            <a:ext cx="4523565" cy="5911635"/>
          </a:xfrm>
        </p:spPr>
        <p:txBody>
          <a:bodyPr>
            <a:normAutofit/>
          </a:bodyPr>
          <a:lstStyle/>
          <a:p>
            <a:pPr marL="342900" indent="-342900">
              <a:lnSpc>
                <a:spcPct val="100000"/>
              </a:lnSpc>
              <a:buFont typeface="Wingdings" panose="05000000000000000000" pitchFamily="2" charset="2"/>
              <a:buChar char="q"/>
            </a:pPr>
            <a:r>
              <a:rPr lang="en-US" sz="2000" dirty="0">
                <a:solidFill>
                  <a:srgbClr val="001C54"/>
                </a:solidFill>
                <a:latin typeface="Century Gothic" panose="020B0502020202020204" pitchFamily="34" charset="0"/>
              </a:rPr>
              <a:t>PMG-MAN Since 1983</a:t>
            </a:r>
          </a:p>
          <a:p>
            <a:pPr marL="342900" indent="-342900">
              <a:lnSpc>
                <a:spcPct val="100000"/>
              </a:lnSpc>
              <a:buFont typeface="Wingdings" panose="05000000000000000000" pitchFamily="2" charset="2"/>
              <a:buChar char="q"/>
            </a:pPr>
            <a:r>
              <a:rPr lang="en-US" sz="2000" dirty="0">
                <a:solidFill>
                  <a:srgbClr val="001C54"/>
                </a:solidFill>
                <a:latin typeface="Century Gothic" panose="020B0502020202020204" pitchFamily="34" charset="0"/>
              </a:rPr>
              <a:t>Why this is  a huge opportunity for States.</a:t>
            </a:r>
            <a:endParaRPr lang="en-US" sz="100" dirty="0">
              <a:solidFill>
                <a:srgbClr val="001C54"/>
              </a:solidFill>
              <a:latin typeface="Century Gothic" panose="020B0502020202020204" pitchFamily="34" charset="0"/>
            </a:endParaRPr>
          </a:p>
          <a:p>
            <a:pPr>
              <a:lnSpc>
                <a:spcPct val="100000"/>
              </a:lnSpc>
            </a:pPr>
            <a:endParaRPr lang="en-US" sz="100" dirty="0">
              <a:solidFill>
                <a:srgbClr val="001C54"/>
              </a:solidFill>
              <a:latin typeface="Century Gothic" panose="020B0502020202020204" pitchFamily="34" charset="0"/>
            </a:endParaRPr>
          </a:p>
          <a:p>
            <a:pPr>
              <a:lnSpc>
                <a:spcPct val="100000"/>
              </a:lnSpc>
            </a:pPr>
            <a:r>
              <a:rPr lang="en-US" sz="100" dirty="0">
                <a:solidFill>
                  <a:srgbClr val="FF0000"/>
                </a:solidFill>
                <a:latin typeface="Century Gothic" panose="020B0502020202020204" pitchFamily="34" charset="0"/>
              </a:rPr>
              <a:t>                                                                                                                                                                                                                 </a:t>
            </a:r>
            <a:r>
              <a:rPr lang="en-US" sz="1400" dirty="0">
                <a:solidFill>
                  <a:srgbClr val="FF0000"/>
                </a:solidFill>
                <a:latin typeface="Century Gothic" panose="020B0502020202020204" pitchFamily="34" charset="0"/>
              </a:rPr>
              <a:t>-  Universal Health Coverage </a:t>
            </a:r>
          </a:p>
          <a:p>
            <a:pPr>
              <a:lnSpc>
                <a:spcPct val="100000"/>
              </a:lnSpc>
            </a:pPr>
            <a:r>
              <a:rPr lang="en-US" sz="1400" dirty="0">
                <a:solidFill>
                  <a:srgbClr val="FF0000"/>
                </a:solidFill>
                <a:latin typeface="Century Gothic" panose="020B0502020202020204" pitchFamily="34" charset="0"/>
              </a:rPr>
              <a:t>            -   Strengthening the PHCs </a:t>
            </a:r>
          </a:p>
          <a:p>
            <a:pPr>
              <a:lnSpc>
                <a:spcPct val="100000"/>
              </a:lnSpc>
            </a:pPr>
            <a:r>
              <a:rPr lang="en-US" sz="1400" dirty="0">
                <a:solidFill>
                  <a:srgbClr val="FF0000"/>
                </a:solidFill>
                <a:latin typeface="Century Gothic" panose="020B0502020202020204" pitchFamily="34" charset="0"/>
              </a:rPr>
              <a:t>            -   Reduce out of Stock  to barest Minimum</a:t>
            </a:r>
          </a:p>
          <a:p>
            <a:pPr>
              <a:lnSpc>
                <a:spcPct val="100000"/>
              </a:lnSpc>
            </a:pPr>
            <a:r>
              <a:rPr lang="en-US" sz="1400" dirty="0">
                <a:solidFill>
                  <a:srgbClr val="FF0000"/>
                </a:solidFill>
                <a:latin typeface="Century Gothic" panose="020B0502020202020204" pitchFamily="34" charset="0"/>
              </a:rPr>
              <a:t>           -   Create supply chain Jobs in your State</a:t>
            </a:r>
          </a:p>
          <a:p>
            <a:pPr>
              <a:lnSpc>
                <a:spcPct val="100000"/>
              </a:lnSpc>
            </a:pPr>
            <a:r>
              <a:rPr lang="en-US" sz="1400" dirty="0">
                <a:solidFill>
                  <a:srgbClr val="FF0000"/>
                </a:solidFill>
                <a:latin typeface="Century Gothic" panose="020B0502020202020204" pitchFamily="34" charset="0"/>
              </a:rPr>
              <a:t>           -    Stimulate the state economic activity</a:t>
            </a:r>
          </a:p>
          <a:p>
            <a:pPr>
              <a:lnSpc>
                <a:spcPct val="100000"/>
              </a:lnSpc>
            </a:pPr>
            <a:r>
              <a:rPr lang="en-US" sz="1400" dirty="0">
                <a:solidFill>
                  <a:srgbClr val="FF0000"/>
                </a:solidFill>
                <a:latin typeface="Century Gothic" panose="020B0502020202020204" pitchFamily="34" charset="0"/>
              </a:rPr>
              <a:t>           - Build a sustainable health ecosystem</a:t>
            </a:r>
          </a:p>
          <a:p>
            <a:pPr>
              <a:lnSpc>
                <a:spcPct val="100000"/>
              </a:lnSpc>
            </a:pPr>
            <a:r>
              <a:rPr lang="en-US" sz="1400" dirty="0">
                <a:solidFill>
                  <a:srgbClr val="FF0000"/>
                </a:solidFill>
                <a:latin typeface="Century Gothic" panose="020B0502020202020204" pitchFamily="34" charset="0"/>
              </a:rPr>
              <a:t>           - Opportunity to access grants for development.</a:t>
            </a:r>
          </a:p>
          <a:p>
            <a:pPr>
              <a:lnSpc>
                <a:spcPct val="100000"/>
              </a:lnSpc>
            </a:pPr>
            <a:endParaRPr lang="en-US" sz="2000" dirty="0">
              <a:solidFill>
                <a:srgbClr val="001C54"/>
              </a:solidFill>
              <a:latin typeface="Century Gothic" panose="020B0502020202020204" pitchFamily="34" charset="0"/>
            </a:endParaRPr>
          </a:p>
          <a:p>
            <a:pPr marL="342900" indent="-342900">
              <a:lnSpc>
                <a:spcPct val="100000"/>
              </a:lnSpc>
              <a:buFont typeface="Wingdings" panose="05000000000000000000" pitchFamily="2" charset="2"/>
              <a:buChar char="q"/>
            </a:pPr>
            <a:r>
              <a:rPr lang="en-US" sz="2000" dirty="0">
                <a:solidFill>
                  <a:srgbClr val="001C54"/>
                </a:solidFill>
                <a:latin typeface="Century Gothic" panose="020B0502020202020204" pitchFamily="34" charset="0"/>
              </a:rPr>
              <a:t> Invest In Partnership that Works</a:t>
            </a:r>
          </a:p>
          <a:p>
            <a:pPr marL="342900" indent="-342900">
              <a:lnSpc>
                <a:spcPct val="100000"/>
              </a:lnSpc>
              <a:buFont typeface="Wingdings" panose="05000000000000000000" pitchFamily="2" charset="2"/>
              <a:buChar char="q"/>
            </a:pPr>
            <a:r>
              <a:rPr lang="en-US" sz="2000" dirty="0">
                <a:solidFill>
                  <a:srgbClr val="001C54"/>
                </a:solidFill>
                <a:latin typeface="Century Gothic" panose="020B0502020202020204" pitchFamily="34" charset="0"/>
              </a:rPr>
              <a:t> </a:t>
            </a:r>
          </a:p>
          <a:p>
            <a:pPr marL="342900" indent="-342900">
              <a:lnSpc>
                <a:spcPct val="100000"/>
              </a:lnSpc>
              <a:buFont typeface="Wingdings" panose="05000000000000000000" pitchFamily="2" charset="2"/>
              <a:buChar char="q"/>
            </a:pPr>
            <a:r>
              <a:rPr lang="en-US" sz="2000" dirty="0">
                <a:solidFill>
                  <a:srgbClr val="001C54"/>
                </a:solidFill>
                <a:latin typeface="Century Gothic" panose="020B0502020202020204" pitchFamily="34" charset="0"/>
              </a:rPr>
              <a:t>What we expect from State actors.</a:t>
            </a:r>
          </a:p>
        </p:txBody>
      </p:sp>
      <p:sp>
        <p:nvSpPr>
          <p:cNvPr id="10" name="Rectangle: Rounded Corners 9">
            <a:extLst>
              <a:ext uri="{FF2B5EF4-FFF2-40B4-BE49-F238E27FC236}">
                <a16:creationId xmlns:a16="http://schemas.microsoft.com/office/drawing/2014/main" id="{078D67D8-CE4B-4392-9E05-0E992DA8DA81}"/>
              </a:ext>
            </a:extLst>
          </p:cNvPr>
          <p:cNvSpPr/>
          <p:nvPr/>
        </p:nvSpPr>
        <p:spPr>
          <a:xfrm>
            <a:off x="266331" y="310719"/>
            <a:ext cx="2601156" cy="769450"/>
          </a:xfrm>
          <a:prstGeom prst="roundRect">
            <a:avLst>
              <a:gd name="adj" fmla="val 2388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0AEBB7E-17AE-487F-9B0C-B96D70764E05}"/>
              </a:ext>
            </a:extLst>
          </p:cNvPr>
          <p:cNvSpPr/>
          <p:nvPr/>
        </p:nvSpPr>
        <p:spPr>
          <a:xfrm>
            <a:off x="338832" y="409851"/>
            <a:ext cx="2601156" cy="769450"/>
          </a:xfrm>
          <a:prstGeom prst="roundRect">
            <a:avLst>
              <a:gd name="adj" fmla="val 23884"/>
            </a:avLst>
          </a:prstGeom>
          <a:solidFill>
            <a:schemeClr val="bg2">
              <a:lumMod val="9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D19E59-93B7-4C57-A5D4-1096689EFE60}"/>
              </a:ext>
            </a:extLst>
          </p:cNvPr>
          <p:cNvSpPr/>
          <p:nvPr/>
        </p:nvSpPr>
        <p:spPr>
          <a:xfrm>
            <a:off x="771659" y="532966"/>
            <a:ext cx="1590500" cy="523220"/>
          </a:xfrm>
          <a:prstGeom prst="rect">
            <a:avLst/>
          </a:prstGeom>
        </p:spPr>
        <p:txBody>
          <a:bodyPr wrap="none">
            <a:spAutoFit/>
          </a:bodyPr>
          <a:lstStyle/>
          <a:p>
            <a:r>
              <a:rPr lang="en-US" sz="2800" b="1" dirty="0">
                <a:solidFill>
                  <a:srgbClr val="001C54"/>
                </a:solidFill>
                <a:latin typeface="Century Gothic" panose="020B0502020202020204" pitchFamily="34" charset="0"/>
              </a:rPr>
              <a:t>OUTLINE</a:t>
            </a:r>
            <a:endParaRPr lang="en-US" sz="2800" b="1" dirty="0"/>
          </a:p>
        </p:txBody>
      </p:sp>
      <p:pic>
        <p:nvPicPr>
          <p:cNvPr id="19" name="Picture 18" descr="A picture containing clipart&#10;&#10;Description automatically generated">
            <a:extLst>
              <a:ext uri="{FF2B5EF4-FFF2-40B4-BE49-F238E27FC236}">
                <a16:creationId xmlns:a16="http://schemas.microsoft.com/office/drawing/2014/main" id="{76CF340B-7FED-474D-9909-406721EA37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10319" y="9663"/>
            <a:ext cx="1381681" cy="400188"/>
          </a:xfrm>
          <a:prstGeom prst="rect">
            <a:avLst/>
          </a:prstGeom>
        </p:spPr>
      </p:pic>
    </p:spTree>
    <p:extLst>
      <p:ext uri="{BB962C8B-B14F-4D97-AF65-F5344CB8AC3E}">
        <p14:creationId xmlns:p14="http://schemas.microsoft.com/office/powerpoint/2010/main" val="409167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77FEC3E-B2FE-9045-8D49-89B1E3D20CB1}"/>
              </a:ext>
            </a:extLst>
          </p:cNvPr>
          <p:cNvPicPr>
            <a:picLocks noGrp="1" noChangeAspect="1"/>
          </p:cNvPicPr>
          <p:nvPr>
            <p:ph type="pic" sz="quarter" idx="13"/>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3357282" y="992460"/>
            <a:ext cx="8816964" cy="5856042"/>
          </a:xfrm>
        </p:spPr>
      </p:pic>
      <p:sp>
        <p:nvSpPr>
          <p:cNvPr id="15" name="Freeform 5">
            <a:extLst>
              <a:ext uri="{FF2B5EF4-FFF2-40B4-BE49-F238E27FC236}">
                <a16:creationId xmlns:a16="http://schemas.microsoft.com/office/drawing/2014/main" id="{7746F873-A4ED-4E4C-BB89-CA0FBB9E9582}"/>
              </a:ext>
              <a:ext uri="{C183D7F6-B498-43B3-948B-1728B52AA6E4}">
                <adec:decorative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a:lstStyle/>
          <a:p>
            <a:fld id="{19B51A1E-902D-48AF-9020-955120F399B6}" type="slidenum">
              <a:rPr lang="en-US" smtClean="0"/>
              <a:pPr/>
              <a:t>3</a:t>
            </a:fld>
            <a:endParaRPr lang="en-US" dirty="0"/>
          </a:p>
        </p:txBody>
      </p:sp>
      <p:grpSp>
        <p:nvGrpSpPr>
          <p:cNvPr id="4" name="Group 3">
            <a:extLst>
              <a:ext uri="{FF2B5EF4-FFF2-40B4-BE49-F238E27FC236}">
                <a16:creationId xmlns:a16="http://schemas.microsoft.com/office/drawing/2014/main" id="{119F6C8D-17C7-4FC8-8DF1-0F19ED69094E}"/>
              </a:ext>
            </a:extLst>
          </p:cNvPr>
          <p:cNvGrpSpPr/>
          <p:nvPr/>
        </p:nvGrpSpPr>
        <p:grpSpPr>
          <a:xfrm>
            <a:off x="537261" y="1298363"/>
            <a:ext cx="4256680" cy="2271200"/>
            <a:chOff x="266331" y="355785"/>
            <a:chExt cx="2673657" cy="823516"/>
          </a:xfrm>
        </p:grpSpPr>
        <p:sp>
          <p:nvSpPr>
            <p:cNvPr id="10" name="Rectangle: Rounded Corners 9">
              <a:extLst>
                <a:ext uri="{FF2B5EF4-FFF2-40B4-BE49-F238E27FC236}">
                  <a16:creationId xmlns:a16="http://schemas.microsoft.com/office/drawing/2014/main" id="{078D67D8-CE4B-4392-9E05-0E992DA8DA81}"/>
                </a:ext>
              </a:extLst>
            </p:cNvPr>
            <p:cNvSpPr/>
            <p:nvPr/>
          </p:nvSpPr>
          <p:spPr>
            <a:xfrm>
              <a:off x="266331" y="355785"/>
              <a:ext cx="2601156" cy="769450"/>
            </a:xfrm>
            <a:prstGeom prst="roundRect">
              <a:avLst>
                <a:gd name="adj" fmla="val 2388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80AEBB7E-17AE-487F-9B0C-B96D70764E05}"/>
                </a:ext>
              </a:extLst>
            </p:cNvPr>
            <p:cNvSpPr/>
            <p:nvPr/>
          </p:nvSpPr>
          <p:spPr>
            <a:xfrm>
              <a:off x="338832" y="409851"/>
              <a:ext cx="2601156" cy="769450"/>
            </a:xfrm>
            <a:prstGeom prst="roundRect">
              <a:avLst>
                <a:gd name="adj" fmla="val 23884"/>
              </a:avLst>
            </a:prstGeom>
            <a:solidFill>
              <a:schemeClr val="bg2">
                <a:lumMod val="9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79D19E59-93B7-4C57-A5D4-1096689EFE60}"/>
              </a:ext>
            </a:extLst>
          </p:cNvPr>
          <p:cNvSpPr/>
          <p:nvPr/>
        </p:nvSpPr>
        <p:spPr>
          <a:xfrm>
            <a:off x="1290562" y="2061098"/>
            <a:ext cx="2869696" cy="1323439"/>
          </a:xfrm>
          <a:prstGeom prst="rect">
            <a:avLst/>
          </a:prstGeom>
        </p:spPr>
        <p:txBody>
          <a:bodyPr wrap="none">
            <a:spAutoFit/>
          </a:bodyPr>
          <a:lstStyle/>
          <a:p>
            <a:pPr algn="ctr"/>
            <a:r>
              <a:rPr lang="en-US" sz="2800" b="1" spc="-50" dirty="0">
                <a:solidFill>
                  <a:srgbClr val="001C54"/>
                </a:solidFill>
                <a:latin typeface="Century Gothic" panose="020B0502020202020204" pitchFamily="34" charset="0"/>
              </a:rPr>
              <a:t>PMG-MAN </a:t>
            </a:r>
          </a:p>
          <a:p>
            <a:pPr algn="ctr"/>
            <a:r>
              <a:rPr lang="en-US" sz="4000" b="1" spc="-50" dirty="0">
                <a:solidFill>
                  <a:srgbClr val="001C54"/>
                </a:solidFill>
                <a:latin typeface="Century Gothic" panose="020B0502020202020204" pitchFamily="34" charset="0"/>
              </a:rPr>
              <a:t>SINCE 1983</a:t>
            </a:r>
            <a:br>
              <a:rPr lang="en-US" sz="2800" b="1" spc="-50" dirty="0">
                <a:solidFill>
                  <a:srgbClr val="001C54"/>
                </a:solidFill>
                <a:latin typeface="Century Gothic" panose="020B0502020202020204" pitchFamily="34" charset="0"/>
              </a:rPr>
            </a:br>
            <a:endParaRPr lang="en-US" sz="1200" b="1" dirty="0">
              <a:solidFill>
                <a:srgbClr val="001C54"/>
              </a:solidFill>
              <a:latin typeface="Century Gothic" panose="020B0502020202020204" pitchFamily="34" charset="0"/>
            </a:endParaRPr>
          </a:p>
        </p:txBody>
      </p:sp>
      <p:pic>
        <p:nvPicPr>
          <p:cNvPr id="12" name="Picture 11" descr="A picture containing clipart&#10;&#10;Description automatically generated">
            <a:extLst>
              <a:ext uri="{FF2B5EF4-FFF2-40B4-BE49-F238E27FC236}">
                <a16:creationId xmlns:a16="http://schemas.microsoft.com/office/drawing/2014/main" id="{B86DF8D5-CB54-4523-9FF4-A63538D0C5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20776" y="68024"/>
            <a:ext cx="1389639" cy="402493"/>
          </a:xfrm>
          <a:prstGeom prst="rect">
            <a:avLst/>
          </a:prstGeom>
        </p:spPr>
      </p:pic>
    </p:spTree>
    <p:extLst>
      <p:ext uri="{BB962C8B-B14F-4D97-AF65-F5344CB8AC3E}">
        <p14:creationId xmlns:p14="http://schemas.microsoft.com/office/powerpoint/2010/main" val="226001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2FD3342-E198-5348-9EE9-579E8FFF9DDC}"/>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p:blipFill>
        <p:spPr>
          <a:xfrm>
            <a:off x="6095999" y="2192783"/>
            <a:ext cx="5755689" cy="4634145"/>
          </a:xfrm>
        </p:spPr>
      </p:pic>
      <p:grpSp>
        <p:nvGrpSpPr>
          <p:cNvPr id="12" name="Group 11">
            <a:extLst>
              <a:ext uri="{FF2B5EF4-FFF2-40B4-BE49-F238E27FC236}">
                <a16:creationId xmlns:a16="http://schemas.microsoft.com/office/drawing/2014/main" id="{FED8B29B-D23E-4D1A-9E8E-A42382C42D72}"/>
              </a:ext>
            </a:extLst>
          </p:cNvPr>
          <p:cNvGrpSpPr/>
          <p:nvPr/>
        </p:nvGrpSpPr>
        <p:grpSpPr>
          <a:xfrm>
            <a:off x="6215519" y="1997479"/>
            <a:ext cx="2215203" cy="1862352"/>
            <a:chOff x="6490727" y="1236374"/>
            <a:chExt cx="1838651" cy="1613506"/>
          </a:xfrm>
          <a:blipFill dpi="0" rotWithShape="1">
            <a:blip r:embed="rId3" cstate="email">
              <a:extLst>
                <a:ext uri="{28A0092B-C50C-407E-A947-70E740481C1C}">
                  <a14:useLocalDpi xmlns:a14="http://schemas.microsoft.com/office/drawing/2010/main"/>
                </a:ext>
              </a:extLst>
            </a:blip>
            <a:srcRect/>
            <a:stretch>
              <a:fillRect/>
            </a:stretch>
          </a:blipFill>
        </p:grpSpPr>
        <p:sp>
          <p:nvSpPr>
            <p:cNvPr id="15" name="Freeform 5">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grpFill/>
            <a:ln w="63500" cap="flat">
              <a:solidFill>
                <a:srgbClr val="FFC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a:off x="6596010" y="1305942"/>
              <a:ext cx="1680100" cy="147436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gr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4</a:t>
            </a:fld>
            <a:endParaRPr lang="en-US" dirty="0"/>
          </a:p>
        </p:txBody>
      </p:sp>
      <p:sp>
        <p:nvSpPr>
          <p:cNvPr id="10" name="Text Placeholder 2">
            <a:extLst>
              <a:ext uri="{FF2B5EF4-FFF2-40B4-BE49-F238E27FC236}">
                <a16:creationId xmlns:a16="http://schemas.microsoft.com/office/drawing/2014/main" id="{432A97DF-8C4E-492D-8F20-F28D88071B51}"/>
              </a:ext>
            </a:extLst>
          </p:cNvPr>
          <p:cNvSpPr>
            <a:spLocks noGrp="1"/>
          </p:cNvSpPr>
          <p:nvPr>
            <p:ph sz="half" idx="1"/>
          </p:nvPr>
        </p:nvSpPr>
        <p:spPr>
          <a:xfrm>
            <a:off x="431800" y="3018931"/>
            <a:ext cx="5472113" cy="3600450"/>
          </a:xfrm>
        </p:spPr>
        <p:txBody>
          <a:bodyPr>
            <a:normAutofit fontScale="85000" lnSpcReduction="20000"/>
          </a:bodyPr>
          <a:lstStyle/>
          <a:p>
            <a:pPr lvl="0" algn="just">
              <a:buFont typeface="Wingdings" panose="05000000000000000000" pitchFamily="2" charset="2"/>
              <a:buChar char="§"/>
            </a:pPr>
            <a:r>
              <a:rPr lang="en-US" sz="2800" b="0" i="0" u="none" strike="noStrike" baseline="0" dirty="0">
                <a:solidFill>
                  <a:srgbClr val="001C54"/>
                </a:solidFill>
                <a:latin typeface="Century Gothic" panose="020B0502020202020204" pitchFamily="34" charset="0"/>
              </a:rPr>
              <a:t>PMG-MAN is an umbrella body of over one hundred and</a:t>
            </a:r>
            <a:r>
              <a:rPr lang="en-US" sz="2800" b="0" i="0" u="none" strike="noStrike" dirty="0">
                <a:solidFill>
                  <a:srgbClr val="001C54"/>
                </a:solidFill>
                <a:latin typeface="Century Gothic" panose="020B0502020202020204" pitchFamily="34" charset="0"/>
              </a:rPr>
              <a:t> twenty (120+) active members.</a:t>
            </a:r>
          </a:p>
          <a:p>
            <a:pPr lvl="0" algn="just">
              <a:buFont typeface="Wingdings" panose="05000000000000000000" pitchFamily="2" charset="2"/>
              <a:buChar char="§"/>
            </a:pPr>
            <a:endParaRPr lang="en-US" sz="2800" b="0" i="0" u="none" strike="noStrike" dirty="0">
              <a:solidFill>
                <a:srgbClr val="001C54"/>
              </a:solidFill>
              <a:latin typeface="Century Gothic" panose="020B0502020202020204" pitchFamily="34" charset="0"/>
            </a:endParaRPr>
          </a:p>
          <a:p>
            <a:pPr lvl="0" algn="just">
              <a:buFont typeface="Wingdings" panose="05000000000000000000" pitchFamily="2" charset="2"/>
              <a:buChar char="§"/>
            </a:pPr>
            <a:r>
              <a:rPr lang="en-US" sz="2800" dirty="0">
                <a:solidFill>
                  <a:srgbClr val="001C54"/>
                </a:solidFill>
                <a:latin typeface="Century Gothic" panose="020B0502020202020204" pitchFamily="34" charset="0"/>
              </a:rPr>
              <a:t>We colle</a:t>
            </a:r>
            <a:r>
              <a:rPr lang="en-US" sz="2800" b="0" i="0" u="none" strike="noStrike" dirty="0">
                <a:solidFill>
                  <a:srgbClr val="001C54"/>
                </a:solidFill>
                <a:latin typeface="Century Gothic" panose="020B0502020202020204" pitchFamily="34" charset="0"/>
              </a:rPr>
              <a:t>ctively play key roles in ensuring that Nigerians have timely access to affordable, safe and high-quality medicines. </a:t>
            </a:r>
          </a:p>
          <a:p>
            <a:pPr lvl="0" algn="just">
              <a:buFont typeface="Wingdings" panose="05000000000000000000" pitchFamily="2" charset="2"/>
              <a:buChar char="§"/>
            </a:pPr>
            <a:endParaRPr lang="en-US" sz="2800" b="0" i="0" u="none" strike="noStrike" dirty="0">
              <a:solidFill>
                <a:srgbClr val="001C54"/>
              </a:solidFill>
              <a:latin typeface="Century Gothic" panose="020B0502020202020204" pitchFamily="34" charset="0"/>
            </a:endParaRPr>
          </a:p>
          <a:p>
            <a:pPr lvl="0" algn="just">
              <a:buFont typeface="Wingdings" panose="05000000000000000000" pitchFamily="2" charset="2"/>
              <a:buChar char="§"/>
            </a:pPr>
            <a:r>
              <a:rPr lang="en-US" sz="2800" dirty="0">
                <a:solidFill>
                  <a:srgbClr val="001C54"/>
                </a:solidFill>
                <a:latin typeface="Century Gothic" panose="020B0502020202020204" pitchFamily="34" charset="0"/>
              </a:rPr>
              <a:t>We contribute largely to National Development.</a:t>
            </a:r>
            <a:endParaRPr lang="en-US" sz="2800" b="0" i="0" u="none" strike="noStrike" baseline="0" dirty="0">
              <a:solidFill>
                <a:srgbClr val="001C54"/>
              </a:solidFill>
              <a:latin typeface="Century Gothic" panose="020B0502020202020204" pitchFamily="34" charset="0"/>
            </a:endParaRPr>
          </a:p>
          <a:p>
            <a:pPr algn="just"/>
            <a:endParaRPr lang="en-US" sz="2800" dirty="0">
              <a:solidFill>
                <a:srgbClr val="001C54"/>
              </a:solidFill>
              <a:latin typeface="Century Gothic" panose="020B0502020202020204" pitchFamily="34" charset="0"/>
            </a:endParaRPr>
          </a:p>
        </p:txBody>
      </p:sp>
      <p:grpSp>
        <p:nvGrpSpPr>
          <p:cNvPr id="17" name="Group 16">
            <a:extLst>
              <a:ext uri="{FF2B5EF4-FFF2-40B4-BE49-F238E27FC236}">
                <a16:creationId xmlns:a16="http://schemas.microsoft.com/office/drawing/2014/main" id="{FBA1C67E-FED8-4FE0-9C5B-7DB1B2419214}"/>
              </a:ext>
            </a:extLst>
          </p:cNvPr>
          <p:cNvGrpSpPr/>
          <p:nvPr/>
        </p:nvGrpSpPr>
        <p:grpSpPr>
          <a:xfrm>
            <a:off x="7976362" y="1021786"/>
            <a:ext cx="2215203" cy="1862352"/>
            <a:chOff x="6490727" y="1236374"/>
            <a:chExt cx="1838651" cy="1613506"/>
          </a:xfrm>
          <a:blipFill dpi="0" rotWithShape="1">
            <a:blip r:embed="rId4" cstate="email">
              <a:extLst>
                <a:ext uri="{28A0092B-C50C-407E-A947-70E740481C1C}">
                  <a14:useLocalDpi xmlns:a14="http://schemas.microsoft.com/office/drawing/2010/main"/>
                </a:ext>
              </a:extLst>
            </a:blip>
            <a:srcRect/>
            <a:stretch>
              <a:fillRect/>
            </a:stretch>
          </a:blipFill>
        </p:grpSpPr>
        <p:sp>
          <p:nvSpPr>
            <p:cNvPr id="18" name="Freeform 5">
              <a:extLst>
                <a:ext uri="{FF2B5EF4-FFF2-40B4-BE49-F238E27FC236}">
                  <a16:creationId xmlns:a16="http://schemas.microsoft.com/office/drawing/2014/main" id="{2A58E87A-BFF5-4CCE-809F-F8E0CB8907A7}"/>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grpFill/>
            <a:ln w="63500"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D21E69F3-74F5-43BC-A825-71824A569D92}"/>
                </a:ext>
                <a:ext uri="{C183D7F6-B498-43B3-948B-1728B52AA6E4}">
                  <adec:decorative xmlns:adec="http://schemas.microsoft.com/office/drawing/2017/decorative" val="1"/>
                </a:ext>
              </a:extLst>
            </p:cNvPr>
            <p:cNvSpPr>
              <a:spLocks noChangeAspect="1"/>
            </p:cNvSpPr>
            <p:nvPr/>
          </p:nvSpPr>
          <p:spPr bwMode="auto">
            <a:xfrm>
              <a:off x="6596010" y="1305942"/>
              <a:ext cx="1680100" cy="147436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gr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a:extLst>
              <a:ext uri="{FF2B5EF4-FFF2-40B4-BE49-F238E27FC236}">
                <a16:creationId xmlns:a16="http://schemas.microsoft.com/office/drawing/2014/main" id="{8257F179-3591-488A-A036-F3762EA21DF2}"/>
              </a:ext>
            </a:extLst>
          </p:cNvPr>
          <p:cNvGrpSpPr/>
          <p:nvPr/>
        </p:nvGrpSpPr>
        <p:grpSpPr>
          <a:xfrm>
            <a:off x="6215518" y="37340"/>
            <a:ext cx="2215203" cy="1862352"/>
            <a:chOff x="6490727" y="1236374"/>
            <a:chExt cx="1838651" cy="1613506"/>
          </a:xfrm>
          <a:blipFill dpi="0" rotWithShape="1">
            <a:blip r:embed="rId5" cstate="email">
              <a:extLst>
                <a:ext uri="{28A0092B-C50C-407E-A947-70E740481C1C}">
                  <a14:useLocalDpi xmlns:a14="http://schemas.microsoft.com/office/drawing/2010/main"/>
                </a:ext>
              </a:extLst>
            </a:blip>
            <a:srcRect/>
            <a:stretch>
              <a:fillRect/>
            </a:stretch>
          </a:blipFill>
        </p:grpSpPr>
        <p:sp>
          <p:nvSpPr>
            <p:cNvPr id="21" name="Freeform 5">
              <a:extLst>
                <a:ext uri="{FF2B5EF4-FFF2-40B4-BE49-F238E27FC236}">
                  <a16:creationId xmlns:a16="http://schemas.microsoft.com/office/drawing/2014/main" id="{9A52BE2B-CC48-4E8C-9052-2CF23023B99A}"/>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grpFill/>
            <a:ln w="6350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5">
              <a:extLst>
                <a:ext uri="{FF2B5EF4-FFF2-40B4-BE49-F238E27FC236}">
                  <a16:creationId xmlns:a16="http://schemas.microsoft.com/office/drawing/2014/main" id="{44339717-C03C-450B-95B6-B0ECFDF9CC03}"/>
                </a:ext>
                <a:ext uri="{C183D7F6-B498-43B3-948B-1728B52AA6E4}">
                  <adec:decorative xmlns:adec="http://schemas.microsoft.com/office/drawing/2017/decorative" val="1"/>
                </a:ext>
              </a:extLst>
            </p:cNvPr>
            <p:cNvSpPr>
              <a:spLocks noChangeAspect="1"/>
            </p:cNvSpPr>
            <p:nvPr/>
          </p:nvSpPr>
          <p:spPr bwMode="auto">
            <a:xfrm>
              <a:off x="6596010" y="1305942"/>
              <a:ext cx="1680100" cy="147436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grp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3" name="Picture 22" descr="A picture containing clipart&#10;&#10;Description automatically generated">
            <a:extLst>
              <a:ext uri="{FF2B5EF4-FFF2-40B4-BE49-F238E27FC236}">
                <a16:creationId xmlns:a16="http://schemas.microsoft.com/office/drawing/2014/main" id="{47C41E69-C153-4507-9B4A-9A72E41EBBC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38017" y="31072"/>
            <a:ext cx="1389639" cy="402493"/>
          </a:xfrm>
          <a:prstGeom prst="rect">
            <a:avLst/>
          </a:prstGeom>
        </p:spPr>
      </p:pic>
      <p:grpSp>
        <p:nvGrpSpPr>
          <p:cNvPr id="13" name="Group 12">
            <a:extLst>
              <a:ext uri="{FF2B5EF4-FFF2-40B4-BE49-F238E27FC236}">
                <a16:creationId xmlns:a16="http://schemas.microsoft.com/office/drawing/2014/main" id="{6AB4A059-7763-4D79-9EB2-7E020C46A908}"/>
              </a:ext>
            </a:extLst>
          </p:cNvPr>
          <p:cNvGrpSpPr/>
          <p:nvPr/>
        </p:nvGrpSpPr>
        <p:grpSpPr>
          <a:xfrm>
            <a:off x="1791362" y="737700"/>
            <a:ext cx="2404771" cy="1525378"/>
            <a:chOff x="1783932" y="1021785"/>
            <a:chExt cx="2404771" cy="1525378"/>
          </a:xfrm>
        </p:grpSpPr>
        <p:grpSp>
          <p:nvGrpSpPr>
            <p:cNvPr id="24" name="Group 23">
              <a:extLst>
                <a:ext uri="{FF2B5EF4-FFF2-40B4-BE49-F238E27FC236}">
                  <a16:creationId xmlns:a16="http://schemas.microsoft.com/office/drawing/2014/main" id="{EBB2D9E2-FF7B-4C78-9BDC-0D6DA72EE470}"/>
                </a:ext>
              </a:extLst>
            </p:cNvPr>
            <p:cNvGrpSpPr/>
            <p:nvPr/>
          </p:nvGrpSpPr>
          <p:grpSpPr>
            <a:xfrm>
              <a:off x="1783932" y="1021785"/>
              <a:ext cx="2404771" cy="1279713"/>
              <a:chOff x="266331" y="355785"/>
              <a:chExt cx="2673657" cy="823516"/>
            </a:xfrm>
          </p:grpSpPr>
          <p:sp>
            <p:nvSpPr>
              <p:cNvPr id="25" name="Rectangle: Rounded Corners 24">
                <a:extLst>
                  <a:ext uri="{FF2B5EF4-FFF2-40B4-BE49-F238E27FC236}">
                    <a16:creationId xmlns:a16="http://schemas.microsoft.com/office/drawing/2014/main" id="{A35E67D1-C89E-4B9A-AEBF-A983C73524C3}"/>
                  </a:ext>
                </a:extLst>
              </p:cNvPr>
              <p:cNvSpPr/>
              <p:nvPr/>
            </p:nvSpPr>
            <p:spPr>
              <a:xfrm>
                <a:off x="266331" y="355785"/>
                <a:ext cx="2601156" cy="769450"/>
              </a:xfrm>
              <a:prstGeom prst="roundRect">
                <a:avLst>
                  <a:gd name="adj" fmla="val 2388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1AEBF0E8-5B8C-4256-A868-7FEE54454C5D}"/>
                  </a:ext>
                </a:extLst>
              </p:cNvPr>
              <p:cNvSpPr/>
              <p:nvPr/>
            </p:nvSpPr>
            <p:spPr>
              <a:xfrm>
                <a:off x="338832" y="409851"/>
                <a:ext cx="2601156" cy="769450"/>
              </a:xfrm>
              <a:prstGeom prst="roundRect">
                <a:avLst>
                  <a:gd name="adj" fmla="val 23884"/>
                </a:avLst>
              </a:prstGeom>
              <a:solidFill>
                <a:schemeClr val="bg2">
                  <a:lumMod val="9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4E7803F3-B872-4172-847D-CBB4DB086D14}"/>
                </a:ext>
              </a:extLst>
            </p:cNvPr>
            <p:cNvSpPr/>
            <p:nvPr/>
          </p:nvSpPr>
          <p:spPr>
            <a:xfrm>
              <a:off x="1902769" y="1069835"/>
              <a:ext cx="2226892" cy="1477328"/>
            </a:xfrm>
            <a:prstGeom prst="rect">
              <a:avLst/>
            </a:prstGeom>
          </p:spPr>
          <p:txBody>
            <a:bodyPr wrap="none">
              <a:spAutoFit/>
            </a:bodyPr>
            <a:lstStyle/>
            <a:p>
              <a:pPr algn="ctr"/>
              <a:r>
                <a:rPr lang="en-US" sz="3600" b="1" spc="-50" dirty="0">
                  <a:solidFill>
                    <a:srgbClr val="8A0000"/>
                  </a:solidFill>
                  <a:latin typeface="Century Gothic" panose="020B0502020202020204" pitchFamily="34" charset="0"/>
                </a:rPr>
                <a:t>120+</a:t>
              </a:r>
            </a:p>
            <a:p>
              <a:pPr algn="ctr"/>
              <a:r>
                <a:rPr lang="en-US" sz="3600" b="1" spc="-50" dirty="0">
                  <a:solidFill>
                    <a:srgbClr val="001C54"/>
                  </a:solidFill>
                  <a:latin typeface="Century Gothic" panose="020B0502020202020204" pitchFamily="34" charset="0"/>
                </a:rPr>
                <a:t>MEMBERS</a:t>
              </a:r>
              <a:br>
                <a:rPr lang="en-US" sz="3600" b="1" spc="-50" dirty="0">
                  <a:solidFill>
                    <a:srgbClr val="001C54"/>
                  </a:solidFill>
                  <a:latin typeface="Century Gothic" panose="020B0502020202020204" pitchFamily="34" charset="0"/>
                </a:rPr>
              </a:br>
              <a:endParaRPr lang="en-US" sz="1600" b="1" dirty="0">
                <a:solidFill>
                  <a:srgbClr val="001C54"/>
                </a:solidFill>
                <a:latin typeface="Century Gothic" panose="020B0502020202020204" pitchFamily="34" charset="0"/>
              </a:endParaRPr>
            </a:p>
          </p:txBody>
        </p:sp>
      </p:grpSp>
      <p:sp>
        <p:nvSpPr>
          <p:cNvPr id="14" name="Arrow: Down 13">
            <a:extLst>
              <a:ext uri="{FF2B5EF4-FFF2-40B4-BE49-F238E27FC236}">
                <a16:creationId xmlns:a16="http://schemas.microsoft.com/office/drawing/2014/main" id="{A89984F6-5D10-4B45-88DD-16942430E517}"/>
              </a:ext>
            </a:extLst>
          </p:cNvPr>
          <p:cNvSpPr/>
          <p:nvPr/>
        </p:nvSpPr>
        <p:spPr>
          <a:xfrm>
            <a:off x="2862026" y="2235759"/>
            <a:ext cx="323237" cy="40686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240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2FD3342-E198-5348-9EE9-579E8FFF9DDC}"/>
              </a:ext>
            </a:extLst>
          </p:cNvPr>
          <p:cNvPicPr>
            <a:picLocks noGrp="1" noChangeAspect="1"/>
          </p:cNvPicPr>
          <p:nvPr>
            <p:ph type="pic" sz="quarter" idx="14"/>
          </p:nvPr>
        </p:nvPicPr>
        <p:blipFill>
          <a:blip r:embed="rId2"/>
          <a:srcRect/>
          <a:stretch/>
        </p:blipFill>
        <p:spPr>
          <a:xfrm>
            <a:off x="5801731" y="2238375"/>
            <a:ext cx="5917475" cy="4588553"/>
          </a:xfrm>
        </p:spPr>
      </p:pic>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5</a:t>
            </a:fld>
            <a:endParaRPr lang="en-US" dirty="0"/>
          </a:p>
        </p:txBody>
      </p:sp>
      <p:pic>
        <p:nvPicPr>
          <p:cNvPr id="23" name="Picture 22" descr="A picture containing clipart&#10;&#10;Description automatically generated">
            <a:extLst>
              <a:ext uri="{FF2B5EF4-FFF2-40B4-BE49-F238E27FC236}">
                <a16:creationId xmlns:a16="http://schemas.microsoft.com/office/drawing/2014/main" id="{47C41E69-C153-4507-9B4A-9A72E41EBB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38017" y="31072"/>
            <a:ext cx="1389639" cy="402493"/>
          </a:xfrm>
          <a:prstGeom prst="rect">
            <a:avLst/>
          </a:prstGeom>
        </p:spPr>
      </p:pic>
      <p:grpSp>
        <p:nvGrpSpPr>
          <p:cNvPr id="13" name="Group 12">
            <a:extLst>
              <a:ext uri="{FF2B5EF4-FFF2-40B4-BE49-F238E27FC236}">
                <a16:creationId xmlns:a16="http://schemas.microsoft.com/office/drawing/2014/main" id="{6AB4A059-7763-4D79-9EB2-7E020C46A908}"/>
              </a:ext>
            </a:extLst>
          </p:cNvPr>
          <p:cNvGrpSpPr/>
          <p:nvPr/>
        </p:nvGrpSpPr>
        <p:grpSpPr>
          <a:xfrm>
            <a:off x="1630017" y="378317"/>
            <a:ext cx="3361147" cy="1458715"/>
            <a:chOff x="1694492" y="1021785"/>
            <a:chExt cx="2963455" cy="1279713"/>
          </a:xfrm>
        </p:grpSpPr>
        <p:grpSp>
          <p:nvGrpSpPr>
            <p:cNvPr id="24" name="Group 23">
              <a:extLst>
                <a:ext uri="{FF2B5EF4-FFF2-40B4-BE49-F238E27FC236}">
                  <a16:creationId xmlns:a16="http://schemas.microsoft.com/office/drawing/2014/main" id="{EBB2D9E2-FF7B-4C78-9BDC-0D6DA72EE470}"/>
                </a:ext>
              </a:extLst>
            </p:cNvPr>
            <p:cNvGrpSpPr/>
            <p:nvPr/>
          </p:nvGrpSpPr>
          <p:grpSpPr>
            <a:xfrm>
              <a:off x="1783932" y="1021785"/>
              <a:ext cx="2404771" cy="1279713"/>
              <a:chOff x="266331" y="355785"/>
              <a:chExt cx="2673657" cy="823516"/>
            </a:xfrm>
          </p:grpSpPr>
          <p:sp>
            <p:nvSpPr>
              <p:cNvPr id="25" name="Rectangle: Rounded Corners 24">
                <a:extLst>
                  <a:ext uri="{FF2B5EF4-FFF2-40B4-BE49-F238E27FC236}">
                    <a16:creationId xmlns:a16="http://schemas.microsoft.com/office/drawing/2014/main" id="{A35E67D1-C89E-4B9A-AEBF-A983C73524C3}"/>
                  </a:ext>
                </a:extLst>
              </p:cNvPr>
              <p:cNvSpPr/>
              <p:nvPr/>
            </p:nvSpPr>
            <p:spPr>
              <a:xfrm>
                <a:off x="266331" y="355785"/>
                <a:ext cx="2601156" cy="769450"/>
              </a:xfrm>
              <a:prstGeom prst="roundRect">
                <a:avLst>
                  <a:gd name="adj" fmla="val 2388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Rectangle: Rounded Corners 25">
                <a:extLst>
                  <a:ext uri="{FF2B5EF4-FFF2-40B4-BE49-F238E27FC236}">
                    <a16:creationId xmlns:a16="http://schemas.microsoft.com/office/drawing/2014/main" id="{1AEBF0E8-5B8C-4256-A868-7FEE54454C5D}"/>
                  </a:ext>
                </a:extLst>
              </p:cNvPr>
              <p:cNvSpPr/>
              <p:nvPr/>
            </p:nvSpPr>
            <p:spPr>
              <a:xfrm>
                <a:off x="338832" y="409851"/>
                <a:ext cx="2601156" cy="769450"/>
              </a:xfrm>
              <a:prstGeom prst="roundRect">
                <a:avLst>
                  <a:gd name="adj" fmla="val 23884"/>
                </a:avLst>
              </a:prstGeom>
              <a:solidFill>
                <a:schemeClr val="bg2">
                  <a:lumMod val="9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7" name="Rectangle 26">
              <a:extLst>
                <a:ext uri="{FF2B5EF4-FFF2-40B4-BE49-F238E27FC236}">
                  <a16:creationId xmlns:a16="http://schemas.microsoft.com/office/drawing/2014/main" id="{4E7803F3-B872-4172-847D-CBB4DB086D14}"/>
                </a:ext>
              </a:extLst>
            </p:cNvPr>
            <p:cNvSpPr/>
            <p:nvPr/>
          </p:nvSpPr>
          <p:spPr>
            <a:xfrm>
              <a:off x="1694492" y="1069835"/>
              <a:ext cx="2963455" cy="1134037"/>
            </a:xfrm>
            <a:prstGeom prst="rect">
              <a:avLst/>
            </a:prstGeom>
          </p:spPr>
          <p:txBody>
            <a:bodyPr wrap="square">
              <a:spAutoFit/>
            </a:bodyPr>
            <a:lstStyle/>
            <a:p>
              <a:pPr algn="ctr"/>
              <a:r>
                <a:rPr lang="en-US" sz="3200" b="1" spc="-50" dirty="0">
                  <a:solidFill>
                    <a:srgbClr val="8A0000"/>
                  </a:solidFill>
                  <a:latin typeface="Century Gothic" panose="020B0502020202020204" pitchFamily="34" charset="0"/>
                </a:rPr>
                <a:t>Huge Opportunity </a:t>
              </a:r>
              <a:br>
                <a:rPr lang="en-US" sz="3200" b="1" spc="-50" dirty="0">
                  <a:solidFill>
                    <a:srgbClr val="001C54"/>
                  </a:solidFill>
                  <a:latin typeface="Century Gothic" panose="020B0502020202020204" pitchFamily="34" charset="0"/>
                </a:rPr>
              </a:br>
              <a:r>
                <a:rPr lang="en-US" sz="1400" b="1" spc="-50" dirty="0">
                  <a:solidFill>
                    <a:srgbClr val="001C54"/>
                  </a:solidFill>
                  <a:latin typeface="Century Gothic" panose="020B0502020202020204" pitchFamily="34" charset="0"/>
                </a:rPr>
                <a:t>For State Government</a:t>
              </a:r>
              <a:endParaRPr lang="en-US" sz="3200" b="1" spc="-50" dirty="0">
                <a:solidFill>
                  <a:srgbClr val="001C54"/>
                </a:solidFill>
                <a:latin typeface="Century Gothic" panose="020B0502020202020204" pitchFamily="34" charset="0"/>
              </a:endParaRPr>
            </a:p>
          </p:txBody>
        </p:sp>
      </p:grpSp>
      <p:sp>
        <p:nvSpPr>
          <p:cNvPr id="14" name="Arrow: Down 13">
            <a:extLst>
              <a:ext uri="{FF2B5EF4-FFF2-40B4-BE49-F238E27FC236}">
                <a16:creationId xmlns:a16="http://schemas.microsoft.com/office/drawing/2014/main" id="{A89984F6-5D10-4B45-88DD-16942430E517}"/>
              </a:ext>
            </a:extLst>
          </p:cNvPr>
          <p:cNvSpPr/>
          <p:nvPr/>
        </p:nvSpPr>
        <p:spPr>
          <a:xfrm>
            <a:off x="2862026" y="1987182"/>
            <a:ext cx="323237" cy="40686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8">
            <a:extLst>
              <a:ext uri="{FF2B5EF4-FFF2-40B4-BE49-F238E27FC236}">
                <a16:creationId xmlns:a16="http://schemas.microsoft.com/office/drawing/2014/main" id="{4450E2B0-E87D-43A1-A656-971B51E9754C}"/>
              </a:ext>
            </a:extLst>
          </p:cNvPr>
          <p:cNvSpPr>
            <a:spLocks noGrp="1"/>
          </p:cNvSpPr>
          <p:nvPr>
            <p:ph sz="half" idx="1"/>
          </p:nvPr>
        </p:nvSpPr>
        <p:spPr>
          <a:xfrm>
            <a:off x="108063" y="2409261"/>
            <a:ext cx="5501000" cy="3972434"/>
          </a:xfrm>
          <a:prstGeom prst="rect">
            <a:avLst/>
          </a:prstGeom>
        </p:spPr>
        <p:txBody>
          <a:bodyPr wrap="square">
            <a:spAutoFit/>
          </a:bodyPr>
          <a:lstStyle/>
          <a:p>
            <a:pPr marL="571500" marR="26035" indent="-342900" algn="just">
              <a:lnSpc>
                <a:spcPct val="112000"/>
              </a:lnSpc>
              <a:spcAft>
                <a:spcPts val="865"/>
              </a:spcAft>
              <a:buFont typeface="Wingdings" panose="05000000000000000000" pitchFamily="2" charset="2"/>
              <a:buChar char="q"/>
            </a:pPr>
            <a:r>
              <a:rPr lang="en-GB" sz="2100" dirty="0">
                <a:solidFill>
                  <a:srgbClr val="001C54"/>
                </a:solidFill>
                <a:latin typeface="Century Gothic" panose="020B0502020202020204" pitchFamily="34" charset="0"/>
                <a:ea typeface="Calibri" panose="020F0502020204030204" pitchFamily="34" charset="0"/>
              </a:rPr>
              <a:t> </a:t>
            </a:r>
            <a:r>
              <a:rPr lang="en-GB" dirty="0">
                <a:solidFill>
                  <a:srgbClr val="001C54"/>
                </a:solidFill>
                <a:latin typeface="Century Gothic" panose="020B0502020202020204" pitchFamily="34" charset="0"/>
                <a:ea typeface="Calibri" panose="020F0502020204030204" pitchFamily="34" charset="0"/>
              </a:rPr>
              <a:t>Sustainability of the State Health Insurance Scheme, beyond Launch to achieve Universal Health Coverage &amp;SDG 3.</a:t>
            </a:r>
          </a:p>
          <a:p>
            <a:pPr marL="571500" marR="26035" indent="-342900" algn="just">
              <a:lnSpc>
                <a:spcPct val="112000"/>
              </a:lnSpc>
              <a:spcAft>
                <a:spcPts val="865"/>
              </a:spcAft>
              <a:buFont typeface="Wingdings" panose="05000000000000000000" pitchFamily="2" charset="2"/>
              <a:buChar char="q"/>
            </a:pPr>
            <a:r>
              <a:rPr lang="en-GB" dirty="0">
                <a:solidFill>
                  <a:srgbClr val="001C54"/>
                </a:solidFill>
                <a:latin typeface="Century Gothic" panose="020B0502020202020204" pitchFamily="34" charset="0"/>
                <a:ea typeface="Calibri" panose="020F0502020204030204" pitchFamily="34" charset="0"/>
              </a:rPr>
              <a:t>Strengthening of the State Health   Component Supply chain, beyond Secondary Healthcare providers, the PHCs for guaranteed access to safe, quality and affordable medicines.</a:t>
            </a:r>
          </a:p>
          <a:p>
            <a:pPr marL="571500" marR="26035" indent="-342900" algn="just">
              <a:lnSpc>
                <a:spcPct val="112000"/>
              </a:lnSpc>
              <a:spcAft>
                <a:spcPts val="865"/>
              </a:spcAft>
              <a:buFont typeface="Wingdings" panose="05000000000000000000" pitchFamily="2" charset="2"/>
              <a:buChar char="q"/>
            </a:pPr>
            <a:r>
              <a:rPr lang="en-GB" dirty="0">
                <a:solidFill>
                  <a:srgbClr val="001C54"/>
                </a:solidFill>
                <a:latin typeface="Century Gothic" panose="020B0502020202020204" pitchFamily="34" charset="0"/>
                <a:ea typeface="Calibri" panose="020F0502020204030204" pitchFamily="34" charset="0"/>
              </a:rPr>
              <a:t> Stimulating the economic activity of the State, built around public health supply chain, creating Jobs </a:t>
            </a:r>
            <a:r>
              <a:rPr lang="en-GB" sz="2100" dirty="0">
                <a:solidFill>
                  <a:srgbClr val="001C54"/>
                </a:solidFill>
                <a:latin typeface="Century Gothic" panose="020B0502020202020204" pitchFamily="34" charset="0"/>
                <a:ea typeface="Calibri" panose="020F0502020204030204" pitchFamily="34" charset="0"/>
              </a:rPr>
              <a:t>.</a:t>
            </a:r>
            <a:endParaRPr lang="x-none" sz="2100" dirty="0">
              <a:solidFill>
                <a:srgbClr val="001C54"/>
              </a:solidFill>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30958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2FD3342-E198-5348-9EE9-579E8FFF9DDC}"/>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p:blipFill>
        <p:spPr>
          <a:xfrm>
            <a:off x="5424256" y="1428961"/>
            <a:ext cx="6303400" cy="5105189"/>
          </a:xfrm>
        </p:spPr>
      </p:pic>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6</a:t>
            </a:fld>
            <a:endParaRPr lang="en-US" dirty="0"/>
          </a:p>
        </p:txBody>
      </p:sp>
      <p:pic>
        <p:nvPicPr>
          <p:cNvPr id="23" name="Picture 22" descr="A picture containing clipart&#10;&#10;Description automatically generated">
            <a:extLst>
              <a:ext uri="{FF2B5EF4-FFF2-40B4-BE49-F238E27FC236}">
                <a16:creationId xmlns:a16="http://schemas.microsoft.com/office/drawing/2014/main" id="{47C41E69-C153-4507-9B4A-9A72E41EBB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38017" y="83219"/>
            <a:ext cx="1389639" cy="402493"/>
          </a:xfrm>
          <a:prstGeom prst="rect">
            <a:avLst/>
          </a:prstGeom>
        </p:spPr>
      </p:pic>
      <p:grpSp>
        <p:nvGrpSpPr>
          <p:cNvPr id="13" name="Group 12">
            <a:extLst>
              <a:ext uri="{FF2B5EF4-FFF2-40B4-BE49-F238E27FC236}">
                <a16:creationId xmlns:a16="http://schemas.microsoft.com/office/drawing/2014/main" id="{6AB4A059-7763-4D79-9EB2-7E020C46A908}"/>
              </a:ext>
            </a:extLst>
          </p:cNvPr>
          <p:cNvGrpSpPr/>
          <p:nvPr/>
        </p:nvGrpSpPr>
        <p:grpSpPr>
          <a:xfrm>
            <a:off x="1289147" y="776097"/>
            <a:ext cx="3302717" cy="1919444"/>
            <a:chOff x="1783932" y="1021785"/>
            <a:chExt cx="2404771" cy="1288105"/>
          </a:xfrm>
        </p:grpSpPr>
        <p:grpSp>
          <p:nvGrpSpPr>
            <p:cNvPr id="24" name="Group 23">
              <a:extLst>
                <a:ext uri="{FF2B5EF4-FFF2-40B4-BE49-F238E27FC236}">
                  <a16:creationId xmlns:a16="http://schemas.microsoft.com/office/drawing/2014/main" id="{EBB2D9E2-FF7B-4C78-9BDC-0D6DA72EE470}"/>
                </a:ext>
              </a:extLst>
            </p:cNvPr>
            <p:cNvGrpSpPr/>
            <p:nvPr/>
          </p:nvGrpSpPr>
          <p:grpSpPr>
            <a:xfrm>
              <a:off x="1783932" y="1021785"/>
              <a:ext cx="2404771" cy="1279713"/>
              <a:chOff x="266331" y="355785"/>
              <a:chExt cx="2673657" cy="823516"/>
            </a:xfrm>
          </p:grpSpPr>
          <p:sp>
            <p:nvSpPr>
              <p:cNvPr id="25" name="Rectangle: Rounded Corners 24">
                <a:extLst>
                  <a:ext uri="{FF2B5EF4-FFF2-40B4-BE49-F238E27FC236}">
                    <a16:creationId xmlns:a16="http://schemas.microsoft.com/office/drawing/2014/main" id="{A35E67D1-C89E-4B9A-AEBF-A983C73524C3}"/>
                  </a:ext>
                </a:extLst>
              </p:cNvPr>
              <p:cNvSpPr/>
              <p:nvPr/>
            </p:nvSpPr>
            <p:spPr>
              <a:xfrm>
                <a:off x="266331" y="355785"/>
                <a:ext cx="2601156" cy="769450"/>
              </a:xfrm>
              <a:prstGeom prst="roundRect">
                <a:avLst>
                  <a:gd name="adj" fmla="val 2388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Rectangle: Rounded Corners 25">
                <a:extLst>
                  <a:ext uri="{FF2B5EF4-FFF2-40B4-BE49-F238E27FC236}">
                    <a16:creationId xmlns:a16="http://schemas.microsoft.com/office/drawing/2014/main" id="{1AEBF0E8-5B8C-4256-A868-7FEE54454C5D}"/>
                  </a:ext>
                </a:extLst>
              </p:cNvPr>
              <p:cNvSpPr/>
              <p:nvPr/>
            </p:nvSpPr>
            <p:spPr>
              <a:xfrm>
                <a:off x="338832" y="409851"/>
                <a:ext cx="2601156" cy="769450"/>
              </a:xfrm>
              <a:prstGeom prst="roundRect">
                <a:avLst>
                  <a:gd name="adj" fmla="val 23884"/>
                </a:avLst>
              </a:prstGeom>
              <a:solidFill>
                <a:schemeClr val="bg2">
                  <a:lumMod val="9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7" name="Rectangle 26">
              <a:extLst>
                <a:ext uri="{FF2B5EF4-FFF2-40B4-BE49-F238E27FC236}">
                  <a16:creationId xmlns:a16="http://schemas.microsoft.com/office/drawing/2014/main" id="{4E7803F3-B872-4172-847D-CBB4DB086D14}"/>
                </a:ext>
              </a:extLst>
            </p:cNvPr>
            <p:cNvSpPr/>
            <p:nvPr/>
          </p:nvSpPr>
          <p:spPr>
            <a:xfrm>
              <a:off x="2050847" y="1153247"/>
              <a:ext cx="1930744" cy="1156643"/>
            </a:xfrm>
            <a:prstGeom prst="rect">
              <a:avLst/>
            </a:prstGeom>
          </p:spPr>
          <p:txBody>
            <a:bodyPr wrap="none">
              <a:spAutoFit/>
            </a:bodyPr>
            <a:lstStyle/>
            <a:p>
              <a:pPr algn="ctr"/>
              <a:r>
                <a:rPr lang="en-US" sz="4400" b="1" spc="-50" dirty="0">
                  <a:solidFill>
                    <a:srgbClr val="8A0000"/>
                  </a:solidFill>
                  <a:latin typeface="Century Gothic" panose="020B0502020202020204" pitchFamily="34" charset="0"/>
                </a:rPr>
                <a:t>2,000,000</a:t>
              </a:r>
              <a:endParaRPr lang="en-US" sz="2800" b="1" spc="-50" dirty="0">
                <a:solidFill>
                  <a:srgbClr val="8A0000"/>
                </a:solidFill>
                <a:latin typeface="Century Gothic" panose="020B0502020202020204" pitchFamily="34" charset="0"/>
              </a:endParaRPr>
            </a:p>
            <a:p>
              <a:pPr algn="ctr"/>
              <a:r>
                <a:rPr lang="en-US" sz="2800" b="1" spc="-50" dirty="0">
                  <a:solidFill>
                    <a:srgbClr val="001C54"/>
                  </a:solidFill>
                  <a:latin typeface="Century Gothic" panose="020B0502020202020204" pitchFamily="34" charset="0"/>
                </a:rPr>
                <a:t>EMPLOYEMENT</a:t>
              </a:r>
            </a:p>
            <a:p>
              <a:pPr algn="ctr"/>
              <a:r>
                <a:rPr lang="en-US" sz="2000" spc="-50" dirty="0">
                  <a:solidFill>
                    <a:srgbClr val="001C54"/>
                  </a:solidFill>
                  <a:latin typeface="Century Gothic" panose="020B0502020202020204" pitchFamily="34" charset="0"/>
                </a:rPr>
                <a:t>(DIRECT &amp; INDIRECT)</a:t>
              </a:r>
              <a:br>
                <a:rPr lang="en-US" sz="3200" b="1" spc="-50" dirty="0">
                  <a:solidFill>
                    <a:srgbClr val="001C54"/>
                  </a:solidFill>
                  <a:latin typeface="Century Gothic" panose="020B0502020202020204" pitchFamily="34" charset="0"/>
                </a:rPr>
              </a:br>
              <a:endParaRPr lang="en-US" sz="1400" b="1" dirty="0">
                <a:solidFill>
                  <a:srgbClr val="001C54"/>
                </a:solidFill>
                <a:latin typeface="Century Gothic" panose="020B0502020202020204" pitchFamily="34" charset="0"/>
              </a:endParaRPr>
            </a:p>
          </p:txBody>
        </p:sp>
      </p:grpSp>
      <p:sp>
        <p:nvSpPr>
          <p:cNvPr id="14" name="Arrow: Down 13">
            <a:extLst>
              <a:ext uri="{FF2B5EF4-FFF2-40B4-BE49-F238E27FC236}">
                <a16:creationId xmlns:a16="http://schemas.microsoft.com/office/drawing/2014/main" id="{A89984F6-5D10-4B45-88DD-16942430E517}"/>
              </a:ext>
            </a:extLst>
          </p:cNvPr>
          <p:cNvSpPr/>
          <p:nvPr/>
        </p:nvSpPr>
        <p:spPr>
          <a:xfrm>
            <a:off x="2819953" y="2883262"/>
            <a:ext cx="323237" cy="40686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8">
            <a:extLst>
              <a:ext uri="{FF2B5EF4-FFF2-40B4-BE49-F238E27FC236}">
                <a16:creationId xmlns:a16="http://schemas.microsoft.com/office/drawing/2014/main" id="{4450E2B0-E87D-43A1-A656-971B51E9754C}"/>
              </a:ext>
            </a:extLst>
          </p:cNvPr>
          <p:cNvSpPr>
            <a:spLocks noGrp="1"/>
          </p:cNvSpPr>
          <p:nvPr>
            <p:ph sz="half" idx="1"/>
          </p:nvPr>
        </p:nvSpPr>
        <p:spPr>
          <a:xfrm>
            <a:off x="336365" y="3618117"/>
            <a:ext cx="4671695" cy="2954591"/>
          </a:xfrm>
          <a:prstGeom prst="rect">
            <a:avLst/>
          </a:prstGeom>
        </p:spPr>
        <p:txBody>
          <a:bodyPr wrap="square">
            <a:spAutoFit/>
          </a:bodyPr>
          <a:lstStyle/>
          <a:p>
            <a:pPr marL="228600" marR="26035" indent="0" algn="just">
              <a:lnSpc>
                <a:spcPct val="112000"/>
              </a:lnSpc>
              <a:spcAft>
                <a:spcPts val="865"/>
              </a:spcAft>
              <a:buNone/>
            </a:pPr>
            <a:r>
              <a:rPr lang="en-US" sz="3200" dirty="0">
                <a:solidFill>
                  <a:srgbClr val="001C54"/>
                </a:solidFill>
                <a:latin typeface="Century Gothic" panose="020B0502020202020204" pitchFamily="34" charset="0"/>
                <a:ea typeface="Calibri" panose="020F0502020204030204" pitchFamily="34" charset="0"/>
              </a:rPr>
              <a:t>Number of persons that are employed directly or indirectly by the Industry.</a:t>
            </a:r>
          </a:p>
          <a:p>
            <a:pPr marL="571500" marR="26035" indent="-342900" algn="just">
              <a:lnSpc>
                <a:spcPct val="112000"/>
              </a:lnSpc>
              <a:spcAft>
                <a:spcPts val="865"/>
              </a:spcAft>
              <a:buFont typeface="Wingdings" panose="05000000000000000000" pitchFamily="2" charset="2"/>
              <a:buChar char="q"/>
            </a:pPr>
            <a:endParaRPr lang="x-none" sz="3200" dirty="0">
              <a:solidFill>
                <a:srgbClr val="001C54"/>
              </a:solidFill>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133092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7</a:t>
            </a:fld>
            <a:endParaRPr lang="en-US" dirty="0"/>
          </a:p>
        </p:txBody>
      </p:sp>
      <p:pic>
        <p:nvPicPr>
          <p:cNvPr id="23" name="Picture 22" descr="A picture containing clipart&#10;&#10;Description automatically generated">
            <a:extLst>
              <a:ext uri="{FF2B5EF4-FFF2-40B4-BE49-F238E27FC236}">
                <a16:creationId xmlns:a16="http://schemas.microsoft.com/office/drawing/2014/main" id="{47C41E69-C153-4507-9B4A-9A72E41EBB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38017" y="83219"/>
            <a:ext cx="1389639" cy="402493"/>
          </a:xfrm>
          <a:prstGeom prst="rect">
            <a:avLst/>
          </a:prstGeom>
        </p:spPr>
      </p:pic>
      <p:grpSp>
        <p:nvGrpSpPr>
          <p:cNvPr id="13" name="Group 12">
            <a:extLst>
              <a:ext uri="{FF2B5EF4-FFF2-40B4-BE49-F238E27FC236}">
                <a16:creationId xmlns:a16="http://schemas.microsoft.com/office/drawing/2014/main" id="{6AB4A059-7763-4D79-9EB2-7E020C46A908}"/>
              </a:ext>
            </a:extLst>
          </p:cNvPr>
          <p:cNvGrpSpPr/>
          <p:nvPr/>
        </p:nvGrpSpPr>
        <p:grpSpPr>
          <a:xfrm>
            <a:off x="1626499" y="376603"/>
            <a:ext cx="2892236" cy="1416688"/>
            <a:chOff x="1783932" y="1021785"/>
            <a:chExt cx="2404771" cy="1279713"/>
          </a:xfrm>
        </p:grpSpPr>
        <p:grpSp>
          <p:nvGrpSpPr>
            <p:cNvPr id="24" name="Group 23">
              <a:extLst>
                <a:ext uri="{FF2B5EF4-FFF2-40B4-BE49-F238E27FC236}">
                  <a16:creationId xmlns:a16="http://schemas.microsoft.com/office/drawing/2014/main" id="{EBB2D9E2-FF7B-4C78-9BDC-0D6DA72EE470}"/>
                </a:ext>
              </a:extLst>
            </p:cNvPr>
            <p:cNvGrpSpPr/>
            <p:nvPr/>
          </p:nvGrpSpPr>
          <p:grpSpPr>
            <a:xfrm>
              <a:off x="1783932" y="1021785"/>
              <a:ext cx="2404771" cy="1279713"/>
              <a:chOff x="266331" y="355785"/>
              <a:chExt cx="2673657" cy="823516"/>
            </a:xfrm>
          </p:grpSpPr>
          <p:sp>
            <p:nvSpPr>
              <p:cNvPr id="25" name="Rectangle: Rounded Corners 24">
                <a:extLst>
                  <a:ext uri="{FF2B5EF4-FFF2-40B4-BE49-F238E27FC236}">
                    <a16:creationId xmlns:a16="http://schemas.microsoft.com/office/drawing/2014/main" id="{A35E67D1-C89E-4B9A-AEBF-A983C73524C3}"/>
                  </a:ext>
                </a:extLst>
              </p:cNvPr>
              <p:cNvSpPr/>
              <p:nvPr/>
            </p:nvSpPr>
            <p:spPr>
              <a:xfrm>
                <a:off x="266331" y="355785"/>
                <a:ext cx="2601156" cy="769450"/>
              </a:xfrm>
              <a:prstGeom prst="roundRect">
                <a:avLst>
                  <a:gd name="adj" fmla="val 2388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Rectangle: Rounded Corners 25">
                <a:extLst>
                  <a:ext uri="{FF2B5EF4-FFF2-40B4-BE49-F238E27FC236}">
                    <a16:creationId xmlns:a16="http://schemas.microsoft.com/office/drawing/2014/main" id="{1AEBF0E8-5B8C-4256-A868-7FEE54454C5D}"/>
                  </a:ext>
                </a:extLst>
              </p:cNvPr>
              <p:cNvSpPr/>
              <p:nvPr/>
            </p:nvSpPr>
            <p:spPr>
              <a:xfrm>
                <a:off x="338832" y="409851"/>
                <a:ext cx="2601156" cy="769450"/>
              </a:xfrm>
              <a:prstGeom prst="roundRect">
                <a:avLst>
                  <a:gd name="adj" fmla="val 23884"/>
                </a:avLst>
              </a:prstGeom>
              <a:solidFill>
                <a:schemeClr val="bg2">
                  <a:lumMod val="9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7" name="Rectangle 26">
              <a:extLst>
                <a:ext uri="{FF2B5EF4-FFF2-40B4-BE49-F238E27FC236}">
                  <a16:creationId xmlns:a16="http://schemas.microsoft.com/office/drawing/2014/main" id="{4E7803F3-B872-4172-847D-CBB4DB086D14}"/>
                </a:ext>
              </a:extLst>
            </p:cNvPr>
            <p:cNvSpPr/>
            <p:nvPr/>
          </p:nvSpPr>
          <p:spPr>
            <a:xfrm>
              <a:off x="2536392" y="1153247"/>
              <a:ext cx="959654" cy="950100"/>
            </a:xfrm>
            <a:prstGeom prst="rect">
              <a:avLst/>
            </a:prstGeom>
          </p:spPr>
          <p:txBody>
            <a:bodyPr wrap="none">
              <a:spAutoFit/>
            </a:bodyPr>
            <a:lstStyle/>
            <a:p>
              <a:pPr algn="ctr"/>
              <a:r>
                <a:rPr lang="en-US" sz="4400" b="1" spc="-50" dirty="0">
                  <a:solidFill>
                    <a:srgbClr val="8A0000"/>
                  </a:solidFill>
                  <a:latin typeface="Century Gothic" panose="020B0502020202020204" pitchFamily="34" charset="0"/>
                </a:rPr>
                <a:t>70%</a:t>
              </a:r>
            </a:p>
            <a:p>
              <a:pPr algn="ctr"/>
              <a:r>
                <a:rPr lang="en-US" sz="2800" b="1" spc="-50" dirty="0">
                  <a:solidFill>
                    <a:srgbClr val="001C54"/>
                  </a:solidFill>
                  <a:latin typeface="Century Gothic" panose="020B0502020202020204" pitchFamily="34" charset="0"/>
                </a:rPr>
                <a:t>LOCAL</a:t>
              </a:r>
              <a:br>
                <a:rPr lang="en-US" sz="3200" b="1" spc="-50" dirty="0">
                  <a:solidFill>
                    <a:srgbClr val="001C54"/>
                  </a:solidFill>
                  <a:latin typeface="Century Gothic" panose="020B0502020202020204" pitchFamily="34" charset="0"/>
                </a:rPr>
              </a:br>
              <a:endParaRPr lang="en-US" sz="1400" b="1" dirty="0">
                <a:solidFill>
                  <a:srgbClr val="001C54"/>
                </a:solidFill>
                <a:latin typeface="Century Gothic" panose="020B0502020202020204" pitchFamily="34" charset="0"/>
              </a:endParaRPr>
            </a:p>
          </p:txBody>
        </p:sp>
      </p:grpSp>
      <p:sp>
        <p:nvSpPr>
          <p:cNvPr id="14" name="Arrow: Down 13">
            <a:extLst>
              <a:ext uri="{FF2B5EF4-FFF2-40B4-BE49-F238E27FC236}">
                <a16:creationId xmlns:a16="http://schemas.microsoft.com/office/drawing/2014/main" id="{A89984F6-5D10-4B45-88DD-16942430E517}"/>
              </a:ext>
            </a:extLst>
          </p:cNvPr>
          <p:cNvSpPr/>
          <p:nvPr/>
        </p:nvSpPr>
        <p:spPr>
          <a:xfrm>
            <a:off x="2941116" y="1926217"/>
            <a:ext cx="323237" cy="40686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0540F5DD-5583-495F-AA22-14C353691D1B}"/>
              </a:ext>
            </a:extLst>
          </p:cNvPr>
          <p:cNvPicPr>
            <a:picLocks noGrp="1" noChangeAspect="1"/>
          </p:cNvPicPr>
          <p:nvPr>
            <p:ph type="pic" sz="quarter" idx="14"/>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898995" y="1595258"/>
            <a:ext cx="6293005" cy="5262742"/>
          </a:xfrm>
        </p:spPr>
      </p:pic>
      <p:sp>
        <p:nvSpPr>
          <p:cNvPr id="12" name="Text Placeholder 2">
            <a:extLst>
              <a:ext uri="{FF2B5EF4-FFF2-40B4-BE49-F238E27FC236}">
                <a16:creationId xmlns:a16="http://schemas.microsoft.com/office/drawing/2014/main" id="{C1FC3397-02C1-4DF7-8ED0-42ABEAC55449}"/>
              </a:ext>
            </a:extLst>
          </p:cNvPr>
          <p:cNvSpPr>
            <a:spLocks noGrp="1"/>
          </p:cNvSpPr>
          <p:nvPr>
            <p:ph sz="half" idx="1"/>
          </p:nvPr>
        </p:nvSpPr>
        <p:spPr>
          <a:xfrm>
            <a:off x="223719" y="2621512"/>
            <a:ext cx="5535010" cy="4236488"/>
          </a:xfrm>
        </p:spPr>
        <p:txBody>
          <a:bodyPr>
            <a:normAutofit/>
          </a:bodyPr>
          <a:lstStyle/>
          <a:p>
            <a:pPr marL="0" indent="0" algn="just">
              <a:buNone/>
            </a:pPr>
            <a:r>
              <a:rPr lang="en-US" sz="2800" dirty="0">
                <a:solidFill>
                  <a:srgbClr val="001C54"/>
                </a:solidFill>
                <a:latin typeface="Century Gothic" panose="020B0502020202020204" pitchFamily="34" charset="0"/>
              </a:rPr>
              <a:t>The National Drug Policy demands that at least this percentage of medicine be procured from local manufacturers.</a:t>
            </a:r>
          </a:p>
          <a:p>
            <a:pPr marL="0" indent="0" algn="just">
              <a:buNone/>
            </a:pPr>
            <a:r>
              <a:rPr lang="en-US" sz="2800" dirty="0">
                <a:solidFill>
                  <a:srgbClr val="001C54"/>
                </a:solidFill>
                <a:latin typeface="Century Gothic" panose="020B0502020202020204" pitchFamily="34" charset="0"/>
              </a:rPr>
              <a:t> </a:t>
            </a:r>
          </a:p>
          <a:p>
            <a:pPr marL="0" indent="0" algn="just">
              <a:buNone/>
            </a:pPr>
            <a:r>
              <a:rPr lang="en-US" sz="2800" dirty="0">
                <a:solidFill>
                  <a:srgbClr val="001C54"/>
                </a:solidFill>
                <a:latin typeface="Century Gothic" panose="020B0502020202020204" pitchFamily="34" charset="0"/>
              </a:rPr>
              <a:t>This is in line with </a:t>
            </a:r>
            <a:r>
              <a:rPr lang="en-US" sz="2800" dirty="0">
                <a:solidFill>
                  <a:srgbClr val="FF0000"/>
                </a:solidFill>
                <a:latin typeface="Century Gothic" panose="020B0502020202020204" pitchFamily="34" charset="0"/>
              </a:rPr>
              <a:t>Executive Order 003 </a:t>
            </a:r>
            <a:r>
              <a:rPr lang="en-US" sz="2800" dirty="0">
                <a:solidFill>
                  <a:srgbClr val="001C54"/>
                </a:solidFill>
                <a:latin typeface="Century Gothic" panose="020B0502020202020204" pitchFamily="34" charset="0"/>
              </a:rPr>
              <a:t>of the Federal  Government of Nigeria.</a:t>
            </a:r>
          </a:p>
          <a:p>
            <a:pPr marL="0" indent="0" algn="just">
              <a:buNone/>
            </a:pPr>
            <a:endParaRPr lang="en-US" sz="2800" dirty="0">
              <a:solidFill>
                <a:srgbClr val="001C54"/>
              </a:solidFill>
              <a:latin typeface="Century Gothic" panose="020B0502020202020204" pitchFamily="34" charset="0"/>
            </a:endParaRPr>
          </a:p>
        </p:txBody>
      </p:sp>
    </p:spTree>
    <p:extLst>
      <p:ext uri="{BB962C8B-B14F-4D97-AF65-F5344CB8AC3E}">
        <p14:creationId xmlns:p14="http://schemas.microsoft.com/office/powerpoint/2010/main" val="103701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8</a:t>
            </a:fld>
            <a:endParaRPr lang="en-US" dirty="0"/>
          </a:p>
        </p:txBody>
      </p:sp>
      <p:pic>
        <p:nvPicPr>
          <p:cNvPr id="23" name="Picture 22" descr="A picture containing clipart&#10;&#10;Description automatically generated">
            <a:extLst>
              <a:ext uri="{FF2B5EF4-FFF2-40B4-BE49-F238E27FC236}">
                <a16:creationId xmlns:a16="http://schemas.microsoft.com/office/drawing/2014/main" id="{47C41E69-C153-4507-9B4A-9A72E41EBB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38017" y="83219"/>
            <a:ext cx="1389639" cy="402493"/>
          </a:xfrm>
          <a:prstGeom prst="rect">
            <a:avLst/>
          </a:prstGeom>
        </p:spPr>
      </p:pic>
      <p:grpSp>
        <p:nvGrpSpPr>
          <p:cNvPr id="13" name="Group 12">
            <a:extLst>
              <a:ext uri="{FF2B5EF4-FFF2-40B4-BE49-F238E27FC236}">
                <a16:creationId xmlns:a16="http://schemas.microsoft.com/office/drawing/2014/main" id="{6AB4A059-7763-4D79-9EB2-7E020C46A908}"/>
              </a:ext>
            </a:extLst>
          </p:cNvPr>
          <p:cNvGrpSpPr/>
          <p:nvPr/>
        </p:nvGrpSpPr>
        <p:grpSpPr>
          <a:xfrm>
            <a:off x="982395" y="260126"/>
            <a:ext cx="4137770" cy="1761424"/>
            <a:chOff x="1783932" y="1014006"/>
            <a:chExt cx="2404771" cy="1287492"/>
          </a:xfrm>
        </p:grpSpPr>
        <p:grpSp>
          <p:nvGrpSpPr>
            <p:cNvPr id="24" name="Group 23">
              <a:extLst>
                <a:ext uri="{FF2B5EF4-FFF2-40B4-BE49-F238E27FC236}">
                  <a16:creationId xmlns:a16="http://schemas.microsoft.com/office/drawing/2014/main" id="{EBB2D9E2-FF7B-4C78-9BDC-0D6DA72EE470}"/>
                </a:ext>
              </a:extLst>
            </p:cNvPr>
            <p:cNvGrpSpPr/>
            <p:nvPr/>
          </p:nvGrpSpPr>
          <p:grpSpPr>
            <a:xfrm>
              <a:off x="1783932" y="1021785"/>
              <a:ext cx="2404771" cy="1279713"/>
              <a:chOff x="266331" y="355785"/>
              <a:chExt cx="2673657" cy="823516"/>
            </a:xfrm>
          </p:grpSpPr>
          <p:sp>
            <p:nvSpPr>
              <p:cNvPr id="25" name="Rectangle: Rounded Corners 24">
                <a:extLst>
                  <a:ext uri="{FF2B5EF4-FFF2-40B4-BE49-F238E27FC236}">
                    <a16:creationId xmlns:a16="http://schemas.microsoft.com/office/drawing/2014/main" id="{A35E67D1-C89E-4B9A-AEBF-A983C73524C3}"/>
                  </a:ext>
                </a:extLst>
              </p:cNvPr>
              <p:cNvSpPr/>
              <p:nvPr/>
            </p:nvSpPr>
            <p:spPr>
              <a:xfrm>
                <a:off x="266331" y="355785"/>
                <a:ext cx="2601156" cy="769450"/>
              </a:xfrm>
              <a:prstGeom prst="roundRect">
                <a:avLst>
                  <a:gd name="adj" fmla="val 2388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Rectangle: Rounded Corners 25">
                <a:extLst>
                  <a:ext uri="{FF2B5EF4-FFF2-40B4-BE49-F238E27FC236}">
                    <a16:creationId xmlns:a16="http://schemas.microsoft.com/office/drawing/2014/main" id="{1AEBF0E8-5B8C-4256-A868-7FEE54454C5D}"/>
                  </a:ext>
                </a:extLst>
              </p:cNvPr>
              <p:cNvSpPr/>
              <p:nvPr/>
            </p:nvSpPr>
            <p:spPr>
              <a:xfrm>
                <a:off x="338832" y="409851"/>
                <a:ext cx="2601156" cy="769450"/>
              </a:xfrm>
              <a:prstGeom prst="roundRect">
                <a:avLst>
                  <a:gd name="adj" fmla="val 23884"/>
                </a:avLst>
              </a:prstGeom>
              <a:solidFill>
                <a:schemeClr val="bg2">
                  <a:lumMod val="9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7" name="Rectangle 26">
              <a:extLst>
                <a:ext uri="{FF2B5EF4-FFF2-40B4-BE49-F238E27FC236}">
                  <a16:creationId xmlns:a16="http://schemas.microsoft.com/office/drawing/2014/main" id="{4E7803F3-B872-4172-847D-CBB4DB086D14}"/>
                </a:ext>
              </a:extLst>
            </p:cNvPr>
            <p:cNvSpPr/>
            <p:nvPr/>
          </p:nvSpPr>
          <p:spPr>
            <a:xfrm>
              <a:off x="1940783" y="1014006"/>
              <a:ext cx="2106593" cy="1214814"/>
            </a:xfrm>
            <a:prstGeom prst="rect">
              <a:avLst/>
            </a:prstGeom>
          </p:spPr>
          <p:txBody>
            <a:bodyPr wrap="none">
              <a:spAutoFit/>
            </a:bodyPr>
            <a:lstStyle/>
            <a:p>
              <a:pPr algn="ctr"/>
              <a:r>
                <a:rPr lang="en-US" sz="6600" b="1" spc="-50" dirty="0">
                  <a:solidFill>
                    <a:srgbClr val="8A0000"/>
                  </a:solidFill>
                  <a:latin typeface="Century Gothic" panose="020B0502020202020204" pitchFamily="34" charset="0"/>
                </a:rPr>
                <a:t>GOAL </a:t>
              </a:r>
            </a:p>
            <a:p>
              <a:pPr algn="ctr"/>
              <a:r>
                <a:rPr lang="en-US" sz="1200" b="1" spc="-50" dirty="0">
                  <a:solidFill>
                    <a:srgbClr val="001C54"/>
                  </a:solidFill>
                  <a:latin typeface="Century Gothic" panose="020B0502020202020204" pitchFamily="34" charset="0"/>
                </a:rPr>
                <a:t>CHANGING THE NARRATIVE &amp; FOCUSING BEYOND </a:t>
              </a:r>
            </a:p>
            <a:p>
              <a:pPr algn="ctr"/>
              <a:r>
                <a:rPr lang="en-US" sz="1200" b="1" spc="-50" dirty="0">
                  <a:solidFill>
                    <a:srgbClr val="001C54"/>
                  </a:solidFill>
                  <a:latin typeface="Century Gothic" panose="020B0502020202020204" pitchFamily="34" charset="0"/>
                </a:rPr>
                <a:t>DONOR AID</a:t>
              </a:r>
              <a:br>
                <a:rPr lang="en-US" sz="1200" b="1" spc="-50" dirty="0">
                  <a:solidFill>
                    <a:srgbClr val="001C54"/>
                  </a:solidFill>
                  <a:latin typeface="Century Gothic" panose="020B0502020202020204" pitchFamily="34" charset="0"/>
                </a:rPr>
              </a:br>
              <a:endParaRPr lang="en-US" sz="1200" b="1" dirty="0">
                <a:solidFill>
                  <a:srgbClr val="001C54"/>
                </a:solidFill>
                <a:latin typeface="Century Gothic" panose="020B0502020202020204" pitchFamily="34" charset="0"/>
              </a:endParaRPr>
            </a:p>
          </p:txBody>
        </p:sp>
      </p:grpSp>
      <p:sp>
        <p:nvSpPr>
          <p:cNvPr id="14" name="Arrow: Down 13">
            <a:extLst>
              <a:ext uri="{FF2B5EF4-FFF2-40B4-BE49-F238E27FC236}">
                <a16:creationId xmlns:a16="http://schemas.microsoft.com/office/drawing/2014/main" id="{A89984F6-5D10-4B45-88DD-16942430E517}"/>
              </a:ext>
            </a:extLst>
          </p:cNvPr>
          <p:cNvSpPr/>
          <p:nvPr/>
        </p:nvSpPr>
        <p:spPr>
          <a:xfrm>
            <a:off x="2945764" y="2440346"/>
            <a:ext cx="323237" cy="40686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0540F5DD-5583-495F-AA22-14C353691D1B}"/>
              </a:ext>
            </a:extLst>
          </p:cNvPr>
          <p:cNvPicPr>
            <a:picLocks noGrp="1" noChangeAspect="1"/>
          </p:cNvPicPr>
          <p:nvPr>
            <p:ph type="pic" sz="quarter" idx="14"/>
          </p:nvPr>
        </p:nvPicPr>
        <p:blipFill>
          <a:blip r:embed="rId3"/>
          <a:srcRect/>
          <a:stretch/>
        </p:blipFill>
        <p:spPr>
          <a:xfrm>
            <a:off x="6409453" y="1900536"/>
            <a:ext cx="5318203" cy="4218362"/>
          </a:xfrm>
        </p:spPr>
      </p:pic>
      <p:sp>
        <p:nvSpPr>
          <p:cNvPr id="12" name="Text Placeholder 2">
            <a:extLst>
              <a:ext uri="{FF2B5EF4-FFF2-40B4-BE49-F238E27FC236}">
                <a16:creationId xmlns:a16="http://schemas.microsoft.com/office/drawing/2014/main" id="{C1FC3397-02C1-4DF7-8ED0-42ABEAC55449}"/>
              </a:ext>
            </a:extLst>
          </p:cNvPr>
          <p:cNvSpPr>
            <a:spLocks noGrp="1"/>
          </p:cNvSpPr>
          <p:nvPr>
            <p:ph sz="half" idx="1"/>
          </p:nvPr>
        </p:nvSpPr>
        <p:spPr>
          <a:xfrm>
            <a:off x="409320" y="3143648"/>
            <a:ext cx="5655815" cy="3714352"/>
          </a:xfrm>
        </p:spPr>
        <p:txBody>
          <a:bodyPr>
            <a:normAutofit lnSpcReduction="10000"/>
          </a:bodyPr>
          <a:lstStyle/>
          <a:p>
            <a:pPr algn="just"/>
            <a:r>
              <a:rPr lang="en-US" sz="2800" dirty="0">
                <a:solidFill>
                  <a:srgbClr val="001C54"/>
                </a:solidFill>
                <a:latin typeface="Century Gothic" panose="020B0502020202020204" pitchFamily="34" charset="0"/>
              </a:rPr>
              <a:t>To reverse our over dependence on imported medicine. </a:t>
            </a:r>
          </a:p>
          <a:p>
            <a:pPr marL="0" indent="0" algn="just">
              <a:buNone/>
            </a:pPr>
            <a:endParaRPr lang="en-US" sz="2800" dirty="0">
              <a:solidFill>
                <a:srgbClr val="001C54"/>
              </a:solidFill>
              <a:latin typeface="Century Gothic" panose="020B0502020202020204" pitchFamily="34" charset="0"/>
            </a:endParaRPr>
          </a:p>
          <a:p>
            <a:pPr algn="just"/>
            <a:r>
              <a:rPr lang="en-US" sz="2800" dirty="0">
                <a:solidFill>
                  <a:srgbClr val="001C54"/>
                </a:solidFill>
                <a:latin typeface="Century Gothic" panose="020B0502020202020204" pitchFamily="34" charset="0"/>
              </a:rPr>
              <a:t>We are changing the narrative, we have sowed the seed towards Self Reliance and looking beyond Donor Aid. </a:t>
            </a:r>
            <a:br>
              <a:rPr lang="en-US" sz="2800" dirty="0">
                <a:solidFill>
                  <a:srgbClr val="001C54"/>
                </a:solidFill>
                <a:latin typeface="Century Gothic" panose="020B0502020202020204" pitchFamily="34" charset="0"/>
              </a:rPr>
            </a:br>
            <a:endParaRPr lang="en-US" sz="2800" dirty="0">
              <a:solidFill>
                <a:srgbClr val="001C54"/>
              </a:solidFill>
              <a:latin typeface="Century Gothic" panose="020B0502020202020204" pitchFamily="34" charset="0"/>
            </a:endParaRPr>
          </a:p>
        </p:txBody>
      </p:sp>
    </p:spTree>
    <p:extLst>
      <p:ext uri="{BB962C8B-B14F-4D97-AF65-F5344CB8AC3E}">
        <p14:creationId xmlns:p14="http://schemas.microsoft.com/office/powerpoint/2010/main" val="186300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77FEC3E-B2FE-9045-8D49-89B1E3D20CB1}"/>
              </a:ext>
            </a:extLst>
          </p:cNvPr>
          <p:cNvPicPr>
            <a:picLocks noGrp="1" noChangeAspect="1"/>
          </p:cNvPicPr>
          <p:nvPr>
            <p:ph type="pic" sz="quarter" idx="13"/>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4404732" y="1259190"/>
            <a:ext cx="7787267" cy="5598811"/>
          </a:xfrm>
        </p:spPr>
      </p:pic>
      <p:sp>
        <p:nvSpPr>
          <p:cNvPr id="15" name="Freeform 5">
            <a:extLst>
              <a:ext uri="{FF2B5EF4-FFF2-40B4-BE49-F238E27FC236}">
                <a16:creationId xmlns:a16="http://schemas.microsoft.com/office/drawing/2014/main" id="{7746F873-A4ED-4E4C-BB89-CA0FBB9E9582}"/>
              </a:ext>
              <a:ext uri="{C183D7F6-B498-43B3-948B-1728B52AA6E4}">
                <adec:decorative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a:lstStyle/>
          <a:p>
            <a:fld id="{19B51A1E-902D-48AF-9020-955120F399B6}" type="slidenum">
              <a:rPr lang="en-US" smtClean="0"/>
              <a:pPr/>
              <a:t>9</a:t>
            </a:fld>
            <a:endParaRPr lang="en-US" dirty="0"/>
          </a:p>
        </p:txBody>
      </p:sp>
      <p:grpSp>
        <p:nvGrpSpPr>
          <p:cNvPr id="4" name="Group 3">
            <a:extLst>
              <a:ext uri="{FF2B5EF4-FFF2-40B4-BE49-F238E27FC236}">
                <a16:creationId xmlns:a16="http://schemas.microsoft.com/office/drawing/2014/main" id="{119F6C8D-17C7-4FC8-8DF1-0F19ED69094E}"/>
              </a:ext>
            </a:extLst>
          </p:cNvPr>
          <p:cNvGrpSpPr/>
          <p:nvPr/>
        </p:nvGrpSpPr>
        <p:grpSpPr>
          <a:xfrm>
            <a:off x="537261" y="1298363"/>
            <a:ext cx="4256680" cy="2271200"/>
            <a:chOff x="266331" y="355785"/>
            <a:chExt cx="2673657" cy="823516"/>
          </a:xfrm>
        </p:grpSpPr>
        <p:sp>
          <p:nvSpPr>
            <p:cNvPr id="10" name="Rectangle: Rounded Corners 9">
              <a:extLst>
                <a:ext uri="{FF2B5EF4-FFF2-40B4-BE49-F238E27FC236}">
                  <a16:creationId xmlns:a16="http://schemas.microsoft.com/office/drawing/2014/main" id="{078D67D8-CE4B-4392-9E05-0E992DA8DA81}"/>
                </a:ext>
              </a:extLst>
            </p:cNvPr>
            <p:cNvSpPr/>
            <p:nvPr/>
          </p:nvSpPr>
          <p:spPr>
            <a:xfrm>
              <a:off x="266331" y="355785"/>
              <a:ext cx="2601156" cy="769450"/>
            </a:xfrm>
            <a:prstGeom prst="roundRect">
              <a:avLst>
                <a:gd name="adj" fmla="val 2388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80AEBB7E-17AE-487F-9B0C-B96D70764E05}"/>
                </a:ext>
              </a:extLst>
            </p:cNvPr>
            <p:cNvSpPr/>
            <p:nvPr/>
          </p:nvSpPr>
          <p:spPr>
            <a:xfrm>
              <a:off x="338832" y="409851"/>
              <a:ext cx="2601156" cy="769450"/>
            </a:xfrm>
            <a:prstGeom prst="roundRect">
              <a:avLst>
                <a:gd name="adj" fmla="val 23884"/>
              </a:avLst>
            </a:prstGeom>
            <a:solidFill>
              <a:schemeClr val="bg2">
                <a:lumMod val="9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79D19E59-93B7-4C57-A5D4-1096689EFE60}"/>
              </a:ext>
            </a:extLst>
          </p:cNvPr>
          <p:cNvSpPr/>
          <p:nvPr/>
        </p:nvSpPr>
        <p:spPr>
          <a:xfrm>
            <a:off x="912801" y="1840565"/>
            <a:ext cx="3528530" cy="1200329"/>
          </a:xfrm>
          <a:prstGeom prst="rect">
            <a:avLst/>
          </a:prstGeom>
        </p:spPr>
        <p:txBody>
          <a:bodyPr wrap="none">
            <a:spAutoFit/>
          </a:bodyPr>
          <a:lstStyle/>
          <a:p>
            <a:pPr algn="ctr"/>
            <a:r>
              <a:rPr lang="en-US" sz="1600" b="1" dirty="0">
                <a:solidFill>
                  <a:srgbClr val="001C54"/>
                </a:solidFill>
                <a:latin typeface="Century Gothic" panose="020B0502020202020204" pitchFamily="34" charset="0"/>
              </a:rPr>
              <a:t>WHY INVEST IN PARTNERSHIP WITH </a:t>
            </a:r>
          </a:p>
          <a:p>
            <a:pPr algn="ctr"/>
            <a:r>
              <a:rPr lang="en-US" sz="1600" b="1" dirty="0">
                <a:solidFill>
                  <a:srgbClr val="001C54"/>
                </a:solidFill>
                <a:latin typeface="Century Gothic" panose="020B0502020202020204" pitchFamily="34" charset="0"/>
              </a:rPr>
              <a:t>LOCAL PHARMA </a:t>
            </a:r>
          </a:p>
          <a:p>
            <a:pPr algn="ctr"/>
            <a:r>
              <a:rPr lang="en-US" sz="1600" b="1" dirty="0">
                <a:solidFill>
                  <a:srgbClr val="001C54"/>
                </a:solidFill>
                <a:latin typeface="Century Gothic" panose="020B0502020202020204" pitchFamily="34" charset="0"/>
              </a:rPr>
              <a:t>MANUFACTURING SECTOR</a:t>
            </a:r>
            <a:br>
              <a:rPr lang="en-US" sz="2400" b="1" dirty="0">
                <a:solidFill>
                  <a:srgbClr val="001C54"/>
                </a:solidFill>
                <a:latin typeface="Century Gothic" panose="020B0502020202020204" pitchFamily="34" charset="0"/>
              </a:rPr>
            </a:br>
            <a:endParaRPr lang="en-US" sz="2400" b="1" dirty="0">
              <a:solidFill>
                <a:srgbClr val="001C54"/>
              </a:solidFill>
              <a:latin typeface="Century Gothic" panose="020B0502020202020204" pitchFamily="34" charset="0"/>
            </a:endParaRPr>
          </a:p>
        </p:txBody>
      </p:sp>
      <p:pic>
        <p:nvPicPr>
          <p:cNvPr id="12" name="Picture 11" descr="A picture containing clipart&#10;&#10;Description automatically generated">
            <a:extLst>
              <a:ext uri="{FF2B5EF4-FFF2-40B4-BE49-F238E27FC236}">
                <a16:creationId xmlns:a16="http://schemas.microsoft.com/office/drawing/2014/main" id="{B86DF8D5-CB54-4523-9FF4-A63538D0C5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20776" y="68024"/>
            <a:ext cx="1389639" cy="402493"/>
          </a:xfrm>
          <a:prstGeom prst="rect">
            <a:avLst/>
          </a:prstGeom>
        </p:spPr>
      </p:pic>
    </p:spTree>
    <p:extLst>
      <p:ext uri="{BB962C8B-B14F-4D97-AF65-F5344CB8AC3E}">
        <p14:creationId xmlns:p14="http://schemas.microsoft.com/office/powerpoint/2010/main" val="404680792"/>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3_Geometric presentation_AAS_v3" id="{5F394A36-244E-477B-9B00-631A6705923C}" vid="{7FC6DB14-D4FF-4031-8ADB-F8536C0C40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A930687-51F2-44C8-9CE6-D1B3D6E17522}">
  <ds:schemaRefs>
    <ds:schemaRef ds:uri="http://schemas.microsoft.com/sharepoint/v3/contenttype/forms"/>
  </ds:schemaRefs>
</ds:datastoreItem>
</file>

<file path=customXml/itemProps2.xml><?xml version="1.0" encoding="utf-8"?>
<ds:datastoreItem xmlns:ds="http://schemas.openxmlformats.org/officeDocument/2006/customXml" ds:itemID="{29AE7CBC-C35C-4FA9-B339-59E31F30C6AC}">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customXml/itemProps3.xml><?xml version="1.0" encoding="utf-8"?>
<ds:datastoreItem xmlns:ds="http://schemas.openxmlformats.org/officeDocument/2006/customXml" ds:itemID="{A861FE8A-8F15-409F-AF62-619C69C0D537}">
  <ds:schemaRefs>
    <ds:schemaRef ds:uri="http://schemas.microsoft.com/office/2006/metadata/properties"/>
    <ds:schemaRef ds:uri="http://www.w3.org/2000/xmlns/"/>
    <ds:schemaRef ds:uri="71af3243-3dd4-4a8d-8c0d-dd76da1f02a5"/>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635</Words>
  <Application>Microsoft Office PowerPoint</Application>
  <PresentationFormat>Widescreen</PresentationFormat>
  <Paragraphs>94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PARTNERING WITH THE LOCAL PHARMA MANUFACTURING 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  In Partnership that works!!</vt:lpstr>
      <vt:lpstr>Partnership that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WITH THE LOCAL PHARMA MANUFACTURING GROUP:   </dc:title>
  <dc:creator/>
  <cp:lastModifiedBy>Chinekwu Oreh</cp:lastModifiedBy>
  <cp:revision>2</cp:revision>
  <dcterms:created xsi:type="dcterms:W3CDTF">2019-09-06T18:16:13Z</dcterms:created>
  <dcterms:modified xsi:type="dcterms:W3CDTF">2023-05-17T10:01:32Z</dcterms:modified>
</cp:coreProperties>
</file>