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3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4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8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9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3" r:id="rId3"/>
    <p:sldMasterId id="2147483703" r:id="rId4"/>
    <p:sldMasterId id="2147483717" r:id="rId5"/>
    <p:sldMasterId id="2147483724" r:id="rId6"/>
    <p:sldMasterId id="2147483732" r:id="rId7"/>
    <p:sldMasterId id="2147483746" r:id="rId8"/>
  </p:sldMasterIdLst>
  <p:notesMasterIdLst>
    <p:notesMasterId r:id="rId76"/>
  </p:notesMasterIdLst>
  <p:sldIdLst>
    <p:sldId id="257" r:id="rId9"/>
    <p:sldId id="2145706018" r:id="rId10"/>
    <p:sldId id="7723" r:id="rId11"/>
    <p:sldId id="2145705979" r:id="rId12"/>
    <p:sldId id="2145706007" r:id="rId13"/>
    <p:sldId id="263" r:id="rId14"/>
    <p:sldId id="262" r:id="rId15"/>
    <p:sldId id="2145705958" r:id="rId16"/>
    <p:sldId id="796" r:id="rId17"/>
    <p:sldId id="2145705964" r:id="rId18"/>
    <p:sldId id="2145706016" r:id="rId19"/>
    <p:sldId id="2145706019" r:id="rId20"/>
    <p:sldId id="2145706020" r:id="rId21"/>
    <p:sldId id="2145706012" r:id="rId22"/>
    <p:sldId id="258" r:id="rId23"/>
    <p:sldId id="259" r:id="rId24"/>
    <p:sldId id="2145706022" r:id="rId25"/>
    <p:sldId id="2145706041" r:id="rId26"/>
    <p:sldId id="2145706023" r:id="rId27"/>
    <p:sldId id="2145706039" r:id="rId28"/>
    <p:sldId id="2145706047" r:id="rId29"/>
    <p:sldId id="586" r:id="rId30"/>
    <p:sldId id="589" r:id="rId31"/>
    <p:sldId id="261" r:id="rId32"/>
    <p:sldId id="4392" r:id="rId33"/>
    <p:sldId id="2145706046" r:id="rId34"/>
    <p:sldId id="2145705965" r:id="rId35"/>
    <p:sldId id="2145705297" r:id="rId36"/>
    <p:sldId id="2145706042" r:id="rId37"/>
    <p:sldId id="2145705948" r:id="rId38"/>
    <p:sldId id="2145705949" r:id="rId39"/>
    <p:sldId id="2145705946" r:id="rId40"/>
    <p:sldId id="592" r:id="rId41"/>
    <p:sldId id="2145705947" r:id="rId42"/>
    <p:sldId id="2145706048" r:id="rId43"/>
    <p:sldId id="2145706089" r:id="rId44"/>
    <p:sldId id="2145706090" r:id="rId45"/>
    <p:sldId id="2145706043" r:id="rId46"/>
    <p:sldId id="2145706095" r:id="rId47"/>
    <p:sldId id="2145705954" r:id="rId48"/>
    <p:sldId id="2145705957" r:id="rId49"/>
    <p:sldId id="2145705955" r:id="rId50"/>
    <p:sldId id="2145706044" r:id="rId51"/>
    <p:sldId id="2145706045" r:id="rId52"/>
    <p:sldId id="2145705999" r:id="rId53"/>
    <p:sldId id="2145705993" r:id="rId54"/>
    <p:sldId id="2145706000" r:id="rId55"/>
    <p:sldId id="2145706091" r:id="rId56"/>
    <p:sldId id="2145706092" r:id="rId57"/>
    <p:sldId id="2145706015" r:id="rId58"/>
    <p:sldId id="2145706017" r:id="rId59"/>
    <p:sldId id="2145706093" r:id="rId60"/>
    <p:sldId id="2145706013" r:id="rId61"/>
    <p:sldId id="2145706094" r:id="rId62"/>
    <p:sldId id="2145706001" r:id="rId63"/>
    <p:sldId id="2145706002" r:id="rId64"/>
    <p:sldId id="2145706096" r:id="rId65"/>
    <p:sldId id="2145706024" r:id="rId66"/>
    <p:sldId id="2145706097" r:id="rId67"/>
    <p:sldId id="2145706098" r:id="rId68"/>
    <p:sldId id="2145706034" r:id="rId69"/>
    <p:sldId id="2145706099" r:id="rId70"/>
    <p:sldId id="2145706036" r:id="rId71"/>
    <p:sldId id="2145706038" r:id="rId72"/>
    <p:sldId id="2145706035" r:id="rId73"/>
    <p:sldId id="2145706100" r:id="rId74"/>
    <p:sldId id="2145706028" r:id="rId75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908"/>
    <a:srgbClr val="006600"/>
    <a:srgbClr val="DBFDDF"/>
    <a:srgbClr val="6BDB6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91EDF-12CB-49C1-A27A-3E8A26D194B7}" type="doc">
      <dgm:prSet loTypeId="urn:microsoft.com/office/officeart/2005/8/layout/vList6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5366B18F-E577-444D-8162-9B287BE7FE4D}">
      <dgm:prSet phldrT="[Text]" custT="1"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050" dirty="0">
              <a:latin typeface="Avenir Next LT Pro" panose="020B0504020202020204" pitchFamily="34" charset="0"/>
            </a:rPr>
            <a:t>The CWG organized a series of workshops with Partners and relevant stakeholders which included State Representatives and Sector Experts</a:t>
          </a:r>
          <a:endParaRPr lang="en-GB" sz="1050" dirty="0">
            <a:latin typeface="Avenir Next LT Pro" panose="020B0504020202020204" pitchFamily="34" charset="0"/>
          </a:endParaRPr>
        </a:p>
      </dgm:t>
    </dgm:pt>
    <dgm:pt modelId="{525264E9-0DEC-49ED-AB1D-8F8977BDC217}" type="parTrans" cxnId="{0B985EC4-7EDA-406D-9D28-7609BF8356D6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4BD0B6A2-F2D3-444B-9EB5-0A2A3628CCF7}" type="sibTrans" cxnId="{0B985EC4-7EDA-406D-9D28-7609BF8356D6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5848E7F0-A2A2-4F11-959E-DC107083BF18}">
      <dgm:prSet phldrT="[Text]" custT="1"/>
      <dgm:spPr/>
      <dgm:t>
        <a:bodyPr/>
        <a:lstStyle/>
        <a:p>
          <a:r>
            <a:rPr lang="en-US" sz="1400" b="1" dirty="0">
              <a:latin typeface="Avenir Next LT Pro" panose="020B0504020202020204" pitchFamily="34" charset="0"/>
            </a:rPr>
            <a:t>Strategy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0A533034-4A2C-4B36-8FF5-6FC97B371BEE}" type="parTrans" cxnId="{5C161921-94FF-408F-80C4-1E71391DF079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D0DE99E6-FC25-4FFF-B6A4-D550D4F780EE}" type="sibTrans" cxnId="{5C161921-94FF-408F-80C4-1E71391DF079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57932B4F-C12F-4B97-A2D2-4A09560DCBB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000" dirty="0">
              <a:latin typeface="Avenir Next LT Pro" panose="020B0504020202020204" pitchFamily="34" charset="0"/>
            </a:rPr>
            <a:t>The National HCD Strategy was articulated along with the unified National HCD Vision captioned “</a:t>
          </a:r>
          <a:r>
            <a:rPr lang="en-GB" sz="1000" b="1" i="1" dirty="0">
              <a:latin typeface="Avenir Next LT Pro" panose="020B0504020202020204" pitchFamily="34" charset="0"/>
            </a:rPr>
            <a:t>Healthy, Educated and Productive Nigerians for a globally competitive nation by 2030</a:t>
          </a:r>
          <a:r>
            <a:rPr lang="en-GB" sz="1000" dirty="0">
              <a:latin typeface="Avenir Next LT Pro" panose="020B0504020202020204" pitchFamily="34" charset="0"/>
            </a:rPr>
            <a:t>” </a:t>
          </a:r>
        </a:p>
      </dgm:t>
    </dgm:pt>
    <dgm:pt modelId="{DAB6749D-A249-475B-A4F5-1F0156E0FBB1}" type="parTrans" cxnId="{DC7C9A05-6173-4DF7-9CD4-C87CB6F963FE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B1A42C98-163A-46A8-9233-7F743832E94D}" type="sibTrans" cxnId="{DC7C9A05-6173-4DF7-9CD4-C87CB6F963FE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1720064B-47B8-4AD7-BA49-CFB6C81FCEE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Avenir Next LT Pro" panose="020B0504020202020204" pitchFamily="34" charset="0"/>
            </a:rPr>
            <a:t>Targets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7275CE5B-DE3D-4D0A-9E43-7C36DFA51473}" type="parTrans" cxnId="{CBCBFFC9-7737-4917-88F4-B6438936E7D4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BBA31F34-5147-4803-9642-0FEC83160BA7}" type="sibTrans" cxnId="{CBCBFFC9-7737-4917-88F4-B6438936E7D4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C8AEA82E-133F-4D2B-B12F-39F46C82EA2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>
              <a:latin typeface="Avenir Next LT Pro" panose="020B0504020202020204" pitchFamily="34" charset="0"/>
            </a:rPr>
            <a:t>Analysis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78707334-6B55-4646-9099-57B3F7ECB700}" type="parTrans" cxnId="{914BA880-0976-4475-B2DF-EAD839EB1825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53470876-5D89-4953-9AF8-D6DE737D4AF6}" type="sibTrans" cxnId="{914BA880-0976-4475-B2DF-EAD839EB1825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1C078849-41A2-4687-859A-F618B087CA3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Avenir Next LT Pro" panose="020B0504020202020204" pitchFamily="34" charset="0"/>
            </a:rPr>
            <a:t>Interventions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C50AE543-38F7-48F8-898C-EA89C3517A74}" type="parTrans" cxnId="{5CBD6933-9952-4F5F-953B-E0B2CA4FCC07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FB9F8CC6-38EA-4CD6-B67F-054D1C192C4C}" type="sibTrans" cxnId="{5CBD6933-9952-4F5F-953B-E0B2CA4FCC07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0AF35766-8B95-45C2-BD68-09BD22F83E12}">
      <dgm:prSet phldrT="[Text]" custT="1"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Targets were also set across three thematic areas namely </a:t>
          </a:r>
          <a:r>
            <a:rPr lang="en-US" sz="1050" b="1" i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Health and Nutrition</a:t>
          </a:r>
          <a:r>
            <a:rPr lang="en-US" sz="1050" i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,</a:t>
          </a:r>
          <a:r>
            <a:rPr lang="en-US" sz="1050" b="1" i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Education</a:t>
          </a:r>
          <a:r>
            <a:rPr lang="en-US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and </a:t>
          </a:r>
          <a:r>
            <a:rPr lang="en-US" sz="1050" b="1" i="1" dirty="0" err="1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Labour</a:t>
          </a:r>
          <a:r>
            <a:rPr lang="en-US" sz="1050" b="1" i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Force Participation </a:t>
          </a:r>
          <a:endParaRPr lang="en-GB" sz="1050" dirty="0">
            <a:latin typeface="Avenir Next LT Pro" panose="020B0504020202020204" pitchFamily="34" charset="0"/>
          </a:endParaRPr>
        </a:p>
      </dgm:t>
    </dgm:pt>
    <dgm:pt modelId="{ADB3ADD0-CB0C-4EDF-9E0A-79F027A1EAEC}" type="parTrans" cxnId="{CE5FE230-9CA6-4F1E-8E6D-535A2C7ADE17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76DB6AE0-338D-4D82-9F11-8B1A4DCD47BD}" type="sibTrans" cxnId="{CE5FE230-9CA6-4F1E-8E6D-535A2C7ADE17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83237C9C-FB35-49EF-8B8E-9019B096B37E}">
      <dgm:prSet phldrT="[Text]" custT="1"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A list of sixteen (16) preliminary </a:t>
          </a:r>
          <a:r>
            <a:rPr lang="en-US" sz="1050" b="1" i="1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high-impact Interventions </a:t>
          </a:r>
          <a:r>
            <a:rPr lang="en-US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across the three thematic areas were also identified</a:t>
          </a:r>
          <a:endParaRPr lang="en-GB" sz="1050" dirty="0">
            <a:latin typeface="Avenir Next LT Pro" panose="020B0504020202020204" pitchFamily="34" charset="0"/>
          </a:endParaRPr>
        </a:p>
      </dgm:t>
    </dgm:pt>
    <dgm:pt modelId="{BB910255-0EB6-405D-BAD2-6C47577F2145}" type="parTrans" cxnId="{BF574BD0-05B6-4681-8DCE-AFA4DD5B4D2C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1DDBD2A5-6D9C-4E2D-AA9B-834C726256BF}" type="sibTrans" cxnId="{BF574BD0-05B6-4681-8DCE-AFA4DD5B4D2C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B2A73CCD-EA56-4257-822A-873CC42E21B3}">
      <dgm:prSet phldrT="[Text]" custT="1"/>
      <dgm:spPr/>
      <dgm:t>
        <a:bodyPr anchor="t"/>
        <a:lstStyle/>
        <a:p>
          <a:pPr>
            <a:buFont typeface="Arial" panose="020B0604020202020204" pitchFamily="34" charset="0"/>
            <a:buChar char="•"/>
          </a:pPr>
          <a:r>
            <a:rPr lang="en-US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The Strategy also included a </a:t>
          </a:r>
          <a:r>
            <a:rPr lang="en-GB" sz="105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Landscape analysis on HCD in Nigeria as well as an assessment of existing efforts, system challenges and gaps </a:t>
          </a:r>
          <a:endParaRPr lang="en-GB" sz="1050" dirty="0">
            <a:latin typeface="Avenir Next LT Pro" panose="020B0504020202020204" pitchFamily="34" charset="0"/>
          </a:endParaRPr>
        </a:p>
      </dgm:t>
    </dgm:pt>
    <dgm:pt modelId="{66E866CB-F362-47BE-80D5-98A7CEFEFD2F}" type="parTrans" cxnId="{93761484-304F-41BE-AA94-6F8D23AC2A61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C7C66D12-005D-49DB-84FD-48CD1CEB2E25}" type="sibTrans" cxnId="{93761484-304F-41BE-AA94-6F8D23AC2A61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072D36E8-A2F0-4A24-A3DC-58651BCE49C1}">
      <dgm:prSet custT="1"/>
      <dgm:spPr/>
      <dgm:t>
        <a:bodyPr anchor="t"/>
        <a:lstStyle/>
        <a:p>
          <a:pPr>
            <a:buFont typeface="Arial" panose="020B0604020202020204" pitchFamily="34" charset="0"/>
            <a:buChar char="•"/>
          </a:pPr>
          <a:endParaRPr lang="en-US" sz="900" dirty="0">
            <a:latin typeface="Avenir Next LT Pro" panose="020B0504020202020204" pitchFamily="34" charset="0"/>
          </a:endParaRPr>
        </a:p>
      </dgm:t>
    </dgm:pt>
    <dgm:pt modelId="{B2F37D02-A6A4-48AD-A07C-5135B0BEDEC5}" type="parTrans" cxnId="{690BA2A1-3870-4934-8B52-A2EAD980B621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88B4EAEA-F4DE-4C0D-AF06-23D4A4FCBFA5}" type="sibTrans" cxnId="{690BA2A1-3870-4934-8B52-A2EAD980B621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A89B5207-4BEA-4B20-909A-EB61729752CA}">
      <dgm:prSet phldrT="[Text]" custT="1"/>
      <dgm:spPr/>
      <dgm:t>
        <a:bodyPr/>
        <a:lstStyle/>
        <a:p>
          <a:r>
            <a:rPr lang="en-US" sz="1400" b="1" dirty="0">
              <a:latin typeface="Avenir Next LT Pro" panose="020B0504020202020204" pitchFamily="34" charset="0"/>
            </a:rPr>
            <a:t>Workshops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0E2A93E6-C375-4032-B2FB-AC3E74A47CEF}" type="sibTrans" cxnId="{90F94661-35B4-40DA-9D2C-4A3DDEB697D5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EE1158EB-723C-41E7-AEBE-B4FD080D14BD}" type="parTrans" cxnId="{90F94661-35B4-40DA-9D2C-4A3DDEB697D5}">
      <dgm:prSet/>
      <dgm:spPr/>
      <dgm:t>
        <a:bodyPr/>
        <a:lstStyle/>
        <a:p>
          <a:endParaRPr lang="en-GB" sz="1600">
            <a:latin typeface="Avenir Next LT Pro" panose="020B0504020202020204" pitchFamily="34" charset="0"/>
          </a:endParaRPr>
        </a:p>
      </dgm:t>
    </dgm:pt>
    <dgm:pt modelId="{B75EEE62-CC13-41BC-8A5D-7A2DFAE27D7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Avenir Next LT Pro" panose="020B0504020202020204" pitchFamily="34" charset="0"/>
            </a:rPr>
            <a:t>Outcomes</a:t>
          </a:r>
          <a:endParaRPr lang="en-GB" sz="1400" b="1" dirty="0">
            <a:latin typeface="Avenir Next LT Pro" panose="020B0504020202020204" pitchFamily="34" charset="0"/>
          </a:endParaRPr>
        </a:p>
      </dgm:t>
    </dgm:pt>
    <dgm:pt modelId="{A27B4F2F-6F64-4AC8-BD0C-EEC6CFED6AC6}" type="parTrans" cxnId="{2C12A477-02CF-4D0D-9828-F97D988AAACE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8702F0BF-CC41-4DFD-B6AC-26A384E5759B}" type="sibTrans" cxnId="{2C12A477-02CF-4D0D-9828-F97D988AAACE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32708C4C-AEBD-41AF-B947-FD94741448E4}">
      <dgm:prSet phldrT="[Text]" custT="1"/>
      <dgm:spPr/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en-US" sz="1100" b="0" dirty="0">
              <a:latin typeface="Avenir Next LT Pro" panose="020B0504020202020204" pitchFamily="34" charset="0"/>
            </a:rPr>
            <a:t>Six (6) outcome areas were identified across the three thematic areas</a:t>
          </a:r>
          <a:endParaRPr lang="en-GB" sz="1100" b="0" dirty="0">
            <a:latin typeface="Avenir Next LT Pro" panose="020B0504020202020204" pitchFamily="34" charset="0"/>
          </a:endParaRPr>
        </a:p>
      </dgm:t>
    </dgm:pt>
    <dgm:pt modelId="{68CEC351-833B-4ED7-A65C-1014C5790F6E}" type="parTrans" cxnId="{266E32DE-D6B5-48E1-87C0-8BE49C7DD64A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2C94DD67-0FF5-4078-94EB-52D981EBAA8E}" type="sibTrans" cxnId="{266E32DE-D6B5-48E1-87C0-8BE49C7DD64A}">
      <dgm:prSet/>
      <dgm:spPr/>
      <dgm:t>
        <a:bodyPr/>
        <a:lstStyle/>
        <a:p>
          <a:endParaRPr lang="en-GB">
            <a:latin typeface="Avenir Next LT Pro" panose="020B0504020202020204" pitchFamily="34" charset="0"/>
          </a:endParaRPr>
        </a:p>
      </dgm:t>
    </dgm:pt>
    <dgm:pt modelId="{455BA748-A9AF-49AB-A3B8-AD6E671C6264}" type="pres">
      <dgm:prSet presAssocID="{97291EDF-12CB-49C1-A27A-3E8A26D194B7}" presName="Name0" presStyleCnt="0">
        <dgm:presLayoutVars>
          <dgm:dir/>
          <dgm:animLvl val="lvl"/>
          <dgm:resizeHandles/>
        </dgm:presLayoutVars>
      </dgm:prSet>
      <dgm:spPr/>
    </dgm:pt>
    <dgm:pt modelId="{9A6DD5B6-4D1B-4BAE-8070-1789BCD44749}" type="pres">
      <dgm:prSet presAssocID="{A89B5207-4BEA-4B20-909A-EB61729752CA}" presName="linNode" presStyleCnt="0"/>
      <dgm:spPr/>
    </dgm:pt>
    <dgm:pt modelId="{FB30B564-1D62-496F-8A26-C2C26F591705}" type="pres">
      <dgm:prSet presAssocID="{A89B5207-4BEA-4B20-909A-EB61729752CA}" presName="parentShp" presStyleLbl="node1" presStyleIdx="0" presStyleCnt="6">
        <dgm:presLayoutVars>
          <dgm:bulletEnabled val="1"/>
        </dgm:presLayoutVars>
      </dgm:prSet>
      <dgm:spPr/>
    </dgm:pt>
    <dgm:pt modelId="{C335D9AC-F586-45BA-9F53-79613905C052}" type="pres">
      <dgm:prSet presAssocID="{A89B5207-4BEA-4B20-909A-EB61729752CA}" presName="childShp" presStyleLbl="bgAccFollowNode1" presStyleIdx="0" presStyleCnt="6">
        <dgm:presLayoutVars>
          <dgm:bulletEnabled val="1"/>
        </dgm:presLayoutVars>
      </dgm:prSet>
      <dgm:spPr/>
    </dgm:pt>
    <dgm:pt modelId="{22986D07-FBEA-4DCB-924D-FE25A612FAE9}" type="pres">
      <dgm:prSet presAssocID="{0E2A93E6-C375-4032-B2FB-AC3E74A47CEF}" presName="spacing" presStyleCnt="0"/>
      <dgm:spPr/>
    </dgm:pt>
    <dgm:pt modelId="{2BCF476F-6421-41DC-B0C7-E0CFC713D704}" type="pres">
      <dgm:prSet presAssocID="{5848E7F0-A2A2-4F11-959E-DC107083BF18}" presName="linNode" presStyleCnt="0"/>
      <dgm:spPr/>
    </dgm:pt>
    <dgm:pt modelId="{14110BDC-52A6-4889-B88D-B2C1C2C23AE9}" type="pres">
      <dgm:prSet presAssocID="{5848E7F0-A2A2-4F11-959E-DC107083BF18}" presName="parentShp" presStyleLbl="node1" presStyleIdx="1" presStyleCnt="6">
        <dgm:presLayoutVars>
          <dgm:bulletEnabled val="1"/>
        </dgm:presLayoutVars>
      </dgm:prSet>
      <dgm:spPr/>
    </dgm:pt>
    <dgm:pt modelId="{9D3491E9-18DD-4D0F-8E16-5D363C00BB29}" type="pres">
      <dgm:prSet presAssocID="{5848E7F0-A2A2-4F11-959E-DC107083BF18}" presName="childShp" presStyleLbl="bgAccFollowNode1" presStyleIdx="1" presStyleCnt="6">
        <dgm:presLayoutVars>
          <dgm:bulletEnabled val="1"/>
        </dgm:presLayoutVars>
      </dgm:prSet>
      <dgm:spPr/>
    </dgm:pt>
    <dgm:pt modelId="{C79E4AD7-0ABA-4DA2-9C72-5A5832127125}" type="pres">
      <dgm:prSet presAssocID="{D0DE99E6-FC25-4FFF-B6A4-D550D4F780EE}" presName="spacing" presStyleCnt="0"/>
      <dgm:spPr/>
    </dgm:pt>
    <dgm:pt modelId="{CF83F1BB-0F15-44FF-9698-2D6AEC21283A}" type="pres">
      <dgm:prSet presAssocID="{1720064B-47B8-4AD7-BA49-CFB6C81FCEEE}" presName="linNode" presStyleCnt="0"/>
      <dgm:spPr/>
    </dgm:pt>
    <dgm:pt modelId="{57FE3321-9A2B-494E-8B5B-F94115A34419}" type="pres">
      <dgm:prSet presAssocID="{1720064B-47B8-4AD7-BA49-CFB6C81FCEEE}" presName="parentShp" presStyleLbl="node1" presStyleIdx="2" presStyleCnt="6">
        <dgm:presLayoutVars>
          <dgm:bulletEnabled val="1"/>
        </dgm:presLayoutVars>
      </dgm:prSet>
      <dgm:spPr/>
    </dgm:pt>
    <dgm:pt modelId="{2CCD25FF-730D-4453-B081-DE8B3CFD20DD}" type="pres">
      <dgm:prSet presAssocID="{1720064B-47B8-4AD7-BA49-CFB6C81FCEEE}" presName="childShp" presStyleLbl="bgAccFollowNode1" presStyleIdx="2" presStyleCnt="6">
        <dgm:presLayoutVars>
          <dgm:bulletEnabled val="1"/>
        </dgm:presLayoutVars>
      </dgm:prSet>
      <dgm:spPr/>
    </dgm:pt>
    <dgm:pt modelId="{2D34198D-35C7-4F6B-A522-EDE8B5122D01}" type="pres">
      <dgm:prSet presAssocID="{BBA31F34-5147-4803-9642-0FEC83160BA7}" presName="spacing" presStyleCnt="0"/>
      <dgm:spPr/>
    </dgm:pt>
    <dgm:pt modelId="{B8F99546-53E2-4593-8269-2627B2C73D17}" type="pres">
      <dgm:prSet presAssocID="{B75EEE62-CC13-41BC-8A5D-7A2DFAE27D73}" presName="linNode" presStyleCnt="0"/>
      <dgm:spPr/>
    </dgm:pt>
    <dgm:pt modelId="{DA31BD55-7BDA-4B27-8E81-B28ECA70FFA2}" type="pres">
      <dgm:prSet presAssocID="{B75EEE62-CC13-41BC-8A5D-7A2DFAE27D73}" presName="parentShp" presStyleLbl="node1" presStyleIdx="3" presStyleCnt="6">
        <dgm:presLayoutVars>
          <dgm:bulletEnabled val="1"/>
        </dgm:presLayoutVars>
      </dgm:prSet>
      <dgm:spPr/>
    </dgm:pt>
    <dgm:pt modelId="{CE191AD9-B8EE-4093-87B9-0D0BDC2F57DD}" type="pres">
      <dgm:prSet presAssocID="{B75EEE62-CC13-41BC-8A5D-7A2DFAE27D73}" presName="childShp" presStyleLbl="bgAccFollowNode1" presStyleIdx="3" presStyleCnt="6">
        <dgm:presLayoutVars>
          <dgm:bulletEnabled val="1"/>
        </dgm:presLayoutVars>
      </dgm:prSet>
      <dgm:spPr/>
    </dgm:pt>
    <dgm:pt modelId="{B56F57F4-9C6F-4531-BFD8-DE6AC92D58B1}" type="pres">
      <dgm:prSet presAssocID="{8702F0BF-CC41-4DFD-B6AC-26A384E5759B}" presName="spacing" presStyleCnt="0"/>
      <dgm:spPr/>
    </dgm:pt>
    <dgm:pt modelId="{868610D0-7328-48F5-AE34-1E7605F96535}" type="pres">
      <dgm:prSet presAssocID="{1C078849-41A2-4687-859A-F618B087CA3D}" presName="linNode" presStyleCnt="0"/>
      <dgm:spPr/>
    </dgm:pt>
    <dgm:pt modelId="{E02A1244-890D-4056-8486-9B4DC3FE871B}" type="pres">
      <dgm:prSet presAssocID="{1C078849-41A2-4687-859A-F618B087CA3D}" presName="parentShp" presStyleLbl="node1" presStyleIdx="4" presStyleCnt="6">
        <dgm:presLayoutVars>
          <dgm:bulletEnabled val="1"/>
        </dgm:presLayoutVars>
      </dgm:prSet>
      <dgm:spPr/>
    </dgm:pt>
    <dgm:pt modelId="{132272DF-C89A-487E-B03E-270E3CF702F5}" type="pres">
      <dgm:prSet presAssocID="{1C078849-41A2-4687-859A-F618B087CA3D}" presName="childShp" presStyleLbl="bgAccFollowNode1" presStyleIdx="4" presStyleCnt="6">
        <dgm:presLayoutVars>
          <dgm:bulletEnabled val="1"/>
        </dgm:presLayoutVars>
      </dgm:prSet>
      <dgm:spPr/>
    </dgm:pt>
    <dgm:pt modelId="{727E1316-DBA3-4F75-9539-39CE27A6C785}" type="pres">
      <dgm:prSet presAssocID="{FB9F8CC6-38EA-4CD6-B67F-054D1C192C4C}" presName="spacing" presStyleCnt="0"/>
      <dgm:spPr/>
    </dgm:pt>
    <dgm:pt modelId="{5199047A-1712-4536-9794-92860ECFD2F1}" type="pres">
      <dgm:prSet presAssocID="{C8AEA82E-133F-4D2B-B12F-39F46C82EA29}" presName="linNode" presStyleCnt="0"/>
      <dgm:spPr/>
    </dgm:pt>
    <dgm:pt modelId="{82B32047-9FE4-45F2-8890-CA31EC910859}" type="pres">
      <dgm:prSet presAssocID="{C8AEA82E-133F-4D2B-B12F-39F46C82EA29}" presName="parentShp" presStyleLbl="node1" presStyleIdx="5" presStyleCnt="6">
        <dgm:presLayoutVars>
          <dgm:bulletEnabled val="1"/>
        </dgm:presLayoutVars>
      </dgm:prSet>
      <dgm:spPr/>
    </dgm:pt>
    <dgm:pt modelId="{F36B78C9-B90A-4C23-B590-0E2897B873B2}" type="pres">
      <dgm:prSet presAssocID="{C8AEA82E-133F-4D2B-B12F-39F46C82EA29}" presName="childShp" presStyleLbl="bgAccFollowNode1" presStyleIdx="5" presStyleCnt="6">
        <dgm:presLayoutVars>
          <dgm:bulletEnabled val="1"/>
        </dgm:presLayoutVars>
      </dgm:prSet>
      <dgm:spPr/>
    </dgm:pt>
  </dgm:ptLst>
  <dgm:cxnLst>
    <dgm:cxn modelId="{16EECA03-30A2-4859-8234-79441D49BC3B}" type="presOf" srcId="{B2A73CCD-EA56-4257-822A-873CC42E21B3}" destId="{F36B78C9-B90A-4C23-B590-0E2897B873B2}" srcOrd="0" destOrd="0" presId="urn:microsoft.com/office/officeart/2005/8/layout/vList6"/>
    <dgm:cxn modelId="{DC7C9A05-6173-4DF7-9CD4-C87CB6F963FE}" srcId="{5848E7F0-A2A2-4F11-959E-DC107083BF18}" destId="{57932B4F-C12F-4B97-A2D2-4A09560DCBBA}" srcOrd="0" destOrd="0" parTransId="{DAB6749D-A249-475B-A4F5-1F0156E0FBB1}" sibTransId="{B1A42C98-163A-46A8-9233-7F743832E94D}"/>
    <dgm:cxn modelId="{6A7B450E-AEA7-4D00-BD36-0C7D20745CF3}" type="presOf" srcId="{57932B4F-C12F-4B97-A2D2-4A09560DCBBA}" destId="{9D3491E9-18DD-4D0F-8E16-5D363C00BB29}" srcOrd="0" destOrd="0" presId="urn:microsoft.com/office/officeart/2005/8/layout/vList6"/>
    <dgm:cxn modelId="{0B21D31A-2D48-431B-B0FE-7DF0961DCDA1}" type="presOf" srcId="{32708C4C-AEBD-41AF-B947-FD94741448E4}" destId="{CE191AD9-B8EE-4093-87B9-0D0BDC2F57DD}" srcOrd="0" destOrd="0" presId="urn:microsoft.com/office/officeart/2005/8/layout/vList6"/>
    <dgm:cxn modelId="{5C161921-94FF-408F-80C4-1E71391DF079}" srcId="{97291EDF-12CB-49C1-A27A-3E8A26D194B7}" destId="{5848E7F0-A2A2-4F11-959E-DC107083BF18}" srcOrd="1" destOrd="0" parTransId="{0A533034-4A2C-4B36-8FF5-6FC97B371BEE}" sibTransId="{D0DE99E6-FC25-4FFF-B6A4-D550D4F780EE}"/>
    <dgm:cxn modelId="{CE5FE230-9CA6-4F1E-8E6D-535A2C7ADE17}" srcId="{1720064B-47B8-4AD7-BA49-CFB6C81FCEEE}" destId="{0AF35766-8B95-45C2-BD68-09BD22F83E12}" srcOrd="0" destOrd="0" parTransId="{ADB3ADD0-CB0C-4EDF-9E0A-79F027A1EAEC}" sibTransId="{76DB6AE0-338D-4D82-9F11-8B1A4DCD47BD}"/>
    <dgm:cxn modelId="{04D13131-8AF6-4D4A-A8DF-C6E53924AFD5}" type="presOf" srcId="{1720064B-47B8-4AD7-BA49-CFB6C81FCEEE}" destId="{57FE3321-9A2B-494E-8B5B-F94115A34419}" srcOrd="0" destOrd="0" presId="urn:microsoft.com/office/officeart/2005/8/layout/vList6"/>
    <dgm:cxn modelId="{44589F31-F7C1-41D9-BD9C-B6EE6305B761}" type="presOf" srcId="{97291EDF-12CB-49C1-A27A-3E8A26D194B7}" destId="{455BA748-A9AF-49AB-A3B8-AD6E671C6264}" srcOrd="0" destOrd="0" presId="urn:microsoft.com/office/officeart/2005/8/layout/vList6"/>
    <dgm:cxn modelId="{5CBD6933-9952-4F5F-953B-E0B2CA4FCC07}" srcId="{97291EDF-12CB-49C1-A27A-3E8A26D194B7}" destId="{1C078849-41A2-4687-859A-F618B087CA3D}" srcOrd="4" destOrd="0" parTransId="{C50AE543-38F7-48F8-898C-EA89C3517A74}" sibTransId="{FB9F8CC6-38EA-4CD6-B67F-054D1C192C4C}"/>
    <dgm:cxn modelId="{90F94661-35B4-40DA-9D2C-4A3DDEB697D5}" srcId="{97291EDF-12CB-49C1-A27A-3E8A26D194B7}" destId="{A89B5207-4BEA-4B20-909A-EB61729752CA}" srcOrd="0" destOrd="0" parTransId="{EE1158EB-723C-41E7-AEBE-B4FD080D14BD}" sibTransId="{0E2A93E6-C375-4032-B2FB-AC3E74A47CEF}"/>
    <dgm:cxn modelId="{0A20764E-3BD8-47CF-B521-CE8C90180CAE}" type="presOf" srcId="{1C078849-41A2-4687-859A-F618B087CA3D}" destId="{E02A1244-890D-4056-8486-9B4DC3FE871B}" srcOrd="0" destOrd="0" presId="urn:microsoft.com/office/officeart/2005/8/layout/vList6"/>
    <dgm:cxn modelId="{2C12A477-02CF-4D0D-9828-F97D988AAACE}" srcId="{97291EDF-12CB-49C1-A27A-3E8A26D194B7}" destId="{B75EEE62-CC13-41BC-8A5D-7A2DFAE27D73}" srcOrd="3" destOrd="0" parTransId="{A27B4F2F-6F64-4AC8-BD0C-EEC6CFED6AC6}" sibTransId="{8702F0BF-CC41-4DFD-B6AC-26A384E5759B}"/>
    <dgm:cxn modelId="{914BA880-0976-4475-B2DF-EAD839EB1825}" srcId="{97291EDF-12CB-49C1-A27A-3E8A26D194B7}" destId="{C8AEA82E-133F-4D2B-B12F-39F46C82EA29}" srcOrd="5" destOrd="0" parTransId="{78707334-6B55-4646-9099-57B3F7ECB700}" sibTransId="{53470876-5D89-4953-9AF8-D6DE737D4AF6}"/>
    <dgm:cxn modelId="{03E9BC83-05A0-4D9B-98E0-4E28A011C317}" type="presOf" srcId="{B75EEE62-CC13-41BC-8A5D-7A2DFAE27D73}" destId="{DA31BD55-7BDA-4B27-8E81-B28ECA70FFA2}" srcOrd="0" destOrd="0" presId="urn:microsoft.com/office/officeart/2005/8/layout/vList6"/>
    <dgm:cxn modelId="{93761484-304F-41BE-AA94-6F8D23AC2A61}" srcId="{C8AEA82E-133F-4D2B-B12F-39F46C82EA29}" destId="{B2A73CCD-EA56-4257-822A-873CC42E21B3}" srcOrd="0" destOrd="0" parTransId="{66E866CB-F362-47BE-80D5-98A7CEFEFD2F}" sibTransId="{C7C66D12-005D-49DB-84FD-48CD1CEB2E25}"/>
    <dgm:cxn modelId="{2B489E95-614B-4ACE-BF07-9FAD03D25F0A}" type="presOf" srcId="{072D36E8-A2F0-4A24-A3DC-58651BCE49C1}" destId="{F36B78C9-B90A-4C23-B590-0E2897B873B2}" srcOrd="0" destOrd="1" presId="urn:microsoft.com/office/officeart/2005/8/layout/vList6"/>
    <dgm:cxn modelId="{690BA2A1-3870-4934-8B52-A2EAD980B621}" srcId="{C8AEA82E-133F-4D2B-B12F-39F46C82EA29}" destId="{072D36E8-A2F0-4A24-A3DC-58651BCE49C1}" srcOrd="1" destOrd="0" parTransId="{B2F37D02-A6A4-48AD-A07C-5135B0BEDEC5}" sibTransId="{88B4EAEA-F4DE-4C0D-AF06-23D4A4FCBFA5}"/>
    <dgm:cxn modelId="{9C211FAD-4559-4649-8FC0-663B74E47D9B}" type="presOf" srcId="{C8AEA82E-133F-4D2B-B12F-39F46C82EA29}" destId="{82B32047-9FE4-45F2-8890-CA31EC910859}" srcOrd="0" destOrd="0" presId="urn:microsoft.com/office/officeart/2005/8/layout/vList6"/>
    <dgm:cxn modelId="{A941C0B1-1172-4922-BEBB-EC7C9E11BA49}" type="presOf" srcId="{A89B5207-4BEA-4B20-909A-EB61729752CA}" destId="{FB30B564-1D62-496F-8A26-C2C26F591705}" srcOrd="0" destOrd="0" presId="urn:microsoft.com/office/officeart/2005/8/layout/vList6"/>
    <dgm:cxn modelId="{0B985EC4-7EDA-406D-9D28-7609BF8356D6}" srcId="{A89B5207-4BEA-4B20-909A-EB61729752CA}" destId="{5366B18F-E577-444D-8162-9B287BE7FE4D}" srcOrd="0" destOrd="0" parTransId="{525264E9-0DEC-49ED-AB1D-8F8977BDC217}" sibTransId="{4BD0B6A2-F2D3-444B-9EB5-0A2A3628CCF7}"/>
    <dgm:cxn modelId="{6035A3C8-F31B-4673-8693-D87588119041}" type="presOf" srcId="{83237C9C-FB35-49EF-8B8E-9019B096B37E}" destId="{132272DF-C89A-487E-B03E-270E3CF702F5}" srcOrd="0" destOrd="0" presId="urn:microsoft.com/office/officeart/2005/8/layout/vList6"/>
    <dgm:cxn modelId="{CBCBFFC9-7737-4917-88F4-B6438936E7D4}" srcId="{97291EDF-12CB-49C1-A27A-3E8A26D194B7}" destId="{1720064B-47B8-4AD7-BA49-CFB6C81FCEEE}" srcOrd="2" destOrd="0" parTransId="{7275CE5B-DE3D-4D0A-9E43-7C36DFA51473}" sibTransId="{BBA31F34-5147-4803-9642-0FEC83160BA7}"/>
    <dgm:cxn modelId="{BF574BD0-05B6-4681-8DCE-AFA4DD5B4D2C}" srcId="{1C078849-41A2-4687-859A-F618B087CA3D}" destId="{83237C9C-FB35-49EF-8B8E-9019B096B37E}" srcOrd="0" destOrd="0" parTransId="{BB910255-0EB6-405D-BAD2-6C47577F2145}" sibTransId="{1DDBD2A5-6D9C-4E2D-AA9B-834C726256BF}"/>
    <dgm:cxn modelId="{266E32DE-D6B5-48E1-87C0-8BE49C7DD64A}" srcId="{B75EEE62-CC13-41BC-8A5D-7A2DFAE27D73}" destId="{32708C4C-AEBD-41AF-B947-FD94741448E4}" srcOrd="0" destOrd="0" parTransId="{68CEC351-833B-4ED7-A65C-1014C5790F6E}" sibTransId="{2C94DD67-0FF5-4078-94EB-52D981EBAA8E}"/>
    <dgm:cxn modelId="{D215C2E7-D1C1-43A1-A58D-5637EEF9D3C2}" type="presOf" srcId="{5848E7F0-A2A2-4F11-959E-DC107083BF18}" destId="{14110BDC-52A6-4889-B88D-B2C1C2C23AE9}" srcOrd="0" destOrd="0" presId="urn:microsoft.com/office/officeart/2005/8/layout/vList6"/>
    <dgm:cxn modelId="{A8561AEF-C345-4BE6-A0F5-544967F62ADC}" type="presOf" srcId="{5366B18F-E577-444D-8162-9B287BE7FE4D}" destId="{C335D9AC-F586-45BA-9F53-79613905C052}" srcOrd="0" destOrd="0" presId="urn:microsoft.com/office/officeart/2005/8/layout/vList6"/>
    <dgm:cxn modelId="{46E457FE-9637-4D1D-803F-AA522ACD3BA1}" type="presOf" srcId="{0AF35766-8B95-45C2-BD68-09BD22F83E12}" destId="{2CCD25FF-730D-4453-B081-DE8B3CFD20DD}" srcOrd="0" destOrd="0" presId="urn:microsoft.com/office/officeart/2005/8/layout/vList6"/>
    <dgm:cxn modelId="{6492BEA9-A46E-482B-BDAA-A49473CC2538}" type="presParOf" srcId="{455BA748-A9AF-49AB-A3B8-AD6E671C6264}" destId="{9A6DD5B6-4D1B-4BAE-8070-1789BCD44749}" srcOrd="0" destOrd="0" presId="urn:microsoft.com/office/officeart/2005/8/layout/vList6"/>
    <dgm:cxn modelId="{9100CE35-8517-4262-81B7-F13341EAEEDC}" type="presParOf" srcId="{9A6DD5B6-4D1B-4BAE-8070-1789BCD44749}" destId="{FB30B564-1D62-496F-8A26-C2C26F591705}" srcOrd="0" destOrd="0" presId="urn:microsoft.com/office/officeart/2005/8/layout/vList6"/>
    <dgm:cxn modelId="{5AE94026-BA7A-4124-A046-21C3B79B6544}" type="presParOf" srcId="{9A6DD5B6-4D1B-4BAE-8070-1789BCD44749}" destId="{C335D9AC-F586-45BA-9F53-79613905C052}" srcOrd="1" destOrd="0" presId="urn:microsoft.com/office/officeart/2005/8/layout/vList6"/>
    <dgm:cxn modelId="{3A27EC17-2FAE-4818-9DB1-1AF94585E0AF}" type="presParOf" srcId="{455BA748-A9AF-49AB-A3B8-AD6E671C6264}" destId="{22986D07-FBEA-4DCB-924D-FE25A612FAE9}" srcOrd="1" destOrd="0" presId="urn:microsoft.com/office/officeart/2005/8/layout/vList6"/>
    <dgm:cxn modelId="{E349137B-742E-4915-A003-1FA7FCCB58A8}" type="presParOf" srcId="{455BA748-A9AF-49AB-A3B8-AD6E671C6264}" destId="{2BCF476F-6421-41DC-B0C7-E0CFC713D704}" srcOrd="2" destOrd="0" presId="urn:microsoft.com/office/officeart/2005/8/layout/vList6"/>
    <dgm:cxn modelId="{870CA9DC-2DB5-4424-9D15-E3059C2EB118}" type="presParOf" srcId="{2BCF476F-6421-41DC-B0C7-E0CFC713D704}" destId="{14110BDC-52A6-4889-B88D-B2C1C2C23AE9}" srcOrd="0" destOrd="0" presId="urn:microsoft.com/office/officeart/2005/8/layout/vList6"/>
    <dgm:cxn modelId="{01A5384E-78DA-44FB-8FD7-86B2CF74FBDC}" type="presParOf" srcId="{2BCF476F-6421-41DC-B0C7-E0CFC713D704}" destId="{9D3491E9-18DD-4D0F-8E16-5D363C00BB29}" srcOrd="1" destOrd="0" presId="urn:microsoft.com/office/officeart/2005/8/layout/vList6"/>
    <dgm:cxn modelId="{1A03A012-2FD2-4FFE-AF2E-3FD5F250D0B9}" type="presParOf" srcId="{455BA748-A9AF-49AB-A3B8-AD6E671C6264}" destId="{C79E4AD7-0ABA-4DA2-9C72-5A5832127125}" srcOrd="3" destOrd="0" presId="urn:microsoft.com/office/officeart/2005/8/layout/vList6"/>
    <dgm:cxn modelId="{09C78DCD-52AC-4A09-8E98-7582A0598B5F}" type="presParOf" srcId="{455BA748-A9AF-49AB-A3B8-AD6E671C6264}" destId="{CF83F1BB-0F15-44FF-9698-2D6AEC21283A}" srcOrd="4" destOrd="0" presId="urn:microsoft.com/office/officeart/2005/8/layout/vList6"/>
    <dgm:cxn modelId="{EC9B5886-FFD1-4ACB-B660-0B82DBA6D500}" type="presParOf" srcId="{CF83F1BB-0F15-44FF-9698-2D6AEC21283A}" destId="{57FE3321-9A2B-494E-8B5B-F94115A34419}" srcOrd="0" destOrd="0" presId="urn:microsoft.com/office/officeart/2005/8/layout/vList6"/>
    <dgm:cxn modelId="{56CE88D4-34F3-4C96-9E03-8CCE793B8A6E}" type="presParOf" srcId="{CF83F1BB-0F15-44FF-9698-2D6AEC21283A}" destId="{2CCD25FF-730D-4453-B081-DE8B3CFD20DD}" srcOrd="1" destOrd="0" presId="urn:microsoft.com/office/officeart/2005/8/layout/vList6"/>
    <dgm:cxn modelId="{FF393C29-2D6D-432D-9600-3C8B9930B80C}" type="presParOf" srcId="{455BA748-A9AF-49AB-A3B8-AD6E671C6264}" destId="{2D34198D-35C7-4F6B-A522-EDE8B5122D01}" srcOrd="5" destOrd="0" presId="urn:microsoft.com/office/officeart/2005/8/layout/vList6"/>
    <dgm:cxn modelId="{76F90C8C-2B80-447D-959C-49462DDCEA41}" type="presParOf" srcId="{455BA748-A9AF-49AB-A3B8-AD6E671C6264}" destId="{B8F99546-53E2-4593-8269-2627B2C73D17}" srcOrd="6" destOrd="0" presId="urn:microsoft.com/office/officeart/2005/8/layout/vList6"/>
    <dgm:cxn modelId="{0C2F1EBB-49EE-4A64-92CC-388A0E3EA5B0}" type="presParOf" srcId="{B8F99546-53E2-4593-8269-2627B2C73D17}" destId="{DA31BD55-7BDA-4B27-8E81-B28ECA70FFA2}" srcOrd="0" destOrd="0" presId="urn:microsoft.com/office/officeart/2005/8/layout/vList6"/>
    <dgm:cxn modelId="{97D23B04-16B7-4841-8CC9-920CE0BDC373}" type="presParOf" srcId="{B8F99546-53E2-4593-8269-2627B2C73D17}" destId="{CE191AD9-B8EE-4093-87B9-0D0BDC2F57DD}" srcOrd="1" destOrd="0" presId="urn:microsoft.com/office/officeart/2005/8/layout/vList6"/>
    <dgm:cxn modelId="{BEF670E3-02FF-41AB-B824-385407BBF1C9}" type="presParOf" srcId="{455BA748-A9AF-49AB-A3B8-AD6E671C6264}" destId="{B56F57F4-9C6F-4531-BFD8-DE6AC92D58B1}" srcOrd="7" destOrd="0" presId="urn:microsoft.com/office/officeart/2005/8/layout/vList6"/>
    <dgm:cxn modelId="{68B0A295-5150-4EF5-B2AB-F55B009526F5}" type="presParOf" srcId="{455BA748-A9AF-49AB-A3B8-AD6E671C6264}" destId="{868610D0-7328-48F5-AE34-1E7605F96535}" srcOrd="8" destOrd="0" presId="urn:microsoft.com/office/officeart/2005/8/layout/vList6"/>
    <dgm:cxn modelId="{6F10A9E0-59AB-4518-92A8-4F438AD77D84}" type="presParOf" srcId="{868610D0-7328-48F5-AE34-1E7605F96535}" destId="{E02A1244-890D-4056-8486-9B4DC3FE871B}" srcOrd="0" destOrd="0" presId="urn:microsoft.com/office/officeart/2005/8/layout/vList6"/>
    <dgm:cxn modelId="{C728A478-B8A8-48DC-92C2-46BD8A4F124F}" type="presParOf" srcId="{868610D0-7328-48F5-AE34-1E7605F96535}" destId="{132272DF-C89A-487E-B03E-270E3CF702F5}" srcOrd="1" destOrd="0" presId="urn:microsoft.com/office/officeart/2005/8/layout/vList6"/>
    <dgm:cxn modelId="{4A4F1F23-F03E-4ED0-9CAB-E5525349CEB6}" type="presParOf" srcId="{455BA748-A9AF-49AB-A3B8-AD6E671C6264}" destId="{727E1316-DBA3-4F75-9539-39CE27A6C785}" srcOrd="9" destOrd="0" presId="urn:microsoft.com/office/officeart/2005/8/layout/vList6"/>
    <dgm:cxn modelId="{5E9D0B1B-1B46-4AC4-856D-0B11DAEE6EF0}" type="presParOf" srcId="{455BA748-A9AF-49AB-A3B8-AD6E671C6264}" destId="{5199047A-1712-4536-9794-92860ECFD2F1}" srcOrd="10" destOrd="0" presId="urn:microsoft.com/office/officeart/2005/8/layout/vList6"/>
    <dgm:cxn modelId="{344E692C-2BB1-495F-BBC5-B06AEBE5BA32}" type="presParOf" srcId="{5199047A-1712-4536-9794-92860ECFD2F1}" destId="{82B32047-9FE4-45F2-8890-CA31EC910859}" srcOrd="0" destOrd="0" presId="urn:microsoft.com/office/officeart/2005/8/layout/vList6"/>
    <dgm:cxn modelId="{B09A7978-21BC-4E60-A922-83CF356A5308}" type="presParOf" srcId="{5199047A-1712-4536-9794-92860ECFD2F1}" destId="{F36B78C9-B90A-4C23-B590-0E2897B873B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5D9AC-F586-45BA-9F53-79613905C052}">
      <dsp:nvSpPr>
        <dsp:cNvPr id="0" name=""/>
        <dsp:cNvSpPr/>
      </dsp:nvSpPr>
      <dsp:spPr>
        <a:xfrm>
          <a:off x="1870215" y="676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 dirty="0">
              <a:latin typeface="Avenir Next LT Pro" panose="020B0504020202020204" pitchFamily="34" charset="0"/>
            </a:rPr>
            <a:t>The CWG organized a series of workshops with Partners and relevant stakeholders which included State Representatives and Sector Experts</a:t>
          </a:r>
          <a:endParaRPr lang="en-GB" sz="1050" kern="1200" dirty="0">
            <a:latin typeface="Avenir Next LT Pro" panose="020B0504020202020204" pitchFamily="34" charset="0"/>
          </a:endParaRPr>
        </a:p>
      </dsp:txBody>
      <dsp:txXfrm>
        <a:off x="1870215" y="107150"/>
        <a:ext cx="2485903" cy="638841"/>
      </dsp:txXfrm>
    </dsp:sp>
    <dsp:sp modelId="{FB30B564-1D62-496F-8A26-C2C26F591705}">
      <dsp:nvSpPr>
        <dsp:cNvPr id="0" name=""/>
        <dsp:cNvSpPr/>
      </dsp:nvSpPr>
      <dsp:spPr>
        <a:xfrm>
          <a:off x="0" y="676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venir Next LT Pro" panose="020B0504020202020204" pitchFamily="34" charset="0"/>
            </a:rPr>
            <a:t>Workshops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42257"/>
        <a:ext cx="1787053" cy="768626"/>
      </dsp:txXfrm>
    </dsp:sp>
    <dsp:sp modelId="{9D3491E9-18DD-4D0F-8E16-5D363C00BB29}">
      <dsp:nvSpPr>
        <dsp:cNvPr id="0" name=""/>
        <dsp:cNvSpPr/>
      </dsp:nvSpPr>
      <dsp:spPr>
        <a:xfrm>
          <a:off x="1870215" y="937643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-2633"/>
            <a:lumOff val="-40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-2633"/>
              <a:lumOff val="-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000" kern="1200" dirty="0">
              <a:latin typeface="Avenir Next LT Pro" panose="020B0504020202020204" pitchFamily="34" charset="0"/>
            </a:rPr>
            <a:t>The National HCD Strategy was articulated along with the unified National HCD Vision captioned “</a:t>
          </a:r>
          <a:r>
            <a:rPr lang="en-GB" sz="1000" b="1" i="1" kern="1200" dirty="0">
              <a:latin typeface="Avenir Next LT Pro" panose="020B0504020202020204" pitchFamily="34" charset="0"/>
            </a:rPr>
            <a:t>Healthy, Educated and Productive Nigerians for a globally competitive nation by 2030</a:t>
          </a:r>
          <a:r>
            <a:rPr lang="en-GB" sz="1000" kern="1200" dirty="0">
              <a:latin typeface="Avenir Next LT Pro" panose="020B0504020202020204" pitchFamily="34" charset="0"/>
            </a:rPr>
            <a:t>” </a:t>
          </a:r>
        </a:p>
      </dsp:txBody>
      <dsp:txXfrm>
        <a:off x="1870215" y="1044117"/>
        <a:ext cx="2485903" cy="638841"/>
      </dsp:txXfrm>
    </dsp:sp>
    <dsp:sp modelId="{14110BDC-52A6-4889-B88D-B2C1C2C23AE9}">
      <dsp:nvSpPr>
        <dsp:cNvPr id="0" name=""/>
        <dsp:cNvSpPr/>
      </dsp:nvSpPr>
      <dsp:spPr>
        <a:xfrm>
          <a:off x="0" y="937643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-2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venir Next LT Pro" panose="020B0504020202020204" pitchFamily="34" charset="0"/>
            </a:rPr>
            <a:t>Strategy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979224"/>
        <a:ext cx="1787053" cy="768626"/>
      </dsp:txXfrm>
    </dsp:sp>
    <dsp:sp modelId="{2CCD25FF-730D-4453-B081-DE8B3CFD20DD}">
      <dsp:nvSpPr>
        <dsp:cNvPr id="0" name=""/>
        <dsp:cNvSpPr/>
      </dsp:nvSpPr>
      <dsp:spPr>
        <a:xfrm>
          <a:off x="1870215" y="1874611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-5266"/>
            <a:lumOff val="-81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-5266"/>
              <a:lumOff val="-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Targets were also set across three thematic areas namely </a:t>
          </a:r>
          <a:r>
            <a:rPr lang="en-US" sz="1050" b="1" i="1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Health and Nutrition</a:t>
          </a:r>
          <a:r>
            <a:rPr lang="en-US" sz="1050" i="1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,</a:t>
          </a:r>
          <a:r>
            <a:rPr lang="en-US" sz="1050" b="1" i="1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Education</a:t>
          </a:r>
          <a:r>
            <a:rPr lang="en-US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and </a:t>
          </a:r>
          <a:r>
            <a:rPr lang="en-US" sz="1050" b="1" i="1" kern="1200" dirty="0" err="1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Labour</a:t>
          </a:r>
          <a:r>
            <a:rPr lang="en-US" sz="1050" b="1" i="1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 Force Participation </a:t>
          </a:r>
          <a:endParaRPr lang="en-GB" sz="1050" kern="1200" dirty="0">
            <a:latin typeface="Avenir Next LT Pro" panose="020B0504020202020204" pitchFamily="34" charset="0"/>
          </a:endParaRPr>
        </a:p>
      </dsp:txBody>
      <dsp:txXfrm>
        <a:off x="1870215" y="1981085"/>
        <a:ext cx="2485903" cy="638841"/>
      </dsp:txXfrm>
    </dsp:sp>
    <dsp:sp modelId="{57FE3321-9A2B-494E-8B5B-F94115A34419}">
      <dsp:nvSpPr>
        <dsp:cNvPr id="0" name=""/>
        <dsp:cNvSpPr/>
      </dsp:nvSpPr>
      <dsp:spPr>
        <a:xfrm>
          <a:off x="0" y="1874611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-4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Avenir Next LT Pro" panose="020B0504020202020204" pitchFamily="34" charset="0"/>
            </a:rPr>
            <a:t>Targets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1916192"/>
        <a:ext cx="1787053" cy="768626"/>
      </dsp:txXfrm>
    </dsp:sp>
    <dsp:sp modelId="{CE191AD9-B8EE-4093-87B9-0D0BDC2F57DD}">
      <dsp:nvSpPr>
        <dsp:cNvPr id="0" name=""/>
        <dsp:cNvSpPr/>
      </dsp:nvSpPr>
      <dsp:spPr>
        <a:xfrm>
          <a:off x="1870215" y="2811579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-7898"/>
            <a:lumOff val="-121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-7898"/>
              <a:lumOff val="-1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kern="1200" dirty="0">
              <a:latin typeface="Avenir Next LT Pro" panose="020B0504020202020204" pitchFamily="34" charset="0"/>
            </a:rPr>
            <a:t>Six (6) outcome areas were identified across the three thematic areas</a:t>
          </a:r>
          <a:endParaRPr lang="en-GB" sz="1100" b="0" kern="1200" dirty="0">
            <a:latin typeface="Avenir Next LT Pro" panose="020B0504020202020204" pitchFamily="34" charset="0"/>
          </a:endParaRPr>
        </a:p>
      </dsp:txBody>
      <dsp:txXfrm>
        <a:off x="1870215" y="2918053"/>
        <a:ext cx="2485903" cy="638841"/>
      </dsp:txXfrm>
    </dsp:sp>
    <dsp:sp modelId="{DA31BD55-7BDA-4B27-8E81-B28ECA70FFA2}">
      <dsp:nvSpPr>
        <dsp:cNvPr id="0" name=""/>
        <dsp:cNvSpPr/>
      </dsp:nvSpPr>
      <dsp:spPr>
        <a:xfrm>
          <a:off x="0" y="2811579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-6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Avenir Next LT Pro" panose="020B0504020202020204" pitchFamily="34" charset="0"/>
            </a:rPr>
            <a:t>Outcomes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2853160"/>
        <a:ext cx="1787053" cy="768626"/>
      </dsp:txXfrm>
    </dsp:sp>
    <dsp:sp modelId="{132272DF-C89A-487E-B03E-270E3CF702F5}">
      <dsp:nvSpPr>
        <dsp:cNvPr id="0" name=""/>
        <dsp:cNvSpPr/>
      </dsp:nvSpPr>
      <dsp:spPr>
        <a:xfrm>
          <a:off x="1870215" y="3748547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-10531"/>
            <a:lumOff val="-162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-10531"/>
              <a:lumOff val="-1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A list of sixteen (16) preliminary </a:t>
          </a:r>
          <a:r>
            <a:rPr lang="en-US" sz="1050" b="1" i="1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high-impact Interventions </a:t>
          </a:r>
          <a:r>
            <a:rPr lang="en-US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across the three thematic areas were also identified</a:t>
          </a:r>
          <a:endParaRPr lang="en-GB" sz="1050" kern="1200" dirty="0">
            <a:latin typeface="Avenir Next LT Pro" panose="020B0504020202020204" pitchFamily="34" charset="0"/>
          </a:endParaRPr>
        </a:p>
      </dsp:txBody>
      <dsp:txXfrm>
        <a:off x="1870215" y="3855021"/>
        <a:ext cx="2485903" cy="638841"/>
      </dsp:txXfrm>
    </dsp:sp>
    <dsp:sp modelId="{E02A1244-890D-4056-8486-9B4DC3FE871B}">
      <dsp:nvSpPr>
        <dsp:cNvPr id="0" name=""/>
        <dsp:cNvSpPr/>
      </dsp:nvSpPr>
      <dsp:spPr>
        <a:xfrm>
          <a:off x="0" y="3748547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-8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Avenir Next LT Pro" panose="020B0504020202020204" pitchFamily="34" charset="0"/>
            </a:rPr>
            <a:t>Interventions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3790128"/>
        <a:ext cx="1787053" cy="768626"/>
      </dsp:txXfrm>
    </dsp:sp>
    <dsp:sp modelId="{F36B78C9-B90A-4C23-B590-0E2897B873B2}">
      <dsp:nvSpPr>
        <dsp:cNvPr id="0" name=""/>
        <dsp:cNvSpPr/>
      </dsp:nvSpPr>
      <dsp:spPr>
        <a:xfrm>
          <a:off x="1870215" y="4685515"/>
          <a:ext cx="2805323" cy="8517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-13164"/>
            <a:lumOff val="-202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-13164"/>
              <a:lumOff val="-20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The Strategy also included a </a:t>
          </a:r>
          <a:r>
            <a:rPr lang="en-GB" sz="1050" kern="1200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rPr>
            <a:t>Landscape analysis on HCD in Nigeria as well as an assessment of existing efforts, system challenges and gaps </a:t>
          </a:r>
          <a:endParaRPr lang="en-GB" sz="1050" kern="1200" dirty="0">
            <a:latin typeface="Avenir Next LT Pro" panose="020B05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900" kern="1200" dirty="0">
            <a:latin typeface="Avenir Next LT Pro" panose="020B0504020202020204" pitchFamily="34" charset="0"/>
          </a:endParaRPr>
        </a:p>
      </dsp:txBody>
      <dsp:txXfrm>
        <a:off x="1870215" y="4791989"/>
        <a:ext cx="2485903" cy="638841"/>
      </dsp:txXfrm>
    </dsp:sp>
    <dsp:sp modelId="{82B32047-9FE4-45F2-8890-CA31EC910859}">
      <dsp:nvSpPr>
        <dsp:cNvPr id="0" name=""/>
        <dsp:cNvSpPr/>
      </dsp:nvSpPr>
      <dsp:spPr>
        <a:xfrm>
          <a:off x="0" y="4685515"/>
          <a:ext cx="1870215" cy="851788"/>
        </a:xfrm>
        <a:prstGeom prst="roundRect">
          <a:avLst/>
        </a:prstGeom>
        <a:solidFill>
          <a:schemeClr val="accent3">
            <a:hueOff val="0"/>
            <a:satOff val="0"/>
            <a:lumOff val="-1000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>
              <a:latin typeface="Avenir Next LT Pro" panose="020B0504020202020204" pitchFamily="34" charset="0"/>
            </a:rPr>
            <a:t>Analysis</a:t>
          </a:r>
          <a:endParaRPr lang="en-GB" sz="1400" b="1" kern="1200" dirty="0">
            <a:latin typeface="Avenir Next LT Pro" panose="020B0504020202020204" pitchFamily="34" charset="0"/>
          </a:endParaRPr>
        </a:p>
      </dsp:txBody>
      <dsp:txXfrm>
        <a:off x="41581" y="4727096"/>
        <a:ext cx="1787053" cy="768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BCF74A59-569B-4A3F-9368-656A89D5FF9B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N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FC2A32F-CB2D-4F8E-A88B-6796B7D911AD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73963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9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1875" y="5707149"/>
            <a:ext cx="6333683" cy="272376"/>
          </a:xfrm>
        </p:spPr>
        <p:txBody>
          <a:bodyPr/>
          <a:lstStyle/>
          <a:p>
            <a:r>
              <a:rPr lang="en-US"/>
              <a:t>One shouldn’t lose sight of the preoccupation of the community and integrate same into the </a:t>
            </a:r>
            <a:r>
              <a:rPr lang="en-US" err="1"/>
              <a:t>labour</a:t>
            </a:r>
            <a:r>
              <a:rPr lang="en-US"/>
              <a:t> thematic. The skills required for improved productivity. Agriculture and it’s value chains together with required skills should be looked at, to address the poverty reduction objective.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>
                <a:solidFill>
                  <a:prstClr val="black"/>
                </a:solidFill>
                <a:latin typeface="Arial" charset="0"/>
              </a:rPr>
              <a:pPr defTabSz="932871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9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Establishment of skills acquisition/vocational  </a:t>
            </a:r>
            <a:r>
              <a:rPr lang="en-US" err="1"/>
              <a:t>centres</a:t>
            </a:r>
            <a:r>
              <a:rPr lang="en-US"/>
              <a:t> is also important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435">
              <a:defRPr/>
            </a:pPr>
            <a:fld id="{03F1C37E-5743-4EEB-BD57-79958637A55D}" type="slidenum">
              <a:rPr lang="en-NG">
                <a:solidFill>
                  <a:prstClr val="black"/>
                </a:solidFill>
                <a:latin typeface="Calibri" panose="020F0502020204030204"/>
              </a:rPr>
              <a:pPr defTabSz="466435">
                <a:defRPr/>
              </a:pPr>
              <a:t>41</a:t>
            </a:fld>
            <a:endParaRPr lang="en-N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519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893763"/>
            <a:ext cx="5954712" cy="4465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32871" hangingPunct="0">
              <a:defRPr/>
            </a:pPr>
            <a:fld id="{3C3A632B-FBDE-46D4-BF6F-6D14421E6342}" type="slidenum"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932871" hangingPunct="0">
                <a:defRPr/>
              </a:pPr>
              <a:t>4</a:t>
            </a:fld>
            <a:endParaRPr lang="en-US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10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822325"/>
            <a:ext cx="5483225" cy="411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6802" y="6835524"/>
            <a:ext cx="5648887" cy="29540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 fontAlgn="base">
              <a:spcBef>
                <a:spcPct val="0"/>
              </a:spcBef>
              <a:spcAft>
                <a:spcPct val="0"/>
              </a:spcAft>
              <a:defRPr/>
            </a:pPr>
            <a:fld id="{4BD617BA-AC02-4EB0-9E95-9EC2493FFB21}" type="slidenum">
              <a:rPr lang="en-GB">
                <a:solidFill>
                  <a:srgbClr val="000000"/>
                </a:solidFill>
                <a:latin typeface="Arial" charset="0"/>
                <a:cs typeface="Helvetica"/>
                <a:sym typeface="Arial"/>
              </a:rPr>
              <a:pPr defTabSz="932871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 dirty="0">
              <a:solidFill>
                <a:srgbClr val="000000"/>
              </a:solidFill>
              <a:latin typeface="Arial" charset="0"/>
              <a:cs typeface="Helvetic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45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435">
              <a:defRPr/>
            </a:pPr>
            <a:fld id="{3C3A632B-FBDE-46D4-BF6F-6D14421E634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435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603250" y="658813"/>
            <a:ext cx="5983288" cy="44878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0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1263650"/>
            <a:ext cx="4545013" cy="3408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4581" y="5114463"/>
            <a:ext cx="6467380" cy="2505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>
                <a:solidFill>
                  <a:srgbClr val="000000"/>
                </a:solidFill>
                <a:latin typeface="Arial" charset="0"/>
              </a:rPr>
              <a:pPr defTabSz="932871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0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divergences of each local govt area should be captured to enhance the development agenda and sharpen the key areas that will be appropriate to each local govt.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435">
              <a:defRPr/>
            </a:pPr>
            <a:fld id="{03F1C37E-5743-4EEB-BD57-79958637A55D}" type="slidenum">
              <a:rPr lang="en-NG">
                <a:solidFill>
                  <a:prstClr val="black"/>
                </a:solidFill>
                <a:latin typeface="Calibri" panose="020F0502020204030204"/>
              </a:rPr>
              <a:pPr defTabSz="466435">
                <a:defRPr/>
              </a:pPr>
              <a:t>30</a:t>
            </a:fld>
            <a:endParaRPr lang="en-N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246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local heads, apart from the local govt heads, must be identified and encouraged to key into the HCD project to quicken community ownership objective.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435">
              <a:defRPr/>
            </a:pPr>
            <a:fld id="{03F1C37E-5743-4EEB-BD57-79958637A55D}" type="slidenum">
              <a:rPr lang="en-NG">
                <a:solidFill>
                  <a:prstClr val="black"/>
                </a:solidFill>
                <a:latin typeface="Calibri" panose="020F0502020204030204"/>
              </a:rPr>
              <a:pPr defTabSz="466435">
                <a:defRPr/>
              </a:pPr>
              <a:t>31</a:t>
            </a:fld>
            <a:endParaRPr lang="en-NG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120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1875" y="5707149"/>
            <a:ext cx="6333683" cy="272376"/>
          </a:xfrm>
        </p:spPr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>
                <a:solidFill>
                  <a:prstClr val="black"/>
                </a:solidFill>
                <a:latin typeface="Arial" charset="0"/>
              </a:rPr>
              <a:pPr defTabSz="932871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1875" y="5707149"/>
            <a:ext cx="6333683" cy="272376"/>
          </a:xfrm>
        </p:spPr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>
                <a:solidFill>
                  <a:prstClr val="black"/>
                </a:solidFill>
                <a:latin typeface="Arial" charset="0"/>
              </a:rPr>
              <a:pPr defTabSz="932871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10" Type="http://schemas.openxmlformats.org/officeDocument/2006/relationships/image" Target="../media/image10.emf"/><Relationship Id="rId4" Type="http://schemas.openxmlformats.org/officeDocument/2006/relationships/tags" Target="../tags/tag46.xml"/><Relationship Id="rId9" Type="http://schemas.openxmlformats.org/officeDocument/2006/relationships/oleObject" Target="../embeddings/oleObject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9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6" Type="http://schemas.openxmlformats.org/officeDocument/2006/relationships/image" Target="../media/image10.emf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oleObject" Target="../embeddings/oleObject13.bin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Relationship Id="rId4" Type="http://schemas.openxmlformats.org/officeDocument/2006/relationships/image" Target="../media/image7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Relationship Id="rId4" Type="http://schemas.openxmlformats.org/officeDocument/2006/relationships/image" Target="../media/image8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4" Type="http://schemas.openxmlformats.org/officeDocument/2006/relationships/image" Target="../media/image9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9.bin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0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2.xml"/><Relationship Id="rId4" Type="http://schemas.openxmlformats.org/officeDocument/2006/relationships/image" Target="../media/image8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7363" y="6214971"/>
            <a:ext cx="285837" cy="282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63879-49B7-4468-9E0E-0BC70D530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18308" y="137266"/>
            <a:ext cx="3431503" cy="200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CDB22-575E-46C9-A387-1DAB982B52C0}"/>
              </a:ext>
            </a:extLst>
          </p:cNvPr>
          <p:cNvSpPr txBox="1"/>
          <p:nvPr userDrawn="1"/>
        </p:nvSpPr>
        <p:spPr>
          <a:xfrm>
            <a:off x="5438335" y="886479"/>
            <a:ext cx="3560105" cy="8461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Human Capital Development </a:t>
            </a:r>
          </a:p>
          <a:p>
            <a:pPr algn="r"/>
            <a:endParaRPr kumimoji="0" lang="en-GB" sz="1633" b="1" i="1" u="none" strike="noStrike" kern="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sym typeface="Georgia"/>
            </a:endParaRPr>
          </a:p>
          <a:p>
            <a:pPr algn="r"/>
            <a:r>
              <a:rPr kumimoji="0" lang="en-GB" sz="1633" b="1" i="1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Core </a:t>
            </a:r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Working Group</a:t>
            </a:r>
            <a:endParaRPr lang="en-GB" sz="1633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7B8D8D-48A2-4611-A000-A1A3BF83F057}"/>
              </a:ext>
            </a:extLst>
          </p:cNvPr>
          <p:cNvSpPr/>
          <p:nvPr userDrawn="1"/>
        </p:nvSpPr>
        <p:spPr>
          <a:xfrm>
            <a:off x="-2813" y="2562559"/>
            <a:ext cx="9144000" cy="429595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56624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39291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1040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7246788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69FD5B1-2016-456A-837C-4EA740F8C702}"/>
              </a:ext>
            </a:extLst>
          </p:cNvPr>
          <p:cNvSpPr/>
          <p:nvPr/>
        </p:nvSpPr>
        <p:spPr>
          <a:xfrm>
            <a:off x="0" y="4832"/>
            <a:ext cx="9330281" cy="6997299"/>
          </a:xfrm>
          <a:prstGeom prst="rect">
            <a:avLst/>
          </a:prstGeom>
          <a:solidFill>
            <a:srgbClr val="007635"/>
          </a:solidFill>
          <a:ln w="25400">
            <a:noFill/>
          </a:ln>
        </p:spPr>
        <p:txBody>
          <a:bodyPr vert="horz" wrap="square" lIns="64669" tIns="32335" rIns="64669" bIns="32335" rtlCol="0" anchor="ctr">
            <a:noAutofit/>
          </a:bodyPr>
          <a:lstStyle/>
          <a:p>
            <a:pPr algn="ctr"/>
            <a:endParaRPr lang="en-GB" sz="142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08F94-0860-43F2-B55E-558AEB22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7" t="21650" r="59038" b="26057"/>
          <a:stretch/>
        </p:blipFill>
        <p:spPr>
          <a:xfrm>
            <a:off x="326409" y="2017667"/>
            <a:ext cx="2447092" cy="2374977"/>
          </a:xfrm>
          <a:prstGeom prst="ellipse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6415249"/>
            <a:ext cx="284683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3" y="6540860"/>
            <a:ext cx="3029196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816" baseline="0">
                <a:solidFill>
                  <a:srgbClr val="FFFFFF"/>
                </a:solidFill>
                <a:latin typeface="+mn-lt"/>
              </a:rPr>
              <a:t>Last Modified 14/09/2020 02:12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6666472"/>
            <a:ext cx="284683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17/07/2019 09:23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256628" y="3063844"/>
            <a:ext cx="5416462" cy="28262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1835" b="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Calibri" panose="020F0502020204030204" pitchFamily="34" charset="0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256628" y="4398867"/>
            <a:ext cx="5416462" cy="28262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35" cap="all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E3333-56EE-48C6-9803-739F750ADE1E}"/>
              </a:ext>
            </a:extLst>
          </p:cNvPr>
          <p:cNvGrpSpPr/>
          <p:nvPr/>
        </p:nvGrpSpPr>
        <p:grpSpPr>
          <a:xfrm>
            <a:off x="2314476" y="3650490"/>
            <a:ext cx="6358614" cy="3141593"/>
            <a:chOff x="2268266" y="3577818"/>
            <a:chExt cx="6231663" cy="3079052"/>
          </a:xfrm>
        </p:grpSpPr>
        <p:sp>
          <p:nvSpPr>
            <p:cNvPr id="57" name="Document type" hidden="1"/>
            <p:cNvSpPr txBox="1">
              <a:spLocks noChangeArrowheads="1"/>
            </p:cNvSpPr>
            <p:nvPr/>
          </p:nvSpPr>
          <p:spPr bwMode="gray">
            <a:xfrm>
              <a:off x="2268266" y="3577818"/>
              <a:ext cx="6231663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28" baseline="0" dirty="0">
                  <a:solidFill>
                    <a:schemeClr val="accent6"/>
                  </a:solidFill>
                  <a:latin typeface="+mn-lt"/>
                </a:rPr>
                <a:t>Document type | Date</a:t>
              </a:r>
            </a:p>
          </p:txBody>
        </p:sp>
        <p:sp>
          <p:nvSpPr>
            <p:cNvPr id="26" name="Disclaimer-English (United States)" hidden="1"/>
            <p:cNvSpPr>
              <a:spLocks noChangeArrowheads="1"/>
            </p:cNvSpPr>
            <p:nvPr/>
          </p:nvSpPr>
          <p:spPr bwMode="black">
            <a:xfrm>
              <a:off x="2268266" y="6280050"/>
              <a:ext cx="3544453" cy="376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defTabSz="820865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CONFIDENTIAL AND PROPRIETARY</a:t>
              </a:r>
            </a:p>
            <a:p>
              <a:pPr defTabSz="820865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Any use of this material without specific permission of McKinsey &amp; Company is strictly prohibited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37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8956D4-5724-4CE1-9981-DC3A7364EE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4160817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88956D4-5724-4CE1-9981-DC3A7364E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6639194"/>
            <a:ext cx="130969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93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0653072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6639194"/>
            <a:ext cx="130969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6877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5BC116F-7818-4B17-99C1-91F04B5268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8248657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1" imgH="631" progId="TCLayout.ActiveDocument.1">
                  <p:embed/>
                </p:oleObj>
              </mc:Choice>
              <mc:Fallback>
                <p:oleObj name="think-cell Slide" r:id="rId3" imgW="631" imgH="6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5BC116F-7818-4B17-99C1-91F04B5268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2C5234-F88E-498B-B2BA-A6B43F4E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568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1" y="1622"/>
          <a:ext cx="161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6" imgH="386" progId="TCLayout.ActiveDocument.1">
                  <p:embed/>
                </p:oleObj>
              </mc:Choice>
              <mc:Fallback>
                <p:oleObj name="think-cell Slide" r:id="rId4" imgW="386" imgH="3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2"/>
                        <a:ext cx="161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1"/>
            <a:ext cx="161984" cy="161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4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490" y="234866"/>
            <a:ext cx="8794114" cy="314029"/>
          </a:xfrm>
        </p:spPr>
        <p:txBody>
          <a:bodyPr/>
          <a:lstStyle>
            <a:lvl1pPr>
              <a:lnSpc>
                <a:spcPct val="100000"/>
              </a:lnSpc>
              <a:defRPr lang="x-none" sz="204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7192" y="6620869"/>
            <a:ext cx="160037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fld id="{B45F7821-3050-4C27-ABB6-CC99F21B8A73}" type="slidenum">
              <a:rPr lang="en-GB" sz="765" smtClean="0">
                <a:solidFill>
                  <a:schemeClr val="accent6"/>
                </a:solidFill>
              </a:rPr>
              <a:pPr algn="r"/>
              <a:t>‹#›</a:t>
            </a:fld>
            <a:endParaRPr lang="en-GB" sz="765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53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  <p15:guide id="2" pos="5508">
          <p15:clr>
            <a:srgbClr val="FBAE40"/>
          </p15:clr>
        </p15:guide>
        <p15:guide id="3" orient="horz" pos="150">
          <p15:clr>
            <a:srgbClr val="FBAE40"/>
          </p15:clr>
        </p15:guide>
        <p15:guide id="4" orient="horz" pos="342">
          <p15:clr>
            <a:srgbClr val="FBAE40"/>
          </p15:clr>
        </p15:guide>
        <p15:guide id="5" orient="horz" pos="40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 userDrawn="1">
            <p:custDataLst>
              <p:tags r:id="rId1"/>
            </p:custDataLst>
          </p:nvPr>
        </p:nvCxnSpPr>
        <p:spPr>
          <a:xfrm>
            <a:off x="416054" y="6453769"/>
            <a:ext cx="8311895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416054" y="1181906"/>
            <a:ext cx="8311895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black">
          <a:xfrm>
            <a:off x="7597824" y="6531847"/>
            <a:ext cx="869306" cy="10603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685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8484394" y="6531220"/>
            <a:ext cx="244126" cy="1060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782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78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6054" y="175172"/>
            <a:ext cx="8311895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6501670"/>
            <a:ext cx="5458397" cy="941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599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BAF19FD1-F55B-47CA-98C2-847FF06FB46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5367528" y="104720"/>
            <a:ext cx="3360420" cy="92311"/>
          </a:xfrm>
        </p:spPr>
        <p:txBody>
          <a:bodyPr anchor="ctr" anchorCtr="0">
            <a:spAutoFit/>
          </a:bodyPr>
          <a:lstStyle>
            <a:lvl1pPr algn="r">
              <a:defRPr sz="599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113910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9"/>
          <a:ext cx="119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589"/>
                        <a:ext cx="119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2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74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16054" y="172213"/>
            <a:ext cx="8311895" cy="3140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416054" y="884727"/>
            <a:ext cx="8311895" cy="277000"/>
          </a:xfrm>
        </p:spPr>
        <p:txBody>
          <a:bodyPr wrap="square">
            <a:noAutofit/>
          </a:bodyPr>
          <a:lstStyle>
            <a:lvl1pPr marL="0" indent="0" algn="l">
              <a:buNone/>
              <a:defRPr sz="1349" b="0">
                <a:solidFill>
                  <a:schemeClr val="tx1"/>
                </a:solidFill>
              </a:defRPr>
            </a:lvl1pPr>
            <a:lvl2pPr marL="342723" indent="0" algn="ctr">
              <a:buNone/>
              <a:defRPr sz="1500"/>
            </a:lvl2pPr>
            <a:lvl3pPr marL="685446" indent="0" algn="ctr">
              <a:buNone/>
              <a:defRPr sz="1349"/>
            </a:lvl3pPr>
            <a:lvl4pPr marL="1028169" indent="0" algn="ctr">
              <a:buNone/>
              <a:defRPr sz="1199"/>
            </a:lvl4pPr>
            <a:lvl5pPr marL="1370892" indent="0" algn="ctr">
              <a:buNone/>
              <a:defRPr sz="1199"/>
            </a:lvl5pPr>
            <a:lvl6pPr marL="1713615" indent="0" algn="ctr">
              <a:buNone/>
              <a:defRPr sz="1199"/>
            </a:lvl6pPr>
            <a:lvl7pPr marL="2056337" indent="0" algn="ctr">
              <a:buNone/>
              <a:defRPr sz="1199"/>
            </a:lvl7pPr>
            <a:lvl8pPr marL="2399061" indent="0" algn="ctr">
              <a:buNone/>
              <a:defRPr sz="1199"/>
            </a:lvl8pPr>
            <a:lvl9pPr marL="2741783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6531220"/>
            <a:ext cx="244126" cy="1060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7822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782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6501670"/>
            <a:ext cx="5458397" cy="941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599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5367528" y="104720"/>
            <a:ext cx="3360420" cy="92311"/>
          </a:xfrm>
        </p:spPr>
        <p:txBody>
          <a:bodyPr anchor="ctr" anchorCtr="0">
            <a:spAutoFit/>
          </a:bodyPr>
          <a:lstStyle>
            <a:lvl1pPr algn="r">
              <a:defRPr sz="599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41788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013847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69FD5B1-2016-456A-837C-4EA740F8C702}"/>
              </a:ext>
            </a:extLst>
          </p:cNvPr>
          <p:cNvSpPr/>
          <p:nvPr/>
        </p:nvSpPr>
        <p:spPr>
          <a:xfrm>
            <a:off x="0" y="4831"/>
            <a:ext cx="9330281" cy="6997298"/>
          </a:xfrm>
          <a:prstGeom prst="rect">
            <a:avLst/>
          </a:prstGeom>
          <a:solidFill>
            <a:srgbClr val="007635"/>
          </a:solidFill>
          <a:ln w="25400">
            <a:noFill/>
          </a:ln>
        </p:spPr>
        <p:txBody>
          <a:bodyPr vert="horz" wrap="square" lIns="64696" tIns="32348" rIns="64696" bIns="32348" rtlCol="0" anchor="ctr">
            <a:noAutofit/>
          </a:bodyPr>
          <a:lstStyle/>
          <a:p>
            <a:pPr algn="ctr"/>
            <a:endParaRPr lang="en-GB" sz="142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08F94-0860-43F2-B55E-558AEB22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7" t="21650" r="59038" b="26057"/>
          <a:stretch/>
        </p:blipFill>
        <p:spPr>
          <a:xfrm>
            <a:off x="326408" y="2017666"/>
            <a:ext cx="2447092" cy="2374978"/>
          </a:xfrm>
          <a:prstGeom prst="ellipse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6415250"/>
            <a:ext cx="284683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2" y="6540860"/>
            <a:ext cx="302919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2019/12/10 19:44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6666472"/>
            <a:ext cx="284683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17/07/2019 09:23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256628" y="3063844"/>
            <a:ext cx="5416462" cy="28262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1837" b="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Calibri" panose="020F0502020204030204" pitchFamily="34" charset="0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256628" y="4398867"/>
            <a:ext cx="5416462" cy="28262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37" cap="all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E3333-56EE-48C6-9803-739F750ADE1E}"/>
              </a:ext>
            </a:extLst>
          </p:cNvPr>
          <p:cNvGrpSpPr/>
          <p:nvPr/>
        </p:nvGrpSpPr>
        <p:grpSpPr>
          <a:xfrm>
            <a:off x="2314476" y="3650596"/>
            <a:ext cx="6358614" cy="3141487"/>
            <a:chOff x="2268266" y="3577922"/>
            <a:chExt cx="6231663" cy="3078948"/>
          </a:xfrm>
        </p:grpSpPr>
        <p:sp>
          <p:nvSpPr>
            <p:cNvPr id="57" name="Document type" hidden="1"/>
            <p:cNvSpPr txBox="1">
              <a:spLocks noChangeArrowheads="1"/>
            </p:cNvSpPr>
            <p:nvPr/>
          </p:nvSpPr>
          <p:spPr bwMode="gray">
            <a:xfrm>
              <a:off x="2268266" y="3577922"/>
              <a:ext cx="623166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28" baseline="0" dirty="0">
                  <a:solidFill>
                    <a:schemeClr val="accent6"/>
                  </a:solidFill>
                  <a:latin typeface="+mn-lt"/>
                </a:rPr>
                <a:t>Document type | Date</a:t>
              </a:r>
            </a:p>
          </p:txBody>
        </p:sp>
        <p:sp>
          <p:nvSpPr>
            <p:cNvPr id="26" name="Disclaimer-English (United States)" hidden="1"/>
            <p:cNvSpPr>
              <a:spLocks noChangeArrowheads="1"/>
            </p:cNvSpPr>
            <p:nvPr/>
          </p:nvSpPr>
          <p:spPr bwMode="black">
            <a:xfrm>
              <a:off x="2268266" y="6280228"/>
              <a:ext cx="3544453" cy="376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defTabSz="821202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CONFIDENTIAL AND PROPRIETARY</a:t>
              </a:r>
            </a:p>
            <a:p>
              <a:pPr defTabSz="821202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Any use of this material without specific permission of McKinsey &amp; Company is strictly prohibited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89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04064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8956D4-5724-4CE1-9981-DC3A7364EE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0401995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88956D4-5724-4CE1-9981-DC3A7364E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6639224"/>
            <a:ext cx="130852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001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5383928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6639224"/>
            <a:ext cx="130852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4896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5BC116F-7818-4B17-99C1-91F04B5268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272267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1" imgH="631" progId="TCLayout.ActiveDocument.1">
                  <p:embed/>
                </p:oleObj>
              </mc:Choice>
              <mc:Fallback>
                <p:oleObj name="think-cell Slide" r:id="rId3" imgW="631" imgH="6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5BC116F-7818-4B17-99C1-91F04B5268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2C5234-F88E-498B-B2BA-A6B43F4E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794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1317627"/>
              </p:ext>
            </p:extLst>
          </p:nvPr>
        </p:nvGraphicFramePr>
        <p:xfrm>
          <a:off x="1195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5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19063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75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569716" y="3"/>
            <a:ext cx="4574286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6" tIns="34288" rIns="68576" bIns="3428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24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8484396" y="6531277"/>
            <a:ext cx="244126" cy="1059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7987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798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4929879" y="6453769"/>
            <a:ext cx="3799332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416054" y="6453769"/>
            <a:ext cx="3799332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4929879" y="1181906"/>
            <a:ext cx="3799332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416054" y="1181906"/>
            <a:ext cx="3799332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416054" y="1181906"/>
            <a:ext cx="3799332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16054" y="172215"/>
            <a:ext cx="3799332" cy="314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416054" y="884728"/>
            <a:ext cx="3799332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847" indent="0" algn="ctr">
              <a:buNone/>
              <a:defRPr sz="1500"/>
            </a:lvl2pPr>
            <a:lvl3pPr marL="685693" indent="0" algn="ctr">
              <a:buNone/>
              <a:defRPr sz="1350"/>
            </a:lvl3pPr>
            <a:lvl4pPr marL="1028540" indent="0" algn="ctr">
              <a:buNone/>
              <a:defRPr sz="1200"/>
            </a:lvl4pPr>
            <a:lvl5pPr marL="1371386" indent="0" algn="ctr">
              <a:buNone/>
              <a:defRPr sz="1200"/>
            </a:lvl5pPr>
            <a:lvl6pPr marL="1714233" indent="0" algn="ctr">
              <a:buNone/>
              <a:defRPr sz="1200"/>
            </a:lvl6pPr>
            <a:lvl7pPr marL="2057079" indent="0" algn="ctr">
              <a:buNone/>
              <a:defRPr sz="1200"/>
            </a:lvl7pPr>
            <a:lvl8pPr marL="2399925" indent="0" algn="ctr">
              <a:buNone/>
              <a:defRPr sz="1200"/>
            </a:lvl8pPr>
            <a:lvl9pPr marL="274277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416053" y="6501675"/>
            <a:ext cx="5458396" cy="942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 dirty="0"/>
              <a:t>Source: …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B331A9DA-3A3F-418C-8927-1C2B40DBB88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5367528" y="104725"/>
            <a:ext cx="3360420" cy="92312"/>
          </a:xfrm>
        </p:spPr>
        <p:txBody>
          <a:bodyPr anchor="ctr" anchorCtr="0">
            <a:spAutoFit/>
          </a:bodyPr>
          <a:lstStyle>
            <a:lvl1pPr algn="r">
              <a:defRPr sz="6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970889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3_Title Onl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62"/>
          <p:cNvSpPr txBox="1">
            <a:spLocks noGrp="1"/>
          </p:cNvSpPr>
          <p:nvPr>
            <p:ph type="title"/>
          </p:nvPr>
        </p:nvSpPr>
        <p:spPr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62"/>
          <p:cNvSpPr txBox="1"/>
          <p:nvPr/>
        </p:nvSpPr>
        <p:spPr>
          <a:xfrm>
            <a:off x="8739040" y="6640499"/>
            <a:ext cx="127581" cy="12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16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16" b="0" i="0" u="none" strike="noStrike" cap="none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33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8FA563-87EA-4100-B3A2-199CD5E6C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5130" y="1957645"/>
            <a:ext cx="3398871" cy="4300176"/>
          </a:xfrm>
          <a:custGeom>
            <a:avLst/>
            <a:gdLst>
              <a:gd name="connsiteX0" fmla="*/ 555224 w 4531828"/>
              <a:gd name="connsiteY0" fmla="*/ 0 h 4300176"/>
              <a:gd name="connsiteX1" fmla="*/ 4531828 w 4531828"/>
              <a:gd name="connsiteY1" fmla="*/ 0 h 4300176"/>
              <a:gd name="connsiteX2" fmla="*/ 4531828 w 4531828"/>
              <a:gd name="connsiteY2" fmla="*/ 4300176 h 4300176"/>
              <a:gd name="connsiteX3" fmla="*/ 720174 w 4531828"/>
              <a:gd name="connsiteY3" fmla="*/ 4300176 h 4300176"/>
              <a:gd name="connsiteX4" fmla="*/ 0 w 4531828"/>
              <a:gd name="connsiteY4" fmla="*/ 3580002 h 4300176"/>
              <a:gd name="connsiteX5" fmla="*/ 0 w 4531828"/>
              <a:gd name="connsiteY5" fmla="*/ 699393 h 4300176"/>
              <a:gd name="connsiteX6" fmla="*/ 439850 w 4531828"/>
              <a:gd name="connsiteY6" fmla="*/ 35814 h 43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1828" h="4300176">
                <a:moveTo>
                  <a:pt x="555224" y="0"/>
                </a:moveTo>
                <a:lnTo>
                  <a:pt x="4531828" y="0"/>
                </a:lnTo>
                <a:lnTo>
                  <a:pt x="4531828" y="4300176"/>
                </a:lnTo>
                <a:lnTo>
                  <a:pt x="720174" y="4300176"/>
                </a:lnTo>
                <a:cubicBezTo>
                  <a:pt x="322433" y="4300176"/>
                  <a:pt x="0" y="3977743"/>
                  <a:pt x="0" y="3580002"/>
                </a:cubicBezTo>
                <a:lnTo>
                  <a:pt x="0" y="699393"/>
                </a:lnTo>
                <a:cubicBezTo>
                  <a:pt x="0" y="401087"/>
                  <a:pt x="181369" y="145142"/>
                  <a:pt x="439850" y="3581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FCF25978-75F4-4F7B-AC4D-5DAA43B6E4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8184" y="1936864"/>
            <a:ext cx="1796797" cy="4320957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5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D97B55-CAD0-400B-86EE-332D2CADED32}"/>
              </a:ext>
            </a:extLst>
          </p:cNvPr>
          <p:cNvSpPr/>
          <p:nvPr userDrawn="1"/>
        </p:nvSpPr>
        <p:spPr>
          <a:xfrm>
            <a:off x="0" y="580292"/>
            <a:ext cx="6778109" cy="627770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4BADD8-D5F6-4360-9C00-5A8898564F47}"/>
              </a:ext>
            </a:extLst>
          </p:cNvPr>
          <p:cNvCxnSpPr>
            <a:cxnSpLocks/>
          </p:cNvCxnSpPr>
          <p:nvPr userDrawn="1"/>
        </p:nvCxnSpPr>
        <p:spPr>
          <a:xfrm>
            <a:off x="2090520" y="-8853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A05AA-8ED4-46AF-BBBD-B77403774AB0}"/>
              </a:ext>
            </a:extLst>
          </p:cNvPr>
          <p:cNvCxnSpPr>
            <a:cxnSpLocks/>
          </p:cNvCxnSpPr>
          <p:nvPr userDrawn="1"/>
        </p:nvCxnSpPr>
        <p:spPr>
          <a:xfrm>
            <a:off x="6778121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228CA0-8DE0-4F6B-B935-F8411E43910E}"/>
              </a:ext>
            </a:extLst>
          </p:cNvPr>
          <p:cNvCxnSpPr>
            <a:cxnSpLocks/>
          </p:cNvCxnSpPr>
          <p:nvPr userDrawn="1"/>
        </p:nvCxnSpPr>
        <p:spPr>
          <a:xfrm>
            <a:off x="4521994" y="-20536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1A93945-34ED-44B5-9356-09659B8AC99B}"/>
              </a:ext>
            </a:extLst>
          </p:cNvPr>
          <p:cNvSpPr/>
          <p:nvPr userDrawn="1"/>
        </p:nvSpPr>
        <p:spPr>
          <a:xfrm>
            <a:off x="3577720" y="5673298"/>
            <a:ext cx="944271" cy="1205238"/>
          </a:xfrm>
          <a:prstGeom prst="rect">
            <a:avLst/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991" y="0"/>
            <a:ext cx="4622008" cy="407299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2FDAB8-26F8-489E-ABC5-48A03D8760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6802" y="4727604"/>
            <a:ext cx="1487198" cy="213039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E12052-AF7C-472D-850D-F3FC011C7582}"/>
              </a:ext>
            </a:extLst>
          </p:cNvPr>
          <p:cNvSpPr/>
          <p:nvPr userDrawn="1"/>
        </p:nvSpPr>
        <p:spPr>
          <a:xfrm>
            <a:off x="-1" y="559756"/>
            <a:ext cx="145058" cy="43287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9948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3259515" y="3065291"/>
            <a:ext cx="5421265" cy="282760"/>
          </a:xfrm>
          <a:prstGeom prst="rect">
            <a:avLst/>
          </a:prstGeom>
        </p:spPr>
        <p:txBody>
          <a:bodyPr anchor="ctr"/>
          <a:lstStyle>
            <a:lvl1pPr>
              <a:tabLst>
                <a:tab pos="272247" algn="l"/>
              </a:tabLst>
              <a:defRPr sz="1837" b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259515" y="4400945"/>
            <a:ext cx="5421265" cy="2827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37" cap="all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253727" indent="-252107">
              <a:spcBef>
                <a:spcPts val="0"/>
              </a:spcBef>
              <a:defRPr sz="1837" cap="all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543105" indent="-343782">
              <a:spcBef>
                <a:spcPts val="0"/>
              </a:spcBef>
              <a:buChar char="–"/>
              <a:defRPr sz="1837" cap="all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672515" indent="-204186">
              <a:spcBef>
                <a:spcPts val="0"/>
              </a:spcBef>
              <a:buChar char="▫"/>
              <a:defRPr sz="1837" cap="all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803370" indent="-170848">
              <a:spcBef>
                <a:spcPts val="0"/>
              </a:spcBef>
              <a:defRPr sz="1837" cap="all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7363" y="6214971"/>
            <a:ext cx="285837" cy="282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63879-49B7-4468-9E0E-0BC70D530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18308" y="137266"/>
            <a:ext cx="3431503" cy="200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CDB22-575E-46C9-A387-1DAB982B52C0}"/>
              </a:ext>
            </a:extLst>
          </p:cNvPr>
          <p:cNvSpPr txBox="1"/>
          <p:nvPr userDrawn="1"/>
        </p:nvSpPr>
        <p:spPr>
          <a:xfrm>
            <a:off x="5438335" y="886479"/>
            <a:ext cx="3560105" cy="895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kumimoji="0" lang="en-GB" sz="1837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National Economic Council </a:t>
            </a:r>
            <a:br>
              <a:rPr kumimoji="0" lang="en-GB" sz="1837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</a:br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Human Capital Development </a:t>
            </a:r>
          </a:p>
          <a:p>
            <a:pPr algn="r"/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Core Working Group</a:t>
            </a:r>
            <a:endParaRPr lang="en-GB" sz="1633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7B8D8D-48A2-4611-A000-A1A3BF83F057}"/>
              </a:ext>
            </a:extLst>
          </p:cNvPr>
          <p:cNvSpPr/>
          <p:nvPr userDrawn="1"/>
        </p:nvSpPr>
        <p:spPr>
          <a:xfrm>
            <a:off x="0" y="2562045"/>
            <a:ext cx="9144000" cy="429595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6133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46962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8063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2696184" y="2177967"/>
            <a:ext cx="5040549" cy="497497"/>
          </a:xfrm>
          <a:prstGeom prst="rect">
            <a:avLst/>
          </a:prstGeom>
        </p:spPr>
        <p:txBody>
          <a:bodyPr/>
          <a:lstStyle>
            <a:lvl1pPr>
              <a:defRPr sz="3267" b="0"/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4" y="3947564"/>
            <a:ext cx="5040549" cy="2171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/>
            </a:lvl1pPr>
            <a:lvl2pPr marL="173193" indent="-171572">
              <a:spcBef>
                <a:spcPts val="0"/>
              </a:spcBef>
              <a:defRPr sz="1429"/>
            </a:lvl2pPr>
            <a:lvl3pPr marL="433286" indent="-233962">
              <a:spcBef>
                <a:spcPts val="0"/>
              </a:spcBef>
              <a:buChar char="–"/>
              <a:defRPr sz="1429"/>
            </a:lvl3pPr>
            <a:lvl4pPr marL="607290" indent="-138959">
              <a:spcBef>
                <a:spcPts val="0"/>
              </a:spcBef>
              <a:buChar char="▫"/>
              <a:defRPr sz="1429"/>
            </a:lvl4pPr>
            <a:lvl5pPr marL="745034" indent="-116272">
              <a:spcBef>
                <a:spcPts val="0"/>
              </a:spcBef>
              <a:defRPr sz="142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Elements"/>
          <p:cNvSpPr txBox="1"/>
          <p:nvPr/>
        </p:nvSpPr>
        <p:spPr>
          <a:xfrm>
            <a:off x="2696184" y="4965110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r>
              <a:rPr sz="1837"/>
              <a:t>Document type</a:t>
            </a:r>
          </a:p>
        </p:txBody>
      </p:sp>
      <p:sp>
        <p:nvSpPr>
          <p:cNvPr id="54" name="Title Elements"/>
          <p:cNvSpPr txBox="1"/>
          <p:nvPr/>
        </p:nvSpPr>
        <p:spPr>
          <a:xfrm>
            <a:off x="2696184" y="5307171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rPr sz="1837"/>
              <a:t>Date</a:t>
            </a:r>
          </a:p>
        </p:txBody>
      </p:sp>
      <p:sp>
        <p:nvSpPr>
          <p:cNvPr id="55" name="Title Elements"/>
          <p:cNvSpPr txBox="1"/>
          <p:nvPr/>
        </p:nvSpPr>
        <p:spPr>
          <a:xfrm>
            <a:off x="2696183" y="6016657"/>
            <a:ext cx="4502286" cy="25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821603">
              <a:defRPr sz="800"/>
            </a:pPr>
            <a:r>
              <a:rPr sz="817"/>
              <a:t>CONFIDENTIAL AND PROPRIETARY</a:t>
            </a:r>
            <a:endParaRPr sz="2450"/>
          </a:p>
          <a:p>
            <a:pPr defTabSz="821603">
              <a:defRPr sz="800"/>
            </a:pPr>
            <a:r>
              <a:rPr sz="817"/>
              <a:t>Any use of this material without specific permission of McKinsey &amp; Company is strictly prohibited</a:t>
            </a:r>
          </a:p>
        </p:txBody>
      </p:sp>
      <p:sp>
        <p:nvSpPr>
          <p:cNvPr id="56" name="TitleBottomPlaceholder"/>
          <p:cNvSpPr/>
          <p:nvPr/>
        </p:nvSpPr>
        <p:spPr>
          <a:xfrm>
            <a:off x="1" y="2284920"/>
            <a:ext cx="2240604" cy="4577942"/>
          </a:xfrm>
          <a:prstGeom prst="rect">
            <a:avLst/>
          </a:prstGeom>
          <a:solidFill>
            <a:srgbClr val="0065CC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7" name="TitleTopPlaceholder"/>
          <p:cNvSpPr/>
          <p:nvPr/>
        </p:nvSpPr>
        <p:spPr>
          <a:xfrm>
            <a:off x="1" y="0"/>
            <a:ext cx="2240604" cy="2284920"/>
          </a:xfrm>
          <a:prstGeom prst="rect">
            <a:avLst/>
          </a:prstGeom>
          <a:solidFill>
            <a:srgbClr val="91AFFF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8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9" name="Rectangle 1134"/>
          <p:cNvSpPr/>
          <p:nvPr/>
        </p:nvSpPr>
        <p:spPr>
          <a:xfrm>
            <a:off x="-1" y="6431805"/>
            <a:ext cx="9152109" cy="429436"/>
          </a:xfrm>
          <a:prstGeom prst="rect">
            <a:avLst/>
          </a:prstGeom>
          <a:solidFill>
            <a:srgbClr val="002960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pic>
        <p:nvPicPr>
          <p:cNvPr id="60" name="Picture 1192" descr="Picture 1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50" y="6577651"/>
            <a:ext cx="1658566" cy="18311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58435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50927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2696184" y="2177967"/>
            <a:ext cx="5040549" cy="497497"/>
          </a:xfrm>
          <a:prstGeom prst="rect">
            <a:avLst/>
          </a:prstGeom>
        </p:spPr>
        <p:txBody>
          <a:bodyPr/>
          <a:lstStyle>
            <a:lvl1pPr>
              <a:defRPr sz="3267" b="0"/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4" y="3947564"/>
            <a:ext cx="5040549" cy="2171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/>
            </a:lvl1pPr>
            <a:lvl2pPr marL="173193" indent="-171572">
              <a:spcBef>
                <a:spcPts val="0"/>
              </a:spcBef>
              <a:defRPr sz="1429"/>
            </a:lvl2pPr>
            <a:lvl3pPr marL="433286" indent="-233962">
              <a:spcBef>
                <a:spcPts val="0"/>
              </a:spcBef>
              <a:buChar char="–"/>
              <a:defRPr sz="1429"/>
            </a:lvl3pPr>
            <a:lvl4pPr marL="607290" indent="-138959">
              <a:spcBef>
                <a:spcPts val="0"/>
              </a:spcBef>
              <a:buChar char="▫"/>
              <a:defRPr sz="1429"/>
            </a:lvl4pPr>
            <a:lvl5pPr marL="745034" indent="-116272">
              <a:spcBef>
                <a:spcPts val="0"/>
              </a:spcBef>
              <a:defRPr sz="142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Elements"/>
          <p:cNvSpPr txBox="1"/>
          <p:nvPr/>
        </p:nvSpPr>
        <p:spPr>
          <a:xfrm>
            <a:off x="2696184" y="4965110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r>
              <a:rPr sz="1837"/>
              <a:t>Document type</a:t>
            </a:r>
          </a:p>
        </p:txBody>
      </p:sp>
      <p:sp>
        <p:nvSpPr>
          <p:cNvPr id="54" name="Title Elements"/>
          <p:cNvSpPr txBox="1"/>
          <p:nvPr/>
        </p:nvSpPr>
        <p:spPr>
          <a:xfrm>
            <a:off x="2696184" y="5307171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rPr sz="1837"/>
              <a:t>Date</a:t>
            </a:r>
          </a:p>
        </p:txBody>
      </p:sp>
      <p:sp>
        <p:nvSpPr>
          <p:cNvPr id="55" name="Title Elements"/>
          <p:cNvSpPr txBox="1"/>
          <p:nvPr/>
        </p:nvSpPr>
        <p:spPr>
          <a:xfrm>
            <a:off x="2696183" y="6016657"/>
            <a:ext cx="4502286" cy="25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821603">
              <a:defRPr sz="800"/>
            </a:pPr>
            <a:r>
              <a:rPr sz="817"/>
              <a:t>CONFIDENTIAL AND PROPRIETARY</a:t>
            </a:r>
            <a:endParaRPr sz="2450"/>
          </a:p>
          <a:p>
            <a:pPr defTabSz="821603">
              <a:defRPr sz="800"/>
            </a:pPr>
            <a:r>
              <a:rPr sz="817"/>
              <a:t>Any use of this material without specific permission of McKinsey &amp; Company is strictly prohibited</a:t>
            </a:r>
          </a:p>
        </p:txBody>
      </p:sp>
      <p:sp>
        <p:nvSpPr>
          <p:cNvPr id="56" name="TitleBottomPlaceholder"/>
          <p:cNvSpPr/>
          <p:nvPr/>
        </p:nvSpPr>
        <p:spPr>
          <a:xfrm>
            <a:off x="1" y="2284920"/>
            <a:ext cx="2240604" cy="4577942"/>
          </a:xfrm>
          <a:prstGeom prst="rect">
            <a:avLst/>
          </a:prstGeom>
          <a:solidFill>
            <a:srgbClr val="0065CC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7" name="TitleTopPlaceholder"/>
          <p:cNvSpPr/>
          <p:nvPr/>
        </p:nvSpPr>
        <p:spPr>
          <a:xfrm>
            <a:off x="1" y="0"/>
            <a:ext cx="2240604" cy="2284920"/>
          </a:xfrm>
          <a:prstGeom prst="rect">
            <a:avLst/>
          </a:prstGeom>
          <a:solidFill>
            <a:srgbClr val="91AFFF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8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9" name="Rectangle 1134"/>
          <p:cNvSpPr/>
          <p:nvPr/>
        </p:nvSpPr>
        <p:spPr>
          <a:xfrm>
            <a:off x="-1" y="6431805"/>
            <a:ext cx="9152109" cy="429436"/>
          </a:xfrm>
          <a:prstGeom prst="rect">
            <a:avLst/>
          </a:prstGeom>
          <a:solidFill>
            <a:srgbClr val="002960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pic>
        <p:nvPicPr>
          <p:cNvPr id="60" name="Picture 1192" descr="Picture 1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50" y="6577651"/>
            <a:ext cx="1658566" cy="18311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55957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3467" y="1991608"/>
            <a:ext cx="4393661" cy="124779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33"/>
            </a:lvl1pPr>
            <a:lvl2pPr marL="197703" indent="-196082">
              <a:spcBef>
                <a:spcPts val="0"/>
              </a:spcBef>
              <a:defRPr sz="1633"/>
            </a:lvl2pPr>
            <a:lvl3pPr marL="466710" indent="-267386">
              <a:spcBef>
                <a:spcPts val="0"/>
              </a:spcBef>
              <a:buChar char="–"/>
              <a:defRPr sz="1633"/>
            </a:lvl3pPr>
            <a:lvl4pPr marL="627141" indent="-158811">
              <a:spcBef>
                <a:spcPts val="0"/>
              </a:spcBef>
              <a:buChar char="▫"/>
              <a:defRPr sz="1633"/>
            </a:lvl4pPr>
            <a:lvl5pPr marL="761644" indent="-132883">
              <a:spcBef>
                <a:spcPts val="0"/>
              </a:spcBef>
              <a:defRPr sz="16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83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48598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9953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6037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1299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" y="-1"/>
            <a:ext cx="9148866" cy="686124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angle 16"/>
          <p:cNvSpPr/>
          <p:nvPr/>
        </p:nvSpPr>
        <p:spPr>
          <a:xfrm>
            <a:off x="2544869" y="1086554"/>
            <a:ext cx="6606970" cy="2997134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2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pPr>
              <a:defRPr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3" name="Working Draft Text"/>
          <p:cNvSpPr txBox="1"/>
          <p:nvPr/>
        </p:nvSpPr>
        <p:spPr>
          <a:xfrm>
            <a:off x="2544869" y="126202"/>
            <a:ext cx="1033016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 b="1">
                <a:solidFill>
                  <a:srgbClr val="FFFFFF"/>
                </a:solidFill>
              </a:defRPr>
            </a:lvl1pPr>
          </a:lstStyle>
          <a:p>
            <a:r>
              <a:rPr sz="919"/>
              <a:t>WORKING DRAFT</a:t>
            </a:r>
          </a:p>
        </p:txBody>
      </p:sp>
      <p:sp>
        <p:nvSpPr>
          <p:cNvPr id="114" name="Working Draft"/>
          <p:cNvSpPr txBox="1"/>
          <p:nvPr/>
        </p:nvSpPr>
        <p:spPr>
          <a:xfrm>
            <a:off x="2544868" y="285011"/>
            <a:ext cx="3439568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Last Modified 26/09/2019 07:33 W. Central Africa Standard Time</a:t>
            </a:r>
          </a:p>
        </p:txBody>
      </p:sp>
      <p:sp>
        <p:nvSpPr>
          <p:cNvPr id="115" name="Printed"/>
          <p:cNvSpPr txBox="1"/>
          <p:nvPr/>
        </p:nvSpPr>
        <p:spPr>
          <a:xfrm>
            <a:off x="2544869" y="445443"/>
            <a:ext cx="3105597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Printed 20/09/2019 11:22 W. Central Africa Standard Time</a:t>
            </a:r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2696183" y="1197289"/>
            <a:ext cx="6228815" cy="502684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3267" b="0">
                <a:solidFill>
                  <a:srgbClr val="1F1F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3" y="2455334"/>
            <a:ext cx="6228815" cy="2199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>
                <a:solidFill>
                  <a:srgbClr val="1F1F1F"/>
                </a:solidFill>
              </a:defRPr>
            </a:lvl1pPr>
            <a:lvl2pPr marL="173193" indent="-171572">
              <a:spcBef>
                <a:spcPts val="0"/>
              </a:spcBef>
              <a:defRPr sz="1429">
                <a:solidFill>
                  <a:srgbClr val="1F1F1F"/>
                </a:solidFill>
              </a:defRPr>
            </a:lvl2pPr>
            <a:lvl3pPr marL="433286" indent="-233962">
              <a:spcBef>
                <a:spcPts val="0"/>
              </a:spcBef>
              <a:buChar char="–"/>
              <a:defRPr sz="1429">
                <a:solidFill>
                  <a:srgbClr val="1F1F1F"/>
                </a:solidFill>
              </a:defRPr>
            </a:lvl3pPr>
            <a:lvl4pPr marL="607290" indent="-138959">
              <a:spcBef>
                <a:spcPts val="0"/>
              </a:spcBef>
              <a:buChar char="▫"/>
              <a:defRPr sz="1429">
                <a:solidFill>
                  <a:srgbClr val="1F1F1F"/>
                </a:solidFill>
              </a:defRPr>
            </a:lvl4pPr>
            <a:lvl5pPr marL="748794" indent="-116272">
              <a:spcBef>
                <a:spcPts val="0"/>
              </a:spcBef>
              <a:defRPr sz="1429">
                <a:solidFill>
                  <a:srgbClr val="1F1F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5814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07639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086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3467" y="1991608"/>
            <a:ext cx="4393661" cy="124779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33"/>
            </a:lvl1pPr>
            <a:lvl2pPr marL="197703" indent="-196082">
              <a:spcBef>
                <a:spcPts val="0"/>
              </a:spcBef>
              <a:defRPr sz="1633"/>
            </a:lvl2pPr>
            <a:lvl3pPr marL="466710" indent="-267386">
              <a:spcBef>
                <a:spcPts val="0"/>
              </a:spcBef>
              <a:buChar char="–"/>
              <a:defRPr sz="1633"/>
            </a:lvl3pPr>
            <a:lvl4pPr marL="627141" indent="-158811">
              <a:spcBef>
                <a:spcPts val="0"/>
              </a:spcBef>
              <a:buChar char="▫"/>
              <a:defRPr sz="1633"/>
            </a:lvl4pPr>
            <a:lvl5pPr marL="761644" indent="-132883">
              <a:spcBef>
                <a:spcPts val="0"/>
              </a:spcBef>
              <a:defRPr sz="16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6668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499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975466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69FD5B1-2016-456A-837C-4EA740F8C702}"/>
              </a:ext>
            </a:extLst>
          </p:cNvPr>
          <p:cNvSpPr/>
          <p:nvPr/>
        </p:nvSpPr>
        <p:spPr>
          <a:xfrm>
            <a:off x="0" y="4832"/>
            <a:ext cx="9330281" cy="6997299"/>
          </a:xfrm>
          <a:prstGeom prst="rect">
            <a:avLst/>
          </a:prstGeom>
          <a:solidFill>
            <a:srgbClr val="007635"/>
          </a:solidFill>
          <a:ln w="25400">
            <a:noFill/>
          </a:ln>
        </p:spPr>
        <p:txBody>
          <a:bodyPr vert="horz" wrap="square" lIns="64669" tIns="32335" rIns="64669" bIns="32335" rtlCol="0" anchor="ctr">
            <a:noAutofit/>
          </a:bodyPr>
          <a:lstStyle/>
          <a:p>
            <a:pPr algn="ctr"/>
            <a:endParaRPr lang="en-GB" sz="142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08F94-0860-43F2-B55E-558AEB22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7" t="21650" r="59038" b="26057"/>
          <a:stretch/>
        </p:blipFill>
        <p:spPr>
          <a:xfrm>
            <a:off x="326409" y="2017667"/>
            <a:ext cx="2447092" cy="2374977"/>
          </a:xfrm>
          <a:prstGeom prst="ellipse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6415249"/>
            <a:ext cx="284683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3" y="6540860"/>
            <a:ext cx="3029196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816" baseline="0">
                <a:solidFill>
                  <a:srgbClr val="FFFFFF"/>
                </a:solidFill>
                <a:latin typeface="+mn-lt"/>
              </a:rPr>
              <a:t>Last Modified 14/09/2020 02:12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6666472"/>
            <a:ext cx="284683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 17/07/2019 09:23 W. Central Africa Standard Time</a:t>
            </a: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256628" y="3063844"/>
            <a:ext cx="5416462" cy="28262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1835" b="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Calibri" panose="020F0502020204030204" pitchFamily="34" charset="0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256628" y="4398867"/>
            <a:ext cx="5416462" cy="28262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35" cap="all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E3333-56EE-48C6-9803-739F750ADE1E}"/>
              </a:ext>
            </a:extLst>
          </p:cNvPr>
          <p:cNvGrpSpPr/>
          <p:nvPr/>
        </p:nvGrpSpPr>
        <p:grpSpPr>
          <a:xfrm>
            <a:off x="2314476" y="3650490"/>
            <a:ext cx="6358614" cy="3141593"/>
            <a:chOff x="2268266" y="3577818"/>
            <a:chExt cx="6231663" cy="3079052"/>
          </a:xfrm>
        </p:grpSpPr>
        <p:sp>
          <p:nvSpPr>
            <p:cNvPr id="57" name="Document type" hidden="1"/>
            <p:cNvSpPr txBox="1">
              <a:spLocks noChangeArrowheads="1"/>
            </p:cNvSpPr>
            <p:nvPr/>
          </p:nvSpPr>
          <p:spPr bwMode="gray">
            <a:xfrm>
              <a:off x="2268266" y="3577818"/>
              <a:ext cx="6231663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428" baseline="0" dirty="0">
                  <a:solidFill>
                    <a:schemeClr val="accent6"/>
                  </a:solidFill>
                  <a:latin typeface="+mn-lt"/>
                </a:rPr>
                <a:t>Document type | Date</a:t>
              </a:r>
            </a:p>
          </p:txBody>
        </p:sp>
        <p:sp>
          <p:nvSpPr>
            <p:cNvPr id="26" name="Disclaimer-English (United States)" hidden="1"/>
            <p:cNvSpPr>
              <a:spLocks noChangeArrowheads="1"/>
            </p:cNvSpPr>
            <p:nvPr/>
          </p:nvSpPr>
          <p:spPr bwMode="black">
            <a:xfrm>
              <a:off x="2268266" y="6280050"/>
              <a:ext cx="3544453" cy="376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defTabSz="820865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CONFIDENTIAL AND PROPRIETARY</a:t>
              </a:r>
            </a:p>
            <a:p>
              <a:pPr defTabSz="820865" eaLnBrk="0" hangingPunct="0"/>
              <a:r>
                <a:rPr lang="en-US" sz="816" baseline="0" dirty="0">
                  <a:solidFill>
                    <a:srgbClr val="FFFFFF"/>
                  </a:solidFill>
                  <a:latin typeface="+mn-lt"/>
                </a:rPr>
                <a:t>Any use of this material without specific permission of McKinsey &amp; Company is strictly prohibited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111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8956D4-5724-4CE1-9981-DC3A7364EE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4708404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88956D4-5724-4CE1-9981-DC3A7364E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6639194"/>
            <a:ext cx="130969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117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1314257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6639194"/>
            <a:ext cx="130969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3519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5BC116F-7818-4B17-99C1-91F04B5268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5693921"/>
              </p:ext>
            </p:extLst>
          </p:nvPr>
        </p:nvGraphicFramePr>
        <p:xfrm>
          <a:off x="1621" y="1621"/>
          <a:ext cx="1620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1" imgH="631" progId="TCLayout.ActiveDocument.1">
                  <p:embed/>
                </p:oleObj>
              </mc:Choice>
              <mc:Fallback>
                <p:oleObj name="think-cell Slide" r:id="rId3" imgW="631" imgH="6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5BC116F-7818-4B17-99C1-91F04B5268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20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2C5234-F88E-498B-B2BA-A6B43F4E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7704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1" y="1622"/>
          <a:ext cx="161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6" imgH="386" progId="TCLayout.ActiveDocument.1">
                  <p:embed/>
                </p:oleObj>
              </mc:Choice>
              <mc:Fallback>
                <p:oleObj name="think-cell Slide" r:id="rId4" imgW="386" imgH="3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622"/>
                        <a:ext cx="161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1"/>
            <a:ext cx="161984" cy="161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4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490" y="234866"/>
            <a:ext cx="8794114" cy="314029"/>
          </a:xfrm>
        </p:spPr>
        <p:txBody>
          <a:bodyPr/>
          <a:lstStyle>
            <a:lvl1pPr>
              <a:lnSpc>
                <a:spcPct val="100000"/>
              </a:lnSpc>
              <a:defRPr lang="x-none" sz="204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7192" y="6620869"/>
            <a:ext cx="160037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fld id="{B45F7821-3050-4C27-ABB6-CC99F21B8A73}" type="slidenum">
              <a:rPr lang="en-GB" sz="765" smtClean="0">
                <a:solidFill>
                  <a:schemeClr val="accent6"/>
                </a:solidFill>
              </a:rPr>
              <a:pPr algn="r"/>
              <a:t>‹#›</a:t>
            </a:fld>
            <a:endParaRPr lang="en-GB" sz="765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6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  <p15:guide id="2" pos="5508">
          <p15:clr>
            <a:srgbClr val="FBAE40"/>
          </p15:clr>
        </p15:guide>
        <p15:guide id="3" orient="horz" pos="150">
          <p15:clr>
            <a:srgbClr val="FBAE40"/>
          </p15:clr>
        </p15:guide>
        <p15:guide id="4" orient="horz" pos="342">
          <p15:clr>
            <a:srgbClr val="FBAE40"/>
          </p15:clr>
        </p15:guide>
        <p15:guide id="5" orient="horz" pos="409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482138" y="1378323"/>
            <a:ext cx="4023360" cy="109909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quarter" idx="15"/>
            <p:custDataLst>
              <p:tags r:id="rId2"/>
            </p:custDataLst>
          </p:nvPr>
        </p:nvSpPr>
        <p:spPr>
          <a:xfrm>
            <a:off x="4638501" y="1378323"/>
            <a:ext cx="4023360" cy="109909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30" name="Page Number"/>
          <p:cNvSpPr txBox="1"/>
          <p:nvPr userDrawn="1">
            <p:custDataLst>
              <p:tags r:id="rId3"/>
            </p:custDataLst>
          </p:nvPr>
        </p:nvSpPr>
        <p:spPr>
          <a:xfrm>
            <a:off x="8658157" y="6408952"/>
            <a:ext cx="66" cy="197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48861" algn="r">
              <a:spcAft>
                <a:spcPts val="1145"/>
              </a:spcAft>
            </a:pPr>
            <a:endParaRPr lang="en-GB" sz="1256" dirty="0">
              <a:solidFill>
                <a:srgbClr val="000000"/>
              </a:solidFill>
            </a:endParaRPr>
          </a:p>
        </p:txBody>
      </p:sp>
      <p:sp>
        <p:nvSpPr>
          <p:cNvPr id="20" name="Section Footer"/>
          <p:cNvSpPr txBox="1"/>
          <p:nvPr userDrawn="1">
            <p:custDataLst>
              <p:tags r:id="rId4"/>
            </p:custDataLst>
          </p:nvPr>
        </p:nvSpPr>
        <p:spPr>
          <a:xfrm>
            <a:off x="483619" y="6259474"/>
            <a:ext cx="66" cy="197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48861">
              <a:spcAft>
                <a:spcPts val="1145"/>
              </a:spcAft>
            </a:pPr>
            <a:endParaRPr lang="en-GB" sz="1256" noProof="1">
              <a:solidFill>
                <a:srgbClr val="000000"/>
              </a:solidFill>
            </a:endParaRPr>
          </a:p>
        </p:txBody>
      </p:sp>
      <p:sp>
        <p:nvSpPr>
          <p:cNvPr id="23" name="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4638503" y="6359415"/>
            <a:ext cx="2743200" cy="197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endParaRPr lang="en-GB" sz="1256" noProof="1">
              <a:solidFill>
                <a:srgbClr val="000000"/>
              </a:solidFill>
            </a:endParaRPr>
          </a:p>
        </p:txBody>
      </p:sp>
      <p:sp>
        <p:nvSpPr>
          <p:cNvPr id="18" name="Presentation 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483617" y="6113050"/>
            <a:ext cx="8077200" cy="1972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GB" sz="1256" noProof="1">
              <a:solidFill>
                <a:srgbClr val="000000"/>
              </a:solidFill>
            </a:endParaRPr>
          </a:p>
        </p:txBody>
      </p:sp>
      <p:sp>
        <p:nvSpPr>
          <p:cNvPr id="17" name="Draft stamp" hidden="1"/>
          <p:cNvSpPr txBox="1"/>
          <p:nvPr userDrawn="1">
            <p:custDataLst>
              <p:tags r:id="rId7"/>
            </p:custDataLst>
          </p:nvPr>
        </p:nvSpPr>
        <p:spPr>
          <a:xfrm>
            <a:off x="8233685" y="728913"/>
            <a:ext cx="422374" cy="2331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48861" algn="r">
              <a:spcAft>
                <a:spcPts val="1145"/>
              </a:spcAft>
            </a:pPr>
            <a:r>
              <a:rPr lang="en-GB" sz="1484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6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73828" y="750348"/>
            <a:ext cx="66" cy="197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48861">
              <a:spcAft>
                <a:spcPts val="1145"/>
              </a:spcAft>
            </a:pPr>
            <a:endParaRPr lang="en-GB" sz="1256" noProof="1">
              <a:solidFill>
                <a:srgbClr val="000000"/>
              </a:solidFill>
              <a:ea typeface="Cambria Math" pitchFamily="18" charset="0"/>
            </a:endParaRPr>
          </a:p>
        </p:txBody>
      </p:sp>
      <p:sp>
        <p:nvSpPr>
          <p:cNvPr id="19" name="Date/Filepath" hidden="1"/>
          <p:cNvSpPr txBox="1"/>
          <p:nvPr userDrawn="1">
            <p:custDataLst>
              <p:tags r:id="rId9"/>
            </p:custDataLst>
          </p:nvPr>
        </p:nvSpPr>
        <p:spPr>
          <a:xfrm>
            <a:off x="922351" y="467960"/>
            <a:ext cx="7733706" cy="179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48861" algn="r">
              <a:spcAft>
                <a:spcPts val="1145"/>
              </a:spcAft>
            </a:pPr>
            <a:r>
              <a:rPr lang="en-GB" sz="1141" noProof="1">
                <a:solidFill>
                  <a:srgbClr val="000000"/>
                </a:solidFill>
              </a:rPr>
              <a:t>3/21/2016 C:\Tobi C Drive\Tobi's Documents\NEC RetreatSEC\v3 UpdateNEC Reading Materials 21032016v3B.pptx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5A1FD8-FA5E-408C-88FA-8B49BAC0D08C}"/>
              </a:ext>
            </a:extLst>
          </p:cNvPr>
          <p:cNvCxnSpPr>
            <a:cxnSpLocks/>
          </p:cNvCxnSpPr>
          <p:nvPr userDrawn="1"/>
        </p:nvCxnSpPr>
        <p:spPr>
          <a:xfrm flipV="1">
            <a:off x="346367" y="6249015"/>
            <a:ext cx="8451274" cy="387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port Date">
            <a:extLst>
              <a:ext uri="{FF2B5EF4-FFF2-40B4-BE49-F238E27FC236}">
                <a16:creationId xmlns:a16="http://schemas.microsoft.com/office/drawing/2014/main" id="{CA76998C-745E-45E3-AAEA-3C1B28969E53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7656354" y="6650184"/>
            <a:ext cx="997000" cy="161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1923" algn="r">
              <a:spcAft>
                <a:spcPts val="794"/>
              </a:spcAft>
            </a:pPr>
            <a:r>
              <a:rPr lang="en-GB" sz="1027" b="1" i="1" kern="1200" noProof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November 2019</a:t>
            </a:r>
          </a:p>
        </p:txBody>
      </p:sp>
      <p:sp>
        <p:nvSpPr>
          <p:cNvPr id="25" name="PwC Text">
            <a:extLst>
              <a:ext uri="{FF2B5EF4-FFF2-40B4-BE49-F238E27FC236}">
                <a16:creationId xmlns:a16="http://schemas.microsoft.com/office/drawing/2014/main" id="{0D31AD6D-6338-4B56-B87F-1C2BE176152F}"/>
              </a:ext>
            </a:extLst>
          </p:cNvPr>
          <p:cNvSpPr txBox="1"/>
          <p:nvPr userDrawn="1"/>
        </p:nvSpPr>
        <p:spPr>
          <a:xfrm>
            <a:off x="346366" y="6698367"/>
            <a:ext cx="2635134" cy="100063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1027" b="1" i="1" kern="1200" noProof="1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t>State Level Engagement Feedback</a:t>
            </a:r>
          </a:p>
        </p:txBody>
      </p:sp>
    </p:spTree>
    <p:extLst>
      <p:ext uri="{BB962C8B-B14F-4D97-AF65-F5344CB8AC3E}">
        <p14:creationId xmlns:p14="http://schemas.microsoft.com/office/powerpoint/2010/main" val="1205243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560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6121018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69FD5B1-2016-456A-837C-4EA740F8C702}"/>
              </a:ext>
            </a:extLst>
          </p:cNvPr>
          <p:cNvSpPr/>
          <p:nvPr/>
        </p:nvSpPr>
        <p:spPr>
          <a:xfrm>
            <a:off x="0" y="4831"/>
            <a:ext cx="9330281" cy="6997298"/>
          </a:xfrm>
          <a:prstGeom prst="rect">
            <a:avLst/>
          </a:prstGeom>
          <a:solidFill>
            <a:srgbClr val="007635"/>
          </a:solidFill>
          <a:ln w="25400">
            <a:noFill/>
          </a:ln>
        </p:spPr>
        <p:txBody>
          <a:bodyPr vert="horz" wrap="square" lIns="64696" tIns="32348" rIns="64696" bIns="32348" rtlCol="0" anchor="ctr">
            <a:noAutofit/>
          </a:bodyPr>
          <a:lstStyle/>
          <a:p>
            <a:pPr algn="ctr"/>
            <a:endParaRPr lang="en-GB" sz="1428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08F94-0860-43F2-B55E-558AEB22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7" t="21650" r="59038" b="26057"/>
          <a:stretch/>
        </p:blipFill>
        <p:spPr>
          <a:xfrm>
            <a:off x="326408" y="2017666"/>
            <a:ext cx="2447092" cy="2374978"/>
          </a:xfrm>
          <a:prstGeom prst="ellipse">
            <a:avLst/>
          </a:prstGeom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6415250"/>
            <a:ext cx="284683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="1" baseline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2" y="6540860"/>
            <a:ext cx="302919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Last Modified 2018/10/04 10:55 W. Central Africa Standard Time</a:t>
            </a: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6666472"/>
            <a:ext cx="284683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16" baseline="0">
                <a:solidFill>
                  <a:srgbClr val="FFFFFF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256628" y="3063844"/>
            <a:ext cx="5416462" cy="28262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1837" b="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Calibri" panose="020F0502020204030204" pitchFamily="34" charset="0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256628" y="4398867"/>
            <a:ext cx="5416462" cy="28262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37" cap="all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6" y="3650596"/>
            <a:ext cx="6358614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28" baseline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16" baseline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2314476" y="6407791"/>
            <a:ext cx="3616660" cy="3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 eaLnBrk="0" hangingPunct="0"/>
            <a:r>
              <a:rPr lang="en-US" sz="816" baseline="0">
                <a:solidFill>
                  <a:srgbClr val="FFFFFF"/>
                </a:solidFill>
                <a:latin typeface="+mn-lt"/>
              </a:rPr>
              <a:t>CONFIDENTIAL AND PROPRIETARY</a:t>
            </a:r>
          </a:p>
          <a:p>
            <a:pPr defTabSz="821202" eaLnBrk="0" hangingPunct="0"/>
            <a:r>
              <a:rPr lang="en-US" sz="816" baseline="0">
                <a:solidFill>
                  <a:srgbClr val="FFFFFF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2298511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8956D4-5724-4CE1-9981-DC3A7364EE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2766507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88956D4-5724-4CE1-9981-DC3A7364E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6639224"/>
            <a:ext cx="130852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0245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08585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8803971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6" imgH="386" progId="TCLayout.ActiveDocument.1">
                  <p:embed/>
                </p:oleObj>
              </mc:Choice>
              <mc:Fallback>
                <p:oleObj name="think-cell Slide" r:id="rId3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6639224"/>
            <a:ext cx="130852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en-US" sz="816" baseline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2210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EB95-B07E-435A-B7DE-F6AC0E50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7958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pac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66" y="251903"/>
            <a:ext cx="4179586" cy="1017451"/>
          </a:xfrm>
        </p:spPr>
        <p:txBody>
          <a:bodyPr/>
          <a:lstStyle>
            <a:lvl1pPr>
              <a:lnSpc>
                <a:spcPct val="90000"/>
              </a:lnSpc>
              <a:spcBef>
                <a:spcPts val="459"/>
              </a:spcBef>
              <a:spcAft>
                <a:spcPts val="459"/>
              </a:spcAft>
              <a:defRPr sz="367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"/>
          <p:cNvSpPr txBox="1">
            <a:spLocks/>
          </p:cNvSpPr>
          <p:nvPr/>
        </p:nvSpPr>
        <p:spPr bwMode="gray">
          <a:xfrm>
            <a:off x="8739040" y="6639225"/>
            <a:ext cx="130852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816" smtClean="0">
                <a:solidFill>
                  <a:schemeClr val="accent2"/>
                </a:solidFill>
              </a:rPr>
              <a:pPr lvl="0"/>
              <a:t>‹#›</a:t>
            </a:fld>
            <a:endParaRPr lang="x-none" sz="816">
              <a:solidFill>
                <a:schemeClr val="accent2"/>
              </a:solidFill>
            </a:endParaRPr>
          </a:p>
        </p:txBody>
      </p:sp>
      <p:sp>
        <p:nvSpPr>
          <p:cNvPr id="8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586111" y="6639225"/>
            <a:ext cx="1050093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n-US" sz="816" kern="1200" baseline="0" noProof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13874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7363" y="6214971"/>
            <a:ext cx="285837" cy="282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63879-49B7-4468-9E0E-0BC70D530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18308" y="137266"/>
            <a:ext cx="3431503" cy="200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CDB22-575E-46C9-A387-1DAB982B52C0}"/>
              </a:ext>
            </a:extLst>
          </p:cNvPr>
          <p:cNvSpPr txBox="1"/>
          <p:nvPr userDrawn="1"/>
        </p:nvSpPr>
        <p:spPr>
          <a:xfrm>
            <a:off x="5438335" y="886479"/>
            <a:ext cx="3560105" cy="895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kumimoji="0" lang="en-GB" sz="1837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National Economic Council </a:t>
            </a:r>
            <a:br>
              <a:rPr kumimoji="0" lang="en-GB" sz="1837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</a:br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Human Capital Development </a:t>
            </a:r>
          </a:p>
          <a:p>
            <a:pPr algn="r"/>
            <a:r>
              <a:rPr kumimoji="0" lang="en-GB" sz="1633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sym typeface="Georgia"/>
              </a:rPr>
              <a:t>Core Working Group</a:t>
            </a:r>
            <a:endParaRPr lang="en-GB" sz="1633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7B8D8D-48A2-4611-A000-A1A3BF83F057}"/>
              </a:ext>
            </a:extLst>
          </p:cNvPr>
          <p:cNvSpPr/>
          <p:nvPr userDrawn="1"/>
        </p:nvSpPr>
        <p:spPr>
          <a:xfrm>
            <a:off x="-2813" y="2562559"/>
            <a:ext cx="9144000" cy="429595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64365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95379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9238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27681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2696184" y="2177967"/>
            <a:ext cx="5040549" cy="497497"/>
          </a:xfrm>
          <a:prstGeom prst="rect">
            <a:avLst/>
          </a:prstGeom>
        </p:spPr>
        <p:txBody>
          <a:bodyPr/>
          <a:lstStyle>
            <a:lvl1pPr>
              <a:defRPr sz="3267" b="0"/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4" y="3947564"/>
            <a:ext cx="5040549" cy="21714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/>
            </a:lvl1pPr>
            <a:lvl2pPr marL="173193" indent="-171572">
              <a:spcBef>
                <a:spcPts val="0"/>
              </a:spcBef>
              <a:defRPr sz="1429"/>
            </a:lvl2pPr>
            <a:lvl3pPr marL="433286" indent="-233962">
              <a:spcBef>
                <a:spcPts val="0"/>
              </a:spcBef>
              <a:buChar char="–"/>
              <a:defRPr sz="1429"/>
            </a:lvl3pPr>
            <a:lvl4pPr marL="607290" indent="-138959">
              <a:spcBef>
                <a:spcPts val="0"/>
              </a:spcBef>
              <a:buChar char="▫"/>
              <a:defRPr sz="1429"/>
            </a:lvl4pPr>
            <a:lvl5pPr marL="745034" indent="-116272">
              <a:spcBef>
                <a:spcPts val="0"/>
              </a:spcBef>
              <a:defRPr sz="142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Elements"/>
          <p:cNvSpPr txBox="1"/>
          <p:nvPr/>
        </p:nvSpPr>
        <p:spPr>
          <a:xfrm>
            <a:off x="2696184" y="4965110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r>
              <a:rPr sz="1837"/>
              <a:t>Document type</a:t>
            </a:r>
          </a:p>
        </p:txBody>
      </p:sp>
      <p:sp>
        <p:nvSpPr>
          <p:cNvPr id="54" name="Title Elements"/>
          <p:cNvSpPr txBox="1"/>
          <p:nvPr/>
        </p:nvSpPr>
        <p:spPr>
          <a:xfrm>
            <a:off x="2696184" y="5307171"/>
            <a:ext cx="5040549" cy="28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r>
              <a:rPr sz="1837"/>
              <a:t>Date</a:t>
            </a:r>
          </a:p>
        </p:txBody>
      </p:sp>
      <p:sp>
        <p:nvSpPr>
          <p:cNvPr id="55" name="Title Elements"/>
          <p:cNvSpPr txBox="1"/>
          <p:nvPr/>
        </p:nvSpPr>
        <p:spPr>
          <a:xfrm>
            <a:off x="2696183" y="6016657"/>
            <a:ext cx="4502286" cy="25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defTabSz="821603">
              <a:defRPr sz="800"/>
            </a:pPr>
            <a:r>
              <a:rPr sz="817"/>
              <a:t>CONFIDENTIAL AND PROPRIETARY</a:t>
            </a:r>
            <a:endParaRPr sz="2450"/>
          </a:p>
          <a:p>
            <a:pPr defTabSz="821603">
              <a:defRPr sz="800"/>
            </a:pPr>
            <a:r>
              <a:rPr sz="817"/>
              <a:t>Any use of this material without specific permission of McKinsey &amp; Company is strictly prohibited</a:t>
            </a:r>
          </a:p>
        </p:txBody>
      </p:sp>
      <p:sp>
        <p:nvSpPr>
          <p:cNvPr id="56" name="TitleBottomPlaceholder"/>
          <p:cNvSpPr/>
          <p:nvPr/>
        </p:nvSpPr>
        <p:spPr>
          <a:xfrm>
            <a:off x="1" y="2284920"/>
            <a:ext cx="2240604" cy="4577942"/>
          </a:xfrm>
          <a:prstGeom prst="rect">
            <a:avLst/>
          </a:prstGeom>
          <a:solidFill>
            <a:srgbClr val="0065CC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7" name="TitleTopPlaceholder"/>
          <p:cNvSpPr/>
          <p:nvPr/>
        </p:nvSpPr>
        <p:spPr>
          <a:xfrm>
            <a:off x="1" y="0"/>
            <a:ext cx="2240604" cy="2284920"/>
          </a:xfrm>
          <a:prstGeom prst="rect">
            <a:avLst/>
          </a:prstGeom>
          <a:solidFill>
            <a:srgbClr val="91AFFF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8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59" name="Rectangle 1134"/>
          <p:cNvSpPr/>
          <p:nvPr/>
        </p:nvSpPr>
        <p:spPr>
          <a:xfrm>
            <a:off x="-1" y="6431805"/>
            <a:ext cx="9152109" cy="429436"/>
          </a:xfrm>
          <a:prstGeom prst="rect">
            <a:avLst/>
          </a:prstGeom>
          <a:solidFill>
            <a:srgbClr val="002960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pic>
        <p:nvPicPr>
          <p:cNvPr id="60" name="Picture 1192" descr="Picture 1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50" y="6577651"/>
            <a:ext cx="1658566" cy="18311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30152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3467" y="1991608"/>
            <a:ext cx="4393661" cy="124779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33"/>
            </a:lvl1pPr>
            <a:lvl2pPr marL="197703" indent="-196082">
              <a:spcBef>
                <a:spcPts val="0"/>
              </a:spcBef>
              <a:defRPr sz="1633"/>
            </a:lvl2pPr>
            <a:lvl3pPr marL="466710" indent="-267386">
              <a:spcBef>
                <a:spcPts val="0"/>
              </a:spcBef>
              <a:buChar char="–"/>
              <a:defRPr sz="1633"/>
            </a:lvl3pPr>
            <a:lvl4pPr marL="627141" indent="-158811">
              <a:spcBef>
                <a:spcPts val="0"/>
              </a:spcBef>
              <a:buChar char="▫"/>
              <a:defRPr sz="1633"/>
            </a:lvl4pPr>
            <a:lvl5pPr marL="761644" indent="-132883">
              <a:spcBef>
                <a:spcPts val="0"/>
              </a:spcBef>
              <a:defRPr sz="16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7334" y="6569549"/>
            <a:ext cx="158698" cy="1570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2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94104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96183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49184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6282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71387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54386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" y="-1"/>
            <a:ext cx="9148866" cy="686124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angle 16"/>
          <p:cNvSpPr/>
          <p:nvPr/>
        </p:nvSpPr>
        <p:spPr>
          <a:xfrm>
            <a:off x="2544869" y="1086554"/>
            <a:ext cx="6606970" cy="2997134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2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pPr>
              <a:defRPr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3" name="Working Draft Text"/>
          <p:cNvSpPr txBox="1"/>
          <p:nvPr/>
        </p:nvSpPr>
        <p:spPr>
          <a:xfrm>
            <a:off x="2544869" y="126202"/>
            <a:ext cx="1033016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 b="1">
                <a:solidFill>
                  <a:srgbClr val="FFFFFF"/>
                </a:solidFill>
              </a:defRPr>
            </a:lvl1pPr>
          </a:lstStyle>
          <a:p>
            <a:r>
              <a:rPr sz="919"/>
              <a:t>WORKING DRAFT</a:t>
            </a:r>
          </a:p>
        </p:txBody>
      </p:sp>
      <p:sp>
        <p:nvSpPr>
          <p:cNvPr id="114" name="Working Draft"/>
          <p:cNvSpPr txBox="1"/>
          <p:nvPr/>
        </p:nvSpPr>
        <p:spPr>
          <a:xfrm>
            <a:off x="2544868" y="285011"/>
            <a:ext cx="3439568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Last Modified 26/09/2019 07:33 W. Central Africa Standard Time</a:t>
            </a:r>
          </a:p>
        </p:txBody>
      </p:sp>
      <p:sp>
        <p:nvSpPr>
          <p:cNvPr id="115" name="Printed"/>
          <p:cNvSpPr txBox="1"/>
          <p:nvPr/>
        </p:nvSpPr>
        <p:spPr>
          <a:xfrm>
            <a:off x="2544869" y="445443"/>
            <a:ext cx="3105597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Printed 20/09/2019 11:22 W. Central Africa Standard Time</a:t>
            </a:r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2696183" y="1197289"/>
            <a:ext cx="6228815" cy="502684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3267" b="0">
                <a:solidFill>
                  <a:srgbClr val="1F1F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3" y="2455334"/>
            <a:ext cx="6228815" cy="2199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>
                <a:solidFill>
                  <a:srgbClr val="1F1F1F"/>
                </a:solidFill>
              </a:defRPr>
            </a:lvl1pPr>
            <a:lvl2pPr marL="173193" indent="-171572">
              <a:spcBef>
                <a:spcPts val="0"/>
              </a:spcBef>
              <a:defRPr sz="1429">
                <a:solidFill>
                  <a:srgbClr val="1F1F1F"/>
                </a:solidFill>
              </a:defRPr>
            </a:lvl2pPr>
            <a:lvl3pPr marL="433286" indent="-233962">
              <a:spcBef>
                <a:spcPts val="0"/>
              </a:spcBef>
              <a:buChar char="–"/>
              <a:defRPr sz="1429">
                <a:solidFill>
                  <a:srgbClr val="1F1F1F"/>
                </a:solidFill>
              </a:defRPr>
            </a:lvl3pPr>
            <a:lvl4pPr marL="607290" indent="-138959">
              <a:spcBef>
                <a:spcPts val="0"/>
              </a:spcBef>
              <a:buChar char="▫"/>
              <a:defRPr sz="1429">
                <a:solidFill>
                  <a:srgbClr val="1F1F1F"/>
                </a:solidFill>
              </a:defRPr>
            </a:lvl4pPr>
            <a:lvl5pPr marL="748794" indent="-116272">
              <a:spcBef>
                <a:spcPts val="0"/>
              </a:spcBef>
              <a:defRPr sz="1429">
                <a:solidFill>
                  <a:srgbClr val="1F1F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72705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51058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7"/>
          <p:cNvSpPr/>
          <p:nvPr/>
        </p:nvSpPr>
        <p:spPr>
          <a:xfrm>
            <a:off x="-1" y="6403609"/>
            <a:ext cx="9152109" cy="25725"/>
          </a:xfrm>
          <a:prstGeom prst="rect">
            <a:avLst/>
          </a:prstGeom>
          <a:gradFill>
            <a:gsLst>
              <a:gs pos="0">
                <a:srgbClr val="DAF2E6"/>
              </a:gs>
              <a:gs pos="100000">
                <a:srgbClr val="339966"/>
              </a:gs>
            </a:gsLst>
          </a:gra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75099" y="234974"/>
            <a:ext cx="8801910" cy="29846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>
                <a:solidFill>
                  <a:srgbClr val="2673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52265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9070-5144-4A00-ABC4-F8088B896310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5F921-0C73-404B-97EC-EFE7CDC97B30}" type="slidenum">
              <a:rPr lang="en-NG" smtClean="0"/>
              <a:t>‹#›</a:t>
            </a:fld>
            <a:endParaRPr lang="en-N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19F2C3-0989-423D-BE8D-58C7CFEB8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0" y="12699"/>
            <a:ext cx="3431503" cy="20032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C930D8-E4BE-4DA8-8BBA-62EFFF61194B}"/>
              </a:ext>
            </a:extLst>
          </p:cNvPr>
          <p:cNvSpPr txBox="1"/>
          <p:nvPr userDrawn="1"/>
        </p:nvSpPr>
        <p:spPr>
          <a:xfrm>
            <a:off x="4152900" y="167141"/>
            <a:ext cx="489303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Helvetica"/>
                <a:sym typeface="Georgia"/>
              </a:rPr>
              <a:t>National Economic Council </a:t>
            </a:r>
            <a:b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Helvetica"/>
                <a:sym typeface="Georgia"/>
              </a:rPr>
            </a:br>
            <a:r>
              <a:rPr kumimoji="0" lang="en-GB" sz="12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Helvetica"/>
                <a:sym typeface="Georgia"/>
              </a:rPr>
              <a:t>Core Working Group on Human Capital Development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Helvetica"/>
              <a:sym typeface="Georgi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D44D5-7114-4B4C-BC49-1786B7C8CFE7}"/>
              </a:ext>
            </a:extLst>
          </p:cNvPr>
          <p:cNvSpPr/>
          <p:nvPr userDrawn="1"/>
        </p:nvSpPr>
        <p:spPr>
          <a:xfrm>
            <a:off x="-1" y="1943100"/>
            <a:ext cx="9144001" cy="4905889"/>
          </a:xfrm>
          <a:prstGeom prst="rect">
            <a:avLst/>
          </a:prstGeom>
          <a:solidFill>
            <a:srgbClr val="33CC33">
              <a:lumMod val="50000"/>
            </a:srgbClr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914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9070-5144-4A00-ABC4-F8088B896310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5F921-0C73-404B-97EC-EFE7CDC97B30}" type="slidenum">
              <a:rPr lang="en-NG" smtClean="0"/>
              <a:t>‹#›</a:t>
            </a:fld>
            <a:endParaRPr lang="en-N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19F2C3-0989-423D-BE8D-58C7CFEB8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6651173" y="71208"/>
            <a:ext cx="2439090" cy="14238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ED44D5-7114-4B4C-BC49-1786B7C8CFE7}"/>
              </a:ext>
            </a:extLst>
          </p:cNvPr>
          <p:cNvSpPr/>
          <p:nvPr userDrawn="1"/>
        </p:nvSpPr>
        <p:spPr>
          <a:xfrm>
            <a:off x="-2813" y="2562559"/>
            <a:ext cx="9144000" cy="4295955"/>
          </a:xfrm>
          <a:prstGeom prst="rect">
            <a:avLst/>
          </a:prstGeom>
          <a:solidFill>
            <a:srgbClr val="33CC33">
              <a:lumMod val="50000"/>
            </a:srgbClr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154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7162"/>
            <a:ext cx="6715125" cy="728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576"/>
            <a:ext cx="7886700" cy="5005387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D9B37C-D97A-4810-AEC0-6AEA5797357D}"/>
              </a:ext>
            </a:extLst>
          </p:cNvPr>
          <p:cNvCxnSpPr>
            <a:cxnSpLocks/>
          </p:cNvCxnSpPr>
          <p:nvPr userDrawn="1"/>
        </p:nvCxnSpPr>
        <p:spPr>
          <a:xfrm>
            <a:off x="628650" y="958895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CAE5C52-B409-4A6F-9ED0-24C0F3563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7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50977"/>
            <a:ext cx="7886700" cy="28527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9070-5144-4A00-ABC4-F8088B896310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5F921-0C73-404B-97EC-EFE7CDC97B3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3156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53401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30304"/>
            <a:ext cx="3886200" cy="5246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30304"/>
            <a:ext cx="3886200" cy="5246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0CF15C-77E1-4CA1-B48A-F0F1BEF7B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B0AC5A-D8C9-4DF0-A62A-1E0EC334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DC5EED-7B24-4093-9A6D-3D35F117DFAC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096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30714"/>
            <a:ext cx="3868340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52654"/>
            <a:ext cx="3868340" cy="43370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9626" y="930710"/>
            <a:ext cx="3887391" cy="8239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52654"/>
            <a:ext cx="3887391" cy="43370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C2D295-3D01-498A-B955-33BA98AC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1F605F-FF28-4B7A-972C-004EFE274A56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F3C2229-1E7C-44C2-AE71-8B0A63587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7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9070-5144-4A00-ABC4-F8088B896310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5F921-0C73-404B-97EC-EFE7CDC97B30}" type="slidenum">
              <a:rPr lang="en-NG" smtClean="0"/>
              <a:t>‹#›</a:t>
            </a:fld>
            <a:endParaRPr lang="en-NG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202DD7-20A3-479A-B67C-E79F5B3D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4FD736-18C2-47AF-9CE2-33D7AEFB662E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814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9070-5144-4A00-ABC4-F8088B896310}" type="datetimeFigureOut">
              <a:rPr lang="en-NG" smtClean="0"/>
              <a:t>17/05/2023</a:t>
            </a:fld>
            <a:endParaRPr lang="en-N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5F921-0C73-404B-97EC-EFE7CDC97B30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37245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04519"/>
            <a:ext cx="2949178" cy="9143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08890"/>
            <a:ext cx="4629150" cy="4852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95778"/>
            <a:ext cx="2949178" cy="38732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5D3489-592C-45CD-BC45-F53B88227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F21FA7-0518-412A-8416-095AFA4467FE}"/>
              </a:ext>
            </a:extLst>
          </p:cNvPr>
          <p:cNvSpPr txBox="1">
            <a:spLocks/>
          </p:cNvSpPr>
          <p:nvPr userDrawn="1"/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7456E1-152C-4B26-9D67-448B74799C99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87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30304"/>
            <a:ext cx="2949178" cy="1150619"/>
          </a:xfrm>
          <a:prstGeom prst="rect">
            <a:avLst/>
          </a:prstGeom>
        </p:spPr>
        <p:txBody>
          <a:bodyPr anchor="t"/>
          <a:lstStyle>
            <a:lvl1pPr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22351"/>
            <a:ext cx="4629150" cy="4938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63648"/>
            <a:ext cx="2949178" cy="3705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796D6-CD31-4380-B57F-956390DFB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A700D7-EB8A-4465-A79D-F37B838A4C81}"/>
              </a:ext>
            </a:extLst>
          </p:cNvPr>
          <p:cNvSpPr txBox="1">
            <a:spLocks/>
          </p:cNvSpPr>
          <p:nvPr userDrawn="1"/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220189-EF54-4B1A-82A8-CCABBEFB46F6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115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08889"/>
            <a:ext cx="7886700" cy="516807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B08E87-67C8-4491-81FD-65C5CF9B3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B1F498-FB17-4E37-9C17-9FAC36FD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A27DE8-9BF6-4C25-84BF-570D5F42D66B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27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08889"/>
            <a:ext cx="1971675" cy="520376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08889"/>
            <a:ext cx="5800725" cy="5203760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EE6543-9761-4AB9-8A9D-035EB9AC4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627" r="8233" b="10209"/>
          <a:stretch/>
        </p:blipFill>
        <p:spPr>
          <a:xfrm>
            <a:off x="7505700" y="78580"/>
            <a:ext cx="1593589" cy="9303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7F7E85-BDA0-4F32-9BB2-A3D7A5718176}"/>
              </a:ext>
            </a:extLst>
          </p:cNvPr>
          <p:cNvSpPr txBox="1">
            <a:spLocks/>
          </p:cNvSpPr>
          <p:nvPr userDrawn="1"/>
        </p:nvSpPr>
        <p:spPr>
          <a:xfrm>
            <a:off x="628650" y="371853"/>
            <a:ext cx="6715125" cy="47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013FC9-E10B-4968-9A7D-7476184E430B}"/>
              </a:ext>
            </a:extLst>
          </p:cNvPr>
          <p:cNvCxnSpPr>
            <a:cxnSpLocks/>
          </p:cNvCxnSpPr>
          <p:nvPr userDrawn="1"/>
        </p:nvCxnSpPr>
        <p:spPr>
          <a:xfrm>
            <a:off x="628650" y="847579"/>
            <a:ext cx="671512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5530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314178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2042" b="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121595" y="234974"/>
            <a:ext cx="8801911" cy="2949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7424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" y="-1"/>
            <a:ext cx="9148866" cy="686124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angle 16"/>
          <p:cNvSpPr/>
          <p:nvPr/>
        </p:nvSpPr>
        <p:spPr>
          <a:xfrm>
            <a:off x="2544869" y="1086554"/>
            <a:ext cx="6606970" cy="2997134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>
              <a:defRPr sz="1800"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2" name="Rectangle 1189"/>
          <p:cNvSpPr/>
          <p:nvPr/>
        </p:nvSpPr>
        <p:spPr>
          <a:xfrm>
            <a:off x="0" y="1"/>
            <a:ext cx="9148866" cy="686124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  <p:txBody>
          <a:bodyPr lIns="46670" rIns="46670" anchor="ctr"/>
          <a:lstStyle/>
          <a:p>
            <a:pPr>
              <a:defRPr>
                <a:solidFill>
                  <a:srgbClr val="1F1F1F"/>
                </a:solidFill>
              </a:defRPr>
            </a:pPr>
            <a:endParaRPr sz="1837"/>
          </a:p>
        </p:txBody>
      </p:sp>
      <p:sp>
        <p:nvSpPr>
          <p:cNvPr id="113" name="Working Draft Text"/>
          <p:cNvSpPr txBox="1"/>
          <p:nvPr/>
        </p:nvSpPr>
        <p:spPr>
          <a:xfrm>
            <a:off x="2544869" y="126202"/>
            <a:ext cx="1033016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 b="1">
                <a:solidFill>
                  <a:srgbClr val="FFFFFF"/>
                </a:solidFill>
              </a:defRPr>
            </a:lvl1pPr>
          </a:lstStyle>
          <a:p>
            <a:r>
              <a:rPr sz="919"/>
              <a:t>WORKING DRAFT</a:t>
            </a:r>
          </a:p>
        </p:txBody>
      </p:sp>
      <p:sp>
        <p:nvSpPr>
          <p:cNvPr id="114" name="Working Draft"/>
          <p:cNvSpPr txBox="1"/>
          <p:nvPr/>
        </p:nvSpPr>
        <p:spPr>
          <a:xfrm>
            <a:off x="2544868" y="285011"/>
            <a:ext cx="3439568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Last Modified 26/09/2019 07:33 W. Central Africa Standard Time</a:t>
            </a:r>
          </a:p>
        </p:txBody>
      </p:sp>
      <p:sp>
        <p:nvSpPr>
          <p:cNvPr id="115" name="Printed"/>
          <p:cNvSpPr txBox="1"/>
          <p:nvPr/>
        </p:nvSpPr>
        <p:spPr>
          <a:xfrm>
            <a:off x="2544869" y="445443"/>
            <a:ext cx="3105597" cy="144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rPr sz="919"/>
              <a:t>Printed 20/09/2019 11:22 W. Central Africa Standard Time</a:t>
            </a:r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2696183" y="1197289"/>
            <a:ext cx="6228815" cy="502684"/>
          </a:xfrm>
          <a:prstGeom prst="rect">
            <a:avLst/>
          </a:prstGeom>
        </p:spPr>
        <p:txBody>
          <a:bodyPr/>
          <a:lstStyle>
            <a:lvl1pPr>
              <a:tabLst>
                <a:tab pos="272247" algn="l"/>
              </a:tabLst>
              <a:defRPr sz="3267" b="0">
                <a:solidFill>
                  <a:srgbClr val="1F1F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6183" y="2455334"/>
            <a:ext cx="6228815" cy="2199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429">
                <a:solidFill>
                  <a:srgbClr val="1F1F1F"/>
                </a:solidFill>
              </a:defRPr>
            </a:lvl1pPr>
            <a:lvl2pPr marL="173193" indent="-171572">
              <a:spcBef>
                <a:spcPts val="0"/>
              </a:spcBef>
              <a:defRPr sz="1429">
                <a:solidFill>
                  <a:srgbClr val="1F1F1F"/>
                </a:solidFill>
              </a:defRPr>
            </a:lvl2pPr>
            <a:lvl3pPr marL="433286" indent="-233962">
              <a:spcBef>
                <a:spcPts val="0"/>
              </a:spcBef>
              <a:buChar char="–"/>
              <a:defRPr sz="1429">
                <a:solidFill>
                  <a:srgbClr val="1F1F1F"/>
                </a:solidFill>
              </a:defRPr>
            </a:lvl3pPr>
            <a:lvl4pPr marL="607290" indent="-138959">
              <a:spcBef>
                <a:spcPts val="0"/>
              </a:spcBef>
              <a:buChar char="▫"/>
              <a:defRPr sz="1429">
                <a:solidFill>
                  <a:srgbClr val="1F1F1F"/>
                </a:solidFill>
              </a:defRPr>
            </a:lvl4pPr>
            <a:lvl5pPr marL="748794" indent="-116272">
              <a:spcBef>
                <a:spcPts val="0"/>
              </a:spcBef>
              <a:defRPr sz="1429">
                <a:solidFill>
                  <a:srgbClr val="1F1F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1401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26" Type="http://schemas.openxmlformats.org/officeDocument/2006/relationships/tags" Target="../tags/tag18.xml"/><Relationship Id="rId39" Type="http://schemas.openxmlformats.org/officeDocument/2006/relationships/image" Target="../media/image4.emf"/><Relationship Id="rId21" Type="http://schemas.openxmlformats.org/officeDocument/2006/relationships/tags" Target="../tags/tag13.xml"/><Relationship Id="rId34" Type="http://schemas.openxmlformats.org/officeDocument/2006/relationships/tags" Target="../tags/tag26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4.xml"/><Relationship Id="rId17" Type="http://schemas.openxmlformats.org/officeDocument/2006/relationships/tags" Target="../tags/tag9.xml"/><Relationship Id="rId25" Type="http://schemas.openxmlformats.org/officeDocument/2006/relationships/tags" Target="../tags/tag17.xml"/><Relationship Id="rId33" Type="http://schemas.openxmlformats.org/officeDocument/2006/relationships/tags" Target="../tags/tag25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8.xml"/><Relationship Id="rId20" Type="http://schemas.openxmlformats.org/officeDocument/2006/relationships/tags" Target="../tags/tag12.xml"/><Relationship Id="rId29" Type="http://schemas.openxmlformats.org/officeDocument/2006/relationships/tags" Target="../tags/tag2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3.xml"/><Relationship Id="rId24" Type="http://schemas.openxmlformats.org/officeDocument/2006/relationships/tags" Target="../tags/tag16.xml"/><Relationship Id="rId32" Type="http://schemas.openxmlformats.org/officeDocument/2006/relationships/tags" Target="../tags/tag24.xml"/><Relationship Id="rId37" Type="http://schemas.openxmlformats.org/officeDocument/2006/relationships/tags" Target="../tags/tag29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7.xml"/><Relationship Id="rId23" Type="http://schemas.openxmlformats.org/officeDocument/2006/relationships/tags" Target="../tags/tag15.xml"/><Relationship Id="rId28" Type="http://schemas.openxmlformats.org/officeDocument/2006/relationships/tags" Target="../tags/tag20.xml"/><Relationship Id="rId36" Type="http://schemas.openxmlformats.org/officeDocument/2006/relationships/tags" Target="../tags/tag28.xml"/><Relationship Id="rId10" Type="http://schemas.openxmlformats.org/officeDocument/2006/relationships/tags" Target="../tags/tag2.xml"/><Relationship Id="rId19" Type="http://schemas.openxmlformats.org/officeDocument/2006/relationships/tags" Target="../tags/tag11.xml"/><Relationship Id="rId31" Type="http://schemas.openxmlformats.org/officeDocument/2006/relationships/tags" Target="../tags/tag23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Relationship Id="rId14" Type="http://schemas.openxmlformats.org/officeDocument/2006/relationships/tags" Target="../tags/tag6.xml"/><Relationship Id="rId22" Type="http://schemas.openxmlformats.org/officeDocument/2006/relationships/tags" Target="../tags/tag14.xml"/><Relationship Id="rId27" Type="http://schemas.openxmlformats.org/officeDocument/2006/relationships/tags" Target="../tags/tag19.xml"/><Relationship Id="rId30" Type="http://schemas.openxmlformats.org/officeDocument/2006/relationships/tags" Target="../tags/tag22.xml"/><Relationship Id="rId35" Type="http://schemas.openxmlformats.org/officeDocument/2006/relationships/tags" Target="../tags/tag27.xml"/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9" Type="http://schemas.openxmlformats.org/officeDocument/2006/relationships/oleObject" Target="../embeddings/oleObject8.bin"/><Relationship Id="rId21" Type="http://schemas.openxmlformats.org/officeDocument/2006/relationships/tags" Target="../tags/tag61.xml"/><Relationship Id="rId34" Type="http://schemas.openxmlformats.org/officeDocument/2006/relationships/tags" Target="../tags/tag74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33" Type="http://schemas.openxmlformats.org/officeDocument/2006/relationships/tags" Target="../tags/tag73.xml"/><Relationship Id="rId38" Type="http://schemas.openxmlformats.org/officeDocument/2006/relationships/tags" Target="../tags/tag78.xml"/><Relationship Id="rId2" Type="http://schemas.openxmlformats.org/officeDocument/2006/relationships/slideLayout" Target="../slideLayouts/slideLayout20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tags" Target="../tags/tag6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32" Type="http://schemas.openxmlformats.org/officeDocument/2006/relationships/tags" Target="../tags/tag72.xml"/><Relationship Id="rId37" Type="http://schemas.openxmlformats.org/officeDocument/2006/relationships/tags" Target="../tags/tag77.xml"/><Relationship Id="rId40" Type="http://schemas.openxmlformats.org/officeDocument/2006/relationships/image" Target="../media/image4.emf"/><Relationship Id="rId5" Type="http://schemas.openxmlformats.org/officeDocument/2006/relationships/slideLayout" Target="../slideLayouts/slideLayout23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tags" Target="../tags/tag68.xml"/><Relationship Id="rId36" Type="http://schemas.openxmlformats.org/officeDocument/2006/relationships/tags" Target="../tags/tag76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tags" Target="../tags/tag71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30" Type="http://schemas.openxmlformats.org/officeDocument/2006/relationships/tags" Target="../tags/tag70.xml"/><Relationship Id="rId35" Type="http://schemas.openxmlformats.org/officeDocument/2006/relationships/tags" Target="../tags/tag75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13.xml"/><Relationship Id="rId39" Type="http://schemas.openxmlformats.org/officeDocument/2006/relationships/image" Target="../media/image4.emf"/><Relationship Id="rId21" Type="http://schemas.openxmlformats.org/officeDocument/2006/relationships/tags" Target="../tags/tag108.xml"/><Relationship Id="rId34" Type="http://schemas.openxmlformats.org/officeDocument/2006/relationships/tags" Target="../tags/tag121.xml"/><Relationship Id="rId7" Type="http://schemas.openxmlformats.org/officeDocument/2006/relationships/slideLayout" Target="../slideLayouts/slideLayout47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tags" Target="../tags/tag112.xml"/><Relationship Id="rId33" Type="http://schemas.openxmlformats.org/officeDocument/2006/relationships/tags" Target="../tags/tag120.xml"/><Relationship Id="rId38" Type="http://schemas.openxmlformats.org/officeDocument/2006/relationships/oleObject" Target="../embeddings/oleObject14.bin"/><Relationship Id="rId2" Type="http://schemas.openxmlformats.org/officeDocument/2006/relationships/slideLayout" Target="../slideLayouts/slideLayout42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tags" Target="../tags/tag11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32" Type="http://schemas.openxmlformats.org/officeDocument/2006/relationships/tags" Target="../tags/tag119.xml"/><Relationship Id="rId37" Type="http://schemas.openxmlformats.org/officeDocument/2006/relationships/tags" Target="../tags/tag124.xml"/><Relationship Id="rId5" Type="http://schemas.openxmlformats.org/officeDocument/2006/relationships/slideLayout" Target="../slideLayouts/slideLayout45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tags" Target="../tags/tag115.xml"/><Relationship Id="rId36" Type="http://schemas.openxmlformats.org/officeDocument/2006/relationships/tags" Target="../tags/tag123.xml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tags" Target="../tags/tag118.xml"/><Relationship Id="rId4" Type="http://schemas.openxmlformats.org/officeDocument/2006/relationships/slideLayout" Target="../slideLayouts/slideLayout44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tags" Target="../tags/tag114.xml"/><Relationship Id="rId30" Type="http://schemas.openxmlformats.org/officeDocument/2006/relationships/tags" Target="../tags/tag117.xml"/><Relationship Id="rId35" Type="http://schemas.openxmlformats.org/officeDocument/2006/relationships/tags" Target="../tags/tag122.xml"/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21" Type="http://schemas.openxmlformats.org/officeDocument/2006/relationships/tags" Target="../tags/tag155.xml"/><Relationship Id="rId34" Type="http://schemas.openxmlformats.org/officeDocument/2006/relationships/tags" Target="../tags/tag168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tags" Target="../tags/tag167.xml"/><Relationship Id="rId2" Type="http://schemas.openxmlformats.org/officeDocument/2006/relationships/slideLayout" Target="../slideLayouts/slideLayout49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tags" Target="../tags/tag163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tags" Target="../tags/tag166.xml"/><Relationship Id="rId37" Type="http://schemas.openxmlformats.org/officeDocument/2006/relationships/image" Target="../media/image4.emf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oleObject" Target="../embeddings/oleObject20.bin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tags" Target="../tags/tag165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tags" Target="../tags/tag169.xml"/><Relationship Id="rId8" Type="http://schemas.openxmlformats.org/officeDocument/2006/relationships/tags" Target="../tags/tag142.xml"/><Relationship Id="rId3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BottomBar"/>
          <p:cNvSpPr/>
          <p:nvPr/>
        </p:nvSpPr>
        <p:spPr>
          <a:xfrm>
            <a:off x="-1" y="6431805"/>
            <a:ext cx="9152109" cy="431057"/>
          </a:xfrm>
          <a:prstGeom prst="rect">
            <a:avLst/>
          </a:prstGeom>
          <a:solidFill>
            <a:srgbClr val="C7DFFB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3" name="SlideLogoText"/>
          <p:cNvSpPr txBox="1"/>
          <p:nvPr/>
        </p:nvSpPr>
        <p:spPr>
          <a:xfrm>
            <a:off x="7198757" y="6567153"/>
            <a:ext cx="1311325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000"/>
            </a:lvl1pPr>
          </a:lstStyle>
          <a:p>
            <a:r>
              <a:rPr sz="1021"/>
              <a:t>McKinsey &amp; Company</a:t>
            </a:r>
          </a:p>
        </p:txBody>
      </p:sp>
      <p:sp>
        <p:nvSpPr>
          <p:cNvPr id="4" name="Slide Elements"/>
          <p:cNvSpPr txBox="1"/>
          <p:nvPr/>
        </p:nvSpPr>
        <p:spPr>
          <a:xfrm>
            <a:off x="121597" y="6201763"/>
            <a:ext cx="8730574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1000"/>
            </a:lvl1pPr>
          </a:lstStyle>
          <a:p>
            <a:r>
              <a:rPr sz="1021"/>
              <a:t>1 Footnote</a:t>
            </a:r>
          </a:p>
        </p:txBody>
      </p:sp>
      <p:sp>
        <p:nvSpPr>
          <p:cNvPr id="5" name="Slide Elements"/>
          <p:cNvSpPr txBox="1"/>
          <p:nvPr/>
        </p:nvSpPr>
        <p:spPr>
          <a:xfrm>
            <a:off x="121597" y="6567153"/>
            <a:ext cx="7008777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609600" indent="-609600" defTabSz="895350">
              <a:tabLst>
                <a:tab pos="609600" algn="l"/>
              </a:tabLst>
              <a:defRPr sz="1000"/>
            </a:lvl1pPr>
          </a:lstStyle>
          <a:p>
            <a:r>
              <a:rPr sz="1021"/>
              <a:t>SOURCE: Source</a:t>
            </a:r>
          </a:p>
        </p:txBody>
      </p:sp>
      <p:sp>
        <p:nvSpPr>
          <p:cNvPr id="6" name="SlideLogoSeparator"/>
          <p:cNvSpPr txBox="1"/>
          <p:nvPr/>
        </p:nvSpPr>
        <p:spPr>
          <a:xfrm>
            <a:off x="8597234" y="6534103"/>
            <a:ext cx="40928" cy="19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200"/>
            </a:lvl1pPr>
          </a:lstStyle>
          <a:p>
            <a:r>
              <a:rPr sz="1225"/>
              <a:t>|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65451" y="1719547"/>
            <a:ext cx="8336999" cy="452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365451" y="646569"/>
            <a:ext cx="8336999" cy="29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6906" y="6215927"/>
            <a:ext cx="286294" cy="2808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1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/>
  <p:txStyles>
    <p:titleStyle>
      <a:lvl1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6671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3342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40012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6683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Tx/>
        <a:buFontTx/>
        <a:buNone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185808" marR="0" indent="-185808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5000"/>
        <a:buFontTx/>
        <a:buChar char="▪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374216" marR="0" indent="-20270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•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483679" marR="0" indent="-14064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655492" marR="0" indent="-13935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120343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167014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13685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260356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6671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3342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40012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6683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33354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80025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6696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73367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078698518"/>
              </p:ext>
            </p:extLst>
          </p:nvPr>
        </p:nvGraphicFramePr>
        <p:xfrm>
          <a:off x="0" y="1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1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7924021" y="1979113"/>
            <a:ext cx="2297415" cy="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611" baseline="0">
                <a:solidFill>
                  <a:srgbClr val="808080"/>
                </a:solidFill>
                <a:latin typeface="+mn-lt"/>
                <a:ea typeface="+mn-ea"/>
              </a:rPr>
              <a:t>Last Modified 14/09/2020 02:12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035291" y="4197093"/>
            <a:ext cx="2074874" cy="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1" baseline="0">
                <a:solidFill>
                  <a:srgbClr val="808080"/>
                </a:solidFill>
                <a:latin typeface="+mn-lt"/>
                <a:ea typeface="+mn-ea"/>
              </a:rPr>
              <a:t>Printed 17/07/2019 09:23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4" cy="3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4"/>
            <a:ext cx="512415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4" cy="25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6432214"/>
            <a:ext cx="8794114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6637921"/>
            <a:ext cx="734667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719" indent="-621719" defTabSz="913151">
              <a:tabLst>
                <a:tab pos="642768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7" y="1991016"/>
            <a:ext cx="4389767" cy="2198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Text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70344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422372" y="291554"/>
            <a:ext cx="493229" cy="156434"/>
            <a:chOff x="8257394" y="285750"/>
            <a:chExt cx="483381" cy="15331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57394" y="285750"/>
              <a:ext cx="483381" cy="15331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151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57394" y="285750"/>
              <a:ext cx="0" cy="15331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57394" y="439069"/>
              <a:ext cx="483381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1" cy="1263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4" y="277886"/>
            <a:ext cx="1202073" cy="781502"/>
            <a:chOff x="7607284" y="279400"/>
            <a:chExt cx="1178074" cy="765945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169259" y="279400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546100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169259" y="825501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3" y="277992"/>
            <a:ext cx="887824" cy="1053620"/>
            <a:chOff x="5894005" y="919828"/>
            <a:chExt cx="870099" cy="1032645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919828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1189703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461166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148005" y="1732629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0" y="277477"/>
            <a:ext cx="955858" cy="1348243"/>
            <a:chOff x="5894005" y="2695123"/>
            <a:chExt cx="936774" cy="1321403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2696542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2974156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3248596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521448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14680" y="3796682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94F1CC15-89AB-4E90-ACDF-7ADF505EA0C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739040" y="6639194"/>
            <a:ext cx="130969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en-US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88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lvl1pPr algn="l" defTabSz="913151" rtl="0" eaLnBrk="1" fontAlgn="base" hangingPunct="1">
        <a:spcBef>
          <a:spcPct val="0"/>
        </a:spcBef>
        <a:spcAft>
          <a:spcPct val="0"/>
        </a:spcAft>
        <a:tabLst>
          <a:tab pos="275240" algn="l"/>
        </a:tabLst>
        <a:defRPr sz="204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2pPr>
      <a:lvl3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3pPr>
      <a:lvl4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4pPr>
      <a:lvl5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5pPr>
      <a:lvl6pPr marL="466290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6pPr>
      <a:lvl7pPr marL="932579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7pPr>
      <a:lvl8pPr marL="1398870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8pPr>
      <a:lvl9pPr marL="1865159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26" indent="-195907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290" indent="-267145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577" indent="-158668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1pPr>
      <a:lvl2pPr marL="46629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2pPr>
      <a:lvl3pPr marL="93257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3pPr>
      <a:lvl4pPr marL="139887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4pPr>
      <a:lvl5pPr marL="186515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5pPr>
      <a:lvl6pPr marL="233144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6pPr>
      <a:lvl7pPr marL="279773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7pPr>
      <a:lvl8pPr marL="326402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8pPr>
      <a:lvl9pPr marL="373031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86152563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1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7924563" y="1979057"/>
            <a:ext cx="2296330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2019/12/10 19:44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035781" y="4197037"/>
            <a:ext cx="2073894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 17/07/2019 09:23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3"/>
            <a:ext cx="51196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6432273"/>
            <a:ext cx="8794113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6637982"/>
            <a:ext cx="734667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991016"/>
            <a:ext cx="4389768" cy="2198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Text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05554"/>
            <a:ext cx="4350892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422811" y="291554"/>
            <a:ext cx="492792" cy="156360"/>
            <a:chOff x="8257822" y="285750"/>
            <a:chExt cx="482953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57822" y="285750"/>
              <a:ext cx="482953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57822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57822" y="438997"/>
              <a:ext cx="48295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7" y="277885"/>
            <a:ext cx="1201517" cy="781397"/>
            <a:chOff x="7607284" y="279400"/>
            <a:chExt cx="1177528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279400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169259" y="546100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8169259" y="825501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77991"/>
            <a:ext cx="887267" cy="1053514"/>
            <a:chOff x="5894005" y="919828"/>
            <a:chExt cx="869553" cy="1032541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919828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189703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148005" y="1461166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6148005" y="1732629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3" y="277476"/>
            <a:ext cx="955301" cy="1348137"/>
            <a:chOff x="5894005" y="2695123"/>
            <a:chExt cx="936228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2696542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2974156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248596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14680" y="3521448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6214680" y="3796682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136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1" r:id="rId7"/>
    <p:sldLayoutId id="2147483702" r:id="rId8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BottomBar"/>
          <p:cNvSpPr/>
          <p:nvPr/>
        </p:nvSpPr>
        <p:spPr>
          <a:xfrm>
            <a:off x="-1" y="6431805"/>
            <a:ext cx="9152109" cy="431057"/>
          </a:xfrm>
          <a:prstGeom prst="rect">
            <a:avLst/>
          </a:prstGeom>
          <a:solidFill>
            <a:srgbClr val="C7DFFB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3" name="SlideLogoText"/>
          <p:cNvSpPr txBox="1"/>
          <p:nvPr/>
        </p:nvSpPr>
        <p:spPr>
          <a:xfrm>
            <a:off x="7198757" y="6567153"/>
            <a:ext cx="1311325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000"/>
            </a:lvl1pPr>
          </a:lstStyle>
          <a:p>
            <a:r>
              <a:rPr sz="1021"/>
              <a:t>McKinsey &amp; Company</a:t>
            </a:r>
          </a:p>
        </p:txBody>
      </p:sp>
      <p:sp>
        <p:nvSpPr>
          <p:cNvPr id="4" name="Slide Elements"/>
          <p:cNvSpPr txBox="1"/>
          <p:nvPr/>
        </p:nvSpPr>
        <p:spPr>
          <a:xfrm>
            <a:off x="121597" y="6201763"/>
            <a:ext cx="8730574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1000"/>
            </a:lvl1pPr>
          </a:lstStyle>
          <a:p>
            <a:r>
              <a:rPr sz="1021"/>
              <a:t>1 Footnote</a:t>
            </a:r>
          </a:p>
        </p:txBody>
      </p:sp>
      <p:sp>
        <p:nvSpPr>
          <p:cNvPr id="5" name="Slide Elements"/>
          <p:cNvSpPr txBox="1"/>
          <p:nvPr/>
        </p:nvSpPr>
        <p:spPr>
          <a:xfrm>
            <a:off x="121597" y="6567153"/>
            <a:ext cx="7008777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609600" indent="-609600" defTabSz="895350">
              <a:tabLst>
                <a:tab pos="609600" algn="l"/>
              </a:tabLst>
              <a:defRPr sz="1000"/>
            </a:lvl1pPr>
          </a:lstStyle>
          <a:p>
            <a:r>
              <a:rPr sz="1021"/>
              <a:t>SOURCE: Source</a:t>
            </a:r>
          </a:p>
        </p:txBody>
      </p:sp>
      <p:sp>
        <p:nvSpPr>
          <p:cNvPr id="6" name="SlideLogoSeparator"/>
          <p:cNvSpPr txBox="1"/>
          <p:nvPr/>
        </p:nvSpPr>
        <p:spPr>
          <a:xfrm>
            <a:off x="8597234" y="6534103"/>
            <a:ext cx="40928" cy="19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200"/>
            </a:lvl1pPr>
          </a:lstStyle>
          <a:p>
            <a:r>
              <a:rPr sz="1225"/>
              <a:t>|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65451" y="1719547"/>
            <a:ext cx="8336999" cy="452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365451" y="646569"/>
            <a:ext cx="8336999" cy="29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6906" y="6215927"/>
            <a:ext cx="286294" cy="2808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10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31" r:id="rId14"/>
  </p:sldLayoutIdLst>
  <p:transition spd="med"/>
  <p:txStyles>
    <p:titleStyle>
      <a:lvl1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6671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3342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40012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6683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Tx/>
        <a:buFontTx/>
        <a:buNone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185808" marR="0" indent="-185808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5000"/>
        <a:buFontTx/>
        <a:buChar char="▪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374216" marR="0" indent="-20270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•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483679" marR="0" indent="-14064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655492" marR="0" indent="-13935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120343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167014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13685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260356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6671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3342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40012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6683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33354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80025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6696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73367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537945947"/>
              </p:ext>
            </p:extLst>
          </p:nvPr>
        </p:nvGraphicFramePr>
        <p:xfrm>
          <a:off x="0" y="1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1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7924021" y="1979113"/>
            <a:ext cx="2297415" cy="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611" baseline="0">
                <a:solidFill>
                  <a:srgbClr val="808080"/>
                </a:solidFill>
                <a:latin typeface="+mn-lt"/>
                <a:ea typeface="+mn-ea"/>
              </a:rPr>
              <a:t>Last Modified 14/09/2020 02:12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035291" y="4197093"/>
            <a:ext cx="2074874" cy="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1" baseline="0">
                <a:solidFill>
                  <a:srgbClr val="808080"/>
                </a:solidFill>
                <a:latin typeface="+mn-lt"/>
                <a:ea typeface="+mn-ea"/>
              </a:rPr>
              <a:t>Printed 17/07/2019 09:23 W. Central Africa Standard Time</a:t>
            </a:r>
            <a:endParaRPr lang="en-US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4" cy="3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4"/>
            <a:ext cx="512415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4" cy="25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en-US" sz="1632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6432214"/>
            <a:ext cx="8794114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6637921"/>
            <a:ext cx="7346678" cy="12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719" indent="-621719" defTabSz="913151">
              <a:tabLst>
                <a:tab pos="642768" algn="l"/>
              </a:tabLst>
            </a:pPr>
            <a:r>
              <a:rPr lang="en-US" sz="816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7" y="1991016"/>
            <a:ext cx="4389767" cy="2198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Text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70344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422372" y="291554"/>
            <a:ext cx="493229" cy="156434"/>
            <a:chOff x="8257394" y="285750"/>
            <a:chExt cx="483381" cy="15331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57394" y="285750"/>
              <a:ext cx="483381" cy="15331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151">
                <a:buClr>
                  <a:srgbClr val="002960"/>
                </a:buClr>
              </a:pPr>
              <a:r>
                <a:rPr lang="en-US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57394" y="285750"/>
              <a:ext cx="0" cy="15331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57394" y="439069"/>
              <a:ext cx="483381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1" cy="1263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51834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151"/>
            <a:endParaRPr lang="en-US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4" y="277886"/>
            <a:ext cx="1202073" cy="781502"/>
            <a:chOff x="7607284" y="279400"/>
            <a:chExt cx="1178074" cy="765945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169259" y="279400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546100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169259" y="825501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3" y="277992"/>
            <a:ext cx="887824" cy="1053620"/>
            <a:chOff x="5894005" y="919828"/>
            <a:chExt cx="870099" cy="1032645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919828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1189703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461166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148005" y="1732629"/>
              <a:ext cx="616099" cy="219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0" y="277477"/>
            <a:ext cx="955858" cy="1348243"/>
            <a:chOff x="5894005" y="2695123"/>
            <a:chExt cx="936774" cy="1321403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2696542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2974156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3248596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521448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14680" y="3796682"/>
              <a:ext cx="616099" cy="219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151">
                <a:buClr>
                  <a:schemeClr val="tx2"/>
                </a:buClr>
              </a:pPr>
              <a:r>
                <a:rPr lang="en-US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69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30" r:id="rId7"/>
  </p:sldLayoutIdLst>
  <p:hf hdr="0" ftr="0" dt="0"/>
  <p:txStyles>
    <p:titleStyle>
      <a:lvl1pPr algn="l" defTabSz="913151" rtl="0" eaLnBrk="1" fontAlgn="base" hangingPunct="1">
        <a:spcBef>
          <a:spcPct val="0"/>
        </a:spcBef>
        <a:spcAft>
          <a:spcPct val="0"/>
        </a:spcAft>
        <a:tabLst>
          <a:tab pos="275240" algn="l"/>
        </a:tabLst>
        <a:defRPr sz="204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2pPr>
      <a:lvl3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3pPr>
      <a:lvl4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4pPr>
      <a:lvl5pPr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5pPr>
      <a:lvl6pPr marL="466290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6pPr>
      <a:lvl7pPr marL="932579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7pPr>
      <a:lvl8pPr marL="1398870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8pPr>
      <a:lvl9pPr marL="1865159" algn="l" defTabSz="913151" rtl="0" eaLnBrk="1" fontAlgn="base" hangingPunct="1">
        <a:spcBef>
          <a:spcPct val="0"/>
        </a:spcBef>
        <a:spcAft>
          <a:spcPct val="0"/>
        </a:spcAft>
        <a:defRPr sz="1937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26" indent="-195907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290" indent="-267145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577" indent="-158668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4715" indent="-132763" algn="l" defTabSz="9131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1pPr>
      <a:lvl2pPr marL="46629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2pPr>
      <a:lvl3pPr marL="93257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3pPr>
      <a:lvl4pPr marL="1398870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4pPr>
      <a:lvl5pPr marL="186515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5pPr>
      <a:lvl6pPr marL="2331449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6pPr>
      <a:lvl7pPr marL="279773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7pPr>
      <a:lvl8pPr marL="326402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8pPr>
      <a:lvl9pPr marL="3730318" algn="l" defTabSz="932579" rtl="0" eaLnBrk="1" latinLnBrk="0" hangingPunct="1">
        <a:defRPr sz="1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77436963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0" i="0" baseline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7924563" y="1979057"/>
            <a:ext cx="2296330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Last Modified 2018/10/04 10:55 W. Central Africa Standard Time</a:t>
            </a:r>
            <a:endParaRPr lang="en-US" sz="1632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945971" y="4197037"/>
            <a:ext cx="253513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808080"/>
                </a:solidFill>
                <a:latin typeface="+mn-lt"/>
                <a:ea typeface="+mn-ea"/>
              </a:rPr>
              <a:t>Printed</a:t>
            </a:r>
            <a:endParaRPr lang="en-US" sz="1632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77303"/>
            <a:ext cx="51196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16" cap="all" baseline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566136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32" baseline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6432273"/>
            <a:ext cx="8794113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16" baseline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6637982"/>
            <a:ext cx="7346678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75" indent="-621975" defTabSz="913526">
              <a:tabLst>
                <a:tab pos="643032" algn="l"/>
              </a:tabLst>
            </a:pPr>
            <a:r>
              <a:rPr lang="en-US" sz="816" baseline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991016"/>
            <a:ext cx="4389768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1205554"/>
            <a:ext cx="4350892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837" b="1" baseline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837" baseline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422811" y="291554"/>
            <a:ext cx="492792" cy="156360"/>
            <a:chOff x="8257822" y="285750"/>
            <a:chExt cx="482953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57822" y="285750"/>
              <a:ext cx="482953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>
                <a:buClr>
                  <a:srgbClr val="002960"/>
                </a:buClr>
              </a:pPr>
              <a:r>
                <a:rPr lang="en-US" sz="816" baseline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57822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57822" y="438997"/>
              <a:ext cx="48295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6455859"/>
            <a:ext cx="4665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baseline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7" y="277885"/>
            <a:ext cx="1201517" cy="781397"/>
            <a:chOff x="7607284" y="279400"/>
            <a:chExt cx="1177528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279400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546100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169259" y="825501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77991"/>
            <a:ext cx="887267" cy="1053514"/>
            <a:chOff x="5894005" y="919828"/>
            <a:chExt cx="869553" cy="1032541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37" baseline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919828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189703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461166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1732629"/>
              <a:ext cx="615553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3" y="277476"/>
            <a:ext cx="955301" cy="1348137"/>
            <a:chOff x="5894005" y="2695123"/>
            <a:chExt cx="936228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baseline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696542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2974156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248596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521448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3796682"/>
              <a:ext cx="615553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428" baseline="0">
                  <a:latin typeface="+mn-lt"/>
                  <a:ea typeface="+mn-ea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791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BottomBar"/>
          <p:cNvSpPr/>
          <p:nvPr/>
        </p:nvSpPr>
        <p:spPr>
          <a:xfrm>
            <a:off x="-1" y="6431805"/>
            <a:ext cx="9152109" cy="431057"/>
          </a:xfrm>
          <a:prstGeom prst="rect">
            <a:avLst/>
          </a:prstGeom>
          <a:solidFill>
            <a:srgbClr val="C7DFFB"/>
          </a:solidFill>
          <a:ln w="12700">
            <a:miter lim="400000"/>
          </a:ln>
        </p:spPr>
        <p:txBody>
          <a:bodyPr lIns="46670" rIns="46670" anchor="ctr"/>
          <a:lstStyle/>
          <a:p>
            <a:endParaRPr sz="1837"/>
          </a:p>
        </p:txBody>
      </p:sp>
      <p:sp>
        <p:nvSpPr>
          <p:cNvPr id="3" name="SlideLogoText"/>
          <p:cNvSpPr txBox="1"/>
          <p:nvPr/>
        </p:nvSpPr>
        <p:spPr>
          <a:xfrm>
            <a:off x="7198757" y="6567153"/>
            <a:ext cx="1311325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000"/>
            </a:lvl1pPr>
          </a:lstStyle>
          <a:p>
            <a:r>
              <a:rPr sz="1021"/>
              <a:t>McKinsey &amp; Company</a:t>
            </a:r>
          </a:p>
        </p:txBody>
      </p:sp>
      <p:sp>
        <p:nvSpPr>
          <p:cNvPr id="4" name="Slide Elements"/>
          <p:cNvSpPr txBox="1"/>
          <p:nvPr/>
        </p:nvSpPr>
        <p:spPr>
          <a:xfrm>
            <a:off x="121597" y="6201763"/>
            <a:ext cx="8730574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1000"/>
            </a:lvl1pPr>
          </a:lstStyle>
          <a:p>
            <a:r>
              <a:rPr sz="1021"/>
              <a:t>1 Footnote</a:t>
            </a:r>
          </a:p>
        </p:txBody>
      </p:sp>
      <p:sp>
        <p:nvSpPr>
          <p:cNvPr id="5" name="Slide Elements"/>
          <p:cNvSpPr txBox="1"/>
          <p:nvPr/>
        </p:nvSpPr>
        <p:spPr>
          <a:xfrm>
            <a:off x="121597" y="6567153"/>
            <a:ext cx="7008777" cy="16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609600" indent="-609600" defTabSz="895350">
              <a:tabLst>
                <a:tab pos="609600" algn="l"/>
              </a:tabLst>
              <a:defRPr sz="1000"/>
            </a:lvl1pPr>
          </a:lstStyle>
          <a:p>
            <a:r>
              <a:rPr sz="1021"/>
              <a:t>SOURCE: Source</a:t>
            </a:r>
          </a:p>
        </p:txBody>
      </p:sp>
      <p:sp>
        <p:nvSpPr>
          <p:cNvPr id="6" name="SlideLogoSeparator"/>
          <p:cNvSpPr txBox="1"/>
          <p:nvPr/>
        </p:nvSpPr>
        <p:spPr>
          <a:xfrm>
            <a:off x="8597234" y="6534103"/>
            <a:ext cx="40928" cy="19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895350">
              <a:defRPr sz="1200"/>
            </a:lvl1pPr>
          </a:lstStyle>
          <a:p>
            <a:r>
              <a:rPr sz="1225"/>
              <a:t>|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65451" y="1719547"/>
            <a:ext cx="8336999" cy="452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365451" y="646569"/>
            <a:ext cx="8336999" cy="29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6906" y="6215927"/>
            <a:ext cx="286294" cy="2808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4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 spd="med"/>
  <p:txStyles>
    <p:titleStyle>
      <a:lvl1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6671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33420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40012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66839" algn="l" defTabSz="91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40" b="1" i="0" u="none" strike="noStrike" cap="none" spc="0" baseline="0">
          <a:solidFill>
            <a:srgbClr val="00296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Tx/>
        <a:buFontTx/>
        <a:buNone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185808" marR="0" indent="-185808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5000"/>
        <a:buFontTx/>
        <a:buChar char="▪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374216" marR="0" indent="-202700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•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483679" marR="0" indent="-14064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120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655492" marR="0" indent="-13935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120343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167014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213685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2603568" marR="0" indent="-107967" algn="l" defTabSz="913973" rtl="0" latinLnBrk="0">
        <a:lnSpc>
          <a:spcPct val="100000"/>
        </a:lnSpc>
        <a:spcBef>
          <a:spcPts val="510"/>
        </a:spcBef>
        <a:spcAft>
          <a:spcPts val="0"/>
        </a:spcAft>
        <a:buClrTx/>
        <a:buSzPct val="89000"/>
        <a:buFontTx/>
        <a:buChar char="-"/>
        <a:tabLst/>
        <a:defRPr sz="132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6671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33420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40012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6683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33354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800259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6696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733678" algn="r" defTabSz="933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CF89070-5144-4A00-ABC4-F8088B896310}" type="datetimeFigureOut">
              <a:rPr lang="en-NG" smtClean="0"/>
              <a:pPr/>
              <a:t>17/05/2023</a:t>
            </a:fld>
            <a:endParaRPr lang="en-N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BC5F921-0C73-404B-97EC-EFE7CDC97B30}" type="slidenum">
              <a:rPr lang="en-NG" smtClean="0"/>
              <a:pPr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05805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tags" Target="../tags/tag197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slideLayout" Target="../slideLayouts/slideLayout28.xml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image" Target="../media/image27.emf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10" Type="http://schemas.openxmlformats.org/officeDocument/2006/relationships/tags" Target="../tags/tag194.xml"/><Relationship Id="rId19" Type="http://schemas.openxmlformats.org/officeDocument/2006/relationships/oleObject" Target="../embeddings/oleObject26.bin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12.emf"/><Relationship Id="rId5" Type="http://schemas.openxmlformats.org/officeDocument/2006/relationships/tags" Target="../tags/tag205.xml"/><Relationship Id="rId10" Type="http://schemas.openxmlformats.org/officeDocument/2006/relationships/oleObject" Target="../embeddings/oleObject27.bin"/><Relationship Id="rId4" Type="http://schemas.openxmlformats.org/officeDocument/2006/relationships/tags" Target="../tags/tag204.xml"/><Relationship Id="rId9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10" Type="http://schemas.openxmlformats.org/officeDocument/2006/relationships/image" Target="../media/image12.emf"/><Relationship Id="rId4" Type="http://schemas.openxmlformats.org/officeDocument/2006/relationships/tags" Target="../tags/tag212.xml"/><Relationship Id="rId9" Type="http://schemas.openxmlformats.org/officeDocument/2006/relationships/oleObject" Target="../embeddings/oleObject28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38.emf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oleObject" Target="../embeddings/oleObject29.bin"/><Relationship Id="rId5" Type="http://schemas.openxmlformats.org/officeDocument/2006/relationships/tags" Target="../tags/tag220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13.jpe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2.emf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17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42.xml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jpe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41.emf"/><Relationship Id="rId11" Type="http://schemas.openxmlformats.org/officeDocument/2006/relationships/image" Target="../media/image46.sv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jpe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jpeg"/><Relationship Id="rId12" Type="http://schemas.openxmlformats.org/officeDocument/2006/relationships/image" Target="../media/image50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41.emf"/><Relationship Id="rId11" Type="http://schemas.openxmlformats.org/officeDocument/2006/relationships/image" Target="../media/image49.sv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6AA05-4101-301A-D61E-F42A0C6F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6"/>
          <a:stretch/>
        </p:blipFill>
        <p:spPr>
          <a:xfrm>
            <a:off x="0" y="2560768"/>
            <a:ext cx="9144000" cy="4297232"/>
          </a:xfrm>
          <a:prstGeom prst="rect">
            <a:avLst/>
          </a:prstGeom>
          <a:effectLst>
            <a:glow rad="127000">
              <a:schemeClr val="accent1">
                <a:lumMod val="50000"/>
                <a:alpha val="4000"/>
              </a:schemeClr>
            </a:glow>
          </a:effectLst>
        </p:spPr>
      </p:pic>
      <p:sp>
        <p:nvSpPr>
          <p:cNvPr id="146" name="Rectangle 2"/>
          <p:cNvSpPr txBox="1"/>
          <p:nvPr/>
        </p:nvSpPr>
        <p:spPr>
          <a:xfrm>
            <a:off x="6757853" y="6359391"/>
            <a:ext cx="2288746" cy="37503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6670" rIns="46670">
            <a:spAutoFit/>
          </a:bodyPr>
          <a:lstStyle>
            <a:lvl1pPr>
              <a:defRPr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marR="0" lvl="0" indent="0" algn="r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sym typeface="Georgia"/>
              </a:rPr>
              <a:t>May </a:t>
            </a:r>
            <a:r>
              <a:rPr kumimoji="0" sz="183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sym typeface="Georgia"/>
              </a:rPr>
              <a:t>202</a:t>
            </a:r>
            <a:r>
              <a:rPr lang="en-GB" sz="1837" kern="0" dirty="0">
                <a:latin typeface="Avenir Next LT Pro" panose="020B0504020202020204" pitchFamily="34" charset="0"/>
              </a:rPr>
              <a:t>3</a:t>
            </a:r>
            <a:endParaRPr kumimoji="0" sz="183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sym typeface="Georgia"/>
            </a:endParaRPr>
          </a:p>
        </p:txBody>
      </p:sp>
      <p:sp>
        <p:nvSpPr>
          <p:cNvPr id="145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0" y="2666054"/>
            <a:ext cx="4419600" cy="102740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000"/>
            </a:pPr>
            <a:r>
              <a:rPr lang="en-US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HCD Programme Update</a:t>
            </a:r>
            <a:br>
              <a:rPr lang="en-US" sz="40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sz="4400" b="1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4DCD6B-E3D7-6CDA-6223-BE8DA060D6BE}"/>
              </a:ext>
            </a:extLst>
          </p:cNvPr>
          <p:cNvSpPr txBox="1">
            <a:spLocks/>
          </p:cNvSpPr>
          <p:nvPr/>
        </p:nvSpPr>
        <p:spPr>
          <a:xfrm>
            <a:off x="5145931" y="5486400"/>
            <a:ext cx="3900667" cy="28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46671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93342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40012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6683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 sz="2000"/>
            </a:pPr>
            <a:r>
              <a:rPr lang="en-US" sz="2400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NGF Governors’ Induction</a:t>
            </a:r>
            <a:br>
              <a:rPr lang="en-US" sz="2400" kern="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2800" i="1" kern="0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4BAD9F-99F0-45D0-93D2-B72ABAF6AE54}"/>
              </a:ext>
            </a:extLst>
          </p:cNvPr>
          <p:cNvSpPr txBox="1">
            <a:spLocks/>
          </p:cNvSpPr>
          <p:nvPr/>
        </p:nvSpPr>
        <p:spPr bwMode="auto">
          <a:xfrm>
            <a:off x="308395" y="328153"/>
            <a:ext cx="7311364" cy="25111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lnSpcReduction="10000"/>
          </a:bodyPr>
          <a:lstStyle>
            <a:lvl1pPr defTabSz="895350">
              <a:tabLst>
                <a:tab pos="266700" algn="l"/>
              </a:tabLst>
              <a:defRPr sz="1599" b="1">
                <a:solidFill>
                  <a:schemeClr val="accent4"/>
                </a:solidFill>
              </a:defRPr>
            </a:lvl1pPr>
            <a:lvl2pPr indent="0" defTabSz="895350">
              <a:defRPr sz="1900" b="1">
                <a:solidFill>
                  <a:srgbClr val="002960"/>
                </a:solidFill>
              </a:defRPr>
            </a:lvl2pPr>
            <a:lvl3pPr indent="0" defTabSz="895350">
              <a:defRPr sz="1900" b="1">
                <a:solidFill>
                  <a:srgbClr val="002960"/>
                </a:solidFill>
              </a:defRPr>
            </a:lvl3pPr>
            <a:lvl4pPr indent="0" defTabSz="895350">
              <a:defRPr sz="1900" b="1">
                <a:solidFill>
                  <a:srgbClr val="002960"/>
                </a:solidFill>
              </a:defRPr>
            </a:lvl4pPr>
            <a:lvl5pPr indent="0" defTabSz="895350">
              <a:defRPr sz="1900" b="1">
                <a:solidFill>
                  <a:srgbClr val="002960"/>
                </a:solidFill>
              </a:defRPr>
            </a:lvl5pPr>
            <a:lvl6pPr indent="457200" defTabSz="895350">
              <a:defRPr sz="1900" b="1">
                <a:solidFill>
                  <a:srgbClr val="002960"/>
                </a:solidFill>
              </a:defRPr>
            </a:lvl6pPr>
            <a:lvl7pPr indent="914400" defTabSz="895350">
              <a:defRPr sz="1900" b="1">
                <a:solidFill>
                  <a:srgbClr val="002960"/>
                </a:solidFill>
              </a:defRPr>
            </a:lvl7pPr>
            <a:lvl8pPr indent="1371600" defTabSz="895350">
              <a:defRPr sz="1900" b="1">
                <a:solidFill>
                  <a:srgbClr val="002960"/>
                </a:solidFill>
              </a:defRPr>
            </a:lvl8pPr>
            <a:lvl9pPr indent="1828800" defTabSz="895350">
              <a:defRPr sz="1900" b="1">
                <a:solidFill>
                  <a:srgbClr val="002960"/>
                </a:solidFill>
              </a:defRPr>
            </a:lvl9pPr>
          </a:lstStyle>
          <a:p>
            <a:pPr marL="0" marR="0" lvl="0" indent="0" algn="l" defTabSz="9139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2247" algn="l"/>
              </a:tabLst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Development of State-Level Engagement Strategy 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FB03B-0F0F-4769-9DF7-D6484C685B5F}"/>
              </a:ext>
            </a:extLst>
          </p:cNvPr>
          <p:cNvSpPr txBox="1"/>
          <p:nvPr/>
        </p:nvSpPr>
        <p:spPr>
          <a:xfrm>
            <a:off x="460225" y="4455743"/>
            <a:ext cx="3682755" cy="1771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State Governments have begun to</a:t>
            </a:r>
          </a:p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272002" marR="0" lvl="0" indent="-272002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Institutionalize the National HCD Agenda</a:t>
            </a:r>
          </a:p>
          <a:p>
            <a:pPr marL="272002" marR="0" lvl="0" indent="-272002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Articulate their HCD vision and priorities</a:t>
            </a:r>
          </a:p>
          <a:p>
            <a:pPr marL="272002" marR="0" lvl="0" indent="-272002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Establish State HCD architecture</a:t>
            </a:r>
          </a:p>
          <a:p>
            <a:pPr marL="272002" marR="0" lvl="0" indent="-272002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Develop and Implement HCD implementation plans as well as monitoring and evaluation frameworks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FE86A2-8F38-44D2-935C-48025788E30D}"/>
              </a:ext>
            </a:extLst>
          </p:cNvPr>
          <p:cNvGrpSpPr/>
          <p:nvPr/>
        </p:nvGrpSpPr>
        <p:grpSpPr>
          <a:xfrm>
            <a:off x="732657" y="3035311"/>
            <a:ext cx="8175710" cy="990598"/>
            <a:chOff x="812785" y="5523198"/>
            <a:chExt cx="9446167" cy="123345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BF307A-2C72-4A4E-A83D-88EC8281D7A4}"/>
                </a:ext>
              </a:extLst>
            </p:cNvPr>
            <p:cNvCxnSpPr>
              <a:stCxn id="32" idx="6"/>
              <a:endCxn id="34" idx="2"/>
            </p:cNvCxnSpPr>
            <p:nvPr/>
          </p:nvCxnSpPr>
          <p:spPr>
            <a:xfrm>
              <a:off x="4255631" y="5829198"/>
              <a:ext cx="744150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6A9538F-3E07-4BCB-9515-9816D286ADDD}"/>
                </a:ext>
              </a:extLst>
            </p:cNvPr>
            <p:cNvCxnSpPr>
              <a:stCxn id="29" idx="6"/>
              <a:endCxn id="32" idx="2"/>
            </p:cNvCxnSpPr>
            <p:nvPr/>
          </p:nvCxnSpPr>
          <p:spPr>
            <a:xfrm>
              <a:off x="2899481" y="5829198"/>
              <a:ext cx="744150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E9ECA6-E39D-43F0-9C69-97AAAB02ABAC}"/>
                </a:ext>
              </a:extLst>
            </p:cNvPr>
            <p:cNvCxnSpPr>
              <a:stCxn id="30" idx="6"/>
              <a:endCxn id="29" idx="2"/>
            </p:cNvCxnSpPr>
            <p:nvPr/>
          </p:nvCxnSpPr>
          <p:spPr>
            <a:xfrm>
              <a:off x="1543331" y="5829198"/>
              <a:ext cx="744150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56FCC14-C737-483B-A999-46A04971AE4E}"/>
                </a:ext>
              </a:extLst>
            </p:cNvPr>
            <p:cNvCxnSpPr>
              <a:stCxn id="33" idx="6"/>
              <a:endCxn id="31" idx="2"/>
            </p:cNvCxnSpPr>
            <p:nvPr/>
          </p:nvCxnSpPr>
          <p:spPr>
            <a:xfrm>
              <a:off x="6967931" y="5829198"/>
              <a:ext cx="744150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FF1974-404A-4FF4-95D8-06CD6538F2E6}"/>
                </a:ext>
              </a:extLst>
            </p:cNvPr>
            <p:cNvCxnSpPr>
              <a:stCxn id="34" idx="6"/>
              <a:endCxn id="33" idx="2"/>
            </p:cNvCxnSpPr>
            <p:nvPr/>
          </p:nvCxnSpPr>
          <p:spPr>
            <a:xfrm>
              <a:off x="5611781" y="5829198"/>
              <a:ext cx="744150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3D30E7-2D63-4786-ABD4-E1872F2E5254}"/>
                </a:ext>
              </a:extLst>
            </p:cNvPr>
            <p:cNvCxnSpPr>
              <a:stCxn id="31" idx="6"/>
              <a:endCxn id="28" idx="2"/>
            </p:cNvCxnSpPr>
            <p:nvPr/>
          </p:nvCxnSpPr>
          <p:spPr>
            <a:xfrm>
              <a:off x="8324081" y="5829198"/>
              <a:ext cx="744151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6DBEB8-640F-46BD-B971-E20984147FD5}"/>
                </a:ext>
              </a:extLst>
            </p:cNvPr>
            <p:cNvSpPr txBox="1"/>
            <p:nvPr/>
          </p:nvSpPr>
          <p:spPr>
            <a:xfrm>
              <a:off x="812785" y="6251421"/>
              <a:ext cx="1188000" cy="419308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State-level Engagement Strategies</a:t>
              </a:r>
            </a:p>
          </p:txBody>
        </p:sp>
        <p:cxnSp>
          <p:nvCxnSpPr>
            <p:cNvPr id="20" name="Shape 47">
              <a:extLst>
                <a:ext uri="{FF2B5EF4-FFF2-40B4-BE49-F238E27FC236}">
                  <a16:creationId xmlns:a16="http://schemas.microsoft.com/office/drawing/2014/main" id="{96908EFA-E8B0-4629-B924-1FDF5F928E9F}"/>
                </a:ext>
              </a:extLst>
            </p:cNvPr>
            <p:cNvCxnSpPr>
              <a:stCxn id="28" idx="6"/>
              <a:endCxn id="30" idx="2"/>
            </p:cNvCxnSpPr>
            <p:nvPr/>
          </p:nvCxnSpPr>
          <p:spPr>
            <a:xfrm flipH="1">
              <a:off x="931331" y="5829198"/>
              <a:ext cx="8748901" cy="12700"/>
            </a:xfrm>
            <a:prstGeom prst="bentConnector5">
              <a:avLst>
                <a:gd name="adj1" fmla="val -5314"/>
                <a:gd name="adj2" fmla="val -4204041"/>
                <a:gd name="adj3" fmla="val 104375"/>
              </a:avLst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triangle" w="med" len="med"/>
            </a:ln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BCD7B-713F-49CF-AD06-EA3C8F594812}"/>
                </a:ext>
              </a:extLst>
            </p:cNvPr>
            <p:cNvSpPr txBox="1"/>
            <p:nvPr/>
          </p:nvSpPr>
          <p:spPr>
            <a:xfrm>
              <a:off x="2178156" y="6251422"/>
              <a:ext cx="1320072" cy="419308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 Implementation Guidebook &amp; Templates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7A2E47-E2B6-45CD-B721-681D0A824C04}"/>
                </a:ext>
              </a:extLst>
            </p:cNvPr>
            <p:cNvSpPr txBox="1"/>
            <p:nvPr/>
          </p:nvSpPr>
          <p:spPr>
            <a:xfrm>
              <a:off x="4986661" y="6251421"/>
              <a:ext cx="1369271" cy="505232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 Sensitization Visits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04D42F-CFF7-4351-AE22-E53040EA81FE}"/>
                </a:ext>
              </a:extLst>
            </p:cNvPr>
            <p:cNvSpPr txBox="1"/>
            <p:nvPr/>
          </p:nvSpPr>
          <p:spPr>
            <a:xfrm>
              <a:off x="6387084" y="6251421"/>
              <a:ext cx="1071183" cy="505232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Regional </a:t>
              </a:r>
            </a:p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HCD Meetings/</a:t>
              </a:r>
            </a:p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Conferences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33F663-854B-4368-A8C1-21B064EFB4B7}"/>
                </a:ext>
              </a:extLst>
            </p:cNvPr>
            <p:cNvSpPr txBox="1"/>
            <p:nvPr/>
          </p:nvSpPr>
          <p:spPr>
            <a:xfrm>
              <a:off x="9070952" y="6251421"/>
              <a:ext cx="1188000" cy="505232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 Deep-Dive Meetings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E9219D-1CAF-430F-844A-297238C3488E}"/>
                </a:ext>
              </a:extLst>
            </p:cNvPr>
            <p:cNvSpPr txBox="1"/>
            <p:nvPr/>
          </p:nvSpPr>
          <p:spPr>
            <a:xfrm>
              <a:off x="7671337" y="6251421"/>
              <a:ext cx="1188000" cy="505232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HCD Stakeholder Meetings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7587B2-3A60-4ABA-A95B-F04A695B85C5}"/>
                </a:ext>
              </a:extLst>
            </p:cNvPr>
            <p:cNvSpPr txBox="1"/>
            <p:nvPr/>
          </p:nvSpPr>
          <p:spPr>
            <a:xfrm>
              <a:off x="3621291" y="6251421"/>
              <a:ext cx="1188000" cy="505232"/>
            </a:xfrm>
            <a:prstGeom prst="rect">
              <a:avLst/>
            </a:prstGeom>
            <a:noFill/>
          </p:spPr>
          <p:txBody>
            <a:bodyPr wrap="square" lIns="0" tIns="0" rIns="93259" bIns="0" rtlCol="0">
              <a:no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 Focal Persons Inaugural Workshop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5C7947-22C7-48C4-B570-C03C80AB5FF6}"/>
                </a:ext>
              </a:extLst>
            </p:cNvPr>
            <p:cNvSpPr/>
            <p:nvPr/>
          </p:nvSpPr>
          <p:spPr bwMode="ltGray">
            <a:xfrm>
              <a:off x="9068232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7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1920B8-C445-483B-A22C-BEEFB62E49A5}"/>
                </a:ext>
              </a:extLst>
            </p:cNvPr>
            <p:cNvSpPr/>
            <p:nvPr/>
          </p:nvSpPr>
          <p:spPr bwMode="ltGray">
            <a:xfrm>
              <a:off x="228748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2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55F47-9CCB-49C5-AE65-252396762481}"/>
                </a:ext>
              </a:extLst>
            </p:cNvPr>
            <p:cNvSpPr/>
            <p:nvPr/>
          </p:nvSpPr>
          <p:spPr bwMode="ltGray">
            <a:xfrm>
              <a:off x="93133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86DB055-71C2-4892-ACA2-C95022AE9F98}"/>
                </a:ext>
              </a:extLst>
            </p:cNvPr>
            <p:cNvSpPr/>
            <p:nvPr/>
          </p:nvSpPr>
          <p:spPr bwMode="ltGray">
            <a:xfrm>
              <a:off x="771208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6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4AA207-D965-486F-A44D-936CF384043F}"/>
                </a:ext>
              </a:extLst>
            </p:cNvPr>
            <p:cNvSpPr/>
            <p:nvPr/>
          </p:nvSpPr>
          <p:spPr bwMode="ltGray">
            <a:xfrm>
              <a:off x="364363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3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80DEAE4-537B-4D63-91F0-293BB90F3863}"/>
                </a:ext>
              </a:extLst>
            </p:cNvPr>
            <p:cNvSpPr/>
            <p:nvPr/>
          </p:nvSpPr>
          <p:spPr bwMode="ltGray">
            <a:xfrm>
              <a:off x="635593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5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49C8576-465E-4C38-BF3F-D6ED1F847842}"/>
                </a:ext>
              </a:extLst>
            </p:cNvPr>
            <p:cNvSpPr/>
            <p:nvPr/>
          </p:nvSpPr>
          <p:spPr bwMode="ltGray">
            <a:xfrm>
              <a:off x="4999781" y="5523198"/>
              <a:ext cx="612000" cy="61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4</a:t>
              </a:r>
              <a:endParaRPr kumimoji="0" lang="en-US" sz="12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F0B1E04-04ED-4859-B750-0E4BE870BBF4}"/>
              </a:ext>
            </a:extLst>
          </p:cNvPr>
          <p:cNvSpPr txBox="1"/>
          <p:nvPr/>
        </p:nvSpPr>
        <p:spPr>
          <a:xfrm>
            <a:off x="471123" y="2408712"/>
            <a:ext cx="7897200" cy="28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C2F0C2">
                    <a:lumMod val="1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The CWG in furtherance of these objectives has embarked on the following activities;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B485C-4B48-4565-AC9D-44BE09105A9A}"/>
              </a:ext>
            </a:extLst>
          </p:cNvPr>
          <p:cNvGrpSpPr/>
          <p:nvPr/>
        </p:nvGrpSpPr>
        <p:grpSpPr>
          <a:xfrm>
            <a:off x="2970033" y="924511"/>
            <a:ext cx="5907898" cy="1242314"/>
            <a:chOff x="519505" y="762283"/>
            <a:chExt cx="4807068" cy="1255412"/>
          </a:xfrm>
          <a:solidFill>
            <a:schemeClr val="accent3">
              <a:lumMod val="75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300721-AF57-4830-B4A1-827D8FE8D99B}"/>
                </a:ext>
              </a:extLst>
            </p:cNvPr>
            <p:cNvSpPr/>
            <p:nvPr/>
          </p:nvSpPr>
          <p:spPr bwMode="ltGray">
            <a:xfrm>
              <a:off x="519505" y="762283"/>
              <a:ext cx="4807067" cy="399613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76860" marR="0" lvl="0" indent="-276860" algn="l" defTabSz="932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1.	Engage State Governments to ensure prioritization of HCD investment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EC10F19-3EC1-41CB-ADB0-21B7AE76EA94}"/>
                </a:ext>
              </a:extLst>
            </p:cNvPr>
            <p:cNvSpPr/>
            <p:nvPr/>
          </p:nvSpPr>
          <p:spPr bwMode="ltGray">
            <a:xfrm>
              <a:off x="519505" y="1190183"/>
              <a:ext cx="4807068" cy="399613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76860" marR="0" lvl="0" indent="-276860" algn="l" defTabSz="932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2.	Highlight quick wins at State and Federal levels to improve  Nigeria’s HCD indices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94AA9A5-A2DC-4AA5-AD58-F6441DD26735}"/>
                </a:ext>
              </a:extLst>
            </p:cNvPr>
            <p:cNvSpPr/>
            <p:nvPr/>
          </p:nvSpPr>
          <p:spPr bwMode="ltGray">
            <a:xfrm>
              <a:off x="519505" y="1618082"/>
              <a:ext cx="4807068" cy="399613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76860" marR="0" lvl="0" indent="-276860" algn="l" defTabSz="932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3.	Institute a robust country wide monitoring and evaluation framework to assess implementation of interventions and impact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EC7B6FB1-9323-44EB-A6A2-BCE41E23D742}"/>
              </a:ext>
            </a:extLst>
          </p:cNvPr>
          <p:cNvSpPr/>
          <p:nvPr/>
        </p:nvSpPr>
        <p:spPr>
          <a:xfrm>
            <a:off x="458072" y="805343"/>
            <a:ext cx="2423188" cy="1425844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rPr>
              <a:t>Phase II Objectives include</a:t>
            </a:r>
            <a:endParaRPr kumimoji="0" lang="en-GB" sz="1428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cs typeface="Helvetica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5EF447-BBC5-45F7-AD63-974A716E86CB}"/>
              </a:ext>
            </a:extLst>
          </p:cNvPr>
          <p:cNvGrpSpPr/>
          <p:nvPr/>
        </p:nvGrpSpPr>
        <p:grpSpPr>
          <a:xfrm>
            <a:off x="4572000" y="4441097"/>
            <a:ext cx="4066773" cy="2088480"/>
            <a:chOff x="4992051" y="4241301"/>
            <a:chExt cx="2983494" cy="137060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6A59274-ED70-4AF0-A7CC-3CAC1E0A676D}"/>
                </a:ext>
              </a:extLst>
            </p:cNvPr>
            <p:cNvPicPr/>
            <p:nvPr/>
          </p:nvPicPr>
          <p:blipFill rotWithShape="1">
            <a:blip r:embed="rId2"/>
            <a:srcRect l="18347" t="21272" r="26612" b="9947"/>
            <a:stretch/>
          </p:blipFill>
          <p:spPr bwMode="auto">
            <a:xfrm>
              <a:off x="4992051" y="4241301"/>
              <a:ext cx="1402958" cy="9243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F91AFE4-7BD0-4096-9481-FC36224F8B20}"/>
                </a:ext>
              </a:extLst>
            </p:cNvPr>
            <p:cNvPicPr/>
            <p:nvPr/>
          </p:nvPicPr>
          <p:blipFill rotWithShape="1">
            <a:blip r:embed="rId3"/>
            <a:srcRect l="17948" t="21273" r="26745" b="6875"/>
            <a:stretch/>
          </p:blipFill>
          <p:spPr bwMode="auto">
            <a:xfrm>
              <a:off x="6572587" y="4271097"/>
              <a:ext cx="1402958" cy="9511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BB929-59CD-4367-BBC3-D14C0BB0BDB8}"/>
                </a:ext>
              </a:extLst>
            </p:cNvPr>
            <p:cNvPicPr/>
            <p:nvPr/>
          </p:nvPicPr>
          <p:blipFill rotWithShape="1">
            <a:blip r:embed="rId4"/>
            <a:srcRect l="18347" t="21037" r="26479" b="7346"/>
            <a:stretch/>
          </p:blipFill>
          <p:spPr bwMode="auto">
            <a:xfrm>
              <a:off x="5652604" y="4652541"/>
              <a:ext cx="1518213" cy="9593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2" name="Slide Number">
            <a:extLst>
              <a:ext uri="{FF2B5EF4-FFF2-40B4-BE49-F238E27FC236}">
                <a16:creationId xmlns:a16="http://schemas.microsoft.com/office/drawing/2014/main" id="{0F7968A1-53C1-46D0-A5C9-D06A00446D93}"/>
              </a:ext>
            </a:extLst>
          </p:cNvPr>
          <p:cNvSpPr txBox="1">
            <a:spLocks/>
          </p:cNvSpPr>
          <p:nvPr/>
        </p:nvSpPr>
        <p:spPr bwMode="auto">
          <a:xfrm>
            <a:off x="8737071" y="6639194"/>
            <a:ext cx="58908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816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16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Helvetic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96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537012" y="2239504"/>
            <a:ext cx="5862918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State Delivery Mechanism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7964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6509E55-64EA-4535-B060-F9B7A564AC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59" y="1823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408" imgH="408" progId="TCLayout.ActiveDocument.1">
                  <p:embed/>
                </p:oleObj>
              </mc:Choice>
              <mc:Fallback>
                <p:oleObj name="think-cell Slide" r:id="rId19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6509E55-64EA-4535-B060-F9B7A564A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59" y="1823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F6DC829-1728-4E3E-A7F8-A397129618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0" y="204"/>
            <a:ext cx="161964" cy="1619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1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30" name="Connector: Elbow 128">
            <a:extLst>
              <a:ext uri="{FF2B5EF4-FFF2-40B4-BE49-F238E27FC236}">
                <a16:creationId xmlns:a16="http://schemas.microsoft.com/office/drawing/2014/main" id="{47C16903-35A6-4462-A156-BE63F2948ABE}"/>
              </a:ext>
            </a:extLst>
          </p:cNvPr>
          <p:cNvCxnSpPr>
            <a:cxnSpLocks/>
          </p:cNvCxnSpPr>
          <p:nvPr/>
        </p:nvCxnSpPr>
        <p:spPr>
          <a:xfrm>
            <a:off x="162506" y="2676038"/>
            <a:ext cx="8793074" cy="0"/>
          </a:xfrm>
          <a:prstGeom prst="straightConnector1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: Elbow 128">
            <a:extLst>
              <a:ext uri="{FF2B5EF4-FFF2-40B4-BE49-F238E27FC236}">
                <a16:creationId xmlns:a16="http://schemas.microsoft.com/office/drawing/2014/main" id="{7948BB2E-556D-43D3-88F2-EBD309A90315}"/>
              </a:ext>
            </a:extLst>
          </p:cNvPr>
          <p:cNvCxnSpPr>
            <a:cxnSpLocks/>
          </p:cNvCxnSpPr>
          <p:nvPr/>
        </p:nvCxnSpPr>
        <p:spPr>
          <a:xfrm>
            <a:off x="122016" y="4593416"/>
            <a:ext cx="8793074" cy="0"/>
          </a:xfrm>
          <a:prstGeom prst="straightConnector1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C26005-C267-43A4-B472-1CA24ED060CD}"/>
              </a:ext>
            </a:extLst>
          </p:cNvPr>
          <p:cNvSpPr txBox="1">
            <a:spLocks/>
          </p:cNvSpPr>
          <p:nvPr/>
        </p:nvSpPr>
        <p:spPr>
          <a:xfrm>
            <a:off x="1118371" y="970221"/>
            <a:ext cx="4244182" cy="195013"/>
          </a:xfrm>
          <a:prstGeom prst="rect">
            <a:avLst/>
          </a:prstGeom>
        </p:spPr>
        <p:txBody>
          <a:bodyPr vert="horz" lIns="0" tIns="0" rIns="0" bIns="18657" rtlCol="0" anchor="b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Org chart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6F36812-9522-4AD0-B50E-B5EE0E98A001}"/>
              </a:ext>
            </a:extLst>
          </p:cNvPr>
          <p:cNvCxnSpPr>
            <a:cxnSpLocks/>
          </p:cNvCxnSpPr>
          <p:nvPr/>
        </p:nvCxnSpPr>
        <p:spPr>
          <a:xfrm>
            <a:off x="1118371" y="1165233"/>
            <a:ext cx="4244182" cy="0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07C6C36-8EEF-4BBB-801C-54177BCF6A32}"/>
              </a:ext>
            </a:extLst>
          </p:cNvPr>
          <p:cNvSpPr txBox="1">
            <a:spLocks/>
          </p:cNvSpPr>
          <p:nvPr/>
        </p:nvSpPr>
        <p:spPr>
          <a:xfrm>
            <a:off x="3845987" y="5474633"/>
            <a:ext cx="1724981" cy="29823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Implementing partners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E5DCAA3-BB1A-4902-8F67-8DACB43BA657}"/>
              </a:ext>
            </a:extLst>
          </p:cNvPr>
          <p:cNvSpPr txBox="1">
            <a:spLocks/>
          </p:cNvSpPr>
          <p:nvPr/>
        </p:nvSpPr>
        <p:spPr>
          <a:xfrm>
            <a:off x="2655706" y="5100994"/>
            <a:ext cx="1015701" cy="246039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algn="ctr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="1" baseline="0">
                <a:solidFill>
                  <a:schemeClr val="bg1"/>
                </a:solidFill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Director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C5140E-2C10-41BC-A528-C0D784A88B07}"/>
              </a:ext>
            </a:extLst>
          </p:cNvPr>
          <p:cNvSpPr txBox="1">
            <a:spLocks/>
          </p:cNvSpPr>
          <p:nvPr/>
        </p:nvSpPr>
        <p:spPr>
          <a:xfrm>
            <a:off x="1950182" y="5479119"/>
            <a:ext cx="1717104" cy="293744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vert="horz" wrap="square" lIns="34596" tIns="34596" rIns="34596" bIns="34596" rtlCol="0" anchor="t" anchorCtr="0">
            <a:no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Technical working group</a:t>
            </a:r>
          </a:p>
        </p:txBody>
      </p:sp>
      <p:cxnSp>
        <p:nvCxnSpPr>
          <p:cNvPr id="119" name="Straight Connector 89">
            <a:extLst>
              <a:ext uri="{FF2B5EF4-FFF2-40B4-BE49-F238E27FC236}">
                <a16:creationId xmlns:a16="http://schemas.microsoft.com/office/drawing/2014/main" id="{680ECC3D-0608-4E58-B883-C7146F1CAD20}"/>
              </a:ext>
            </a:extLst>
          </p:cNvPr>
          <p:cNvCxnSpPr>
            <a:cxnSpLocks/>
            <a:stCxn id="115" idx="2"/>
            <a:endCxn id="113" idx="0"/>
          </p:cNvCxnSpPr>
          <p:nvPr/>
        </p:nvCxnSpPr>
        <p:spPr>
          <a:xfrm rot="16200000" flipH="1">
            <a:off x="3872217" y="4638372"/>
            <a:ext cx="127600" cy="1544921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47C4A65F-494A-4FFC-8439-B8A1F89E9CCF}"/>
              </a:ext>
            </a:extLst>
          </p:cNvPr>
          <p:cNvSpPr txBox="1">
            <a:spLocks/>
          </p:cNvSpPr>
          <p:nvPr/>
        </p:nvSpPr>
        <p:spPr>
          <a:xfrm>
            <a:off x="4038690" y="5100993"/>
            <a:ext cx="725501" cy="24322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TA</a:t>
            </a:r>
            <a:endParaRPr kumimoji="0" lang="en-US" sz="1122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0A37BF0-EFE3-4EB1-97DA-B86E5FFC7D66}"/>
              </a:ext>
            </a:extLst>
          </p:cNvPr>
          <p:cNvCxnSpPr>
            <a:cxnSpLocks/>
            <a:stCxn id="115" idx="3"/>
            <a:endCxn id="160" idx="1"/>
          </p:cNvCxnSpPr>
          <p:nvPr/>
        </p:nvCxnSpPr>
        <p:spPr>
          <a:xfrm flipV="1">
            <a:off x="3671407" y="5222605"/>
            <a:ext cx="367283" cy="140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3986FBD-46F5-423D-848E-45030163A350}"/>
              </a:ext>
            </a:extLst>
          </p:cNvPr>
          <p:cNvSpPr txBox="1">
            <a:spLocks/>
          </p:cNvSpPr>
          <p:nvPr/>
        </p:nvSpPr>
        <p:spPr>
          <a:xfrm>
            <a:off x="2460547" y="2827122"/>
            <a:ext cx="1559828" cy="422212"/>
          </a:xfrm>
          <a:prstGeom prst="rect">
            <a:avLst/>
          </a:prstGeom>
          <a:solidFill>
            <a:srgbClr val="C2F0C2"/>
          </a:solidFill>
          <a:ln w="9525">
            <a:noFill/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algn="ctr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="1" baseline="0">
                <a:solidFill>
                  <a:schemeClr val="bg1"/>
                </a:solidFill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Health/Education/ Labour commissioner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D7E3750-DCDE-4036-9EA3-1B4985348044}"/>
              </a:ext>
            </a:extLst>
          </p:cNvPr>
          <p:cNvSpPr txBox="1">
            <a:spLocks/>
          </p:cNvSpPr>
          <p:nvPr/>
        </p:nvSpPr>
        <p:spPr>
          <a:xfrm>
            <a:off x="1118371" y="3874558"/>
            <a:ext cx="954941" cy="246039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Dir</a:t>
            </a:r>
            <a:r>
              <a:rPr kumimoji="0" lang="en-US" sz="1122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DD474ED-85C0-4FB2-984E-B7FB838E5804}"/>
              </a:ext>
            </a:extLst>
          </p:cNvPr>
          <p:cNvSpPr txBox="1">
            <a:spLocks/>
          </p:cNvSpPr>
          <p:nvPr/>
        </p:nvSpPr>
        <p:spPr>
          <a:xfrm>
            <a:off x="2214784" y="3874558"/>
            <a:ext cx="954941" cy="246039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Dir</a:t>
            </a:r>
            <a:r>
              <a:rPr kumimoji="0" lang="en-US" sz="1122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4B5EF3E-F28F-4937-A2D5-EBE313C2499E}"/>
              </a:ext>
            </a:extLst>
          </p:cNvPr>
          <p:cNvSpPr txBox="1">
            <a:spLocks/>
          </p:cNvSpPr>
          <p:nvPr/>
        </p:nvSpPr>
        <p:spPr>
          <a:xfrm>
            <a:off x="3311197" y="3874558"/>
            <a:ext cx="954941" cy="246039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Dir</a:t>
            </a:r>
            <a:r>
              <a:rPr kumimoji="0" lang="en-US" sz="1122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3</a:t>
            </a:r>
          </a:p>
        </p:txBody>
      </p:sp>
      <p:cxnSp>
        <p:nvCxnSpPr>
          <p:cNvPr id="100" name="Straight Connector 89">
            <a:extLst>
              <a:ext uri="{FF2B5EF4-FFF2-40B4-BE49-F238E27FC236}">
                <a16:creationId xmlns:a16="http://schemas.microsoft.com/office/drawing/2014/main" id="{1363D21B-E6BA-4D10-98CF-BDA3A20E2033}"/>
              </a:ext>
            </a:extLst>
          </p:cNvPr>
          <p:cNvCxnSpPr>
            <a:cxnSpLocks/>
            <a:endCxn id="77" idx="0"/>
          </p:cNvCxnSpPr>
          <p:nvPr/>
        </p:nvCxnSpPr>
        <p:spPr>
          <a:xfrm rot="5400000">
            <a:off x="2332114" y="2966213"/>
            <a:ext cx="172074" cy="164462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89">
            <a:extLst>
              <a:ext uri="{FF2B5EF4-FFF2-40B4-BE49-F238E27FC236}">
                <a16:creationId xmlns:a16="http://schemas.microsoft.com/office/drawing/2014/main" id="{F8E4DC70-3F08-4D25-8A43-A4389CF235F1}"/>
              </a:ext>
            </a:extLst>
          </p:cNvPr>
          <p:cNvCxnSpPr>
            <a:cxnSpLocks/>
            <a:endCxn id="78" idx="0"/>
          </p:cNvCxnSpPr>
          <p:nvPr/>
        </p:nvCxnSpPr>
        <p:spPr>
          <a:xfrm rot="5400000">
            <a:off x="2880321" y="3514420"/>
            <a:ext cx="172074" cy="548206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89">
            <a:extLst>
              <a:ext uri="{FF2B5EF4-FFF2-40B4-BE49-F238E27FC236}">
                <a16:creationId xmlns:a16="http://schemas.microsoft.com/office/drawing/2014/main" id="{64EB0CC4-8159-4405-A4F9-61188A1B27F8}"/>
              </a:ext>
            </a:extLst>
          </p:cNvPr>
          <p:cNvCxnSpPr>
            <a:cxnSpLocks/>
            <a:endCxn id="79" idx="0"/>
          </p:cNvCxnSpPr>
          <p:nvPr/>
        </p:nvCxnSpPr>
        <p:spPr>
          <a:xfrm rot="16200000" flipH="1">
            <a:off x="3428526" y="3514419"/>
            <a:ext cx="172074" cy="548206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7A5CE05C-812B-474E-B4ED-C4E95D17B1CF}"/>
              </a:ext>
            </a:extLst>
          </p:cNvPr>
          <p:cNvSpPr txBox="1">
            <a:spLocks/>
          </p:cNvSpPr>
          <p:nvPr/>
        </p:nvSpPr>
        <p:spPr>
          <a:xfrm>
            <a:off x="4321706" y="2827122"/>
            <a:ext cx="725501" cy="422212"/>
          </a:xfrm>
          <a:prstGeom prst="rect">
            <a:avLst/>
          </a:prstGeom>
          <a:solidFill>
            <a:srgbClr val="C2F0C2"/>
          </a:solidFill>
          <a:ln w="9525">
            <a:noFill/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algn="ctr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="1" baseline="0">
                <a:solidFill>
                  <a:schemeClr val="bg1"/>
                </a:solidFill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Focal person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12BD978-7B4C-495E-AA5E-F7269A77E0E3}"/>
              </a:ext>
            </a:extLst>
          </p:cNvPr>
          <p:cNvCxnSpPr>
            <a:cxnSpLocks/>
            <a:stCxn id="147" idx="1"/>
            <a:endCxn id="80" idx="3"/>
          </p:cNvCxnSpPr>
          <p:nvPr/>
        </p:nvCxnSpPr>
        <p:spPr>
          <a:xfrm flipH="1">
            <a:off x="4020375" y="3038226"/>
            <a:ext cx="30133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A0FFE62A-64B1-4411-941D-E3B54CBFC8DF}"/>
              </a:ext>
            </a:extLst>
          </p:cNvPr>
          <p:cNvSpPr txBox="1">
            <a:spLocks/>
          </p:cNvSpPr>
          <p:nvPr/>
        </p:nvSpPr>
        <p:spPr>
          <a:xfrm>
            <a:off x="4407610" y="3874558"/>
            <a:ext cx="954941" cy="246039"/>
          </a:xfrm>
          <a:prstGeom prst="rect">
            <a:avLst/>
          </a:prstGeom>
          <a:solidFill>
            <a:srgbClr val="808080"/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Dir…</a:t>
            </a:r>
            <a:endParaRPr kumimoji="0" lang="en-US" sz="1122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172" name="Straight Connector 89">
            <a:extLst>
              <a:ext uri="{FF2B5EF4-FFF2-40B4-BE49-F238E27FC236}">
                <a16:creationId xmlns:a16="http://schemas.microsoft.com/office/drawing/2014/main" id="{C847D6D2-F5D4-458B-9EDB-B8B6F33FECE9}"/>
              </a:ext>
            </a:extLst>
          </p:cNvPr>
          <p:cNvCxnSpPr>
            <a:cxnSpLocks/>
            <a:endCxn id="171" idx="0"/>
          </p:cNvCxnSpPr>
          <p:nvPr/>
        </p:nvCxnSpPr>
        <p:spPr>
          <a:xfrm rot="16200000" flipH="1">
            <a:off x="3976734" y="2966212"/>
            <a:ext cx="172074" cy="1644620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ED37FCAB-042F-456E-AB08-22D53573DA6F}"/>
              </a:ext>
            </a:extLst>
          </p:cNvPr>
          <p:cNvSpPr txBox="1">
            <a:spLocks/>
          </p:cNvSpPr>
          <p:nvPr/>
        </p:nvSpPr>
        <p:spPr>
          <a:xfrm>
            <a:off x="1426708" y="4206496"/>
            <a:ext cx="3627507" cy="24603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txBody>
          <a:bodyPr vert="horz" wrap="square" lIns="34596" tIns="34596" rIns="34596" bIns="34596" rtlCol="0" anchor="ctr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TA</a:t>
            </a:r>
            <a:endParaRPr kumimoji="0" lang="en-US" sz="1122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29F68A1-EB6A-4629-ACD7-94FAB24D72DB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2692254" y="4120599"/>
            <a:ext cx="0" cy="8730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BD3B118-43CA-44E5-8027-329604141CCF}"/>
              </a:ext>
            </a:extLst>
          </p:cNvPr>
          <p:cNvCxnSpPr>
            <a:cxnSpLocks/>
            <a:stCxn id="79" idx="2"/>
          </p:cNvCxnSpPr>
          <p:nvPr/>
        </p:nvCxnSpPr>
        <p:spPr>
          <a:xfrm>
            <a:off x="3788667" y="4120599"/>
            <a:ext cx="0" cy="8730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6ECCC4C-08AC-403A-9F99-8072E238939D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1595840" y="4120597"/>
            <a:ext cx="0" cy="8730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FC427CA-B08C-4714-90F2-3764605C2A2A}"/>
              </a:ext>
            </a:extLst>
          </p:cNvPr>
          <p:cNvGrpSpPr/>
          <p:nvPr/>
        </p:nvGrpSpPr>
        <p:grpSpPr>
          <a:xfrm>
            <a:off x="122015" y="970222"/>
            <a:ext cx="6236892" cy="195013"/>
            <a:chOff x="119062" y="904888"/>
            <a:chExt cx="8286586" cy="2029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99B63-9F04-4FAA-96E9-63272323737D}"/>
                </a:ext>
              </a:extLst>
            </p:cNvPr>
            <p:cNvSpPr txBox="1">
              <a:spLocks/>
            </p:cNvSpPr>
            <p:nvPr/>
          </p:nvSpPr>
          <p:spPr>
            <a:xfrm>
              <a:off x="119062" y="904888"/>
              <a:ext cx="1204912" cy="202969"/>
            </a:xfrm>
            <a:prstGeom prst="rect">
              <a:avLst/>
            </a:prstGeom>
          </p:spPr>
          <p:txBody>
            <a:bodyPr vert="horz" lIns="0" tIns="0" rIns="0" bIns="18657" rtlCol="0" anchor="b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0" marR="0" lvl="0" indent="0" algn="l" defTabSz="671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Level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B2564DC-3CE5-4019-93ED-DCE12514CD0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62" y="1107857"/>
              <a:ext cx="1204912" cy="0"/>
            </a:xfrm>
            <a:prstGeom prst="bentConnector3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D8C9B6CE-E3AE-4FE7-A6C0-66363950A93F}"/>
                </a:ext>
              </a:extLst>
            </p:cNvPr>
            <p:cNvCxnSpPr>
              <a:cxnSpLocks/>
            </p:cNvCxnSpPr>
            <p:nvPr/>
          </p:nvCxnSpPr>
          <p:spPr>
            <a:xfrm>
              <a:off x="7200736" y="1107857"/>
              <a:ext cx="1204912" cy="0"/>
            </a:xfrm>
            <a:prstGeom prst="bentConnector3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FD0C782-23A4-4545-93D5-09FEBEDACBA9}"/>
              </a:ext>
            </a:extLst>
          </p:cNvPr>
          <p:cNvGrpSpPr/>
          <p:nvPr/>
        </p:nvGrpSpPr>
        <p:grpSpPr>
          <a:xfrm>
            <a:off x="122014" y="5151704"/>
            <a:ext cx="906877" cy="228795"/>
            <a:chOff x="119061" y="5215367"/>
            <a:chExt cx="900000" cy="23812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501F6D-17BC-4E43-AA7B-4931D88B846A}"/>
                </a:ext>
              </a:extLst>
            </p:cNvPr>
            <p:cNvSpPr txBox="1">
              <a:spLocks/>
            </p:cNvSpPr>
            <p:nvPr/>
          </p:nvSpPr>
          <p:spPr>
            <a:xfrm>
              <a:off x="155061" y="5242098"/>
              <a:ext cx="864000" cy="183370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78563" marR="0" lvl="0" indent="0" algn="l" defTabSz="67144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MDA</a:t>
              </a:r>
            </a:p>
          </p:txBody>
        </p:sp>
        <p:sp>
          <p:nvSpPr>
            <p:cNvPr id="54" name="TitleTrackerNum 12">
              <a:extLst>
                <a:ext uri="{FF2B5EF4-FFF2-40B4-BE49-F238E27FC236}">
                  <a16:creationId xmlns:a16="http://schemas.microsoft.com/office/drawing/2014/main" id="{2AA6833C-7F80-436C-AF17-45B782B5A8A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9061" y="5215367"/>
              <a:ext cx="238128" cy="238128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</a:t>
              </a:r>
              <a:r>
                <a:rPr kumimoji="0" lang="en-US" sz="1122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3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3FE4F94-AD34-4D79-B1A6-76DDC48D7259}"/>
              </a:ext>
            </a:extLst>
          </p:cNvPr>
          <p:cNvGrpSpPr/>
          <p:nvPr/>
        </p:nvGrpSpPr>
        <p:grpSpPr>
          <a:xfrm>
            <a:off x="122014" y="2827113"/>
            <a:ext cx="906877" cy="554231"/>
            <a:chOff x="119061" y="3853392"/>
            <a:chExt cx="900000" cy="576842"/>
          </a:xfrm>
        </p:grpSpPr>
        <p:sp>
          <p:nvSpPr>
            <p:cNvPr id="48" name="TitleTrackerNum 12">
              <a:extLst>
                <a:ext uri="{FF2B5EF4-FFF2-40B4-BE49-F238E27FC236}">
                  <a16:creationId xmlns:a16="http://schemas.microsoft.com/office/drawing/2014/main" id="{93A0BB40-E583-43E8-A3C1-DCD403900E2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9061" y="3853392"/>
              <a:ext cx="238128" cy="238128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</a:t>
              </a:r>
              <a:r>
                <a:rPr kumimoji="0" lang="en-US" sz="1122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9448CE-6DEC-4B98-9FB4-8FF8D0B9776B}"/>
                </a:ext>
              </a:extLst>
            </p:cNvPr>
            <p:cNvSpPr txBox="1">
              <a:spLocks/>
            </p:cNvSpPr>
            <p:nvPr/>
          </p:nvSpPr>
          <p:spPr>
            <a:xfrm>
              <a:off x="155061" y="3880123"/>
              <a:ext cx="864000" cy="550111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78563" marR="0" lvl="0" indent="0" algn="l" defTabSz="67144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State Ministry Team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31414D7-6678-4BA2-A95B-DCE6D44CE979}"/>
              </a:ext>
            </a:extLst>
          </p:cNvPr>
          <p:cNvGrpSpPr/>
          <p:nvPr/>
        </p:nvGrpSpPr>
        <p:grpSpPr>
          <a:xfrm>
            <a:off x="162506" y="1523864"/>
            <a:ext cx="1045559" cy="378049"/>
            <a:chOff x="119061" y="2500312"/>
            <a:chExt cx="1037631" cy="393472"/>
          </a:xfrm>
        </p:grpSpPr>
        <p:sp>
          <p:nvSpPr>
            <p:cNvPr id="42" name="TitleTrackerNum 12">
              <a:extLst>
                <a:ext uri="{FF2B5EF4-FFF2-40B4-BE49-F238E27FC236}">
                  <a16:creationId xmlns:a16="http://schemas.microsoft.com/office/drawing/2014/main" id="{CC7FD7D7-2374-477E-A459-4E24F5C7268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9061" y="2500312"/>
              <a:ext cx="238128" cy="238128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</a:t>
              </a:r>
              <a:r>
                <a:rPr kumimoji="0" lang="en-US" sz="1122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CAB039-CF64-4CF5-8445-E9EFA81075C3}"/>
                </a:ext>
              </a:extLst>
            </p:cNvPr>
            <p:cNvSpPr txBox="1">
              <a:spLocks/>
            </p:cNvSpPr>
            <p:nvPr/>
          </p:nvSpPr>
          <p:spPr>
            <a:xfrm>
              <a:off x="155060" y="2527043"/>
              <a:ext cx="1001632" cy="3667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78563" marR="0" lvl="0" indent="0" algn="l" defTabSz="67144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State HCD council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3D067F-F37D-4329-9C8D-B87617609273}"/>
              </a:ext>
            </a:extLst>
          </p:cNvPr>
          <p:cNvSpPr txBox="1">
            <a:spLocks/>
          </p:cNvSpPr>
          <p:nvPr/>
        </p:nvSpPr>
        <p:spPr>
          <a:xfrm>
            <a:off x="5452031" y="794047"/>
            <a:ext cx="1051976" cy="371186"/>
          </a:xfrm>
          <a:prstGeom prst="rect">
            <a:avLst/>
          </a:prstGeom>
        </p:spPr>
        <p:txBody>
          <a:bodyPr vert="horz" lIns="0" tIns="0" rIns="0" bIns="18657" rtlCol="0" anchor="b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671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Meeting frequency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D37AD1-7830-4808-9372-AEA45C4F3414}"/>
              </a:ext>
            </a:extLst>
          </p:cNvPr>
          <p:cNvSpPr txBox="1">
            <a:spLocks/>
          </p:cNvSpPr>
          <p:nvPr/>
        </p:nvSpPr>
        <p:spPr>
          <a:xfrm>
            <a:off x="5452031" y="5151703"/>
            <a:ext cx="1051976" cy="17618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Weekly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D27AE5-463A-4801-82BE-63DE7DE22A6B}"/>
              </a:ext>
            </a:extLst>
          </p:cNvPr>
          <p:cNvSpPr txBox="1">
            <a:spLocks/>
          </p:cNvSpPr>
          <p:nvPr/>
        </p:nvSpPr>
        <p:spPr>
          <a:xfrm>
            <a:off x="5452031" y="2827122"/>
            <a:ext cx="1051976" cy="12332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Once-Twice monthly status update meetings for each of the commissioners (3-6 total)</a:t>
            </a:r>
            <a:r>
              <a:rPr kumimoji="0" lang="en-US" sz="1122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2</a:t>
            </a: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9ACB76-6145-4CE7-97B6-341684FED269}"/>
              </a:ext>
            </a:extLst>
          </p:cNvPr>
          <p:cNvSpPr txBox="1">
            <a:spLocks/>
          </p:cNvSpPr>
          <p:nvPr/>
        </p:nvSpPr>
        <p:spPr>
          <a:xfrm>
            <a:off x="5492521" y="1523865"/>
            <a:ext cx="1051976" cy="3523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Monthly-Quarterly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1BE06C5-AF96-4A67-A061-2FA7AC40A71C}"/>
              </a:ext>
            </a:extLst>
          </p:cNvPr>
          <p:cNvGrpSpPr>
            <a:grpSpLocks/>
          </p:cNvGrpSpPr>
          <p:nvPr/>
        </p:nvGrpSpPr>
        <p:grpSpPr>
          <a:xfrm>
            <a:off x="6593486" y="970222"/>
            <a:ext cx="2321604" cy="195013"/>
            <a:chOff x="6308728" y="904888"/>
            <a:chExt cx="2428872" cy="202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81D4FF-AE78-4F86-9416-0594ED256B34}"/>
                </a:ext>
              </a:extLst>
            </p:cNvPr>
            <p:cNvSpPr txBox="1"/>
            <p:nvPr/>
          </p:nvSpPr>
          <p:spPr>
            <a:xfrm>
              <a:off x="6308728" y="904888"/>
              <a:ext cx="2428872" cy="202969"/>
            </a:xfrm>
            <a:prstGeom prst="rect">
              <a:avLst/>
            </a:prstGeom>
          </p:spPr>
          <p:txBody>
            <a:bodyPr vert="horz" lIns="0" tIns="0" rIns="0" bIns="18657" rtlCol="0" anchor="b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0" marR="0" lvl="0" indent="0" algn="l" defTabSz="671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Key activities</a:t>
              </a: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F0A9AC7-B549-4DBB-94C4-CE8B433BBE33}"/>
                </a:ext>
              </a:extLst>
            </p:cNvPr>
            <p:cNvCxnSpPr/>
            <p:nvPr/>
          </p:nvCxnSpPr>
          <p:spPr>
            <a:xfrm>
              <a:off x="6308728" y="1107857"/>
              <a:ext cx="2428872" cy="0"/>
            </a:xfrm>
            <a:prstGeom prst="bentConnector3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A4C6EC2-3E89-465F-85D9-80AE4E4908D1}"/>
              </a:ext>
            </a:extLst>
          </p:cNvPr>
          <p:cNvGrpSpPr/>
          <p:nvPr/>
        </p:nvGrpSpPr>
        <p:grpSpPr>
          <a:xfrm>
            <a:off x="6593486" y="5151704"/>
            <a:ext cx="2321604" cy="621159"/>
            <a:chOff x="6433600" y="5221027"/>
            <a:chExt cx="2304000" cy="64649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AD4EA8-1F15-422E-AEB4-E8C1B37DD314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6469600" y="5242098"/>
              <a:ext cx="2268000" cy="6181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Review progress on implementation tasks</a:t>
              </a:r>
            </a:p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‘Do the work’</a:t>
              </a:r>
            </a:p>
          </p:txBody>
        </p:sp>
        <p:sp>
          <p:nvSpPr>
            <p:cNvPr id="146" name="TitleTrackerNum 12">
              <a:extLst>
                <a:ext uri="{FF2B5EF4-FFF2-40B4-BE49-F238E27FC236}">
                  <a16:creationId xmlns:a16="http://schemas.microsoft.com/office/drawing/2014/main" id="{92A67406-E741-4DA0-AE43-838FCBB5F6F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433600" y="5221027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  <p:sp>
          <p:nvSpPr>
            <p:cNvPr id="150" name="TitleTrackerNum 12">
              <a:extLst>
                <a:ext uri="{FF2B5EF4-FFF2-40B4-BE49-F238E27FC236}">
                  <a16:creationId xmlns:a16="http://schemas.microsoft.com/office/drawing/2014/main" id="{9CD57D15-C49F-406F-90E5-46D98F1B15A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433600" y="5651526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3B8156E-2B96-43FE-B053-FDB8D15B9F23}"/>
              </a:ext>
            </a:extLst>
          </p:cNvPr>
          <p:cNvGrpSpPr/>
          <p:nvPr/>
        </p:nvGrpSpPr>
        <p:grpSpPr>
          <a:xfrm>
            <a:off x="6593486" y="2827123"/>
            <a:ext cx="2321604" cy="1559000"/>
            <a:chOff x="6433600" y="3860573"/>
            <a:chExt cx="2304000" cy="162260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8E0DEA-A460-49BE-B412-2C834436B186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6469600" y="3880123"/>
              <a:ext cx="2268000" cy="16030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Individual meetings with each of the commissioners of the HCD thematic areas</a:t>
              </a:r>
            </a:p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Review intervention implementation plans and track milestones and activities</a:t>
              </a:r>
            </a:p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Escalate challenges where necessary</a:t>
              </a:r>
            </a:p>
          </p:txBody>
        </p:sp>
        <p:sp>
          <p:nvSpPr>
            <p:cNvPr id="144" name="TitleTrackerNum 12">
              <a:extLst>
                <a:ext uri="{FF2B5EF4-FFF2-40B4-BE49-F238E27FC236}">
                  <a16:creationId xmlns:a16="http://schemas.microsoft.com/office/drawing/2014/main" id="{9A2B66BF-6539-4E1E-B3AB-B875ACF903B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433600" y="3860573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  <p:sp>
          <p:nvSpPr>
            <p:cNvPr id="145" name="TitleTrackerNum 12">
              <a:extLst>
                <a:ext uri="{FF2B5EF4-FFF2-40B4-BE49-F238E27FC236}">
                  <a16:creationId xmlns:a16="http://schemas.microsoft.com/office/drawing/2014/main" id="{190087BF-1464-4B4F-992C-EEC67666C46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433600" y="4472628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  <p:sp>
          <p:nvSpPr>
            <p:cNvPr id="173" name="TitleTrackerNum 12">
              <a:extLst>
                <a:ext uri="{FF2B5EF4-FFF2-40B4-BE49-F238E27FC236}">
                  <a16:creationId xmlns:a16="http://schemas.microsoft.com/office/drawing/2014/main" id="{3C7B927C-5BE7-4894-A20E-F97EECAFD9B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433600" y="5087914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5C47E0-5D13-4338-84BE-F85A4F0BA40E}"/>
              </a:ext>
            </a:extLst>
          </p:cNvPr>
          <p:cNvGrpSpPr/>
          <p:nvPr/>
        </p:nvGrpSpPr>
        <p:grpSpPr>
          <a:xfrm>
            <a:off x="6633977" y="1523866"/>
            <a:ext cx="2321604" cy="1034655"/>
            <a:chOff x="6433600" y="2503152"/>
            <a:chExt cx="2304000" cy="107686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DF97AA-5F2D-4349-A4B0-56FD97FB3113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6469600" y="2527043"/>
              <a:ext cx="2268000" cy="1052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671513" eaLnBrk="1" latinLnBrk="0" hangingPunct="1">
                <a:buClr>
                  <a:schemeClr val="tx2"/>
                </a:buClr>
                <a:buSzPct val="100000"/>
                <a:defRPr lang="en-US" sz="1200" baseline="0" dirty="0">
                  <a:latin typeface="+mn-lt"/>
                </a:defRPr>
              </a:lvl1pPr>
              <a:lvl2pPr marL="145800" lvl="1" indent="-143100" defTabSz="671513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en-US" sz="1200" baseline="0" dirty="0">
                  <a:latin typeface="+mn-lt"/>
                </a:defRPr>
              </a:lvl2pPr>
              <a:lvl3pPr marL="334800" lvl="2" indent="-1863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en-US" sz="1200" baseline="0" dirty="0">
                  <a:latin typeface="+mn-lt"/>
                </a:defRPr>
              </a:lvl3pPr>
              <a:lvl4pPr marL="461700" lvl="3" indent="-116100" defTabSz="671513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en-US" sz="1200" baseline="0" dirty="0">
                  <a:latin typeface="+mn-lt"/>
                </a:defRPr>
              </a:lvl4pPr>
              <a:lvl5pPr marL="561600" lvl="4" indent="-97200" defTabSz="671513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en-US" sz="1200" baseline="0" dirty="0">
                  <a:latin typeface="+mn-lt"/>
                </a:defRPr>
              </a:lvl5pPr>
              <a:lvl6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46" indent="-130181" defTabSz="895395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Review State dashboard</a:t>
              </a:r>
            </a:p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Debottleneck issues on delayed milestones</a:t>
              </a:r>
            </a:p>
            <a:p>
              <a:pPr marL="241314" marR="0" lvl="1" indent="-239694" algn="l" defTabSz="671442" rtl="0" eaLnBrk="1" fontAlgn="auto" latinLnBrk="0" hangingPunct="1">
                <a:lnSpc>
                  <a:spcPct val="100000"/>
                </a:lnSpc>
                <a:spcBef>
                  <a:spcPts val="510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panose="020B0604020202020204" pitchFamily="34" charset="0"/>
                <a:buChar char="+"/>
                <a:tabLst/>
                <a:defRPr/>
              </a:pPr>
              <a:r>
                <a:rPr kumimoji="0" lang="en-US" sz="112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Present at State cabinet meetings</a:t>
              </a:r>
            </a:p>
          </p:txBody>
        </p:sp>
        <p:sp>
          <p:nvSpPr>
            <p:cNvPr id="141" name="TitleTrackerNum 12">
              <a:extLst>
                <a:ext uri="{FF2B5EF4-FFF2-40B4-BE49-F238E27FC236}">
                  <a16:creationId xmlns:a16="http://schemas.microsoft.com/office/drawing/2014/main" id="{42B696C3-E615-4B2B-9F4D-63350B5866F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433600" y="2503152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  <p:sp>
          <p:nvSpPr>
            <p:cNvPr id="142" name="TitleTrackerNum 12">
              <a:extLst>
                <a:ext uri="{FF2B5EF4-FFF2-40B4-BE49-F238E27FC236}">
                  <a16:creationId xmlns:a16="http://schemas.microsoft.com/office/drawing/2014/main" id="{B8B37B4D-91F0-4D31-837E-F0512526590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433600" y="2767804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  <p:sp>
          <p:nvSpPr>
            <p:cNvPr id="143" name="TitleTrackerNum 12">
              <a:extLst>
                <a:ext uri="{FF2B5EF4-FFF2-40B4-BE49-F238E27FC236}">
                  <a16:creationId xmlns:a16="http://schemas.microsoft.com/office/drawing/2014/main" id="{340E7388-12B0-4FCB-907A-9A5FBD3C4AF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433600" y="3193587"/>
              <a:ext cx="216000" cy="216000"/>
            </a:xfrm>
            <a:prstGeom prst="ellipse">
              <a:avLst/>
            </a:prstGeom>
            <a:ln w="9525" cap="flat" cmpd="sng" algn="ctr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52" rtl="0" eaLnBrk="1" fontAlgn="auto" latinLnBrk="0" hangingPunct="1">
                <a:lnSpc>
                  <a:spcPct val="100000"/>
                </a:lnSpc>
                <a:spcBef>
                  <a:spcPts val="10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+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1B408795-8CD9-4349-B5DC-09BC2E19E2A0}"/>
              </a:ext>
            </a:extLst>
          </p:cNvPr>
          <p:cNvSpPr txBox="1">
            <a:spLocks/>
          </p:cNvSpPr>
          <p:nvPr/>
        </p:nvSpPr>
        <p:spPr>
          <a:xfrm>
            <a:off x="4184649" y="2169999"/>
            <a:ext cx="709581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Health </a:t>
            </a: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comm’r</a:t>
            </a:r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A7BB605-39BE-4306-978A-F77A26880621}"/>
              </a:ext>
            </a:extLst>
          </p:cNvPr>
          <p:cNvSpPr txBox="1">
            <a:spLocks/>
          </p:cNvSpPr>
          <p:nvPr/>
        </p:nvSpPr>
        <p:spPr>
          <a:xfrm>
            <a:off x="2676540" y="2169999"/>
            <a:ext cx="649640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Labour</a:t>
            </a: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comm’r</a:t>
            </a:r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0798534-EC61-4A1C-BBC3-91D574D20E21}"/>
              </a:ext>
            </a:extLst>
          </p:cNvPr>
          <p:cNvSpPr txBox="1">
            <a:spLocks/>
          </p:cNvSpPr>
          <p:nvPr/>
        </p:nvSpPr>
        <p:spPr>
          <a:xfrm>
            <a:off x="1661536" y="1818593"/>
            <a:ext cx="3238832" cy="24603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State CWG Secretariat</a:t>
            </a:r>
          </a:p>
        </p:txBody>
      </p:sp>
      <p:cxnSp>
        <p:nvCxnSpPr>
          <p:cNvPr id="123" name="Straight Connector 89">
            <a:extLst>
              <a:ext uri="{FF2B5EF4-FFF2-40B4-BE49-F238E27FC236}">
                <a16:creationId xmlns:a16="http://schemas.microsoft.com/office/drawing/2014/main" id="{4755ED3A-BF27-478D-A731-8317A7DFBABC}"/>
              </a:ext>
            </a:extLst>
          </p:cNvPr>
          <p:cNvCxnSpPr>
            <a:cxnSpLocks/>
            <a:stCxn id="114" idx="2"/>
            <a:endCxn id="110" idx="0"/>
          </p:cNvCxnSpPr>
          <p:nvPr/>
        </p:nvCxnSpPr>
        <p:spPr>
          <a:xfrm rot="16200000" flipH="1">
            <a:off x="3857510" y="1488072"/>
            <a:ext cx="105368" cy="1258488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89">
            <a:extLst>
              <a:ext uri="{FF2B5EF4-FFF2-40B4-BE49-F238E27FC236}">
                <a16:creationId xmlns:a16="http://schemas.microsoft.com/office/drawing/2014/main" id="{8F573FDA-FAB1-4BBD-92AB-A30C71314F6F}"/>
              </a:ext>
            </a:extLst>
          </p:cNvPr>
          <p:cNvCxnSpPr>
            <a:cxnSpLocks/>
            <a:stCxn id="114" idx="2"/>
            <a:endCxn id="125" idx="0"/>
          </p:cNvCxnSpPr>
          <p:nvPr/>
        </p:nvCxnSpPr>
        <p:spPr>
          <a:xfrm rot="16200000" flipH="1">
            <a:off x="4214956" y="1130627"/>
            <a:ext cx="105367" cy="1973375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1A39702-F4CD-4356-A6E1-9A2B22E8EB34}"/>
              </a:ext>
            </a:extLst>
          </p:cNvPr>
          <p:cNvSpPr txBox="1">
            <a:spLocks/>
          </p:cNvSpPr>
          <p:nvPr/>
        </p:nvSpPr>
        <p:spPr>
          <a:xfrm>
            <a:off x="2149102" y="1523866"/>
            <a:ext cx="2263699" cy="246039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2"/>
            </a:solidFill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Deputy Governor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0E7D6B0-3CAB-40C7-B69E-D518F421B74D}"/>
              </a:ext>
            </a:extLst>
          </p:cNvPr>
          <p:cNvCxnSpPr>
            <a:cxnSpLocks/>
            <a:stCxn id="127" idx="2"/>
            <a:endCxn id="114" idx="0"/>
          </p:cNvCxnSpPr>
          <p:nvPr/>
        </p:nvCxnSpPr>
        <p:spPr>
          <a:xfrm>
            <a:off x="3280951" y="1769906"/>
            <a:ext cx="0" cy="4868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DCBB68C5-D077-4364-9F80-D4308104F0F4}"/>
              </a:ext>
            </a:extLst>
          </p:cNvPr>
          <p:cNvSpPr txBox="1">
            <a:spLocks/>
          </p:cNvSpPr>
          <p:nvPr/>
        </p:nvSpPr>
        <p:spPr>
          <a:xfrm>
            <a:off x="748376" y="2169999"/>
            <a:ext cx="753574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Focal person</a:t>
            </a:r>
            <a:r>
              <a:rPr kumimoji="0" lang="en-US" sz="1122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</a:t>
            </a: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E8107D0-BFE3-4172-B740-9FDFAA247158}"/>
              </a:ext>
            </a:extLst>
          </p:cNvPr>
          <p:cNvSpPr txBox="1">
            <a:spLocks/>
          </p:cNvSpPr>
          <p:nvPr/>
        </p:nvSpPr>
        <p:spPr>
          <a:xfrm>
            <a:off x="3411773" y="2169999"/>
            <a:ext cx="712424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lvl1pPr marL="0" lvl="0" indent="0" defTabSz="671513" eaLnBrk="1" latinLnBrk="0" hangingPunct="1">
              <a:buClr>
                <a:schemeClr val="tx2"/>
              </a:buClr>
              <a:buSzPct val="100000"/>
              <a:defRPr lang="en-US" sz="1200" baseline="0" dirty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sz="1200" baseline="0" dirty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sz="1200" baseline="0" dirty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sz="1200" baseline="0" dirty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sz="1200" baseline="0" dirty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Education</a:t>
            </a: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comm’r</a:t>
            </a:r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139" name="Straight Connector 89">
            <a:extLst>
              <a:ext uri="{FF2B5EF4-FFF2-40B4-BE49-F238E27FC236}">
                <a16:creationId xmlns:a16="http://schemas.microsoft.com/office/drawing/2014/main" id="{4B1E50F2-2921-4FAC-B335-5502CA5E8012}"/>
              </a:ext>
            </a:extLst>
          </p:cNvPr>
          <p:cNvCxnSpPr>
            <a:cxnSpLocks/>
            <a:stCxn id="114" idx="2"/>
            <a:endCxn id="111" idx="0"/>
          </p:cNvCxnSpPr>
          <p:nvPr/>
        </p:nvCxnSpPr>
        <p:spPr>
          <a:xfrm rot="5400000">
            <a:off x="3088471" y="1977519"/>
            <a:ext cx="105368" cy="279592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89">
            <a:extLst>
              <a:ext uri="{FF2B5EF4-FFF2-40B4-BE49-F238E27FC236}">
                <a16:creationId xmlns:a16="http://schemas.microsoft.com/office/drawing/2014/main" id="{EEB1263C-D454-476B-8157-73C655B7422E}"/>
              </a:ext>
            </a:extLst>
          </p:cNvPr>
          <p:cNvCxnSpPr>
            <a:cxnSpLocks/>
            <a:stCxn id="114" idx="2"/>
            <a:endCxn id="135" idx="0"/>
          </p:cNvCxnSpPr>
          <p:nvPr/>
        </p:nvCxnSpPr>
        <p:spPr>
          <a:xfrm rot="16200000" flipH="1">
            <a:off x="3471783" y="1873799"/>
            <a:ext cx="105368" cy="487035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A4BD0A2E-1E30-4B46-B4EF-98F1E70872D9}"/>
              </a:ext>
            </a:extLst>
          </p:cNvPr>
          <p:cNvSpPr txBox="1">
            <a:spLocks/>
          </p:cNvSpPr>
          <p:nvPr/>
        </p:nvSpPr>
        <p:spPr>
          <a:xfrm>
            <a:off x="4937684" y="2169999"/>
            <a:ext cx="633284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Donors &amp; NGOs</a:t>
            </a:r>
          </a:p>
        </p:txBody>
      </p:sp>
      <p:cxnSp>
        <p:nvCxnSpPr>
          <p:cNvPr id="126" name="Straight Connector 89">
            <a:extLst>
              <a:ext uri="{FF2B5EF4-FFF2-40B4-BE49-F238E27FC236}">
                <a16:creationId xmlns:a16="http://schemas.microsoft.com/office/drawing/2014/main" id="{B31086D9-C842-4FDA-AA98-27B17D4CF38E}"/>
              </a:ext>
            </a:extLst>
          </p:cNvPr>
          <p:cNvCxnSpPr>
            <a:cxnSpLocks/>
            <a:stCxn id="114" idx="2"/>
            <a:endCxn id="132" idx="0"/>
          </p:cNvCxnSpPr>
          <p:nvPr/>
        </p:nvCxnSpPr>
        <p:spPr>
          <a:xfrm rot="5400000">
            <a:off x="2150373" y="1039424"/>
            <a:ext cx="105368" cy="2155787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35C04B6-7D3C-45B9-9838-3387366365B2}"/>
              </a:ext>
            </a:extLst>
          </p:cNvPr>
          <p:cNvSpPr>
            <a:spLocks/>
          </p:cNvSpPr>
          <p:nvPr/>
        </p:nvSpPr>
        <p:spPr>
          <a:xfrm>
            <a:off x="122016" y="6015335"/>
            <a:ext cx="8946488" cy="251204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 ensure continuity, States should look to embed these activities as agenda items in existing meetings</a:t>
            </a:r>
            <a:endParaRPr kumimoji="0" lang="en-ZA" sz="1122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28E0BA-0C6E-4254-8309-B106E3C7EE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8780" y="234973"/>
            <a:ext cx="8724726" cy="33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noAutofit/>
          </a:bodyPr>
          <a:lstStyle/>
          <a:p>
            <a:r>
              <a:rPr lang="en-US" sz="1800" b="1" dirty="0">
                <a:latin typeface="Avenir Next LT Pro" panose="020B0504020202020204" pitchFamily="34" charset="0"/>
              </a:rPr>
              <a:t>A delivery mechanism has been suggested to ensure coordination of the HCD 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DF889-9EA3-49F9-A6ED-26473007264B}"/>
              </a:ext>
            </a:extLst>
          </p:cNvPr>
          <p:cNvSpPr txBox="1">
            <a:spLocks/>
          </p:cNvSpPr>
          <p:nvPr/>
        </p:nvSpPr>
        <p:spPr>
          <a:xfrm>
            <a:off x="1567436" y="2185547"/>
            <a:ext cx="1023509" cy="4206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vert="horz" wrap="square" lIns="34596" tIns="34596" rIns="34596" bIns="34596" rtlCol="0" anchor="ctr" anchorCtr="0">
            <a:noAutofit/>
          </a:bodyPr>
          <a:lstStyle>
            <a:defPPr>
              <a:defRPr lang="en-US"/>
            </a:defPPr>
            <a:lvl1pPr marL="0" lvl="0" indent="0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Budget &amp; </a:t>
            </a: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Plan’g</a:t>
            </a: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r>
              <a:rPr kumimoji="0" lang="en-US" sz="112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comm’r</a:t>
            </a:r>
            <a:endParaRPr kumimoji="0" lang="en-US" sz="11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DDBCC2-8BE6-40BE-88B3-1FA2A350B5B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073312" y="2067662"/>
            <a:ext cx="5879" cy="1178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9A1162-0683-4140-9C70-0F359D8024F2}"/>
              </a:ext>
            </a:extLst>
          </p:cNvPr>
          <p:cNvCxnSpPr>
            <a:cxnSpLocks/>
            <a:stCxn id="125" idx="0"/>
            <a:endCxn id="125" idx="0"/>
          </p:cNvCxnSpPr>
          <p:nvPr/>
        </p:nvCxnSpPr>
        <p:spPr>
          <a:xfrm>
            <a:off x="5254324" y="2169999"/>
            <a:ext cx="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CA7402D-6263-44EC-8BF8-5435931D1089}"/>
              </a:ext>
            </a:extLst>
          </p:cNvPr>
          <p:cNvSpPr txBox="1">
            <a:spLocks/>
          </p:cNvSpPr>
          <p:nvPr/>
        </p:nvSpPr>
        <p:spPr>
          <a:xfrm>
            <a:off x="2463547" y="3465284"/>
            <a:ext cx="1559828" cy="242544"/>
          </a:xfrm>
          <a:prstGeom prst="rect">
            <a:avLst/>
          </a:prstGeom>
          <a:solidFill>
            <a:srgbClr val="C2F0C2"/>
          </a:solidFill>
          <a:ln w="9525">
            <a:noFill/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algn="ctr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="1" baseline="0">
                <a:solidFill>
                  <a:schemeClr val="bg1"/>
                </a:solidFill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Permanent Secretary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8A4C393-8F12-4EAC-9657-CB73FC73D73A}"/>
              </a:ext>
            </a:extLst>
          </p:cNvPr>
          <p:cNvCxnSpPr>
            <a:cxnSpLocks/>
            <a:stCxn id="85" idx="0"/>
            <a:endCxn id="80" idx="2"/>
          </p:cNvCxnSpPr>
          <p:nvPr/>
        </p:nvCxnSpPr>
        <p:spPr>
          <a:xfrm flipH="1" flipV="1">
            <a:off x="3240461" y="3249334"/>
            <a:ext cx="3000" cy="2159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18BD6C8A-B97E-4A66-84B3-5CA0320EC51A}"/>
              </a:ext>
            </a:extLst>
          </p:cNvPr>
          <p:cNvSpPr txBox="1">
            <a:spLocks/>
          </p:cNvSpPr>
          <p:nvPr/>
        </p:nvSpPr>
        <p:spPr>
          <a:xfrm>
            <a:off x="2414491" y="4712102"/>
            <a:ext cx="1559828" cy="242544"/>
          </a:xfrm>
          <a:prstGeom prst="rect">
            <a:avLst/>
          </a:prstGeom>
          <a:solidFill>
            <a:srgbClr val="C2F0C2"/>
          </a:solidFill>
          <a:ln w="9525">
            <a:noFill/>
          </a:ln>
        </p:spPr>
        <p:txBody>
          <a:bodyPr vert="horz" wrap="square" lIns="34596" tIns="34596" rIns="34596" bIns="34596" rtlCol="0" anchorCtr="0">
            <a:spAutoFit/>
          </a:bodyPr>
          <a:lstStyle>
            <a:defPPr>
              <a:defRPr lang="en-US"/>
            </a:defPPr>
            <a:lvl1pPr marL="0" lvl="0" indent="0" algn="ctr" defTabSz="671513" eaLnBrk="1" latinLnBrk="0" hangingPunct="1">
              <a:spcBef>
                <a:spcPts val="1000"/>
              </a:spcBef>
              <a:buClr>
                <a:schemeClr val="tx2"/>
              </a:buClr>
              <a:buSzPct val="100000"/>
              <a:defRPr sz="1400" b="1" baseline="0">
                <a:solidFill>
                  <a:schemeClr val="bg1"/>
                </a:solidFill>
                <a:latin typeface="+mn-lt"/>
              </a:defRPr>
            </a:lvl1pPr>
            <a:lvl2pPr marL="145800" lvl="1" indent="-143100" defTabSz="671513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200" baseline="0">
                <a:latin typeface="+mn-lt"/>
              </a:defRPr>
            </a:lvl2pPr>
            <a:lvl3pPr marL="334800" lvl="2" indent="-1863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200" baseline="0">
                <a:latin typeface="+mn-lt"/>
              </a:defRPr>
            </a:lvl3pPr>
            <a:lvl4pPr marL="461700" lvl="3" indent="-116100" defTabSz="671513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200" baseline="0">
                <a:latin typeface="+mn-lt"/>
              </a:defRPr>
            </a:lvl4pPr>
            <a:lvl5pPr marL="561600" lvl="4" indent="-97200" defTabSz="671513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200" baseline="0">
                <a:latin typeface="+mn-lt"/>
              </a:defRPr>
            </a:lvl5pPr>
            <a:lvl6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46" indent="-130181" defTabSz="895395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67144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Permanent Secretary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80DB878-5015-43B7-87CA-01DC96AC4F9F}"/>
              </a:ext>
            </a:extLst>
          </p:cNvPr>
          <p:cNvCxnSpPr>
            <a:cxnSpLocks/>
          </p:cNvCxnSpPr>
          <p:nvPr/>
        </p:nvCxnSpPr>
        <p:spPr>
          <a:xfrm>
            <a:off x="3187832" y="4926300"/>
            <a:ext cx="0" cy="24564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72484B5-F4CB-4BA2-8ACC-FC9EE559A3F6}"/>
              </a:ext>
            </a:extLst>
          </p:cNvPr>
          <p:cNvCxnSpPr>
            <a:cxnSpLocks/>
            <a:stCxn id="115" idx="2"/>
          </p:cNvCxnSpPr>
          <p:nvPr/>
        </p:nvCxnSpPr>
        <p:spPr>
          <a:xfrm flipH="1">
            <a:off x="3163187" y="5347033"/>
            <a:ext cx="370" cy="1463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454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224109-A100-92BA-1DE6-9FA34E31D560}"/>
              </a:ext>
            </a:extLst>
          </p:cNvPr>
          <p:cNvSpPr txBox="1">
            <a:spLocks/>
          </p:cNvSpPr>
          <p:nvPr/>
        </p:nvSpPr>
        <p:spPr bwMode="auto">
          <a:xfrm>
            <a:off x="168554" y="268230"/>
            <a:ext cx="880689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US" sz="1600" b="1" kern="0" dirty="0">
                <a:solidFill>
                  <a:srgbClr val="006600"/>
                </a:solidFill>
                <a:latin typeface="Avenir Next LT Pro" panose="020B0504020202020204" pitchFamily="34" charset="0"/>
              </a:rPr>
              <a:t>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Human Capital Development (HCD) Council is meant to provide cross sector coordination of HCD activities. It should be chaired by the Deputy Governor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2F739-4F10-73A1-3083-EA0EE6A70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6" b="10212"/>
          <a:stretch/>
        </p:blipFill>
        <p:spPr>
          <a:xfrm>
            <a:off x="4942382" y="1093760"/>
            <a:ext cx="4075888" cy="261273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7C2E6D5-CD6E-1A00-FC43-B1F81F02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55099"/>
              </p:ext>
            </p:extLst>
          </p:nvPr>
        </p:nvGraphicFramePr>
        <p:xfrm>
          <a:off x="232323" y="963290"/>
          <a:ext cx="4546562" cy="295656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383124">
                  <a:extLst>
                    <a:ext uri="{9D8B030D-6E8A-4147-A177-3AD203B41FA5}">
                      <a16:colId xmlns:a16="http://schemas.microsoft.com/office/drawing/2014/main" val="4127768941"/>
                    </a:ext>
                  </a:extLst>
                </a:gridCol>
                <a:gridCol w="3178339">
                  <a:extLst>
                    <a:ext uri="{9D8B030D-6E8A-4147-A177-3AD203B41FA5}">
                      <a16:colId xmlns:a16="http://schemas.microsoft.com/office/drawing/2014/main" val="4203236253"/>
                    </a:ext>
                  </a:extLst>
                </a:gridCol>
                <a:gridCol w="985099">
                  <a:extLst>
                    <a:ext uri="{9D8B030D-6E8A-4147-A177-3AD203B41FA5}">
                      <a16:colId xmlns:a16="http://schemas.microsoft.com/office/drawing/2014/main" val="3769142621"/>
                    </a:ext>
                  </a:extLst>
                </a:gridCol>
              </a:tblGrid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N</a:t>
                      </a:r>
                      <a:r>
                        <a:rPr lang="en-US" sz="700" dirty="0">
                          <a:latin typeface="Avenir Next LT Pro" panose="020B0504020202020204" pitchFamily="34" charset="0"/>
                        </a:rPr>
                        <a:t>o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Composition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190812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1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Deputy Governor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Chairman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41762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2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Commissioner - Budget &amp; Planning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Member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431758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3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Commissioner - Health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92676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4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Commissioner - Education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200142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5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Commissioner 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Labour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 &amp; Productivity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026774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6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Commissioner – Youth &amp; Sports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745982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7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Commissioner – Women Affairs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62364"/>
                  </a:ext>
                </a:extLst>
              </a:tr>
              <a:tr h="263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8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HCD Focal Person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Secretary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3998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CA0987B-CA4B-17A0-7613-B29AB352F939}"/>
              </a:ext>
            </a:extLst>
          </p:cNvPr>
          <p:cNvSpPr txBox="1"/>
          <p:nvPr/>
        </p:nvSpPr>
        <p:spPr>
          <a:xfrm>
            <a:off x="232323" y="3918252"/>
            <a:ext cx="878594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Avenir Next LT Pro" panose="020B0504020202020204" pitchFamily="34" charset="0"/>
              </a:rPr>
              <a:t>Role</a:t>
            </a:r>
          </a:p>
          <a:p>
            <a:endParaRPr lang="en-US" sz="900" dirty="0"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Provide cross-sector coordination of HCD activities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Articulate State HCD vision –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Define priorities and develop relevant policy framework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Supervise development of State HCD plan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Stimulate stakeholder participation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Mainstream HCD initiatives into State budget and strategic development plan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Establish Monitoring and Evaluation framework</a:t>
            </a:r>
            <a:endParaRPr lang="en-US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677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224109-A100-92BA-1DE6-9FA34E31D560}"/>
              </a:ext>
            </a:extLst>
          </p:cNvPr>
          <p:cNvSpPr txBox="1">
            <a:spLocks/>
          </p:cNvSpPr>
          <p:nvPr/>
        </p:nvSpPr>
        <p:spPr bwMode="auto">
          <a:xfrm>
            <a:off x="204412" y="233372"/>
            <a:ext cx="880689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US" sz="1600" b="1" kern="0" dirty="0">
                <a:solidFill>
                  <a:srgbClr val="006600"/>
                </a:solidFill>
                <a:latin typeface="Avenir Next LT Pro" panose="020B0504020202020204" pitchFamily="34" charset="0"/>
              </a:rPr>
              <a:t>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Human Capital Development (HCD) Technical Working Group is chaired by the State Focal Person and is meant to provide technical leadership for the State HCD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Programme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7C2E6D5-CD6E-1A00-FC43-B1F81F02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24479"/>
              </p:ext>
            </p:extLst>
          </p:nvPr>
        </p:nvGraphicFramePr>
        <p:xfrm>
          <a:off x="204412" y="1076375"/>
          <a:ext cx="4546562" cy="243840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383124">
                  <a:extLst>
                    <a:ext uri="{9D8B030D-6E8A-4147-A177-3AD203B41FA5}">
                      <a16:colId xmlns:a16="http://schemas.microsoft.com/office/drawing/2014/main" val="4127768941"/>
                    </a:ext>
                  </a:extLst>
                </a:gridCol>
                <a:gridCol w="119661">
                  <a:extLst>
                    <a:ext uri="{9D8B030D-6E8A-4147-A177-3AD203B41FA5}">
                      <a16:colId xmlns:a16="http://schemas.microsoft.com/office/drawing/2014/main" val="4203236253"/>
                    </a:ext>
                  </a:extLst>
                </a:gridCol>
                <a:gridCol w="3058678">
                  <a:extLst>
                    <a:ext uri="{9D8B030D-6E8A-4147-A177-3AD203B41FA5}">
                      <a16:colId xmlns:a16="http://schemas.microsoft.com/office/drawing/2014/main" val="3790230556"/>
                    </a:ext>
                  </a:extLst>
                </a:gridCol>
                <a:gridCol w="985099">
                  <a:extLst>
                    <a:ext uri="{9D8B030D-6E8A-4147-A177-3AD203B41FA5}">
                      <a16:colId xmlns:a16="http://schemas.microsoft.com/office/drawing/2014/main" val="3769142621"/>
                    </a:ext>
                  </a:extLst>
                </a:gridCol>
              </a:tblGrid>
              <a:tr h="21690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N</a:t>
                      </a:r>
                      <a:r>
                        <a:rPr lang="en-US" sz="900" dirty="0">
                          <a:latin typeface="Avenir Next LT Pro" panose="020B0504020202020204" pitchFamily="34" charset="0"/>
                        </a:rPr>
                        <a:t>o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Composition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>
                          <a:latin typeface="Avenir Next LT Pro" panose="020B0504020202020204" pitchFamily="34" charset="0"/>
                        </a:rPr>
                        <a:t>Composition</a:t>
                      </a:r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190812"/>
                  </a:ext>
                </a:extLst>
              </a:tr>
              <a:tr h="21690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1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HCD Focal Person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HCD Focal Person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Chairman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4176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1" indent="466710" algn="l" defTabSz="933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Directors; Planning, Research &amp; Statistics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Directors</a:t>
                      </a:r>
                      <a:endParaRPr lang="en-NG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Member</a:t>
                      </a:r>
                      <a:endParaRPr lang="en-NG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431758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2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Health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92676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3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Education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948847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4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Labour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 &amp; Productivity 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200142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5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Youth &amp; Sports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026774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6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venir Next LT Pro" panose="020B0504020202020204" pitchFamily="34" charset="0"/>
                        </a:rPr>
                        <a:t>Women Affairs</a:t>
                      </a:r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 sz="1400" dirty="0">
                        <a:latin typeface="Avenir Next L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5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Member</a:t>
                      </a:r>
                      <a:endParaRPr kumimoji="0" lang="en-NG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7459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CA0987B-CA4B-17A0-7613-B29AB352F939}"/>
              </a:ext>
            </a:extLst>
          </p:cNvPr>
          <p:cNvSpPr txBox="1"/>
          <p:nvPr/>
        </p:nvSpPr>
        <p:spPr>
          <a:xfrm>
            <a:off x="204412" y="3798097"/>
            <a:ext cx="47992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Avenir Next LT Pro" panose="020B0504020202020204" pitchFamily="34" charset="0"/>
              </a:rPr>
              <a:t>Role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Provide landscape analysis for HCD outcome areas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critical HCD challenges for ministries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Make recommendations regarding HCD priorities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Recommend targets across HCD outcome areas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ongoing Interventions/Initiatives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87D2F-6EF6-1753-C568-3B92EF868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7"/>
          <a:stretch/>
        </p:blipFill>
        <p:spPr>
          <a:xfrm>
            <a:off x="4919665" y="935980"/>
            <a:ext cx="4027872" cy="2719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4D08C-D551-0D79-4207-28FC719757BF}"/>
              </a:ext>
            </a:extLst>
          </p:cNvPr>
          <p:cNvSpPr txBox="1"/>
          <p:nvPr/>
        </p:nvSpPr>
        <p:spPr>
          <a:xfrm>
            <a:off x="4912137" y="4044318"/>
            <a:ext cx="40991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Provide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information on HCD programme implémentation</a:t>
            </a:r>
            <a:endParaRPr lang="fr-FR" sz="16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 initiatives to address HCD outcomes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0000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expected outcomes from initiatives/program milestones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HCD initiatives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 relevant policies to guide and track programme implementation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685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82" y="324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2" y="3241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9D988AB-C941-4D3E-AE22-957EA00398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1" y="1621"/>
            <a:ext cx="161907" cy="1618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96CB9D-5ACF-45DB-99B5-72040ECF468B}"/>
              </a:ext>
            </a:extLst>
          </p:cNvPr>
          <p:cNvGrpSpPr/>
          <p:nvPr/>
        </p:nvGrpSpPr>
        <p:grpSpPr>
          <a:xfrm>
            <a:off x="234949" y="1219682"/>
            <a:ext cx="8536318" cy="4921076"/>
            <a:chOff x="119063" y="1017711"/>
            <a:chExt cx="8618537" cy="4636300"/>
          </a:xfrm>
        </p:grpSpPr>
        <p:sp>
          <p:nvSpPr>
            <p:cNvPr id="17" name="TitleTrackerNum 10">
              <a:extLst>
                <a:ext uri="{FF2B5EF4-FFF2-40B4-BE49-F238E27FC236}">
                  <a16:creationId xmlns:a16="http://schemas.microsoft.com/office/drawing/2014/main" id="{97254491-9F08-42FA-85E3-DD255FD4DA5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19063" y="1256084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18" name="TitleTrackerNum 10">
              <a:extLst>
                <a:ext uri="{FF2B5EF4-FFF2-40B4-BE49-F238E27FC236}">
                  <a16:creationId xmlns:a16="http://schemas.microsoft.com/office/drawing/2014/main" id="{017D7778-D315-470D-99AD-BBBE787DC106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119063" y="2898680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20" name="TitleTrackerNum 10">
              <a:extLst>
                <a:ext uri="{FF2B5EF4-FFF2-40B4-BE49-F238E27FC236}">
                  <a16:creationId xmlns:a16="http://schemas.microsoft.com/office/drawing/2014/main" id="{D6D0F9B9-BD22-490B-9042-F8D38CA25699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9063" y="3719978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39" name="TitleTrackerNum 10">
              <a:extLst>
                <a:ext uri="{FF2B5EF4-FFF2-40B4-BE49-F238E27FC236}">
                  <a16:creationId xmlns:a16="http://schemas.microsoft.com/office/drawing/2014/main" id="{5D1648EF-AA04-4C17-BABB-5FE2C11C47D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19063" y="2077382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22" name="TitleTrackerNum 10">
              <a:extLst>
                <a:ext uri="{FF2B5EF4-FFF2-40B4-BE49-F238E27FC236}">
                  <a16:creationId xmlns:a16="http://schemas.microsoft.com/office/drawing/2014/main" id="{B6404D41-F8D7-46E8-B525-56CC306E17BD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119063" y="4541276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5</a:t>
              </a:r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EA572C9D-7945-4F29-9A06-1CE779E65A67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1017711"/>
              <a:ext cx="8247290" cy="745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32480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Inauguration of State Human Capital Development Team/Council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under Chairmanship of the Deputy Governor: (Members to include Commissioners of Ministries of Health, Education, Labour, Budget and Planning, Heads of Relevant Agencies and Departments with the State Focal Person as Secretary)</a:t>
              </a: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D24F90B3-EC78-4D70-A764-D6F77A7605CA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2660307"/>
              <a:ext cx="8247290" cy="745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2" indent="0" algn="l" defTabSz="913973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Pct val="120000"/>
                <a:buFont typeface="Arial" charset="0"/>
                <a:buNone/>
                <a:tabLst/>
                <a:defRPr/>
              </a:pP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The State HCD Council is to 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define the State’s priorities based on the peculiarities, challenges and opportunities of the State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; - This should be drawn from Mr. Governor’s vision for the State/other Strategy Documents of the State.</a:t>
              </a:r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226D4A78-8987-4D90-B383-CA77124043BB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3481605"/>
              <a:ext cx="8247290" cy="745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defPPr>
                <a:defRPr lang="en-US"/>
              </a:defPPr>
              <a:lvl1pPr marL="149225" lvl="0" indent="0" defTabSz="895350" eaLnBrk="1" hangingPunct="1">
                <a:buClr>
                  <a:schemeClr val="tx2"/>
                </a:buClr>
                <a:defRPr sz="1800" baseline="0">
                  <a:solidFill>
                    <a:srgbClr val="000000"/>
                  </a:solidFill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13973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charset="0"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Set Targets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across various HCD indices and Outcomes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.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EAB5096D-9355-48A5-9F94-87074E8A0D40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5124201"/>
              <a:ext cx="8247290" cy="52981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defPPr>
                <a:defRPr lang="en-US"/>
              </a:defPPr>
              <a:lvl1pPr marL="149225" lvl="0" indent="0" defTabSz="895350" eaLnBrk="1" hangingPunct="1">
                <a:buClr>
                  <a:schemeClr val="tx2"/>
                </a:buClr>
                <a:defRPr sz="1800" baseline="0">
                  <a:solidFill>
                    <a:srgbClr val="000000"/>
                  </a:solidFill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13973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charset="0"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Identify Stakeholders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from across the State that can make inputs and meaningful contributions into State HCD Plan and define their roles.  </a:t>
              </a:r>
            </a:p>
          </p:txBody>
        </p: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14D5BDAE-175D-461C-B2A9-38B599F70E89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1839009"/>
              <a:ext cx="8247290" cy="745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32480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Set up regular meetings of the State HCD Council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to address the different aspects of the State HCD Plan development and implementation.</a:t>
              </a:r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6B4D6D80-82B9-4799-BD63-013933CAA272}"/>
                </a:ext>
              </a:extLst>
            </p:cNvPr>
            <p:cNvSpPr txBox="1">
              <a:spLocks/>
            </p:cNvSpPr>
            <p:nvPr/>
          </p:nvSpPr>
          <p:spPr>
            <a:xfrm>
              <a:off x="490310" y="4302903"/>
              <a:ext cx="8247290" cy="745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defPPr>
                <a:defRPr lang="en-US"/>
              </a:defPPr>
              <a:lvl1pPr marL="149225" lvl="0" indent="0" defTabSz="895350" eaLnBrk="1" hangingPunct="1">
                <a:buClr>
                  <a:schemeClr val="tx2"/>
                </a:buClr>
                <a:defRPr sz="1800" baseline="0">
                  <a:solidFill>
                    <a:srgbClr val="000000"/>
                  </a:solidFill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13973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Pct val="125000"/>
                <a:buFont typeface="Arial" charset="0"/>
                <a:buNone/>
                <a:tabLst/>
                <a:defRPr/>
              </a:pP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Identify 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on-going Interventions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(by State Govt./Donors) and select from the 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list of Preliminary HCD Interventions</a:t>
              </a:r>
              <a:r>
                <a:rPr kumimoji="0" lang="en-US" sz="1326" b="1" i="1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(under the National HCD Program) that can help to achieve the State’s HCD Targets and align them to HCD Outcomes.</a:t>
              </a:r>
            </a:p>
          </p:txBody>
        </p:sp>
        <p:sp>
          <p:nvSpPr>
            <p:cNvPr id="46" name="TitleTrackerNum 10">
              <a:extLst>
                <a:ext uri="{FF2B5EF4-FFF2-40B4-BE49-F238E27FC236}">
                  <a16:creationId xmlns:a16="http://schemas.microsoft.com/office/drawing/2014/main" id="{280FA3ED-08EF-4465-B9DE-F2D5BA2521FA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9063" y="5192289"/>
              <a:ext cx="314052" cy="314032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6</a:t>
              </a:r>
              <a:endParaRPr kumimoji="0" lang="en-US" sz="132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sym typeface="Arial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0E506DA5-E5DD-4568-BC73-91856CEA64B1}"/>
              </a:ext>
            </a:extLst>
          </p:cNvPr>
          <p:cNvSpPr txBox="1">
            <a:spLocks/>
          </p:cNvSpPr>
          <p:nvPr/>
        </p:nvSpPr>
        <p:spPr bwMode="auto">
          <a:xfrm>
            <a:off x="390477" y="386466"/>
            <a:ext cx="8466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Expectations from State						  (1/2)</a:t>
            </a:r>
          </a:p>
        </p:txBody>
      </p:sp>
    </p:spTree>
    <p:extLst>
      <p:ext uri="{BB962C8B-B14F-4D97-AF65-F5344CB8AC3E}">
        <p14:creationId xmlns:p14="http://schemas.microsoft.com/office/powerpoint/2010/main" val="1730564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82" y="324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2" y="3241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9D988AB-C941-4D3E-AE22-957EA00398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1" y="1621"/>
            <a:ext cx="161907" cy="1618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196229-5D8E-4CC7-8FF2-136F32D0F035}"/>
              </a:ext>
            </a:extLst>
          </p:cNvPr>
          <p:cNvGrpSpPr/>
          <p:nvPr/>
        </p:nvGrpSpPr>
        <p:grpSpPr>
          <a:xfrm>
            <a:off x="156151" y="1221470"/>
            <a:ext cx="8650989" cy="3194903"/>
            <a:chOff x="156151" y="1291149"/>
            <a:chExt cx="8650989" cy="31949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8209E6-1268-45EC-81BD-10C718DF1D5A}"/>
                </a:ext>
              </a:extLst>
            </p:cNvPr>
            <p:cNvGrpSpPr/>
            <p:nvPr/>
          </p:nvGrpSpPr>
          <p:grpSpPr>
            <a:xfrm>
              <a:off x="156151" y="2203854"/>
              <a:ext cx="8650989" cy="2282198"/>
              <a:chOff x="220803" y="722380"/>
              <a:chExt cx="8650989" cy="228219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E1257E4-EA98-456A-8227-70F46FA2B047}"/>
                  </a:ext>
                </a:extLst>
              </p:cNvPr>
              <p:cNvGrpSpPr/>
              <p:nvPr/>
            </p:nvGrpSpPr>
            <p:grpSpPr>
              <a:xfrm>
                <a:off x="220803" y="722380"/>
                <a:ext cx="8650989" cy="1820525"/>
                <a:chOff x="101110" y="1952084"/>
                <a:chExt cx="8636490" cy="1637466"/>
              </a:xfrm>
            </p:grpSpPr>
            <p:sp>
              <p:nvSpPr>
                <p:cNvPr id="27" name="TitleTrackerNum 10">
                  <a:extLst>
                    <a:ext uri="{FF2B5EF4-FFF2-40B4-BE49-F238E27FC236}">
                      <a16:creationId xmlns:a16="http://schemas.microsoft.com/office/drawing/2014/main" id="{23EE143C-72F8-4802-B6AB-48E5DBE3155D}"/>
                    </a:ext>
                  </a:extLst>
                </p:cNvPr>
                <p:cNvSpPr>
                  <a:spLocks/>
                </p:cNvSpPr>
                <p:nvPr>
                  <p:custDataLst>
                    <p:tags r:id="rId5"/>
                  </p:custDataLst>
                </p:nvPr>
              </p:nvSpPr>
              <p:spPr>
                <a:xfrm>
                  <a:off x="101110" y="2651580"/>
                  <a:ext cx="314052" cy="314032"/>
                </a:xfrm>
                <a:prstGeom prst="ellipse">
                  <a:avLst/>
                </a:prstGeom>
                <a:solidFill>
                  <a:srgbClr val="006600"/>
                </a:solidFill>
                <a:ln w="9525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1">
                  <a:noAutofit/>
                </a:bodyPr>
                <a:lstStyle/>
                <a:p>
                  <a:pPr marL="0" marR="0" lvl="0" indent="0" algn="ctr" defTabSz="93342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9</a:t>
                  </a:r>
                </a:p>
              </p:txBody>
            </p:sp>
            <p:sp>
              <p:nvSpPr>
                <p:cNvPr id="28" name="TitleTrackerNum 10">
                  <a:extLst>
                    <a:ext uri="{FF2B5EF4-FFF2-40B4-BE49-F238E27FC236}">
                      <a16:creationId xmlns:a16="http://schemas.microsoft.com/office/drawing/2014/main" id="{7DA31390-7628-452F-9E4C-2A00C0E9AC21}"/>
                    </a:ext>
                  </a:extLst>
                </p:cNvPr>
                <p:cNvSpPr>
                  <a:spLocks/>
                </p:cNvSpPr>
                <p:nvPr>
                  <p:custDataLst>
                    <p:tags r:id="rId6"/>
                  </p:custDataLst>
                </p:nvPr>
              </p:nvSpPr>
              <p:spPr>
                <a:xfrm>
                  <a:off x="116125" y="3171174"/>
                  <a:ext cx="314052" cy="314032"/>
                </a:xfrm>
                <a:prstGeom prst="ellipse">
                  <a:avLst/>
                </a:prstGeom>
                <a:solidFill>
                  <a:srgbClr val="006600"/>
                </a:solidFill>
                <a:ln w="9525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1">
                  <a:noAutofit/>
                </a:bodyPr>
                <a:lstStyle/>
                <a:p>
                  <a:pPr marL="0" marR="0" lvl="0" indent="0" algn="ctr" defTabSz="93342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10</a:t>
                  </a:r>
                </a:p>
              </p:txBody>
            </p:sp>
            <p:sp>
              <p:nvSpPr>
                <p:cNvPr id="29" name="TitleTrackerNum 10">
                  <a:extLst>
                    <a:ext uri="{FF2B5EF4-FFF2-40B4-BE49-F238E27FC236}">
                      <a16:creationId xmlns:a16="http://schemas.microsoft.com/office/drawing/2014/main" id="{8E334093-2D69-40D8-BA5C-2E590484077B}"/>
                    </a:ext>
                  </a:extLst>
                </p:cNvPr>
                <p:cNvSpPr>
                  <a:spLocks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116125" y="2033074"/>
                  <a:ext cx="314052" cy="314032"/>
                </a:xfrm>
                <a:prstGeom prst="ellipse">
                  <a:avLst/>
                </a:prstGeom>
                <a:solidFill>
                  <a:srgbClr val="006600"/>
                </a:solidFill>
                <a:ln w="9525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1">
                  <a:noAutofit/>
                </a:bodyPr>
                <a:lstStyle/>
                <a:p>
                  <a:pPr marL="0" marR="0" lvl="0" indent="0" algn="ctr" defTabSz="93342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8</a:t>
                  </a:r>
                </a:p>
              </p:txBody>
            </p:sp>
            <p:sp>
              <p:nvSpPr>
                <p:cNvPr id="33" name="Rectangle 13">
                  <a:extLst>
                    <a:ext uri="{FF2B5EF4-FFF2-40B4-BE49-F238E27FC236}">
                      <a16:creationId xmlns:a16="http://schemas.microsoft.com/office/drawing/2014/main" id="{53547923-B62F-4930-A324-5F25682E140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7939" y="1952084"/>
                  <a:ext cx="8247290" cy="52038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1"/>
                  </a:solidFill>
                </a:ln>
              </p:spPr>
              <p:txBody>
                <a:bodyPr vert="horz" wrap="square" lIns="73441" tIns="73441" rIns="73441" bIns="73441" rtlCol="0" anchor="ctr" anchorCtr="0">
                  <a:noAutofit/>
                </a:bodyPr>
                <a:lstStyle>
                  <a:defPPr>
                    <a:defRPr lang="en-US"/>
                  </a:defPPr>
                  <a:lvl1pPr marL="149225" lvl="0" indent="0" defTabSz="895350" eaLnBrk="1" hangingPunct="1">
                    <a:buClr>
                      <a:schemeClr val="tx2"/>
                    </a:buClr>
                    <a:defRPr sz="1800" baseline="0">
                      <a:solidFill>
                        <a:srgbClr val="000000"/>
                      </a:solidFill>
                      <a:latin typeface="+mn-lt"/>
                    </a:defRPr>
                  </a:lvl1pPr>
                  <a:lvl2pPr marL="193675" lvl="1" indent="-192088" defTabSz="895350" eaLnBrk="1" hangingPunct="1">
                    <a:buClr>
                      <a:schemeClr val="tx2"/>
                    </a:buClr>
                    <a:buSzPct val="125000"/>
                    <a:buFont typeface="Arial" charset="0"/>
                    <a:buChar char="▪"/>
                    <a:defRPr baseline="0">
                      <a:latin typeface="+mn-lt"/>
                    </a:defRPr>
                  </a:lvl2pPr>
                  <a:lvl3pPr marL="457200" lvl="2" indent="-261938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–"/>
                    <a:defRPr baseline="0">
                      <a:latin typeface="+mn-lt"/>
                    </a:defRPr>
                  </a:lvl3pPr>
                  <a:lvl4pPr marL="614363" lvl="3" indent="-155575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▫"/>
                    <a:defRPr baseline="0">
                      <a:latin typeface="+mn-lt"/>
                    </a:defRPr>
                  </a:lvl4pPr>
                  <a:lvl5pPr marL="749808" lvl="4" indent="-130175" defTabSz="895350" eaLnBrk="1" hangingPunct="1"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 baseline="0">
                      <a:latin typeface="+mn-lt"/>
                    </a:defRPr>
                  </a:lvl5pPr>
                  <a:lvl6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6pPr>
                  <a:lvl7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7pPr>
                  <a:lvl8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8pPr>
                  <a:lvl9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9pPr>
                </a:lstStyle>
                <a:p>
                  <a:pPr marL="0" marR="0" lvl="1" indent="0" algn="l" defTabSz="932480" rtl="0" eaLnBrk="1" fontAlgn="auto" latinLnBrk="0" hangingPunct="1">
                    <a:lnSpc>
                      <a:spcPct val="100000"/>
                    </a:lnSpc>
                    <a:spcBef>
                      <a:spcPts val="306"/>
                    </a:spcBef>
                    <a:spcAft>
                      <a:spcPts val="0"/>
                    </a:spcAft>
                    <a:buClr>
                      <a:srgbClr val="006600"/>
                    </a:buClr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Draw up a Strategy and an Implementation Plan</a:t>
                  </a:r>
                  <a:r>
                    <a:rPr kumimoji="0" lang="en-US" sz="132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>
                          <a:lumMod val="50000"/>
                        </a:srgbClr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 that links On-going/Activities and New Interventions to Key HCD indices and Outcomes.</a:t>
                  </a:r>
                </a:p>
              </p:txBody>
            </p:sp>
            <p:sp>
              <p:nvSpPr>
                <p:cNvPr id="34" name="Rectangle 13">
                  <a:extLst>
                    <a:ext uri="{FF2B5EF4-FFF2-40B4-BE49-F238E27FC236}">
                      <a16:creationId xmlns:a16="http://schemas.microsoft.com/office/drawing/2014/main" id="{7DB081C3-C06E-44D8-B82F-B22E6DDB22B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7939" y="3144730"/>
                  <a:ext cx="8247290" cy="44482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1"/>
                  </a:solidFill>
                </a:ln>
              </p:spPr>
              <p:txBody>
                <a:bodyPr vert="horz" wrap="square" lIns="73441" tIns="73441" rIns="73441" bIns="73441" rtlCol="0" anchor="ctr" anchorCtr="0">
                  <a:noAutofit/>
                </a:bodyPr>
                <a:lstStyle>
                  <a:defPPr>
                    <a:defRPr lang="en-US"/>
                  </a:defPPr>
                  <a:lvl1pPr marL="149225" lvl="0" indent="0" defTabSz="895350" eaLnBrk="1" hangingPunct="1">
                    <a:buClr>
                      <a:schemeClr val="tx2"/>
                    </a:buClr>
                    <a:defRPr sz="1800" baseline="0">
                      <a:solidFill>
                        <a:srgbClr val="000000"/>
                      </a:solidFill>
                      <a:latin typeface="+mn-lt"/>
                    </a:defRPr>
                  </a:lvl1pPr>
                  <a:lvl2pPr marL="193675" lvl="1" indent="-192088" defTabSz="895350" eaLnBrk="1" hangingPunct="1">
                    <a:buClr>
                      <a:schemeClr val="tx2"/>
                    </a:buClr>
                    <a:buSzPct val="125000"/>
                    <a:buFont typeface="Arial" charset="0"/>
                    <a:buChar char="▪"/>
                    <a:defRPr baseline="0">
                      <a:latin typeface="+mn-lt"/>
                    </a:defRPr>
                  </a:lvl2pPr>
                  <a:lvl3pPr marL="457200" lvl="2" indent="-261938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–"/>
                    <a:defRPr baseline="0">
                      <a:latin typeface="+mn-lt"/>
                    </a:defRPr>
                  </a:lvl3pPr>
                  <a:lvl4pPr marL="614363" lvl="3" indent="-155575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▫"/>
                    <a:defRPr baseline="0">
                      <a:latin typeface="+mn-lt"/>
                    </a:defRPr>
                  </a:lvl4pPr>
                  <a:lvl5pPr marL="749808" lvl="4" indent="-130175" defTabSz="895350" eaLnBrk="1" hangingPunct="1"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 baseline="0">
                      <a:latin typeface="+mn-lt"/>
                    </a:defRPr>
                  </a:lvl5pPr>
                  <a:lvl6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6pPr>
                  <a:lvl7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7pPr>
                  <a:lvl8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8pPr>
                  <a:lvl9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9pPr>
                </a:lstStyle>
                <a:p>
                  <a:pPr marL="0" marR="0" lvl="1" indent="0" algn="l" defTabSz="913973" rtl="0" eaLnBrk="1" fontAlgn="auto" latinLnBrk="0" hangingPunct="1">
                    <a:lnSpc>
                      <a:spcPct val="100000"/>
                    </a:lnSpc>
                    <a:spcBef>
                      <a:spcPts val="306"/>
                    </a:spcBef>
                    <a:spcAft>
                      <a:spcPts val="0"/>
                    </a:spcAft>
                    <a:buClr>
                      <a:srgbClr val="006600"/>
                    </a:buClr>
                    <a:buSzPct val="125000"/>
                    <a:buFont typeface="Arial" charset="0"/>
                    <a:buNone/>
                    <a:tabLst/>
                    <a:defRPr/>
                  </a:pPr>
                  <a:r>
                    <a:rPr kumimoji="0" lang="en-US" sz="132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>
                          <a:lumMod val="50000"/>
                        </a:srgbClr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Set up </a:t>
                  </a: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State HCD Monitoring and Evaluation Team</a:t>
                  </a:r>
                  <a:r>
                    <a:rPr kumimoji="0" lang="en-US" sz="132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>
                          <a:lumMod val="50000"/>
                        </a:srgbClr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 to periodically monitor Implementation progress and evaluate program impact.</a:t>
                  </a:r>
                </a:p>
              </p:txBody>
            </p:sp>
            <p:sp>
              <p:nvSpPr>
                <p:cNvPr id="36" name="Rectangle 13">
                  <a:extLst>
                    <a:ext uri="{FF2B5EF4-FFF2-40B4-BE49-F238E27FC236}">
                      <a16:creationId xmlns:a16="http://schemas.microsoft.com/office/drawing/2014/main" id="{8EEBAC01-17C1-4942-8650-72F043F09D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0310" y="2552456"/>
                  <a:ext cx="8247290" cy="51228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1"/>
                  </a:solidFill>
                </a:ln>
              </p:spPr>
              <p:txBody>
                <a:bodyPr vert="horz" wrap="square" lIns="73441" tIns="73441" rIns="73441" bIns="73441" rtlCol="0" anchor="ctr" anchorCtr="0">
                  <a:noAutofit/>
                </a:bodyPr>
                <a:lstStyle>
                  <a:defPPr>
                    <a:defRPr lang="en-US"/>
                  </a:defPPr>
                  <a:lvl1pPr marL="149225" lvl="0" indent="0" defTabSz="895350" eaLnBrk="1" hangingPunct="1">
                    <a:buClr>
                      <a:schemeClr val="tx2"/>
                    </a:buClr>
                    <a:defRPr sz="1800" baseline="0">
                      <a:solidFill>
                        <a:srgbClr val="000000"/>
                      </a:solidFill>
                      <a:latin typeface="+mn-lt"/>
                    </a:defRPr>
                  </a:lvl1pPr>
                  <a:lvl2pPr marL="193675" lvl="1" indent="-192088" defTabSz="895350" eaLnBrk="1" hangingPunct="1">
                    <a:buClr>
                      <a:schemeClr val="tx2"/>
                    </a:buClr>
                    <a:buSzPct val="125000"/>
                    <a:buFont typeface="Arial" charset="0"/>
                    <a:buChar char="▪"/>
                    <a:defRPr baseline="0">
                      <a:latin typeface="+mn-lt"/>
                    </a:defRPr>
                  </a:lvl2pPr>
                  <a:lvl3pPr marL="457200" lvl="2" indent="-261938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–"/>
                    <a:defRPr baseline="0">
                      <a:latin typeface="+mn-lt"/>
                    </a:defRPr>
                  </a:lvl3pPr>
                  <a:lvl4pPr marL="614363" lvl="3" indent="-155575" defTabSz="895350" eaLnBrk="1" hangingPunct="1">
                    <a:buClr>
                      <a:schemeClr val="tx2"/>
                    </a:buClr>
                    <a:buSzPct val="120000"/>
                    <a:buFont typeface="Arial" charset="0"/>
                    <a:buChar char="▫"/>
                    <a:defRPr baseline="0">
                      <a:latin typeface="+mn-lt"/>
                    </a:defRPr>
                  </a:lvl4pPr>
                  <a:lvl5pPr marL="749808" lvl="4" indent="-130175" defTabSz="895350" eaLnBrk="1" hangingPunct="1"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 baseline="0">
                      <a:latin typeface="+mn-lt"/>
                    </a:defRPr>
                  </a:lvl5pPr>
                  <a:lvl6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6pPr>
                  <a:lvl7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7pPr>
                  <a:lvl8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8pPr>
                  <a:lvl9pPr marL="749808" indent="-130175" defTabSz="89535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Arial" charset="0"/>
                    <a:buChar char="-"/>
                    <a:defRPr>
                      <a:latin typeface="+mn-lt"/>
                    </a:defRPr>
                  </a:lvl9pPr>
                </a:lstStyle>
                <a:p>
                  <a:pPr marL="0" marR="0" lvl="2" indent="0" algn="l" defTabSz="913973" rtl="0" eaLnBrk="1" fontAlgn="auto" latinLnBrk="0" hangingPunct="1">
                    <a:lnSpc>
                      <a:spcPct val="100000"/>
                    </a:lnSpc>
                    <a:spcBef>
                      <a:spcPts val="306"/>
                    </a:spcBef>
                    <a:spcAft>
                      <a:spcPts val="0"/>
                    </a:spcAft>
                    <a:buClr>
                      <a:srgbClr val="006600"/>
                    </a:buClr>
                    <a:buSzPct val="120000"/>
                    <a:buFont typeface="Arial" charset="0"/>
                    <a:buNone/>
                    <a:tabLst/>
                    <a:defRPr/>
                  </a:pPr>
                  <a:r>
                    <a:rPr kumimoji="0" lang="en-US" sz="132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>
                          <a:lumMod val="50000"/>
                        </a:srgbClr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Undertake </a:t>
                  </a:r>
                  <a:r>
                    <a:rPr kumimoji="0" lang="en-US" sz="132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Costing of Interventions</a:t>
                  </a:r>
                  <a:r>
                    <a:rPr kumimoji="0" lang="en-US" sz="1326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600">
                          <a:lumMod val="50000"/>
                        </a:srgbClr>
                      </a:solidFill>
                      <a:effectLst/>
                      <a:uLnTx/>
                      <a:uFillTx/>
                      <a:latin typeface="Avenir Next LT Pro" panose="020B0504020202020204" pitchFamily="34" charset="0"/>
                      <a:sym typeface="Arial"/>
                    </a:rPr>
                    <a:t> and activate process of mainstreaming Interventions into State Budgets and Medium-Term Plans.</a:t>
                  </a:r>
                </a:p>
              </p:txBody>
            </p:sp>
          </p:grpSp>
          <p:sp>
            <p:nvSpPr>
              <p:cNvPr id="17" name="TitleTrackerNum 10">
                <a:extLst>
                  <a:ext uri="{FF2B5EF4-FFF2-40B4-BE49-F238E27FC236}">
                    <a16:creationId xmlns:a16="http://schemas.microsoft.com/office/drawing/2014/main" id="{2013C955-422C-47FE-A313-F214DE37414E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>
              <a:xfrm>
                <a:off x="238786" y="2655438"/>
                <a:ext cx="314579" cy="349139"/>
              </a:xfrm>
              <a:prstGeom prst="ellipse">
                <a:avLst/>
              </a:prstGeom>
              <a:solidFill>
                <a:srgbClr val="006600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ctr" defTabSz="93342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26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11</a:t>
                </a:r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89F58C7C-EBBA-4B64-8DBC-8CEC753E78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1364" y="2631838"/>
                <a:ext cx="8261135" cy="3727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defPPr>
                  <a:defRPr lang="en-US"/>
                </a:defPPr>
                <a:lvl1pPr marL="149225" lvl="0" indent="0" defTabSz="895350" eaLnBrk="1" hangingPunct="1">
                  <a:buClr>
                    <a:schemeClr val="tx2"/>
                  </a:buClr>
                  <a:defRPr sz="1800" baseline="0">
                    <a:solidFill>
                      <a:srgbClr val="000000"/>
                    </a:solidFill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0" marR="0" lvl="1" indent="0" algn="l" defTabSz="913973" rtl="0" eaLnBrk="1" fontAlgn="auto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ts val="0"/>
                  </a:spcAft>
                  <a:buClr>
                    <a:srgbClr val="006600"/>
                  </a:buClr>
                  <a:buSzPct val="125000"/>
                  <a:buFont typeface="Arial" charset="0"/>
                  <a:buNone/>
                  <a:tabLst/>
                  <a:defRPr/>
                </a:pPr>
                <a:r>
                  <a:rPr kumimoji="0" lang="en-US" sz="132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600">
                        <a:lumMod val="50000"/>
                      </a:srgbClr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Provide </a:t>
                </a:r>
                <a:r>
                  <a:rPr kumimoji="0" lang="en-US" sz="132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>
                        <a:lumMod val="50000"/>
                      </a:srgbClr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regular updates </a:t>
                </a:r>
                <a:r>
                  <a:rPr kumimoji="0" lang="en-US" sz="132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600">
                        <a:lumMod val="50000"/>
                      </a:srgbClr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to </a:t>
                </a:r>
                <a:r>
                  <a:rPr kumimoji="0" lang="en-US" sz="132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>
                        <a:lumMod val="50000"/>
                      </a:srgbClr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State’s Executive Council </a:t>
                </a:r>
                <a:r>
                  <a:rPr kumimoji="0" lang="en-US" sz="132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600">
                        <a:lumMod val="50000"/>
                      </a:srgbClr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to facilitate policy discussions and actions</a:t>
                </a:r>
              </a:p>
            </p:txBody>
          </p:sp>
        </p:grp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73E3A2B-0145-493C-9151-907B6AB6AD52}"/>
                </a:ext>
              </a:extLst>
            </p:cNvPr>
            <p:cNvSpPr txBox="1">
              <a:spLocks/>
            </p:cNvSpPr>
            <p:nvPr/>
          </p:nvSpPr>
          <p:spPr>
            <a:xfrm>
              <a:off x="546005" y="1291149"/>
              <a:ext cx="8261135" cy="82894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marR="0" lvl="1" indent="0" algn="l" defTabSz="932480" rtl="0" eaLnBrk="1" fontAlgn="auto" latinLnBrk="0" hangingPunct="1">
                <a:lnSpc>
                  <a:spcPct val="100000"/>
                </a:lnSpc>
                <a:spcBef>
                  <a:spcPts val="306"/>
                </a:spcBef>
                <a:spcAft>
                  <a:spcPts val="0"/>
                </a:spcAft>
                <a:buClr>
                  <a:srgbClr val="006600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Organize 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In-State HCD Workshop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involving all Stakeholders (Policy Makers, Directors of Planning of Key Ministries, CSOs, Donor Community, Youth Groups, Women Groups, and Other relevant Development Associations) to 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undertake an assessment of on-going interventions 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and</a:t>
              </a:r>
              <a:r>
                <a:rPr kumimoji="0" lang="en-US" sz="1326" b="1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 select new interventions </a:t>
              </a:r>
              <a:r>
                <a:rPr kumimoji="0" lang="en-US" sz="1326" b="0" i="0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50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based on viability and ease of implementation.</a:t>
              </a:r>
            </a:p>
          </p:txBody>
        </p:sp>
        <p:sp>
          <p:nvSpPr>
            <p:cNvPr id="20" name="TitleTrackerNum 10">
              <a:extLst>
                <a:ext uri="{FF2B5EF4-FFF2-40B4-BE49-F238E27FC236}">
                  <a16:creationId xmlns:a16="http://schemas.microsoft.com/office/drawing/2014/main" id="{D74B9E74-157D-49BF-9A80-09188578AEC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74134" y="1494587"/>
              <a:ext cx="314579" cy="349139"/>
            </a:xfrm>
            <a:prstGeom prst="ellipse">
              <a:avLst/>
            </a:prstGeom>
            <a:solidFill>
              <a:srgbClr val="006600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26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7</a:t>
              </a:r>
              <a:endParaRPr kumimoji="0" lang="en-US" sz="132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sym typeface="Arial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157B1D7-12DD-553C-1D6B-11A77558AA10}"/>
              </a:ext>
            </a:extLst>
          </p:cNvPr>
          <p:cNvSpPr txBox="1">
            <a:spLocks/>
          </p:cNvSpPr>
          <p:nvPr/>
        </p:nvSpPr>
        <p:spPr bwMode="auto">
          <a:xfrm>
            <a:off x="390477" y="386466"/>
            <a:ext cx="8466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Expectations from State						  (2/2)</a:t>
            </a:r>
          </a:p>
        </p:txBody>
      </p:sp>
    </p:spTree>
    <p:extLst>
      <p:ext uri="{BB962C8B-B14F-4D97-AF65-F5344CB8AC3E}">
        <p14:creationId xmlns:p14="http://schemas.microsoft.com/office/powerpoint/2010/main" val="157698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549043" y="1859340"/>
            <a:ext cx="5862918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019908"/>
                </a:solidFill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State HCD Plan Development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34489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E3B301-1A4E-D294-2BD2-F6590A38D505}"/>
              </a:ext>
            </a:extLst>
          </p:cNvPr>
          <p:cNvSpPr/>
          <p:nvPr/>
        </p:nvSpPr>
        <p:spPr>
          <a:xfrm>
            <a:off x="722127" y="1437384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CDD2D1-C19D-A93F-FBFE-1A044093D442}"/>
              </a:ext>
            </a:extLst>
          </p:cNvPr>
          <p:cNvSpPr/>
          <p:nvPr/>
        </p:nvSpPr>
        <p:spPr>
          <a:xfrm>
            <a:off x="722127" y="2504222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691A7-EDF6-15F6-2EF2-45295DC0D18D}"/>
              </a:ext>
            </a:extLst>
          </p:cNvPr>
          <p:cNvSpPr/>
          <p:nvPr/>
        </p:nvSpPr>
        <p:spPr>
          <a:xfrm>
            <a:off x="722127" y="3571060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871BE7-3D63-89A8-B45D-E58037FCE2CC}"/>
              </a:ext>
            </a:extLst>
          </p:cNvPr>
          <p:cNvSpPr/>
          <p:nvPr/>
        </p:nvSpPr>
        <p:spPr>
          <a:xfrm>
            <a:off x="5276431" y="1468742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A64B19-1221-C62F-7B81-8EDA265B41AE}"/>
              </a:ext>
            </a:extLst>
          </p:cNvPr>
          <p:cNvSpPr/>
          <p:nvPr/>
        </p:nvSpPr>
        <p:spPr>
          <a:xfrm>
            <a:off x="5276431" y="2535580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732182-FF96-C454-F694-B4BA05F114AE}"/>
              </a:ext>
            </a:extLst>
          </p:cNvPr>
          <p:cNvSpPr/>
          <p:nvPr/>
        </p:nvSpPr>
        <p:spPr>
          <a:xfrm>
            <a:off x="5276431" y="3522021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98EBE9-FAAE-A83F-E9D2-6049B81D4EE6}"/>
              </a:ext>
            </a:extLst>
          </p:cNvPr>
          <p:cNvSpPr/>
          <p:nvPr/>
        </p:nvSpPr>
        <p:spPr>
          <a:xfrm>
            <a:off x="2999161" y="4727202"/>
            <a:ext cx="2913529" cy="86061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491E92-4E40-A35C-9CBD-6FC3CC418CB7}"/>
              </a:ext>
            </a:extLst>
          </p:cNvPr>
          <p:cNvSpPr txBox="1"/>
          <p:nvPr/>
        </p:nvSpPr>
        <p:spPr>
          <a:xfrm>
            <a:off x="3179873" y="1691161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1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C25CD7-2057-BCCC-48F2-32A0B94C9222}"/>
              </a:ext>
            </a:extLst>
          </p:cNvPr>
          <p:cNvSpPr txBox="1"/>
          <p:nvPr/>
        </p:nvSpPr>
        <p:spPr>
          <a:xfrm>
            <a:off x="3193522" y="2734564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b="1" dirty="0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2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2D5535-984F-9F09-5F07-E1C91F7A265D}"/>
              </a:ext>
            </a:extLst>
          </p:cNvPr>
          <p:cNvSpPr txBox="1"/>
          <p:nvPr/>
        </p:nvSpPr>
        <p:spPr>
          <a:xfrm>
            <a:off x="3207472" y="3809449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3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C2423C-EED0-A4B6-699E-0D837360AC85}"/>
              </a:ext>
            </a:extLst>
          </p:cNvPr>
          <p:cNvSpPr txBox="1"/>
          <p:nvPr/>
        </p:nvSpPr>
        <p:spPr>
          <a:xfrm>
            <a:off x="7746134" y="1706373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4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07111A-B37C-D9D8-93B3-B9BF6FE54177}"/>
              </a:ext>
            </a:extLst>
          </p:cNvPr>
          <p:cNvSpPr txBox="1"/>
          <p:nvPr/>
        </p:nvSpPr>
        <p:spPr>
          <a:xfrm>
            <a:off x="7746133" y="2768905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5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8243C4-28BF-0FDE-6548-10007650DBF2}"/>
              </a:ext>
            </a:extLst>
          </p:cNvPr>
          <p:cNvSpPr txBox="1"/>
          <p:nvPr/>
        </p:nvSpPr>
        <p:spPr>
          <a:xfrm>
            <a:off x="7725050" y="3766313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6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208436-81E4-5848-A391-9D2FB15375F9}"/>
              </a:ext>
            </a:extLst>
          </p:cNvPr>
          <p:cNvSpPr txBox="1"/>
          <p:nvPr/>
        </p:nvSpPr>
        <p:spPr>
          <a:xfrm>
            <a:off x="5502423" y="4967505"/>
            <a:ext cx="6364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7</a:t>
            </a:r>
            <a:endParaRPr kumimoji="0" lang="en-NG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E6BC353-6521-D8B3-E316-6E9D6763FDCA}"/>
              </a:ext>
            </a:extLst>
          </p:cNvPr>
          <p:cNvSpPr txBox="1">
            <a:spLocks/>
          </p:cNvSpPr>
          <p:nvPr/>
        </p:nvSpPr>
        <p:spPr bwMode="auto">
          <a:xfrm>
            <a:off x="1001097" y="2723482"/>
            <a:ext cx="25363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GB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Define priorities and set targets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C53A2D8-0B73-A304-99BB-DEB272D5C02C}"/>
              </a:ext>
            </a:extLst>
          </p:cNvPr>
          <p:cNvSpPr txBox="1">
            <a:spLocks/>
          </p:cNvSpPr>
          <p:nvPr/>
        </p:nvSpPr>
        <p:spPr bwMode="auto">
          <a:xfrm>
            <a:off x="1002861" y="3803889"/>
            <a:ext cx="21529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US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Select relevant interventions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1A62CF4-E771-63BC-12EC-612E8BBDE55E}"/>
              </a:ext>
            </a:extLst>
          </p:cNvPr>
          <p:cNvSpPr txBox="1">
            <a:spLocks/>
          </p:cNvSpPr>
          <p:nvPr/>
        </p:nvSpPr>
        <p:spPr bwMode="auto">
          <a:xfrm>
            <a:off x="5549853" y="1576719"/>
            <a:ext cx="2536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Develop draft HCD plan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(based on sector strategies and State development plan)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0B3030C-6458-68C9-FB73-3B8B5DFAE69A}"/>
              </a:ext>
            </a:extLst>
          </p:cNvPr>
          <p:cNvSpPr txBox="1">
            <a:spLocks/>
          </p:cNvSpPr>
          <p:nvPr/>
        </p:nvSpPr>
        <p:spPr bwMode="auto">
          <a:xfrm>
            <a:off x="5555400" y="2667067"/>
            <a:ext cx="2536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Engage stakeholders to seek their inputs into the draft plan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DC274FE-B316-3E07-745F-C1EDE6B96225}"/>
              </a:ext>
            </a:extLst>
          </p:cNvPr>
          <p:cNvSpPr txBox="1">
            <a:spLocks/>
          </p:cNvSpPr>
          <p:nvPr/>
        </p:nvSpPr>
        <p:spPr bwMode="auto">
          <a:xfrm>
            <a:off x="5500783" y="3768203"/>
            <a:ext cx="25363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Finalize and launch HCD Action Plan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2D57016-59D2-6B25-7CE0-015644D56F9A}"/>
              </a:ext>
            </a:extLst>
          </p:cNvPr>
          <p:cNvSpPr txBox="1">
            <a:spLocks/>
          </p:cNvSpPr>
          <p:nvPr/>
        </p:nvSpPr>
        <p:spPr bwMode="auto">
          <a:xfrm>
            <a:off x="3223513" y="4865700"/>
            <a:ext cx="2593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GB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Set up Monitoring team to track progress and assess impact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DC55D7D-9FD2-7D0E-42F9-2ED76AD6A41A}"/>
              </a:ext>
            </a:extLst>
          </p:cNvPr>
          <p:cNvSpPr txBox="1">
            <a:spLocks/>
          </p:cNvSpPr>
          <p:nvPr/>
        </p:nvSpPr>
        <p:spPr bwMode="auto">
          <a:xfrm>
            <a:off x="995549" y="1737469"/>
            <a:ext cx="20036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US" sz="1400" b="1" kern="0" dirty="0">
                <a:solidFill>
                  <a:schemeClr val="bg1"/>
                </a:solidFill>
                <a:latin typeface="Avenir Next LT Pro" panose="020B0504020202020204" pitchFamily="34" charset="0"/>
              </a:rPr>
              <a:t>Establish State HCD baseline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F1B3-2EEB-33C6-BAD4-20C8776D0D31}"/>
              </a:ext>
            </a:extLst>
          </p:cNvPr>
          <p:cNvSpPr txBox="1">
            <a:spLocks/>
          </p:cNvSpPr>
          <p:nvPr/>
        </p:nvSpPr>
        <p:spPr bwMode="auto">
          <a:xfrm>
            <a:off x="282388" y="342903"/>
            <a:ext cx="88068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151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240" algn="l"/>
              </a:tabLst>
              <a:defRPr sz="204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2pPr>
            <a:lvl3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3pPr>
            <a:lvl4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4pPr>
            <a:lvl5pPr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5pPr>
            <a:lvl6pPr marL="46629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6pPr>
            <a:lvl7pPr marL="93257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7pPr>
            <a:lvl8pPr marL="1398870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8pPr>
            <a:lvl9pPr marL="1865159" algn="l" defTabSz="913151" rtl="0" eaLnBrk="1" fontAlgn="base" hangingPunct="1">
              <a:spcBef>
                <a:spcPct val="0"/>
              </a:spcBef>
              <a:spcAft>
                <a:spcPct val="0"/>
              </a:spcAft>
              <a:defRPr sz="193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240" algn="l"/>
              </a:tabLst>
              <a:defRPr/>
            </a:pPr>
            <a:r>
              <a:rPr lang="en-US" sz="1800" b="1" kern="0" dirty="0">
                <a:solidFill>
                  <a:srgbClr val="006600"/>
                </a:solidFill>
                <a:latin typeface="Avenir Next LT Pro" panose="020B0504020202020204" pitchFamily="34" charset="0"/>
              </a:rPr>
              <a:t>Steps to the development of State HCD Action Plan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2642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549043" y="2068890"/>
            <a:ext cx="5862918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Support to States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6969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698376" y="1782304"/>
            <a:ext cx="5862918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600" b="1" i="0" u="none" strike="noStrike" cap="none" spc="0" normalizeH="0" baseline="0" dirty="0">
                <a:ln>
                  <a:noFill/>
                </a:ln>
                <a:solidFill>
                  <a:srgbClr val="019908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Overview of the HCD Programme</a:t>
            </a:r>
            <a:endParaRPr kumimoji="0" lang="en-NG" sz="6600" b="1" i="0" u="none" strike="noStrike" cap="none" spc="0" normalizeH="0" baseline="0" dirty="0">
              <a:ln>
                <a:noFill/>
              </a:ln>
              <a:solidFill>
                <a:srgbClr val="019908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0739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CA84-1086-458E-BE11-B24F2976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34866"/>
            <a:ext cx="8599917" cy="553998"/>
          </a:xfrm>
        </p:spPr>
        <p:txBody>
          <a:bodyPr/>
          <a:lstStyle/>
          <a:p>
            <a:r>
              <a:rPr lang="en-US" sz="1800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The CWG has supported States in various ways to implement HCD at the sub-national level</a:t>
            </a:r>
            <a:endParaRPr lang="en-NG" sz="1800" b="1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A6945-348A-FB0B-801C-BE04C88FF455}"/>
              </a:ext>
            </a:extLst>
          </p:cNvPr>
          <p:cNvSpPr txBox="1"/>
          <p:nvPr/>
        </p:nvSpPr>
        <p:spPr>
          <a:xfrm>
            <a:off x="1978479" y="1368446"/>
            <a:ext cx="2536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Onboarding of State focal persons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6C382-6447-DCF1-705B-9AC5C5BD15F0}"/>
              </a:ext>
            </a:extLst>
          </p:cNvPr>
          <p:cNvSpPr txBox="1"/>
          <p:nvPr/>
        </p:nvSpPr>
        <p:spPr>
          <a:xfrm>
            <a:off x="1978479" y="2991192"/>
            <a:ext cx="399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Visits to States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297CF-8715-2D24-CF19-563D6BE137C1}"/>
              </a:ext>
            </a:extLst>
          </p:cNvPr>
          <p:cNvSpPr txBox="1"/>
          <p:nvPr/>
        </p:nvSpPr>
        <p:spPr>
          <a:xfrm>
            <a:off x="1978479" y="4380756"/>
            <a:ext cx="29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HCD Implementation Guidebook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CB0E03-E512-E0DB-EF4F-F6CBE88600EA}"/>
              </a:ext>
            </a:extLst>
          </p:cNvPr>
          <p:cNvSpPr txBox="1"/>
          <p:nvPr/>
        </p:nvSpPr>
        <p:spPr>
          <a:xfrm>
            <a:off x="5810249" y="1355407"/>
            <a:ext cx="255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Regional Peer Learning Engagements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2B95B-FAF8-D937-34FE-9571E713560F}"/>
              </a:ext>
            </a:extLst>
          </p:cNvPr>
          <p:cNvSpPr txBox="1"/>
          <p:nvPr/>
        </p:nvSpPr>
        <p:spPr>
          <a:xfrm>
            <a:off x="5810250" y="2868081"/>
            <a:ext cx="2683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Deep-dive Sessions with State HCD teams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04B23-2640-3D07-6591-3A166E324E4B}"/>
              </a:ext>
            </a:extLst>
          </p:cNvPr>
          <p:cNvSpPr txBox="1"/>
          <p:nvPr/>
        </p:nvSpPr>
        <p:spPr>
          <a:xfrm>
            <a:off x="5810249" y="4383762"/>
            <a:ext cx="246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Deployment of Regional Consultants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5FF1F-FBC1-A6FE-ECCB-35D87D76349D}"/>
              </a:ext>
            </a:extLst>
          </p:cNvPr>
          <p:cNvSpPr txBox="1"/>
          <p:nvPr/>
        </p:nvSpPr>
        <p:spPr>
          <a:xfrm>
            <a:off x="1978479" y="5805799"/>
            <a:ext cx="290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Stakeholder Mobilisation through Regional Conferences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84DB5A-D9BE-36D8-A4CB-2752E761C258}"/>
              </a:ext>
            </a:extLst>
          </p:cNvPr>
          <p:cNvSpPr/>
          <p:nvPr/>
        </p:nvSpPr>
        <p:spPr>
          <a:xfrm>
            <a:off x="981075" y="1241621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1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684D95-4293-FE90-36FA-ABF8364AF82A}"/>
              </a:ext>
            </a:extLst>
          </p:cNvPr>
          <p:cNvSpPr/>
          <p:nvPr/>
        </p:nvSpPr>
        <p:spPr>
          <a:xfrm>
            <a:off x="981075" y="2747635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DCA9D7-CEAF-2A70-2A1E-7F26BD2F79FD}"/>
              </a:ext>
            </a:extLst>
          </p:cNvPr>
          <p:cNvSpPr/>
          <p:nvPr/>
        </p:nvSpPr>
        <p:spPr>
          <a:xfrm>
            <a:off x="4814888" y="1241621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FE6AE0-B46A-BFC2-BDEC-891C6C91D054}"/>
              </a:ext>
            </a:extLst>
          </p:cNvPr>
          <p:cNvSpPr/>
          <p:nvPr/>
        </p:nvSpPr>
        <p:spPr>
          <a:xfrm>
            <a:off x="4814888" y="2747635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4BF7E5E-4AB6-24DA-1A2A-8CF747AB23A1}"/>
              </a:ext>
            </a:extLst>
          </p:cNvPr>
          <p:cNvSpPr/>
          <p:nvPr/>
        </p:nvSpPr>
        <p:spPr>
          <a:xfrm>
            <a:off x="981075" y="4237605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32A55F-21C1-DC60-E840-4FE66CA24FDE}"/>
              </a:ext>
            </a:extLst>
          </p:cNvPr>
          <p:cNvSpPr/>
          <p:nvPr/>
        </p:nvSpPr>
        <p:spPr>
          <a:xfrm>
            <a:off x="4814888" y="4237604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DEDCED-00F3-93F4-2DF0-DC1F58D12B01}"/>
              </a:ext>
            </a:extLst>
          </p:cNvPr>
          <p:cNvSpPr/>
          <p:nvPr/>
        </p:nvSpPr>
        <p:spPr>
          <a:xfrm>
            <a:off x="981075" y="5797465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330B40-18FB-037A-1BC6-718C2C1E0337}"/>
              </a:ext>
            </a:extLst>
          </p:cNvPr>
          <p:cNvSpPr/>
          <p:nvPr/>
        </p:nvSpPr>
        <p:spPr>
          <a:xfrm>
            <a:off x="4814888" y="5808462"/>
            <a:ext cx="842282" cy="825669"/>
          </a:xfrm>
          <a:prstGeom prst="ellipse">
            <a:avLst/>
          </a:prstGeom>
          <a:solidFill>
            <a:srgbClr val="019908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  <a:endParaRPr lang="en-NG" sz="2400" b="1" dirty="0" err="1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42C701-4604-67FD-93B9-FF4297197720}"/>
              </a:ext>
            </a:extLst>
          </p:cNvPr>
          <p:cNvSpPr txBox="1"/>
          <p:nvPr/>
        </p:nvSpPr>
        <p:spPr>
          <a:xfrm>
            <a:off x="5810249" y="5917911"/>
            <a:ext cx="246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6600"/>
                </a:solidFill>
                <a:latin typeface="Avenir Next LT Pro" panose="020B0504020202020204" pitchFamily="34" charset="0"/>
              </a:rPr>
              <a:t>Facilitate financial support</a:t>
            </a:r>
            <a:endParaRPr lang="en-NG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50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CA84-1086-458E-BE11-B24F2976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34866"/>
            <a:ext cx="8599917" cy="553998"/>
          </a:xfrm>
        </p:spPr>
        <p:txBody>
          <a:bodyPr/>
          <a:lstStyle/>
          <a:p>
            <a:r>
              <a:rPr lang="en-US" sz="1800" b="1" dirty="0">
                <a:latin typeface="Avenir Next LT Pro" panose="020B0504020202020204" pitchFamily="34" charset="0"/>
              </a:rPr>
              <a:t>Regional Consultants have been deployed to provide technical support to State HCD Councils and teams in their assigned regions </a:t>
            </a:r>
            <a:endParaRPr lang="en-NG" sz="1800" b="1" dirty="0"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0A585-3B50-4DCA-A59D-6193CE120B02}"/>
              </a:ext>
            </a:extLst>
          </p:cNvPr>
          <p:cNvSpPr txBox="1"/>
          <p:nvPr/>
        </p:nvSpPr>
        <p:spPr>
          <a:xfrm>
            <a:off x="413658" y="1223902"/>
            <a:ext cx="4158342" cy="5262979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 make the process of “handholding” seamless due to geographical spread and regional uniqueness, Regional Consultants were engaged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Regional Consultants are;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Providing technical support to State HCD Councils within their assigned regions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Assisting States in achieving their key objectives under the National HCD Agenda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Building Capacity of States’ Focal Persons and other relevant members of the States’ HCD Steering Committees on Program Implementation and Management.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pic>
        <p:nvPicPr>
          <p:cNvPr id="5" name="Picture 4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1EBDB959-E05A-4010-3767-3DB7E9240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23" y="1223902"/>
            <a:ext cx="4205380" cy="2803586"/>
          </a:xfrm>
          <a:prstGeom prst="rect">
            <a:avLst/>
          </a:prstGeom>
          <a:solidFill>
            <a:srgbClr val="019908"/>
          </a:solidFill>
          <a:ln w="28575">
            <a:solidFill>
              <a:srgbClr val="019908"/>
            </a:solidFill>
          </a:ln>
        </p:spPr>
      </p:pic>
      <p:pic>
        <p:nvPicPr>
          <p:cNvPr id="10" name="Picture 9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8A386AB1-212D-5D3B-575B-4B950F17A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/>
          <a:stretch/>
        </p:blipFill>
        <p:spPr>
          <a:xfrm>
            <a:off x="4710224" y="4136065"/>
            <a:ext cx="4205379" cy="2350816"/>
          </a:xfrm>
          <a:prstGeom prst="rect">
            <a:avLst/>
          </a:prstGeom>
          <a:solidFill>
            <a:srgbClr val="019908"/>
          </a:solidFill>
          <a:ln w="28575">
            <a:solidFill>
              <a:srgbClr val="019908"/>
            </a:solidFill>
          </a:ln>
        </p:spPr>
      </p:pic>
    </p:spTree>
    <p:extLst>
      <p:ext uri="{BB962C8B-B14F-4D97-AF65-F5344CB8AC3E}">
        <p14:creationId xmlns:p14="http://schemas.microsoft.com/office/powerpoint/2010/main" val="827109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33558F-28B3-E02A-3C8D-922071280E51}"/>
              </a:ext>
            </a:extLst>
          </p:cNvPr>
          <p:cNvSpPr txBox="1"/>
          <p:nvPr/>
        </p:nvSpPr>
        <p:spPr>
          <a:xfrm>
            <a:off x="265032" y="1426659"/>
            <a:ext cx="4085582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1400" dirty="0">
                <a:solidFill>
                  <a:srgbClr val="0000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The joint launch of Nigeria’s “</a:t>
            </a:r>
            <a:r>
              <a:rPr lang="en-GB" sz="14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Strategy for Accelerating Human Capital Development</a:t>
            </a:r>
            <a:r>
              <a:rPr lang="en-GB" sz="1400" dirty="0">
                <a:solidFill>
                  <a:srgbClr val="0000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” and ECOWAS’s “</a:t>
            </a:r>
            <a:r>
              <a:rPr lang="en-GB" sz="14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Integrated Regional Human Capital Development</a:t>
            </a:r>
            <a:r>
              <a:rPr lang="en-GB" sz="1400" dirty="0">
                <a:solidFill>
                  <a:srgbClr val="0000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” held in June 2022.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1400" dirty="0">
              <a:solidFill>
                <a:srgbClr val="000000"/>
              </a:solidFill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1400" dirty="0">
                <a:solidFill>
                  <a:srgbClr val="0000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Grant agreement to </a:t>
            </a:r>
            <a:r>
              <a:rPr lang="en-GB" sz="14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support to </a:t>
            </a:r>
            <a:r>
              <a:rPr lang="en-GB" sz="1400" b="1" dirty="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twelve (12) </a:t>
            </a:r>
            <a:r>
              <a:rPr lang="en-GB" sz="14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selected Nigerian States and the Federal Capital Territory on their implementation of the Human Capital Development (HCD) Agenda</a:t>
            </a:r>
            <a:endParaRPr lang="en-GB" sz="1400" dirty="0">
              <a:solidFill>
                <a:srgbClr val="000000"/>
              </a:solidFill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NG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BC358-E280-E287-A259-0C11CD82801C}"/>
              </a:ext>
            </a:extLst>
          </p:cNvPr>
          <p:cNvSpPr txBox="1"/>
          <p:nvPr/>
        </p:nvSpPr>
        <p:spPr>
          <a:xfrm>
            <a:off x="691258" y="3943003"/>
            <a:ext cx="365935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defTabSz="914400" hangingPunct="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Selected Nigerian States are </a:t>
            </a:r>
            <a:r>
              <a:rPr lang="en-GB" sz="1400" dirty="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Kaduna, Kebbi, Gombe, Bauchi, Nasarawa, Kwara, Ogun, Ekiti, Edo, Akwa-Ibom, Enugu, Abia</a:t>
            </a:r>
            <a:r>
              <a:rPr lang="en-GB" sz="1400" dirty="0">
                <a:solidFill>
                  <a:srgbClr val="006600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1400" dirty="0">
                <a:solidFill>
                  <a:srgbClr val="006600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FCT</a:t>
            </a:r>
            <a:endParaRPr lang="en-GB" sz="1400" dirty="0">
              <a:solidFill>
                <a:srgbClr val="006600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C93870-2F0B-6994-B0BE-08F63859DFBA}"/>
              </a:ext>
            </a:extLst>
          </p:cNvPr>
          <p:cNvSpPr txBox="1">
            <a:spLocks/>
          </p:cNvSpPr>
          <p:nvPr/>
        </p:nvSpPr>
        <p:spPr>
          <a:xfrm>
            <a:off x="265031" y="369776"/>
            <a:ext cx="5413287" cy="31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2247" algn="l"/>
              </a:tabLst>
              <a:defRPr sz="2042" b="0" i="0" u="none" strike="noStrike" cap="none" spc="0" baseline="0">
                <a:solidFill>
                  <a:schemeClr val="accent4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46671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93342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40012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6683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GB" sz="1800" b="1" kern="0" dirty="0">
                <a:latin typeface="Avenir Next LT Pro" panose="020B0504020202020204" pitchFamily="34" charset="0"/>
              </a:rPr>
              <a:t>Nigeria’s Partnership with ECOWAS</a:t>
            </a:r>
            <a:endParaRPr lang="en-NG" sz="1800" b="1" kern="0" dirty="0"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3F00A-4F22-41A8-2ACC-593344C7DF2A}"/>
              </a:ext>
            </a:extLst>
          </p:cNvPr>
          <p:cNvSpPr txBox="1"/>
          <p:nvPr/>
        </p:nvSpPr>
        <p:spPr>
          <a:xfrm>
            <a:off x="265031" y="914981"/>
            <a:ext cx="430696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There have been two partnership opportunities</a:t>
            </a:r>
            <a:endParaRPr kumimoji="0" lang="en-NG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A group of people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CC87236C-C1C0-6558-BDBB-A6F7B009D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7" y="952950"/>
            <a:ext cx="3847352" cy="2301721"/>
          </a:xfrm>
          <a:prstGeom prst="rect">
            <a:avLst/>
          </a:prstGeom>
          <a:ln w="38100">
            <a:solidFill>
              <a:srgbClr val="019908"/>
            </a:solidFill>
          </a:ln>
        </p:spPr>
      </p:pic>
      <p:pic>
        <p:nvPicPr>
          <p:cNvPr id="8" name="Picture 7" descr="A picture containing indoor, ceiling, people, several&#10;&#10;Description automatically generated">
            <a:extLst>
              <a:ext uri="{FF2B5EF4-FFF2-40B4-BE49-F238E27FC236}">
                <a16:creationId xmlns:a16="http://schemas.microsoft.com/office/drawing/2014/main" id="{0AB76996-CC3D-BB4F-BEB1-B9EA675D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6" y="3603329"/>
            <a:ext cx="3847351" cy="256490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160768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BC69-E066-C9A5-F1AA-7EED4101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27" y="234974"/>
            <a:ext cx="8629579" cy="314178"/>
          </a:xfrm>
        </p:spPr>
        <p:txBody>
          <a:bodyPr/>
          <a:lstStyle/>
          <a:p>
            <a:r>
              <a:rPr lang="en-GB" b="1" dirty="0">
                <a:latin typeface="Avenir Next LT Pro" panose="020B0504020202020204" pitchFamily="34" charset="0"/>
              </a:rPr>
              <a:t>State Selection Criteria</a:t>
            </a:r>
            <a:endParaRPr lang="en-NG" b="1" dirty="0">
              <a:latin typeface="Avenir Next LT Pro" panose="020B05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B30D35-7B9C-A7D7-76F4-3EE6AC2CD463}"/>
              </a:ext>
            </a:extLst>
          </p:cNvPr>
          <p:cNvGrpSpPr/>
          <p:nvPr/>
        </p:nvGrpSpPr>
        <p:grpSpPr>
          <a:xfrm>
            <a:off x="3632623" y="1032633"/>
            <a:ext cx="5477810" cy="4862329"/>
            <a:chOff x="982989" y="922468"/>
            <a:chExt cx="6890685" cy="5508363"/>
          </a:xfrm>
          <a:solidFill>
            <a:schemeClr val="bg1">
              <a:lumMod val="9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72AFE95-FC08-92B8-8E11-1E0F16C08595}"/>
                </a:ext>
              </a:extLst>
            </p:cNvPr>
            <p:cNvGrpSpPr/>
            <p:nvPr/>
          </p:nvGrpSpPr>
          <p:grpSpPr>
            <a:xfrm>
              <a:off x="982989" y="922468"/>
              <a:ext cx="6890685" cy="5508363"/>
              <a:chOff x="982989" y="922468"/>
              <a:chExt cx="6890685" cy="5508363"/>
            </a:xfrm>
            <a:grpFill/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0BD81D04-56A6-30C7-EA46-821872055AC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536713" y="5794517"/>
                <a:ext cx="715628" cy="636314"/>
              </a:xfrm>
              <a:custGeom>
                <a:avLst/>
                <a:gdLst>
                  <a:gd name="T0" fmla="*/ 339 w 485"/>
                  <a:gd name="T1" fmla="*/ 397 h 434"/>
                  <a:gd name="T2" fmla="*/ 286 w 485"/>
                  <a:gd name="T3" fmla="*/ 397 h 434"/>
                  <a:gd name="T4" fmla="*/ 286 w 485"/>
                  <a:gd name="T5" fmla="*/ 382 h 434"/>
                  <a:gd name="T6" fmla="*/ 375 w 485"/>
                  <a:gd name="T7" fmla="*/ 382 h 434"/>
                  <a:gd name="T8" fmla="*/ 396 w 485"/>
                  <a:gd name="T9" fmla="*/ 403 h 434"/>
                  <a:gd name="T10" fmla="*/ 385 w 485"/>
                  <a:gd name="T11" fmla="*/ 423 h 434"/>
                  <a:gd name="T12" fmla="*/ 339 w 485"/>
                  <a:gd name="T13" fmla="*/ 423 h 434"/>
                  <a:gd name="T14" fmla="*/ 349 w 485"/>
                  <a:gd name="T15" fmla="*/ 392 h 434"/>
                  <a:gd name="T16" fmla="*/ 375 w 485"/>
                  <a:gd name="T17" fmla="*/ 376 h 434"/>
                  <a:gd name="T18" fmla="*/ 339 w 485"/>
                  <a:gd name="T19" fmla="*/ 371 h 434"/>
                  <a:gd name="T20" fmla="*/ 135 w 485"/>
                  <a:gd name="T21" fmla="*/ 340 h 434"/>
                  <a:gd name="T22" fmla="*/ 453 w 485"/>
                  <a:gd name="T23" fmla="*/ 361 h 434"/>
                  <a:gd name="T24" fmla="*/ 458 w 485"/>
                  <a:gd name="T25" fmla="*/ 413 h 434"/>
                  <a:gd name="T26" fmla="*/ 412 w 485"/>
                  <a:gd name="T27" fmla="*/ 413 h 434"/>
                  <a:gd name="T28" fmla="*/ 380 w 485"/>
                  <a:gd name="T29" fmla="*/ 392 h 434"/>
                  <a:gd name="T30" fmla="*/ 365 w 485"/>
                  <a:gd name="T31" fmla="*/ 371 h 434"/>
                  <a:gd name="T32" fmla="*/ 344 w 485"/>
                  <a:gd name="T33" fmla="*/ 387 h 434"/>
                  <a:gd name="T34" fmla="*/ 339 w 485"/>
                  <a:gd name="T35" fmla="*/ 356 h 434"/>
                  <a:gd name="T36" fmla="*/ 328 w 485"/>
                  <a:gd name="T37" fmla="*/ 371 h 434"/>
                  <a:gd name="T38" fmla="*/ 328 w 485"/>
                  <a:gd name="T39" fmla="*/ 413 h 434"/>
                  <a:gd name="T40" fmla="*/ 297 w 485"/>
                  <a:gd name="T41" fmla="*/ 434 h 434"/>
                  <a:gd name="T42" fmla="*/ 276 w 485"/>
                  <a:gd name="T43" fmla="*/ 408 h 434"/>
                  <a:gd name="T44" fmla="*/ 302 w 485"/>
                  <a:gd name="T45" fmla="*/ 387 h 434"/>
                  <a:gd name="T46" fmla="*/ 281 w 485"/>
                  <a:gd name="T47" fmla="*/ 382 h 434"/>
                  <a:gd name="T48" fmla="*/ 260 w 485"/>
                  <a:gd name="T49" fmla="*/ 397 h 434"/>
                  <a:gd name="T50" fmla="*/ 271 w 485"/>
                  <a:gd name="T51" fmla="*/ 423 h 434"/>
                  <a:gd name="T52" fmla="*/ 240 w 485"/>
                  <a:gd name="T53" fmla="*/ 423 h 434"/>
                  <a:gd name="T54" fmla="*/ 234 w 485"/>
                  <a:gd name="T55" fmla="*/ 397 h 434"/>
                  <a:gd name="T56" fmla="*/ 219 w 485"/>
                  <a:gd name="T57" fmla="*/ 403 h 434"/>
                  <a:gd name="T58" fmla="*/ 182 w 485"/>
                  <a:gd name="T59" fmla="*/ 376 h 434"/>
                  <a:gd name="T60" fmla="*/ 177 w 485"/>
                  <a:gd name="T61" fmla="*/ 371 h 434"/>
                  <a:gd name="T62" fmla="*/ 161 w 485"/>
                  <a:gd name="T63" fmla="*/ 366 h 434"/>
                  <a:gd name="T64" fmla="*/ 151 w 485"/>
                  <a:gd name="T65" fmla="*/ 361 h 434"/>
                  <a:gd name="T66" fmla="*/ 135 w 485"/>
                  <a:gd name="T67" fmla="*/ 340 h 434"/>
                  <a:gd name="T68" fmla="*/ 125 w 485"/>
                  <a:gd name="T69" fmla="*/ 319 h 434"/>
                  <a:gd name="T70" fmla="*/ 94 w 485"/>
                  <a:gd name="T71" fmla="*/ 298 h 434"/>
                  <a:gd name="T72" fmla="*/ 57 w 485"/>
                  <a:gd name="T73" fmla="*/ 246 h 434"/>
                  <a:gd name="T74" fmla="*/ 36 w 485"/>
                  <a:gd name="T75" fmla="*/ 199 h 434"/>
                  <a:gd name="T76" fmla="*/ 26 w 485"/>
                  <a:gd name="T77" fmla="*/ 173 h 434"/>
                  <a:gd name="T78" fmla="*/ 5 w 485"/>
                  <a:gd name="T79" fmla="*/ 115 h 434"/>
                  <a:gd name="T80" fmla="*/ 31 w 485"/>
                  <a:gd name="T81" fmla="*/ 100 h 434"/>
                  <a:gd name="T82" fmla="*/ 57 w 485"/>
                  <a:gd name="T83" fmla="*/ 126 h 434"/>
                  <a:gd name="T84" fmla="*/ 104 w 485"/>
                  <a:gd name="T85" fmla="*/ 147 h 434"/>
                  <a:gd name="T86" fmla="*/ 135 w 485"/>
                  <a:gd name="T87" fmla="*/ 136 h 434"/>
                  <a:gd name="T88" fmla="*/ 161 w 485"/>
                  <a:gd name="T89" fmla="*/ 115 h 434"/>
                  <a:gd name="T90" fmla="*/ 187 w 485"/>
                  <a:gd name="T91" fmla="*/ 126 h 434"/>
                  <a:gd name="T92" fmla="*/ 203 w 485"/>
                  <a:gd name="T93" fmla="*/ 110 h 434"/>
                  <a:gd name="T94" fmla="*/ 224 w 485"/>
                  <a:gd name="T95" fmla="*/ 84 h 434"/>
                  <a:gd name="T96" fmla="*/ 260 w 485"/>
                  <a:gd name="T97" fmla="*/ 115 h 434"/>
                  <a:gd name="T98" fmla="*/ 307 w 485"/>
                  <a:gd name="T99" fmla="*/ 89 h 434"/>
                  <a:gd name="T100" fmla="*/ 323 w 485"/>
                  <a:gd name="T101" fmla="*/ 58 h 434"/>
                  <a:gd name="T102" fmla="*/ 354 w 485"/>
                  <a:gd name="T103" fmla="*/ 53 h 434"/>
                  <a:gd name="T104" fmla="*/ 380 w 485"/>
                  <a:gd name="T105" fmla="*/ 26 h 434"/>
                  <a:gd name="T106" fmla="*/ 438 w 485"/>
                  <a:gd name="T107" fmla="*/ 26 h 434"/>
                  <a:gd name="T108" fmla="*/ 469 w 485"/>
                  <a:gd name="T109" fmla="*/ 21 h 434"/>
                  <a:gd name="T110" fmla="*/ 453 w 485"/>
                  <a:gd name="T111" fmla="*/ 79 h 434"/>
                  <a:gd name="T112" fmla="*/ 412 w 485"/>
                  <a:gd name="T113" fmla="*/ 126 h 434"/>
                  <a:gd name="T114" fmla="*/ 396 w 485"/>
                  <a:gd name="T115" fmla="*/ 209 h 434"/>
                  <a:gd name="T116" fmla="*/ 412 w 485"/>
                  <a:gd name="T117" fmla="*/ 251 h 434"/>
                  <a:gd name="T118" fmla="*/ 458 w 485"/>
                  <a:gd name="T119" fmla="*/ 246 h 434"/>
                  <a:gd name="T120" fmla="*/ 469 w 485"/>
                  <a:gd name="T121" fmla="*/ 262 h 434"/>
                  <a:gd name="T122" fmla="*/ 443 w 485"/>
                  <a:gd name="T123" fmla="*/ 293 h 434"/>
                  <a:gd name="T124" fmla="*/ 458 w 485"/>
                  <a:gd name="T125" fmla="*/ 32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5" h="434">
                    <a:moveTo>
                      <a:pt x="234" y="397"/>
                    </a:moveTo>
                    <a:lnTo>
                      <a:pt x="240" y="397"/>
                    </a:lnTo>
                    <a:lnTo>
                      <a:pt x="240" y="403"/>
                    </a:lnTo>
                    <a:lnTo>
                      <a:pt x="234" y="403"/>
                    </a:lnTo>
                    <a:lnTo>
                      <a:pt x="234" y="397"/>
                    </a:lnTo>
                    <a:close/>
                    <a:moveTo>
                      <a:pt x="339" y="392"/>
                    </a:moveTo>
                    <a:lnTo>
                      <a:pt x="344" y="392"/>
                    </a:lnTo>
                    <a:lnTo>
                      <a:pt x="344" y="397"/>
                    </a:lnTo>
                    <a:lnTo>
                      <a:pt x="339" y="397"/>
                    </a:lnTo>
                    <a:lnTo>
                      <a:pt x="339" y="392"/>
                    </a:lnTo>
                    <a:close/>
                    <a:moveTo>
                      <a:pt x="297" y="387"/>
                    </a:moveTo>
                    <a:lnTo>
                      <a:pt x="302" y="387"/>
                    </a:lnTo>
                    <a:lnTo>
                      <a:pt x="302" y="392"/>
                    </a:lnTo>
                    <a:lnTo>
                      <a:pt x="297" y="392"/>
                    </a:lnTo>
                    <a:lnTo>
                      <a:pt x="297" y="387"/>
                    </a:lnTo>
                    <a:close/>
                    <a:moveTo>
                      <a:pt x="297" y="397"/>
                    </a:moveTo>
                    <a:lnTo>
                      <a:pt x="292" y="397"/>
                    </a:lnTo>
                    <a:lnTo>
                      <a:pt x="286" y="397"/>
                    </a:lnTo>
                    <a:lnTo>
                      <a:pt x="281" y="397"/>
                    </a:lnTo>
                    <a:lnTo>
                      <a:pt x="276" y="397"/>
                    </a:lnTo>
                    <a:lnTo>
                      <a:pt x="276" y="392"/>
                    </a:lnTo>
                    <a:lnTo>
                      <a:pt x="271" y="392"/>
                    </a:lnTo>
                    <a:lnTo>
                      <a:pt x="271" y="387"/>
                    </a:lnTo>
                    <a:lnTo>
                      <a:pt x="276" y="387"/>
                    </a:lnTo>
                    <a:lnTo>
                      <a:pt x="276" y="382"/>
                    </a:lnTo>
                    <a:lnTo>
                      <a:pt x="281" y="382"/>
                    </a:lnTo>
                    <a:lnTo>
                      <a:pt x="286" y="382"/>
                    </a:lnTo>
                    <a:lnTo>
                      <a:pt x="286" y="376"/>
                    </a:lnTo>
                    <a:lnTo>
                      <a:pt x="292" y="376"/>
                    </a:lnTo>
                    <a:lnTo>
                      <a:pt x="297" y="376"/>
                    </a:lnTo>
                    <a:lnTo>
                      <a:pt x="297" y="382"/>
                    </a:lnTo>
                    <a:lnTo>
                      <a:pt x="297" y="387"/>
                    </a:lnTo>
                    <a:lnTo>
                      <a:pt x="297" y="392"/>
                    </a:lnTo>
                    <a:lnTo>
                      <a:pt x="297" y="397"/>
                    </a:lnTo>
                    <a:close/>
                    <a:moveTo>
                      <a:pt x="375" y="376"/>
                    </a:moveTo>
                    <a:lnTo>
                      <a:pt x="375" y="382"/>
                    </a:lnTo>
                    <a:lnTo>
                      <a:pt x="380" y="382"/>
                    </a:lnTo>
                    <a:lnTo>
                      <a:pt x="380" y="387"/>
                    </a:lnTo>
                    <a:lnTo>
                      <a:pt x="375" y="392"/>
                    </a:lnTo>
                    <a:lnTo>
                      <a:pt x="380" y="392"/>
                    </a:lnTo>
                    <a:lnTo>
                      <a:pt x="380" y="397"/>
                    </a:lnTo>
                    <a:lnTo>
                      <a:pt x="385" y="397"/>
                    </a:lnTo>
                    <a:lnTo>
                      <a:pt x="391" y="397"/>
                    </a:lnTo>
                    <a:lnTo>
                      <a:pt x="391" y="403"/>
                    </a:lnTo>
                    <a:lnTo>
                      <a:pt x="396" y="403"/>
                    </a:lnTo>
                    <a:lnTo>
                      <a:pt x="396" y="408"/>
                    </a:lnTo>
                    <a:lnTo>
                      <a:pt x="396" y="413"/>
                    </a:lnTo>
                    <a:lnTo>
                      <a:pt x="401" y="413"/>
                    </a:lnTo>
                    <a:lnTo>
                      <a:pt x="401" y="418"/>
                    </a:lnTo>
                    <a:lnTo>
                      <a:pt x="406" y="418"/>
                    </a:lnTo>
                    <a:lnTo>
                      <a:pt x="401" y="418"/>
                    </a:lnTo>
                    <a:lnTo>
                      <a:pt x="401" y="423"/>
                    </a:lnTo>
                    <a:lnTo>
                      <a:pt x="396" y="423"/>
                    </a:lnTo>
                    <a:lnTo>
                      <a:pt x="385" y="423"/>
                    </a:lnTo>
                    <a:lnTo>
                      <a:pt x="380" y="423"/>
                    </a:lnTo>
                    <a:lnTo>
                      <a:pt x="375" y="423"/>
                    </a:lnTo>
                    <a:lnTo>
                      <a:pt x="370" y="423"/>
                    </a:lnTo>
                    <a:lnTo>
                      <a:pt x="365" y="423"/>
                    </a:lnTo>
                    <a:lnTo>
                      <a:pt x="359" y="423"/>
                    </a:lnTo>
                    <a:lnTo>
                      <a:pt x="354" y="423"/>
                    </a:lnTo>
                    <a:lnTo>
                      <a:pt x="354" y="429"/>
                    </a:lnTo>
                    <a:lnTo>
                      <a:pt x="339" y="429"/>
                    </a:lnTo>
                    <a:lnTo>
                      <a:pt x="339" y="423"/>
                    </a:lnTo>
                    <a:lnTo>
                      <a:pt x="333" y="423"/>
                    </a:lnTo>
                    <a:lnTo>
                      <a:pt x="333" y="418"/>
                    </a:lnTo>
                    <a:lnTo>
                      <a:pt x="339" y="418"/>
                    </a:lnTo>
                    <a:lnTo>
                      <a:pt x="339" y="413"/>
                    </a:lnTo>
                    <a:lnTo>
                      <a:pt x="339" y="408"/>
                    </a:lnTo>
                    <a:lnTo>
                      <a:pt x="344" y="408"/>
                    </a:lnTo>
                    <a:lnTo>
                      <a:pt x="344" y="403"/>
                    </a:lnTo>
                    <a:lnTo>
                      <a:pt x="349" y="397"/>
                    </a:lnTo>
                    <a:lnTo>
                      <a:pt x="349" y="392"/>
                    </a:lnTo>
                    <a:lnTo>
                      <a:pt x="354" y="392"/>
                    </a:lnTo>
                    <a:lnTo>
                      <a:pt x="354" y="387"/>
                    </a:lnTo>
                    <a:lnTo>
                      <a:pt x="359" y="387"/>
                    </a:lnTo>
                    <a:lnTo>
                      <a:pt x="359" y="382"/>
                    </a:lnTo>
                    <a:lnTo>
                      <a:pt x="365" y="382"/>
                    </a:lnTo>
                    <a:lnTo>
                      <a:pt x="365" y="376"/>
                    </a:lnTo>
                    <a:lnTo>
                      <a:pt x="370" y="371"/>
                    </a:lnTo>
                    <a:lnTo>
                      <a:pt x="370" y="376"/>
                    </a:lnTo>
                    <a:lnTo>
                      <a:pt x="375" y="376"/>
                    </a:lnTo>
                    <a:close/>
                    <a:moveTo>
                      <a:pt x="292" y="371"/>
                    </a:moveTo>
                    <a:lnTo>
                      <a:pt x="297" y="371"/>
                    </a:lnTo>
                    <a:lnTo>
                      <a:pt x="297" y="376"/>
                    </a:lnTo>
                    <a:lnTo>
                      <a:pt x="292" y="376"/>
                    </a:lnTo>
                    <a:lnTo>
                      <a:pt x="292" y="371"/>
                    </a:lnTo>
                    <a:close/>
                    <a:moveTo>
                      <a:pt x="339" y="366"/>
                    </a:moveTo>
                    <a:lnTo>
                      <a:pt x="344" y="366"/>
                    </a:lnTo>
                    <a:lnTo>
                      <a:pt x="344" y="371"/>
                    </a:lnTo>
                    <a:lnTo>
                      <a:pt x="339" y="371"/>
                    </a:lnTo>
                    <a:lnTo>
                      <a:pt x="339" y="366"/>
                    </a:lnTo>
                    <a:close/>
                    <a:moveTo>
                      <a:pt x="141" y="345"/>
                    </a:moveTo>
                    <a:lnTo>
                      <a:pt x="135" y="345"/>
                    </a:lnTo>
                    <a:lnTo>
                      <a:pt x="130" y="340"/>
                    </a:lnTo>
                    <a:lnTo>
                      <a:pt x="125" y="340"/>
                    </a:lnTo>
                    <a:lnTo>
                      <a:pt x="125" y="335"/>
                    </a:lnTo>
                    <a:lnTo>
                      <a:pt x="130" y="335"/>
                    </a:lnTo>
                    <a:lnTo>
                      <a:pt x="130" y="340"/>
                    </a:lnTo>
                    <a:lnTo>
                      <a:pt x="135" y="340"/>
                    </a:lnTo>
                    <a:lnTo>
                      <a:pt x="135" y="345"/>
                    </a:lnTo>
                    <a:lnTo>
                      <a:pt x="141" y="345"/>
                    </a:lnTo>
                    <a:close/>
                    <a:moveTo>
                      <a:pt x="453" y="335"/>
                    </a:moveTo>
                    <a:lnTo>
                      <a:pt x="453" y="340"/>
                    </a:lnTo>
                    <a:lnTo>
                      <a:pt x="458" y="340"/>
                    </a:lnTo>
                    <a:lnTo>
                      <a:pt x="453" y="350"/>
                    </a:lnTo>
                    <a:lnTo>
                      <a:pt x="448" y="356"/>
                    </a:lnTo>
                    <a:lnTo>
                      <a:pt x="448" y="361"/>
                    </a:lnTo>
                    <a:lnTo>
                      <a:pt x="453" y="361"/>
                    </a:lnTo>
                    <a:lnTo>
                      <a:pt x="448" y="366"/>
                    </a:lnTo>
                    <a:lnTo>
                      <a:pt x="448" y="371"/>
                    </a:lnTo>
                    <a:lnTo>
                      <a:pt x="443" y="371"/>
                    </a:lnTo>
                    <a:lnTo>
                      <a:pt x="443" y="382"/>
                    </a:lnTo>
                    <a:lnTo>
                      <a:pt x="443" y="387"/>
                    </a:lnTo>
                    <a:lnTo>
                      <a:pt x="443" y="392"/>
                    </a:lnTo>
                    <a:lnTo>
                      <a:pt x="453" y="397"/>
                    </a:lnTo>
                    <a:lnTo>
                      <a:pt x="458" y="403"/>
                    </a:lnTo>
                    <a:lnTo>
                      <a:pt x="458" y="413"/>
                    </a:lnTo>
                    <a:lnTo>
                      <a:pt x="453" y="413"/>
                    </a:lnTo>
                    <a:lnTo>
                      <a:pt x="448" y="413"/>
                    </a:lnTo>
                    <a:lnTo>
                      <a:pt x="443" y="413"/>
                    </a:lnTo>
                    <a:lnTo>
                      <a:pt x="438" y="413"/>
                    </a:lnTo>
                    <a:lnTo>
                      <a:pt x="432" y="413"/>
                    </a:lnTo>
                    <a:lnTo>
                      <a:pt x="427" y="418"/>
                    </a:lnTo>
                    <a:lnTo>
                      <a:pt x="422" y="418"/>
                    </a:lnTo>
                    <a:lnTo>
                      <a:pt x="417" y="418"/>
                    </a:lnTo>
                    <a:lnTo>
                      <a:pt x="412" y="413"/>
                    </a:lnTo>
                    <a:lnTo>
                      <a:pt x="412" y="408"/>
                    </a:lnTo>
                    <a:lnTo>
                      <a:pt x="406" y="408"/>
                    </a:lnTo>
                    <a:lnTo>
                      <a:pt x="401" y="408"/>
                    </a:lnTo>
                    <a:lnTo>
                      <a:pt x="396" y="408"/>
                    </a:lnTo>
                    <a:lnTo>
                      <a:pt x="396" y="403"/>
                    </a:lnTo>
                    <a:lnTo>
                      <a:pt x="391" y="403"/>
                    </a:lnTo>
                    <a:lnTo>
                      <a:pt x="391" y="397"/>
                    </a:lnTo>
                    <a:lnTo>
                      <a:pt x="385" y="392"/>
                    </a:lnTo>
                    <a:lnTo>
                      <a:pt x="380" y="392"/>
                    </a:lnTo>
                    <a:lnTo>
                      <a:pt x="380" y="387"/>
                    </a:lnTo>
                    <a:lnTo>
                      <a:pt x="380" y="382"/>
                    </a:lnTo>
                    <a:lnTo>
                      <a:pt x="380" y="376"/>
                    </a:lnTo>
                    <a:lnTo>
                      <a:pt x="375" y="376"/>
                    </a:lnTo>
                    <a:lnTo>
                      <a:pt x="375" y="371"/>
                    </a:lnTo>
                    <a:lnTo>
                      <a:pt x="375" y="376"/>
                    </a:lnTo>
                    <a:lnTo>
                      <a:pt x="370" y="376"/>
                    </a:lnTo>
                    <a:lnTo>
                      <a:pt x="370" y="371"/>
                    </a:lnTo>
                    <a:lnTo>
                      <a:pt x="365" y="371"/>
                    </a:lnTo>
                    <a:lnTo>
                      <a:pt x="359" y="371"/>
                    </a:lnTo>
                    <a:lnTo>
                      <a:pt x="365" y="371"/>
                    </a:lnTo>
                    <a:lnTo>
                      <a:pt x="365" y="376"/>
                    </a:lnTo>
                    <a:lnTo>
                      <a:pt x="359" y="376"/>
                    </a:lnTo>
                    <a:lnTo>
                      <a:pt x="359" y="382"/>
                    </a:lnTo>
                    <a:lnTo>
                      <a:pt x="354" y="382"/>
                    </a:lnTo>
                    <a:lnTo>
                      <a:pt x="354" y="387"/>
                    </a:lnTo>
                    <a:lnTo>
                      <a:pt x="349" y="387"/>
                    </a:lnTo>
                    <a:lnTo>
                      <a:pt x="344" y="387"/>
                    </a:lnTo>
                    <a:lnTo>
                      <a:pt x="344" y="392"/>
                    </a:lnTo>
                    <a:lnTo>
                      <a:pt x="344" y="387"/>
                    </a:lnTo>
                    <a:lnTo>
                      <a:pt x="344" y="382"/>
                    </a:lnTo>
                    <a:lnTo>
                      <a:pt x="344" y="376"/>
                    </a:lnTo>
                    <a:lnTo>
                      <a:pt x="344" y="371"/>
                    </a:lnTo>
                    <a:lnTo>
                      <a:pt x="344" y="366"/>
                    </a:lnTo>
                    <a:lnTo>
                      <a:pt x="344" y="361"/>
                    </a:lnTo>
                    <a:lnTo>
                      <a:pt x="344" y="356"/>
                    </a:lnTo>
                    <a:lnTo>
                      <a:pt x="339" y="356"/>
                    </a:lnTo>
                    <a:lnTo>
                      <a:pt x="339" y="361"/>
                    </a:lnTo>
                    <a:lnTo>
                      <a:pt x="339" y="366"/>
                    </a:lnTo>
                    <a:lnTo>
                      <a:pt x="339" y="371"/>
                    </a:lnTo>
                    <a:lnTo>
                      <a:pt x="339" y="376"/>
                    </a:lnTo>
                    <a:lnTo>
                      <a:pt x="344" y="376"/>
                    </a:lnTo>
                    <a:lnTo>
                      <a:pt x="339" y="382"/>
                    </a:lnTo>
                    <a:lnTo>
                      <a:pt x="333" y="376"/>
                    </a:lnTo>
                    <a:lnTo>
                      <a:pt x="333" y="371"/>
                    </a:lnTo>
                    <a:lnTo>
                      <a:pt x="328" y="371"/>
                    </a:lnTo>
                    <a:lnTo>
                      <a:pt x="323" y="376"/>
                    </a:lnTo>
                    <a:lnTo>
                      <a:pt x="328" y="376"/>
                    </a:lnTo>
                    <a:lnTo>
                      <a:pt x="333" y="382"/>
                    </a:lnTo>
                    <a:lnTo>
                      <a:pt x="333" y="387"/>
                    </a:lnTo>
                    <a:lnTo>
                      <a:pt x="333" y="392"/>
                    </a:lnTo>
                    <a:lnTo>
                      <a:pt x="333" y="397"/>
                    </a:lnTo>
                    <a:lnTo>
                      <a:pt x="328" y="403"/>
                    </a:lnTo>
                    <a:lnTo>
                      <a:pt x="328" y="408"/>
                    </a:lnTo>
                    <a:lnTo>
                      <a:pt x="328" y="413"/>
                    </a:lnTo>
                    <a:lnTo>
                      <a:pt x="323" y="413"/>
                    </a:lnTo>
                    <a:lnTo>
                      <a:pt x="328" y="418"/>
                    </a:lnTo>
                    <a:lnTo>
                      <a:pt x="328" y="423"/>
                    </a:lnTo>
                    <a:lnTo>
                      <a:pt x="328" y="429"/>
                    </a:lnTo>
                    <a:lnTo>
                      <a:pt x="323" y="429"/>
                    </a:lnTo>
                    <a:lnTo>
                      <a:pt x="318" y="434"/>
                    </a:lnTo>
                    <a:lnTo>
                      <a:pt x="313" y="434"/>
                    </a:lnTo>
                    <a:lnTo>
                      <a:pt x="307" y="434"/>
                    </a:lnTo>
                    <a:lnTo>
                      <a:pt x="297" y="434"/>
                    </a:lnTo>
                    <a:lnTo>
                      <a:pt x="292" y="434"/>
                    </a:lnTo>
                    <a:lnTo>
                      <a:pt x="286" y="434"/>
                    </a:lnTo>
                    <a:lnTo>
                      <a:pt x="281" y="434"/>
                    </a:lnTo>
                    <a:lnTo>
                      <a:pt x="276" y="434"/>
                    </a:lnTo>
                    <a:lnTo>
                      <a:pt x="276" y="429"/>
                    </a:lnTo>
                    <a:lnTo>
                      <a:pt x="276" y="423"/>
                    </a:lnTo>
                    <a:lnTo>
                      <a:pt x="276" y="418"/>
                    </a:lnTo>
                    <a:lnTo>
                      <a:pt x="276" y="413"/>
                    </a:lnTo>
                    <a:lnTo>
                      <a:pt x="276" y="408"/>
                    </a:lnTo>
                    <a:lnTo>
                      <a:pt x="276" y="403"/>
                    </a:lnTo>
                    <a:lnTo>
                      <a:pt x="281" y="403"/>
                    </a:lnTo>
                    <a:lnTo>
                      <a:pt x="281" y="397"/>
                    </a:lnTo>
                    <a:lnTo>
                      <a:pt x="286" y="397"/>
                    </a:lnTo>
                    <a:lnTo>
                      <a:pt x="292" y="397"/>
                    </a:lnTo>
                    <a:lnTo>
                      <a:pt x="297" y="397"/>
                    </a:lnTo>
                    <a:lnTo>
                      <a:pt x="297" y="392"/>
                    </a:lnTo>
                    <a:lnTo>
                      <a:pt x="302" y="392"/>
                    </a:lnTo>
                    <a:lnTo>
                      <a:pt x="302" y="387"/>
                    </a:lnTo>
                    <a:lnTo>
                      <a:pt x="302" y="382"/>
                    </a:lnTo>
                    <a:lnTo>
                      <a:pt x="297" y="382"/>
                    </a:lnTo>
                    <a:lnTo>
                      <a:pt x="297" y="376"/>
                    </a:lnTo>
                    <a:lnTo>
                      <a:pt x="297" y="371"/>
                    </a:lnTo>
                    <a:lnTo>
                      <a:pt x="292" y="371"/>
                    </a:lnTo>
                    <a:lnTo>
                      <a:pt x="292" y="376"/>
                    </a:lnTo>
                    <a:lnTo>
                      <a:pt x="286" y="376"/>
                    </a:lnTo>
                    <a:lnTo>
                      <a:pt x="281" y="376"/>
                    </a:lnTo>
                    <a:lnTo>
                      <a:pt x="281" y="382"/>
                    </a:lnTo>
                    <a:lnTo>
                      <a:pt x="276" y="382"/>
                    </a:lnTo>
                    <a:lnTo>
                      <a:pt x="271" y="382"/>
                    </a:lnTo>
                    <a:lnTo>
                      <a:pt x="271" y="387"/>
                    </a:lnTo>
                    <a:lnTo>
                      <a:pt x="271" y="392"/>
                    </a:lnTo>
                    <a:lnTo>
                      <a:pt x="271" y="397"/>
                    </a:lnTo>
                    <a:lnTo>
                      <a:pt x="271" y="403"/>
                    </a:lnTo>
                    <a:lnTo>
                      <a:pt x="266" y="403"/>
                    </a:lnTo>
                    <a:lnTo>
                      <a:pt x="266" y="397"/>
                    </a:lnTo>
                    <a:lnTo>
                      <a:pt x="260" y="397"/>
                    </a:lnTo>
                    <a:lnTo>
                      <a:pt x="260" y="392"/>
                    </a:lnTo>
                    <a:lnTo>
                      <a:pt x="260" y="397"/>
                    </a:lnTo>
                    <a:lnTo>
                      <a:pt x="260" y="403"/>
                    </a:lnTo>
                    <a:lnTo>
                      <a:pt x="260" y="408"/>
                    </a:lnTo>
                    <a:lnTo>
                      <a:pt x="266" y="408"/>
                    </a:lnTo>
                    <a:lnTo>
                      <a:pt x="266" y="413"/>
                    </a:lnTo>
                    <a:lnTo>
                      <a:pt x="271" y="413"/>
                    </a:lnTo>
                    <a:lnTo>
                      <a:pt x="271" y="418"/>
                    </a:lnTo>
                    <a:lnTo>
                      <a:pt x="271" y="423"/>
                    </a:lnTo>
                    <a:lnTo>
                      <a:pt x="266" y="423"/>
                    </a:lnTo>
                    <a:lnTo>
                      <a:pt x="271" y="423"/>
                    </a:lnTo>
                    <a:lnTo>
                      <a:pt x="271" y="429"/>
                    </a:lnTo>
                    <a:lnTo>
                      <a:pt x="266" y="429"/>
                    </a:lnTo>
                    <a:lnTo>
                      <a:pt x="260" y="423"/>
                    </a:lnTo>
                    <a:lnTo>
                      <a:pt x="255" y="423"/>
                    </a:lnTo>
                    <a:lnTo>
                      <a:pt x="250" y="423"/>
                    </a:lnTo>
                    <a:lnTo>
                      <a:pt x="245" y="423"/>
                    </a:lnTo>
                    <a:lnTo>
                      <a:pt x="240" y="423"/>
                    </a:lnTo>
                    <a:lnTo>
                      <a:pt x="240" y="418"/>
                    </a:lnTo>
                    <a:lnTo>
                      <a:pt x="234" y="418"/>
                    </a:lnTo>
                    <a:lnTo>
                      <a:pt x="234" y="413"/>
                    </a:lnTo>
                    <a:lnTo>
                      <a:pt x="234" y="408"/>
                    </a:lnTo>
                    <a:lnTo>
                      <a:pt x="240" y="403"/>
                    </a:lnTo>
                    <a:lnTo>
                      <a:pt x="240" y="397"/>
                    </a:lnTo>
                    <a:lnTo>
                      <a:pt x="234" y="397"/>
                    </a:lnTo>
                    <a:lnTo>
                      <a:pt x="234" y="392"/>
                    </a:lnTo>
                    <a:lnTo>
                      <a:pt x="234" y="397"/>
                    </a:lnTo>
                    <a:lnTo>
                      <a:pt x="234" y="392"/>
                    </a:lnTo>
                    <a:lnTo>
                      <a:pt x="234" y="387"/>
                    </a:lnTo>
                    <a:lnTo>
                      <a:pt x="229" y="387"/>
                    </a:lnTo>
                    <a:lnTo>
                      <a:pt x="229" y="392"/>
                    </a:lnTo>
                    <a:lnTo>
                      <a:pt x="229" y="397"/>
                    </a:lnTo>
                    <a:lnTo>
                      <a:pt x="229" y="403"/>
                    </a:lnTo>
                    <a:lnTo>
                      <a:pt x="229" y="408"/>
                    </a:lnTo>
                    <a:lnTo>
                      <a:pt x="224" y="408"/>
                    </a:lnTo>
                    <a:lnTo>
                      <a:pt x="219" y="403"/>
                    </a:lnTo>
                    <a:lnTo>
                      <a:pt x="213" y="403"/>
                    </a:lnTo>
                    <a:lnTo>
                      <a:pt x="208" y="397"/>
                    </a:lnTo>
                    <a:lnTo>
                      <a:pt x="203" y="397"/>
                    </a:lnTo>
                    <a:lnTo>
                      <a:pt x="198" y="392"/>
                    </a:lnTo>
                    <a:lnTo>
                      <a:pt x="193" y="392"/>
                    </a:lnTo>
                    <a:lnTo>
                      <a:pt x="187" y="387"/>
                    </a:lnTo>
                    <a:lnTo>
                      <a:pt x="182" y="387"/>
                    </a:lnTo>
                    <a:lnTo>
                      <a:pt x="182" y="382"/>
                    </a:lnTo>
                    <a:lnTo>
                      <a:pt x="182" y="376"/>
                    </a:lnTo>
                    <a:lnTo>
                      <a:pt x="182" y="371"/>
                    </a:lnTo>
                    <a:lnTo>
                      <a:pt x="187" y="371"/>
                    </a:lnTo>
                    <a:lnTo>
                      <a:pt x="193" y="371"/>
                    </a:lnTo>
                    <a:lnTo>
                      <a:pt x="198" y="366"/>
                    </a:lnTo>
                    <a:lnTo>
                      <a:pt x="193" y="366"/>
                    </a:lnTo>
                    <a:lnTo>
                      <a:pt x="187" y="366"/>
                    </a:lnTo>
                    <a:lnTo>
                      <a:pt x="187" y="371"/>
                    </a:lnTo>
                    <a:lnTo>
                      <a:pt x="182" y="371"/>
                    </a:lnTo>
                    <a:lnTo>
                      <a:pt x="177" y="371"/>
                    </a:lnTo>
                    <a:lnTo>
                      <a:pt x="182" y="371"/>
                    </a:lnTo>
                    <a:lnTo>
                      <a:pt x="182" y="376"/>
                    </a:lnTo>
                    <a:lnTo>
                      <a:pt x="177" y="376"/>
                    </a:lnTo>
                    <a:lnTo>
                      <a:pt x="172" y="371"/>
                    </a:lnTo>
                    <a:lnTo>
                      <a:pt x="167" y="371"/>
                    </a:lnTo>
                    <a:lnTo>
                      <a:pt x="167" y="366"/>
                    </a:lnTo>
                    <a:lnTo>
                      <a:pt x="161" y="366"/>
                    </a:lnTo>
                    <a:lnTo>
                      <a:pt x="161" y="361"/>
                    </a:lnTo>
                    <a:lnTo>
                      <a:pt x="161" y="366"/>
                    </a:lnTo>
                    <a:lnTo>
                      <a:pt x="161" y="361"/>
                    </a:lnTo>
                    <a:lnTo>
                      <a:pt x="167" y="361"/>
                    </a:lnTo>
                    <a:lnTo>
                      <a:pt x="161" y="361"/>
                    </a:lnTo>
                    <a:lnTo>
                      <a:pt x="161" y="356"/>
                    </a:lnTo>
                    <a:lnTo>
                      <a:pt x="156" y="356"/>
                    </a:lnTo>
                    <a:lnTo>
                      <a:pt x="156" y="361"/>
                    </a:lnTo>
                    <a:lnTo>
                      <a:pt x="161" y="361"/>
                    </a:lnTo>
                    <a:lnTo>
                      <a:pt x="156" y="361"/>
                    </a:lnTo>
                    <a:lnTo>
                      <a:pt x="151" y="361"/>
                    </a:lnTo>
                    <a:lnTo>
                      <a:pt x="151" y="356"/>
                    </a:lnTo>
                    <a:lnTo>
                      <a:pt x="146" y="356"/>
                    </a:lnTo>
                    <a:lnTo>
                      <a:pt x="146" y="350"/>
                    </a:lnTo>
                    <a:lnTo>
                      <a:pt x="141" y="350"/>
                    </a:lnTo>
                    <a:lnTo>
                      <a:pt x="146" y="350"/>
                    </a:lnTo>
                    <a:lnTo>
                      <a:pt x="141" y="350"/>
                    </a:lnTo>
                    <a:lnTo>
                      <a:pt x="141" y="345"/>
                    </a:lnTo>
                    <a:lnTo>
                      <a:pt x="135" y="345"/>
                    </a:lnTo>
                    <a:lnTo>
                      <a:pt x="135" y="340"/>
                    </a:lnTo>
                    <a:lnTo>
                      <a:pt x="130" y="335"/>
                    </a:lnTo>
                    <a:lnTo>
                      <a:pt x="125" y="335"/>
                    </a:lnTo>
                    <a:lnTo>
                      <a:pt x="120" y="335"/>
                    </a:lnTo>
                    <a:lnTo>
                      <a:pt x="120" y="329"/>
                    </a:lnTo>
                    <a:lnTo>
                      <a:pt x="125" y="329"/>
                    </a:lnTo>
                    <a:lnTo>
                      <a:pt x="130" y="329"/>
                    </a:lnTo>
                    <a:lnTo>
                      <a:pt x="130" y="324"/>
                    </a:lnTo>
                    <a:lnTo>
                      <a:pt x="130" y="319"/>
                    </a:lnTo>
                    <a:lnTo>
                      <a:pt x="125" y="319"/>
                    </a:lnTo>
                    <a:lnTo>
                      <a:pt x="125" y="324"/>
                    </a:lnTo>
                    <a:lnTo>
                      <a:pt x="120" y="324"/>
                    </a:lnTo>
                    <a:lnTo>
                      <a:pt x="114" y="324"/>
                    </a:lnTo>
                    <a:lnTo>
                      <a:pt x="109" y="319"/>
                    </a:lnTo>
                    <a:lnTo>
                      <a:pt x="109" y="314"/>
                    </a:lnTo>
                    <a:lnTo>
                      <a:pt x="104" y="314"/>
                    </a:lnTo>
                    <a:lnTo>
                      <a:pt x="104" y="309"/>
                    </a:lnTo>
                    <a:lnTo>
                      <a:pt x="99" y="303"/>
                    </a:lnTo>
                    <a:lnTo>
                      <a:pt x="94" y="298"/>
                    </a:lnTo>
                    <a:lnTo>
                      <a:pt x="94" y="293"/>
                    </a:lnTo>
                    <a:lnTo>
                      <a:pt x="88" y="288"/>
                    </a:lnTo>
                    <a:lnTo>
                      <a:pt x="83" y="282"/>
                    </a:lnTo>
                    <a:lnTo>
                      <a:pt x="83" y="277"/>
                    </a:lnTo>
                    <a:lnTo>
                      <a:pt x="78" y="272"/>
                    </a:lnTo>
                    <a:lnTo>
                      <a:pt x="68" y="256"/>
                    </a:lnTo>
                    <a:lnTo>
                      <a:pt x="62" y="251"/>
                    </a:lnTo>
                    <a:lnTo>
                      <a:pt x="62" y="246"/>
                    </a:lnTo>
                    <a:lnTo>
                      <a:pt x="57" y="246"/>
                    </a:lnTo>
                    <a:lnTo>
                      <a:pt x="62" y="241"/>
                    </a:lnTo>
                    <a:lnTo>
                      <a:pt x="57" y="235"/>
                    </a:lnTo>
                    <a:lnTo>
                      <a:pt x="57" y="230"/>
                    </a:lnTo>
                    <a:lnTo>
                      <a:pt x="52" y="230"/>
                    </a:lnTo>
                    <a:lnTo>
                      <a:pt x="52" y="225"/>
                    </a:lnTo>
                    <a:lnTo>
                      <a:pt x="41" y="209"/>
                    </a:lnTo>
                    <a:lnTo>
                      <a:pt x="41" y="204"/>
                    </a:lnTo>
                    <a:lnTo>
                      <a:pt x="36" y="204"/>
                    </a:lnTo>
                    <a:lnTo>
                      <a:pt x="36" y="199"/>
                    </a:lnTo>
                    <a:lnTo>
                      <a:pt x="36" y="194"/>
                    </a:lnTo>
                    <a:lnTo>
                      <a:pt x="31" y="194"/>
                    </a:lnTo>
                    <a:lnTo>
                      <a:pt x="31" y="188"/>
                    </a:lnTo>
                    <a:lnTo>
                      <a:pt x="31" y="183"/>
                    </a:lnTo>
                    <a:lnTo>
                      <a:pt x="31" y="178"/>
                    </a:lnTo>
                    <a:lnTo>
                      <a:pt x="26" y="178"/>
                    </a:lnTo>
                    <a:lnTo>
                      <a:pt x="26" y="173"/>
                    </a:lnTo>
                    <a:lnTo>
                      <a:pt x="26" y="167"/>
                    </a:lnTo>
                    <a:lnTo>
                      <a:pt x="26" y="173"/>
                    </a:lnTo>
                    <a:lnTo>
                      <a:pt x="26" y="167"/>
                    </a:lnTo>
                    <a:lnTo>
                      <a:pt x="31" y="167"/>
                    </a:lnTo>
                    <a:lnTo>
                      <a:pt x="26" y="167"/>
                    </a:lnTo>
                    <a:lnTo>
                      <a:pt x="26" y="162"/>
                    </a:lnTo>
                    <a:lnTo>
                      <a:pt x="26" y="157"/>
                    </a:lnTo>
                    <a:lnTo>
                      <a:pt x="21" y="152"/>
                    </a:lnTo>
                    <a:lnTo>
                      <a:pt x="15" y="131"/>
                    </a:lnTo>
                    <a:lnTo>
                      <a:pt x="10" y="120"/>
                    </a:lnTo>
                    <a:lnTo>
                      <a:pt x="5" y="115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5" y="100"/>
                    </a:lnTo>
                    <a:lnTo>
                      <a:pt x="10" y="94"/>
                    </a:lnTo>
                    <a:lnTo>
                      <a:pt x="10" y="100"/>
                    </a:lnTo>
                    <a:lnTo>
                      <a:pt x="15" y="100"/>
                    </a:lnTo>
                    <a:lnTo>
                      <a:pt x="21" y="94"/>
                    </a:lnTo>
                    <a:lnTo>
                      <a:pt x="26" y="100"/>
                    </a:lnTo>
                    <a:lnTo>
                      <a:pt x="31" y="100"/>
                    </a:lnTo>
                    <a:lnTo>
                      <a:pt x="36" y="100"/>
                    </a:lnTo>
                    <a:lnTo>
                      <a:pt x="36" y="105"/>
                    </a:lnTo>
                    <a:lnTo>
                      <a:pt x="36" y="110"/>
                    </a:lnTo>
                    <a:lnTo>
                      <a:pt x="36" y="115"/>
                    </a:lnTo>
                    <a:lnTo>
                      <a:pt x="41" y="115"/>
                    </a:lnTo>
                    <a:lnTo>
                      <a:pt x="47" y="115"/>
                    </a:lnTo>
                    <a:lnTo>
                      <a:pt x="52" y="115"/>
                    </a:lnTo>
                    <a:lnTo>
                      <a:pt x="57" y="120"/>
                    </a:lnTo>
                    <a:lnTo>
                      <a:pt x="57" y="126"/>
                    </a:lnTo>
                    <a:lnTo>
                      <a:pt x="62" y="126"/>
                    </a:lnTo>
                    <a:lnTo>
                      <a:pt x="68" y="126"/>
                    </a:lnTo>
                    <a:lnTo>
                      <a:pt x="78" y="126"/>
                    </a:lnTo>
                    <a:lnTo>
                      <a:pt x="78" y="131"/>
                    </a:lnTo>
                    <a:lnTo>
                      <a:pt x="83" y="131"/>
                    </a:lnTo>
                    <a:lnTo>
                      <a:pt x="88" y="136"/>
                    </a:lnTo>
                    <a:lnTo>
                      <a:pt x="94" y="136"/>
                    </a:lnTo>
                    <a:lnTo>
                      <a:pt x="99" y="141"/>
                    </a:lnTo>
                    <a:lnTo>
                      <a:pt x="104" y="147"/>
                    </a:lnTo>
                    <a:lnTo>
                      <a:pt x="109" y="147"/>
                    </a:lnTo>
                    <a:lnTo>
                      <a:pt x="109" y="141"/>
                    </a:lnTo>
                    <a:lnTo>
                      <a:pt x="114" y="141"/>
                    </a:lnTo>
                    <a:lnTo>
                      <a:pt x="114" y="136"/>
                    </a:lnTo>
                    <a:lnTo>
                      <a:pt x="120" y="141"/>
                    </a:lnTo>
                    <a:lnTo>
                      <a:pt x="125" y="141"/>
                    </a:lnTo>
                    <a:lnTo>
                      <a:pt x="130" y="141"/>
                    </a:lnTo>
                    <a:lnTo>
                      <a:pt x="130" y="136"/>
                    </a:lnTo>
                    <a:lnTo>
                      <a:pt x="135" y="136"/>
                    </a:lnTo>
                    <a:lnTo>
                      <a:pt x="135" y="131"/>
                    </a:lnTo>
                    <a:lnTo>
                      <a:pt x="141" y="131"/>
                    </a:lnTo>
                    <a:lnTo>
                      <a:pt x="141" y="126"/>
                    </a:lnTo>
                    <a:lnTo>
                      <a:pt x="146" y="131"/>
                    </a:lnTo>
                    <a:lnTo>
                      <a:pt x="146" y="126"/>
                    </a:lnTo>
                    <a:lnTo>
                      <a:pt x="151" y="126"/>
                    </a:lnTo>
                    <a:lnTo>
                      <a:pt x="156" y="126"/>
                    </a:lnTo>
                    <a:lnTo>
                      <a:pt x="161" y="120"/>
                    </a:lnTo>
                    <a:lnTo>
                      <a:pt x="161" y="115"/>
                    </a:lnTo>
                    <a:lnTo>
                      <a:pt x="167" y="115"/>
                    </a:lnTo>
                    <a:lnTo>
                      <a:pt x="172" y="115"/>
                    </a:lnTo>
                    <a:lnTo>
                      <a:pt x="172" y="120"/>
                    </a:lnTo>
                    <a:lnTo>
                      <a:pt x="177" y="120"/>
                    </a:lnTo>
                    <a:lnTo>
                      <a:pt x="177" y="115"/>
                    </a:lnTo>
                    <a:lnTo>
                      <a:pt x="182" y="115"/>
                    </a:lnTo>
                    <a:lnTo>
                      <a:pt x="182" y="120"/>
                    </a:lnTo>
                    <a:lnTo>
                      <a:pt x="182" y="126"/>
                    </a:lnTo>
                    <a:lnTo>
                      <a:pt x="187" y="126"/>
                    </a:lnTo>
                    <a:lnTo>
                      <a:pt x="187" y="120"/>
                    </a:lnTo>
                    <a:lnTo>
                      <a:pt x="193" y="120"/>
                    </a:lnTo>
                    <a:lnTo>
                      <a:pt x="193" y="115"/>
                    </a:lnTo>
                    <a:lnTo>
                      <a:pt x="198" y="115"/>
                    </a:lnTo>
                    <a:lnTo>
                      <a:pt x="193" y="110"/>
                    </a:lnTo>
                    <a:lnTo>
                      <a:pt x="198" y="110"/>
                    </a:lnTo>
                    <a:lnTo>
                      <a:pt x="198" y="105"/>
                    </a:lnTo>
                    <a:lnTo>
                      <a:pt x="198" y="110"/>
                    </a:lnTo>
                    <a:lnTo>
                      <a:pt x="203" y="110"/>
                    </a:lnTo>
                    <a:lnTo>
                      <a:pt x="208" y="110"/>
                    </a:lnTo>
                    <a:lnTo>
                      <a:pt x="208" y="105"/>
                    </a:lnTo>
                    <a:lnTo>
                      <a:pt x="208" y="100"/>
                    </a:lnTo>
                    <a:lnTo>
                      <a:pt x="213" y="100"/>
                    </a:lnTo>
                    <a:lnTo>
                      <a:pt x="213" y="94"/>
                    </a:lnTo>
                    <a:lnTo>
                      <a:pt x="213" y="89"/>
                    </a:lnTo>
                    <a:lnTo>
                      <a:pt x="213" y="84"/>
                    </a:lnTo>
                    <a:lnTo>
                      <a:pt x="219" y="84"/>
                    </a:lnTo>
                    <a:lnTo>
                      <a:pt x="224" y="84"/>
                    </a:lnTo>
                    <a:lnTo>
                      <a:pt x="224" y="89"/>
                    </a:lnTo>
                    <a:lnTo>
                      <a:pt x="229" y="89"/>
                    </a:lnTo>
                    <a:lnTo>
                      <a:pt x="234" y="94"/>
                    </a:lnTo>
                    <a:lnTo>
                      <a:pt x="234" y="100"/>
                    </a:lnTo>
                    <a:lnTo>
                      <a:pt x="240" y="100"/>
                    </a:lnTo>
                    <a:lnTo>
                      <a:pt x="245" y="110"/>
                    </a:lnTo>
                    <a:lnTo>
                      <a:pt x="250" y="110"/>
                    </a:lnTo>
                    <a:lnTo>
                      <a:pt x="255" y="115"/>
                    </a:lnTo>
                    <a:lnTo>
                      <a:pt x="260" y="115"/>
                    </a:lnTo>
                    <a:lnTo>
                      <a:pt x="266" y="110"/>
                    </a:lnTo>
                    <a:lnTo>
                      <a:pt x="266" y="105"/>
                    </a:lnTo>
                    <a:lnTo>
                      <a:pt x="271" y="94"/>
                    </a:lnTo>
                    <a:lnTo>
                      <a:pt x="276" y="89"/>
                    </a:lnTo>
                    <a:lnTo>
                      <a:pt x="281" y="89"/>
                    </a:lnTo>
                    <a:lnTo>
                      <a:pt x="292" y="100"/>
                    </a:lnTo>
                    <a:lnTo>
                      <a:pt x="297" y="100"/>
                    </a:lnTo>
                    <a:lnTo>
                      <a:pt x="302" y="89"/>
                    </a:lnTo>
                    <a:lnTo>
                      <a:pt x="307" y="89"/>
                    </a:lnTo>
                    <a:lnTo>
                      <a:pt x="313" y="89"/>
                    </a:lnTo>
                    <a:lnTo>
                      <a:pt x="318" y="89"/>
                    </a:lnTo>
                    <a:lnTo>
                      <a:pt x="318" y="84"/>
                    </a:lnTo>
                    <a:lnTo>
                      <a:pt x="323" y="84"/>
                    </a:lnTo>
                    <a:lnTo>
                      <a:pt x="323" y="79"/>
                    </a:lnTo>
                    <a:lnTo>
                      <a:pt x="323" y="73"/>
                    </a:lnTo>
                    <a:lnTo>
                      <a:pt x="318" y="68"/>
                    </a:lnTo>
                    <a:lnTo>
                      <a:pt x="318" y="63"/>
                    </a:lnTo>
                    <a:lnTo>
                      <a:pt x="323" y="58"/>
                    </a:lnTo>
                    <a:lnTo>
                      <a:pt x="328" y="58"/>
                    </a:lnTo>
                    <a:lnTo>
                      <a:pt x="333" y="58"/>
                    </a:lnTo>
                    <a:lnTo>
                      <a:pt x="339" y="58"/>
                    </a:lnTo>
                    <a:lnTo>
                      <a:pt x="344" y="58"/>
                    </a:lnTo>
                    <a:lnTo>
                      <a:pt x="349" y="63"/>
                    </a:lnTo>
                    <a:lnTo>
                      <a:pt x="354" y="58"/>
                    </a:lnTo>
                    <a:lnTo>
                      <a:pt x="359" y="58"/>
                    </a:lnTo>
                    <a:lnTo>
                      <a:pt x="359" y="53"/>
                    </a:lnTo>
                    <a:lnTo>
                      <a:pt x="354" y="53"/>
                    </a:lnTo>
                    <a:lnTo>
                      <a:pt x="354" y="47"/>
                    </a:lnTo>
                    <a:lnTo>
                      <a:pt x="354" y="42"/>
                    </a:lnTo>
                    <a:lnTo>
                      <a:pt x="354" y="37"/>
                    </a:lnTo>
                    <a:lnTo>
                      <a:pt x="359" y="32"/>
                    </a:lnTo>
                    <a:lnTo>
                      <a:pt x="365" y="32"/>
                    </a:lnTo>
                    <a:lnTo>
                      <a:pt x="370" y="32"/>
                    </a:lnTo>
                    <a:lnTo>
                      <a:pt x="370" y="26"/>
                    </a:lnTo>
                    <a:lnTo>
                      <a:pt x="375" y="26"/>
                    </a:lnTo>
                    <a:lnTo>
                      <a:pt x="380" y="26"/>
                    </a:lnTo>
                    <a:lnTo>
                      <a:pt x="391" y="32"/>
                    </a:lnTo>
                    <a:lnTo>
                      <a:pt x="401" y="32"/>
                    </a:lnTo>
                    <a:lnTo>
                      <a:pt x="406" y="32"/>
                    </a:lnTo>
                    <a:lnTo>
                      <a:pt x="412" y="26"/>
                    </a:lnTo>
                    <a:lnTo>
                      <a:pt x="417" y="21"/>
                    </a:lnTo>
                    <a:lnTo>
                      <a:pt x="427" y="21"/>
                    </a:lnTo>
                    <a:lnTo>
                      <a:pt x="427" y="26"/>
                    </a:lnTo>
                    <a:lnTo>
                      <a:pt x="432" y="26"/>
                    </a:lnTo>
                    <a:lnTo>
                      <a:pt x="438" y="26"/>
                    </a:lnTo>
                    <a:lnTo>
                      <a:pt x="438" y="21"/>
                    </a:lnTo>
                    <a:lnTo>
                      <a:pt x="438" y="16"/>
                    </a:lnTo>
                    <a:lnTo>
                      <a:pt x="438" y="11"/>
                    </a:lnTo>
                    <a:lnTo>
                      <a:pt x="438" y="5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48" y="0"/>
                    </a:lnTo>
                    <a:lnTo>
                      <a:pt x="464" y="5"/>
                    </a:lnTo>
                    <a:lnTo>
                      <a:pt x="469" y="21"/>
                    </a:lnTo>
                    <a:lnTo>
                      <a:pt x="453" y="42"/>
                    </a:lnTo>
                    <a:lnTo>
                      <a:pt x="464" y="58"/>
                    </a:lnTo>
                    <a:lnTo>
                      <a:pt x="458" y="58"/>
                    </a:lnTo>
                    <a:lnTo>
                      <a:pt x="458" y="63"/>
                    </a:lnTo>
                    <a:lnTo>
                      <a:pt x="458" y="68"/>
                    </a:lnTo>
                    <a:lnTo>
                      <a:pt x="458" y="73"/>
                    </a:lnTo>
                    <a:lnTo>
                      <a:pt x="458" y="79"/>
                    </a:lnTo>
                    <a:lnTo>
                      <a:pt x="453" y="73"/>
                    </a:lnTo>
                    <a:lnTo>
                      <a:pt x="453" y="79"/>
                    </a:lnTo>
                    <a:lnTo>
                      <a:pt x="448" y="79"/>
                    </a:lnTo>
                    <a:lnTo>
                      <a:pt x="448" y="84"/>
                    </a:lnTo>
                    <a:lnTo>
                      <a:pt x="443" y="84"/>
                    </a:lnTo>
                    <a:lnTo>
                      <a:pt x="438" y="84"/>
                    </a:lnTo>
                    <a:lnTo>
                      <a:pt x="432" y="84"/>
                    </a:lnTo>
                    <a:lnTo>
                      <a:pt x="427" y="84"/>
                    </a:lnTo>
                    <a:lnTo>
                      <a:pt x="417" y="115"/>
                    </a:lnTo>
                    <a:lnTo>
                      <a:pt x="417" y="126"/>
                    </a:lnTo>
                    <a:lnTo>
                      <a:pt x="412" y="126"/>
                    </a:lnTo>
                    <a:lnTo>
                      <a:pt x="406" y="147"/>
                    </a:lnTo>
                    <a:lnTo>
                      <a:pt x="401" y="152"/>
                    </a:lnTo>
                    <a:lnTo>
                      <a:pt x="406" y="157"/>
                    </a:lnTo>
                    <a:lnTo>
                      <a:pt x="417" y="167"/>
                    </a:lnTo>
                    <a:lnTo>
                      <a:pt x="417" y="173"/>
                    </a:lnTo>
                    <a:lnTo>
                      <a:pt x="412" y="183"/>
                    </a:lnTo>
                    <a:lnTo>
                      <a:pt x="401" y="194"/>
                    </a:lnTo>
                    <a:lnTo>
                      <a:pt x="401" y="204"/>
                    </a:lnTo>
                    <a:lnTo>
                      <a:pt x="396" y="209"/>
                    </a:lnTo>
                    <a:lnTo>
                      <a:pt x="401" y="214"/>
                    </a:lnTo>
                    <a:lnTo>
                      <a:pt x="401" y="225"/>
                    </a:lnTo>
                    <a:lnTo>
                      <a:pt x="401" y="230"/>
                    </a:lnTo>
                    <a:lnTo>
                      <a:pt x="406" y="241"/>
                    </a:lnTo>
                    <a:lnTo>
                      <a:pt x="412" y="241"/>
                    </a:lnTo>
                    <a:lnTo>
                      <a:pt x="417" y="235"/>
                    </a:lnTo>
                    <a:lnTo>
                      <a:pt x="417" y="241"/>
                    </a:lnTo>
                    <a:lnTo>
                      <a:pt x="417" y="251"/>
                    </a:lnTo>
                    <a:lnTo>
                      <a:pt x="412" y="251"/>
                    </a:lnTo>
                    <a:lnTo>
                      <a:pt x="417" y="251"/>
                    </a:lnTo>
                    <a:lnTo>
                      <a:pt x="417" y="256"/>
                    </a:lnTo>
                    <a:lnTo>
                      <a:pt x="422" y="256"/>
                    </a:lnTo>
                    <a:lnTo>
                      <a:pt x="422" y="262"/>
                    </a:lnTo>
                    <a:lnTo>
                      <a:pt x="432" y="262"/>
                    </a:lnTo>
                    <a:lnTo>
                      <a:pt x="443" y="251"/>
                    </a:lnTo>
                    <a:lnTo>
                      <a:pt x="448" y="246"/>
                    </a:lnTo>
                    <a:lnTo>
                      <a:pt x="453" y="246"/>
                    </a:lnTo>
                    <a:lnTo>
                      <a:pt x="458" y="246"/>
                    </a:lnTo>
                    <a:lnTo>
                      <a:pt x="464" y="246"/>
                    </a:lnTo>
                    <a:lnTo>
                      <a:pt x="469" y="246"/>
                    </a:lnTo>
                    <a:lnTo>
                      <a:pt x="479" y="246"/>
                    </a:lnTo>
                    <a:lnTo>
                      <a:pt x="485" y="246"/>
                    </a:lnTo>
                    <a:lnTo>
                      <a:pt x="485" y="251"/>
                    </a:lnTo>
                    <a:lnTo>
                      <a:pt x="479" y="251"/>
                    </a:lnTo>
                    <a:lnTo>
                      <a:pt x="474" y="256"/>
                    </a:lnTo>
                    <a:lnTo>
                      <a:pt x="474" y="262"/>
                    </a:lnTo>
                    <a:lnTo>
                      <a:pt x="469" y="262"/>
                    </a:lnTo>
                    <a:lnTo>
                      <a:pt x="464" y="267"/>
                    </a:lnTo>
                    <a:lnTo>
                      <a:pt x="464" y="272"/>
                    </a:lnTo>
                    <a:lnTo>
                      <a:pt x="464" y="277"/>
                    </a:lnTo>
                    <a:lnTo>
                      <a:pt x="458" y="277"/>
                    </a:lnTo>
                    <a:lnTo>
                      <a:pt x="453" y="277"/>
                    </a:lnTo>
                    <a:lnTo>
                      <a:pt x="448" y="282"/>
                    </a:lnTo>
                    <a:lnTo>
                      <a:pt x="443" y="282"/>
                    </a:lnTo>
                    <a:lnTo>
                      <a:pt x="443" y="288"/>
                    </a:lnTo>
                    <a:lnTo>
                      <a:pt x="443" y="293"/>
                    </a:lnTo>
                    <a:lnTo>
                      <a:pt x="448" y="293"/>
                    </a:lnTo>
                    <a:lnTo>
                      <a:pt x="448" y="303"/>
                    </a:lnTo>
                    <a:lnTo>
                      <a:pt x="453" y="309"/>
                    </a:lnTo>
                    <a:lnTo>
                      <a:pt x="453" y="314"/>
                    </a:lnTo>
                    <a:lnTo>
                      <a:pt x="458" y="314"/>
                    </a:lnTo>
                    <a:lnTo>
                      <a:pt x="453" y="314"/>
                    </a:lnTo>
                    <a:lnTo>
                      <a:pt x="453" y="319"/>
                    </a:lnTo>
                    <a:lnTo>
                      <a:pt x="453" y="324"/>
                    </a:lnTo>
                    <a:lnTo>
                      <a:pt x="458" y="324"/>
                    </a:lnTo>
                    <a:lnTo>
                      <a:pt x="464" y="324"/>
                    </a:lnTo>
                    <a:lnTo>
                      <a:pt x="458" y="329"/>
                    </a:lnTo>
                    <a:lnTo>
                      <a:pt x="453" y="335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0B0EF453-1299-2A36-A09B-FDB9D07BC6C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121018" y="5595119"/>
                <a:ext cx="692020" cy="812253"/>
              </a:xfrm>
              <a:custGeom>
                <a:avLst/>
                <a:gdLst>
                  <a:gd name="T0" fmla="*/ 177 w 469"/>
                  <a:gd name="T1" fmla="*/ 512 h 554"/>
                  <a:gd name="T2" fmla="*/ 52 w 469"/>
                  <a:gd name="T3" fmla="*/ 492 h 554"/>
                  <a:gd name="T4" fmla="*/ 68 w 469"/>
                  <a:gd name="T5" fmla="*/ 549 h 554"/>
                  <a:gd name="T6" fmla="*/ 459 w 469"/>
                  <a:gd name="T7" fmla="*/ 481 h 554"/>
                  <a:gd name="T8" fmla="*/ 433 w 469"/>
                  <a:gd name="T9" fmla="*/ 486 h 554"/>
                  <a:gd name="T10" fmla="*/ 443 w 469"/>
                  <a:gd name="T11" fmla="*/ 502 h 554"/>
                  <a:gd name="T12" fmla="*/ 391 w 469"/>
                  <a:gd name="T13" fmla="*/ 481 h 554"/>
                  <a:gd name="T14" fmla="*/ 349 w 469"/>
                  <a:gd name="T15" fmla="*/ 481 h 554"/>
                  <a:gd name="T16" fmla="*/ 297 w 469"/>
                  <a:gd name="T17" fmla="*/ 528 h 554"/>
                  <a:gd name="T18" fmla="*/ 344 w 469"/>
                  <a:gd name="T19" fmla="*/ 481 h 554"/>
                  <a:gd name="T20" fmla="*/ 354 w 469"/>
                  <a:gd name="T21" fmla="*/ 465 h 554"/>
                  <a:gd name="T22" fmla="*/ 438 w 469"/>
                  <a:gd name="T23" fmla="*/ 481 h 554"/>
                  <a:gd name="T24" fmla="*/ 406 w 469"/>
                  <a:gd name="T25" fmla="*/ 465 h 554"/>
                  <a:gd name="T26" fmla="*/ 276 w 469"/>
                  <a:gd name="T27" fmla="*/ 497 h 554"/>
                  <a:gd name="T28" fmla="*/ 376 w 469"/>
                  <a:gd name="T29" fmla="*/ 460 h 554"/>
                  <a:gd name="T30" fmla="*/ 375 w 469"/>
                  <a:gd name="T31" fmla="*/ 460 h 554"/>
                  <a:gd name="T32" fmla="*/ 370 w 469"/>
                  <a:gd name="T33" fmla="*/ 450 h 554"/>
                  <a:gd name="T34" fmla="*/ 365 w 469"/>
                  <a:gd name="T35" fmla="*/ 460 h 554"/>
                  <a:gd name="T36" fmla="*/ 297 w 469"/>
                  <a:gd name="T37" fmla="*/ 497 h 554"/>
                  <a:gd name="T38" fmla="*/ 266 w 469"/>
                  <a:gd name="T39" fmla="*/ 450 h 554"/>
                  <a:gd name="T40" fmla="*/ 245 w 469"/>
                  <a:gd name="T41" fmla="*/ 486 h 554"/>
                  <a:gd name="T42" fmla="*/ 266 w 469"/>
                  <a:gd name="T43" fmla="*/ 481 h 554"/>
                  <a:gd name="T44" fmla="*/ 203 w 469"/>
                  <a:gd name="T45" fmla="*/ 455 h 554"/>
                  <a:gd name="T46" fmla="*/ 203 w 469"/>
                  <a:gd name="T47" fmla="*/ 450 h 554"/>
                  <a:gd name="T48" fmla="*/ 234 w 469"/>
                  <a:gd name="T49" fmla="*/ 528 h 554"/>
                  <a:gd name="T50" fmla="*/ 182 w 469"/>
                  <a:gd name="T51" fmla="*/ 502 h 554"/>
                  <a:gd name="T52" fmla="*/ 177 w 469"/>
                  <a:gd name="T53" fmla="*/ 439 h 554"/>
                  <a:gd name="T54" fmla="*/ 255 w 469"/>
                  <a:gd name="T55" fmla="*/ 445 h 554"/>
                  <a:gd name="T56" fmla="*/ 297 w 469"/>
                  <a:gd name="T57" fmla="*/ 434 h 554"/>
                  <a:gd name="T58" fmla="*/ 276 w 469"/>
                  <a:gd name="T59" fmla="*/ 418 h 554"/>
                  <a:gd name="T60" fmla="*/ 235 w 469"/>
                  <a:gd name="T61" fmla="*/ 413 h 554"/>
                  <a:gd name="T62" fmla="*/ 276 w 469"/>
                  <a:gd name="T63" fmla="*/ 424 h 554"/>
                  <a:gd name="T64" fmla="*/ 250 w 469"/>
                  <a:gd name="T65" fmla="*/ 429 h 554"/>
                  <a:gd name="T66" fmla="*/ 266 w 469"/>
                  <a:gd name="T67" fmla="*/ 387 h 554"/>
                  <a:gd name="T68" fmla="*/ 104 w 469"/>
                  <a:gd name="T69" fmla="*/ 89 h 554"/>
                  <a:gd name="T70" fmla="*/ 255 w 469"/>
                  <a:gd name="T71" fmla="*/ 189 h 554"/>
                  <a:gd name="T72" fmla="*/ 302 w 469"/>
                  <a:gd name="T73" fmla="*/ 309 h 554"/>
                  <a:gd name="T74" fmla="*/ 370 w 469"/>
                  <a:gd name="T75" fmla="*/ 335 h 554"/>
                  <a:gd name="T76" fmla="*/ 448 w 469"/>
                  <a:gd name="T77" fmla="*/ 387 h 554"/>
                  <a:gd name="T78" fmla="*/ 433 w 469"/>
                  <a:gd name="T79" fmla="*/ 465 h 554"/>
                  <a:gd name="T80" fmla="*/ 391 w 469"/>
                  <a:gd name="T81" fmla="*/ 450 h 554"/>
                  <a:gd name="T82" fmla="*/ 344 w 469"/>
                  <a:gd name="T83" fmla="*/ 455 h 554"/>
                  <a:gd name="T84" fmla="*/ 334 w 469"/>
                  <a:gd name="T85" fmla="*/ 465 h 554"/>
                  <a:gd name="T86" fmla="*/ 297 w 469"/>
                  <a:gd name="T87" fmla="*/ 413 h 554"/>
                  <a:gd name="T88" fmla="*/ 276 w 469"/>
                  <a:gd name="T89" fmla="*/ 387 h 554"/>
                  <a:gd name="T90" fmla="*/ 245 w 469"/>
                  <a:gd name="T91" fmla="*/ 398 h 554"/>
                  <a:gd name="T92" fmla="*/ 224 w 469"/>
                  <a:gd name="T93" fmla="*/ 403 h 554"/>
                  <a:gd name="T94" fmla="*/ 188 w 469"/>
                  <a:gd name="T95" fmla="*/ 398 h 554"/>
                  <a:gd name="T96" fmla="*/ 188 w 469"/>
                  <a:gd name="T97" fmla="*/ 439 h 554"/>
                  <a:gd name="T98" fmla="*/ 146 w 469"/>
                  <a:gd name="T99" fmla="*/ 392 h 554"/>
                  <a:gd name="T100" fmla="*/ 130 w 469"/>
                  <a:gd name="T101" fmla="*/ 356 h 554"/>
                  <a:gd name="T102" fmla="*/ 167 w 469"/>
                  <a:gd name="T103" fmla="*/ 434 h 554"/>
                  <a:gd name="T104" fmla="*/ 177 w 469"/>
                  <a:gd name="T105" fmla="*/ 528 h 554"/>
                  <a:gd name="T106" fmla="*/ 120 w 469"/>
                  <a:gd name="T107" fmla="*/ 497 h 554"/>
                  <a:gd name="T108" fmla="*/ 120 w 469"/>
                  <a:gd name="T109" fmla="*/ 460 h 554"/>
                  <a:gd name="T110" fmla="*/ 104 w 469"/>
                  <a:gd name="T111" fmla="*/ 486 h 554"/>
                  <a:gd name="T112" fmla="*/ 99 w 469"/>
                  <a:gd name="T113" fmla="*/ 549 h 554"/>
                  <a:gd name="T114" fmla="*/ 68 w 469"/>
                  <a:gd name="T115" fmla="*/ 481 h 554"/>
                  <a:gd name="T116" fmla="*/ 68 w 469"/>
                  <a:gd name="T117" fmla="*/ 408 h 554"/>
                  <a:gd name="T118" fmla="*/ 21 w 469"/>
                  <a:gd name="T119" fmla="*/ 371 h 554"/>
                  <a:gd name="T120" fmla="*/ 52 w 469"/>
                  <a:gd name="T121" fmla="*/ 215 h 554"/>
                  <a:gd name="T122" fmla="*/ 57 w 469"/>
                  <a:gd name="T123" fmla="*/ 105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9" h="554">
                    <a:moveTo>
                      <a:pt x="203" y="502"/>
                    </a:moveTo>
                    <a:lnTo>
                      <a:pt x="208" y="507"/>
                    </a:lnTo>
                    <a:lnTo>
                      <a:pt x="208" y="512"/>
                    </a:lnTo>
                    <a:lnTo>
                      <a:pt x="214" y="512"/>
                    </a:lnTo>
                    <a:lnTo>
                      <a:pt x="208" y="512"/>
                    </a:lnTo>
                    <a:lnTo>
                      <a:pt x="208" y="518"/>
                    </a:lnTo>
                    <a:lnTo>
                      <a:pt x="214" y="518"/>
                    </a:lnTo>
                    <a:lnTo>
                      <a:pt x="219" y="518"/>
                    </a:lnTo>
                    <a:lnTo>
                      <a:pt x="224" y="518"/>
                    </a:lnTo>
                    <a:lnTo>
                      <a:pt x="224" y="523"/>
                    </a:lnTo>
                    <a:lnTo>
                      <a:pt x="224" y="528"/>
                    </a:lnTo>
                    <a:lnTo>
                      <a:pt x="219" y="528"/>
                    </a:lnTo>
                    <a:lnTo>
                      <a:pt x="214" y="528"/>
                    </a:lnTo>
                    <a:lnTo>
                      <a:pt x="208" y="528"/>
                    </a:lnTo>
                    <a:lnTo>
                      <a:pt x="203" y="528"/>
                    </a:lnTo>
                    <a:lnTo>
                      <a:pt x="203" y="523"/>
                    </a:lnTo>
                    <a:lnTo>
                      <a:pt x="198" y="523"/>
                    </a:lnTo>
                    <a:lnTo>
                      <a:pt x="193" y="523"/>
                    </a:lnTo>
                    <a:lnTo>
                      <a:pt x="188" y="523"/>
                    </a:lnTo>
                    <a:lnTo>
                      <a:pt x="182" y="523"/>
                    </a:lnTo>
                    <a:lnTo>
                      <a:pt x="182" y="518"/>
                    </a:lnTo>
                    <a:lnTo>
                      <a:pt x="182" y="512"/>
                    </a:lnTo>
                    <a:lnTo>
                      <a:pt x="177" y="512"/>
                    </a:lnTo>
                    <a:lnTo>
                      <a:pt x="177" y="507"/>
                    </a:lnTo>
                    <a:lnTo>
                      <a:pt x="177" y="502"/>
                    </a:lnTo>
                    <a:lnTo>
                      <a:pt x="182" y="502"/>
                    </a:lnTo>
                    <a:lnTo>
                      <a:pt x="188" y="502"/>
                    </a:lnTo>
                    <a:lnTo>
                      <a:pt x="188" y="507"/>
                    </a:lnTo>
                    <a:lnTo>
                      <a:pt x="188" y="502"/>
                    </a:lnTo>
                    <a:lnTo>
                      <a:pt x="193" y="502"/>
                    </a:lnTo>
                    <a:lnTo>
                      <a:pt x="193" y="497"/>
                    </a:lnTo>
                    <a:lnTo>
                      <a:pt x="198" y="497"/>
                    </a:lnTo>
                    <a:lnTo>
                      <a:pt x="203" y="497"/>
                    </a:lnTo>
                    <a:lnTo>
                      <a:pt x="203" y="502"/>
                    </a:lnTo>
                    <a:close/>
                    <a:moveTo>
                      <a:pt x="62" y="549"/>
                    </a:moveTo>
                    <a:lnTo>
                      <a:pt x="62" y="539"/>
                    </a:lnTo>
                    <a:lnTo>
                      <a:pt x="57" y="533"/>
                    </a:lnTo>
                    <a:lnTo>
                      <a:pt x="47" y="528"/>
                    </a:lnTo>
                    <a:lnTo>
                      <a:pt x="47" y="523"/>
                    </a:lnTo>
                    <a:lnTo>
                      <a:pt x="47" y="518"/>
                    </a:lnTo>
                    <a:lnTo>
                      <a:pt x="47" y="507"/>
                    </a:lnTo>
                    <a:lnTo>
                      <a:pt x="52" y="507"/>
                    </a:lnTo>
                    <a:lnTo>
                      <a:pt x="52" y="502"/>
                    </a:lnTo>
                    <a:lnTo>
                      <a:pt x="57" y="497"/>
                    </a:lnTo>
                    <a:lnTo>
                      <a:pt x="52" y="497"/>
                    </a:lnTo>
                    <a:lnTo>
                      <a:pt x="52" y="492"/>
                    </a:lnTo>
                    <a:lnTo>
                      <a:pt x="57" y="486"/>
                    </a:lnTo>
                    <a:lnTo>
                      <a:pt x="62" y="476"/>
                    </a:lnTo>
                    <a:lnTo>
                      <a:pt x="62" y="481"/>
                    </a:lnTo>
                    <a:lnTo>
                      <a:pt x="68" y="481"/>
                    </a:lnTo>
                    <a:lnTo>
                      <a:pt x="73" y="486"/>
                    </a:lnTo>
                    <a:lnTo>
                      <a:pt x="78" y="492"/>
                    </a:lnTo>
                    <a:lnTo>
                      <a:pt x="78" y="497"/>
                    </a:lnTo>
                    <a:lnTo>
                      <a:pt x="78" y="502"/>
                    </a:lnTo>
                    <a:lnTo>
                      <a:pt x="78" y="507"/>
                    </a:lnTo>
                    <a:lnTo>
                      <a:pt x="78" y="512"/>
                    </a:lnTo>
                    <a:lnTo>
                      <a:pt x="78" y="518"/>
                    </a:lnTo>
                    <a:lnTo>
                      <a:pt x="78" y="523"/>
                    </a:lnTo>
                    <a:lnTo>
                      <a:pt x="78" y="528"/>
                    </a:lnTo>
                    <a:lnTo>
                      <a:pt x="78" y="533"/>
                    </a:lnTo>
                    <a:lnTo>
                      <a:pt x="73" y="533"/>
                    </a:lnTo>
                    <a:lnTo>
                      <a:pt x="68" y="533"/>
                    </a:lnTo>
                    <a:lnTo>
                      <a:pt x="68" y="539"/>
                    </a:lnTo>
                    <a:lnTo>
                      <a:pt x="73" y="539"/>
                    </a:lnTo>
                    <a:lnTo>
                      <a:pt x="73" y="544"/>
                    </a:lnTo>
                    <a:lnTo>
                      <a:pt x="78" y="544"/>
                    </a:lnTo>
                    <a:lnTo>
                      <a:pt x="78" y="549"/>
                    </a:lnTo>
                    <a:lnTo>
                      <a:pt x="73" y="549"/>
                    </a:lnTo>
                    <a:lnTo>
                      <a:pt x="68" y="549"/>
                    </a:lnTo>
                    <a:lnTo>
                      <a:pt x="62" y="549"/>
                    </a:lnTo>
                    <a:close/>
                    <a:moveTo>
                      <a:pt x="459" y="481"/>
                    </a:moveTo>
                    <a:lnTo>
                      <a:pt x="459" y="486"/>
                    </a:lnTo>
                    <a:lnTo>
                      <a:pt x="453" y="481"/>
                    </a:lnTo>
                    <a:lnTo>
                      <a:pt x="453" y="486"/>
                    </a:lnTo>
                    <a:lnTo>
                      <a:pt x="453" y="492"/>
                    </a:lnTo>
                    <a:lnTo>
                      <a:pt x="448" y="486"/>
                    </a:lnTo>
                    <a:lnTo>
                      <a:pt x="453" y="486"/>
                    </a:lnTo>
                    <a:lnTo>
                      <a:pt x="448" y="481"/>
                    </a:lnTo>
                    <a:lnTo>
                      <a:pt x="448" y="486"/>
                    </a:lnTo>
                    <a:lnTo>
                      <a:pt x="443" y="486"/>
                    </a:lnTo>
                    <a:lnTo>
                      <a:pt x="438" y="486"/>
                    </a:lnTo>
                    <a:lnTo>
                      <a:pt x="433" y="486"/>
                    </a:lnTo>
                    <a:lnTo>
                      <a:pt x="427" y="486"/>
                    </a:lnTo>
                    <a:lnTo>
                      <a:pt x="427" y="481"/>
                    </a:lnTo>
                    <a:lnTo>
                      <a:pt x="433" y="481"/>
                    </a:lnTo>
                    <a:lnTo>
                      <a:pt x="438" y="481"/>
                    </a:lnTo>
                    <a:lnTo>
                      <a:pt x="443" y="481"/>
                    </a:lnTo>
                    <a:lnTo>
                      <a:pt x="448" y="481"/>
                    </a:lnTo>
                    <a:lnTo>
                      <a:pt x="448" y="476"/>
                    </a:lnTo>
                    <a:lnTo>
                      <a:pt x="453" y="476"/>
                    </a:lnTo>
                    <a:lnTo>
                      <a:pt x="453" y="481"/>
                    </a:lnTo>
                    <a:lnTo>
                      <a:pt x="459" y="481"/>
                    </a:lnTo>
                    <a:close/>
                    <a:moveTo>
                      <a:pt x="422" y="476"/>
                    </a:moveTo>
                    <a:lnTo>
                      <a:pt x="422" y="481"/>
                    </a:lnTo>
                    <a:lnTo>
                      <a:pt x="422" y="486"/>
                    </a:lnTo>
                    <a:lnTo>
                      <a:pt x="417" y="486"/>
                    </a:lnTo>
                    <a:lnTo>
                      <a:pt x="412" y="486"/>
                    </a:lnTo>
                    <a:lnTo>
                      <a:pt x="412" y="481"/>
                    </a:lnTo>
                    <a:lnTo>
                      <a:pt x="406" y="481"/>
                    </a:lnTo>
                    <a:lnTo>
                      <a:pt x="412" y="481"/>
                    </a:lnTo>
                    <a:lnTo>
                      <a:pt x="417" y="481"/>
                    </a:lnTo>
                    <a:lnTo>
                      <a:pt x="417" y="476"/>
                    </a:lnTo>
                    <a:lnTo>
                      <a:pt x="422" y="476"/>
                    </a:lnTo>
                    <a:close/>
                    <a:moveTo>
                      <a:pt x="396" y="476"/>
                    </a:moveTo>
                    <a:lnTo>
                      <a:pt x="396" y="481"/>
                    </a:lnTo>
                    <a:lnTo>
                      <a:pt x="396" y="486"/>
                    </a:lnTo>
                    <a:lnTo>
                      <a:pt x="401" y="486"/>
                    </a:lnTo>
                    <a:lnTo>
                      <a:pt x="406" y="486"/>
                    </a:lnTo>
                    <a:lnTo>
                      <a:pt x="412" y="486"/>
                    </a:lnTo>
                    <a:lnTo>
                      <a:pt x="417" y="486"/>
                    </a:lnTo>
                    <a:lnTo>
                      <a:pt x="422" y="486"/>
                    </a:lnTo>
                    <a:lnTo>
                      <a:pt x="422" y="492"/>
                    </a:lnTo>
                    <a:lnTo>
                      <a:pt x="422" y="486"/>
                    </a:lnTo>
                    <a:lnTo>
                      <a:pt x="427" y="486"/>
                    </a:lnTo>
                    <a:lnTo>
                      <a:pt x="433" y="486"/>
                    </a:lnTo>
                    <a:lnTo>
                      <a:pt x="438" y="486"/>
                    </a:lnTo>
                    <a:lnTo>
                      <a:pt x="438" y="492"/>
                    </a:lnTo>
                    <a:lnTo>
                      <a:pt x="443" y="492"/>
                    </a:lnTo>
                    <a:lnTo>
                      <a:pt x="443" y="486"/>
                    </a:lnTo>
                    <a:lnTo>
                      <a:pt x="448" y="486"/>
                    </a:lnTo>
                    <a:lnTo>
                      <a:pt x="448" y="481"/>
                    </a:lnTo>
                    <a:lnTo>
                      <a:pt x="448" y="486"/>
                    </a:lnTo>
                    <a:lnTo>
                      <a:pt x="448" y="492"/>
                    </a:lnTo>
                    <a:lnTo>
                      <a:pt x="453" y="492"/>
                    </a:lnTo>
                    <a:lnTo>
                      <a:pt x="453" y="486"/>
                    </a:lnTo>
                    <a:lnTo>
                      <a:pt x="459" y="486"/>
                    </a:lnTo>
                    <a:lnTo>
                      <a:pt x="459" y="481"/>
                    </a:lnTo>
                    <a:lnTo>
                      <a:pt x="464" y="481"/>
                    </a:lnTo>
                    <a:lnTo>
                      <a:pt x="464" y="486"/>
                    </a:lnTo>
                    <a:lnTo>
                      <a:pt x="469" y="486"/>
                    </a:lnTo>
                    <a:lnTo>
                      <a:pt x="464" y="486"/>
                    </a:lnTo>
                    <a:lnTo>
                      <a:pt x="464" y="492"/>
                    </a:lnTo>
                    <a:lnTo>
                      <a:pt x="464" y="497"/>
                    </a:lnTo>
                    <a:lnTo>
                      <a:pt x="464" y="502"/>
                    </a:lnTo>
                    <a:lnTo>
                      <a:pt x="459" y="502"/>
                    </a:lnTo>
                    <a:lnTo>
                      <a:pt x="453" y="502"/>
                    </a:lnTo>
                    <a:lnTo>
                      <a:pt x="448" y="502"/>
                    </a:lnTo>
                    <a:lnTo>
                      <a:pt x="443" y="502"/>
                    </a:lnTo>
                    <a:lnTo>
                      <a:pt x="438" y="502"/>
                    </a:lnTo>
                    <a:lnTo>
                      <a:pt x="433" y="502"/>
                    </a:lnTo>
                    <a:lnTo>
                      <a:pt x="427" y="502"/>
                    </a:lnTo>
                    <a:lnTo>
                      <a:pt x="422" y="502"/>
                    </a:lnTo>
                    <a:lnTo>
                      <a:pt x="417" y="502"/>
                    </a:lnTo>
                    <a:lnTo>
                      <a:pt x="412" y="502"/>
                    </a:lnTo>
                    <a:lnTo>
                      <a:pt x="406" y="507"/>
                    </a:lnTo>
                    <a:lnTo>
                      <a:pt x="401" y="507"/>
                    </a:lnTo>
                    <a:lnTo>
                      <a:pt x="396" y="507"/>
                    </a:lnTo>
                    <a:lnTo>
                      <a:pt x="391" y="507"/>
                    </a:lnTo>
                    <a:lnTo>
                      <a:pt x="380" y="502"/>
                    </a:lnTo>
                    <a:lnTo>
                      <a:pt x="375" y="502"/>
                    </a:lnTo>
                    <a:lnTo>
                      <a:pt x="370" y="502"/>
                    </a:lnTo>
                    <a:lnTo>
                      <a:pt x="365" y="502"/>
                    </a:lnTo>
                    <a:lnTo>
                      <a:pt x="370" y="497"/>
                    </a:lnTo>
                    <a:lnTo>
                      <a:pt x="365" y="497"/>
                    </a:lnTo>
                    <a:lnTo>
                      <a:pt x="370" y="497"/>
                    </a:lnTo>
                    <a:lnTo>
                      <a:pt x="370" y="492"/>
                    </a:lnTo>
                    <a:lnTo>
                      <a:pt x="370" y="486"/>
                    </a:lnTo>
                    <a:lnTo>
                      <a:pt x="375" y="486"/>
                    </a:lnTo>
                    <a:lnTo>
                      <a:pt x="380" y="481"/>
                    </a:lnTo>
                    <a:lnTo>
                      <a:pt x="386" y="481"/>
                    </a:lnTo>
                    <a:lnTo>
                      <a:pt x="391" y="481"/>
                    </a:lnTo>
                    <a:lnTo>
                      <a:pt x="391" y="476"/>
                    </a:lnTo>
                    <a:lnTo>
                      <a:pt x="396" y="476"/>
                    </a:lnTo>
                    <a:close/>
                    <a:moveTo>
                      <a:pt x="292" y="471"/>
                    </a:moveTo>
                    <a:lnTo>
                      <a:pt x="297" y="471"/>
                    </a:lnTo>
                    <a:lnTo>
                      <a:pt x="297" y="476"/>
                    </a:lnTo>
                    <a:lnTo>
                      <a:pt x="292" y="476"/>
                    </a:lnTo>
                    <a:lnTo>
                      <a:pt x="292" y="481"/>
                    </a:lnTo>
                    <a:lnTo>
                      <a:pt x="287" y="481"/>
                    </a:lnTo>
                    <a:lnTo>
                      <a:pt x="287" y="486"/>
                    </a:lnTo>
                    <a:lnTo>
                      <a:pt x="281" y="486"/>
                    </a:lnTo>
                    <a:lnTo>
                      <a:pt x="281" y="481"/>
                    </a:lnTo>
                    <a:lnTo>
                      <a:pt x="281" y="476"/>
                    </a:lnTo>
                    <a:lnTo>
                      <a:pt x="287" y="476"/>
                    </a:lnTo>
                    <a:lnTo>
                      <a:pt x="292" y="476"/>
                    </a:lnTo>
                    <a:lnTo>
                      <a:pt x="292" y="471"/>
                    </a:lnTo>
                    <a:close/>
                    <a:moveTo>
                      <a:pt x="386" y="465"/>
                    </a:moveTo>
                    <a:lnTo>
                      <a:pt x="391" y="465"/>
                    </a:lnTo>
                    <a:lnTo>
                      <a:pt x="391" y="471"/>
                    </a:lnTo>
                    <a:lnTo>
                      <a:pt x="386" y="471"/>
                    </a:lnTo>
                    <a:lnTo>
                      <a:pt x="386" y="465"/>
                    </a:lnTo>
                    <a:close/>
                    <a:moveTo>
                      <a:pt x="344" y="481"/>
                    </a:moveTo>
                    <a:lnTo>
                      <a:pt x="344" y="486"/>
                    </a:lnTo>
                    <a:lnTo>
                      <a:pt x="349" y="481"/>
                    </a:lnTo>
                    <a:lnTo>
                      <a:pt x="354" y="481"/>
                    </a:lnTo>
                    <a:lnTo>
                      <a:pt x="360" y="481"/>
                    </a:lnTo>
                    <a:lnTo>
                      <a:pt x="365" y="481"/>
                    </a:lnTo>
                    <a:lnTo>
                      <a:pt x="365" y="486"/>
                    </a:lnTo>
                    <a:lnTo>
                      <a:pt x="360" y="486"/>
                    </a:lnTo>
                    <a:lnTo>
                      <a:pt x="360" y="492"/>
                    </a:lnTo>
                    <a:lnTo>
                      <a:pt x="360" y="497"/>
                    </a:lnTo>
                    <a:lnTo>
                      <a:pt x="360" y="502"/>
                    </a:lnTo>
                    <a:lnTo>
                      <a:pt x="360" y="507"/>
                    </a:lnTo>
                    <a:lnTo>
                      <a:pt x="365" y="507"/>
                    </a:lnTo>
                    <a:lnTo>
                      <a:pt x="365" y="512"/>
                    </a:lnTo>
                    <a:lnTo>
                      <a:pt x="360" y="512"/>
                    </a:lnTo>
                    <a:lnTo>
                      <a:pt x="354" y="518"/>
                    </a:lnTo>
                    <a:lnTo>
                      <a:pt x="349" y="518"/>
                    </a:lnTo>
                    <a:lnTo>
                      <a:pt x="344" y="523"/>
                    </a:lnTo>
                    <a:lnTo>
                      <a:pt x="339" y="523"/>
                    </a:lnTo>
                    <a:lnTo>
                      <a:pt x="334" y="523"/>
                    </a:lnTo>
                    <a:lnTo>
                      <a:pt x="323" y="528"/>
                    </a:lnTo>
                    <a:lnTo>
                      <a:pt x="318" y="528"/>
                    </a:lnTo>
                    <a:lnTo>
                      <a:pt x="313" y="528"/>
                    </a:lnTo>
                    <a:lnTo>
                      <a:pt x="307" y="528"/>
                    </a:lnTo>
                    <a:lnTo>
                      <a:pt x="302" y="528"/>
                    </a:lnTo>
                    <a:lnTo>
                      <a:pt x="297" y="528"/>
                    </a:lnTo>
                    <a:lnTo>
                      <a:pt x="292" y="528"/>
                    </a:lnTo>
                    <a:lnTo>
                      <a:pt x="287" y="528"/>
                    </a:lnTo>
                    <a:lnTo>
                      <a:pt x="287" y="523"/>
                    </a:lnTo>
                    <a:lnTo>
                      <a:pt x="287" y="518"/>
                    </a:lnTo>
                    <a:lnTo>
                      <a:pt x="292" y="518"/>
                    </a:lnTo>
                    <a:lnTo>
                      <a:pt x="292" y="512"/>
                    </a:lnTo>
                    <a:lnTo>
                      <a:pt x="297" y="512"/>
                    </a:lnTo>
                    <a:lnTo>
                      <a:pt x="297" y="507"/>
                    </a:lnTo>
                    <a:lnTo>
                      <a:pt x="302" y="502"/>
                    </a:lnTo>
                    <a:lnTo>
                      <a:pt x="302" y="497"/>
                    </a:lnTo>
                    <a:lnTo>
                      <a:pt x="307" y="497"/>
                    </a:lnTo>
                    <a:lnTo>
                      <a:pt x="307" y="492"/>
                    </a:lnTo>
                    <a:lnTo>
                      <a:pt x="313" y="492"/>
                    </a:lnTo>
                    <a:lnTo>
                      <a:pt x="313" y="486"/>
                    </a:lnTo>
                    <a:lnTo>
                      <a:pt x="318" y="481"/>
                    </a:lnTo>
                    <a:lnTo>
                      <a:pt x="323" y="476"/>
                    </a:lnTo>
                    <a:lnTo>
                      <a:pt x="323" y="471"/>
                    </a:lnTo>
                    <a:lnTo>
                      <a:pt x="328" y="471"/>
                    </a:lnTo>
                    <a:lnTo>
                      <a:pt x="328" y="465"/>
                    </a:lnTo>
                    <a:lnTo>
                      <a:pt x="334" y="471"/>
                    </a:lnTo>
                    <a:lnTo>
                      <a:pt x="334" y="476"/>
                    </a:lnTo>
                    <a:lnTo>
                      <a:pt x="339" y="481"/>
                    </a:lnTo>
                    <a:lnTo>
                      <a:pt x="344" y="481"/>
                    </a:lnTo>
                    <a:close/>
                    <a:moveTo>
                      <a:pt x="401" y="465"/>
                    </a:moveTo>
                    <a:lnTo>
                      <a:pt x="396" y="465"/>
                    </a:lnTo>
                    <a:lnTo>
                      <a:pt x="396" y="471"/>
                    </a:lnTo>
                    <a:lnTo>
                      <a:pt x="391" y="471"/>
                    </a:lnTo>
                    <a:lnTo>
                      <a:pt x="391" y="476"/>
                    </a:lnTo>
                    <a:lnTo>
                      <a:pt x="386" y="476"/>
                    </a:lnTo>
                    <a:lnTo>
                      <a:pt x="386" y="471"/>
                    </a:lnTo>
                    <a:lnTo>
                      <a:pt x="391" y="471"/>
                    </a:lnTo>
                    <a:lnTo>
                      <a:pt x="396" y="471"/>
                    </a:lnTo>
                    <a:lnTo>
                      <a:pt x="396" y="465"/>
                    </a:lnTo>
                    <a:lnTo>
                      <a:pt x="401" y="465"/>
                    </a:lnTo>
                    <a:close/>
                    <a:moveTo>
                      <a:pt x="391" y="460"/>
                    </a:moveTo>
                    <a:lnTo>
                      <a:pt x="391" y="465"/>
                    </a:lnTo>
                    <a:lnTo>
                      <a:pt x="392" y="465"/>
                    </a:lnTo>
                    <a:lnTo>
                      <a:pt x="391" y="460"/>
                    </a:lnTo>
                    <a:close/>
                    <a:moveTo>
                      <a:pt x="344" y="460"/>
                    </a:moveTo>
                    <a:lnTo>
                      <a:pt x="344" y="465"/>
                    </a:lnTo>
                    <a:lnTo>
                      <a:pt x="345" y="465"/>
                    </a:lnTo>
                    <a:lnTo>
                      <a:pt x="344" y="460"/>
                    </a:lnTo>
                    <a:close/>
                    <a:moveTo>
                      <a:pt x="354" y="460"/>
                    </a:moveTo>
                    <a:lnTo>
                      <a:pt x="365" y="460"/>
                    </a:lnTo>
                    <a:lnTo>
                      <a:pt x="365" y="465"/>
                    </a:lnTo>
                    <a:lnTo>
                      <a:pt x="354" y="465"/>
                    </a:lnTo>
                    <a:lnTo>
                      <a:pt x="354" y="460"/>
                    </a:lnTo>
                    <a:close/>
                    <a:moveTo>
                      <a:pt x="354" y="460"/>
                    </a:moveTo>
                    <a:lnTo>
                      <a:pt x="354" y="465"/>
                    </a:lnTo>
                    <a:lnTo>
                      <a:pt x="349" y="465"/>
                    </a:lnTo>
                    <a:lnTo>
                      <a:pt x="349" y="460"/>
                    </a:lnTo>
                    <a:lnTo>
                      <a:pt x="349" y="465"/>
                    </a:lnTo>
                    <a:lnTo>
                      <a:pt x="354" y="465"/>
                    </a:lnTo>
                    <a:lnTo>
                      <a:pt x="349" y="465"/>
                    </a:lnTo>
                    <a:lnTo>
                      <a:pt x="349" y="471"/>
                    </a:lnTo>
                    <a:lnTo>
                      <a:pt x="349" y="465"/>
                    </a:lnTo>
                    <a:lnTo>
                      <a:pt x="349" y="460"/>
                    </a:lnTo>
                    <a:lnTo>
                      <a:pt x="354" y="460"/>
                    </a:lnTo>
                    <a:close/>
                    <a:moveTo>
                      <a:pt x="433" y="460"/>
                    </a:moveTo>
                    <a:lnTo>
                      <a:pt x="433" y="465"/>
                    </a:lnTo>
                    <a:lnTo>
                      <a:pt x="438" y="471"/>
                    </a:lnTo>
                    <a:lnTo>
                      <a:pt x="438" y="465"/>
                    </a:lnTo>
                    <a:lnTo>
                      <a:pt x="443" y="465"/>
                    </a:lnTo>
                    <a:lnTo>
                      <a:pt x="443" y="471"/>
                    </a:lnTo>
                    <a:lnTo>
                      <a:pt x="448" y="471"/>
                    </a:lnTo>
                    <a:lnTo>
                      <a:pt x="448" y="476"/>
                    </a:lnTo>
                    <a:lnTo>
                      <a:pt x="448" y="481"/>
                    </a:lnTo>
                    <a:lnTo>
                      <a:pt x="443" y="481"/>
                    </a:lnTo>
                    <a:lnTo>
                      <a:pt x="438" y="481"/>
                    </a:lnTo>
                    <a:lnTo>
                      <a:pt x="433" y="481"/>
                    </a:lnTo>
                    <a:lnTo>
                      <a:pt x="427" y="481"/>
                    </a:lnTo>
                    <a:lnTo>
                      <a:pt x="427" y="486"/>
                    </a:lnTo>
                    <a:lnTo>
                      <a:pt x="422" y="486"/>
                    </a:lnTo>
                    <a:lnTo>
                      <a:pt x="422" y="481"/>
                    </a:lnTo>
                    <a:lnTo>
                      <a:pt x="427" y="476"/>
                    </a:lnTo>
                    <a:lnTo>
                      <a:pt x="422" y="471"/>
                    </a:lnTo>
                    <a:lnTo>
                      <a:pt x="422" y="476"/>
                    </a:lnTo>
                    <a:lnTo>
                      <a:pt x="417" y="476"/>
                    </a:lnTo>
                    <a:lnTo>
                      <a:pt x="412" y="476"/>
                    </a:lnTo>
                    <a:lnTo>
                      <a:pt x="406" y="476"/>
                    </a:lnTo>
                    <a:lnTo>
                      <a:pt x="406" y="471"/>
                    </a:lnTo>
                    <a:lnTo>
                      <a:pt x="406" y="476"/>
                    </a:lnTo>
                    <a:lnTo>
                      <a:pt x="406" y="481"/>
                    </a:lnTo>
                    <a:lnTo>
                      <a:pt x="401" y="481"/>
                    </a:lnTo>
                    <a:lnTo>
                      <a:pt x="401" y="486"/>
                    </a:lnTo>
                    <a:lnTo>
                      <a:pt x="396" y="486"/>
                    </a:lnTo>
                    <a:lnTo>
                      <a:pt x="396" y="481"/>
                    </a:lnTo>
                    <a:lnTo>
                      <a:pt x="396" y="476"/>
                    </a:lnTo>
                    <a:lnTo>
                      <a:pt x="396" y="471"/>
                    </a:lnTo>
                    <a:lnTo>
                      <a:pt x="396" y="465"/>
                    </a:lnTo>
                    <a:lnTo>
                      <a:pt x="401" y="465"/>
                    </a:lnTo>
                    <a:lnTo>
                      <a:pt x="406" y="465"/>
                    </a:lnTo>
                    <a:lnTo>
                      <a:pt x="412" y="465"/>
                    </a:lnTo>
                    <a:lnTo>
                      <a:pt x="412" y="460"/>
                    </a:lnTo>
                    <a:lnTo>
                      <a:pt x="417" y="460"/>
                    </a:lnTo>
                    <a:lnTo>
                      <a:pt x="422" y="460"/>
                    </a:lnTo>
                    <a:lnTo>
                      <a:pt x="427" y="460"/>
                    </a:lnTo>
                    <a:lnTo>
                      <a:pt x="427" y="455"/>
                    </a:lnTo>
                    <a:lnTo>
                      <a:pt x="427" y="460"/>
                    </a:lnTo>
                    <a:lnTo>
                      <a:pt x="433" y="460"/>
                    </a:lnTo>
                    <a:close/>
                    <a:moveTo>
                      <a:pt x="271" y="460"/>
                    </a:moveTo>
                    <a:lnTo>
                      <a:pt x="276" y="460"/>
                    </a:lnTo>
                    <a:lnTo>
                      <a:pt x="276" y="465"/>
                    </a:lnTo>
                    <a:lnTo>
                      <a:pt x="276" y="471"/>
                    </a:lnTo>
                    <a:lnTo>
                      <a:pt x="281" y="471"/>
                    </a:lnTo>
                    <a:lnTo>
                      <a:pt x="281" y="476"/>
                    </a:lnTo>
                    <a:lnTo>
                      <a:pt x="281" y="481"/>
                    </a:lnTo>
                    <a:lnTo>
                      <a:pt x="281" y="486"/>
                    </a:lnTo>
                    <a:lnTo>
                      <a:pt x="276" y="486"/>
                    </a:lnTo>
                    <a:lnTo>
                      <a:pt x="276" y="492"/>
                    </a:lnTo>
                    <a:lnTo>
                      <a:pt x="281" y="492"/>
                    </a:lnTo>
                    <a:lnTo>
                      <a:pt x="276" y="492"/>
                    </a:lnTo>
                    <a:lnTo>
                      <a:pt x="276" y="497"/>
                    </a:lnTo>
                    <a:lnTo>
                      <a:pt x="281" y="497"/>
                    </a:lnTo>
                    <a:lnTo>
                      <a:pt x="276" y="497"/>
                    </a:lnTo>
                    <a:lnTo>
                      <a:pt x="276" y="502"/>
                    </a:lnTo>
                    <a:lnTo>
                      <a:pt x="276" y="497"/>
                    </a:lnTo>
                    <a:lnTo>
                      <a:pt x="271" y="497"/>
                    </a:lnTo>
                    <a:lnTo>
                      <a:pt x="266" y="497"/>
                    </a:lnTo>
                    <a:lnTo>
                      <a:pt x="266" y="492"/>
                    </a:lnTo>
                    <a:lnTo>
                      <a:pt x="261" y="492"/>
                    </a:lnTo>
                    <a:lnTo>
                      <a:pt x="261" y="486"/>
                    </a:lnTo>
                    <a:lnTo>
                      <a:pt x="266" y="486"/>
                    </a:lnTo>
                    <a:lnTo>
                      <a:pt x="266" y="481"/>
                    </a:lnTo>
                    <a:lnTo>
                      <a:pt x="266" y="476"/>
                    </a:lnTo>
                    <a:lnTo>
                      <a:pt x="261" y="476"/>
                    </a:lnTo>
                    <a:lnTo>
                      <a:pt x="261" y="471"/>
                    </a:lnTo>
                    <a:lnTo>
                      <a:pt x="261" y="465"/>
                    </a:lnTo>
                    <a:lnTo>
                      <a:pt x="261" y="460"/>
                    </a:lnTo>
                    <a:lnTo>
                      <a:pt x="255" y="460"/>
                    </a:lnTo>
                    <a:lnTo>
                      <a:pt x="261" y="455"/>
                    </a:lnTo>
                    <a:lnTo>
                      <a:pt x="261" y="460"/>
                    </a:lnTo>
                    <a:lnTo>
                      <a:pt x="266" y="455"/>
                    </a:lnTo>
                    <a:lnTo>
                      <a:pt x="266" y="460"/>
                    </a:lnTo>
                    <a:lnTo>
                      <a:pt x="271" y="460"/>
                    </a:lnTo>
                    <a:close/>
                    <a:moveTo>
                      <a:pt x="375" y="455"/>
                    </a:moveTo>
                    <a:lnTo>
                      <a:pt x="375" y="460"/>
                    </a:lnTo>
                    <a:lnTo>
                      <a:pt x="376" y="460"/>
                    </a:lnTo>
                    <a:lnTo>
                      <a:pt x="375" y="455"/>
                    </a:lnTo>
                    <a:close/>
                    <a:moveTo>
                      <a:pt x="266" y="455"/>
                    </a:moveTo>
                    <a:lnTo>
                      <a:pt x="271" y="455"/>
                    </a:lnTo>
                    <a:lnTo>
                      <a:pt x="266" y="455"/>
                    </a:lnTo>
                    <a:close/>
                    <a:moveTo>
                      <a:pt x="391" y="455"/>
                    </a:moveTo>
                    <a:lnTo>
                      <a:pt x="386" y="455"/>
                    </a:lnTo>
                    <a:lnTo>
                      <a:pt x="386" y="460"/>
                    </a:lnTo>
                    <a:lnTo>
                      <a:pt x="391" y="460"/>
                    </a:lnTo>
                    <a:lnTo>
                      <a:pt x="391" y="465"/>
                    </a:lnTo>
                    <a:lnTo>
                      <a:pt x="386" y="465"/>
                    </a:lnTo>
                    <a:lnTo>
                      <a:pt x="386" y="471"/>
                    </a:lnTo>
                    <a:lnTo>
                      <a:pt x="380" y="471"/>
                    </a:lnTo>
                    <a:lnTo>
                      <a:pt x="386" y="471"/>
                    </a:lnTo>
                    <a:lnTo>
                      <a:pt x="386" y="476"/>
                    </a:lnTo>
                    <a:lnTo>
                      <a:pt x="386" y="481"/>
                    </a:lnTo>
                    <a:lnTo>
                      <a:pt x="380" y="481"/>
                    </a:lnTo>
                    <a:lnTo>
                      <a:pt x="375" y="481"/>
                    </a:lnTo>
                    <a:lnTo>
                      <a:pt x="375" y="476"/>
                    </a:lnTo>
                    <a:lnTo>
                      <a:pt x="380" y="476"/>
                    </a:lnTo>
                    <a:lnTo>
                      <a:pt x="375" y="476"/>
                    </a:lnTo>
                    <a:lnTo>
                      <a:pt x="375" y="471"/>
                    </a:lnTo>
                    <a:lnTo>
                      <a:pt x="375" y="465"/>
                    </a:lnTo>
                    <a:lnTo>
                      <a:pt x="375" y="460"/>
                    </a:lnTo>
                    <a:lnTo>
                      <a:pt x="380" y="460"/>
                    </a:lnTo>
                    <a:lnTo>
                      <a:pt x="386" y="460"/>
                    </a:lnTo>
                    <a:lnTo>
                      <a:pt x="380" y="460"/>
                    </a:lnTo>
                    <a:lnTo>
                      <a:pt x="380" y="455"/>
                    </a:lnTo>
                    <a:lnTo>
                      <a:pt x="386" y="455"/>
                    </a:lnTo>
                    <a:lnTo>
                      <a:pt x="391" y="455"/>
                    </a:lnTo>
                    <a:close/>
                    <a:moveTo>
                      <a:pt x="261" y="450"/>
                    </a:moveTo>
                    <a:lnTo>
                      <a:pt x="266" y="450"/>
                    </a:lnTo>
                    <a:lnTo>
                      <a:pt x="266" y="460"/>
                    </a:lnTo>
                    <a:lnTo>
                      <a:pt x="261" y="460"/>
                    </a:lnTo>
                    <a:lnTo>
                      <a:pt x="261" y="450"/>
                    </a:lnTo>
                    <a:close/>
                    <a:moveTo>
                      <a:pt x="375" y="481"/>
                    </a:moveTo>
                    <a:lnTo>
                      <a:pt x="370" y="481"/>
                    </a:lnTo>
                    <a:lnTo>
                      <a:pt x="370" y="476"/>
                    </a:lnTo>
                    <a:lnTo>
                      <a:pt x="370" y="471"/>
                    </a:lnTo>
                    <a:lnTo>
                      <a:pt x="365" y="471"/>
                    </a:lnTo>
                    <a:lnTo>
                      <a:pt x="365" y="465"/>
                    </a:lnTo>
                    <a:lnTo>
                      <a:pt x="370" y="465"/>
                    </a:lnTo>
                    <a:lnTo>
                      <a:pt x="370" y="460"/>
                    </a:lnTo>
                    <a:lnTo>
                      <a:pt x="365" y="460"/>
                    </a:lnTo>
                    <a:lnTo>
                      <a:pt x="365" y="455"/>
                    </a:lnTo>
                    <a:lnTo>
                      <a:pt x="370" y="455"/>
                    </a:lnTo>
                    <a:lnTo>
                      <a:pt x="370" y="450"/>
                    </a:lnTo>
                    <a:lnTo>
                      <a:pt x="370" y="455"/>
                    </a:lnTo>
                    <a:lnTo>
                      <a:pt x="375" y="455"/>
                    </a:lnTo>
                    <a:lnTo>
                      <a:pt x="375" y="460"/>
                    </a:lnTo>
                    <a:lnTo>
                      <a:pt x="370" y="460"/>
                    </a:lnTo>
                    <a:lnTo>
                      <a:pt x="375" y="460"/>
                    </a:lnTo>
                    <a:lnTo>
                      <a:pt x="375" y="465"/>
                    </a:lnTo>
                    <a:lnTo>
                      <a:pt x="375" y="471"/>
                    </a:lnTo>
                    <a:lnTo>
                      <a:pt x="375" y="476"/>
                    </a:lnTo>
                    <a:lnTo>
                      <a:pt x="375" y="481"/>
                    </a:lnTo>
                    <a:close/>
                    <a:moveTo>
                      <a:pt x="365" y="450"/>
                    </a:moveTo>
                    <a:lnTo>
                      <a:pt x="370" y="450"/>
                    </a:lnTo>
                    <a:lnTo>
                      <a:pt x="370" y="455"/>
                    </a:lnTo>
                    <a:lnTo>
                      <a:pt x="365" y="455"/>
                    </a:lnTo>
                    <a:lnTo>
                      <a:pt x="365" y="450"/>
                    </a:lnTo>
                    <a:close/>
                    <a:moveTo>
                      <a:pt x="344" y="450"/>
                    </a:moveTo>
                    <a:lnTo>
                      <a:pt x="354" y="450"/>
                    </a:lnTo>
                    <a:lnTo>
                      <a:pt x="354" y="460"/>
                    </a:lnTo>
                    <a:lnTo>
                      <a:pt x="344" y="460"/>
                    </a:lnTo>
                    <a:lnTo>
                      <a:pt x="344" y="450"/>
                    </a:lnTo>
                    <a:close/>
                    <a:moveTo>
                      <a:pt x="360" y="450"/>
                    </a:moveTo>
                    <a:lnTo>
                      <a:pt x="365" y="450"/>
                    </a:lnTo>
                    <a:lnTo>
                      <a:pt x="365" y="455"/>
                    </a:lnTo>
                    <a:lnTo>
                      <a:pt x="365" y="460"/>
                    </a:lnTo>
                    <a:lnTo>
                      <a:pt x="365" y="465"/>
                    </a:lnTo>
                    <a:lnTo>
                      <a:pt x="365" y="460"/>
                    </a:lnTo>
                    <a:lnTo>
                      <a:pt x="360" y="460"/>
                    </a:lnTo>
                    <a:lnTo>
                      <a:pt x="360" y="455"/>
                    </a:lnTo>
                    <a:lnTo>
                      <a:pt x="360" y="450"/>
                    </a:lnTo>
                    <a:close/>
                    <a:moveTo>
                      <a:pt x="276" y="450"/>
                    </a:moveTo>
                    <a:lnTo>
                      <a:pt x="276" y="455"/>
                    </a:lnTo>
                    <a:lnTo>
                      <a:pt x="281" y="455"/>
                    </a:lnTo>
                    <a:lnTo>
                      <a:pt x="287" y="455"/>
                    </a:lnTo>
                    <a:lnTo>
                      <a:pt x="292" y="455"/>
                    </a:lnTo>
                    <a:lnTo>
                      <a:pt x="292" y="460"/>
                    </a:lnTo>
                    <a:lnTo>
                      <a:pt x="297" y="460"/>
                    </a:lnTo>
                    <a:lnTo>
                      <a:pt x="297" y="465"/>
                    </a:lnTo>
                    <a:lnTo>
                      <a:pt x="302" y="465"/>
                    </a:lnTo>
                    <a:lnTo>
                      <a:pt x="302" y="471"/>
                    </a:lnTo>
                    <a:lnTo>
                      <a:pt x="307" y="471"/>
                    </a:lnTo>
                    <a:lnTo>
                      <a:pt x="302" y="471"/>
                    </a:lnTo>
                    <a:lnTo>
                      <a:pt x="302" y="476"/>
                    </a:lnTo>
                    <a:lnTo>
                      <a:pt x="302" y="481"/>
                    </a:lnTo>
                    <a:lnTo>
                      <a:pt x="302" y="486"/>
                    </a:lnTo>
                    <a:lnTo>
                      <a:pt x="302" y="492"/>
                    </a:lnTo>
                    <a:lnTo>
                      <a:pt x="297" y="492"/>
                    </a:lnTo>
                    <a:lnTo>
                      <a:pt x="297" y="497"/>
                    </a:lnTo>
                    <a:lnTo>
                      <a:pt x="292" y="497"/>
                    </a:lnTo>
                    <a:lnTo>
                      <a:pt x="287" y="497"/>
                    </a:lnTo>
                    <a:lnTo>
                      <a:pt x="281" y="497"/>
                    </a:lnTo>
                    <a:lnTo>
                      <a:pt x="281" y="492"/>
                    </a:lnTo>
                    <a:lnTo>
                      <a:pt x="281" y="486"/>
                    </a:lnTo>
                    <a:lnTo>
                      <a:pt x="287" y="486"/>
                    </a:lnTo>
                    <a:lnTo>
                      <a:pt x="287" y="481"/>
                    </a:lnTo>
                    <a:lnTo>
                      <a:pt x="292" y="481"/>
                    </a:lnTo>
                    <a:lnTo>
                      <a:pt x="292" y="476"/>
                    </a:lnTo>
                    <a:lnTo>
                      <a:pt x="297" y="476"/>
                    </a:lnTo>
                    <a:lnTo>
                      <a:pt x="297" y="471"/>
                    </a:lnTo>
                    <a:lnTo>
                      <a:pt x="297" y="465"/>
                    </a:lnTo>
                    <a:lnTo>
                      <a:pt x="292" y="465"/>
                    </a:lnTo>
                    <a:lnTo>
                      <a:pt x="292" y="471"/>
                    </a:lnTo>
                    <a:lnTo>
                      <a:pt x="292" y="476"/>
                    </a:lnTo>
                    <a:lnTo>
                      <a:pt x="287" y="476"/>
                    </a:lnTo>
                    <a:lnTo>
                      <a:pt x="281" y="476"/>
                    </a:lnTo>
                    <a:lnTo>
                      <a:pt x="281" y="471"/>
                    </a:lnTo>
                    <a:lnTo>
                      <a:pt x="276" y="465"/>
                    </a:lnTo>
                    <a:lnTo>
                      <a:pt x="276" y="460"/>
                    </a:lnTo>
                    <a:lnTo>
                      <a:pt x="271" y="460"/>
                    </a:lnTo>
                    <a:lnTo>
                      <a:pt x="271" y="455"/>
                    </a:lnTo>
                    <a:lnTo>
                      <a:pt x="266" y="450"/>
                    </a:lnTo>
                    <a:lnTo>
                      <a:pt x="271" y="450"/>
                    </a:lnTo>
                    <a:lnTo>
                      <a:pt x="271" y="445"/>
                    </a:lnTo>
                    <a:lnTo>
                      <a:pt x="276" y="450"/>
                    </a:lnTo>
                    <a:close/>
                    <a:moveTo>
                      <a:pt x="354" y="450"/>
                    </a:moveTo>
                    <a:lnTo>
                      <a:pt x="354" y="455"/>
                    </a:lnTo>
                    <a:lnTo>
                      <a:pt x="354" y="450"/>
                    </a:lnTo>
                    <a:lnTo>
                      <a:pt x="354" y="455"/>
                    </a:lnTo>
                    <a:lnTo>
                      <a:pt x="354" y="450"/>
                    </a:lnTo>
                    <a:lnTo>
                      <a:pt x="349" y="450"/>
                    </a:lnTo>
                    <a:lnTo>
                      <a:pt x="349" y="445"/>
                    </a:lnTo>
                    <a:lnTo>
                      <a:pt x="349" y="450"/>
                    </a:lnTo>
                    <a:lnTo>
                      <a:pt x="354" y="450"/>
                    </a:lnTo>
                    <a:close/>
                    <a:moveTo>
                      <a:pt x="354" y="445"/>
                    </a:moveTo>
                    <a:lnTo>
                      <a:pt x="360" y="445"/>
                    </a:lnTo>
                    <a:lnTo>
                      <a:pt x="354" y="445"/>
                    </a:lnTo>
                    <a:close/>
                    <a:moveTo>
                      <a:pt x="261" y="507"/>
                    </a:moveTo>
                    <a:lnTo>
                      <a:pt x="255" y="507"/>
                    </a:lnTo>
                    <a:lnTo>
                      <a:pt x="250" y="507"/>
                    </a:lnTo>
                    <a:lnTo>
                      <a:pt x="250" y="502"/>
                    </a:lnTo>
                    <a:lnTo>
                      <a:pt x="245" y="502"/>
                    </a:lnTo>
                    <a:lnTo>
                      <a:pt x="245" y="497"/>
                    </a:lnTo>
                    <a:lnTo>
                      <a:pt x="245" y="492"/>
                    </a:lnTo>
                    <a:lnTo>
                      <a:pt x="245" y="486"/>
                    </a:lnTo>
                    <a:lnTo>
                      <a:pt x="240" y="486"/>
                    </a:lnTo>
                    <a:lnTo>
                      <a:pt x="240" y="481"/>
                    </a:lnTo>
                    <a:lnTo>
                      <a:pt x="240" y="476"/>
                    </a:lnTo>
                    <a:lnTo>
                      <a:pt x="240" y="471"/>
                    </a:lnTo>
                    <a:lnTo>
                      <a:pt x="240" y="465"/>
                    </a:lnTo>
                    <a:lnTo>
                      <a:pt x="240" y="460"/>
                    </a:lnTo>
                    <a:lnTo>
                      <a:pt x="234" y="460"/>
                    </a:lnTo>
                    <a:lnTo>
                      <a:pt x="234" y="455"/>
                    </a:lnTo>
                    <a:lnTo>
                      <a:pt x="234" y="450"/>
                    </a:lnTo>
                    <a:lnTo>
                      <a:pt x="234" y="445"/>
                    </a:lnTo>
                    <a:lnTo>
                      <a:pt x="240" y="445"/>
                    </a:lnTo>
                    <a:lnTo>
                      <a:pt x="245" y="445"/>
                    </a:lnTo>
                    <a:lnTo>
                      <a:pt x="250" y="445"/>
                    </a:lnTo>
                    <a:lnTo>
                      <a:pt x="250" y="450"/>
                    </a:lnTo>
                    <a:lnTo>
                      <a:pt x="255" y="450"/>
                    </a:lnTo>
                    <a:lnTo>
                      <a:pt x="255" y="455"/>
                    </a:lnTo>
                    <a:lnTo>
                      <a:pt x="255" y="460"/>
                    </a:lnTo>
                    <a:lnTo>
                      <a:pt x="255" y="465"/>
                    </a:lnTo>
                    <a:lnTo>
                      <a:pt x="255" y="471"/>
                    </a:lnTo>
                    <a:lnTo>
                      <a:pt x="261" y="471"/>
                    </a:lnTo>
                    <a:lnTo>
                      <a:pt x="261" y="476"/>
                    </a:lnTo>
                    <a:lnTo>
                      <a:pt x="266" y="476"/>
                    </a:lnTo>
                    <a:lnTo>
                      <a:pt x="266" y="481"/>
                    </a:lnTo>
                    <a:lnTo>
                      <a:pt x="261" y="481"/>
                    </a:lnTo>
                    <a:lnTo>
                      <a:pt x="261" y="486"/>
                    </a:lnTo>
                    <a:lnTo>
                      <a:pt x="261" y="492"/>
                    </a:lnTo>
                    <a:lnTo>
                      <a:pt x="261" y="497"/>
                    </a:lnTo>
                    <a:lnTo>
                      <a:pt x="266" y="497"/>
                    </a:lnTo>
                    <a:lnTo>
                      <a:pt x="266" y="502"/>
                    </a:lnTo>
                    <a:lnTo>
                      <a:pt x="261" y="502"/>
                    </a:lnTo>
                    <a:lnTo>
                      <a:pt x="261" y="507"/>
                    </a:lnTo>
                    <a:close/>
                    <a:moveTo>
                      <a:pt x="229" y="455"/>
                    </a:moveTo>
                    <a:lnTo>
                      <a:pt x="224" y="455"/>
                    </a:lnTo>
                    <a:lnTo>
                      <a:pt x="229" y="455"/>
                    </a:lnTo>
                    <a:lnTo>
                      <a:pt x="229" y="460"/>
                    </a:lnTo>
                    <a:lnTo>
                      <a:pt x="229" y="465"/>
                    </a:lnTo>
                    <a:lnTo>
                      <a:pt x="229" y="476"/>
                    </a:lnTo>
                    <a:lnTo>
                      <a:pt x="229" y="471"/>
                    </a:lnTo>
                    <a:lnTo>
                      <a:pt x="229" y="465"/>
                    </a:lnTo>
                    <a:lnTo>
                      <a:pt x="224" y="465"/>
                    </a:lnTo>
                    <a:lnTo>
                      <a:pt x="224" y="460"/>
                    </a:lnTo>
                    <a:lnTo>
                      <a:pt x="219" y="460"/>
                    </a:lnTo>
                    <a:lnTo>
                      <a:pt x="219" y="455"/>
                    </a:lnTo>
                    <a:lnTo>
                      <a:pt x="214" y="455"/>
                    </a:lnTo>
                    <a:lnTo>
                      <a:pt x="208" y="455"/>
                    </a:lnTo>
                    <a:lnTo>
                      <a:pt x="203" y="455"/>
                    </a:lnTo>
                    <a:lnTo>
                      <a:pt x="203" y="450"/>
                    </a:lnTo>
                    <a:lnTo>
                      <a:pt x="208" y="450"/>
                    </a:lnTo>
                    <a:lnTo>
                      <a:pt x="208" y="445"/>
                    </a:lnTo>
                    <a:lnTo>
                      <a:pt x="214" y="445"/>
                    </a:lnTo>
                    <a:lnTo>
                      <a:pt x="214" y="439"/>
                    </a:lnTo>
                    <a:lnTo>
                      <a:pt x="219" y="439"/>
                    </a:lnTo>
                    <a:lnTo>
                      <a:pt x="219" y="445"/>
                    </a:lnTo>
                    <a:lnTo>
                      <a:pt x="224" y="445"/>
                    </a:lnTo>
                    <a:lnTo>
                      <a:pt x="229" y="445"/>
                    </a:lnTo>
                    <a:lnTo>
                      <a:pt x="229" y="450"/>
                    </a:lnTo>
                    <a:lnTo>
                      <a:pt x="229" y="455"/>
                    </a:lnTo>
                    <a:close/>
                    <a:moveTo>
                      <a:pt x="182" y="445"/>
                    </a:moveTo>
                    <a:lnTo>
                      <a:pt x="188" y="445"/>
                    </a:lnTo>
                    <a:lnTo>
                      <a:pt x="188" y="439"/>
                    </a:lnTo>
                    <a:lnTo>
                      <a:pt x="193" y="439"/>
                    </a:lnTo>
                    <a:lnTo>
                      <a:pt x="193" y="445"/>
                    </a:lnTo>
                    <a:lnTo>
                      <a:pt x="198" y="445"/>
                    </a:lnTo>
                    <a:lnTo>
                      <a:pt x="198" y="439"/>
                    </a:lnTo>
                    <a:lnTo>
                      <a:pt x="203" y="439"/>
                    </a:lnTo>
                    <a:lnTo>
                      <a:pt x="203" y="445"/>
                    </a:lnTo>
                    <a:lnTo>
                      <a:pt x="208" y="445"/>
                    </a:lnTo>
                    <a:lnTo>
                      <a:pt x="208" y="450"/>
                    </a:lnTo>
                    <a:lnTo>
                      <a:pt x="203" y="450"/>
                    </a:lnTo>
                    <a:lnTo>
                      <a:pt x="203" y="455"/>
                    </a:lnTo>
                    <a:lnTo>
                      <a:pt x="208" y="455"/>
                    </a:lnTo>
                    <a:lnTo>
                      <a:pt x="214" y="455"/>
                    </a:lnTo>
                    <a:lnTo>
                      <a:pt x="219" y="460"/>
                    </a:lnTo>
                    <a:lnTo>
                      <a:pt x="224" y="465"/>
                    </a:lnTo>
                    <a:lnTo>
                      <a:pt x="224" y="471"/>
                    </a:lnTo>
                    <a:lnTo>
                      <a:pt x="224" y="476"/>
                    </a:lnTo>
                    <a:lnTo>
                      <a:pt x="224" y="481"/>
                    </a:lnTo>
                    <a:lnTo>
                      <a:pt x="229" y="481"/>
                    </a:lnTo>
                    <a:lnTo>
                      <a:pt x="229" y="486"/>
                    </a:lnTo>
                    <a:lnTo>
                      <a:pt x="229" y="492"/>
                    </a:lnTo>
                    <a:lnTo>
                      <a:pt x="234" y="492"/>
                    </a:lnTo>
                    <a:lnTo>
                      <a:pt x="234" y="497"/>
                    </a:lnTo>
                    <a:lnTo>
                      <a:pt x="234" y="502"/>
                    </a:lnTo>
                    <a:lnTo>
                      <a:pt x="234" y="507"/>
                    </a:lnTo>
                    <a:lnTo>
                      <a:pt x="234" y="512"/>
                    </a:lnTo>
                    <a:lnTo>
                      <a:pt x="240" y="512"/>
                    </a:lnTo>
                    <a:lnTo>
                      <a:pt x="240" y="518"/>
                    </a:lnTo>
                    <a:lnTo>
                      <a:pt x="245" y="518"/>
                    </a:lnTo>
                    <a:lnTo>
                      <a:pt x="245" y="523"/>
                    </a:lnTo>
                    <a:lnTo>
                      <a:pt x="240" y="523"/>
                    </a:lnTo>
                    <a:lnTo>
                      <a:pt x="240" y="528"/>
                    </a:lnTo>
                    <a:lnTo>
                      <a:pt x="234" y="528"/>
                    </a:lnTo>
                    <a:lnTo>
                      <a:pt x="229" y="528"/>
                    </a:lnTo>
                    <a:lnTo>
                      <a:pt x="224" y="528"/>
                    </a:lnTo>
                    <a:lnTo>
                      <a:pt x="224" y="523"/>
                    </a:lnTo>
                    <a:lnTo>
                      <a:pt x="224" y="518"/>
                    </a:lnTo>
                    <a:lnTo>
                      <a:pt x="219" y="518"/>
                    </a:lnTo>
                    <a:lnTo>
                      <a:pt x="214" y="518"/>
                    </a:lnTo>
                    <a:lnTo>
                      <a:pt x="214" y="512"/>
                    </a:lnTo>
                    <a:lnTo>
                      <a:pt x="208" y="512"/>
                    </a:lnTo>
                    <a:lnTo>
                      <a:pt x="208" y="507"/>
                    </a:lnTo>
                    <a:lnTo>
                      <a:pt x="208" y="502"/>
                    </a:lnTo>
                    <a:lnTo>
                      <a:pt x="203" y="502"/>
                    </a:lnTo>
                    <a:lnTo>
                      <a:pt x="203" y="497"/>
                    </a:lnTo>
                    <a:lnTo>
                      <a:pt x="203" y="492"/>
                    </a:lnTo>
                    <a:lnTo>
                      <a:pt x="203" y="486"/>
                    </a:lnTo>
                    <a:lnTo>
                      <a:pt x="198" y="486"/>
                    </a:lnTo>
                    <a:lnTo>
                      <a:pt x="198" y="492"/>
                    </a:lnTo>
                    <a:lnTo>
                      <a:pt x="203" y="492"/>
                    </a:lnTo>
                    <a:lnTo>
                      <a:pt x="198" y="492"/>
                    </a:lnTo>
                    <a:lnTo>
                      <a:pt x="198" y="497"/>
                    </a:lnTo>
                    <a:lnTo>
                      <a:pt x="193" y="497"/>
                    </a:lnTo>
                    <a:lnTo>
                      <a:pt x="193" y="502"/>
                    </a:lnTo>
                    <a:lnTo>
                      <a:pt x="188" y="502"/>
                    </a:lnTo>
                    <a:lnTo>
                      <a:pt x="182" y="502"/>
                    </a:lnTo>
                    <a:lnTo>
                      <a:pt x="177" y="502"/>
                    </a:lnTo>
                    <a:lnTo>
                      <a:pt x="177" y="497"/>
                    </a:lnTo>
                    <a:lnTo>
                      <a:pt x="172" y="497"/>
                    </a:lnTo>
                    <a:lnTo>
                      <a:pt x="172" y="492"/>
                    </a:lnTo>
                    <a:lnTo>
                      <a:pt x="172" y="486"/>
                    </a:lnTo>
                    <a:lnTo>
                      <a:pt x="172" y="481"/>
                    </a:lnTo>
                    <a:lnTo>
                      <a:pt x="167" y="481"/>
                    </a:lnTo>
                    <a:lnTo>
                      <a:pt x="167" y="476"/>
                    </a:lnTo>
                    <a:lnTo>
                      <a:pt x="172" y="476"/>
                    </a:lnTo>
                    <a:lnTo>
                      <a:pt x="167" y="476"/>
                    </a:lnTo>
                    <a:lnTo>
                      <a:pt x="167" y="471"/>
                    </a:lnTo>
                    <a:lnTo>
                      <a:pt x="167" y="465"/>
                    </a:lnTo>
                    <a:lnTo>
                      <a:pt x="162" y="465"/>
                    </a:lnTo>
                    <a:lnTo>
                      <a:pt x="162" y="460"/>
                    </a:lnTo>
                    <a:lnTo>
                      <a:pt x="162" y="455"/>
                    </a:lnTo>
                    <a:lnTo>
                      <a:pt x="167" y="455"/>
                    </a:lnTo>
                    <a:lnTo>
                      <a:pt x="162" y="455"/>
                    </a:lnTo>
                    <a:lnTo>
                      <a:pt x="167" y="455"/>
                    </a:lnTo>
                    <a:lnTo>
                      <a:pt x="167" y="450"/>
                    </a:lnTo>
                    <a:lnTo>
                      <a:pt x="172" y="450"/>
                    </a:lnTo>
                    <a:lnTo>
                      <a:pt x="172" y="445"/>
                    </a:lnTo>
                    <a:lnTo>
                      <a:pt x="177" y="445"/>
                    </a:lnTo>
                    <a:lnTo>
                      <a:pt x="177" y="439"/>
                    </a:lnTo>
                    <a:lnTo>
                      <a:pt x="182" y="439"/>
                    </a:lnTo>
                    <a:lnTo>
                      <a:pt x="182" y="445"/>
                    </a:lnTo>
                    <a:close/>
                    <a:moveTo>
                      <a:pt x="234" y="439"/>
                    </a:moveTo>
                    <a:lnTo>
                      <a:pt x="240" y="439"/>
                    </a:lnTo>
                    <a:lnTo>
                      <a:pt x="234" y="439"/>
                    </a:lnTo>
                    <a:close/>
                    <a:moveTo>
                      <a:pt x="281" y="429"/>
                    </a:moveTo>
                    <a:lnTo>
                      <a:pt x="287" y="429"/>
                    </a:lnTo>
                    <a:lnTo>
                      <a:pt x="287" y="439"/>
                    </a:lnTo>
                    <a:lnTo>
                      <a:pt x="281" y="439"/>
                    </a:lnTo>
                    <a:lnTo>
                      <a:pt x="281" y="429"/>
                    </a:lnTo>
                    <a:close/>
                    <a:moveTo>
                      <a:pt x="250" y="429"/>
                    </a:moveTo>
                    <a:lnTo>
                      <a:pt x="255" y="429"/>
                    </a:lnTo>
                    <a:lnTo>
                      <a:pt x="261" y="429"/>
                    </a:lnTo>
                    <a:lnTo>
                      <a:pt x="261" y="434"/>
                    </a:lnTo>
                    <a:lnTo>
                      <a:pt x="261" y="439"/>
                    </a:lnTo>
                    <a:lnTo>
                      <a:pt x="261" y="445"/>
                    </a:lnTo>
                    <a:lnTo>
                      <a:pt x="255" y="445"/>
                    </a:lnTo>
                    <a:lnTo>
                      <a:pt x="261" y="445"/>
                    </a:lnTo>
                    <a:lnTo>
                      <a:pt x="261" y="450"/>
                    </a:lnTo>
                    <a:lnTo>
                      <a:pt x="261" y="455"/>
                    </a:lnTo>
                    <a:lnTo>
                      <a:pt x="255" y="455"/>
                    </a:lnTo>
                    <a:lnTo>
                      <a:pt x="255" y="450"/>
                    </a:lnTo>
                    <a:lnTo>
                      <a:pt x="255" y="445"/>
                    </a:lnTo>
                    <a:lnTo>
                      <a:pt x="250" y="445"/>
                    </a:lnTo>
                    <a:lnTo>
                      <a:pt x="245" y="445"/>
                    </a:lnTo>
                    <a:lnTo>
                      <a:pt x="240" y="445"/>
                    </a:lnTo>
                    <a:lnTo>
                      <a:pt x="240" y="439"/>
                    </a:lnTo>
                    <a:lnTo>
                      <a:pt x="240" y="434"/>
                    </a:lnTo>
                    <a:lnTo>
                      <a:pt x="240" y="429"/>
                    </a:lnTo>
                    <a:lnTo>
                      <a:pt x="245" y="429"/>
                    </a:lnTo>
                    <a:lnTo>
                      <a:pt x="245" y="424"/>
                    </a:lnTo>
                    <a:lnTo>
                      <a:pt x="240" y="424"/>
                    </a:lnTo>
                    <a:lnTo>
                      <a:pt x="245" y="418"/>
                    </a:lnTo>
                    <a:lnTo>
                      <a:pt x="250" y="424"/>
                    </a:lnTo>
                    <a:lnTo>
                      <a:pt x="250" y="429"/>
                    </a:lnTo>
                    <a:close/>
                    <a:moveTo>
                      <a:pt x="234" y="418"/>
                    </a:moveTo>
                    <a:lnTo>
                      <a:pt x="240" y="418"/>
                    </a:lnTo>
                    <a:lnTo>
                      <a:pt x="240" y="424"/>
                    </a:lnTo>
                    <a:lnTo>
                      <a:pt x="234" y="424"/>
                    </a:lnTo>
                    <a:lnTo>
                      <a:pt x="234" y="418"/>
                    </a:lnTo>
                    <a:close/>
                    <a:moveTo>
                      <a:pt x="287" y="418"/>
                    </a:moveTo>
                    <a:lnTo>
                      <a:pt x="287" y="424"/>
                    </a:lnTo>
                    <a:lnTo>
                      <a:pt x="292" y="424"/>
                    </a:lnTo>
                    <a:lnTo>
                      <a:pt x="297" y="424"/>
                    </a:lnTo>
                    <a:lnTo>
                      <a:pt x="297" y="429"/>
                    </a:lnTo>
                    <a:lnTo>
                      <a:pt x="297" y="434"/>
                    </a:lnTo>
                    <a:lnTo>
                      <a:pt x="302" y="434"/>
                    </a:lnTo>
                    <a:lnTo>
                      <a:pt x="302" y="439"/>
                    </a:lnTo>
                    <a:lnTo>
                      <a:pt x="302" y="445"/>
                    </a:lnTo>
                    <a:lnTo>
                      <a:pt x="307" y="445"/>
                    </a:lnTo>
                    <a:lnTo>
                      <a:pt x="307" y="450"/>
                    </a:lnTo>
                    <a:lnTo>
                      <a:pt x="307" y="455"/>
                    </a:lnTo>
                    <a:lnTo>
                      <a:pt x="302" y="455"/>
                    </a:lnTo>
                    <a:lnTo>
                      <a:pt x="302" y="460"/>
                    </a:lnTo>
                    <a:lnTo>
                      <a:pt x="297" y="460"/>
                    </a:lnTo>
                    <a:lnTo>
                      <a:pt x="297" y="455"/>
                    </a:lnTo>
                    <a:lnTo>
                      <a:pt x="292" y="455"/>
                    </a:lnTo>
                    <a:lnTo>
                      <a:pt x="287" y="450"/>
                    </a:lnTo>
                    <a:lnTo>
                      <a:pt x="287" y="445"/>
                    </a:lnTo>
                    <a:lnTo>
                      <a:pt x="287" y="439"/>
                    </a:lnTo>
                    <a:lnTo>
                      <a:pt x="287" y="434"/>
                    </a:lnTo>
                    <a:lnTo>
                      <a:pt x="287" y="429"/>
                    </a:lnTo>
                    <a:lnTo>
                      <a:pt x="281" y="429"/>
                    </a:lnTo>
                    <a:lnTo>
                      <a:pt x="276" y="424"/>
                    </a:lnTo>
                    <a:lnTo>
                      <a:pt x="276" y="418"/>
                    </a:lnTo>
                    <a:lnTo>
                      <a:pt x="271" y="418"/>
                    </a:lnTo>
                    <a:lnTo>
                      <a:pt x="276" y="418"/>
                    </a:lnTo>
                    <a:lnTo>
                      <a:pt x="276" y="413"/>
                    </a:lnTo>
                    <a:lnTo>
                      <a:pt x="276" y="418"/>
                    </a:lnTo>
                    <a:lnTo>
                      <a:pt x="281" y="418"/>
                    </a:lnTo>
                    <a:lnTo>
                      <a:pt x="287" y="418"/>
                    </a:lnTo>
                    <a:close/>
                    <a:moveTo>
                      <a:pt x="234" y="413"/>
                    </a:moveTo>
                    <a:lnTo>
                      <a:pt x="240" y="413"/>
                    </a:lnTo>
                    <a:lnTo>
                      <a:pt x="240" y="418"/>
                    </a:lnTo>
                    <a:lnTo>
                      <a:pt x="240" y="424"/>
                    </a:lnTo>
                    <a:lnTo>
                      <a:pt x="245" y="424"/>
                    </a:lnTo>
                    <a:lnTo>
                      <a:pt x="245" y="429"/>
                    </a:lnTo>
                    <a:lnTo>
                      <a:pt x="240" y="429"/>
                    </a:lnTo>
                    <a:lnTo>
                      <a:pt x="234" y="429"/>
                    </a:lnTo>
                    <a:lnTo>
                      <a:pt x="234" y="424"/>
                    </a:lnTo>
                    <a:lnTo>
                      <a:pt x="240" y="424"/>
                    </a:lnTo>
                    <a:lnTo>
                      <a:pt x="240" y="418"/>
                    </a:lnTo>
                    <a:lnTo>
                      <a:pt x="234" y="418"/>
                    </a:lnTo>
                    <a:lnTo>
                      <a:pt x="229" y="418"/>
                    </a:lnTo>
                    <a:lnTo>
                      <a:pt x="229" y="413"/>
                    </a:lnTo>
                    <a:lnTo>
                      <a:pt x="234" y="413"/>
                    </a:lnTo>
                    <a:close/>
                    <a:moveTo>
                      <a:pt x="234" y="413"/>
                    </a:moveTo>
                    <a:lnTo>
                      <a:pt x="240" y="413"/>
                    </a:lnTo>
                    <a:lnTo>
                      <a:pt x="234" y="413"/>
                    </a:lnTo>
                    <a:close/>
                    <a:moveTo>
                      <a:pt x="234" y="408"/>
                    </a:moveTo>
                    <a:lnTo>
                      <a:pt x="234" y="413"/>
                    </a:lnTo>
                    <a:lnTo>
                      <a:pt x="235" y="413"/>
                    </a:lnTo>
                    <a:lnTo>
                      <a:pt x="234" y="408"/>
                    </a:lnTo>
                    <a:close/>
                    <a:moveTo>
                      <a:pt x="240" y="408"/>
                    </a:moveTo>
                    <a:lnTo>
                      <a:pt x="245" y="408"/>
                    </a:lnTo>
                    <a:lnTo>
                      <a:pt x="245" y="418"/>
                    </a:lnTo>
                    <a:lnTo>
                      <a:pt x="240" y="418"/>
                    </a:lnTo>
                    <a:lnTo>
                      <a:pt x="240" y="408"/>
                    </a:lnTo>
                    <a:close/>
                    <a:moveTo>
                      <a:pt x="234" y="403"/>
                    </a:moveTo>
                    <a:lnTo>
                      <a:pt x="240" y="403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03"/>
                    </a:lnTo>
                    <a:close/>
                    <a:moveTo>
                      <a:pt x="250" y="398"/>
                    </a:moveTo>
                    <a:lnTo>
                      <a:pt x="250" y="403"/>
                    </a:lnTo>
                    <a:lnTo>
                      <a:pt x="255" y="403"/>
                    </a:lnTo>
                    <a:lnTo>
                      <a:pt x="261" y="403"/>
                    </a:lnTo>
                    <a:lnTo>
                      <a:pt x="266" y="403"/>
                    </a:lnTo>
                    <a:lnTo>
                      <a:pt x="266" y="408"/>
                    </a:lnTo>
                    <a:lnTo>
                      <a:pt x="271" y="408"/>
                    </a:lnTo>
                    <a:lnTo>
                      <a:pt x="271" y="413"/>
                    </a:lnTo>
                    <a:lnTo>
                      <a:pt x="276" y="413"/>
                    </a:lnTo>
                    <a:lnTo>
                      <a:pt x="271" y="418"/>
                    </a:lnTo>
                    <a:lnTo>
                      <a:pt x="271" y="424"/>
                    </a:lnTo>
                    <a:lnTo>
                      <a:pt x="276" y="424"/>
                    </a:lnTo>
                    <a:lnTo>
                      <a:pt x="281" y="424"/>
                    </a:lnTo>
                    <a:lnTo>
                      <a:pt x="281" y="429"/>
                    </a:lnTo>
                    <a:lnTo>
                      <a:pt x="281" y="434"/>
                    </a:lnTo>
                    <a:lnTo>
                      <a:pt x="287" y="439"/>
                    </a:lnTo>
                    <a:lnTo>
                      <a:pt x="287" y="445"/>
                    </a:lnTo>
                    <a:lnTo>
                      <a:pt x="287" y="450"/>
                    </a:lnTo>
                    <a:lnTo>
                      <a:pt x="287" y="455"/>
                    </a:lnTo>
                    <a:lnTo>
                      <a:pt x="281" y="455"/>
                    </a:lnTo>
                    <a:lnTo>
                      <a:pt x="276" y="450"/>
                    </a:lnTo>
                    <a:lnTo>
                      <a:pt x="281" y="450"/>
                    </a:lnTo>
                    <a:lnTo>
                      <a:pt x="276" y="450"/>
                    </a:lnTo>
                    <a:lnTo>
                      <a:pt x="271" y="445"/>
                    </a:lnTo>
                    <a:lnTo>
                      <a:pt x="266" y="445"/>
                    </a:lnTo>
                    <a:lnTo>
                      <a:pt x="266" y="450"/>
                    </a:lnTo>
                    <a:lnTo>
                      <a:pt x="266" y="455"/>
                    </a:lnTo>
                    <a:lnTo>
                      <a:pt x="266" y="450"/>
                    </a:lnTo>
                    <a:lnTo>
                      <a:pt x="261" y="450"/>
                    </a:lnTo>
                    <a:lnTo>
                      <a:pt x="261" y="445"/>
                    </a:lnTo>
                    <a:lnTo>
                      <a:pt x="261" y="439"/>
                    </a:lnTo>
                    <a:lnTo>
                      <a:pt x="261" y="434"/>
                    </a:lnTo>
                    <a:lnTo>
                      <a:pt x="261" y="429"/>
                    </a:lnTo>
                    <a:lnTo>
                      <a:pt x="255" y="429"/>
                    </a:lnTo>
                    <a:lnTo>
                      <a:pt x="250" y="429"/>
                    </a:lnTo>
                    <a:lnTo>
                      <a:pt x="250" y="424"/>
                    </a:lnTo>
                    <a:lnTo>
                      <a:pt x="250" y="418"/>
                    </a:lnTo>
                    <a:lnTo>
                      <a:pt x="245" y="418"/>
                    </a:lnTo>
                    <a:lnTo>
                      <a:pt x="245" y="413"/>
                    </a:lnTo>
                    <a:lnTo>
                      <a:pt x="240" y="408"/>
                    </a:lnTo>
                    <a:lnTo>
                      <a:pt x="240" y="403"/>
                    </a:lnTo>
                    <a:lnTo>
                      <a:pt x="245" y="403"/>
                    </a:lnTo>
                    <a:lnTo>
                      <a:pt x="245" y="398"/>
                    </a:lnTo>
                    <a:lnTo>
                      <a:pt x="250" y="398"/>
                    </a:lnTo>
                    <a:close/>
                    <a:moveTo>
                      <a:pt x="266" y="392"/>
                    </a:moveTo>
                    <a:lnTo>
                      <a:pt x="271" y="398"/>
                    </a:lnTo>
                    <a:lnTo>
                      <a:pt x="266" y="398"/>
                    </a:lnTo>
                    <a:lnTo>
                      <a:pt x="266" y="403"/>
                    </a:lnTo>
                    <a:lnTo>
                      <a:pt x="261" y="403"/>
                    </a:lnTo>
                    <a:lnTo>
                      <a:pt x="255" y="403"/>
                    </a:lnTo>
                    <a:lnTo>
                      <a:pt x="250" y="398"/>
                    </a:lnTo>
                    <a:lnTo>
                      <a:pt x="255" y="398"/>
                    </a:lnTo>
                    <a:lnTo>
                      <a:pt x="255" y="392"/>
                    </a:lnTo>
                    <a:lnTo>
                      <a:pt x="261" y="392"/>
                    </a:lnTo>
                    <a:lnTo>
                      <a:pt x="266" y="392"/>
                    </a:lnTo>
                    <a:close/>
                    <a:moveTo>
                      <a:pt x="266" y="377"/>
                    </a:moveTo>
                    <a:lnTo>
                      <a:pt x="266" y="387"/>
                    </a:lnTo>
                    <a:lnTo>
                      <a:pt x="266" y="387"/>
                    </a:lnTo>
                    <a:lnTo>
                      <a:pt x="266" y="377"/>
                    </a:lnTo>
                    <a:close/>
                    <a:moveTo>
                      <a:pt x="261" y="392"/>
                    </a:moveTo>
                    <a:lnTo>
                      <a:pt x="261" y="387"/>
                    </a:lnTo>
                    <a:lnTo>
                      <a:pt x="261" y="382"/>
                    </a:lnTo>
                    <a:lnTo>
                      <a:pt x="261" y="377"/>
                    </a:lnTo>
                    <a:lnTo>
                      <a:pt x="261" y="382"/>
                    </a:lnTo>
                    <a:lnTo>
                      <a:pt x="266" y="382"/>
                    </a:lnTo>
                    <a:lnTo>
                      <a:pt x="266" y="387"/>
                    </a:lnTo>
                    <a:lnTo>
                      <a:pt x="266" y="392"/>
                    </a:lnTo>
                    <a:lnTo>
                      <a:pt x="261" y="392"/>
                    </a:lnTo>
                    <a:close/>
                    <a:moveTo>
                      <a:pt x="109" y="6"/>
                    </a:moveTo>
                    <a:lnTo>
                      <a:pt x="104" y="32"/>
                    </a:lnTo>
                    <a:lnTo>
                      <a:pt x="99" y="32"/>
                    </a:lnTo>
                    <a:lnTo>
                      <a:pt x="99" y="37"/>
                    </a:lnTo>
                    <a:lnTo>
                      <a:pt x="104" y="37"/>
                    </a:lnTo>
                    <a:lnTo>
                      <a:pt x="109" y="37"/>
                    </a:lnTo>
                    <a:lnTo>
                      <a:pt x="104" y="42"/>
                    </a:lnTo>
                    <a:lnTo>
                      <a:pt x="109" y="42"/>
                    </a:lnTo>
                    <a:lnTo>
                      <a:pt x="109" y="47"/>
                    </a:lnTo>
                    <a:lnTo>
                      <a:pt x="104" y="42"/>
                    </a:lnTo>
                    <a:lnTo>
                      <a:pt x="104" y="47"/>
                    </a:lnTo>
                    <a:lnTo>
                      <a:pt x="94" y="89"/>
                    </a:lnTo>
                    <a:lnTo>
                      <a:pt x="104" y="89"/>
                    </a:lnTo>
                    <a:lnTo>
                      <a:pt x="115" y="89"/>
                    </a:lnTo>
                    <a:lnTo>
                      <a:pt x="115" y="94"/>
                    </a:lnTo>
                    <a:lnTo>
                      <a:pt x="120" y="94"/>
                    </a:lnTo>
                    <a:lnTo>
                      <a:pt x="135" y="94"/>
                    </a:lnTo>
                    <a:lnTo>
                      <a:pt x="135" y="105"/>
                    </a:lnTo>
                    <a:lnTo>
                      <a:pt x="141" y="115"/>
                    </a:lnTo>
                    <a:lnTo>
                      <a:pt x="146" y="121"/>
                    </a:lnTo>
                    <a:lnTo>
                      <a:pt x="146" y="147"/>
                    </a:lnTo>
                    <a:lnTo>
                      <a:pt x="146" y="168"/>
                    </a:lnTo>
                    <a:lnTo>
                      <a:pt x="151" y="173"/>
                    </a:lnTo>
                    <a:lnTo>
                      <a:pt x="162" y="183"/>
                    </a:lnTo>
                    <a:lnTo>
                      <a:pt x="167" y="183"/>
                    </a:lnTo>
                    <a:lnTo>
                      <a:pt x="182" y="189"/>
                    </a:lnTo>
                    <a:lnTo>
                      <a:pt x="188" y="189"/>
                    </a:lnTo>
                    <a:lnTo>
                      <a:pt x="188" y="194"/>
                    </a:lnTo>
                    <a:lnTo>
                      <a:pt x="193" y="194"/>
                    </a:lnTo>
                    <a:lnTo>
                      <a:pt x="198" y="199"/>
                    </a:lnTo>
                    <a:lnTo>
                      <a:pt x="219" y="194"/>
                    </a:lnTo>
                    <a:lnTo>
                      <a:pt x="224" y="194"/>
                    </a:lnTo>
                    <a:lnTo>
                      <a:pt x="240" y="194"/>
                    </a:lnTo>
                    <a:lnTo>
                      <a:pt x="240" y="189"/>
                    </a:lnTo>
                    <a:lnTo>
                      <a:pt x="245" y="189"/>
                    </a:lnTo>
                    <a:lnTo>
                      <a:pt x="255" y="189"/>
                    </a:lnTo>
                    <a:lnTo>
                      <a:pt x="261" y="194"/>
                    </a:lnTo>
                    <a:lnTo>
                      <a:pt x="281" y="199"/>
                    </a:lnTo>
                    <a:lnTo>
                      <a:pt x="307" y="204"/>
                    </a:lnTo>
                    <a:lnTo>
                      <a:pt x="318" y="209"/>
                    </a:lnTo>
                    <a:lnTo>
                      <a:pt x="328" y="209"/>
                    </a:lnTo>
                    <a:lnTo>
                      <a:pt x="334" y="209"/>
                    </a:lnTo>
                    <a:lnTo>
                      <a:pt x="339" y="204"/>
                    </a:lnTo>
                    <a:lnTo>
                      <a:pt x="339" y="199"/>
                    </a:lnTo>
                    <a:lnTo>
                      <a:pt x="344" y="204"/>
                    </a:lnTo>
                    <a:lnTo>
                      <a:pt x="349" y="204"/>
                    </a:lnTo>
                    <a:lnTo>
                      <a:pt x="349" y="209"/>
                    </a:lnTo>
                    <a:lnTo>
                      <a:pt x="349" y="220"/>
                    </a:lnTo>
                    <a:lnTo>
                      <a:pt x="349" y="236"/>
                    </a:lnTo>
                    <a:lnTo>
                      <a:pt x="344" y="246"/>
                    </a:lnTo>
                    <a:lnTo>
                      <a:pt x="339" y="251"/>
                    </a:lnTo>
                    <a:lnTo>
                      <a:pt x="334" y="267"/>
                    </a:lnTo>
                    <a:lnTo>
                      <a:pt x="334" y="283"/>
                    </a:lnTo>
                    <a:lnTo>
                      <a:pt x="334" y="293"/>
                    </a:lnTo>
                    <a:lnTo>
                      <a:pt x="328" y="298"/>
                    </a:lnTo>
                    <a:lnTo>
                      <a:pt x="323" y="303"/>
                    </a:lnTo>
                    <a:lnTo>
                      <a:pt x="313" y="309"/>
                    </a:lnTo>
                    <a:lnTo>
                      <a:pt x="307" y="309"/>
                    </a:lnTo>
                    <a:lnTo>
                      <a:pt x="302" y="309"/>
                    </a:lnTo>
                    <a:lnTo>
                      <a:pt x="302" y="314"/>
                    </a:lnTo>
                    <a:lnTo>
                      <a:pt x="297" y="314"/>
                    </a:lnTo>
                    <a:lnTo>
                      <a:pt x="297" y="319"/>
                    </a:lnTo>
                    <a:lnTo>
                      <a:pt x="292" y="319"/>
                    </a:lnTo>
                    <a:lnTo>
                      <a:pt x="292" y="324"/>
                    </a:lnTo>
                    <a:lnTo>
                      <a:pt x="292" y="330"/>
                    </a:lnTo>
                    <a:lnTo>
                      <a:pt x="297" y="330"/>
                    </a:lnTo>
                    <a:lnTo>
                      <a:pt x="302" y="335"/>
                    </a:lnTo>
                    <a:lnTo>
                      <a:pt x="307" y="335"/>
                    </a:lnTo>
                    <a:lnTo>
                      <a:pt x="313" y="335"/>
                    </a:lnTo>
                    <a:lnTo>
                      <a:pt x="313" y="340"/>
                    </a:lnTo>
                    <a:lnTo>
                      <a:pt x="318" y="340"/>
                    </a:lnTo>
                    <a:lnTo>
                      <a:pt x="323" y="340"/>
                    </a:lnTo>
                    <a:lnTo>
                      <a:pt x="323" y="345"/>
                    </a:lnTo>
                    <a:lnTo>
                      <a:pt x="328" y="340"/>
                    </a:lnTo>
                    <a:lnTo>
                      <a:pt x="334" y="340"/>
                    </a:lnTo>
                    <a:lnTo>
                      <a:pt x="339" y="340"/>
                    </a:lnTo>
                    <a:lnTo>
                      <a:pt x="344" y="335"/>
                    </a:lnTo>
                    <a:lnTo>
                      <a:pt x="349" y="335"/>
                    </a:lnTo>
                    <a:lnTo>
                      <a:pt x="354" y="335"/>
                    </a:lnTo>
                    <a:lnTo>
                      <a:pt x="360" y="335"/>
                    </a:lnTo>
                    <a:lnTo>
                      <a:pt x="365" y="335"/>
                    </a:lnTo>
                    <a:lnTo>
                      <a:pt x="370" y="335"/>
                    </a:lnTo>
                    <a:lnTo>
                      <a:pt x="375" y="335"/>
                    </a:lnTo>
                    <a:lnTo>
                      <a:pt x="375" y="340"/>
                    </a:lnTo>
                    <a:lnTo>
                      <a:pt x="380" y="340"/>
                    </a:lnTo>
                    <a:lnTo>
                      <a:pt x="386" y="340"/>
                    </a:lnTo>
                    <a:lnTo>
                      <a:pt x="391" y="340"/>
                    </a:lnTo>
                    <a:lnTo>
                      <a:pt x="396" y="340"/>
                    </a:lnTo>
                    <a:lnTo>
                      <a:pt x="401" y="340"/>
                    </a:lnTo>
                    <a:lnTo>
                      <a:pt x="406" y="340"/>
                    </a:lnTo>
                    <a:lnTo>
                      <a:pt x="406" y="345"/>
                    </a:lnTo>
                    <a:lnTo>
                      <a:pt x="412" y="345"/>
                    </a:lnTo>
                    <a:lnTo>
                      <a:pt x="417" y="345"/>
                    </a:lnTo>
                    <a:lnTo>
                      <a:pt x="422" y="345"/>
                    </a:lnTo>
                    <a:lnTo>
                      <a:pt x="422" y="350"/>
                    </a:lnTo>
                    <a:lnTo>
                      <a:pt x="427" y="350"/>
                    </a:lnTo>
                    <a:lnTo>
                      <a:pt x="427" y="356"/>
                    </a:lnTo>
                    <a:lnTo>
                      <a:pt x="433" y="361"/>
                    </a:lnTo>
                    <a:lnTo>
                      <a:pt x="438" y="361"/>
                    </a:lnTo>
                    <a:lnTo>
                      <a:pt x="438" y="366"/>
                    </a:lnTo>
                    <a:lnTo>
                      <a:pt x="443" y="371"/>
                    </a:lnTo>
                    <a:lnTo>
                      <a:pt x="443" y="377"/>
                    </a:lnTo>
                    <a:lnTo>
                      <a:pt x="443" y="382"/>
                    </a:lnTo>
                    <a:lnTo>
                      <a:pt x="443" y="387"/>
                    </a:lnTo>
                    <a:lnTo>
                      <a:pt x="448" y="387"/>
                    </a:lnTo>
                    <a:lnTo>
                      <a:pt x="448" y="392"/>
                    </a:lnTo>
                    <a:lnTo>
                      <a:pt x="453" y="392"/>
                    </a:lnTo>
                    <a:lnTo>
                      <a:pt x="448" y="392"/>
                    </a:lnTo>
                    <a:lnTo>
                      <a:pt x="448" y="398"/>
                    </a:lnTo>
                    <a:lnTo>
                      <a:pt x="443" y="403"/>
                    </a:lnTo>
                    <a:lnTo>
                      <a:pt x="438" y="408"/>
                    </a:lnTo>
                    <a:lnTo>
                      <a:pt x="438" y="413"/>
                    </a:lnTo>
                    <a:lnTo>
                      <a:pt x="443" y="418"/>
                    </a:lnTo>
                    <a:lnTo>
                      <a:pt x="443" y="424"/>
                    </a:lnTo>
                    <a:lnTo>
                      <a:pt x="438" y="429"/>
                    </a:lnTo>
                    <a:lnTo>
                      <a:pt x="443" y="434"/>
                    </a:lnTo>
                    <a:lnTo>
                      <a:pt x="443" y="439"/>
                    </a:lnTo>
                    <a:lnTo>
                      <a:pt x="443" y="445"/>
                    </a:lnTo>
                    <a:lnTo>
                      <a:pt x="448" y="445"/>
                    </a:lnTo>
                    <a:lnTo>
                      <a:pt x="448" y="450"/>
                    </a:lnTo>
                    <a:lnTo>
                      <a:pt x="448" y="455"/>
                    </a:lnTo>
                    <a:lnTo>
                      <a:pt x="443" y="455"/>
                    </a:lnTo>
                    <a:lnTo>
                      <a:pt x="443" y="460"/>
                    </a:lnTo>
                    <a:lnTo>
                      <a:pt x="443" y="465"/>
                    </a:lnTo>
                    <a:lnTo>
                      <a:pt x="438" y="465"/>
                    </a:lnTo>
                    <a:lnTo>
                      <a:pt x="438" y="471"/>
                    </a:lnTo>
                    <a:lnTo>
                      <a:pt x="438" y="465"/>
                    </a:lnTo>
                    <a:lnTo>
                      <a:pt x="433" y="465"/>
                    </a:lnTo>
                    <a:lnTo>
                      <a:pt x="433" y="460"/>
                    </a:lnTo>
                    <a:lnTo>
                      <a:pt x="433" y="455"/>
                    </a:lnTo>
                    <a:lnTo>
                      <a:pt x="427" y="455"/>
                    </a:lnTo>
                    <a:lnTo>
                      <a:pt x="422" y="455"/>
                    </a:lnTo>
                    <a:lnTo>
                      <a:pt x="422" y="450"/>
                    </a:lnTo>
                    <a:lnTo>
                      <a:pt x="422" y="455"/>
                    </a:lnTo>
                    <a:lnTo>
                      <a:pt x="417" y="455"/>
                    </a:lnTo>
                    <a:lnTo>
                      <a:pt x="417" y="460"/>
                    </a:lnTo>
                    <a:lnTo>
                      <a:pt x="412" y="460"/>
                    </a:lnTo>
                    <a:lnTo>
                      <a:pt x="412" y="465"/>
                    </a:lnTo>
                    <a:lnTo>
                      <a:pt x="406" y="465"/>
                    </a:lnTo>
                    <a:lnTo>
                      <a:pt x="406" y="460"/>
                    </a:lnTo>
                    <a:lnTo>
                      <a:pt x="401" y="460"/>
                    </a:lnTo>
                    <a:lnTo>
                      <a:pt x="401" y="455"/>
                    </a:lnTo>
                    <a:lnTo>
                      <a:pt x="401" y="460"/>
                    </a:lnTo>
                    <a:lnTo>
                      <a:pt x="396" y="460"/>
                    </a:lnTo>
                    <a:lnTo>
                      <a:pt x="396" y="455"/>
                    </a:lnTo>
                    <a:lnTo>
                      <a:pt x="396" y="450"/>
                    </a:lnTo>
                    <a:lnTo>
                      <a:pt x="396" y="455"/>
                    </a:lnTo>
                    <a:lnTo>
                      <a:pt x="396" y="460"/>
                    </a:lnTo>
                    <a:lnTo>
                      <a:pt x="391" y="460"/>
                    </a:lnTo>
                    <a:lnTo>
                      <a:pt x="391" y="455"/>
                    </a:lnTo>
                    <a:lnTo>
                      <a:pt x="391" y="450"/>
                    </a:lnTo>
                    <a:lnTo>
                      <a:pt x="386" y="450"/>
                    </a:lnTo>
                    <a:lnTo>
                      <a:pt x="386" y="455"/>
                    </a:lnTo>
                    <a:lnTo>
                      <a:pt x="380" y="455"/>
                    </a:lnTo>
                    <a:lnTo>
                      <a:pt x="375" y="450"/>
                    </a:lnTo>
                    <a:lnTo>
                      <a:pt x="370" y="450"/>
                    </a:lnTo>
                    <a:lnTo>
                      <a:pt x="365" y="450"/>
                    </a:lnTo>
                    <a:lnTo>
                      <a:pt x="365" y="445"/>
                    </a:lnTo>
                    <a:lnTo>
                      <a:pt x="365" y="450"/>
                    </a:lnTo>
                    <a:lnTo>
                      <a:pt x="365" y="445"/>
                    </a:lnTo>
                    <a:lnTo>
                      <a:pt x="360" y="445"/>
                    </a:lnTo>
                    <a:lnTo>
                      <a:pt x="360" y="439"/>
                    </a:lnTo>
                    <a:lnTo>
                      <a:pt x="360" y="445"/>
                    </a:lnTo>
                    <a:lnTo>
                      <a:pt x="354" y="445"/>
                    </a:lnTo>
                    <a:lnTo>
                      <a:pt x="354" y="439"/>
                    </a:lnTo>
                    <a:lnTo>
                      <a:pt x="349" y="439"/>
                    </a:lnTo>
                    <a:lnTo>
                      <a:pt x="349" y="445"/>
                    </a:lnTo>
                    <a:lnTo>
                      <a:pt x="349" y="439"/>
                    </a:lnTo>
                    <a:lnTo>
                      <a:pt x="344" y="439"/>
                    </a:lnTo>
                    <a:lnTo>
                      <a:pt x="344" y="445"/>
                    </a:lnTo>
                    <a:lnTo>
                      <a:pt x="344" y="450"/>
                    </a:lnTo>
                    <a:lnTo>
                      <a:pt x="339" y="450"/>
                    </a:lnTo>
                    <a:lnTo>
                      <a:pt x="344" y="450"/>
                    </a:lnTo>
                    <a:lnTo>
                      <a:pt x="344" y="455"/>
                    </a:lnTo>
                    <a:lnTo>
                      <a:pt x="344" y="460"/>
                    </a:lnTo>
                    <a:lnTo>
                      <a:pt x="344" y="465"/>
                    </a:lnTo>
                    <a:lnTo>
                      <a:pt x="349" y="465"/>
                    </a:lnTo>
                    <a:lnTo>
                      <a:pt x="349" y="460"/>
                    </a:lnTo>
                    <a:lnTo>
                      <a:pt x="349" y="465"/>
                    </a:lnTo>
                    <a:lnTo>
                      <a:pt x="349" y="471"/>
                    </a:lnTo>
                    <a:lnTo>
                      <a:pt x="354" y="465"/>
                    </a:lnTo>
                    <a:lnTo>
                      <a:pt x="360" y="465"/>
                    </a:lnTo>
                    <a:lnTo>
                      <a:pt x="360" y="471"/>
                    </a:lnTo>
                    <a:lnTo>
                      <a:pt x="360" y="465"/>
                    </a:lnTo>
                    <a:lnTo>
                      <a:pt x="365" y="465"/>
                    </a:lnTo>
                    <a:lnTo>
                      <a:pt x="365" y="471"/>
                    </a:lnTo>
                    <a:lnTo>
                      <a:pt x="365" y="476"/>
                    </a:lnTo>
                    <a:lnTo>
                      <a:pt x="360" y="476"/>
                    </a:lnTo>
                    <a:lnTo>
                      <a:pt x="354" y="476"/>
                    </a:lnTo>
                    <a:lnTo>
                      <a:pt x="354" y="481"/>
                    </a:lnTo>
                    <a:lnTo>
                      <a:pt x="349" y="481"/>
                    </a:lnTo>
                    <a:lnTo>
                      <a:pt x="344" y="481"/>
                    </a:lnTo>
                    <a:lnTo>
                      <a:pt x="339" y="481"/>
                    </a:lnTo>
                    <a:lnTo>
                      <a:pt x="339" y="476"/>
                    </a:lnTo>
                    <a:lnTo>
                      <a:pt x="339" y="471"/>
                    </a:lnTo>
                    <a:lnTo>
                      <a:pt x="334" y="471"/>
                    </a:lnTo>
                    <a:lnTo>
                      <a:pt x="334" y="465"/>
                    </a:lnTo>
                    <a:lnTo>
                      <a:pt x="328" y="465"/>
                    </a:lnTo>
                    <a:lnTo>
                      <a:pt x="328" y="460"/>
                    </a:lnTo>
                    <a:lnTo>
                      <a:pt x="334" y="455"/>
                    </a:lnTo>
                    <a:lnTo>
                      <a:pt x="328" y="455"/>
                    </a:lnTo>
                    <a:lnTo>
                      <a:pt x="323" y="455"/>
                    </a:lnTo>
                    <a:lnTo>
                      <a:pt x="323" y="450"/>
                    </a:lnTo>
                    <a:lnTo>
                      <a:pt x="318" y="450"/>
                    </a:lnTo>
                    <a:lnTo>
                      <a:pt x="318" y="445"/>
                    </a:lnTo>
                    <a:lnTo>
                      <a:pt x="313" y="445"/>
                    </a:lnTo>
                    <a:lnTo>
                      <a:pt x="313" y="439"/>
                    </a:lnTo>
                    <a:lnTo>
                      <a:pt x="307" y="434"/>
                    </a:lnTo>
                    <a:lnTo>
                      <a:pt x="307" y="429"/>
                    </a:lnTo>
                    <a:lnTo>
                      <a:pt x="307" y="424"/>
                    </a:lnTo>
                    <a:lnTo>
                      <a:pt x="302" y="424"/>
                    </a:lnTo>
                    <a:lnTo>
                      <a:pt x="302" y="418"/>
                    </a:lnTo>
                    <a:lnTo>
                      <a:pt x="302" y="424"/>
                    </a:lnTo>
                    <a:lnTo>
                      <a:pt x="297" y="424"/>
                    </a:lnTo>
                    <a:lnTo>
                      <a:pt x="297" y="418"/>
                    </a:lnTo>
                    <a:lnTo>
                      <a:pt x="297" y="413"/>
                    </a:lnTo>
                    <a:lnTo>
                      <a:pt x="297" y="418"/>
                    </a:lnTo>
                    <a:lnTo>
                      <a:pt x="302" y="418"/>
                    </a:lnTo>
                    <a:lnTo>
                      <a:pt x="302" y="413"/>
                    </a:lnTo>
                    <a:lnTo>
                      <a:pt x="297" y="413"/>
                    </a:lnTo>
                    <a:lnTo>
                      <a:pt x="302" y="413"/>
                    </a:lnTo>
                    <a:lnTo>
                      <a:pt x="302" y="408"/>
                    </a:lnTo>
                    <a:lnTo>
                      <a:pt x="297" y="408"/>
                    </a:lnTo>
                    <a:lnTo>
                      <a:pt x="302" y="408"/>
                    </a:lnTo>
                    <a:lnTo>
                      <a:pt x="297" y="408"/>
                    </a:lnTo>
                    <a:lnTo>
                      <a:pt x="297" y="413"/>
                    </a:lnTo>
                    <a:lnTo>
                      <a:pt x="297" y="418"/>
                    </a:lnTo>
                    <a:lnTo>
                      <a:pt x="292" y="418"/>
                    </a:lnTo>
                    <a:lnTo>
                      <a:pt x="292" y="413"/>
                    </a:lnTo>
                    <a:lnTo>
                      <a:pt x="287" y="413"/>
                    </a:lnTo>
                    <a:lnTo>
                      <a:pt x="281" y="413"/>
                    </a:lnTo>
                    <a:lnTo>
                      <a:pt x="276" y="413"/>
                    </a:lnTo>
                    <a:lnTo>
                      <a:pt x="276" y="408"/>
                    </a:lnTo>
                    <a:lnTo>
                      <a:pt x="271" y="408"/>
                    </a:lnTo>
                    <a:lnTo>
                      <a:pt x="271" y="403"/>
                    </a:lnTo>
                    <a:lnTo>
                      <a:pt x="271" y="398"/>
                    </a:lnTo>
                    <a:lnTo>
                      <a:pt x="271" y="392"/>
                    </a:lnTo>
                    <a:lnTo>
                      <a:pt x="271" y="398"/>
                    </a:lnTo>
                    <a:lnTo>
                      <a:pt x="271" y="392"/>
                    </a:lnTo>
                    <a:lnTo>
                      <a:pt x="271" y="387"/>
                    </a:lnTo>
                    <a:lnTo>
                      <a:pt x="271" y="392"/>
                    </a:lnTo>
                    <a:lnTo>
                      <a:pt x="271" y="387"/>
                    </a:lnTo>
                    <a:lnTo>
                      <a:pt x="276" y="387"/>
                    </a:lnTo>
                    <a:lnTo>
                      <a:pt x="271" y="387"/>
                    </a:lnTo>
                    <a:lnTo>
                      <a:pt x="276" y="387"/>
                    </a:lnTo>
                    <a:lnTo>
                      <a:pt x="271" y="387"/>
                    </a:lnTo>
                    <a:lnTo>
                      <a:pt x="276" y="382"/>
                    </a:lnTo>
                    <a:lnTo>
                      <a:pt x="271" y="382"/>
                    </a:lnTo>
                    <a:lnTo>
                      <a:pt x="271" y="387"/>
                    </a:lnTo>
                    <a:lnTo>
                      <a:pt x="271" y="392"/>
                    </a:lnTo>
                    <a:lnTo>
                      <a:pt x="266" y="392"/>
                    </a:lnTo>
                    <a:lnTo>
                      <a:pt x="266" y="387"/>
                    </a:lnTo>
                    <a:lnTo>
                      <a:pt x="271" y="387"/>
                    </a:lnTo>
                    <a:lnTo>
                      <a:pt x="271" y="382"/>
                    </a:lnTo>
                    <a:lnTo>
                      <a:pt x="266" y="377"/>
                    </a:lnTo>
                    <a:lnTo>
                      <a:pt x="266" y="371"/>
                    </a:lnTo>
                    <a:lnTo>
                      <a:pt x="261" y="371"/>
                    </a:lnTo>
                    <a:lnTo>
                      <a:pt x="261" y="377"/>
                    </a:lnTo>
                    <a:lnTo>
                      <a:pt x="255" y="377"/>
                    </a:lnTo>
                    <a:lnTo>
                      <a:pt x="255" y="382"/>
                    </a:lnTo>
                    <a:lnTo>
                      <a:pt x="261" y="382"/>
                    </a:lnTo>
                    <a:lnTo>
                      <a:pt x="261" y="387"/>
                    </a:lnTo>
                    <a:lnTo>
                      <a:pt x="261" y="392"/>
                    </a:lnTo>
                    <a:lnTo>
                      <a:pt x="255" y="392"/>
                    </a:lnTo>
                    <a:lnTo>
                      <a:pt x="250" y="398"/>
                    </a:lnTo>
                    <a:lnTo>
                      <a:pt x="245" y="398"/>
                    </a:lnTo>
                    <a:lnTo>
                      <a:pt x="240" y="398"/>
                    </a:lnTo>
                    <a:lnTo>
                      <a:pt x="240" y="403"/>
                    </a:lnTo>
                    <a:lnTo>
                      <a:pt x="234" y="403"/>
                    </a:lnTo>
                    <a:lnTo>
                      <a:pt x="229" y="403"/>
                    </a:lnTo>
                    <a:lnTo>
                      <a:pt x="229" y="408"/>
                    </a:lnTo>
                    <a:lnTo>
                      <a:pt x="234" y="408"/>
                    </a:lnTo>
                    <a:lnTo>
                      <a:pt x="234" y="413"/>
                    </a:lnTo>
                    <a:lnTo>
                      <a:pt x="229" y="413"/>
                    </a:lnTo>
                    <a:lnTo>
                      <a:pt x="229" y="408"/>
                    </a:lnTo>
                    <a:lnTo>
                      <a:pt x="229" y="413"/>
                    </a:lnTo>
                    <a:lnTo>
                      <a:pt x="224" y="413"/>
                    </a:lnTo>
                    <a:lnTo>
                      <a:pt x="224" y="408"/>
                    </a:lnTo>
                    <a:lnTo>
                      <a:pt x="224" y="403"/>
                    </a:lnTo>
                    <a:lnTo>
                      <a:pt x="224" y="398"/>
                    </a:lnTo>
                    <a:lnTo>
                      <a:pt x="224" y="392"/>
                    </a:lnTo>
                    <a:lnTo>
                      <a:pt x="224" y="387"/>
                    </a:lnTo>
                    <a:lnTo>
                      <a:pt x="219" y="387"/>
                    </a:lnTo>
                    <a:lnTo>
                      <a:pt x="224" y="387"/>
                    </a:lnTo>
                    <a:lnTo>
                      <a:pt x="224" y="392"/>
                    </a:lnTo>
                    <a:lnTo>
                      <a:pt x="219" y="392"/>
                    </a:lnTo>
                    <a:lnTo>
                      <a:pt x="219" y="398"/>
                    </a:lnTo>
                    <a:lnTo>
                      <a:pt x="224" y="398"/>
                    </a:lnTo>
                    <a:lnTo>
                      <a:pt x="224" y="403"/>
                    </a:lnTo>
                    <a:lnTo>
                      <a:pt x="224" y="408"/>
                    </a:lnTo>
                    <a:lnTo>
                      <a:pt x="224" y="413"/>
                    </a:lnTo>
                    <a:lnTo>
                      <a:pt x="224" y="418"/>
                    </a:lnTo>
                    <a:lnTo>
                      <a:pt x="229" y="418"/>
                    </a:lnTo>
                    <a:lnTo>
                      <a:pt x="229" y="424"/>
                    </a:lnTo>
                    <a:lnTo>
                      <a:pt x="229" y="429"/>
                    </a:lnTo>
                    <a:lnTo>
                      <a:pt x="229" y="434"/>
                    </a:lnTo>
                    <a:lnTo>
                      <a:pt x="229" y="439"/>
                    </a:lnTo>
                    <a:lnTo>
                      <a:pt x="224" y="439"/>
                    </a:lnTo>
                    <a:lnTo>
                      <a:pt x="219" y="439"/>
                    </a:lnTo>
                    <a:lnTo>
                      <a:pt x="214" y="439"/>
                    </a:lnTo>
                    <a:lnTo>
                      <a:pt x="214" y="434"/>
                    </a:lnTo>
                    <a:lnTo>
                      <a:pt x="214" y="429"/>
                    </a:lnTo>
                    <a:lnTo>
                      <a:pt x="208" y="429"/>
                    </a:lnTo>
                    <a:lnTo>
                      <a:pt x="208" y="424"/>
                    </a:lnTo>
                    <a:lnTo>
                      <a:pt x="208" y="418"/>
                    </a:lnTo>
                    <a:lnTo>
                      <a:pt x="203" y="413"/>
                    </a:lnTo>
                    <a:lnTo>
                      <a:pt x="203" y="408"/>
                    </a:lnTo>
                    <a:lnTo>
                      <a:pt x="198" y="408"/>
                    </a:lnTo>
                    <a:lnTo>
                      <a:pt x="198" y="403"/>
                    </a:lnTo>
                    <a:lnTo>
                      <a:pt x="193" y="403"/>
                    </a:lnTo>
                    <a:lnTo>
                      <a:pt x="188" y="403"/>
                    </a:lnTo>
                    <a:lnTo>
                      <a:pt x="188" y="398"/>
                    </a:lnTo>
                    <a:lnTo>
                      <a:pt x="188" y="403"/>
                    </a:lnTo>
                    <a:lnTo>
                      <a:pt x="193" y="403"/>
                    </a:lnTo>
                    <a:lnTo>
                      <a:pt x="193" y="408"/>
                    </a:lnTo>
                    <a:lnTo>
                      <a:pt x="198" y="408"/>
                    </a:lnTo>
                    <a:lnTo>
                      <a:pt x="198" y="413"/>
                    </a:lnTo>
                    <a:lnTo>
                      <a:pt x="203" y="413"/>
                    </a:lnTo>
                    <a:lnTo>
                      <a:pt x="203" y="418"/>
                    </a:lnTo>
                    <a:lnTo>
                      <a:pt x="203" y="424"/>
                    </a:lnTo>
                    <a:lnTo>
                      <a:pt x="203" y="429"/>
                    </a:lnTo>
                    <a:lnTo>
                      <a:pt x="208" y="429"/>
                    </a:lnTo>
                    <a:lnTo>
                      <a:pt x="208" y="434"/>
                    </a:lnTo>
                    <a:lnTo>
                      <a:pt x="214" y="439"/>
                    </a:lnTo>
                    <a:lnTo>
                      <a:pt x="214" y="445"/>
                    </a:lnTo>
                    <a:lnTo>
                      <a:pt x="208" y="445"/>
                    </a:lnTo>
                    <a:lnTo>
                      <a:pt x="208" y="439"/>
                    </a:lnTo>
                    <a:lnTo>
                      <a:pt x="208" y="445"/>
                    </a:lnTo>
                    <a:lnTo>
                      <a:pt x="203" y="445"/>
                    </a:lnTo>
                    <a:lnTo>
                      <a:pt x="203" y="439"/>
                    </a:lnTo>
                    <a:lnTo>
                      <a:pt x="198" y="439"/>
                    </a:lnTo>
                    <a:lnTo>
                      <a:pt x="198" y="445"/>
                    </a:lnTo>
                    <a:lnTo>
                      <a:pt x="193" y="445"/>
                    </a:lnTo>
                    <a:lnTo>
                      <a:pt x="193" y="439"/>
                    </a:lnTo>
                    <a:lnTo>
                      <a:pt x="188" y="439"/>
                    </a:lnTo>
                    <a:lnTo>
                      <a:pt x="188" y="445"/>
                    </a:lnTo>
                    <a:lnTo>
                      <a:pt x="188" y="439"/>
                    </a:lnTo>
                    <a:lnTo>
                      <a:pt x="182" y="439"/>
                    </a:lnTo>
                    <a:lnTo>
                      <a:pt x="182" y="445"/>
                    </a:lnTo>
                    <a:lnTo>
                      <a:pt x="182" y="439"/>
                    </a:lnTo>
                    <a:lnTo>
                      <a:pt x="177" y="439"/>
                    </a:lnTo>
                    <a:lnTo>
                      <a:pt x="172" y="439"/>
                    </a:lnTo>
                    <a:lnTo>
                      <a:pt x="177" y="439"/>
                    </a:lnTo>
                    <a:lnTo>
                      <a:pt x="177" y="434"/>
                    </a:lnTo>
                    <a:lnTo>
                      <a:pt x="172" y="434"/>
                    </a:lnTo>
                    <a:lnTo>
                      <a:pt x="172" y="429"/>
                    </a:lnTo>
                    <a:lnTo>
                      <a:pt x="167" y="429"/>
                    </a:lnTo>
                    <a:lnTo>
                      <a:pt x="167" y="424"/>
                    </a:lnTo>
                    <a:lnTo>
                      <a:pt x="162" y="424"/>
                    </a:lnTo>
                    <a:lnTo>
                      <a:pt x="162" y="418"/>
                    </a:lnTo>
                    <a:lnTo>
                      <a:pt x="156" y="418"/>
                    </a:lnTo>
                    <a:lnTo>
                      <a:pt x="151" y="418"/>
                    </a:lnTo>
                    <a:lnTo>
                      <a:pt x="151" y="413"/>
                    </a:lnTo>
                    <a:lnTo>
                      <a:pt x="151" y="408"/>
                    </a:lnTo>
                    <a:lnTo>
                      <a:pt x="151" y="403"/>
                    </a:lnTo>
                    <a:lnTo>
                      <a:pt x="151" y="398"/>
                    </a:lnTo>
                    <a:lnTo>
                      <a:pt x="151" y="392"/>
                    </a:lnTo>
                    <a:lnTo>
                      <a:pt x="146" y="392"/>
                    </a:lnTo>
                    <a:lnTo>
                      <a:pt x="146" y="387"/>
                    </a:lnTo>
                    <a:lnTo>
                      <a:pt x="151" y="387"/>
                    </a:lnTo>
                    <a:lnTo>
                      <a:pt x="156" y="387"/>
                    </a:lnTo>
                    <a:lnTo>
                      <a:pt x="151" y="387"/>
                    </a:lnTo>
                    <a:lnTo>
                      <a:pt x="151" y="382"/>
                    </a:lnTo>
                    <a:lnTo>
                      <a:pt x="146" y="387"/>
                    </a:lnTo>
                    <a:lnTo>
                      <a:pt x="146" y="382"/>
                    </a:lnTo>
                    <a:lnTo>
                      <a:pt x="146" y="377"/>
                    </a:lnTo>
                    <a:lnTo>
                      <a:pt x="146" y="371"/>
                    </a:lnTo>
                    <a:lnTo>
                      <a:pt x="141" y="371"/>
                    </a:lnTo>
                    <a:lnTo>
                      <a:pt x="141" y="366"/>
                    </a:lnTo>
                    <a:lnTo>
                      <a:pt x="146" y="366"/>
                    </a:lnTo>
                    <a:lnTo>
                      <a:pt x="151" y="366"/>
                    </a:lnTo>
                    <a:lnTo>
                      <a:pt x="151" y="361"/>
                    </a:lnTo>
                    <a:lnTo>
                      <a:pt x="151" y="356"/>
                    </a:lnTo>
                    <a:lnTo>
                      <a:pt x="156" y="356"/>
                    </a:lnTo>
                    <a:lnTo>
                      <a:pt x="151" y="356"/>
                    </a:lnTo>
                    <a:lnTo>
                      <a:pt x="151" y="361"/>
                    </a:lnTo>
                    <a:lnTo>
                      <a:pt x="146" y="361"/>
                    </a:lnTo>
                    <a:lnTo>
                      <a:pt x="141" y="361"/>
                    </a:lnTo>
                    <a:lnTo>
                      <a:pt x="141" y="356"/>
                    </a:lnTo>
                    <a:lnTo>
                      <a:pt x="135" y="356"/>
                    </a:lnTo>
                    <a:lnTo>
                      <a:pt x="130" y="356"/>
                    </a:lnTo>
                    <a:lnTo>
                      <a:pt x="130" y="361"/>
                    </a:lnTo>
                    <a:lnTo>
                      <a:pt x="135" y="361"/>
                    </a:lnTo>
                    <a:lnTo>
                      <a:pt x="130" y="361"/>
                    </a:lnTo>
                    <a:lnTo>
                      <a:pt x="130" y="366"/>
                    </a:lnTo>
                    <a:lnTo>
                      <a:pt x="135" y="366"/>
                    </a:lnTo>
                    <a:lnTo>
                      <a:pt x="135" y="371"/>
                    </a:lnTo>
                    <a:lnTo>
                      <a:pt x="141" y="371"/>
                    </a:lnTo>
                    <a:lnTo>
                      <a:pt x="141" y="377"/>
                    </a:lnTo>
                    <a:lnTo>
                      <a:pt x="141" y="382"/>
                    </a:lnTo>
                    <a:lnTo>
                      <a:pt x="141" y="387"/>
                    </a:lnTo>
                    <a:lnTo>
                      <a:pt x="146" y="387"/>
                    </a:lnTo>
                    <a:lnTo>
                      <a:pt x="146" y="392"/>
                    </a:lnTo>
                    <a:lnTo>
                      <a:pt x="146" y="398"/>
                    </a:lnTo>
                    <a:lnTo>
                      <a:pt x="146" y="403"/>
                    </a:lnTo>
                    <a:lnTo>
                      <a:pt x="146" y="408"/>
                    </a:lnTo>
                    <a:lnTo>
                      <a:pt x="146" y="413"/>
                    </a:lnTo>
                    <a:lnTo>
                      <a:pt x="151" y="413"/>
                    </a:lnTo>
                    <a:lnTo>
                      <a:pt x="151" y="418"/>
                    </a:lnTo>
                    <a:lnTo>
                      <a:pt x="156" y="418"/>
                    </a:lnTo>
                    <a:lnTo>
                      <a:pt x="156" y="424"/>
                    </a:lnTo>
                    <a:lnTo>
                      <a:pt x="162" y="424"/>
                    </a:lnTo>
                    <a:lnTo>
                      <a:pt x="162" y="429"/>
                    </a:lnTo>
                    <a:lnTo>
                      <a:pt x="167" y="434"/>
                    </a:lnTo>
                    <a:lnTo>
                      <a:pt x="172" y="439"/>
                    </a:lnTo>
                    <a:lnTo>
                      <a:pt x="167" y="445"/>
                    </a:lnTo>
                    <a:lnTo>
                      <a:pt x="167" y="450"/>
                    </a:lnTo>
                    <a:lnTo>
                      <a:pt x="162" y="450"/>
                    </a:lnTo>
                    <a:lnTo>
                      <a:pt x="156" y="450"/>
                    </a:lnTo>
                    <a:lnTo>
                      <a:pt x="156" y="455"/>
                    </a:lnTo>
                    <a:lnTo>
                      <a:pt x="156" y="460"/>
                    </a:lnTo>
                    <a:lnTo>
                      <a:pt x="156" y="465"/>
                    </a:lnTo>
                    <a:lnTo>
                      <a:pt x="162" y="471"/>
                    </a:lnTo>
                    <a:lnTo>
                      <a:pt x="162" y="476"/>
                    </a:lnTo>
                    <a:lnTo>
                      <a:pt x="162" y="481"/>
                    </a:lnTo>
                    <a:lnTo>
                      <a:pt x="162" y="486"/>
                    </a:lnTo>
                    <a:lnTo>
                      <a:pt x="167" y="486"/>
                    </a:lnTo>
                    <a:lnTo>
                      <a:pt x="167" y="492"/>
                    </a:lnTo>
                    <a:lnTo>
                      <a:pt x="167" y="497"/>
                    </a:lnTo>
                    <a:lnTo>
                      <a:pt x="167" y="502"/>
                    </a:lnTo>
                    <a:lnTo>
                      <a:pt x="172" y="502"/>
                    </a:lnTo>
                    <a:lnTo>
                      <a:pt x="172" y="507"/>
                    </a:lnTo>
                    <a:lnTo>
                      <a:pt x="172" y="512"/>
                    </a:lnTo>
                    <a:lnTo>
                      <a:pt x="172" y="518"/>
                    </a:lnTo>
                    <a:lnTo>
                      <a:pt x="172" y="523"/>
                    </a:lnTo>
                    <a:lnTo>
                      <a:pt x="177" y="523"/>
                    </a:lnTo>
                    <a:lnTo>
                      <a:pt x="177" y="528"/>
                    </a:lnTo>
                    <a:lnTo>
                      <a:pt x="182" y="528"/>
                    </a:lnTo>
                    <a:lnTo>
                      <a:pt x="182" y="533"/>
                    </a:lnTo>
                    <a:lnTo>
                      <a:pt x="188" y="533"/>
                    </a:lnTo>
                    <a:lnTo>
                      <a:pt x="188" y="539"/>
                    </a:lnTo>
                    <a:lnTo>
                      <a:pt x="177" y="539"/>
                    </a:lnTo>
                    <a:lnTo>
                      <a:pt x="172" y="539"/>
                    </a:lnTo>
                    <a:lnTo>
                      <a:pt x="167" y="539"/>
                    </a:lnTo>
                    <a:lnTo>
                      <a:pt x="162" y="539"/>
                    </a:lnTo>
                    <a:lnTo>
                      <a:pt x="151" y="539"/>
                    </a:lnTo>
                    <a:lnTo>
                      <a:pt x="146" y="539"/>
                    </a:lnTo>
                    <a:lnTo>
                      <a:pt x="141" y="539"/>
                    </a:lnTo>
                    <a:lnTo>
                      <a:pt x="135" y="539"/>
                    </a:lnTo>
                    <a:lnTo>
                      <a:pt x="130" y="539"/>
                    </a:lnTo>
                    <a:lnTo>
                      <a:pt x="125" y="539"/>
                    </a:lnTo>
                    <a:lnTo>
                      <a:pt x="125" y="533"/>
                    </a:lnTo>
                    <a:lnTo>
                      <a:pt x="125" y="528"/>
                    </a:lnTo>
                    <a:lnTo>
                      <a:pt x="125" y="523"/>
                    </a:lnTo>
                    <a:lnTo>
                      <a:pt x="125" y="518"/>
                    </a:lnTo>
                    <a:lnTo>
                      <a:pt x="125" y="512"/>
                    </a:lnTo>
                    <a:lnTo>
                      <a:pt x="125" y="507"/>
                    </a:lnTo>
                    <a:lnTo>
                      <a:pt x="125" y="502"/>
                    </a:lnTo>
                    <a:lnTo>
                      <a:pt x="125" y="497"/>
                    </a:lnTo>
                    <a:lnTo>
                      <a:pt x="120" y="497"/>
                    </a:lnTo>
                    <a:lnTo>
                      <a:pt x="120" y="492"/>
                    </a:lnTo>
                    <a:lnTo>
                      <a:pt x="120" y="486"/>
                    </a:lnTo>
                    <a:lnTo>
                      <a:pt x="120" y="481"/>
                    </a:lnTo>
                    <a:lnTo>
                      <a:pt x="120" y="476"/>
                    </a:lnTo>
                    <a:lnTo>
                      <a:pt x="120" y="471"/>
                    </a:lnTo>
                    <a:lnTo>
                      <a:pt x="125" y="471"/>
                    </a:lnTo>
                    <a:lnTo>
                      <a:pt x="125" y="465"/>
                    </a:lnTo>
                    <a:lnTo>
                      <a:pt x="125" y="460"/>
                    </a:lnTo>
                    <a:lnTo>
                      <a:pt x="130" y="460"/>
                    </a:lnTo>
                    <a:lnTo>
                      <a:pt x="130" y="455"/>
                    </a:lnTo>
                    <a:lnTo>
                      <a:pt x="130" y="450"/>
                    </a:lnTo>
                    <a:lnTo>
                      <a:pt x="130" y="445"/>
                    </a:lnTo>
                    <a:lnTo>
                      <a:pt x="130" y="439"/>
                    </a:lnTo>
                    <a:lnTo>
                      <a:pt x="130" y="434"/>
                    </a:lnTo>
                    <a:lnTo>
                      <a:pt x="130" y="439"/>
                    </a:lnTo>
                    <a:lnTo>
                      <a:pt x="125" y="434"/>
                    </a:lnTo>
                    <a:lnTo>
                      <a:pt x="125" y="439"/>
                    </a:lnTo>
                    <a:lnTo>
                      <a:pt x="130" y="439"/>
                    </a:lnTo>
                    <a:lnTo>
                      <a:pt x="130" y="445"/>
                    </a:lnTo>
                    <a:lnTo>
                      <a:pt x="125" y="450"/>
                    </a:lnTo>
                    <a:lnTo>
                      <a:pt x="125" y="455"/>
                    </a:lnTo>
                    <a:lnTo>
                      <a:pt x="125" y="460"/>
                    </a:lnTo>
                    <a:lnTo>
                      <a:pt x="120" y="460"/>
                    </a:lnTo>
                    <a:lnTo>
                      <a:pt x="120" y="465"/>
                    </a:lnTo>
                    <a:lnTo>
                      <a:pt x="120" y="471"/>
                    </a:lnTo>
                    <a:lnTo>
                      <a:pt x="115" y="476"/>
                    </a:lnTo>
                    <a:lnTo>
                      <a:pt x="115" y="481"/>
                    </a:lnTo>
                    <a:lnTo>
                      <a:pt x="115" y="486"/>
                    </a:lnTo>
                    <a:lnTo>
                      <a:pt x="115" y="492"/>
                    </a:lnTo>
                    <a:lnTo>
                      <a:pt x="120" y="497"/>
                    </a:lnTo>
                    <a:lnTo>
                      <a:pt x="120" y="502"/>
                    </a:lnTo>
                    <a:lnTo>
                      <a:pt x="120" y="507"/>
                    </a:lnTo>
                    <a:lnTo>
                      <a:pt x="120" y="512"/>
                    </a:lnTo>
                    <a:lnTo>
                      <a:pt x="115" y="512"/>
                    </a:lnTo>
                    <a:lnTo>
                      <a:pt x="115" y="502"/>
                    </a:lnTo>
                    <a:lnTo>
                      <a:pt x="115" y="497"/>
                    </a:lnTo>
                    <a:lnTo>
                      <a:pt x="109" y="497"/>
                    </a:lnTo>
                    <a:lnTo>
                      <a:pt x="109" y="492"/>
                    </a:lnTo>
                    <a:lnTo>
                      <a:pt x="109" y="486"/>
                    </a:lnTo>
                    <a:lnTo>
                      <a:pt x="109" y="481"/>
                    </a:lnTo>
                    <a:lnTo>
                      <a:pt x="104" y="481"/>
                    </a:lnTo>
                    <a:lnTo>
                      <a:pt x="104" y="476"/>
                    </a:lnTo>
                    <a:lnTo>
                      <a:pt x="99" y="476"/>
                    </a:lnTo>
                    <a:lnTo>
                      <a:pt x="99" y="481"/>
                    </a:lnTo>
                    <a:lnTo>
                      <a:pt x="104" y="481"/>
                    </a:lnTo>
                    <a:lnTo>
                      <a:pt x="104" y="486"/>
                    </a:lnTo>
                    <a:lnTo>
                      <a:pt x="104" y="492"/>
                    </a:lnTo>
                    <a:lnTo>
                      <a:pt x="109" y="492"/>
                    </a:lnTo>
                    <a:lnTo>
                      <a:pt x="109" y="497"/>
                    </a:lnTo>
                    <a:lnTo>
                      <a:pt x="109" y="502"/>
                    </a:lnTo>
                    <a:lnTo>
                      <a:pt x="109" y="507"/>
                    </a:lnTo>
                    <a:lnTo>
                      <a:pt x="104" y="507"/>
                    </a:lnTo>
                    <a:lnTo>
                      <a:pt x="109" y="507"/>
                    </a:lnTo>
                    <a:lnTo>
                      <a:pt x="109" y="512"/>
                    </a:lnTo>
                    <a:lnTo>
                      <a:pt x="109" y="518"/>
                    </a:lnTo>
                    <a:lnTo>
                      <a:pt x="115" y="518"/>
                    </a:lnTo>
                    <a:lnTo>
                      <a:pt x="115" y="523"/>
                    </a:lnTo>
                    <a:lnTo>
                      <a:pt x="120" y="523"/>
                    </a:lnTo>
                    <a:lnTo>
                      <a:pt x="115" y="523"/>
                    </a:lnTo>
                    <a:lnTo>
                      <a:pt x="115" y="528"/>
                    </a:lnTo>
                    <a:lnTo>
                      <a:pt x="120" y="528"/>
                    </a:lnTo>
                    <a:lnTo>
                      <a:pt x="120" y="533"/>
                    </a:lnTo>
                    <a:lnTo>
                      <a:pt x="120" y="539"/>
                    </a:lnTo>
                    <a:lnTo>
                      <a:pt x="120" y="544"/>
                    </a:lnTo>
                    <a:lnTo>
                      <a:pt x="115" y="544"/>
                    </a:lnTo>
                    <a:lnTo>
                      <a:pt x="109" y="544"/>
                    </a:lnTo>
                    <a:lnTo>
                      <a:pt x="104" y="544"/>
                    </a:lnTo>
                    <a:lnTo>
                      <a:pt x="99" y="544"/>
                    </a:lnTo>
                    <a:lnTo>
                      <a:pt x="99" y="549"/>
                    </a:lnTo>
                    <a:lnTo>
                      <a:pt x="94" y="549"/>
                    </a:lnTo>
                    <a:lnTo>
                      <a:pt x="94" y="554"/>
                    </a:lnTo>
                    <a:lnTo>
                      <a:pt x="94" y="549"/>
                    </a:lnTo>
                    <a:lnTo>
                      <a:pt x="89" y="549"/>
                    </a:lnTo>
                    <a:lnTo>
                      <a:pt x="89" y="544"/>
                    </a:lnTo>
                    <a:lnTo>
                      <a:pt x="83" y="544"/>
                    </a:lnTo>
                    <a:lnTo>
                      <a:pt x="78" y="544"/>
                    </a:lnTo>
                    <a:lnTo>
                      <a:pt x="78" y="539"/>
                    </a:lnTo>
                    <a:lnTo>
                      <a:pt x="78" y="533"/>
                    </a:lnTo>
                    <a:lnTo>
                      <a:pt x="78" y="528"/>
                    </a:lnTo>
                    <a:lnTo>
                      <a:pt x="83" y="528"/>
                    </a:lnTo>
                    <a:lnTo>
                      <a:pt x="83" y="523"/>
                    </a:lnTo>
                    <a:lnTo>
                      <a:pt x="83" y="518"/>
                    </a:lnTo>
                    <a:lnTo>
                      <a:pt x="83" y="512"/>
                    </a:lnTo>
                    <a:lnTo>
                      <a:pt x="83" y="507"/>
                    </a:lnTo>
                    <a:lnTo>
                      <a:pt x="83" y="502"/>
                    </a:lnTo>
                    <a:lnTo>
                      <a:pt x="83" y="497"/>
                    </a:lnTo>
                    <a:lnTo>
                      <a:pt x="83" y="492"/>
                    </a:lnTo>
                    <a:lnTo>
                      <a:pt x="78" y="492"/>
                    </a:lnTo>
                    <a:lnTo>
                      <a:pt x="78" y="486"/>
                    </a:lnTo>
                    <a:lnTo>
                      <a:pt x="73" y="486"/>
                    </a:lnTo>
                    <a:lnTo>
                      <a:pt x="73" y="481"/>
                    </a:lnTo>
                    <a:lnTo>
                      <a:pt x="68" y="481"/>
                    </a:lnTo>
                    <a:lnTo>
                      <a:pt x="68" y="476"/>
                    </a:lnTo>
                    <a:lnTo>
                      <a:pt x="62" y="476"/>
                    </a:lnTo>
                    <a:lnTo>
                      <a:pt x="57" y="476"/>
                    </a:lnTo>
                    <a:lnTo>
                      <a:pt x="57" y="471"/>
                    </a:lnTo>
                    <a:lnTo>
                      <a:pt x="62" y="465"/>
                    </a:lnTo>
                    <a:lnTo>
                      <a:pt x="68" y="460"/>
                    </a:lnTo>
                    <a:lnTo>
                      <a:pt x="62" y="460"/>
                    </a:lnTo>
                    <a:lnTo>
                      <a:pt x="57" y="460"/>
                    </a:lnTo>
                    <a:lnTo>
                      <a:pt x="57" y="455"/>
                    </a:lnTo>
                    <a:lnTo>
                      <a:pt x="57" y="450"/>
                    </a:lnTo>
                    <a:lnTo>
                      <a:pt x="62" y="450"/>
                    </a:lnTo>
                    <a:lnTo>
                      <a:pt x="57" y="450"/>
                    </a:lnTo>
                    <a:lnTo>
                      <a:pt x="57" y="445"/>
                    </a:lnTo>
                    <a:lnTo>
                      <a:pt x="52" y="439"/>
                    </a:lnTo>
                    <a:lnTo>
                      <a:pt x="52" y="429"/>
                    </a:lnTo>
                    <a:lnTo>
                      <a:pt x="47" y="429"/>
                    </a:lnTo>
                    <a:lnTo>
                      <a:pt x="47" y="424"/>
                    </a:lnTo>
                    <a:lnTo>
                      <a:pt x="47" y="418"/>
                    </a:lnTo>
                    <a:lnTo>
                      <a:pt x="52" y="418"/>
                    </a:lnTo>
                    <a:lnTo>
                      <a:pt x="57" y="413"/>
                    </a:lnTo>
                    <a:lnTo>
                      <a:pt x="62" y="413"/>
                    </a:lnTo>
                    <a:lnTo>
                      <a:pt x="68" y="413"/>
                    </a:lnTo>
                    <a:lnTo>
                      <a:pt x="68" y="408"/>
                    </a:lnTo>
                    <a:lnTo>
                      <a:pt x="68" y="403"/>
                    </a:lnTo>
                    <a:lnTo>
                      <a:pt x="73" y="398"/>
                    </a:lnTo>
                    <a:lnTo>
                      <a:pt x="78" y="398"/>
                    </a:lnTo>
                    <a:lnTo>
                      <a:pt x="78" y="392"/>
                    </a:lnTo>
                    <a:lnTo>
                      <a:pt x="83" y="387"/>
                    </a:lnTo>
                    <a:lnTo>
                      <a:pt x="89" y="387"/>
                    </a:lnTo>
                    <a:lnTo>
                      <a:pt x="89" y="382"/>
                    </a:lnTo>
                    <a:lnTo>
                      <a:pt x="83" y="382"/>
                    </a:lnTo>
                    <a:lnTo>
                      <a:pt x="73" y="382"/>
                    </a:lnTo>
                    <a:lnTo>
                      <a:pt x="68" y="382"/>
                    </a:lnTo>
                    <a:lnTo>
                      <a:pt x="62" y="382"/>
                    </a:lnTo>
                    <a:lnTo>
                      <a:pt x="57" y="382"/>
                    </a:lnTo>
                    <a:lnTo>
                      <a:pt x="52" y="382"/>
                    </a:lnTo>
                    <a:lnTo>
                      <a:pt x="47" y="387"/>
                    </a:lnTo>
                    <a:lnTo>
                      <a:pt x="36" y="398"/>
                    </a:lnTo>
                    <a:lnTo>
                      <a:pt x="26" y="398"/>
                    </a:lnTo>
                    <a:lnTo>
                      <a:pt x="26" y="392"/>
                    </a:lnTo>
                    <a:lnTo>
                      <a:pt x="21" y="392"/>
                    </a:lnTo>
                    <a:lnTo>
                      <a:pt x="21" y="387"/>
                    </a:lnTo>
                    <a:lnTo>
                      <a:pt x="16" y="387"/>
                    </a:lnTo>
                    <a:lnTo>
                      <a:pt x="21" y="387"/>
                    </a:lnTo>
                    <a:lnTo>
                      <a:pt x="21" y="377"/>
                    </a:lnTo>
                    <a:lnTo>
                      <a:pt x="21" y="371"/>
                    </a:lnTo>
                    <a:lnTo>
                      <a:pt x="16" y="377"/>
                    </a:lnTo>
                    <a:lnTo>
                      <a:pt x="10" y="377"/>
                    </a:lnTo>
                    <a:lnTo>
                      <a:pt x="5" y="366"/>
                    </a:lnTo>
                    <a:lnTo>
                      <a:pt x="5" y="361"/>
                    </a:lnTo>
                    <a:lnTo>
                      <a:pt x="5" y="350"/>
                    </a:lnTo>
                    <a:lnTo>
                      <a:pt x="0" y="345"/>
                    </a:lnTo>
                    <a:lnTo>
                      <a:pt x="5" y="340"/>
                    </a:lnTo>
                    <a:lnTo>
                      <a:pt x="5" y="330"/>
                    </a:lnTo>
                    <a:lnTo>
                      <a:pt x="16" y="319"/>
                    </a:lnTo>
                    <a:lnTo>
                      <a:pt x="21" y="309"/>
                    </a:lnTo>
                    <a:lnTo>
                      <a:pt x="21" y="303"/>
                    </a:lnTo>
                    <a:lnTo>
                      <a:pt x="10" y="293"/>
                    </a:lnTo>
                    <a:lnTo>
                      <a:pt x="5" y="288"/>
                    </a:lnTo>
                    <a:lnTo>
                      <a:pt x="10" y="283"/>
                    </a:lnTo>
                    <a:lnTo>
                      <a:pt x="16" y="262"/>
                    </a:lnTo>
                    <a:lnTo>
                      <a:pt x="21" y="262"/>
                    </a:lnTo>
                    <a:lnTo>
                      <a:pt x="21" y="251"/>
                    </a:lnTo>
                    <a:lnTo>
                      <a:pt x="31" y="220"/>
                    </a:lnTo>
                    <a:lnTo>
                      <a:pt x="36" y="220"/>
                    </a:lnTo>
                    <a:lnTo>
                      <a:pt x="42" y="220"/>
                    </a:lnTo>
                    <a:lnTo>
                      <a:pt x="47" y="220"/>
                    </a:lnTo>
                    <a:lnTo>
                      <a:pt x="52" y="220"/>
                    </a:lnTo>
                    <a:lnTo>
                      <a:pt x="52" y="215"/>
                    </a:lnTo>
                    <a:lnTo>
                      <a:pt x="57" y="215"/>
                    </a:lnTo>
                    <a:lnTo>
                      <a:pt x="57" y="209"/>
                    </a:lnTo>
                    <a:lnTo>
                      <a:pt x="62" y="215"/>
                    </a:lnTo>
                    <a:lnTo>
                      <a:pt x="62" y="209"/>
                    </a:lnTo>
                    <a:lnTo>
                      <a:pt x="62" y="204"/>
                    </a:lnTo>
                    <a:lnTo>
                      <a:pt x="62" y="199"/>
                    </a:lnTo>
                    <a:lnTo>
                      <a:pt x="62" y="194"/>
                    </a:lnTo>
                    <a:lnTo>
                      <a:pt x="68" y="194"/>
                    </a:lnTo>
                    <a:lnTo>
                      <a:pt x="57" y="178"/>
                    </a:lnTo>
                    <a:lnTo>
                      <a:pt x="73" y="157"/>
                    </a:lnTo>
                    <a:lnTo>
                      <a:pt x="68" y="141"/>
                    </a:lnTo>
                    <a:lnTo>
                      <a:pt x="52" y="136"/>
                    </a:lnTo>
                    <a:lnTo>
                      <a:pt x="42" y="136"/>
                    </a:lnTo>
                    <a:lnTo>
                      <a:pt x="36" y="136"/>
                    </a:lnTo>
                    <a:lnTo>
                      <a:pt x="36" y="131"/>
                    </a:lnTo>
                    <a:lnTo>
                      <a:pt x="31" y="126"/>
                    </a:lnTo>
                    <a:lnTo>
                      <a:pt x="36" y="121"/>
                    </a:lnTo>
                    <a:lnTo>
                      <a:pt x="42" y="121"/>
                    </a:lnTo>
                    <a:lnTo>
                      <a:pt x="47" y="121"/>
                    </a:lnTo>
                    <a:lnTo>
                      <a:pt x="52" y="121"/>
                    </a:lnTo>
                    <a:lnTo>
                      <a:pt x="57" y="115"/>
                    </a:lnTo>
                    <a:lnTo>
                      <a:pt x="57" y="110"/>
                    </a:lnTo>
                    <a:lnTo>
                      <a:pt x="57" y="105"/>
                    </a:lnTo>
                    <a:lnTo>
                      <a:pt x="57" y="89"/>
                    </a:lnTo>
                    <a:lnTo>
                      <a:pt x="57" y="79"/>
                    </a:lnTo>
                    <a:lnTo>
                      <a:pt x="57" y="74"/>
                    </a:lnTo>
                    <a:lnTo>
                      <a:pt x="62" y="74"/>
                    </a:lnTo>
                    <a:lnTo>
                      <a:pt x="68" y="68"/>
                    </a:lnTo>
                    <a:lnTo>
                      <a:pt x="73" y="68"/>
                    </a:lnTo>
                    <a:lnTo>
                      <a:pt x="73" y="63"/>
                    </a:lnTo>
                    <a:lnTo>
                      <a:pt x="78" y="58"/>
                    </a:lnTo>
                    <a:lnTo>
                      <a:pt x="83" y="53"/>
                    </a:lnTo>
                    <a:lnTo>
                      <a:pt x="89" y="42"/>
                    </a:lnTo>
                    <a:lnTo>
                      <a:pt x="89" y="37"/>
                    </a:lnTo>
                    <a:lnTo>
                      <a:pt x="89" y="32"/>
                    </a:lnTo>
                    <a:lnTo>
                      <a:pt x="89" y="27"/>
                    </a:lnTo>
                    <a:lnTo>
                      <a:pt x="83" y="21"/>
                    </a:lnTo>
                    <a:lnTo>
                      <a:pt x="78" y="16"/>
                    </a:lnTo>
                    <a:lnTo>
                      <a:pt x="83" y="6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9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0D281FCF-723B-4159-5020-87DD0EFF5C3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59718" y="5480759"/>
                <a:ext cx="460363" cy="420789"/>
              </a:xfrm>
              <a:custGeom>
                <a:avLst/>
                <a:gdLst>
                  <a:gd name="T0" fmla="*/ 240 w 312"/>
                  <a:gd name="T1" fmla="*/ 287 h 287"/>
                  <a:gd name="T2" fmla="*/ 213 w 312"/>
                  <a:gd name="T3" fmla="*/ 282 h 287"/>
                  <a:gd name="T4" fmla="*/ 161 w 312"/>
                  <a:gd name="T5" fmla="*/ 267 h 287"/>
                  <a:gd name="T6" fmla="*/ 146 w 312"/>
                  <a:gd name="T7" fmla="*/ 272 h 287"/>
                  <a:gd name="T8" fmla="*/ 104 w 312"/>
                  <a:gd name="T9" fmla="*/ 277 h 287"/>
                  <a:gd name="T10" fmla="*/ 94 w 312"/>
                  <a:gd name="T11" fmla="*/ 267 h 287"/>
                  <a:gd name="T12" fmla="*/ 68 w 312"/>
                  <a:gd name="T13" fmla="*/ 261 h 287"/>
                  <a:gd name="T14" fmla="*/ 52 w 312"/>
                  <a:gd name="T15" fmla="*/ 225 h 287"/>
                  <a:gd name="T16" fmla="*/ 41 w 312"/>
                  <a:gd name="T17" fmla="*/ 183 h 287"/>
                  <a:gd name="T18" fmla="*/ 21 w 312"/>
                  <a:gd name="T19" fmla="*/ 172 h 287"/>
                  <a:gd name="T20" fmla="*/ 0 w 312"/>
                  <a:gd name="T21" fmla="*/ 167 h 287"/>
                  <a:gd name="T22" fmla="*/ 15 w 312"/>
                  <a:gd name="T23" fmla="*/ 125 h 287"/>
                  <a:gd name="T24" fmla="*/ 15 w 312"/>
                  <a:gd name="T25" fmla="*/ 115 h 287"/>
                  <a:gd name="T26" fmla="*/ 5 w 312"/>
                  <a:gd name="T27" fmla="*/ 110 h 287"/>
                  <a:gd name="T28" fmla="*/ 21 w 312"/>
                  <a:gd name="T29" fmla="*/ 73 h 287"/>
                  <a:gd name="T30" fmla="*/ 41 w 312"/>
                  <a:gd name="T31" fmla="*/ 63 h 287"/>
                  <a:gd name="T32" fmla="*/ 52 w 312"/>
                  <a:gd name="T33" fmla="*/ 52 h 287"/>
                  <a:gd name="T34" fmla="*/ 68 w 312"/>
                  <a:gd name="T35" fmla="*/ 58 h 287"/>
                  <a:gd name="T36" fmla="*/ 83 w 312"/>
                  <a:gd name="T37" fmla="*/ 68 h 287"/>
                  <a:gd name="T38" fmla="*/ 94 w 312"/>
                  <a:gd name="T39" fmla="*/ 73 h 287"/>
                  <a:gd name="T40" fmla="*/ 99 w 312"/>
                  <a:gd name="T41" fmla="*/ 52 h 287"/>
                  <a:gd name="T42" fmla="*/ 109 w 312"/>
                  <a:gd name="T43" fmla="*/ 42 h 287"/>
                  <a:gd name="T44" fmla="*/ 125 w 312"/>
                  <a:gd name="T45" fmla="*/ 31 h 287"/>
                  <a:gd name="T46" fmla="*/ 135 w 312"/>
                  <a:gd name="T47" fmla="*/ 16 h 287"/>
                  <a:gd name="T48" fmla="*/ 146 w 312"/>
                  <a:gd name="T49" fmla="*/ 11 h 287"/>
                  <a:gd name="T50" fmla="*/ 161 w 312"/>
                  <a:gd name="T51" fmla="*/ 0 h 287"/>
                  <a:gd name="T52" fmla="*/ 182 w 312"/>
                  <a:gd name="T53" fmla="*/ 0 h 287"/>
                  <a:gd name="T54" fmla="*/ 198 w 312"/>
                  <a:gd name="T55" fmla="*/ 5 h 287"/>
                  <a:gd name="T56" fmla="*/ 213 w 312"/>
                  <a:gd name="T57" fmla="*/ 11 h 287"/>
                  <a:gd name="T58" fmla="*/ 224 w 312"/>
                  <a:gd name="T59" fmla="*/ 0 h 287"/>
                  <a:gd name="T60" fmla="*/ 255 w 312"/>
                  <a:gd name="T61" fmla="*/ 5 h 287"/>
                  <a:gd name="T62" fmla="*/ 292 w 312"/>
                  <a:gd name="T63" fmla="*/ 5 h 287"/>
                  <a:gd name="T64" fmla="*/ 297 w 312"/>
                  <a:gd name="T65" fmla="*/ 16 h 287"/>
                  <a:gd name="T66" fmla="*/ 292 w 312"/>
                  <a:gd name="T67" fmla="*/ 26 h 287"/>
                  <a:gd name="T68" fmla="*/ 297 w 312"/>
                  <a:gd name="T69" fmla="*/ 68 h 287"/>
                  <a:gd name="T70" fmla="*/ 292 w 312"/>
                  <a:gd name="T71" fmla="*/ 89 h 287"/>
                  <a:gd name="T72" fmla="*/ 297 w 312"/>
                  <a:gd name="T73" fmla="*/ 99 h 287"/>
                  <a:gd name="T74" fmla="*/ 307 w 312"/>
                  <a:gd name="T75" fmla="*/ 105 h 287"/>
                  <a:gd name="T76" fmla="*/ 307 w 312"/>
                  <a:gd name="T77" fmla="*/ 120 h 287"/>
                  <a:gd name="T78" fmla="*/ 307 w 312"/>
                  <a:gd name="T79" fmla="*/ 131 h 287"/>
                  <a:gd name="T80" fmla="*/ 302 w 312"/>
                  <a:gd name="T81" fmla="*/ 141 h 287"/>
                  <a:gd name="T82" fmla="*/ 302 w 312"/>
                  <a:gd name="T83" fmla="*/ 146 h 287"/>
                  <a:gd name="T84" fmla="*/ 297 w 312"/>
                  <a:gd name="T85" fmla="*/ 157 h 287"/>
                  <a:gd name="T86" fmla="*/ 292 w 312"/>
                  <a:gd name="T87" fmla="*/ 167 h 287"/>
                  <a:gd name="T88" fmla="*/ 286 w 312"/>
                  <a:gd name="T89" fmla="*/ 178 h 287"/>
                  <a:gd name="T90" fmla="*/ 281 w 312"/>
                  <a:gd name="T91" fmla="*/ 188 h 287"/>
                  <a:gd name="T92" fmla="*/ 271 w 312"/>
                  <a:gd name="T93" fmla="*/ 193 h 287"/>
                  <a:gd name="T94" fmla="*/ 266 w 312"/>
                  <a:gd name="T95" fmla="*/ 204 h 287"/>
                  <a:gd name="T96" fmla="*/ 271 w 312"/>
                  <a:gd name="T97" fmla="*/ 214 h 287"/>
                  <a:gd name="T98" fmla="*/ 266 w 312"/>
                  <a:gd name="T99" fmla="*/ 225 h 287"/>
                  <a:gd name="T100" fmla="*/ 255 w 312"/>
                  <a:gd name="T101" fmla="*/ 230 h 287"/>
                  <a:gd name="T102" fmla="*/ 255 w 312"/>
                  <a:gd name="T103" fmla="*/ 246 h 287"/>
                  <a:gd name="T104" fmla="*/ 250 w 312"/>
                  <a:gd name="T105" fmla="*/ 256 h 287"/>
                  <a:gd name="T106" fmla="*/ 245 w 312"/>
                  <a:gd name="T107" fmla="*/ 26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2" h="287">
                    <a:moveTo>
                      <a:pt x="245" y="277"/>
                    </a:moveTo>
                    <a:lnTo>
                      <a:pt x="245" y="282"/>
                    </a:lnTo>
                    <a:lnTo>
                      <a:pt x="240" y="287"/>
                    </a:lnTo>
                    <a:lnTo>
                      <a:pt x="234" y="287"/>
                    </a:lnTo>
                    <a:lnTo>
                      <a:pt x="224" y="287"/>
                    </a:lnTo>
                    <a:lnTo>
                      <a:pt x="213" y="282"/>
                    </a:lnTo>
                    <a:lnTo>
                      <a:pt x="187" y="277"/>
                    </a:lnTo>
                    <a:lnTo>
                      <a:pt x="167" y="272"/>
                    </a:lnTo>
                    <a:lnTo>
                      <a:pt x="161" y="267"/>
                    </a:lnTo>
                    <a:lnTo>
                      <a:pt x="151" y="267"/>
                    </a:lnTo>
                    <a:lnTo>
                      <a:pt x="146" y="267"/>
                    </a:lnTo>
                    <a:lnTo>
                      <a:pt x="146" y="272"/>
                    </a:lnTo>
                    <a:lnTo>
                      <a:pt x="130" y="272"/>
                    </a:lnTo>
                    <a:lnTo>
                      <a:pt x="125" y="272"/>
                    </a:lnTo>
                    <a:lnTo>
                      <a:pt x="104" y="277"/>
                    </a:lnTo>
                    <a:lnTo>
                      <a:pt x="99" y="272"/>
                    </a:lnTo>
                    <a:lnTo>
                      <a:pt x="94" y="272"/>
                    </a:lnTo>
                    <a:lnTo>
                      <a:pt x="94" y="267"/>
                    </a:lnTo>
                    <a:lnTo>
                      <a:pt x="88" y="267"/>
                    </a:lnTo>
                    <a:lnTo>
                      <a:pt x="73" y="261"/>
                    </a:lnTo>
                    <a:lnTo>
                      <a:pt x="68" y="261"/>
                    </a:lnTo>
                    <a:lnTo>
                      <a:pt x="57" y="251"/>
                    </a:lnTo>
                    <a:lnTo>
                      <a:pt x="52" y="246"/>
                    </a:lnTo>
                    <a:lnTo>
                      <a:pt x="52" y="225"/>
                    </a:lnTo>
                    <a:lnTo>
                      <a:pt x="52" y="199"/>
                    </a:lnTo>
                    <a:lnTo>
                      <a:pt x="47" y="193"/>
                    </a:lnTo>
                    <a:lnTo>
                      <a:pt x="41" y="183"/>
                    </a:lnTo>
                    <a:lnTo>
                      <a:pt x="41" y="172"/>
                    </a:lnTo>
                    <a:lnTo>
                      <a:pt x="26" y="172"/>
                    </a:lnTo>
                    <a:lnTo>
                      <a:pt x="21" y="172"/>
                    </a:lnTo>
                    <a:lnTo>
                      <a:pt x="21" y="167"/>
                    </a:lnTo>
                    <a:lnTo>
                      <a:pt x="10" y="167"/>
                    </a:lnTo>
                    <a:lnTo>
                      <a:pt x="0" y="167"/>
                    </a:lnTo>
                    <a:lnTo>
                      <a:pt x="10" y="125"/>
                    </a:lnTo>
                    <a:lnTo>
                      <a:pt x="10" y="120"/>
                    </a:lnTo>
                    <a:lnTo>
                      <a:pt x="15" y="125"/>
                    </a:lnTo>
                    <a:lnTo>
                      <a:pt x="15" y="120"/>
                    </a:lnTo>
                    <a:lnTo>
                      <a:pt x="10" y="120"/>
                    </a:lnTo>
                    <a:lnTo>
                      <a:pt x="15" y="115"/>
                    </a:lnTo>
                    <a:lnTo>
                      <a:pt x="10" y="115"/>
                    </a:lnTo>
                    <a:lnTo>
                      <a:pt x="5" y="115"/>
                    </a:lnTo>
                    <a:lnTo>
                      <a:pt x="5" y="110"/>
                    </a:lnTo>
                    <a:lnTo>
                      <a:pt x="10" y="110"/>
                    </a:lnTo>
                    <a:lnTo>
                      <a:pt x="15" y="84"/>
                    </a:lnTo>
                    <a:lnTo>
                      <a:pt x="21" y="73"/>
                    </a:lnTo>
                    <a:lnTo>
                      <a:pt x="26" y="68"/>
                    </a:lnTo>
                    <a:lnTo>
                      <a:pt x="31" y="68"/>
                    </a:lnTo>
                    <a:lnTo>
                      <a:pt x="41" y="63"/>
                    </a:lnTo>
                    <a:lnTo>
                      <a:pt x="41" y="58"/>
                    </a:lnTo>
                    <a:lnTo>
                      <a:pt x="47" y="52"/>
                    </a:lnTo>
                    <a:lnTo>
                      <a:pt x="52" y="52"/>
                    </a:lnTo>
                    <a:lnTo>
                      <a:pt x="57" y="52"/>
                    </a:lnTo>
                    <a:lnTo>
                      <a:pt x="62" y="52"/>
                    </a:lnTo>
                    <a:lnTo>
                      <a:pt x="68" y="58"/>
                    </a:lnTo>
                    <a:lnTo>
                      <a:pt x="78" y="58"/>
                    </a:lnTo>
                    <a:lnTo>
                      <a:pt x="83" y="63"/>
                    </a:lnTo>
                    <a:lnTo>
                      <a:pt x="83" y="68"/>
                    </a:lnTo>
                    <a:lnTo>
                      <a:pt x="88" y="68"/>
                    </a:lnTo>
                    <a:lnTo>
                      <a:pt x="94" y="68"/>
                    </a:lnTo>
                    <a:lnTo>
                      <a:pt x="94" y="73"/>
                    </a:lnTo>
                    <a:lnTo>
                      <a:pt x="99" y="73"/>
                    </a:lnTo>
                    <a:lnTo>
                      <a:pt x="99" y="68"/>
                    </a:lnTo>
                    <a:lnTo>
                      <a:pt x="99" y="52"/>
                    </a:lnTo>
                    <a:lnTo>
                      <a:pt x="99" y="47"/>
                    </a:lnTo>
                    <a:lnTo>
                      <a:pt x="104" y="42"/>
                    </a:lnTo>
                    <a:lnTo>
                      <a:pt x="109" y="42"/>
                    </a:lnTo>
                    <a:lnTo>
                      <a:pt x="114" y="42"/>
                    </a:lnTo>
                    <a:lnTo>
                      <a:pt x="125" y="37"/>
                    </a:lnTo>
                    <a:lnTo>
                      <a:pt x="125" y="31"/>
                    </a:lnTo>
                    <a:lnTo>
                      <a:pt x="130" y="21"/>
                    </a:lnTo>
                    <a:lnTo>
                      <a:pt x="135" y="21"/>
                    </a:lnTo>
                    <a:lnTo>
                      <a:pt x="135" y="16"/>
                    </a:lnTo>
                    <a:lnTo>
                      <a:pt x="140" y="16"/>
                    </a:lnTo>
                    <a:lnTo>
                      <a:pt x="140" y="11"/>
                    </a:lnTo>
                    <a:lnTo>
                      <a:pt x="146" y="11"/>
                    </a:lnTo>
                    <a:lnTo>
                      <a:pt x="151" y="11"/>
                    </a:lnTo>
                    <a:lnTo>
                      <a:pt x="156" y="5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87" y="5"/>
                    </a:lnTo>
                    <a:lnTo>
                      <a:pt x="198" y="5"/>
                    </a:lnTo>
                    <a:lnTo>
                      <a:pt x="203" y="5"/>
                    </a:lnTo>
                    <a:lnTo>
                      <a:pt x="213" y="16"/>
                    </a:lnTo>
                    <a:lnTo>
                      <a:pt x="213" y="11"/>
                    </a:lnTo>
                    <a:lnTo>
                      <a:pt x="219" y="11"/>
                    </a:lnTo>
                    <a:lnTo>
                      <a:pt x="219" y="5"/>
                    </a:lnTo>
                    <a:lnTo>
                      <a:pt x="224" y="0"/>
                    </a:lnTo>
                    <a:lnTo>
                      <a:pt x="240" y="0"/>
                    </a:lnTo>
                    <a:lnTo>
                      <a:pt x="250" y="0"/>
                    </a:lnTo>
                    <a:lnTo>
                      <a:pt x="255" y="5"/>
                    </a:lnTo>
                    <a:lnTo>
                      <a:pt x="276" y="11"/>
                    </a:lnTo>
                    <a:lnTo>
                      <a:pt x="286" y="11"/>
                    </a:lnTo>
                    <a:lnTo>
                      <a:pt x="292" y="5"/>
                    </a:lnTo>
                    <a:lnTo>
                      <a:pt x="297" y="5"/>
                    </a:lnTo>
                    <a:lnTo>
                      <a:pt x="297" y="11"/>
                    </a:lnTo>
                    <a:lnTo>
                      <a:pt x="297" y="16"/>
                    </a:lnTo>
                    <a:lnTo>
                      <a:pt x="292" y="16"/>
                    </a:lnTo>
                    <a:lnTo>
                      <a:pt x="292" y="21"/>
                    </a:lnTo>
                    <a:lnTo>
                      <a:pt x="292" y="26"/>
                    </a:lnTo>
                    <a:lnTo>
                      <a:pt x="297" y="31"/>
                    </a:lnTo>
                    <a:lnTo>
                      <a:pt x="297" y="47"/>
                    </a:lnTo>
                    <a:lnTo>
                      <a:pt x="297" y="68"/>
                    </a:lnTo>
                    <a:lnTo>
                      <a:pt x="302" y="89"/>
                    </a:lnTo>
                    <a:lnTo>
                      <a:pt x="297" y="89"/>
                    </a:lnTo>
                    <a:lnTo>
                      <a:pt x="292" y="89"/>
                    </a:lnTo>
                    <a:lnTo>
                      <a:pt x="292" y="94"/>
                    </a:lnTo>
                    <a:lnTo>
                      <a:pt x="297" y="94"/>
                    </a:lnTo>
                    <a:lnTo>
                      <a:pt x="297" y="99"/>
                    </a:lnTo>
                    <a:lnTo>
                      <a:pt x="302" y="99"/>
                    </a:lnTo>
                    <a:lnTo>
                      <a:pt x="302" y="105"/>
                    </a:lnTo>
                    <a:lnTo>
                      <a:pt x="307" y="105"/>
                    </a:lnTo>
                    <a:lnTo>
                      <a:pt x="307" y="110"/>
                    </a:lnTo>
                    <a:lnTo>
                      <a:pt x="307" y="115"/>
                    </a:lnTo>
                    <a:lnTo>
                      <a:pt x="307" y="120"/>
                    </a:lnTo>
                    <a:lnTo>
                      <a:pt x="312" y="125"/>
                    </a:lnTo>
                    <a:lnTo>
                      <a:pt x="307" y="125"/>
                    </a:lnTo>
                    <a:lnTo>
                      <a:pt x="307" y="131"/>
                    </a:lnTo>
                    <a:lnTo>
                      <a:pt x="307" y="136"/>
                    </a:lnTo>
                    <a:lnTo>
                      <a:pt x="307" y="141"/>
                    </a:lnTo>
                    <a:lnTo>
                      <a:pt x="302" y="141"/>
                    </a:lnTo>
                    <a:lnTo>
                      <a:pt x="302" y="146"/>
                    </a:lnTo>
                    <a:lnTo>
                      <a:pt x="307" y="146"/>
                    </a:lnTo>
                    <a:lnTo>
                      <a:pt x="302" y="146"/>
                    </a:lnTo>
                    <a:lnTo>
                      <a:pt x="302" y="152"/>
                    </a:lnTo>
                    <a:lnTo>
                      <a:pt x="302" y="157"/>
                    </a:lnTo>
                    <a:lnTo>
                      <a:pt x="297" y="157"/>
                    </a:lnTo>
                    <a:lnTo>
                      <a:pt x="297" y="162"/>
                    </a:lnTo>
                    <a:lnTo>
                      <a:pt x="292" y="162"/>
                    </a:lnTo>
                    <a:lnTo>
                      <a:pt x="292" y="167"/>
                    </a:lnTo>
                    <a:lnTo>
                      <a:pt x="292" y="172"/>
                    </a:lnTo>
                    <a:lnTo>
                      <a:pt x="286" y="172"/>
                    </a:lnTo>
                    <a:lnTo>
                      <a:pt x="286" y="178"/>
                    </a:lnTo>
                    <a:lnTo>
                      <a:pt x="286" y="183"/>
                    </a:lnTo>
                    <a:lnTo>
                      <a:pt x="281" y="183"/>
                    </a:lnTo>
                    <a:lnTo>
                      <a:pt x="281" y="188"/>
                    </a:lnTo>
                    <a:lnTo>
                      <a:pt x="281" y="193"/>
                    </a:lnTo>
                    <a:lnTo>
                      <a:pt x="276" y="193"/>
                    </a:lnTo>
                    <a:lnTo>
                      <a:pt x="271" y="193"/>
                    </a:lnTo>
                    <a:lnTo>
                      <a:pt x="271" y="199"/>
                    </a:lnTo>
                    <a:lnTo>
                      <a:pt x="271" y="204"/>
                    </a:lnTo>
                    <a:lnTo>
                      <a:pt x="266" y="204"/>
                    </a:lnTo>
                    <a:lnTo>
                      <a:pt x="266" y="209"/>
                    </a:lnTo>
                    <a:lnTo>
                      <a:pt x="266" y="214"/>
                    </a:lnTo>
                    <a:lnTo>
                      <a:pt x="271" y="214"/>
                    </a:lnTo>
                    <a:lnTo>
                      <a:pt x="266" y="214"/>
                    </a:lnTo>
                    <a:lnTo>
                      <a:pt x="266" y="219"/>
                    </a:lnTo>
                    <a:lnTo>
                      <a:pt x="266" y="225"/>
                    </a:lnTo>
                    <a:lnTo>
                      <a:pt x="260" y="225"/>
                    </a:lnTo>
                    <a:lnTo>
                      <a:pt x="260" y="230"/>
                    </a:lnTo>
                    <a:lnTo>
                      <a:pt x="255" y="230"/>
                    </a:lnTo>
                    <a:lnTo>
                      <a:pt x="255" y="235"/>
                    </a:lnTo>
                    <a:lnTo>
                      <a:pt x="255" y="240"/>
                    </a:lnTo>
                    <a:lnTo>
                      <a:pt x="255" y="246"/>
                    </a:lnTo>
                    <a:lnTo>
                      <a:pt x="250" y="246"/>
                    </a:lnTo>
                    <a:lnTo>
                      <a:pt x="250" y="251"/>
                    </a:lnTo>
                    <a:lnTo>
                      <a:pt x="250" y="256"/>
                    </a:lnTo>
                    <a:lnTo>
                      <a:pt x="250" y="261"/>
                    </a:lnTo>
                    <a:lnTo>
                      <a:pt x="250" y="267"/>
                    </a:lnTo>
                    <a:lnTo>
                      <a:pt x="245" y="267"/>
                    </a:lnTo>
                    <a:lnTo>
                      <a:pt x="245" y="272"/>
                    </a:lnTo>
                    <a:lnTo>
                      <a:pt x="245" y="277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D0680244-738B-08CA-08A4-7247DD00932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51871" y="5419180"/>
                <a:ext cx="483971" cy="697892"/>
              </a:xfrm>
              <a:custGeom>
                <a:avLst/>
                <a:gdLst>
                  <a:gd name="T0" fmla="*/ 156 w 328"/>
                  <a:gd name="T1" fmla="*/ 53 h 476"/>
                  <a:gd name="T2" fmla="*/ 203 w 328"/>
                  <a:gd name="T3" fmla="*/ 84 h 476"/>
                  <a:gd name="T4" fmla="*/ 250 w 328"/>
                  <a:gd name="T5" fmla="*/ 94 h 476"/>
                  <a:gd name="T6" fmla="*/ 266 w 328"/>
                  <a:gd name="T7" fmla="*/ 120 h 476"/>
                  <a:gd name="T8" fmla="*/ 302 w 328"/>
                  <a:gd name="T9" fmla="*/ 147 h 476"/>
                  <a:gd name="T10" fmla="*/ 297 w 328"/>
                  <a:gd name="T11" fmla="*/ 194 h 476"/>
                  <a:gd name="T12" fmla="*/ 313 w 328"/>
                  <a:gd name="T13" fmla="*/ 225 h 476"/>
                  <a:gd name="T14" fmla="*/ 328 w 328"/>
                  <a:gd name="T15" fmla="*/ 261 h 476"/>
                  <a:gd name="T16" fmla="*/ 286 w 328"/>
                  <a:gd name="T17" fmla="*/ 261 h 476"/>
                  <a:gd name="T18" fmla="*/ 271 w 328"/>
                  <a:gd name="T19" fmla="*/ 241 h 476"/>
                  <a:gd name="T20" fmla="*/ 240 w 328"/>
                  <a:gd name="T21" fmla="*/ 214 h 476"/>
                  <a:gd name="T22" fmla="*/ 219 w 328"/>
                  <a:gd name="T23" fmla="*/ 204 h 476"/>
                  <a:gd name="T24" fmla="*/ 224 w 328"/>
                  <a:gd name="T25" fmla="*/ 235 h 476"/>
                  <a:gd name="T26" fmla="*/ 203 w 328"/>
                  <a:gd name="T27" fmla="*/ 230 h 476"/>
                  <a:gd name="T28" fmla="*/ 193 w 328"/>
                  <a:gd name="T29" fmla="*/ 251 h 476"/>
                  <a:gd name="T30" fmla="*/ 208 w 328"/>
                  <a:gd name="T31" fmla="*/ 261 h 476"/>
                  <a:gd name="T32" fmla="*/ 203 w 328"/>
                  <a:gd name="T33" fmla="*/ 277 h 476"/>
                  <a:gd name="T34" fmla="*/ 167 w 328"/>
                  <a:gd name="T35" fmla="*/ 282 h 476"/>
                  <a:gd name="T36" fmla="*/ 161 w 328"/>
                  <a:gd name="T37" fmla="*/ 298 h 476"/>
                  <a:gd name="T38" fmla="*/ 151 w 328"/>
                  <a:gd name="T39" fmla="*/ 345 h 476"/>
                  <a:gd name="T40" fmla="*/ 156 w 328"/>
                  <a:gd name="T41" fmla="*/ 371 h 476"/>
                  <a:gd name="T42" fmla="*/ 146 w 328"/>
                  <a:gd name="T43" fmla="*/ 392 h 476"/>
                  <a:gd name="T44" fmla="*/ 130 w 328"/>
                  <a:gd name="T45" fmla="*/ 408 h 476"/>
                  <a:gd name="T46" fmla="*/ 135 w 328"/>
                  <a:gd name="T47" fmla="*/ 423 h 476"/>
                  <a:gd name="T48" fmla="*/ 130 w 328"/>
                  <a:gd name="T49" fmla="*/ 444 h 476"/>
                  <a:gd name="T50" fmla="*/ 141 w 328"/>
                  <a:gd name="T51" fmla="*/ 460 h 476"/>
                  <a:gd name="T52" fmla="*/ 135 w 328"/>
                  <a:gd name="T53" fmla="*/ 470 h 476"/>
                  <a:gd name="T54" fmla="*/ 120 w 328"/>
                  <a:gd name="T55" fmla="*/ 465 h 476"/>
                  <a:gd name="T56" fmla="*/ 104 w 328"/>
                  <a:gd name="T57" fmla="*/ 460 h 476"/>
                  <a:gd name="T58" fmla="*/ 83 w 328"/>
                  <a:gd name="T59" fmla="*/ 460 h 476"/>
                  <a:gd name="T60" fmla="*/ 68 w 328"/>
                  <a:gd name="T61" fmla="*/ 455 h 476"/>
                  <a:gd name="T62" fmla="*/ 47 w 328"/>
                  <a:gd name="T63" fmla="*/ 460 h 476"/>
                  <a:gd name="T64" fmla="*/ 31 w 328"/>
                  <a:gd name="T65" fmla="*/ 460 h 476"/>
                  <a:gd name="T66" fmla="*/ 15 w 328"/>
                  <a:gd name="T67" fmla="*/ 455 h 476"/>
                  <a:gd name="T68" fmla="*/ 0 w 328"/>
                  <a:gd name="T69" fmla="*/ 444 h 476"/>
                  <a:gd name="T70" fmla="*/ 10 w 328"/>
                  <a:gd name="T71" fmla="*/ 434 h 476"/>
                  <a:gd name="T72" fmla="*/ 31 w 328"/>
                  <a:gd name="T73" fmla="*/ 423 h 476"/>
                  <a:gd name="T74" fmla="*/ 42 w 328"/>
                  <a:gd name="T75" fmla="*/ 387 h 476"/>
                  <a:gd name="T76" fmla="*/ 57 w 328"/>
                  <a:gd name="T77" fmla="*/ 340 h 476"/>
                  <a:gd name="T78" fmla="*/ 47 w 328"/>
                  <a:gd name="T79" fmla="*/ 319 h 476"/>
                  <a:gd name="T80" fmla="*/ 52 w 328"/>
                  <a:gd name="T81" fmla="*/ 303 h 476"/>
                  <a:gd name="T82" fmla="*/ 57 w 328"/>
                  <a:gd name="T83" fmla="*/ 288 h 476"/>
                  <a:gd name="T84" fmla="*/ 62 w 328"/>
                  <a:gd name="T85" fmla="*/ 272 h 476"/>
                  <a:gd name="T86" fmla="*/ 68 w 328"/>
                  <a:gd name="T87" fmla="*/ 256 h 476"/>
                  <a:gd name="T88" fmla="*/ 68 w 328"/>
                  <a:gd name="T89" fmla="*/ 246 h 476"/>
                  <a:gd name="T90" fmla="*/ 78 w 328"/>
                  <a:gd name="T91" fmla="*/ 235 h 476"/>
                  <a:gd name="T92" fmla="*/ 88 w 328"/>
                  <a:gd name="T93" fmla="*/ 225 h 476"/>
                  <a:gd name="T94" fmla="*/ 94 w 328"/>
                  <a:gd name="T95" fmla="*/ 209 h 476"/>
                  <a:gd name="T96" fmla="*/ 104 w 328"/>
                  <a:gd name="T97" fmla="*/ 199 h 476"/>
                  <a:gd name="T98" fmla="*/ 104 w 328"/>
                  <a:gd name="T99" fmla="*/ 188 h 476"/>
                  <a:gd name="T100" fmla="*/ 109 w 328"/>
                  <a:gd name="T101" fmla="*/ 173 h 476"/>
                  <a:gd name="T102" fmla="*/ 109 w 328"/>
                  <a:gd name="T103" fmla="*/ 157 h 476"/>
                  <a:gd name="T104" fmla="*/ 104 w 328"/>
                  <a:gd name="T105" fmla="*/ 141 h 476"/>
                  <a:gd name="T106" fmla="*/ 94 w 328"/>
                  <a:gd name="T107" fmla="*/ 131 h 476"/>
                  <a:gd name="T108" fmla="*/ 99 w 328"/>
                  <a:gd name="T109" fmla="*/ 89 h 476"/>
                  <a:gd name="T110" fmla="*/ 94 w 328"/>
                  <a:gd name="T111" fmla="*/ 58 h 476"/>
                  <a:gd name="T112" fmla="*/ 94 w 328"/>
                  <a:gd name="T113" fmla="*/ 47 h 476"/>
                  <a:gd name="T114" fmla="*/ 52 w 328"/>
                  <a:gd name="T115" fmla="*/ 42 h 476"/>
                  <a:gd name="T116" fmla="*/ 42 w 328"/>
                  <a:gd name="T117" fmla="*/ 21 h 476"/>
                  <a:gd name="T118" fmla="*/ 68 w 328"/>
                  <a:gd name="T119" fmla="*/ 5 h 476"/>
                  <a:gd name="T120" fmla="*/ 94 w 328"/>
                  <a:gd name="T121" fmla="*/ 0 h 476"/>
                  <a:gd name="T122" fmla="*/ 120 w 328"/>
                  <a:gd name="T123" fmla="*/ 11 h 476"/>
                  <a:gd name="T124" fmla="*/ 146 w 328"/>
                  <a:gd name="T125" fmla="*/ 5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8" h="476">
                    <a:moveTo>
                      <a:pt x="156" y="11"/>
                    </a:moveTo>
                    <a:lnTo>
                      <a:pt x="161" y="21"/>
                    </a:lnTo>
                    <a:lnTo>
                      <a:pt x="161" y="42"/>
                    </a:lnTo>
                    <a:lnTo>
                      <a:pt x="156" y="53"/>
                    </a:lnTo>
                    <a:lnTo>
                      <a:pt x="156" y="73"/>
                    </a:lnTo>
                    <a:lnTo>
                      <a:pt x="167" y="73"/>
                    </a:lnTo>
                    <a:lnTo>
                      <a:pt x="193" y="84"/>
                    </a:lnTo>
                    <a:lnTo>
                      <a:pt x="203" y="84"/>
                    </a:lnTo>
                    <a:lnTo>
                      <a:pt x="219" y="89"/>
                    </a:lnTo>
                    <a:lnTo>
                      <a:pt x="224" y="89"/>
                    </a:lnTo>
                    <a:lnTo>
                      <a:pt x="245" y="89"/>
                    </a:lnTo>
                    <a:lnTo>
                      <a:pt x="250" y="94"/>
                    </a:lnTo>
                    <a:lnTo>
                      <a:pt x="255" y="110"/>
                    </a:lnTo>
                    <a:lnTo>
                      <a:pt x="260" y="115"/>
                    </a:lnTo>
                    <a:lnTo>
                      <a:pt x="260" y="120"/>
                    </a:lnTo>
                    <a:lnTo>
                      <a:pt x="266" y="120"/>
                    </a:lnTo>
                    <a:lnTo>
                      <a:pt x="271" y="126"/>
                    </a:lnTo>
                    <a:lnTo>
                      <a:pt x="276" y="136"/>
                    </a:lnTo>
                    <a:lnTo>
                      <a:pt x="292" y="141"/>
                    </a:lnTo>
                    <a:lnTo>
                      <a:pt x="302" y="147"/>
                    </a:lnTo>
                    <a:lnTo>
                      <a:pt x="302" y="152"/>
                    </a:lnTo>
                    <a:lnTo>
                      <a:pt x="302" y="167"/>
                    </a:lnTo>
                    <a:lnTo>
                      <a:pt x="297" y="183"/>
                    </a:lnTo>
                    <a:lnTo>
                      <a:pt x="297" y="194"/>
                    </a:lnTo>
                    <a:lnTo>
                      <a:pt x="297" y="204"/>
                    </a:lnTo>
                    <a:lnTo>
                      <a:pt x="302" y="214"/>
                    </a:lnTo>
                    <a:lnTo>
                      <a:pt x="307" y="220"/>
                    </a:lnTo>
                    <a:lnTo>
                      <a:pt x="313" y="225"/>
                    </a:lnTo>
                    <a:lnTo>
                      <a:pt x="318" y="235"/>
                    </a:lnTo>
                    <a:lnTo>
                      <a:pt x="323" y="246"/>
                    </a:lnTo>
                    <a:lnTo>
                      <a:pt x="328" y="251"/>
                    </a:lnTo>
                    <a:lnTo>
                      <a:pt x="328" y="261"/>
                    </a:lnTo>
                    <a:lnTo>
                      <a:pt x="328" y="267"/>
                    </a:lnTo>
                    <a:lnTo>
                      <a:pt x="323" y="267"/>
                    </a:lnTo>
                    <a:lnTo>
                      <a:pt x="307" y="267"/>
                    </a:lnTo>
                    <a:lnTo>
                      <a:pt x="286" y="261"/>
                    </a:lnTo>
                    <a:lnTo>
                      <a:pt x="281" y="261"/>
                    </a:lnTo>
                    <a:lnTo>
                      <a:pt x="286" y="251"/>
                    </a:lnTo>
                    <a:lnTo>
                      <a:pt x="281" y="241"/>
                    </a:lnTo>
                    <a:lnTo>
                      <a:pt x="271" y="241"/>
                    </a:lnTo>
                    <a:lnTo>
                      <a:pt x="260" y="241"/>
                    </a:lnTo>
                    <a:lnTo>
                      <a:pt x="255" y="230"/>
                    </a:lnTo>
                    <a:lnTo>
                      <a:pt x="250" y="220"/>
                    </a:lnTo>
                    <a:lnTo>
                      <a:pt x="240" y="214"/>
                    </a:lnTo>
                    <a:lnTo>
                      <a:pt x="240" y="209"/>
                    </a:lnTo>
                    <a:lnTo>
                      <a:pt x="234" y="204"/>
                    </a:lnTo>
                    <a:lnTo>
                      <a:pt x="224" y="204"/>
                    </a:lnTo>
                    <a:lnTo>
                      <a:pt x="219" y="204"/>
                    </a:lnTo>
                    <a:lnTo>
                      <a:pt x="214" y="204"/>
                    </a:lnTo>
                    <a:lnTo>
                      <a:pt x="214" y="209"/>
                    </a:lnTo>
                    <a:lnTo>
                      <a:pt x="219" y="214"/>
                    </a:lnTo>
                    <a:lnTo>
                      <a:pt x="224" y="235"/>
                    </a:lnTo>
                    <a:lnTo>
                      <a:pt x="219" y="235"/>
                    </a:lnTo>
                    <a:lnTo>
                      <a:pt x="214" y="230"/>
                    </a:lnTo>
                    <a:lnTo>
                      <a:pt x="208" y="230"/>
                    </a:lnTo>
                    <a:lnTo>
                      <a:pt x="203" y="230"/>
                    </a:lnTo>
                    <a:lnTo>
                      <a:pt x="198" y="230"/>
                    </a:lnTo>
                    <a:lnTo>
                      <a:pt x="198" y="235"/>
                    </a:lnTo>
                    <a:lnTo>
                      <a:pt x="193" y="246"/>
                    </a:lnTo>
                    <a:lnTo>
                      <a:pt x="193" y="251"/>
                    </a:lnTo>
                    <a:lnTo>
                      <a:pt x="198" y="251"/>
                    </a:lnTo>
                    <a:lnTo>
                      <a:pt x="203" y="251"/>
                    </a:lnTo>
                    <a:lnTo>
                      <a:pt x="208" y="256"/>
                    </a:lnTo>
                    <a:lnTo>
                      <a:pt x="208" y="261"/>
                    </a:lnTo>
                    <a:lnTo>
                      <a:pt x="208" y="267"/>
                    </a:lnTo>
                    <a:lnTo>
                      <a:pt x="203" y="267"/>
                    </a:lnTo>
                    <a:lnTo>
                      <a:pt x="203" y="272"/>
                    </a:lnTo>
                    <a:lnTo>
                      <a:pt x="203" y="277"/>
                    </a:lnTo>
                    <a:lnTo>
                      <a:pt x="193" y="277"/>
                    </a:lnTo>
                    <a:lnTo>
                      <a:pt x="187" y="277"/>
                    </a:lnTo>
                    <a:lnTo>
                      <a:pt x="177" y="282"/>
                    </a:lnTo>
                    <a:lnTo>
                      <a:pt x="167" y="282"/>
                    </a:lnTo>
                    <a:lnTo>
                      <a:pt x="167" y="288"/>
                    </a:lnTo>
                    <a:lnTo>
                      <a:pt x="156" y="288"/>
                    </a:lnTo>
                    <a:lnTo>
                      <a:pt x="156" y="293"/>
                    </a:lnTo>
                    <a:lnTo>
                      <a:pt x="161" y="298"/>
                    </a:lnTo>
                    <a:lnTo>
                      <a:pt x="156" y="303"/>
                    </a:lnTo>
                    <a:lnTo>
                      <a:pt x="156" y="309"/>
                    </a:lnTo>
                    <a:lnTo>
                      <a:pt x="156" y="329"/>
                    </a:lnTo>
                    <a:lnTo>
                      <a:pt x="151" y="345"/>
                    </a:lnTo>
                    <a:lnTo>
                      <a:pt x="151" y="350"/>
                    </a:lnTo>
                    <a:lnTo>
                      <a:pt x="151" y="356"/>
                    </a:lnTo>
                    <a:lnTo>
                      <a:pt x="156" y="366"/>
                    </a:lnTo>
                    <a:lnTo>
                      <a:pt x="156" y="371"/>
                    </a:lnTo>
                    <a:lnTo>
                      <a:pt x="156" y="376"/>
                    </a:lnTo>
                    <a:lnTo>
                      <a:pt x="151" y="382"/>
                    </a:lnTo>
                    <a:lnTo>
                      <a:pt x="151" y="387"/>
                    </a:lnTo>
                    <a:lnTo>
                      <a:pt x="146" y="392"/>
                    </a:lnTo>
                    <a:lnTo>
                      <a:pt x="146" y="397"/>
                    </a:lnTo>
                    <a:lnTo>
                      <a:pt x="141" y="403"/>
                    </a:lnTo>
                    <a:lnTo>
                      <a:pt x="135" y="403"/>
                    </a:lnTo>
                    <a:lnTo>
                      <a:pt x="130" y="408"/>
                    </a:lnTo>
                    <a:lnTo>
                      <a:pt x="125" y="408"/>
                    </a:lnTo>
                    <a:lnTo>
                      <a:pt x="125" y="413"/>
                    </a:lnTo>
                    <a:lnTo>
                      <a:pt x="135" y="418"/>
                    </a:lnTo>
                    <a:lnTo>
                      <a:pt x="135" y="423"/>
                    </a:lnTo>
                    <a:lnTo>
                      <a:pt x="135" y="429"/>
                    </a:lnTo>
                    <a:lnTo>
                      <a:pt x="135" y="434"/>
                    </a:lnTo>
                    <a:lnTo>
                      <a:pt x="130" y="439"/>
                    </a:lnTo>
                    <a:lnTo>
                      <a:pt x="130" y="444"/>
                    </a:lnTo>
                    <a:lnTo>
                      <a:pt x="130" y="450"/>
                    </a:lnTo>
                    <a:lnTo>
                      <a:pt x="135" y="455"/>
                    </a:lnTo>
                    <a:lnTo>
                      <a:pt x="135" y="460"/>
                    </a:lnTo>
                    <a:lnTo>
                      <a:pt x="141" y="460"/>
                    </a:lnTo>
                    <a:lnTo>
                      <a:pt x="141" y="465"/>
                    </a:lnTo>
                    <a:lnTo>
                      <a:pt x="141" y="470"/>
                    </a:lnTo>
                    <a:lnTo>
                      <a:pt x="135" y="476"/>
                    </a:lnTo>
                    <a:lnTo>
                      <a:pt x="135" y="470"/>
                    </a:lnTo>
                    <a:lnTo>
                      <a:pt x="130" y="470"/>
                    </a:lnTo>
                    <a:lnTo>
                      <a:pt x="130" y="465"/>
                    </a:lnTo>
                    <a:lnTo>
                      <a:pt x="125" y="465"/>
                    </a:lnTo>
                    <a:lnTo>
                      <a:pt x="120" y="465"/>
                    </a:lnTo>
                    <a:lnTo>
                      <a:pt x="114" y="465"/>
                    </a:lnTo>
                    <a:lnTo>
                      <a:pt x="114" y="460"/>
                    </a:lnTo>
                    <a:lnTo>
                      <a:pt x="109" y="460"/>
                    </a:lnTo>
                    <a:lnTo>
                      <a:pt x="104" y="460"/>
                    </a:lnTo>
                    <a:lnTo>
                      <a:pt x="99" y="460"/>
                    </a:lnTo>
                    <a:lnTo>
                      <a:pt x="94" y="460"/>
                    </a:lnTo>
                    <a:lnTo>
                      <a:pt x="88" y="460"/>
                    </a:lnTo>
                    <a:lnTo>
                      <a:pt x="83" y="460"/>
                    </a:lnTo>
                    <a:lnTo>
                      <a:pt x="83" y="455"/>
                    </a:lnTo>
                    <a:lnTo>
                      <a:pt x="78" y="455"/>
                    </a:lnTo>
                    <a:lnTo>
                      <a:pt x="73" y="455"/>
                    </a:lnTo>
                    <a:lnTo>
                      <a:pt x="68" y="455"/>
                    </a:lnTo>
                    <a:lnTo>
                      <a:pt x="62" y="455"/>
                    </a:lnTo>
                    <a:lnTo>
                      <a:pt x="57" y="455"/>
                    </a:lnTo>
                    <a:lnTo>
                      <a:pt x="52" y="455"/>
                    </a:lnTo>
                    <a:lnTo>
                      <a:pt x="47" y="460"/>
                    </a:lnTo>
                    <a:lnTo>
                      <a:pt x="42" y="460"/>
                    </a:lnTo>
                    <a:lnTo>
                      <a:pt x="36" y="460"/>
                    </a:lnTo>
                    <a:lnTo>
                      <a:pt x="31" y="465"/>
                    </a:lnTo>
                    <a:lnTo>
                      <a:pt x="31" y="460"/>
                    </a:lnTo>
                    <a:lnTo>
                      <a:pt x="26" y="460"/>
                    </a:lnTo>
                    <a:lnTo>
                      <a:pt x="21" y="460"/>
                    </a:lnTo>
                    <a:lnTo>
                      <a:pt x="21" y="455"/>
                    </a:lnTo>
                    <a:lnTo>
                      <a:pt x="15" y="455"/>
                    </a:lnTo>
                    <a:lnTo>
                      <a:pt x="10" y="455"/>
                    </a:lnTo>
                    <a:lnTo>
                      <a:pt x="5" y="450"/>
                    </a:lnTo>
                    <a:lnTo>
                      <a:pt x="0" y="450"/>
                    </a:lnTo>
                    <a:lnTo>
                      <a:pt x="0" y="444"/>
                    </a:lnTo>
                    <a:lnTo>
                      <a:pt x="0" y="439"/>
                    </a:lnTo>
                    <a:lnTo>
                      <a:pt x="5" y="439"/>
                    </a:lnTo>
                    <a:lnTo>
                      <a:pt x="5" y="434"/>
                    </a:lnTo>
                    <a:lnTo>
                      <a:pt x="10" y="434"/>
                    </a:lnTo>
                    <a:lnTo>
                      <a:pt x="10" y="429"/>
                    </a:lnTo>
                    <a:lnTo>
                      <a:pt x="15" y="429"/>
                    </a:lnTo>
                    <a:lnTo>
                      <a:pt x="21" y="429"/>
                    </a:lnTo>
                    <a:lnTo>
                      <a:pt x="31" y="423"/>
                    </a:lnTo>
                    <a:lnTo>
                      <a:pt x="36" y="418"/>
                    </a:lnTo>
                    <a:lnTo>
                      <a:pt x="42" y="413"/>
                    </a:lnTo>
                    <a:lnTo>
                      <a:pt x="42" y="403"/>
                    </a:lnTo>
                    <a:lnTo>
                      <a:pt x="42" y="387"/>
                    </a:lnTo>
                    <a:lnTo>
                      <a:pt x="47" y="371"/>
                    </a:lnTo>
                    <a:lnTo>
                      <a:pt x="52" y="366"/>
                    </a:lnTo>
                    <a:lnTo>
                      <a:pt x="57" y="356"/>
                    </a:lnTo>
                    <a:lnTo>
                      <a:pt x="57" y="340"/>
                    </a:lnTo>
                    <a:lnTo>
                      <a:pt x="57" y="329"/>
                    </a:lnTo>
                    <a:lnTo>
                      <a:pt x="57" y="324"/>
                    </a:lnTo>
                    <a:lnTo>
                      <a:pt x="52" y="324"/>
                    </a:lnTo>
                    <a:lnTo>
                      <a:pt x="47" y="319"/>
                    </a:lnTo>
                    <a:lnTo>
                      <a:pt x="47" y="314"/>
                    </a:lnTo>
                    <a:lnTo>
                      <a:pt x="47" y="309"/>
                    </a:lnTo>
                    <a:lnTo>
                      <a:pt x="52" y="309"/>
                    </a:lnTo>
                    <a:lnTo>
                      <a:pt x="52" y="303"/>
                    </a:lnTo>
                    <a:lnTo>
                      <a:pt x="52" y="298"/>
                    </a:lnTo>
                    <a:lnTo>
                      <a:pt x="52" y="293"/>
                    </a:lnTo>
                    <a:lnTo>
                      <a:pt x="52" y="288"/>
                    </a:lnTo>
                    <a:lnTo>
                      <a:pt x="57" y="288"/>
                    </a:lnTo>
                    <a:lnTo>
                      <a:pt x="57" y="282"/>
                    </a:lnTo>
                    <a:lnTo>
                      <a:pt x="57" y="277"/>
                    </a:lnTo>
                    <a:lnTo>
                      <a:pt x="57" y="272"/>
                    </a:lnTo>
                    <a:lnTo>
                      <a:pt x="62" y="272"/>
                    </a:lnTo>
                    <a:lnTo>
                      <a:pt x="62" y="267"/>
                    </a:lnTo>
                    <a:lnTo>
                      <a:pt x="68" y="267"/>
                    </a:lnTo>
                    <a:lnTo>
                      <a:pt x="68" y="261"/>
                    </a:lnTo>
                    <a:lnTo>
                      <a:pt x="68" y="256"/>
                    </a:lnTo>
                    <a:lnTo>
                      <a:pt x="73" y="256"/>
                    </a:lnTo>
                    <a:lnTo>
                      <a:pt x="68" y="256"/>
                    </a:lnTo>
                    <a:lnTo>
                      <a:pt x="68" y="251"/>
                    </a:lnTo>
                    <a:lnTo>
                      <a:pt x="68" y="246"/>
                    </a:lnTo>
                    <a:lnTo>
                      <a:pt x="73" y="246"/>
                    </a:lnTo>
                    <a:lnTo>
                      <a:pt x="73" y="241"/>
                    </a:lnTo>
                    <a:lnTo>
                      <a:pt x="73" y="235"/>
                    </a:lnTo>
                    <a:lnTo>
                      <a:pt x="78" y="235"/>
                    </a:lnTo>
                    <a:lnTo>
                      <a:pt x="83" y="235"/>
                    </a:lnTo>
                    <a:lnTo>
                      <a:pt x="83" y="230"/>
                    </a:lnTo>
                    <a:lnTo>
                      <a:pt x="83" y="225"/>
                    </a:lnTo>
                    <a:lnTo>
                      <a:pt x="88" y="225"/>
                    </a:lnTo>
                    <a:lnTo>
                      <a:pt x="88" y="220"/>
                    </a:lnTo>
                    <a:lnTo>
                      <a:pt x="88" y="214"/>
                    </a:lnTo>
                    <a:lnTo>
                      <a:pt x="94" y="214"/>
                    </a:lnTo>
                    <a:lnTo>
                      <a:pt x="94" y="209"/>
                    </a:lnTo>
                    <a:lnTo>
                      <a:pt x="94" y="204"/>
                    </a:lnTo>
                    <a:lnTo>
                      <a:pt x="99" y="204"/>
                    </a:lnTo>
                    <a:lnTo>
                      <a:pt x="99" y="199"/>
                    </a:lnTo>
                    <a:lnTo>
                      <a:pt x="104" y="199"/>
                    </a:lnTo>
                    <a:lnTo>
                      <a:pt x="104" y="194"/>
                    </a:lnTo>
                    <a:lnTo>
                      <a:pt x="104" y="188"/>
                    </a:lnTo>
                    <a:lnTo>
                      <a:pt x="109" y="188"/>
                    </a:lnTo>
                    <a:lnTo>
                      <a:pt x="104" y="188"/>
                    </a:lnTo>
                    <a:lnTo>
                      <a:pt x="104" y="183"/>
                    </a:lnTo>
                    <a:lnTo>
                      <a:pt x="109" y="183"/>
                    </a:lnTo>
                    <a:lnTo>
                      <a:pt x="109" y="178"/>
                    </a:lnTo>
                    <a:lnTo>
                      <a:pt x="109" y="173"/>
                    </a:lnTo>
                    <a:lnTo>
                      <a:pt x="109" y="167"/>
                    </a:lnTo>
                    <a:lnTo>
                      <a:pt x="114" y="167"/>
                    </a:lnTo>
                    <a:lnTo>
                      <a:pt x="109" y="162"/>
                    </a:lnTo>
                    <a:lnTo>
                      <a:pt x="109" y="157"/>
                    </a:lnTo>
                    <a:lnTo>
                      <a:pt x="109" y="152"/>
                    </a:lnTo>
                    <a:lnTo>
                      <a:pt x="109" y="147"/>
                    </a:lnTo>
                    <a:lnTo>
                      <a:pt x="104" y="147"/>
                    </a:lnTo>
                    <a:lnTo>
                      <a:pt x="104" y="141"/>
                    </a:lnTo>
                    <a:lnTo>
                      <a:pt x="99" y="141"/>
                    </a:lnTo>
                    <a:lnTo>
                      <a:pt x="99" y="136"/>
                    </a:lnTo>
                    <a:lnTo>
                      <a:pt x="94" y="136"/>
                    </a:lnTo>
                    <a:lnTo>
                      <a:pt x="94" y="131"/>
                    </a:lnTo>
                    <a:lnTo>
                      <a:pt x="99" y="131"/>
                    </a:lnTo>
                    <a:lnTo>
                      <a:pt x="104" y="131"/>
                    </a:lnTo>
                    <a:lnTo>
                      <a:pt x="99" y="110"/>
                    </a:lnTo>
                    <a:lnTo>
                      <a:pt x="99" y="89"/>
                    </a:lnTo>
                    <a:lnTo>
                      <a:pt x="99" y="73"/>
                    </a:lnTo>
                    <a:lnTo>
                      <a:pt x="94" y="68"/>
                    </a:lnTo>
                    <a:lnTo>
                      <a:pt x="94" y="63"/>
                    </a:lnTo>
                    <a:lnTo>
                      <a:pt x="94" y="58"/>
                    </a:lnTo>
                    <a:lnTo>
                      <a:pt x="99" y="58"/>
                    </a:lnTo>
                    <a:lnTo>
                      <a:pt x="99" y="53"/>
                    </a:lnTo>
                    <a:lnTo>
                      <a:pt x="99" y="47"/>
                    </a:lnTo>
                    <a:lnTo>
                      <a:pt x="94" y="47"/>
                    </a:lnTo>
                    <a:lnTo>
                      <a:pt x="88" y="53"/>
                    </a:lnTo>
                    <a:lnTo>
                      <a:pt x="78" y="53"/>
                    </a:lnTo>
                    <a:lnTo>
                      <a:pt x="57" y="47"/>
                    </a:lnTo>
                    <a:lnTo>
                      <a:pt x="52" y="42"/>
                    </a:lnTo>
                    <a:lnTo>
                      <a:pt x="42" y="42"/>
                    </a:lnTo>
                    <a:lnTo>
                      <a:pt x="47" y="37"/>
                    </a:lnTo>
                    <a:lnTo>
                      <a:pt x="42" y="32"/>
                    </a:lnTo>
                    <a:lnTo>
                      <a:pt x="42" y="21"/>
                    </a:lnTo>
                    <a:lnTo>
                      <a:pt x="52" y="16"/>
                    </a:lnTo>
                    <a:lnTo>
                      <a:pt x="68" y="16"/>
                    </a:lnTo>
                    <a:lnTo>
                      <a:pt x="68" y="11"/>
                    </a:lnTo>
                    <a:lnTo>
                      <a:pt x="68" y="5"/>
                    </a:lnTo>
                    <a:lnTo>
                      <a:pt x="73" y="5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99" y="5"/>
                    </a:lnTo>
                    <a:lnTo>
                      <a:pt x="104" y="11"/>
                    </a:lnTo>
                    <a:lnTo>
                      <a:pt x="109" y="11"/>
                    </a:lnTo>
                    <a:lnTo>
                      <a:pt x="120" y="11"/>
                    </a:lnTo>
                    <a:lnTo>
                      <a:pt x="120" y="5"/>
                    </a:lnTo>
                    <a:lnTo>
                      <a:pt x="130" y="11"/>
                    </a:lnTo>
                    <a:lnTo>
                      <a:pt x="135" y="11"/>
                    </a:lnTo>
                    <a:lnTo>
                      <a:pt x="146" y="5"/>
                    </a:lnTo>
                    <a:lnTo>
                      <a:pt x="156" y="11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37BAB6FC-2D72-20C6-A478-D52A93D7FDD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736310" y="5718277"/>
                <a:ext cx="500202" cy="598193"/>
              </a:xfrm>
              <a:custGeom>
                <a:avLst/>
                <a:gdLst>
                  <a:gd name="T0" fmla="*/ 302 w 339"/>
                  <a:gd name="T1" fmla="*/ 261 h 408"/>
                  <a:gd name="T2" fmla="*/ 287 w 339"/>
                  <a:gd name="T3" fmla="*/ 246 h 408"/>
                  <a:gd name="T4" fmla="*/ 302 w 339"/>
                  <a:gd name="T5" fmla="*/ 266 h 408"/>
                  <a:gd name="T6" fmla="*/ 292 w 339"/>
                  <a:gd name="T7" fmla="*/ 251 h 408"/>
                  <a:gd name="T8" fmla="*/ 276 w 339"/>
                  <a:gd name="T9" fmla="*/ 240 h 408"/>
                  <a:gd name="T10" fmla="*/ 281 w 339"/>
                  <a:gd name="T11" fmla="*/ 240 h 408"/>
                  <a:gd name="T12" fmla="*/ 297 w 339"/>
                  <a:gd name="T13" fmla="*/ 251 h 408"/>
                  <a:gd name="T14" fmla="*/ 297 w 339"/>
                  <a:gd name="T15" fmla="*/ 251 h 408"/>
                  <a:gd name="T16" fmla="*/ 281 w 339"/>
                  <a:gd name="T17" fmla="*/ 240 h 408"/>
                  <a:gd name="T18" fmla="*/ 281 w 339"/>
                  <a:gd name="T19" fmla="*/ 230 h 408"/>
                  <a:gd name="T20" fmla="*/ 297 w 339"/>
                  <a:gd name="T21" fmla="*/ 251 h 408"/>
                  <a:gd name="T22" fmla="*/ 172 w 339"/>
                  <a:gd name="T23" fmla="*/ 73 h 408"/>
                  <a:gd name="T24" fmla="*/ 151 w 339"/>
                  <a:gd name="T25" fmla="*/ 73 h 408"/>
                  <a:gd name="T26" fmla="*/ 172 w 339"/>
                  <a:gd name="T27" fmla="*/ 78 h 408"/>
                  <a:gd name="T28" fmla="*/ 193 w 339"/>
                  <a:gd name="T29" fmla="*/ 110 h 408"/>
                  <a:gd name="T30" fmla="*/ 214 w 339"/>
                  <a:gd name="T31" fmla="*/ 115 h 408"/>
                  <a:gd name="T32" fmla="*/ 229 w 339"/>
                  <a:gd name="T33" fmla="*/ 110 h 408"/>
                  <a:gd name="T34" fmla="*/ 234 w 339"/>
                  <a:gd name="T35" fmla="*/ 136 h 408"/>
                  <a:gd name="T36" fmla="*/ 245 w 339"/>
                  <a:gd name="T37" fmla="*/ 152 h 408"/>
                  <a:gd name="T38" fmla="*/ 250 w 339"/>
                  <a:gd name="T39" fmla="*/ 178 h 408"/>
                  <a:gd name="T40" fmla="*/ 255 w 339"/>
                  <a:gd name="T41" fmla="*/ 204 h 408"/>
                  <a:gd name="T42" fmla="*/ 266 w 339"/>
                  <a:gd name="T43" fmla="*/ 219 h 408"/>
                  <a:gd name="T44" fmla="*/ 276 w 339"/>
                  <a:gd name="T45" fmla="*/ 240 h 408"/>
                  <a:gd name="T46" fmla="*/ 287 w 339"/>
                  <a:gd name="T47" fmla="*/ 256 h 408"/>
                  <a:gd name="T48" fmla="*/ 302 w 339"/>
                  <a:gd name="T49" fmla="*/ 272 h 408"/>
                  <a:gd name="T50" fmla="*/ 318 w 339"/>
                  <a:gd name="T51" fmla="*/ 287 h 408"/>
                  <a:gd name="T52" fmla="*/ 334 w 339"/>
                  <a:gd name="T53" fmla="*/ 303 h 408"/>
                  <a:gd name="T54" fmla="*/ 339 w 339"/>
                  <a:gd name="T55" fmla="*/ 324 h 408"/>
                  <a:gd name="T56" fmla="*/ 328 w 339"/>
                  <a:gd name="T57" fmla="*/ 329 h 408"/>
                  <a:gd name="T58" fmla="*/ 339 w 339"/>
                  <a:gd name="T59" fmla="*/ 345 h 408"/>
                  <a:gd name="T60" fmla="*/ 328 w 339"/>
                  <a:gd name="T61" fmla="*/ 361 h 408"/>
                  <a:gd name="T62" fmla="*/ 318 w 339"/>
                  <a:gd name="T63" fmla="*/ 376 h 408"/>
                  <a:gd name="T64" fmla="*/ 287 w 339"/>
                  <a:gd name="T65" fmla="*/ 381 h 408"/>
                  <a:gd name="T66" fmla="*/ 234 w 339"/>
                  <a:gd name="T67" fmla="*/ 381 h 408"/>
                  <a:gd name="T68" fmla="*/ 198 w 339"/>
                  <a:gd name="T69" fmla="*/ 381 h 408"/>
                  <a:gd name="T70" fmla="*/ 156 w 339"/>
                  <a:gd name="T71" fmla="*/ 387 h 408"/>
                  <a:gd name="T72" fmla="*/ 125 w 339"/>
                  <a:gd name="T73" fmla="*/ 392 h 408"/>
                  <a:gd name="T74" fmla="*/ 99 w 339"/>
                  <a:gd name="T75" fmla="*/ 397 h 408"/>
                  <a:gd name="T76" fmla="*/ 78 w 339"/>
                  <a:gd name="T77" fmla="*/ 392 h 408"/>
                  <a:gd name="T78" fmla="*/ 68 w 339"/>
                  <a:gd name="T79" fmla="*/ 408 h 408"/>
                  <a:gd name="T80" fmla="*/ 57 w 339"/>
                  <a:gd name="T81" fmla="*/ 402 h 408"/>
                  <a:gd name="T82" fmla="*/ 42 w 339"/>
                  <a:gd name="T83" fmla="*/ 392 h 408"/>
                  <a:gd name="T84" fmla="*/ 26 w 339"/>
                  <a:gd name="T85" fmla="*/ 381 h 408"/>
                  <a:gd name="T86" fmla="*/ 31 w 339"/>
                  <a:gd name="T87" fmla="*/ 371 h 408"/>
                  <a:gd name="T88" fmla="*/ 26 w 339"/>
                  <a:gd name="T89" fmla="*/ 350 h 408"/>
                  <a:gd name="T90" fmla="*/ 21 w 339"/>
                  <a:gd name="T91" fmla="*/ 324 h 408"/>
                  <a:gd name="T92" fmla="*/ 31 w 339"/>
                  <a:gd name="T93" fmla="*/ 308 h 408"/>
                  <a:gd name="T94" fmla="*/ 26 w 339"/>
                  <a:gd name="T95" fmla="*/ 287 h 408"/>
                  <a:gd name="T96" fmla="*/ 16 w 339"/>
                  <a:gd name="T97" fmla="*/ 266 h 408"/>
                  <a:gd name="T98" fmla="*/ 5 w 339"/>
                  <a:gd name="T99" fmla="*/ 246 h 408"/>
                  <a:gd name="T100" fmla="*/ 10 w 339"/>
                  <a:gd name="T101" fmla="*/ 219 h 408"/>
                  <a:gd name="T102" fmla="*/ 10 w 339"/>
                  <a:gd name="T103" fmla="*/ 199 h 408"/>
                  <a:gd name="T104" fmla="*/ 26 w 339"/>
                  <a:gd name="T105" fmla="*/ 178 h 408"/>
                  <a:gd name="T106" fmla="*/ 26 w 339"/>
                  <a:gd name="T107" fmla="*/ 146 h 408"/>
                  <a:gd name="T108" fmla="*/ 36 w 339"/>
                  <a:gd name="T109" fmla="*/ 94 h 408"/>
                  <a:gd name="T110" fmla="*/ 52 w 339"/>
                  <a:gd name="T111" fmla="*/ 78 h 408"/>
                  <a:gd name="T112" fmla="*/ 78 w 339"/>
                  <a:gd name="T113" fmla="*/ 63 h 408"/>
                  <a:gd name="T114" fmla="*/ 73 w 339"/>
                  <a:gd name="T115" fmla="*/ 47 h 408"/>
                  <a:gd name="T116" fmla="*/ 78 w 339"/>
                  <a:gd name="T117" fmla="*/ 26 h 408"/>
                  <a:gd name="T118" fmla="*/ 94 w 339"/>
                  <a:gd name="T119" fmla="*/ 10 h 408"/>
                  <a:gd name="T120" fmla="*/ 109 w 339"/>
                  <a:gd name="T121" fmla="*/ 0 h 408"/>
                  <a:gd name="T122" fmla="*/ 135 w 339"/>
                  <a:gd name="T123" fmla="*/ 37 h 408"/>
                  <a:gd name="T124" fmla="*/ 161 w 339"/>
                  <a:gd name="T125" fmla="*/ 57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9" h="408">
                    <a:moveTo>
                      <a:pt x="313" y="272"/>
                    </a:moveTo>
                    <a:lnTo>
                      <a:pt x="307" y="272"/>
                    </a:lnTo>
                    <a:lnTo>
                      <a:pt x="307" y="266"/>
                    </a:lnTo>
                    <a:lnTo>
                      <a:pt x="307" y="261"/>
                    </a:lnTo>
                    <a:lnTo>
                      <a:pt x="302" y="261"/>
                    </a:lnTo>
                    <a:lnTo>
                      <a:pt x="307" y="261"/>
                    </a:lnTo>
                    <a:lnTo>
                      <a:pt x="313" y="261"/>
                    </a:lnTo>
                    <a:lnTo>
                      <a:pt x="313" y="266"/>
                    </a:lnTo>
                    <a:lnTo>
                      <a:pt x="313" y="272"/>
                    </a:lnTo>
                    <a:close/>
                    <a:moveTo>
                      <a:pt x="287" y="246"/>
                    </a:moveTo>
                    <a:lnTo>
                      <a:pt x="292" y="246"/>
                    </a:lnTo>
                    <a:lnTo>
                      <a:pt x="292" y="251"/>
                    </a:lnTo>
                    <a:lnTo>
                      <a:pt x="287" y="251"/>
                    </a:lnTo>
                    <a:lnTo>
                      <a:pt x="287" y="246"/>
                    </a:lnTo>
                    <a:close/>
                    <a:moveTo>
                      <a:pt x="302" y="266"/>
                    </a:moveTo>
                    <a:lnTo>
                      <a:pt x="297" y="266"/>
                    </a:lnTo>
                    <a:lnTo>
                      <a:pt x="297" y="261"/>
                    </a:lnTo>
                    <a:lnTo>
                      <a:pt x="297" y="256"/>
                    </a:lnTo>
                    <a:lnTo>
                      <a:pt x="292" y="256"/>
                    </a:lnTo>
                    <a:lnTo>
                      <a:pt x="292" y="251"/>
                    </a:lnTo>
                    <a:lnTo>
                      <a:pt x="287" y="251"/>
                    </a:lnTo>
                    <a:lnTo>
                      <a:pt x="281" y="251"/>
                    </a:lnTo>
                    <a:lnTo>
                      <a:pt x="281" y="246"/>
                    </a:lnTo>
                    <a:lnTo>
                      <a:pt x="281" y="240"/>
                    </a:lnTo>
                    <a:lnTo>
                      <a:pt x="276" y="240"/>
                    </a:lnTo>
                    <a:lnTo>
                      <a:pt x="276" y="235"/>
                    </a:lnTo>
                    <a:lnTo>
                      <a:pt x="276" y="230"/>
                    </a:lnTo>
                    <a:lnTo>
                      <a:pt x="276" y="235"/>
                    </a:lnTo>
                    <a:lnTo>
                      <a:pt x="281" y="235"/>
                    </a:lnTo>
                    <a:lnTo>
                      <a:pt x="281" y="240"/>
                    </a:lnTo>
                    <a:lnTo>
                      <a:pt x="287" y="240"/>
                    </a:lnTo>
                    <a:lnTo>
                      <a:pt x="287" y="246"/>
                    </a:lnTo>
                    <a:lnTo>
                      <a:pt x="292" y="246"/>
                    </a:lnTo>
                    <a:lnTo>
                      <a:pt x="292" y="251"/>
                    </a:lnTo>
                    <a:lnTo>
                      <a:pt x="297" y="251"/>
                    </a:lnTo>
                    <a:lnTo>
                      <a:pt x="297" y="256"/>
                    </a:lnTo>
                    <a:lnTo>
                      <a:pt x="302" y="256"/>
                    </a:lnTo>
                    <a:lnTo>
                      <a:pt x="302" y="261"/>
                    </a:lnTo>
                    <a:lnTo>
                      <a:pt x="302" y="266"/>
                    </a:lnTo>
                    <a:close/>
                    <a:moveTo>
                      <a:pt x="297" y="251"/>
                    </a:moveTo>
                    <a:lnTo>
                      <a:pt x="292" y="251"/>
                    </a:lnTo>
                    <a:lnTo>
                      <a:pt x="292" y="246"/>
                    </a:lnTo>
                    <a:lnTo>
                      <a:pt x="287" y="246"/>
                    </a:lnTo>
                    <a:lnTo>
                      <a:pt x="287" y="240"/>
                    </a:lnTo>
                    <a:lnTo>
                      <a:pt x="281" y="240"/>
                    </a:lnTo>
                    <a:lnTo>
                      <a:pt x="281" y="235"/>
                    </a:lnTo>
                    <a:lnTo>
                      <a:pt x="276" y="230"/>
                    </a:lnTo>
                    <a:lnTo>
                      <a:pt x="271" y="230"/>
                    </a:lnTo>
                    <a:lnTo>
                      <a:pt x="276" y="230"/>
                    </a:lnTo>
                    <a:lnTo>
                      <a:pt x="281" y="230"/>
                    </a:lnTo>
                    <a:lnTo>
                      <a:pt x="287" y="235"/>
                    </a:lnTo>
                    <a:lnTo>
                      <a:pt x="292" y="235"/>
                    </a:lnTo>
                    <a:lnTo>
                      <a:pt x="292" y="240"/>
                    </a:lnTo>
                    <a:lnTo>
                      <a:pt x="297" y="246"/>
                    </a:lnTo>
                    <a:lnTo>
                      <a:pt x="297" y="251"/>
                    </a:lnTo>
                    <a:close/>
                    <a:moveTo>
                      <a:pt x="161" y="57"/>
                    </a:moveTo>
                    <a:lnTo>
                      <a:pt x="167" y="63"/>
                    </a:lnTo>
                    <a:lnTo>
                      <a:pt x="167" y="68"/>
                    </a:lnTo>
                    <a:lnTo>
                      <a:pt x="172" y="68"/>
                    </a:lnTo>
                    <a:lnTo>
                      <a:pt x="172" y="73"/>
                    </a:lnTo>
                    <a:lnTo>
                      <a:pt x="167" y="73"/>
                    </a:lnTo>
                    <a:lnTo>
                      <a:pt x="161" y="68"/>
                    </a:lnTo>
                    <a:lnTo>
                      <a:pt x="156" y="68"/>
                    </a:lnTo>
                    <a:lnTo>
                      <a:pt x="151" y="68"/>
                    </a:lnTo>
                    <a:lnTo>
                      <a:pt x="151" y="73"/>
                    </a:lnTo>
                    <a:lnTo>
                      <a:pt x="156" y="73"/>
                    </a:lnTo>
                    <a:lnTo>
                      <a:pt x="156" y="78"/>
                    </a:lnTo>
                    <a:lnTo>
                      <a:pt x="161" y="78"/>
                    </a:lnTo>
                    <a:lnTo>
                      <a:pt x="167" y="78"/>
                    </a:lnTo>
                    <a:lnTo>
                      <a:pt x="172" y="78"/>
                    </a:lnTo>
                    <a:lnTo>
                      <a:pt x="182" y="89"/>
                    </a:lnTo>
                    <a:lnTo>
                      <a:pt x="188" y="99"/>
                    </a:lnTo>
                    <a:lnTo>
                      <a:pt x="188" y="105"/>
                    </a:lnTo>
                    <a:lnTo>
                      <a:pt x="188" y="110"/>
                    </a:lnTo>
                    <a:lnTo>
                      <a:pt x="193" y="110"/>
                    </a:lnTo>
                    <a:lnTo>
                      <a:pt x="198" y="110"/>
                    </a:lnTo>
                    <a:lnTo>
                      <a:pt x="198" y="115"/>
                    </a:lnTo>
                    <a:lnTo>
                      <a:pt x="203" y="120"/>
                    </a:lnTo>
                    <a:lnTo>
                      <a:pt x="208" y="120"/>
                    </a:lnTo>
                    <a:lnTo>
                      <a:pt x="214" y="115"/>
                    </a:lnTo>
                    <a:lnTo>
                      <a:pt x="214" y="110"/>
                    </a:lnTo>
                    <a:lnTo>
                      <a:pt x="214" y="105"/>
                    </a:lnTo>
                    <a:lnTo>
                      <a:pt x="219" y="105"/>
                    </a:lnTo>
                    <a:lnTo>
                      <a:pt x="224" y="105"/>
                    </a:lnTo>
                    <a:lnTo>
                      <a:pt x="229" y="110"/>
                    </a:lnTo>
                    <a:lnTo>
                      <a:pt x="229" y="115"/>
                    </a:lnTo>
                    <a:lnTo>
                      <a:pt x="234" y="120"/>
                    </a:lnTo>
                    <a:lnTo>
                      <a:pt x="234" y="125"/>
                    </a:lnTo>
                    <a:lnTo>
                      <a:pt x="234" y="131"/>
                    </a:lnTo>
                    <a:lnTo>
                      <a:pt x="234" y="136"/>
                    </a:lnTo>
                    <a:lnTo>
                      <a:pt x="234" y="141"/>
                    </a:lnTo>
                    <a:lnTo>
                      <a:pt x="234" y="146"/>
                    </a:lnTo>
                    <a:lnTo>
                      <a:pt x="240" y="146"/>
                    </a:lnTo>
                    <a:lnTo>
                      <a:pt x="240" y="152"/>
                    </a:lnTo>
                    <a:lnTo>
                      <a:pt x="245" y="152"/>
                    </a:lnTo>
                    <a:lnTo>
                      <a:pt x="250" y="157"/>
                    </a:lnTo>
                    <a:lnTo>
                      <a:pt x="250" y="162"/>
                    </a:lnTo>
                    <a:lnTo>
                      <a:pt x="250" y="167"/>
                    </a:lnTo>
                    <a:lnTo>
                      <a:pt x="250" y="172"/>
                    </a:lnTo>
                    <a:lnTo>
                      <a:pt x="250" y="178"/>
                    </a:lnTo>
                    <a:lnTo>
                      <a:pt x="250" y="183"/>
                    </a:lnTo>
                    <a:lnTo>
                      <a:pt x="250" y="188"/>
                    </a:lnTo>
                    <a:lnTo>
                      <a:pt x="250" y="193"/>
                    </a:lnTo>
                    <a:lnTo>
                      <a:pt x="255" y="199"/>
                    </a:lnTo>
                    <a:lnTo>
                      <a:pt x="255" y="204"/>
                    </a:lnTo>
                    <a:lnTo>
                      <a:pt x="261" y="204"/>
                    </a:lnTo>
                    <a:lnTo>
                      <a:pt x="261" y="209"/>
                    </a:lnTo>
                    <a:lnTo>
                      <a:pt x="261" y="214"/>
                    </a:lnTo>
                    <a:lnTo>
                      <a:pt x="261" y="219"/>
                    </a:lnTo>
                    <a:lnTo>
                      <a:pt x="266" y="219"/>
                    </a:lnTo>
                    <a:lnTo>
                      <a:pt x="266" y="225"/>
                    </a:lnTo>
                    <a:lnTo>
                      <a:pt x="271" y="230"/>
                    </a:lnTo>
                    <a:lnTo>
                      <a:pt x="271" y="235"/>
                    </a:lnTo>
                    <a:lnTo>
                      <a:pt x="276" y="235"/>
                    </a:lnTo>
                    <a:lnTo>
                      <a:pt x="276" y="240"/>
                    </a:lnTo>
                    <a:lnTo>
                      <a:pt x="276" y="246"/>
                    </a:lnTo>
                    <a:lnTo>
                      <a:pt x="281" y="246"/>
                    </a:lnTo>
                    <a:lnTo>
                      <a:pt x="281" y="251"/>
                    </a:lnTo>
                    <a:lnTo>
                      <a:pt x="287" y="251"/>
                    </a:lnTo>
                    <a:lnTo>
                      <a:pt x="287" y="256"/>
                    </a:lnTo>
                    <a:lnTo>
                      <a:pt x="292" y="256"/>
                    </a:lnTo>
                    <a:lnTo>
                      <a:pt x="292" y="261"/>
                    </a:lnTo>
                    <a:lnTo>
                      <a:pt x="297" y="266"/>
                    </a:lnTo>
                    <a:lnTo>
                      <a:pt x="302" y="266"/>
                    </a:lnTo>
                    <a:lnTo>
                      <a:pt x="302" y="272"/>
                    </a:lnTo>
                    <a:lnTo>
                      <a:pt x="307" y="272"/>
                    </a:lnTo>
                    <a:lnTo>
                      <a:pt x="307" y="277"/>
                    </a:lnTo>
                    <a:lnTo>
                      <a:pt x="313" y="277"/>
                    </a:lnTo>
                    <a:lnTo>
                      <a:pt x="313" y="282"/>
                    </a:lnTo>
                    <a:lnTo>
                      <a:pt x="318" y="287"/>
                    </a:lnTo>
                    <a:lnTo>
                      <a:pt x="323" y="287"/>
                    </a:lnTo>
                    <a:lnTo>
                      <a:pt x="323" y="293"/>
                    </a:lnTo>
                    <a:lnTo>
                      <a:pt x="328" y="293"/>
                    </a:lnTo>
                    <a:lnTo>
                      <a:pt x="334" y="298"/>
                    </a:lnTo>
                    <a:lnTo>
                      <a:pt x="334" y="303"/>
                    </a:lnTo>
                    <a:lnTo>
                      <a:pt x="334" y="308"/>
                    </a:lnTo>
                    <a:lnTo>
                      <a:pt x="334" y="314"/>
                    </a:lnTo>
                    <a:lnTo>
                      <a:pt x="339" y="314"/>
                    </a:lnTo>
                    <a:lnTo>
                      <a:pt x="339" y="319"/>
                    </a:lnTo>
                    <a:lnTo>
                      <a:pt x="339" y="324"/>
                    </a:lnTo>
                    <a:lnTo>
                      <a:pt x="339" y="329"/>
                    </a:lnTo>
                    <a:lnTo>
                      <a:pt x="334" y="329"/>
                    </a:lnTo>
                    <a:lnTo>
                      <a:pt x="334" y="334"/>
                    </a:lnTo>
                    <a:lnTo>
                      <a:pt x="334" y="329"/>
                    </a:lnTo>
                    <a:lnTo>
                      <a:pt x="328" y="329"/>
                    </a:lnTo>
                    <a:lnTo>
                      <a:pt x="328" y="334"/>
                    </a:lnTo>
                    <a:lnTo>
                      <a:pt x="334" y="334"/>
                    </a:lnTo>
                    <a:lnTo>
                      <a:pt x="334" y="340"/>
                    </a:lnTo>
                    <a:lnTo>
                      <a:pt x="339" y="340"/>
                    </a:lnTo>
                    <a:lnTo>
                      <a:pt x="339" y="345"/>
                    </a:lnTo>
                    <a:lnTo>
                      <a:pt x="334" y="345"/>
                    </a:lnTo>
                    <a:lnTo>
                      <a:pt x="334" y="350"/>
                    </a:lnTo>
                    <a:lnTo>
                      <a:pt x="328" y="350"/>
                    </a:lnTo>
                    <a:lnTo>
                      <a:pt x="328" y="355"/>
                    </a:lnTo>
                    <a:lnTo>
                      <a:pt x="328" y="361"/>
                    </a:lnTo>
                    <a:lnTo>
                      <a:pt x="328" y="366"/>
                    </a:lnTo>
                    <a:lnTo>
                      <a:pt x="323" y="366"/>
                    </a:lnTo>
                    <a:lnTo>
                      <a:pt x="323" y="371"/>
                    </a:lnTo>
                    <a:lnTo>
                      <a:pt x="323" y="376"/>
                    </a:lnTo>
                    <a:lnTo>
                      <a:pt x="318" y="376"/>
                    </a:lnTo>
                    <a:lnTo>
                      <a:pt x="318" y="381"/>
                    </a:lnTo>
                    <a:lnTo>
                      <a:pt x="307" y="381"/>
                    </a:lnTo>
                    <a:lnTo>
                      <a:pt x="302" y="381"/>
                    </a:lnTo>
                    <a:lnTo>
                      <a:pt x="292" y="381"/>
                    </a:lnTo>
                    <a:lnTo>
                      <a:pt x="287" y="381"/>
                    </a:lnTo>
                    <a:lnTo>
                      <a:pt x="281" y="381"/>
                    </a:lnTo>
                    <a:lnTo>
                      <a:pt x="276" y="381"/>
                    </a:lnTo>
                    <a:lnTo>
                      <a:pt x="266" y="381"/>
                    </a:lnTo>
                    <a:lnTo>
                      <a:pt x="240" y="381"/>
                    </a:lnTo>
                    <a:lnTo>
                      <a:pt x="234" y="381"/>
                    </a:lnTo>
                    <a:lnTo>
                      <a:pt x="224" y="381"/>
                    </a:lnTo>
                    <a:lnTo>
                      <a:pt x="214" y="381"/>
                    </a:lnTo>
                    <a:lnTo>
                      <a:pt x="208" y="381"/>
                    </a:lnTo>
                    <a:lnTo>
                      <a:pt x="203" y="381"/>
                    </a:lnTo>
                    <a:lnTo>
                      <a:pt x="198" y="381"/>
                    </a:lnTo>
                    <a:lnTo>
                      <a:pt x="193" y="381"/>
                    </a:lnTo>
                    <a:lnTo>
                      <a:pt x="188" y="381"/>
                    </a:lnTo>
                    <a:lnTo>
                      <a:pt x="182" y="381"/>
                    </a:lnTo>
                    <a:lnTo>
                      <a:pt x="177" y="381"/>
                    </a:lnTo>
                    <a:lnTo>
                      <a:pt x="156" y="387"/>
                    </a:lnTo>
                    <a:lnTo>
                      <a:pt x="146" y="387"/>
                    </a:lnTo>
                    <a:lnTo>
                      <a:pt x="141" y="387"/>
                    </a:lnTo>
                    <a:lnTo>
                      <a:pt x="135" y="392"/>
                    </a:lnTo>
                    <a:lnTo>
                      <a:pt x="130" y="392"/>
                    </a:lnTo>
                    <a:lnTo>
                      <a:pt x="125" y="392"/>
                    </a:lnTo>
                    <a:lnTo>
                      <a:pt x="120" y="392"/>
                    </a:lnTo>
                    <a:lnTo>
                      <a:pt x="115" y="392"/>
                    </a:lnTo>
                    <a:lnTo>
                      <a:pt x="104" y="392"/>
                    </a:lnTo>
                    <a:lnTo>
                      <a:pt x="104" y="397"/>
                    </a:lnTo>
                    <a:lnTo>
                      <a:pt x="99" y="397"/>
                    </a:lnTo>
                    <a:lnTo>
                      <a:pt x="94" y="397"/>
                    </a:lnTo>
                    <a:lnTo>
                      <a:pt x="89" y="397"/>
                    </a:lnTo>
                    <a:lnTo>
                      <a:pt x="83" y="397"/>
                    </a:lnTo>
                    <a:lnTo>
                      <a:pt x="78" y="397"/>
                    </a:lnTo>
                    <a:lnTo>
                      <a:pt x="78" y="392"/>
                    </a:lnTo>
                    <a:lnTo>
                      <a:pt x="78" y="397"/>
                    </a:lnTo>
                    <a:lnTo>
                      <a:pt x="78" y="402"/>
                    </a:lnTo>
                    <a:lnTo>
                      <a:pt x="73" y="402"/>
                    </a:lnTo>
                    <a:lnTo>
                      <a:pt x="68" y="402"/>
                    </a:lnTo>
                    <a:lnTo>
                      <a:pt x="68" y="408"/>
                    </a:lnTo>
                    <a:lnTo>
                      <a:pt x="62" y="408"/>
                    </a:lnTo>
                    <a:lnTo>
                      <a:pt x="62" y="402"/>
                    </a:lnTo>
                    <a:lnTo>
                      <a:pt x="62" y="408"/>
                    </a:lnTo>
                    <a:lnTo>
                      <a:pt x="57" y="408"/>
                    </a:lnTo>
                    <a:lnTo>
                      <a:pt x="57" y="402"/>
                    </a:lnTo>
                    <a:lnTo>
                      <a:pt x="52" y="402"/>
                    </a:lnTo>
                    <a:lnTo>
                      <a:pt x="52" y="397"/>
                    </a:lnTo>
                    <a:lnTo>
                      <a:pt x="47" y="397"/>
                    </a:lnTo>
                    <a:lnTo>
                      <a:pt x="47" y="392"/>
                    </a:lnTo>
                    <a:lnTo>
                      <a:pt x="42" y="392"/>
                    </a:lnTo>
                    <a:lnTo>
                      <a:pt x="36" y="392"/>
                    </a:lnTo>
                    <a:lnTo>
                      <a:pt x="36" y="387"/>
                    </a:lnTo>
                    <a:lnTo>
                      <a:pt x="31" y="387"/>
                    </a:lnTo>
                    <a:lnTo>
                      <a:pt x="31" y="381"/>
                    </a:lnTo>
                    <a:lnTo>
                      <a:pt x="26" y="381"/>
                    </a:lnTo>
                    <a:lnTo>
                      <a:pt x="26" y="376"/>
                    </a:lnTo>
                    <a:lnTo>
                      <a:pt x="26" y="381"/>
                    </a:lnTo>
                    <a:lnTo>
                      <a:pt x="26" y="376"/>
                    </a:lnTo>
                    <a:lnTo>
                      <a:pt x="26" y="371"/>
                    </a:lnTo>
                    <a:lnTo>
                      <a:pt x="31" y="371"/>
                    </a:lnTo>
                    <a:lnTo>
                      <a:pt x="31" y="366"/>
                    </a:lnTo>
                    <a:lnTo>
                      <a:pt x="31" y="361"/>
                    </a:lnTo>
                    <a:lnTo>
                      <a:pt x="26" y="361"/>
                    </a:lnTo>
                    <a:lnTo>
                      <a:pt x="26" y="355"/>
                    </a:lnTo>
                    <a:lnTo>
                      <a:pt x="26" y="350"/>
                    </a:lnTo>
                    <a:lnTo>
                      <a:pt x="21" y="345"/>
                    </a:lnTo>
                    <a:lnTo>
                      <a:pt x="26" y="340"/>
                    </a:lnTo>
                    <a:lnTo>
                      <a:pt x="26" y="334"/>
                    </a:lnTo>
                    <a:lnTo>
                      <a:pt x="21" y="329"/>
                    </a:lnTo>
                    <a:lnTo>
                      <a:pt x="21" y="324"/>
                    </a:lnTo>
                    <a:lnTo>
                      <a:pt x="26" y="319"/>
                    </a:lnTo>
                    <a:lnTo>
                      <a:pt x="31" y="314"/>
                    </a:lnTo>
                    <a:lnTo>
                      <a:pt x="31" y="308"/>
                    </a:lnTo>
                    <a:lnTo>
                      <a:pt x="36" y="308"/>
                    </a:lnTo>
                    <a:lnTo>
                      <a:pt x="31" y="308"/>
                    </a:lnTo>
                    <a:lnTo>
                      <a:pt x="31" y="303"/>
                    </a:lnTo>
                    <a:lnTo>
                      <a:pt x="26" y="303"/>
                    </a:lnTo>
                    <a:lnTo>
                      <a:pt x="26" y="298"/>
                    </a:lnTo>
                    <a:lnTo>
                      <a:pt x="26" y="293"/>
                    </a:lnTo>
                    <a:lnTo>
                      <a:pt x="26" y="287"/>
                    </a:lnTo>
                    <a:lnTo>
                      <a:pt x="21" y="282"/>
                    </a:lnTo>
                    <a:lnTo>
                      <a:pt x="21" y="277"/>
                    </a:lnTo>
                    <a:lnTo>
                      <a:pt x="16" y="277"/>
                    </a:lnTo>
                    <a:lnTo>
                      <a:pt x="10" y="272"/>
                    </a:lnTo>
                    <a:lnTo>
                      <a:pt x="16" y="266"/>
                    </a:lnTo>
                    <a:lnTo>
                      <a:pt x="16" y="261"/>
                    </a:lnTo>
                    <a:lnTo>
                      <a:pt x="16" y="256"/>
                    </a:lnTo>
                    <a:lnTo>
                      <a:pt x="10" y="256"/>
                    </a:lnTo>
                    <a:lnTo>
                      <a:pt x="10" y="251"/>
                    </a:lnTo>
                    <a:lnTo>
                      <a:pt x="5" y="246"/>
                    </a:lnTo>
                    <a:lnTo>
                      <a:pt x="5" y="240"/>
                    </a:lnTo>
                    <a:lnTo>
                      <a:pt x="5" y="235"/>
                    </a:lnTo>
                    <a:lnTo>
                      <a:pt x="10" y="230"/>
                    </a:lnTo>
                    <a:lnTo>
                      <a:pt x="10" y="225"/>
                    </a:lnTo>
                    <a:lnTo>
                      <a:pt x="10" y="219"/>
                    </a:lnTo>
                    <a:lnTo>
                      <a:pt x="10" y="214"/>
                    </a:lnTo>
                    <a:lnTo>
                      <a:pt x="0" y="209"/>
                    </a:lnTo>
                    <a:lnTo>
                      <a:pt x="0" y="204"/>
                    </a:lnTo>
                    <a:lnTo>
                      <a:pt x="5" y="204"/>
                    </a:lnTo>
                    <a:lnTo>
                      <a:pt x="10" y="199"/>
                    </a:lnTo>
                    <a:lnTo>
                      <a:pt x="16" y="199"/>
                    </a:lnTo>
                    <a:lnTo>
                      <a:pt x="21" y="193"/>
                    </a:lnTo>
                    <a:lnTo>
                      <a:pt x="21" y="188"/>
                    </a:lnTo>
                    <a:lnTo>
                      <a:pt x="26" y="183"/>
                    </a:lnTo>
                    <a:lnTo>
                      <a:pt x="26" y="178"/>
                    </a:lnTo>
                    <a:lnTo>
                      <a:pt x="31" y="172"/>
                    </a:lnTo>
                    <a:lnTo>
                      <a:pt x="31" y="167"/>
                    </a:lnTo>
                    <a:lnTo>
                      <a:pt x="31" y="162"/>
                    </a:lnTo>
                    <a:lnTo>
                      <a:pt x="26" y="152"/>
                    </a:lnTo>
                    <a:lnTo>
                      <a:pt x="26" y="146"/>
                    </a:lnTo>
                    <a:lnTo>
                      <a:pt x="26" y="141"/>
                    </a:lnTo>
                    <a:lnTo>
                      <a:pt x="31" y="125"/>
                    </a:lnTo>
                    <a:lnTo>
                      <a:pt x="31" y="105"/>
                    </a:lnTo>
                    <a:lnTo>
                      <a:pt x="31" y="99"/>
                    </a:lnTo>
                    <a:lnTo>
                      <a:pt x="36" y="94"/>
                    </a:lnTo>
                    <a:lnTo>
                      <a:pt x="31" y="89"/>
                    </a:lnTo>
                    <a:lnTo>
                      <a:pt x="31" y="84"/>
                    </a:lnTo>
                    <a:lnTo>
                      <a:pt x="42" y="84"/>
                    </a:lnTo>
                    <a:lnTo>
                      <a:pt x="42" y="78"/>
                    </a:lnTo>
                    <a:lnTo>
                      <a:pt x="52" y="78"/>
                    </a:lnTo>
                    <a:lnTo>
                      <a:pt x="62" y="73"/>
                    </a:lnTo>
                    <a:lnTo>
                      <a:pt x="68" y="73"/>
                    </a:lnTo>
                    <a:lnTo>
                      <a:pt x="78" y="73"/>
                    </a:lnTo>
                    <a:lnTo>
                      <a:pt x="78" y="68"/>
                    </a:lnTo>
                    <a:lnTo>
                      <a:pt x="78" y="63"/>
                    </a:lnTo>
                    <a:lnTo>
                      <a:pt x="83" y="63"/>
                    </a:lnTo>
                    <a:lnTo>
                      <a:pt x="83" y="57"/>
                    </a:lnTo>
                    <a:lnTo>
                      <a:pt x="83" y="52"/>
                    </a:lnTo>
                    <a:lnTo>
                      <a:pt x="78" y="47"/>
                    </a:lnTo>
                    <a:lnTo>
                      <a:pt x="73" y="47"/>
                    </a:lnTo>
                    <a:lnTo>
                      <a:pt x="68" y="47"/>
                    </a:lnTo>
                    <a:lnTo>
                      <a:pt x="68" y="42"/>
                    </a:lnTo>
                    <a:lnTo>
                      <a:pt x="73" y="31"/>
                    </a:lnTo>
                    <a:lnTo>
                      <a:pt x="73" y="26"/>
                    </a:lnTo>
                    <a:lnTo>
                      <a:pt x="78" y="26"/>
                    </a:lnTo>
                    <a:lnTo>
                      <a:pt x="83" y="26"/>
                    </a:lnTo>
                    <a:lnTo>
                      <a:pt x="89" y="26"/>
                    </a:lnTo>
                    <a:lnTo>
                      <a:pt x="94" y="31"/>
                    </a:lnTo>
                    <a:lnTo>
                      <a:pt x="99" y="31"/>
                    </a:lnTo>
                    <a:lnTo>
                      <a:pt x="94" y="10"/>
                    </a:lnTo>
                    <a:lnTo>
                      <a:pt x="89" y="5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9" y="0"/>
                    </a:lnTo>
                    <a:lnTo>
                      <a:pt x="115" y="5"/>
                    </a:lnTo>
                    <a:lnTo>
                      <a:pt x="115" y="10"/>
                    </a:lnTo>
                    <a:lnTo>
                      <a:pt x="125" y="16"/>
                    </a:lnTo>
                    <a:lnTo>
                      <a:pt x="130" y="26"/>
                    </a:lnTo>
                    <a:lnTo>
                      <a:pt x="135" y="37"/>
                    </a:lnTo>
                    <a:lnTo>
                      <a:pt x="146" y="37"/>
                    </a:lnTo>
                    <a:lnTo>
                      <a:pt x="156" y="37"/>
                    </a:lnTo>
                    <a:lnTo>
                      <a:pt x="161" y="47"/>
                    </a:lnTo>
                    <a:lnTo>
                      <a:pt x="156" y="57"/>
                    </a:lnTo>
                    <a:lnTo>
                      <a:pt x="161" y="57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B152E867-5182-1DA6-799C-BE16697F320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67299" y="2601220"/>
                <a:ext cx="1345675" cy="2052625"/>
              </a:xfrm>
              <a:custGeom>
                <a:avLst/>
                <a:gdLst>
                  <a:gd name="T0" fmla="*/ 166 w 912"/>
                  <a:gd name="T1" fmla="*/ 1353 h 1400"/>
                  <a:gd name="T2" fmla="*/ 166 w 912"/>
                  <a:gd name="T3" fmla="*/ 1295 h 1400"/>
                  <a:gd name="T4" fmla="*/ 135 w 912"/>
                  <a:gd name="T5" fmla="*/ 1238 h 1400"/>
                  <a:gd name="T6" fmla="*/ 99 w 912"/>
                  <a:gd name="T7" fmla="*/ 1196 h 1400"/>
                  <a:gd name="T8" fmla="*/ 67 w 912"/>
                  <a:gd name="T9" fmla="*/ 1227 h 1400"/>
                  <a:gd name="T10" fmla="*/ 31 w 912"/>
                  <a:gd name="T11" fmla="*/ 1212 h 1400"/>
                  <a:gd name="T12" fmla="*/ 36 w 912"/>
                  <a:gd name="T13" fmla="*/ 1107 h 1400"/>
                  <a:gd name="T14" fmla="*/ 119 w 912"/>
                  <a:gd name="T15" fmla="*/ 992 h 1400"/>
                  <a:gd name="T16" fmla="*/ 161 w 912"/>
                  <a:gd name="T17" fmla="*/ 956 h 1400"/>
                  <a:gd name="T18" fmla="*/ 182 w 912"/>
                  <a:gd name="T19" fmla="*/ 888 h 1400"/>
                  <a:gd name="T20" fmla="*/ 213 w 912"/>
                  <a:gd name="T21" fmla="*/ 794 h 1400"/>
                  <a:gd name="T22" fmla="*/ 135 w 912"/>
                  <a:gd name="T23" fmla="*/ 736 h 1400"/>
                  <a:gd name="T24" fmla="*/ 140 w 912"/>
                  <a:gd name="T25" fmla="*/ 684 h 1400"/>
                  <a:gd name="T26" fmla="*/ 109 w 912"/>
                  <a:gd name="T27" fmla="*/ 637 h 1400"/>
                  <a:gd name="T28" fmla="*/ 52 w 912"/>
                  <a:gd name="T29" fmla="*/ 585 h 1400"/>
                  <a:gd name="T30" fmla="*/ 104 w 912"/>
                  <a:gd name="T31" fmla="*/ 522 h 1400"/>
                  <a:gd name="T32" fmla="*/ 192 w 912"/>
                  <a:gd name="T33" fmla="*/ 438 h 1400"/>
                  <a:gd name="T34" fmla="*/ 192 w 912"/>
                  <a:gd name="T35" fmla="*/ 376 h 1400"/>
                  <a:gd name="T36" fmla="*/ 224 w 912"/>
                  <a:gd name="T37" fmla="*/ 360 h 1400"/>
                  <a:gd name="T38" fmla="*/ 281 w 912"/>
                  <a:gd name="T39" fmla="*/ 355 h 1400"/>
                  <a:gd name="T40" fmla="*/ 323 w 912"/>
                  <a:gd name="T41" fmla="*/ 297 h 1400"/>
                  <a:gd name="T42" fmla="*/ 364 w 912"/>
                  <a:gd name="T43" fmla="*/ 250 h 1400"/>
                  <a:gd name="T44" fmla="*/ 432 w 912"/>
                  <a:gd name="T45" fmla="*/ 245 h 1400"/>
                  <a:gd name="T46" fmla="*/ 469 w 912"/>
                  <a:gd name="T47" fmla="*/ 208 h 1400"/>
                  <a:gd name="T48" fmla="*/ 510 w 912"/>
                  <a:gd name="T49" fmla="*/ 188 h 1400"/>
                  <a:gd name="T50" fmla="*/ 568 w 912"/>
                  <a:gd name="T51" fmla="*/ 146 h 1400"/>
                  <a:gd name="T52" fmla="*/ 656 w 912"/>
                  <a:gd name="T53" fmla="*/ 188 h 1400"/>
                  <a:gd name="T54" fmla="*/ 724 w 912"/>
                  <a:gd name="T55" fmla="*/ 198 h 1400"/>
                  <a:gd name="T56" fmla="*/ 745 w 912"/>
                  <a:gd name="T57" fmla="*/ 130 h 1400"/>
                  <a:gd name="T58" fmla="*/ 766 w 912"/>
                  <a:gd name="T59" fmla="*/ 67 h 1400"/>
                  <a:gd name="T60" fmla="*/ 776 w 912"/>
                  <a:gd name="T61" fmla="*/ 5 h 1400"/>
                  <a:gd name="T62" fmla="*/ 912 w 912"/>
                  <a:gd name="T63" fmla="*/ 0 h 1400"/>
                  <a:gd name="T64" fmla="*/ 886 w 912"/>
                  <a:gd name="T65" fmla="*/ 67 h 1400"/>
                  <a:gd name="T66" fmla="*/ 854 w 912"/>
                  <a:gd name="T67" fmla="*/ 120 h 1400"/>
                  <a:gd name="T68" fmla="*/ 860 w 912"/>
                  <a:gd name="T69" fmla="*/ 172 h 1400"/>
                  <a:gd name="T70" fmla="*/ 833 w 912"/>
                  <a:gd name="T71" fmla="*/ 219 h 1400"/>
                  <a:gd name="T72" fmla="*/ 823 w 912"/>
                  <a:gd name="T73" fmla="*/ 282 h 1400"/>
                  <a:gd name="T74" fmla="*/ 787 w 912"/>
                  <a:gd name="T75" fmla="*/ 323 h 1400"/>
                  <a:gd name="T76" fmla="*/ 740 w 912"/>
                  <a:gd name="T77" fmla="*/ 370 h 1400"/>
                  <a:gd name="T78" fmla="*/ 740 w 912"/>
                  <a:gd name="T79" fmla="*/ 402 h 1400"/>
                  <a:gd name="T80" fmla="*/ 755 w 912"/>
                  <a:gd name="T81" fmla="*/ 438 h 1400"/>
                  <a:gd name="T82" fmla="*/ 745 w 912"/>
                  <a:gd name="T83" fmla="*/ 470 h 1400"/>
                  <a:gd name="T84" fmla="*/ 734 w 912"/>
                  <a:gd name="T85" fmla="*/ 517 h 1400"/>
                  <a:gd name="T86" fmla="*/ 708 w 912"/>
                  <a:gd name="T87" fmla="*/ 553 h 1400"/>
                  <a:gd name="T88" fmla="*/ 667 w 912"/>
                  <a:gd name="T89" fmla="*/ 564 h 1400"/>
                  <a:gd name="T90" fmla="*/ 625 w 912"/>
                  <a:gd name="T91" fmla="*/ 595 h 1400"/>
                  <a:gd name="T92" fmla="*/ 594 w 912"/>
                  <a:gd name="T93" fmla="*/ 621 h 1400"/>
                  <a:gd name="T94" fmla="*/ 609 w 912"/>
                  <a:gd name="T95" fmla="*/ 668 h 1400"/>
                  <a:gd name="T96" fmla="*/ 599 w 912"/>
                  <a:gd name="T97" fmla="*/ 705 h 1400"/>
                  <a:gd name="T98" fmla="*/ 594 w 912"/>
                  <a:gd name="T99" fmla="*/ 768 h 1400"/>
                  <a:gd name="T100" fmla="*/ 568 w 912"/>
                  <a:gd name="T101" fmla="*/ 830 h 1400"/>
                  <a:gd name="T102" fmla="*/ 531 w 912"/>
                  <a:gd name="T103" fmla="*/ 872 h 1400"/>
                  <a:gd name="T104" fmla="*/ 495 w 912"/>
                  <a:gd name="T105" fmla="*/ 909 h 1400"/>
                  <a:gd name="T106" fmla="*/ 437 w 912"/>
                  <a:gd name="T107" fmla="*/ 909 h 1400"/>
                  <a:gd name="T108" fmla="*/ 406 w 912"/>
                  <a:gd name="T109" fmla="*/ 961 h 1400"/>
                  <a:gd name="T110" fmla="*/ 349 w 912"/>
                  <a:gd name="T111" fmla="*/ 987 h 1400"/>
                  <a:gd name="T112" fmla="*/ 354 w 912"/>
                  <a:gd name="T113" fmla="*/ 1076 h 1400"/>
                  <a:gd name="T114" fmla="*/ 338 w 912"/>
                  <a:gd name="T115" fmla="*/ 1123 h 1400"/>
                  <a:gd name="T116" fmla="*/ 328 w 912"/>
                  <a:gd name="T117" fmla="*/ 1175 h 1400"/>
                  <a:gd name="T118" fmla="*/ 312 w 912"/>
                  <a:gd name="T119" fmla="*/ 1206 h 1400"/>
                  <a:gd name="T120" fmla="*/ 276 w 912"/>
                  <a:gd name="T121" fmla="*/ 1253 h 1400"/>
                  <a:gd name="T122" fmla="*/ 265 w 912"/>
                  <a:gd name="T123" fmla="*/ 1306 h 1400"/>
                  <a:gd name="T124" fmla="*/ 224 w 912"/>
                  <a:gd name="T125" fmla="*/ 1368 h 1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1400">
                    <a:moveTo>
                      <a:pt x="203" y="1400"/>
                    </a:moveTo>
                    <a:lnTo>
                      <a:pt x="198" y="1395"/>
                    </a:lnTo>
                    <a:lnTo>
                      <a:pt x="198" y="1389"/>
                    </a:lnTo>
                    <a:lnTo>
                      <a:pt x="192" y="1389"/>
                    </a:lnTo>
                    <a:lnTo>
                      <a:pt x="192" y="1384"/>
                    </a:lnTo>
                    <a:lnTo>
                      <a:pt x="187" y="1379"/>
                    </a:lnTo>
                    <a:lnTo>
                      <a:pt x="182" y="1374"/>
                    </a:lnTo>
                    <a:lnTo>
                      <a:pt x="177" y="1374"/>
                    </a:lnTo>
                    <a:lnTo>
                      <a:pt x="177" y="1368"/>
                    </a:lnTo>
                    <a:lnTo>
                      <a:pt x="172" y="1363"/>
                    </a:lnTo>
                    <a:lnTo>
                      <a:pt x="166" y="1358"/>
                    </a:lnTo>
                    <a:lnTo>
                      <a:pt x="166" y="1353"/>
                    </a:lnTo>
                    <a:lnTo>
                      <a:pt x="166" y="1348"/>
                    </a:lnTo>
                    <a:lnTo>
                      <a:pt x="161" y="1337"/>
                    </a:lnTo>
                    <a:lnTo>
                      <a:pt x="161" y="1332"/>
                    </a:lnTo>
                    <a:lnTo>
                      <a:pt x="166" y="1332"/>
                    </a:lnTo>
                    <a:lnTo>
                      <a:pt x="166" y="1327"/>
                    </a:lnTo>
                    <a:lnTo>
                      <a:pt x="166" y="1321"/>
                    </a:lnTo>
                    <a:lnTo>
                      <a:pt x="161" y="1321"/>
                    </a:lnTo>
                    <a:lnTo>
                      <a:pt x="161" y="1316"/>
                    </a:lnTo>
                    <a:lnTo>
                      <a:pt x="161" y="1311"/>
                    </a:lnTo>
                    <a:lnTo>
                      <a:pt x="166" y="1311"/>
                    </a:lnTo>
                    <a:lnTo>
                      <a:pt x="166" y="1306"/>
                    </a:lnTo>
                    <a:lnTo>
                      <a:pt x="166" y="1295"/>
                    </a:lnTo>
                    <a:lnTo>
                      <a:pt x="166" y="1290"/>
                    </a:lnTo>
                    <a:lnTo>
                      <a:pt x="166" y="1285"/>
                    </a:lnTo>
                    <a:lnTo>
                      <a:pt x="166" y="1280"/>
                    </a:lnTo>
                    <a:lnTo>
                      <a:pt x="166" y="1274"/>
                    </a:lnTo>
                    <a:lnTo>
                      <a:pt x="166" y="1269"/>
                    </a:lnTo>
                    <a:lnTo>
                      <a:pt x="166" y="1264"/>
                    </a:lnTo>
                    <a:lnTo>
                      <a:pt x="161" y="1259"/>
                    </a:lnTo>
                    <a:lnTo>
                      <a:pt x="156" y="1253"/>
                    </a:lnTo>
                    <a:lnTo>
                      <a:pt x="151" y="1248"/>
                    </a:lnTo>
                    <a:lnTo>
                      <a:pt x="151" y="1243"/>
                    </a:lnTo>
                    <a:lnTo>
                      <a:pt x="140" y="1243"/>
                    </a:lnTo>
                    <a:lnTo>
                      <a:pt x="135" y="1238"/>
                    </a:lnTo>
                    <a:lnTo>
                      <a:pt x="130" y="1233"/>
                    </a:lnTo>
                    <a:lnTo>
                      <a:pt x="125" y="1227"/>
                    </a:lnTo>
                    <a:lnTo>
                      <a:pt x="125" y="1222"/>
                    </a:lnTo>
                    <a:lnTo>
                      <a:pt x="125" y="1217"/>
                    </a:lnTo>
                    <a:lnTo>
                      <a:pt x="125" y="1212"/>
                    </a:lnTo>
                    <a:lnTo>
                      <a:pt x="119" y="1212"/>
                    </a:lnTo>
                    <a:lnTo>
                      <a:pt x="119" y="1206"/>
                    </a:lnTo>
                    <a:lnTo>
                      <a:pt x="114" y="1206"/>
                    </a:lnTo>
                    <a:lnTo>
                      <a:pt x="109" y="1206"/>
                    </a:lnTo>
                    <a:lnTo>
                      <a:pt x="109" y="1201"/>
                    </a:lnTo>
                    <a:lnTo>
                      <a:pt x="104" y="1201"/>
                    </a:lnTo>
                    <a:lnTo>
                      <a:pt x="99" y="1196"/>
                    </a:lnTo>
                    <a:lnTo>
                      <a:pt x="99" y="1191"/>
                    </a:lnTo>
                    <a:lnTo>
                      <a:pt x="93" y="1191"/>
                    </a:lnTo>
                    <a:lnTo>
                      <a:pt x="88" y="1191"/>
                    </a:lnTo>
                    <a:lnTo>
                      <a:pt x="83" y="1191"/>
                    </a:lnTo>
                    <a:lnTo>
                      <a:pt x="78" y="1191"/>
                    </a:lnTo>
                    <a:lnTo>
                      <a:pt x="72" y="1191"/>
                    </a:lnTo>
                    <a:lnTo>
                      <a:pt x="72" y="1196"/>
                    </a:lnTo>
                    <a:lnTo>
                      <a:pt x="72" y="1201"/>
                    </a:lnTo>
                    <a:lnTo>
                      <a:pt x="67" y="1212"/>
                    </a:lnTo>
                    <a:lnTo>
                      <a:pt x="67" y="1217"/>
                    </a:lnTo>
                    <a:lnTo>
                      <a:pt x="67" y="1222"/>
                    </a:lnTo>
                    <a:lnTo>
                      <a:pt x="67" y="1227"/>
                    </a:lnTo>
                    <a:lnTo>
                      <a:pt x="62" y="1227"/>
                    </a:lnTo>
                    <a:lnTo>
                      <a:pt x="62" y="1233"/>
                    </a:lnTo>
                    <a:lnTo>
                      <a:pt x="62" y="1238"/>
                    </a:lnTo>
                    <a:lnTo>
                      <a:pt x="57" y="1238"/>
                    </a:lnTo>
                    <a:lnTo>
                      <a:pt x="52" y="1238"/>
                    </a:lnTo>
                    <a:lnTo>
                      <a:pt x="46" y="1238"/>
                    </a:lnTo>
                    <a:lnTo>
                      <a:pt x="41" y="1233"/>
                    </a:lnTo>
                    <a:lnTo>
                      <a:pt x="41" y="1227"/>
                    </a:lnTo>
                    <a:lnTo>
                      <a:pt x="36" y="1227"/>
                    </a:lnTo>
                    <a:lnTo>
                      <a:pt x="36" y="1222"/>
                    </a:lnTo>
                    <a:lnTo>
                      <a:pt x="36" y="1217"/>
                    </a:lnTo>
                    <a:lnTo>
                      <a:pt x="31" y="1212"/>
                    </a:lnTo>
                    <a:lnTo>
                      <a:pt x="31" y="1206"/>
                    </a:lnTo>
                    <a:lnTo>
                      <a:pt x="31" y="1201"/>
                    </a:lnTo>
                    <a:lnTo>
                      <a:pt x="10" y="1175"/>
                    </a:lnTo>
                    <a:lnTo>
                      <a:pt x="5" y="1154"/>
                    </a:lnTo>
                    <a:lnTo>
                      <a:pt x="0" y="1144"/>
                    </a:lnTo>
                    <a:lnTo>
                      <a:pt x="5" y="1144"/>
                    </a:lnTo>
                    <a:lnTo>
                      <a:pt x="5" y="1139"/>
                    </a:lnTo>
                    <a:lnTo>
                      <a:pt x="10" y="1128"/>
                    </a:lnTo>
                    <a:lnTo>
                      <a:pt x="20" y="1123"/>
                    </a:lnTo>
                    <a:lnTo>
                      <a:pt x="26" y="1112"/>
                    </a:lnTo>
                    <a:lnTo>
                      <a:pt x="31" y="1107"/>
                    </a:lnTo>
                    <a:lnTo>
                      <a:pt x="36" y="1107"/>
                    </a:lnTo>
                    <a:lnTo>
                      <a:pt x="36" y="1102"/>
                    </a:lnTo>
                    <a:lnTo>
                      <a:pt x="41" y="1102"/>
                    </a:lnTo>
                    <a:lnTo>
                      <a:pt x="46" y="1097"/>
                    </a:lnTo>
                    <a:lnTo>
                      <a:pt x="72" y="1065"/>
                    </a:lnTo>
                    <a:lnTo>
                      <a:pt x="72" y="1060"/>
                    </a:lnTo>
                    <a:lnTo>
                      <a:pt x="78" y="1050"/>
                    </a:lnTo>
                    <a:lnTo>
                      <a:pt x="83" y="1039"/>
                    </a:lnTo>
                    <a:lnTo>
                      <a:pt x="93" y="1029"/>
                    </a:lnTo>
                    <a:lnTo>
                      <a:pt x="109" y="1003"/>
                    </a:lnTo>
                    <a:lnTo>
                      <a:pt x="114" y="997"/>
                    </a:lnTo>
                    <a:lnTo>
                      <a:pt x="114" y="992"/>
                    </a:lnTo>
                    <a:lnTo>
                      <a:pt x="119" y="992"/>
                    </a:lnTo>
                    <a:lnTo>
                      <a:pt x="119" y="987"/>
                    </a:lnTo>
                    <a:lnTo>
                      <a:pt x="125" y="982"/>
                    </a:lnTo>
                    <a:lnTo>
                      <a:pt x="130" y="982"/>
                    </a:lnTo>
                    <a:lnTo>
                      <a:pt x="130" y="977"/>
                    </a:lnTo>
                    <a:lnTo>
                      <a:pt x="135" y="977"/>
                    </a:lnTo>
                    <a:lnTo>
                      <a:pt x="140" y="977"/>
                    </a:lnTo>
                    <a:lnTo>
                      <a:pt x="145" y="971"/>
                    </a:lnTo>
                    <a:lnTo>
                      <a:pt x="151" y="971"/>
                    </a:lnTo>
                    <a:lnTo>
                      <a:pt x="151" y="966"/>
                    </a:lnTo>
                    <a:lnTo>
                      <a:pt x="156" y="961"/>
                    </a:lnTo>
                    <a:lnTo>
                      <a:pt x="161" y="961"/>
                    </a:lnTo>
                    <a:lnTo>
                      <a:pt x="161" y="956"/>
                    </a:lnTo>
                    <a:lnTo>
                      <a:pt x="166" y="950"/>
                    </a:lnTo>
                    <a:lnTo>
                      <a:pt x="172" y="950"/>
                    </a:lnTo>
                    <a:lnTo>
                      <a:pt x="172" y="945"/>
                    </a:lnTo>
                    <a:lnTo>
                      <a:pt x="172" y="940"/>
                    </a:lnTo>
                    <a:lnTo>
                      <a:pt x="172" y="924"/>
                    </a:lnTo>
                    <a:lnTo>
                      <a:pt x="166" y="924"/>
                    </a:lnTo>
                    <a:lnTo>
                      <a:pt x="166" y="914"/>
                    </a:lnTo>
                    <a:lnTo>
                      <a:pt x="172" y="909"/>
                    </a:lnTo>
                    <a:lnTo>
                      <a:pt x="172" y="903"/>
                    </a:lnTo>
                    <a:lnTo>
                      <a:pt x="172" y="898"/>
                    </a:lnTo>
                    <a:lnTo>
                      <a:pt x="177" y="893"/>
                    </a:lnTo>
                    <a:lnTo>
                      <a:pt x="182" y="888"/>
                    </a:lnTo>
                    <a:lnTo>
                      <a:pt x="182" y="877"/>
                    </a:lnTo>
                    <a:lnTo>
                      <a:pt x="187" y="872"/>
                    </a:lnTo>
                    <a:lnTo>
                      <a:pt x="187" y="867"/>
                    </a:lnTo>
                    <a:lnTo>
                      <a:pt x="192" y="856"/>
                    </a:lnTo>
                    <a:lnTo>
                      <a:pt x="198" y="846"/>
                    </a:lnTo>
                    <a:lnTo>
                      <a:pt x="198" y="841"/>
                    </a:lnTo>
                    <a:lnTo>
                      <a:pt x="203" y="835"/>
                    </a:lnTo>
                    <a:lnTo>
                      <a:pt x="208" y="830"/>
                    </a:lnTo>
                    <a:lnTo>
                      <a:pt x="213" y="825"/>
                    </a:lnTo>
                    <a:lnTo>
                      <a:pt x="213" y="815"/>
                    </a:lnTo>
                    <a:lnTo>
                      <a:pt x="213" y="804"/>
                    </a:lnTo>
                    <a:lnTo>
                      <a:pt x="213" y="794"/>
                    </a:lnTo>
                    <a:lnTo>
                      <a:pt x="213" y="788"/>
                    </a:lnTo>
                    <a:lnTo>
                      <a:pt x="208" y="783"/>
                    </a:lnTo>
                    <a:lnTo>
                      <a:pt x="203" y="773"/>
                    </a:lnTo>
                    <a:lnTo>
                      <a:pt x="198" y="762"/>
                    </a:lnTo>
                    <a:lnTo>
                      <a:pt x="192" y="762"/>
                    </a:lnTo>
                    <a:lnTo>
                      <a:pt x="177" y="757"/>
                    </a:lnTo>
                    <a:lnTo>
                      <a:pt x="161" y="752"/>
                    </a:lnTo>
                    <a:lnTo>
                      <a:pt x="156" y="747"/>
                    </a:lnTo>
                    <a:lnTo>
                      <a:pt x="156" y="741"/>
                    </a:lnTo>
                    <a:lnTo>
                      <a:pt x="151" y="741"/>
                    </a:lnTo>
                    <a:lnTo>
                      <a:pt x="145" y="736"/>
                    </a:lnTo>
                    <a:lnTo>
                      <a:pt x="135" y="736"/>
                    </a:lnTo>
                    <a:lnTo>
                      <a:pt x="140" y="736"/>
                    </a:lnTo>
                    <a:lnTo>
                      <a:pt x="135" y="731"/>
                    </a:lnTo>
                    <a:lnTo>
                      <a:pt x="135" y="726"/>
                    </a:lnTo>
                    <a:lnTo>
                      <a:pt x="135" y="721"/>
                    </a:lnTo>
                    <a:lnTo>
                      <a:pt x="135" y="715"/>
                    </a:lnTo>
                    <a:lnTo>
                      <a:pt x="135" y="710"/>
                    </a:lnTo>
                    <a:lnTo>
                      <a:pt x="135" y="705"/>
                    </a:lnTo>
                    <a:lnTo>
                      <a:pt x="140" y="705"/>
                    </a:lnTo>
                    <a:lnTo>
                      <a:pt x="140" y="700"/>
                    </a:lnTo>
                    <a:lnTo>
                      <a:pt x="140" y="694"/>
                    </a:lnTo>
                    <a:lnTo>
                      <a:pt x="140" y="689"/>
                    </a:lnTo>
                    <a:lnTo>
                      <a:pt x="140" y="684"/>
                    </a:lnTo>
                    <a:lnTo>
                      <a:pt x="135" y="684"/>
                    </a:lnTo>
                    <a:lnTo>
                      <a:pt x="135" y="679"/>
                    </a:lnTo>
                    <a:lnTo>
                      <a:pt x="135" y="674"/>
                    </a:lnTo>
                    <a:lnTo>
                      <a:pt x="130" y="668"/>
                    </a:lnTo>
                    <a:lnTo>
                      <a:pt x="125" y="663"/>
                    </a:lnTo>
                    <a:lnTo>
                      <a:pt x="125" y="658"/>
                    </a:lnTo>
                    <a:lnTo>
                      <a:pt x="119" y="653"/>
                    </a:lnTo>
                    <a:lnTo>
                      <a:pt x="119" y="647"/>
                    </a:lnTo>
                    <a:lnTo>
                      <a:pt x="119" y="642"/>
                    </a:lnTo>
                    <a:lnTo>
                      <a:pt x="114" y="642"/>
                    </a:lnTo>
                    <a:lnTo>
                      <a:pt x="114" y="637"/>
                    </a:lnTo>
                    <a:lnTo>
                      <a:pt x="109" y="637"/>
                    </a:lnTo>
                    <a:lnTo>
                      <a:pt x="104" y="626"/>
                    </a:lnTo>
                    <a:lnTo>
                      <a:pt x="99" y="616"/>
                    </a:lnTo>
                    <a:lnTo>
                      <a:pt x="93" y="611"/>
                    </a:lnTo>
                    <a:lnTo>
                      <a:pt x="88" y="616"/>
                    </a:lnTo>
                    <a:lnTo>
                      <a:pt x="83" y="616"/>
                    </a:lnTo>
                    <a:lnTo>
                      <a:pt x="78" y="611"/>
                    </a:lnTo>
                    <a:lnTo>
                      <a:pt x="72" y="606"/>
                    </a:lnTo>
                    <a:lnTo>
                      <a:pt x="67" y="600"/>
                    </a:lnTo>
                    <a:lnTo>
                      <a:pt x="62" y="595"/>
                    </a:lnTo>
                    <a:lnTo>
                      <a:pt x="57" y="595"/>
                    </a:lnTo>
                    <a:lnTo>
                      <a:pt x="57" y="590"/>
                    </a:lnTo>
                    <a:lnTo>
                      <a:pt x="52" y="585"/>
                    </a:lnTo>
                    <a:lnTo>
                      <a:pt x="46" y="579"/>
                    </a:lnTo>
                    <a:lnTo>
                      <a:pt x="41" y="569"/>
                    </a:lnTo>
                    <a:lnTo>
                      <a:pt x="36" y="559"/>
                    </a:lnTo>
                    <a:lnTo>
                      <a:pt x="31" y="548"/>
                    </a:lnTo>
                    <a:lnTo>
                      <a:pt x="36" y="543"/>
                    </a:lnTo>
                    <a:lnTo>
                      <a:pt x="41" y="538"/>
                    </a:lnTo>
                    <a:lnTo>
                      <a:pt x="46" y="532"/>
                    </a:lnTo>
                    <a:lnTo>
                      <a:pt x="67" y="522"/>
                    </a:lnTo>
                    <a:lnTo>
                      <a:pt x="78" y="522"/>
                    </a:lnTo>
                    <a:lnTo>
                      <a:pt x="88" y="522"/>
                    </a:lnTo>
                    <a:lnTo>
                      <a:pt x="99" y="522"/>
                    </a:lnTo>
                    <a:lnTo>
                      <a:pt x="104" y="522"/>
                    </a:lnTo>
                    <a:lnTo>
                      <a:pt x="119" y="512"/>
                    </a:lnTo>
                    <a:lnTo>
                      <a:pt x="130" y="506"/>
                    </a:lnTo>
                    <a:lnTo>
                      <a:pt x="151" y="491"/>
                    </a:lnTo>
                    <a:lnTo>
                      <a:pt x="156" y="480"/>
                    </a:lnTo>
                    <a:lnTo>
                      <a:pt x="161" y="480"/>
                    </a:lnTo>
                    <a:lnTo>
                      <a:pt x="177" y="470"/>
                    </a:lnTo>
                    <a:lnTo>
                      <a:pt x="187" y="465"/>
                    </a:lnTo>
                    <a:lnTo>
                      <a:pt x="192" y="459"/>
                    </a:lnTo>
                    <a:lnTo>
                      <a:pt x="198" y="454"/>
                    </a:lnTo>
                    <a:lnTo>
                      <a:pt x="198" y="449"/>
                    </a:lnTo>
                    <a:lnTo>
                      <a:pt x="198" y="444"/>
                    </a:lnTo>
                    <a:lnTo>
                      <a:pt x="192" y="438"/>
                    </a:lnTo>
                    <a:lnTo>
                      <a:pt x="192" y="433"/>
                    </a:lnTo>
                    <a:lnTo>
                      <a:pt x="187" y="428"/>
                    </a:lnTo>
                    <a:lnTo>
                      <a:pt x="192" y="428"/>
                    </a:lnTo>
                    <a:lnTo>
                      <a:pt x="192" y="417"/>
                    </a:lnTo>
                    <a:lnTo>
                      <a:pt x="192" y="412"/>
                    </a:lnTo>
                    <a:lnTo>
                      <a:pt x="198" y="407"/>
                    </a:lnTo>
                    <a:lnTo>
                      <a:pt x="198" y="402"/>
                    </a:lnTo>
                    <a:lnTo>
                      <a:pt x="198" y="397"/>
                    </a:lnTo>
                    <a:lnTo>
                      <a:pt x="198" y="391"/>
                    </a:lnTo>
                    <a:lnTo>
                      <a:pt x="198" y="381"/>
                    </a:lnTo>
                    <a:lnTo>
                      <a:pt x="192" y="381"/>
                    </a:lnTo>
                    <a:lnTo>
                      <a:pt x="192" y="376"/>
                    </a:lnTo>
                    <a:lnTo>
                      <a:pt x="198" y="370"/>
                    </a:lnTo>
                    <a:lnTo>
                      <a:pt x="192" y="365"/>
                    </a:lnTo>
                    <a:lnTo>
                      <a:pt x="192" y="355"/>
                    </a:lnTo>
                    <a:lnTo>
                      <a:pt x="192" y="350"/>
                    </a:lnTo>
                    <a:lnTo>
                      <a:pt x="198" y="350"/>
                    </a:lnTo>
                    <a:lnTo>
                      <a:pt x="203" y="350"/>
                    </a:lnTo>
                    <a:lnTo>
                      <a:pt x="208" y="350"/>
                    </a:lnTo>
                    <a:lnTo>
                      <a:pt x="208" y="355"/>
                    </a:lnTo>
                    <a:lnTo>
                      <a:pt x="213" y="355"/>
                    </a:lnTo>
                    <a:lnTo>
                      <a:pt x="218" y="355"/>
                    </a:lnTo>
                    <a:lnTo>
                      <a:pt x="218" y="360"/>
                    </a:lnTo>
                    <a:lnTo>
                      <a:pt x="224" y="360"/>
                    </a:lnTo>
                    <a:lnTo>
                      <a:pt x="224" y="355"/>
                    </a:lnTo>
                    <a:lnTo>
                      <a:pt x="229" y="355"/>
                    </a:lnTo>
                    <a:lnTo>
                      <a:pt x="234" y="355"/>
                    </a:lnTo>
                    <a:lnTo>
                      <a:pt x="239" y="355"/>
                    </a:lnTo>
                    <a:lnTo>
                      <a:pt x="244" y="355"/>
                    </a:lnTo>
                    <a:lnTo>
                      <a:pt x="250" y="355"/>
                    </a:lnTo>
                    <a:lnTo>
                      <a:pt x="250" y="360"/>
                    </a:lnTo>
                    <a:lnTo>
                      <a:pt x="255" y="360"/>
                    </a:lnTo>
                    <a:lnTo>
                      <a:pt x="255" y="355"/>
                    </a:lnTo>
                    <a:lnTo>
                      <a:pt x="265" y="360"/>
                    </a:lnTo>
                    <a:lnTo>
                      <a:pt x="271" y="360"/>
                    </a:lnTo>
                    <a:lnTo>
                      <a:pt x="281" y="355"/>
                    </a:lnTo>
                    <a:lnTo>
                      <a:pt x="286" y="355"/>
                    </a:lnTo>
                    <a:lnTo>
                      <a:pt x="291" y="350"/>
                    </a:lnTo>
                    <a:lnTo>
                      <a:pt x="291" y="344"/>
                    </a:lnTo>
                    <a:lnTo>
                      <a:pt x="291" y="339"/>
                    </a:lnTo>
                    <a:lnTo>
                      <a:pt x="297" y="339"/>
                    </a:lnTo>
                    <a:lnTo>
                      <a:pt x="302" y="329"/>
                    </a:lnTo>
                    <a:lnTo>
                      <a:pt x="302" y="323"/>
                    </a:lnTo>
                    <a:lnTo>
                      <a:pt x="307" y="318"/>
                    </a:lnTo>
                    <a:lnTo>
                      <a:pt x="312" y="313"/>
                    </a:lnTo>
                    <a:lnTo>
                      <a:pt x="317" y="308"/>
                    </a:lnTo>
                    <a:lnTo>
                      <a:pt x="317" y="303"/>
                    </a:lnTo>
                    <a:lnTo>
                      <a:pt x="323" y="297"/>
                    </a:lnTo>
                    <a:lnTo>
                      <a:pt x="328" y="297"/>
                    </a:lnTo>
                    <a:lnTo>
                      <a:pt x="333" y="292"/>
                    </a:lnTo>
                    <a:lnTo>
                      <a:pt x="338" y="292"/>
                    </a:lnTo>
                    <a:lnTo>
                      <a:pt x="344" y="287"/>
                    </a:lnTo>
                    <a:lnTo>
                      <a:pt x="349" y="287"/>
                    </a:lnTo>
                    <a:lnTo>
                      <a:pt x="354" y="282"/>
                    </a:lnTo>
                    <a:lnTo>
                      <a:pt x="354" y="276"/>
                    </a:lnTo>
                    <a:lnTo>
                      <a:pt x="354" y="271"/>
                    </a:lnTo>
                    <a:lnTo>
                      <a:pt x="354" y="266"/>
                    </a:lnTo>
                    <a:lnTo>
                      <a:pt x="359" y="261"/>
                    </a:lnTo>
                    <a:lnTo>
                      <a:pt x="364" y="256"/>
                    </a:lnTo>
                    <a:lnTo>
                      <a:pt x="364" y="250"/>
                    </a:lnTo>
                    <a:lnTo>
                      <a:pt x="370" y="250"/>
                    </a:lnTo>
                    <a:lnTo>
                      <a:pt x="375" y="250"/>
                    </a:lnTo>
                    <a:lnTo>
                      <a:pt x="380" y="250"/>
                    </a:lnTo>
                    <a:lnTo>
                      <a:pt x="385" y="245"/>
                    </a:lnTo>
                    <a:lnTo>
                      <a:pt x="390" y="245"/>
                    </a:lnTo>
                    <a:lnTo>
                      <a:pt x="396" y="245"/>
                    </a:lnTo>
                    <a:lnTo>
                      <a:pt x="401" y="245"/>
                    </a:lnTo>
                    <a:lnTo>
                      <a:pt x="411" y="245"/>
                    </a:lnTo>
                    <a:lnTo>
                      <a:pt x="416" y="245"/>
                    </a:lnTo>
                    <a:lnTo>
                      <a:pt x="422" y="245"/>
                    </a:lnTo>
                    <a:lnTo>
                      <a:pt x="427" y="245"/>
                    </a:lnTo>
                    <a:lnTo>
                      <a:pt x="432" y="245"/>
                    </a:lnTo>
                    <a:lnTo>
                      <a:pt x="437" y="245"/>
                    </a:lnTo>
                    <a:lnTo>
                      <a:pt x="443" y="240"/>
                    </a:lnTo>
                    <a:lnTo>
                      <a:pt x="448" y="240"/>
                    </a:lnTo>
                    <a:lnTo>
                      <a:pt x="453" y="235"/>
                    </a:lnTo>
                    <a:lnTo>
                      <a:pt x="458" y="235"/>
                    </a:lnTo>
                    <a:lnTo>
                      <a:pt x="463" y="235"/>
                    </a:lnTo>
                    <a:lnTo>
                      <a:pt x="469" y="229"/>
                    </a:lnTo>
                    <a:lnTo>
                      <a:pt x="469" y="224"/>
                    </a:lnTo>
                    <a:lnTo>
                      <a:pt x="469" y="219"/>
                    </a:lnTo>
                    <a:lnTo>
                      <a:pt x="474" y="219"/>
                    </a:lnTo>
                    <a:lnTo>
                      <a:pt x="469" y="214"/>
                    </a:lnTo>
                    <a:lnTo>
                      <a:pt x="469" y="208"/>
                    </a:lnTo>
                    <a:lnTo>
                      <a:pt x="474" y="208"/>
                    </a:lnTo>
                    <a:lnTo>
                      <a:pt x="474" y="203"/>
                    </a:lnTo>
                    <a:lnTo>
                      <a:pt x="479" y="203"/>
                    </a:lnTo>
                    <a:lnTo>
                      <a:pt x="484" y="203"/>
                    </a:lnTo>
                    <a:lnTo>
                      <a:pt x="484" y="198"/>
                    </a:lnTo>
                    <a:lnTo>
                      <a:pt x="489" y="198"/>
                    </a:lnTo>
                    <a:lnTo>
                      <a:pt x="495" y="198"/>
                    </a:lnTo>
                    <a:lnTo>
                      <a:pt x="500" y="198"/>
                    </a:lnTo>
                    <a:lnTo>
                      <a:pt x="505" y="198"/>
                    </a:lnTo>
                    <a:lnTo>
                      <a:pt x="510" y="198"/>
                    </a:lnTo>
                    <a:lnTo>
                      <a:pt x="510" y="193"/>
                    </a:lnTo>
                    <a:lnTo>
                      <a:pt x="510" y="188"/>
                    </a:lnTo>
                    <a:lnTo>
                      <a:pt x="516" y="182"/>
                    </a:lnTo>
                    <a:lnTo>
                      <a:pt x="521" y="172"/>
                    </a:lnTo>
                    <a:lnTo>
                      <a:pt x="526" y="167"/>
                    </a:lnTo>
                    <a:lnTo>
                      <a:pt x="526" y="161"/>
                    </a:lnTo>
                    <a:lnTo>
                      <a:pt x="531" y="156"/>
                    </a:lnTo>
                    <a:lnTo>
                      <a:pt x="536" y="151"/>
                    </a:lnTo>
                    <a:lnTo>
                      <a:pt x="536" y="146"/>
                    </a:lnTo>
                    <a:lnTo>
                      <a:pt x="542" y="146"/>
                    </a:lnTo>
                    <a:lnTo>
                      <a:pt x="547" y="146"/>
                    </a:lnTo>
                    <a:lnTo>
                      <a:pt x="557" y="146"/>
                    </a:lnTo>
                    <a:lnTo>
                      <a:pt x="562" y="146"/>
                    </a:lnTo>
                    <a:lnTo>
                      <a:pt x="568" y="146"/>
                    </a:lnTo>
                    <a:lnTo>
                      <a:pt x="578" y="146"/>
                    </a:lnTo>
                    <a:lnTo>
                      <a:pt x="583" y="146"/>
                    </a:lnTo>
                    <a:lnTo>
                      <a:pt x="589" y="146"/>
                    </a:lnTo>
                    <a:lnTo>
                      <a:pt x="599" y="146"/>
                    </a:lnTo>
                    <a:lnTo>
                      <a:pt x="604" y="146"/>
                    </a:lnTo>
                    <a:lnTo>
                      <a:pt x="609" y="151"/>
                    </a:lnTo>
                    <a:lnTo>
                      <a:pt x="620" y="151"/>
                    </a:lnTo>
                    <a:lnTo>
                      <a:pt x="625" y="156"/>
                    </a:lnTo>
                    <a:lnTo>
                      <a:pt x="630" y="161"/>
                    </a:lnTo>
                    <a:lnTo>
                      <a:pt x="641" y="167"/>
                    </a:lnTo>
                    <a:lnTo>
                      <a:pt x="656" y="182"/>
                    </a:lnTo>
                    <a:lnTo>
                      <a:pt x="656" y="188"/>
                    </a:lnTo>
                    <a:lnTo>
                      <a:pt x="667" y="193"/>
                    </a:lnTo>
                    <a:lnTo>
                      <a:pt x="672" y="198"/>
                    </a:lnTo>
                    <a:lnTo>
                      <a:pt x="682" y="198"/>
                    </a:lnTo>
                    <a:lnTo>
                      <a:pt x="688" y="198"/>
                    </a:lnTo>
                    <a:lnTo>
                      <a:pt x="693" y="198"/>
                    </a:lnTo>
                    <a:lnTo>
                      <a:pt x="698" y="198"/>
                    </a:lnTo>
                    <a:lnTo>
                      <a:pt x="698" y="203"/>
                    </a:lnTo>
                    <a:lnTo>
                      <a:pt x="703" y="208"/>
                    </a:lnTo>
                    <a:lnTo>
                      <a:pt x="714" y="203"/>
                    </a:lnTo>
                    <a:lnTo>
                      <a:pt x="719" y="203"/>
                    </a:lnTo>
                    <a:lnTo>
                      <a:pt x="724" y="203"/>
                    </a:lnTo>
                    <a:lnTo>
                      <a:pt x="724" y="198"/>
                    </a:lnTo>
                    <a:lnTo>
                      <a:pt x="724" y="193"/>
                    </a:lnTo>
                    <a:lnTo>
                      <a:pt x="724" y="188"/>
                    </a:lnTo>
                    <a:lnTo>
                      <a:pt x="724" y="182"/>
                    </a:lnTo>
                    <a:lnTo>
                      <a:pt x="724" y="177"/>
                    </a:lnTo>
                    <a:lnTo>
                      <a:pt x="729" y="172"/>
                    </a:lnTo>
                    <a:lnTo>
                      <a:pt x="729" y="167"/>
                    </a:lnTo>
                    <a:lnTo>
                      <a:pt x="729" y="151"/>
                    </a:lnTo>
                    <a:lnTo>
                      <a:pt x="729" y="146"/>
                    </a:lnTo>
                    <a:lnTo>
                      <a:pt x="729" y="141"/>
                    </a:lnTo>
                    <a:lnTo>
                      <a:pt x="734" y="135"/>
                    </a:lnTo>
                    <a:lnTo>
                      <a:pt x="740" y="130"/>
                    </a:lnTo>
                    <a:lnTo>
                      <a:pt x="745" y="130"/>
                    </a:lnTo>
                    <a:lnTo>
                      <a:pt x="745" y="125"/>
                    </a:lnTo>
                    <a:lnTo>
                      <a:pt x="750" y="120"/>
                    </a:lnTo>
                    <a:lnTo>
                      <a:pt x="750" y="114"/>
                    </a:lnTo>
                    <a:lnTo>
                      <a:pt x="755" y="109"/>
                    </a:lnTo>
                    <a:lnTo>
                      <a:pt x="755" y="104"/>
                    </a:lnTo>
                    <a:lnTo>
                      <a:pt x="761" y="104"/>
                    </a:lnTo>
                    <a:lnTo>
                      <a:pt x="761" y="99"/>
                    </a:lnTo>
                    <a:lnTo>
                      <a:pt x="766" y="88"/>
                    </a:lnTo>
                    <a:lnTo>
                      <a:pt x="766" y="78"/>
                    </a:lnTo>
                    <a:lnTo>
                      <a:pt x="766" y="73"/>
                    </a:lnTo>
                    <a:lnTo>
                      <a:pt x="771" y="73"/>
                    </a:lnTo>
                    <a:lnTo>
                      <a:pt x="766" y="67"/>
                    </a:lnTo>
                    <a:lnTo>
                      <a:pt x="771" y="67"/>
                    </a:lnTo>
                    <a:lnTo>
                      <a:pt x="766" y="62"/>
                    </a:lnTo>
                    <a:lnTo>
                      <a:pt x="766" y="57"/>
                    </a:lnTo>
                    <a:lnTo>
                      <a:pt x="766" y="52"/>
                    </a:lnTo>
                    <a:lnTo>
                      <a:pt x="771" y="47"/>
                    </a:lnTo>
                    <a:lnTo>
                      <a:pt x="771" y="36"/>
                    </a:lnTo>
                    <a:lnTo>
                      <a:pt x="771" y="31"/>
                    </a:lnTo>
                    <a:lnTo>
                      <a:pt x="771" y="26"/>
                    </a:lnTo>
                    <a:lnTo>
                      <a:pt x="771" y="20"/>
                    </a:lnTo>
                    <a:lnTo>
                      <a:pt x="771" y="15"/>
                    </a:lnTo>
                    <a:lnTo>
                      <a:pt x="771" y="10"/>
                    </a:lnTo>
                    <a:lnTo>
                      <a:pt x="776" y="5"/>
                    </a:lnTo>
                    <a:lnTo>
                      <a:pt x="787" y="10"/>
                    </a:lnTo>
                    <a:lnTo>
                      <a:pt x="802" y="15"/>
                    </a:lnTo>
                    <a:lnTo>
                      <a:pt x="818" y="20"/>
                    </a:lnTo>
                    <a:lnTo>
                      <a:pt x="828" y="15"/>
                    </a:lnTo>
                    <a:lnTo>
                      <a:pt x="839" y="15"/>
                    </a:lnTo>
                    <a:lnTo>
                      <a:pt x="849" y="10"/>
                    </a:lnTo>
                    <a:lnTo>
                      <a:pt x="854" y="5"/>
                    </a:lnTo>
                    <a:lnTo>
                      <a:pt x="865" y="0"/>
                    </a:lnTo>
                    <a:lnTo>
                      <a:pt x="880" y="0"/>
                    </a:lnTo>
                    <a:lnTo>
                      <a:pt x="891" y="0"/>
                    </a:lnTo>
                    <a:lnTo>
                      <a:pt x="896" y="0"/>
                    </a:lnTo>
                    <a:lnTo>
                      <a:pt x="912" y="0"/>
                    </a:lnTo>
                    <a:lnTo>
                      <a:pt x="912" y="5"/>
                    </a:lnTo>
                    <a:lnTo>
                      <a:pt x="906" y="5"/>
                    </a:lnTo>
                    <a:lnTo>
                      <a:pt x="906" y="10"/>
                    </a:lnTo>
                    <a:lnTo>
                      <a:pt x="906" y="20"/>
                    </a:lnTo>
                    <a:lnTo>
                      <a:pt x="901" y="31"/>
                    </a:lnTo>
                    <a:lnTo>
                      <a:pt x="901" y="36"/>
                    </a:lnTo>
                    <a:lnTo>
                      <a:pt x="901" y="41"/>
                    </a:lnTo>
                    <a:lnTo>
                      <a:pt x="901" y="47"/>
                    </a:lnTo>
                    <a:lnTo>
                      <a:pt x="896" y="47"/>
                    </a:lnTo>
                    <a:lnTo>
                      <a:pt x="891" y="52"/>
                    </a:lnTo>
                    <a:lnTo>
                      <a:pt x="891" y="62"/>
                    </a:lnTo>
                    <a:lnTo>
                      <a:pt x="886" y="67"/>
                    </a:lnTo>
                    <a:lnTo>
                      <a:pt x="880" y="73"/>
                    </a:lnTo>
                    <a:lnTo>
                      <a:pt x="880" y="78"/>
                    </a:lnTo>
                    <a:lnTo>
                      <a:pt x="880" y="83"/>
                    </a:lnTo>
                    <a:lnTo>
                      <a:pt x="875" y="94"/>
                    </a:lnTo>
                    <a:lnTo>
                      <a:pt x="875" y="99"/>
                    </a:lnTo>
                    <a:lnTo>
                      <a:pt x="870" y="99"/>
                    </a:lnTo>
                    <a:lnTo>
                      <a:pt x="865" y="104"/>
                    </a:lnTo>
                    <a:lnTo>
                      <a:pt x="860" y="104"/>
                    </a:lnTo>
                    <a:lnTo>
                      <a:pt x="860" y="109"/>
                    </a:lnTo>
                    <a:lnTo>
                      <a:pt x="854" y="109"/>
                    </a:lnTo>
                    <a:lnTo>
                      <a:pt x="854" y="114"/>
                    </a:lnTo>
                    <a:lnTo>
                      <a:pt x="854" y="120"/>
                    </a:lnTo>
                    <a:lnTo>
                      <a:pt x="849" y="120"/>
                    </a:lnTo>
                    <a:lnTo>
                      <a:pt x="844" y="125"/>
                    </a:lnTo>
                    <a:lnTo>
                      <a:pt x="849" y="130"/>
                    </a:lnTo>
                    <a:lnTo>
                      <a:pt x="849" y="135"/>
                    </a:lnTo>
                    <a:lnTo>
                      <a:pt x="849" y="141"/>
                    </a:lnTo>
                    <a:lnTo>
                      <a:pt x="849" y="146"/>
                    </a:lnTo>
                    <a:lnTo>
                      <a:pt x="849" y="151"/>
                    </a:lnTo>
                    <a:lnTo>
                      <a:pt x="849" y="156"/>
                    </a:lnTo>
                    <a:lnTo>
                      <a:pt x="849" y="161"/>
                    </a:lnTo>
                    <a:lnTo>
                      <a:pt x="854" y="161"/>
                    </a:lnTo>
                    <a:lnTo>
                      <a:pt x="860" y="167"/>
                    </a:lnTo>
                    <a:lnTo>
                      <a:pt x="860" y="172"/>
                    </a:lnTo>
                    <a:lnTo>
                      <a:pt x="854" y="177"/>
                    </a:lnTo>
                    <a:lnTo>
                      <a:pt x="854" y="182"/>
                    </a:lnTo>
                    <a:lnTo>
                      <a:pt x="849" y="182"/>
                    </a:lnTo>
                    <a:lnTo>
                      <a:pt x="849" y="188"/>
                    </a:lnTo>
                    <a:lnTo>
                      <a:pt x="844" y="188"/>
                    </a:lnTo>
                    <a:lnTo>
                      <a:pt x="844" y="193"/>
                    </a:lnTo>
                    <a:lnTo>
                      <a:pt x="839" y="198"/>
                    </a:lnTo>
                    <a:lnTo>
                      <a:pt x="839" y="203"/>
                    </a:lnTo>
                    <a:lnTo>
                      <a:pt x="839" y="214"/>
                    </a:lnTo>
                    <a:lnTo>
                      <a:pt x="844" y="219"/>
                    </a:lnTo>
                    <a:lnTo>
                      <a:pt x="839" y="219"/>
                    </a:lnTo>
                    <a:lnTo>
                      <a:pt x="833" y="219"/>
                    </a:lnTo>
                    <a:lnTo>
                      <a:pt x="833" y="224"/>
                    </a:lnTo>
                    <a:lnTo>
                      <a:pt x="833" y="229"/>
                    </a:lnTo>
                    <a:lnTo>
                      <a:pt x="833" y="235"/>
                    </a:lnTo>
                    <a:lnTo>
                      <a:pt x="833" y="240"/>
                    </a:lnTo>
                    <a:lnTo>
                      <a:pt x="833" y="245"/>
                    </a:lnTo>
                    <a:lnTo>
                      <a:pt x="833" y="250"/>
                    </a:lnTo>
                    <a:lnTo>
                      <a:pt x="833" y="256"/>
                    </a:lnTo>
                    <a:lnTo>
                      <a:pt x="828" y="261"/>
                    </a:lnTo>
                    <a:lnTo>
                      <a:pt x="828" y="266"/>
                    </a:lnTo>
                    <a:lnTo>
                      <a:pt x="828" y="271"/>
                    </a:lnTo>
                    <a:lnTo>
                      <a:pt x="823" y="276"/>
                    </a:lnTo>
                    <a:lnTo>
                      <a:pt x="823" y="282"/>
                    </a:lnTo>
                    <a:lnTo>
                      <a:pt x="818" y="287"/>
                    </a:lnTo>
                    <a:lnTo>
                      <a:pt x="818" y="292"/>
                    </a:lnTo>
                    <a:lnTo>
                      <a:pt x="813" y="297"/>
                    </a:lnTo>
                    <a:lnTo>
                      <a:pt x="813" y="303"/>
                    </a:lnTo>
                    <a:lnTo>
                      <a:pt x="813" y="308"/>
                    </a:lnTo>
                    <a:lnTo>
                      <a:pt x="813" y="313"/>
                    </a:lnTo>
                    <a:lnTo>
                      <a:pt x="807" y="313"/>
                    </a:lnTo>
                    <a:lnTo>
                      <a:pt x="802" y="318"/>
                    </a:lnTo>
                    <a:lnTo>
                      <a:pt x="802" y="323"/>
                    </a:lnTo>
                    <a:lnTo>
                      <a:pt x="797" y="323"/>
                    </a:lnTo>
                    <a:lnTo>
                      <a:pt x="792" y="323"/>
                    </a:lnTo>
                    <a:lnTo>
                      <a:pt x="787" y="323"/>
                    </a:lnTo>
                    <a:lnTo>
                      <a:pt x="781" y="329"/>
                    </a:lnTo>
                    <a:lnTo>
                      <a:pt x="776" y="329"/>
                    </a:lnTo>
                    <a:lnTo>
                      <a:pt x="771" y="329"/>
                    </a:lnTo>
                    <a:lnTo>
                      <a:pt x="766" y="334"/>
                    </a:lnTo>
                    <a:lnTo>
                      <a:pt x="761" y="339"/>
                    </a:lnTo>
                    <a:lnTo>
                      <a:pt x="755" y="339"/>
                    </a:lnTo>
                    <a:lnTo>
                      <a:pt x="750" y="344"/>
                    </a:lnTo>
                    <a:lnTo>
                      <a:pt x="745" y="344"/>
                    </a:lnTo>
                    <a:lnTo>
                      <a:pt x="745" y="350"/>
                    </a:lnTo>
                    <a:lnTo>
                      <a:pt x="740" y="360"/>
                    </a:lnTo>
                    <a:lnTo>
                      <a:pt x="740" y="365"/>
                    </a:lnTo>
                    <a:lnTo>
                      <a:pt x="740" y="370"/>
                    </a:lnTo>
                    <a:lnTo>
                      <a:pt x="745" y="376"/>
                    </a:lnTo>
                    <a:lnTo>
                      <a:pt x="750" y="381"/>
                    </a:lnTo>
                    <a:lnTo>
                      <a:pt x="755" y="381"/>
                    </a:lnTo>
                    <a:lnTo>
                      <a:pt x="755" y="386"/>
                    </a:lnTo>
                    <a:lnTo>
                      <a:pt x="750" y="386"/>
                    </a:lnTo>
                    <a:lnTo>
                      <a:pt x="755" y="386"/>
                    </a:lnTo>
                    <a:lnTo>
                      <a:pt x="755" y="391"/>
                    </a:lnTo>
                    <a:lnTo>
                      <a:pt x="750" y="391"/>
                    </a:lnTo>
                    <a:lnTo>
                      <a:pt x="750" y="397"/>
                    </a:lnTo>
                    <a:lnTo>
                      <a:pt x="745" y="397"/>
                    </a:lnTo>
                    <a:lnTo>
                      <a:pt x="745" y="402"/>
                    </a:lnTo>
                    <a:lnTo>
                      <a:pt x="740" y="402"/>
                    </a:lnTo>
                    <a:lnTo>
                      <a:pt x="734" y="402"/>
                    </a:lnTo>
                    <a:lnTo>
                      <a:pt x="734" y="407"/>
                    </a:lnTo>
                    <a:lnTo>
                      <a:pt x="734" y="412"/>
                    </a:lnTo>
                    <a:lnTo>
                      <a:pt x="734" y="417"/>
                    </a:lnTo>
                    <a:lnTo>
                      <a:pt x="740" y="417"/>
                    </a:lnTo>
                    <a:lnTo>
                      <a:pt x="740" y="423"/>
                    </a:lnTo>
                    <a:lnTo>
                      <a:pt x="740" y="428"/>
                    </a:lnTo>
                    <a:lnTo>
                      <a:pt x="745" y="428"/>
                    </a:lnTo>
                    <a:lnTo>
                      <a:pt x="750" y="428"/>
                    </a:lnTo>
                    <a:lnTo>
                      <a:pt x="750" y="433"/>
                    </a:lnTo>
                    <a:lnTo>
                      <a:pt x="755" y="433"/>
                    </a:lnTo>
                    <a:lnTo>
                      <a:pt x="755" y="438"/>
                    </a:lnTo>
                    <a:lnTo>
                      <a:pt x="761" y="438"/>
                    </a:lnTo>
                    <a:lnTo>
                      <a:pt x="761" y="444"/>
                    </a:lnTo>
                    <a:lnTo>
                      <a:pt x="755" y="444"/>
                    </a:lnTo>
                    <a:lnTo>
                      <a:pt x="755" y="449"/>
                    </a:lnTo>
                    <a:lnTo>
                      <a:pt x="750" y="449"/>
                    </a:lnTo>
                    <a:lnTo>
                      <a:pt x="750" y="454"/>
                    </a:lnTo>
                    <a:lnTo>
                      <a:pt x="745" y="454"/>
                    </a:lnTo>
                    <a:lnTo>
                      <a:pt x="745" y="459"/>
                    </a:lnTo>
                    <a:lnTo>
                      <a:pt x="745" y="465"/>
                    </a:lnTo>
                    <a:lnTo>
                      <a:pt x="740" y="465"/>
                    </a:lnTo>
                    <a:lnTo>
                      <a:pt x="745" y="465"/>
                    </a:lnTo>
                    <a:lnTo>
                      <a:pt x="745" y="470"/>
                    </a:lnTo>
                    <a:lnTo>
                      <a:pt x="740" y="470"/>
                    </a:lnTo>
                    <a:lnTo>
                      <a:pt x="745" y="470"/>
                    </a:lnTo>
                    <a:lnTo>
                      <a:pt x="745" y="475"/>
                    </a:lnTo>
                    <a:lnTo>
                      <a:pt x="740" y="480"/>
                    </a:lnTo>
                    <a:lnTo>
                      <a:pt x="740" y="485"/>
                    </a:lnTo>
                    <a:lnTo>
                      <a:pt x="740" y="491"/>
                    </a:lnTo>
                    <a:lnTo>
                      <a:pt x="734" y="491"/>
                    </a:lnTo>
                    <a:lnTo>
                      <a:pt x="734" y="496"/>
                    </a:lnTo>
                    <a:lnTo>
                      <a:pt x="734" y="501"/>
                    </a:lnTo>
                    <a:lnTo>
                      <a:pt x="734" y="506"/>
                    </a:lnTo>
                    <a:lnTo>
                      <a:pt x="734" y="512"/>
                    </a:lnTo>
                    <a:lnTo>
                      <a:pt x="734" y="517"/>
                    </a:lnTo>
                    <a:lnTo>
                      <a:pt x="734" y="522"/>
                    </a:lnTo>
                    <a:lnTo>
                      <a:pt x="729" y="527"/>
                    </a:lnTo>
                    <a:lnTo>
                      <a:pt x="729" y="532"/>
                    </a:lnTo>
                    <a:lnTo>
                      <a:pt x="729" y="538"/>
                    </a:lnTo>
                    <a:lnTo>
                      <a:pt x="729" y="543"/>
                    </a:lnTo>
                    <a:lnTo>
                      <a:pt x="724" y="543"/>
                    </a:lnTo>
                    <a:lnTo>
                      <a:pt x="724" y="548"/>
                    </a:lnTo>
                    <a:lnTo>
                      <a:pt x="719" y="548"/>
                    </a:lnTo>
                    <a:lnTo>
                      <a:pt x="719" y="543"/>
                    </a:lnTo>
                    <a:lnTo>
                      <a:pt x="714" y="548"/>
                    </a:lnTo>
                    <a:lnTo>
                      <a:pt x="714" y="553"/>
                    </a:lnTo>
                    <a:lnTo>
                      <a:pt x="708" y="553"/>
                    </a:lnTo>
                    <a:lnTo>
                      <a:pt x="703" y="553"/>
                    </a:lnTo>
                    <a:lnTo>
                      <a:pt x="703" y="559"/>
                    </a:lnTo>
                    <a:lnTo>
                      <a:pt x="703" y="553"/>
                    </a:lnTo>
                    <a:lnTo>
                      <a:pt x="698" y="553"/>
                    </a:lnTo>
                    <a:lnTo>
                      <a:pt x="693" y="553"/>
                    </a:lnTo>
                    <a:lnTo>
                      <a:pt x="693" y="559"/>
                    </a:lnTo>
                    <a:lnTo>
                      <a:pt x="688" y="559"/>
                    </a:lnTo>
                    <a:lnTo>
                      <a:pt x="682" y="559"/>
                    </a:lnTo>
                    <a:lnTo>
                      <a:pt x="677" y="559"/>
                    </a:lnTo>
                    <a:lnTo>
                      <a:pt x="677" y="564"/>
                    </a:lnTo>
                    <a:lnTo>
                      <a:pt x="672" y="564"/>
                    </a:lnTo>
                    <a:lnTo>
                      <a:pt x="667" y="564"/>
                    </a:lnTo>
                    <a:lnTo>
                      <a:pt x="661" y="564"/>
                    </a:lnTo>
                    <a:lnTo>
                      <a:pt x="656" y="564"/>
                    </a:lnTo>
                    <a:lnTo>
                      <a:pt x="651" y="569"/>
                    </a:lnTo>
                    <a:lnTo>
                      <a:pt x="646" y="569"/>
                    </a:lnTo>
                    <a:lnTo>
                      <a:pt x="646" y="574"/>
                    </a:lnTo>
                    <a:lnTo>
                      <a:pt x="641" y="574"/>
                    </a:lnTo>
                    <a:lnTo>
                      <a:pt x="641" y="579"/>
                    </a:lnTo>
                    <a:lnTo>
                      <a:pt x="635" y="579"/>
                    </a:lnTo>
                    <a:lnTo>
                      <a:pt x="630" y="585"/>
                    </a:lnTo>
                    <a:lnTo>
                      <a:pt x="630" y="590"/>
                    </a:lnTo>
                    <a:lnTo>
                      <a:pt x="625" y="590"/>
                    </a:lnTo>
                    <a:lnTo>
                      <a:pt x="625" y="595"/>
                    </a:lnTo>
                    <a:lnTo>
                      <a:pt x="620" y="595"/>
                    </a:lnTo>
                    <a:lnTo>
                      <a:pt x="620" y="600"/>
                    </a:lnTo>
                    <a:lnTo>
                      <a:pt x="615" y="600"/>
                    </a:lnTo>
                    <a:lnTo>
                      <a:pt x="615" y="606"/>
                    </a:lnTo>
                    <a:lnTo>
                      <a:pt x="615" y="600"/>
                    </a:lnTo>
                    <a:lnTo>
                      <a:pt x="609" y="600"/>
                    </a:lnTo>
                    <a:lnTo>
                      <a:pt x="609" y="606"/>
                    </a:lnTo>
                    <a:lnTo>
                      <a:pt x="604" y="606"/>
                    </a:lnTo>
                    <a:lnTo>
                      <a:pt x="599" y="606"/>
                    </a:lnTo>
                    <a:lnTo>
                      <a:pt x="594" y="611"/>
                    </a:lnTo>
                    <a:lnTo>
                      <a:pt x="594" y="616"/>
                    </a:lnTo>
                    <a:lnTo>
                      <a:pt x="594" y="621"/>
                    </a:lnTo>
                    <a:lnTo>
                      <a:pt x="599" y="626"/>
                    </a:lnTo>
                    <a:lnTo>
                      <a:pt x="604" y="626"/>
                    </a:lnTo>
                    <a:lnTo>
                      <a:pt x="609" y="626"/>
                    </a:lnTo>
                    <a:lnTo>
                      <a:pt x="615" y="626"/>
                    </a:lnTo>
                    <a:lnTo>
                      <a:pt x="609" y="632"/>
                    </a:lnTo>
                    <a:lnTo>
                      <a:pt x="609" y="637"/>
                    </a:lnTo>
                    <a:lnTo>
                      <a:pt x="609" y="642"/>
                    </a:lnTo>
                    <a:lnTo>
                      <a:pt x="609" y="647"/>
                    </a:lnTo>
                    <a:lnTo>
                      <a:pt x="609" y="653"/>
                    </a:lnTo>
                    <a:lnTo>
                      <a:pt x="609" y="658"/>
                    </a:lnTo>
                    <a:lnTo>
                      <a:pt x="609" y="663"/>
                    </a:lnTo>
                    <a:lnTo>
                      <a:pt x="609" y="668"/>
                    </a:lnTo>
                    <a:lnTo>
                      <a:pt x="609" y="674"/>
                    </a:lnTo>
                    <a:lnTo>
                      <a:pt x="604" y="679"/>
                    </a:lnTo>
                    <a:lnTo>
                      <a:pt x="604" y="684"/>
                    </a:lnTo>
                    <a:lnTo>
                      <a:pt x="604" y="689"/>
                    </a:lnTo>
                    <a:lnTo>
                      <a:pt x="599" y="689"/>
                    </a:lnTo>
                    <a:lnTo>
                      <a:pt x="604" y="689"/>
                    </a:lnTo>
                    <a:lnTo>
                      <a:pt x="599" y="689"/>
                    </a:lnTo>
                    <a:lnTo>
                      <a:pt x="599" y="694"/>
                    </a:lnTo>
                    <a:lnTo>
                      <a:pt x="599" y="700"/>
                    </a:lnTo>
                    <a:lnTo>
                      <a:pt x="604" y="700"/>
                    </a:lnTo>
                    <a:lnTo>
                      <a:pt x="599" y="700"/>
                    </a:lnTo>
                    <a:lnTo>
                      <a:pt x="599" y="705"/>
                    </a:lnTo>
                    <a:lnTo>
                      <a:pt x="604" y="710"/>
                    </a:lnTo>
                    <a:lnTo>
                      <a:pt x="604" y="715"/>
                    </a:lnTo>
                    <a:lnTo>
                      <a:pt x="604" y="721"/>
                    </a:lnTo>
                    <a:lnTo>
                      <a:pt x="599" y="721"/>
                    </a:lnTo>
                    <a:lnTo>
                      <a:pt x="599" y="726"/>
                    </a:lnTo>
                    <a:lnTo>
                      <a:pt x="599" y="731"/>
                    </a:lnTo>
                    <a:lnTo>
                      <a:pt x="599" y="736"/>
                    </a:lnTo>
                    <a:lnTo>
                      <a:pt x="599" y="741"/>
                    </a:lnTo>
                    <a:lnTo>
                      <a:pt x="599" y="747"/>
                    </a:lnTo>
                    <a:lnTo>
                      <a:pt x="594" y="747"/>
                    </a:lnTo>
                    <a:lnTo>
                      <a:pt x="594" y="752"/>
                    </a:lnTo>
                    <a:lnTo>
                      <a:pt x="594" y="768"/>
                    </a:lnTo>
                    <a:lnTo>
                      <a:pt x="589" y="768"/>
                    </a:lnTo>
                    <a:lnTo>
                      <a:pt x="583" y="773"/>
                    </a:lnTo>
                    <a:lnTo>
                      <a:pt x="578" y="778"/>
                    </a:lnTo>
                    <a:lnTo>
                      <a:pt x="573" y="783"/>
                    </a:lnTo>
                    <a:lnTo>
                      <a:pt x="568" y="783"/>
                    </a:lnTo>
                    <a:lnTo>
                      <a:pt x="568" y="788"/>
                    </a:lnTo>
                    <a:lnTo>
                      <a:pt x="562" y="794"/>
                    </a:lnTo>
                    <a:lnTo>
                      <a:pt x="562" y="799"/>
                    </a:lnTo>
                    <a:lnTo>
                      <a:pt x="562" y="815"/>
                    </a:lnTo>
                    <a:lnTo>
                      <a:pt x="562" y="820"/>
                    </a:lnTo>
                    <a:lnTo>
                      <a:pt x="568" y="825"/>
                    </a:lnTo>
                    <a:lnTo>
                      <a:pt x="568" y="830"/>
                    </a:lnTo>
                    <a:lnTo>
                      <a:pt x="568" y="835"/>
                    </a:lnTo>
                    <a:lnTo>
                      <a:pt x="568" y="841"/>
                    </a:lnTo>
                    <a:lnTo>
                      <a:pt x="568" y="846"/>
                    </a:lnTo>
                    <a:lnTo>
                      <a:pt x="562" y="856"/>
                    </a:lnTo>
                    <a:lnTo>
                      <a:pt x="562" y="862"/>
                    </a:lnTo>
                    <a:lnTo>
                      <a:pt x="557" y="862"/>
                    </a:lnTo>
                    <a:lnTo>
                      <a:pt x="552" y="862"/>
                    </a:lnTo>
                    <a:lnTo>
                      <a:pt x="547" y="856"/>
                    </a:lnTo>
                    <a:lnTo>
                      <a:pt x="542" y="856"/>
                    </a:lnTo>
                    <a:lnTo>
                      <a:pt x="536" y="862"/>
                    </a:lnTo>
                    <a:lnTo>
                      <a:pt x="536" y="867"/>
                    </a:lnTo>
                    <a:lnTo>
                      <a:pt x="531" y="872"/>
                    </a:lnTo>
                    <a:lnTo>
                      <a:pt x="531" y="877"/>
                    </a:lnTo>
                    <a:lnTo>
                      <a:pt x="531" y="883"/>
                    </a:lnTo>
                    <a:lnTo>
                      <a:pt x="526" y="883"/>
                    </a:lnTo>
                    <a:lnTo>
                      <a:pt x="526" y="888"/>
                    </a:lnTo>
                    <a:lnTo>
                      <a:pt x="526" y="893"/>
                    </a:lnTo>
                    <a:lnTo>
                      <a:pt x="521" y="898"/>
                    </a:lnTo>
                    <a:lnTo>
                      <a:pt x="521" y="903"/>
                    </a:lnTo>
                    <a:lnTo>
                      <a:pt x="516" y="903"/>
                    </a:lnTo>
                    <a:lnTo>
                      <a:pt x="510" y="903"/>
                    </a:lnTo>
                    <a:lnTo>
                      <a:pt x="505" y="903"/>
                    </a:lnTo>
                    <a:lnTo>
                      <a:pt x="500" y="909"/>
                    </a:lnTo>
                    <a:lnTo>
                      <a:pt x="495" y="909"/>
                    </a:lnTo>
                    <a:lnTo>
                      <a:pt x="489" y="914"/>
                    </a:lnTo>
                    <a:lnTo>
                      <a:pt x="484" y="919"/>
                    </a:lnTo>
                    <a:lnTo>
                      <a:pt x="479" y="919"/>
                    </a:lnTo>
                    <a:lnTo>
                      <a:pt x="474" y="919"/>
                    </a:lnTo>
                    <a:lnTo>
                      <a:pt x="469" y="914"/>
                    </a:lnTo>
                    <a:lnTo>
                      <a:pt x="463" y="914"/>
                    </a:lnTo>
                    <a:lnTo>
                      <a:pt x="458" y="914"/>
                    </a:lnTo>
                    <a:lnTo>
                      <a:pt x="453" y="914"/>
                    </a:lnTo>
                    <a:lnTo>
                      <a:pt x="448" y="914"/>
                    </a:lnTo>
                    <a:lnTo>
                      <a:pt x="448" y="909"/>
                    </a:lnTo>
                    <a:lnTo>
                      <a:pt x="443" y="909"/>
                    </a:lnTo>
                    <a:lnTo>
                      <a:pt x="437" y="909"/>
                    </a:lnTo>
                    <a:lnTo>
                      <a:pt x="437" y="914"/>
                    </a:lnTo>
                    <a:lnTo>
                      <a:pt x="437" y="919"/>
                    </a:lnTo>
                    <a:lnTo>
                      <a:pt x="437" y="924"/>
                    </a:lnTo>
                    <a:lnTo>
                      <a:pt x="432" y="930"/>
                    </a:lnTo>
                    <a:lnTo>
                      <a:pt x="427" y="935"/>
                    </a:lnTo>
                    <a:lnTo>
                      <a:pt x="427" y="940"/>
                    </a:lnTo>
                    <a:lnTo>
                      <a:pt x="427" y="945"/>
                    </a:lnTo>
                    <a:lnTo>
                      <a:pt x="422" y="950"/>
                    </a:lnTo>
                    <a:lnTo>
                      <a:pt x="422" y="956"/>
                    </a:lnTo>
                    <a:lnTo>
                      <a:pt x="416" y="961"/>
                    </a:lnTo>
                    <a:lnTo>
                      <a:pt x="411" y="961"/>
                    </a:lnTo>
                    <a:lnTo>
                      <a:pt x="406" y="961"/>
                    </a:lnTo>
                    <a:lnTo>
                      <a:pt x="406" y="966"/>
                    </a:lnTo>
                    <a:lnTo>
                      <a:pt x="401" y="966"/>
                    </a:lnTo>
                    <a:lnTo>
                      <a:pt x="396" y="971"/>
                    </a:lnTo>
                    <a:lnTo>
                      <a:pt x="390" y="971"/>
                    </a:lnTo>
                    <a:lnTo>
                      <a:pt x="385" y="971"/>
                    </a:lnTo>
                    <a:lnTo>
                      <a:pt x="380" y="971"/>
                    </a:lnTo>
                    <a:lnTo>
                      <a:pt x="375" y="971"/>
                    </a:lnTo>
                    <a:lnTo>
                      <a:pt x="370" y="971"/>
                    </a:lnTo>
                    <a:lnTo>
                      <a:pt x="364" y="977"/>
                    </a:lnTo>
                    <a:lnTo>
                      <a:pt x="359" y="977"/>
                    </a:lnTo>
                    <a:lnTo>
                      <a:pt x="354" y="982"/>
                    </a:lnTo>
                    <a:lnTo>
                      <a:pt x="349" y="987"/>
                    </a:lnTo>
                    <a:lnTo>
                      <a:pt x="344" y="997"/>
                    </a:lnTo>
                    <a:lnTo>
                      <a:pt x="344" y="1003"/>
                    </a:lnTo>
                    <a:lnTo>
                      <a:pt x="344" y="1008"/>
                    </a:lnTo>
                    <a:lnTo>
                      <a:pt x="344" y="1013"/>
                    </a:lnTo>
                    <a:lnTo>
                      <a:pt x="349" y="1024"/>
                    </a:lnTo>
                    <a:lnTo>
                      <a:pt x="349" y="1029"/>
                    </a:lnTo>
                    <a:lnTo>
                      <a:pt x="354" y="1039"/>
                    </a:lnTo>
                    <a:lnTo>
                      <a:pt x="354" y="1050"/>
                    </a:lnTo>
                    <a:lnTo>
                      <a:pt x="354" y="1055"/>
                    </a:lnTo>
                    <a:lnTo>
                      <a:pt x="354" y="1060"/>
                    </a:lnTo>
                    <a:lnTo>
                      <a:pt x="354" y="1065"/>
                    </a:lnTo>
                    <a:lnTo>
                      <a:pt x="354" y="1076"/>
                    </a:lnTo>
                    <a:lnTo>
                      <a:pt x="354" y="1081"/>
                    </a:lnTo>
                    <a:lnTo>
                      <a:pt x="354" y="1086"/>
                    </a:lnTo>
                    <a:lnTo>
                      <a:pt x="354" y="1092"/>
                    </a:lnTo>
                    <a:lnTo>
                      <a:pt x="354" y="1097"/>
                    </a:lnTo>
                    <a:lnTo>
                      <a:pt x="349" y="1097"/>
                    </a:lnTo>
                    <a:lnTo>
                      <a:pt x="344" y="1102"/>
                    </a:lnTo>
                    <a:lnTo>
                      <a:pt x="338" y="1102"/>
                    </a:lnTo>
                    <a:lnTo>
                      <a:pt x="338" y="1107"/>
                    </a:lnTo>
                    <a:lnTo>
                      <a:pt x="333" y="1112"/>
                    </a:lnTo>
                    <a:lnTo>
                      <a:pt x="333" y="1118"/>
                    </a:lnTo>
                    <a:lnTo>
                      <a:pt x="338" y="1118"/>
                    </a:lnTo>
                    <a:lnTo>
                      <a:pt x="338" y="1123"/>
                    </a:lnTo>
                    <a:lnTo>
                      <a:pt x="338" y="1128"/>
                    </a:lnTo>
                    <a:lnTo>
                      <a:pt x="338" y="1133"/>
                    </a:lnTo>
                    <a:lnTo>
                      <a:pt x="338" y="1139"/>
                    </a:lnTo>
                    <a:lnTo>
                      <a:pt x="338" y="1144"/>
                    </a:lnTo>
                    <a:lnTo>
                      <a:pt x="344" y="1144"/>
                    </a:lnTo>
                    <a:lnTo>
                      <a:pt x="344" y="1149"/>
                    </a:lnTo>
                    <a:lnTo>
                      <a:pt x="344" y="1154"/>
                    </a:lnTo>
                    <a:lnTo>
                      <a:pt x="338" y="1159"/>
                    </a:lnTo>
                    <a:lnTo>
                      <a:pt x="338" y="1165"/>
                    </a:lnTo>
                    <a:lnTo>
                      <a:pt x="333" y="1170"/>
                    </a:lnTo>
                    <a:lnTo>
                      <a:pt x="328" y="1170"/>
                    </a:lnTo>
                    <a:lnTo>
                      <a:pt x="328" y="1175"/>
                    </a:lnTo>
                    <a:lnTo>
                      <a:pt x="333" y="1175"/>
                    </a:lnTo>
                    <a:lnTo>
                      <a:pt x="328" y="1175"/>
                    </a:lnTo>
                    <a:lnTo>
                      <a:pt x="333" y="1175"/>
                    </a:lnTo>
                    <a:lnTo>
                      <a:pt x="328" y="1175"/>
                    </a:lnTo>
                    <a:lnTo>
                      <a:pt x="328" y="1180"/>
                    </a:lnTo>
                    <a:lnTo>
                      <a:pt x="323" y="1180"/>
                    </a:lnTo>
                    <a:lnTo>
                      <a:pt x="323" y="1186"/>
                    </a:lnTo>
                    <a:lnTo>
                      <a:pt x="317" y="1186"/>
                    </a:lnTo>
                    <a:lnTo>
                      <a:pt x="317" y="1191"/>
                    </a:lnTo>
                    <a:lnTo>
                      <a:pt x="317" y="1196"/>
                    </a:lnTo>
                    <a:lnTo>
                      <a:pt x="317" y="1201"/>
                    </a:lnTo>
                    <a:lnTo>
                      <a:pt x="312" y="1206"/>
                    </a:lnTo>
                    <a:lnTo>
                      <a:pt x="307" y="1206"/>
                    </a:lnTo>
                    <a:lnTo>
                      <a:pt x="302" y="1212"/>
                    </a:lnTo>
                    <a:lnTo>
                      <a:pt x="297" y="1212"/>
                    </a:lnTo>
                    <a:lnTo>
                      <a:pt x="297" y="1217"/>
                    </a:lnTo>
                    <a:lnTo>
                      <a:pt x="291" y="1217"/>
                    </a:lnTo>
                    <a:lnTo>
                      <a:pt x="291" y="1222"/>
                    </a:lnTo>
                    <a:lnTo>
                      <a:pt x="286" y="1227"/>
                    </a:lnTo>
                    <a:lnTo>
                      <a:pt x="286" y="1233"/>
                    </a:lnTo>
                    <a:lnTo>
                      <a:pt x="286" y="1238"/>
                    </a:lnTo>
                    <a:lnTo>
                      <a:pt x="281" y="1243"/>
                    </a:lnTo>
                    <a:lnTo>
                      <a:pt x="281" y="1248"/>
                    </a:lnTo>
                    <a:lnTo>
                      <a:pt x="276" y="1253"/>
                    </a:lnTo>
                    <a:lnTo>
                      <a:pt x="276" y="1259"/>
                    </a:lnTo>
                    <a:lnTo>
                      <a:pt x="271" y="1259"/>
                    </a:lnTo>
                    <a:lnTo>
                      <a:pt x="271" y="1264"/>
                    </a:lnTo>
                    <a:lnTo>
                      <a:pt x="271" y="1269"/>
                    </a:lnTo>
                    <a:lnTo>
                      <a:pt x="271" y="1274"/>
                    </a:lnTo>
                    <a:lnTo>
                      <a:pt x="271" y="1280"/>
                    </a:lnTo>
                    <a:lnTo>
                      <a:pt x="265" y="1280"/>
                    </a:lnTo>
                    <a:lnTo>
                      <a:pt x="265" y="1285"/>
                    </a:lnTo>
                    <a:lnTo>
                      <a:pt x="265" y="1290"/>
                    </a:lnTo>
                    <a:lnTo>
                      <a:pt x="265" y="1295"/>
                    </a:lnTo>
                    <a:lnTo>
                      <a:pt x="265" y="1300"/>
                    </a:lnTo>
                    <a:lnTo>
                      <a:pt x="265" y="1306"/>
                    </a:lnTo>
                    <a:lnTo>
                      <a:pt x="265" y="1327"/>
                    </a:lnTo>
                    <a:lnTo>
                      <a:pt x="271" y="1332"/>
                    </a:lnTo>
                    <a:lnTo>
                      <a:pt x="271" y="1337"/>
                    </a:lnTo>
                    <a:lnTo>
                      <a:pt x="265" y="1342"/>
                    </a:lnTo>
                    <a:lnTo>
                      <a:pt x="260" y="1342"/>
                    </a:lnTo>
                    <a:lnTo>
                      <a:pt x="255" y="1342"/>
                    </a:lnTo>
                    <a:lnTo>
                      <a:pt x="250" y="1348"/>
                    </a:lnTo>
                    <a:lnTo>
                      <a:pt x="244" y="1353"/>
                    </a:lnTo>
                    <a:lnTo>
                      <a:pt x="239" y="1353"/>
                    </a:lnTo>
                    <a:lnTo>
                      <a:pt x="234" y="1353"/>
                    </a:lnTo>
                    <a:lnTo>
                      <a:pt x="229" y="1358"/>
                    </a:lnTo>
                    <a:lnTo>
                      <a:pt x="224" y="1368"/>
                    </a:lnTo>
                    <a:lnTo>
                      <a:pt x="218" y="1368"/>
                    </a:lnTo>
                    <a:lnTo>
                      <a:pt x="218" y="1374"/>
                    </a:lnTo>
                    <a:lnTo>
                      <a:pt x="213" y="1379"/>
                    </a:lnTo>
                    <a:lnTo>
                      <a:pt x="208" y="1384"/>
                    </a:lnTo>
                    <a:lnTo>
                      <a:pt x="203" y="1389"/>
                    </a:lnTo>
                    <a:lnTo>
                      <a:pt x="203" y="1395"/>
                    </a:lnTo>
                    <a:lnTo>
                      <a:pt x="203" y="140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4F9AC115-08A4-6D29-39BA-718E164120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66695" y="1703930"/>
                <a:ext cx="1314690" cy="1724204"/>
              </a:xfrm>
              <a:custGeom>
                <a:avLst/>
                <a:gdLst>
                  <a:gd name="T0" fmla="*/ 834 w 891"/>
                  <a:gd name="T1" fmla="*/ 544 h 1176"/>
                  <a:gd name="T2" fmla="*/ 787 w 891"/>
                  <a:gd name="T3" fmla="*/ 549 h 1176"/>
                  <a:gd name="T4" fmla="*/ 730 w 891"/>
                  <a:gd name="T5" fmla="*/ 612 h 1176"/>
                  <a:gd name="T6" fmla="*/ 725 w 891"/>
                  <a:gd name="T7" fmla="*/ 638 h 1176"/>
                  <a:gd name="T8" fmla="*/ 693 w 891"/>
                  <a:gd name="T9" fmla="*/ 695 h 1176"/>
                  <a:gd name="T10" fmla="*/ 714 w 891"/>
                  <a:gd name="T11" fmla="*/ 773 h 1176"/>
                  <a:gd name="T12" fmla="*/ 818 w 891"/>
                  <a:gd name="T13" fmla="*/ 841 h 1176"/>
                  <a:gd name="T14" fmla="*/ 813 w 891"/>
                  <a:gd name="T15" fmla="*/ 930 h 1176"/>
                  <a:gd name="T16" fmla="*/ 792 w 891"/>
                  <a:gd name="T17" fmla="*/ 972 h 1176"/>
                  <a:gd name="T18" fmla="*/ 855 w 891"/>
                  <a:gd name="T19" fmla="*/ 1019 h 1176"/>
                  <a:gd name="T20" fmla="*/ 865 w 891"/>
                  <a:gd name="T21" fmla="*/ 1087 h 1176"/>
                  <a:gd name="T22" fmla="*/ 798 w 891"/>
                  <a:gd name="T23" fmla="*/ 1134 h 1176"/>
                  <a:gd name="T24" fmla="*/ 704 w 891"/>
                  <a:gd name="T25" fmla="*/ 1171 h 1176"/>
                  <a:gd name="T26" fmla="*/ 573 w 891"/>
                  <a:gd name="T27" fmla="*/ 1118 h 1176"/>
                  <a:gd name="T28" fmla="*/ 474 w 891"/>
                  <a:gd name="T29" fmla="*/ 1071 h 1176"/>
                  <a:gd name="T30" fmla="*/ 454 w 891"/>
                  <a:gd name="T31" fmla="*/ 1134 h 1176"/>
                  <a:gd name="T32" fmla="*/ 381 w 891"/>
                  <a:gd name="T33" fmla="*/ 1165 h 1176"/>
                  <a:gd name="T34" fmla="*/ 323 w 891"/>
                  <a:gd name="T35" fmla="*/ 1176 h 1176"/>
                  <a:gd name="T36" fmla="*/ 250 w 891"/>
                  <a:gd name="T37" fmla="*/ 1160 h 1176"/>
                  <a:gd name="T38" fmla="*/ 219 w 891"/>
                  <a:gd name="T39" fmla="*/ 1108 h 1176"/>
                  <a:gd name="T40" fmla="*/ 162 w 891"/>
                  <a:gd name="T41" fmla="*/ 1082 h 1176"/>
                  <a:gd name="T42" fmla="*/ 214 w 891"/>
                  <a:gd name="T43" fmla="*/ 1029 h 1176"/>
                  <a:gd name="T44" fmla="*/ 198 w 891"/>
                  <a:gd name="T45" fmla="*/ 967 h 1176"/>
                  <a:gd name="T46" fmla="*/ 141 w 891"/>
                  <a:gd name="T47" fmla="*/ 972 h 1176"/>
                  <a:gd name="T48" fmla="*/ 89 w 891"/>
                  <a:gd name="T49" fmla="*/ 951 h 1176"/>
                  <a:gd name="T50" fmla="*/ 78 w 891"/>
                  <a:gd name="T51" fmla="*/ 899 h 1176"/>
                  <a:gd name="T52" fmla="*/ 68 w 891"/>
                  <a:gd name="T53" fmla="*/ 847 h 1176"/>
                  <a:gd name="T54" fmla="*/ 5 w 891"/>
                  <a:gd name="T55" fmla="*/ 789 h 1176"/>
                  <a:gd name="T56" fmla="*/ 26 w 891"/>
                  <a:gd name="T57" fmla="*/ 674 h 1176"/>
                  <a:gd name="T58" fmla="*/ 21 w 891"/>
                  <a:gd name="T59" fmla="*/ 601 h 1176"/>
                  <a:gd name="T60" fmla="*/ 63 w 891"/>
                  <a:gd name="T61" fmla="*/ 554 h 1176"/>
                  <a:gd name="T62" fmla="*/ 110 w 891"/>
                  <a:gd name="T63" fmla="*/ 502 h 1176"/>
                  <a:gd name="T64" fmla="*/ 177 w 891"/>
                  <a:gd name="T65" fmla="*/ 460 h 1176"/>
                  <a:gd name="T66" fmla="*/ 266 w 891"/>
                  <a:gd name="T67" fmla="*/ 470 h 1176"/>
                  <a:gd name="T68" fmla="*/ 328 w 891"/>
                  <a:gd name="T69" fmla="*/ 470 h 1176"/>
                  <a:gd name="T70" fmla="*/ 381 w 891"/>
                  <a:gd name="T71" fmla="*/ 497 h 1176"/>
                  <a:gd name="T72" fmla="*/ 433 w 891"/>
                  <a:gd name="T73" fmla="*/ 507 h 1176"/>
                  <a:gd name="T74" fmla="*/ 433 w 891"/>
                  <a:gd name="T75" fmla="*/ 570 h 1176"/>
                  <a:gd name="T76" fmla="*/ 485 w 891"/>
                  <a:gd name="T77" fmla="*/ 606 h 1176"/>
                  <a:gd name="T78" fmla="*/ 542 w 891"/>
                  <a:gd name="T79" fmla="*/ 612 h 1176"/>
                  <a:gd name="T80" fmla="*/ 547 w 891"/>
                  <a:gd name="T81" fmla="*/ 591 h 1176"/>
                  <a:gd name="T82" fmla="*/ 589 w 891"/>
                  <a:gd name="T83" fmla="*/ 559 h 1176"/>
                  <a:gd name="T84" fmla="*/ 626 w 891"/>
                  <a:gd name="T85" fmla="*/ 544 h 1176"/>
                  <a:gd name="T86" fmla="*/ 584 w 891"/>
                  <a:gd name="T87" fmla="*/ 507 h 1176"/>
                  <a:gd name="T88" fmla="*/ 490 w 891"/>
                  <a:gd name="T89" fmla="*/ 491 h 1176"/>
                  <a:gd name="T90" fmla="*/ 443 w 891"/>
                  <a:gd name="T91" fmla="*/ 439 h 1176"/>
                  <a:gd name="T92" fmla="*/ 412 w 891"/>
                  <a:gd name="T93" fmla="*/ 413 h 1176"/>
                  <a:gd name="T94" fmla="*/ 417 w 891"/>
                  <a:gd name="T95" fmla="*/ 303 h 1176"/>
                  <a:gd name="T96" fmla="*/ 349 w 891"/>
                  <a:gd name="T97" fmla="*/ 288 h 1176"/>
                  <a:gd name="T98" fmla="*/ 407 w 891"/>
                  <a:gd name="T99" fmla="*/ 241 h 1176"/>
                  <a:gd name="T100" fmla="*/ 527 w 891"/>
                  <a:gd name="T101" fmla="*/ 194 h 1176"/>
                  <a:gd name="T102" fmla="*/ 573 w 891"/>
                  <a:gd name="T103" fmla="*/ 99 h 1176"/>
                  <a:gd name="T104" fmla="*/ 641 w 891"/>
                  <a:gd name="T105" fmla="*/ 16 h 1176"/>
                  <a:gd name="T106" fmla="*/ 704 w 891"/>
                  <a:gd name="T107" fmla="*/ 11 h 1176"/>
                  <a:gd name="T108" fmla="*/ 761 w 891"/>
                  <a:gd name="T109" fmla="*/ 16 h 1176"/>
                  <a:gd name="T110" fmla="*/ 792 w 891"/>
                  <a:gd name="T111" fmla="*/ 167 h 1176"/>
                  <a:gd name="T112" fmla="*/ 803 w 891"/>
                  <a:gd name="T113" fmla="*/ 256 h 1176"/>
                  <a:gd name="T114" fmla="*/ 850 w 891"/>
                  <a:gd name="T115" fmla="*/ 355 h 1176"/>
                  <a:gd name="T116" fmla="*/ 829 w 891"/>
                  <a:gd name="T117" fmla="*/ 444 h 1176"/>
                  <a:gd name="T118" fmla="*/ 871 w 891"/>
                  <a:gd name="T119" fmla="*/ 476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91" h="1176">
                    <a:moveTo>
                      <a:pt x="886" y="476"/>
                    </a:moveTo>
                    <a:lnTo>
                      <a:pt x="886" y="481"/>
                    </a:lnTo>
                    <a:lnTo>
                      <a:pt x="891" y="481"/>
                    </a:lnTo>
                    <a:lnTo>
                      <a:pt x="886" y="497"/>
                    </a:lnTo>
                    <a:lnTo>
                      <a:pt x="881" y="502"/>
                    </a:lnTo>
                    <a:lnTo>
                      <a:pt x="876" y="507"/>
                    </a:lnTo>
                    <a:lnTo>
                      <a:pt x="860" y="523"/>
                    </a:lnTo>
                    <a:lnTo>
                      <a:pt x="855" y="528"/>
                    </a:lnTo>
                    <a:lnTo>
                      <a:pt x="850" y="533"/>
                    </a:lnTo>
                    <a:lnTo>
                      <a:pt x="844" y="533"/>
                    </a:lnTo>
                    <a:lnTo>
                      <a:pt x="844" y="538"/>
                    </a:lnTo>
                    <a:lnTo>
                      <a:pt x="839" y="538"/>
                    </a:lnTo>
                    <a:lnTo>
                      <a:pt x="834" y="544"/>
                    </a:lnTo>
                    <a:lnTo>
                      <a:pt x="834" y="549"/>
                    </a:lnTo>
                    <a:lnTo>
                      <a:pt x="829" y="554"/>
                    </a:lnTo>
                    <a:lnTo>
                      <a:pt x="829" y="559"/>
                    </a:lnTo>
                    <a:lnTo>
                      <a:pt x="824" y="564"/>
                    </a:lnTo>
                    <a:lnTo>
                      <a:pt x="818" y="564"/>
                    </a:lnTo>
                    <a:lnTo>
                      <a:pt x="813" y="559"/>
                    </a:lnTo>
                    <a:lnTo>
                      <a:pt x="808" y="554"/>
                    </a:lnTo>
                    <a:lnTo>
                      <a:pt x="803" y="549"/>
                    </a:lnTo>
                    <a:lnTo>
                      <a:pt x="798" y="549"/>
                    </a:lnTo>
                    <a:lnTo>
                      <a:pt x="798" y="544"/>
                    </a:lnTo>
                    <a:lnTo>
                      <a:pt x="798" y="549"/>
                    </a:lnTo>
                    <a:lnTo>
                      <a:pt x="792" y="549"/>
                    </a:lnTo>
                    <a:lnTo>
                      <a:pt x="787" y="549"/>
                    </a:lnTo>
                    <a:lnTo>
                      <a:pt x="777" y="554"/>
                    </a:lnTo>
                    <a:lnTo>
                      <a:pt x="777" y="559"/>
                    </a:lnTo>
                    <a:lnTo>
                      <a:pt x="772" y="559"/>
                    </a:lnTo>
                    <a:lnTo>
                      <a:pt x="766" y="570"/>
                    </a:lnTo>
                    <a:lnTo>
                      <a:pt x="761" y="580"/>
                    </a:lnTo>
                    <a:lnTo>
                      <a:pt x="756" y="585"/>
                    </a:lnTo>
                    <a:lnTo>
                      <a:pt x="751" y="585"/>
                    </a:lnTo>
                    <a:lnTo>
                      <a:pt x="745" y="591"/>
                    </a:lnTo>
                    <a:lnTo>
                      <a:pt x="740" y="591"/>
                    </a:lnTo>
                    <a:lnTo>
                      <a:pt x="735" y="596"/>
                    </a:lnTo>
                    <a:lnTo>
                      <a:pt x="730" y="601"/>
                    </a:lnTo>
                    <a:lnTo>
                      <a:pt x="730" y="606"/>
                    </a:lnTo>
                    <a:lnTo>
                      <a:pt x="730" y="612"/>
                    </a:lnTo>
                    <a:lnTo>
                      <a:pt x="730" y="617"/>
                    </a:lnTo>
                    <a:lnTo>
                      <a:pt x="735" y="622"/>
                    </a:lnTo>
                    <a:lnTo>
                      <a:pt x="740" y="627"/>
                    </a:lnTo>
                    <a:lnTo>
                      <a:pt x="740" y="638"/>
                    </a:lnTo>
                    <a:lnTo>
                      <a:pt x="745" y="638"/>
                    </a:lnTo>
                    <a:lnTo>
                      <a:pt x="745" y="643"/>
                    </a:lnTo>
                    <a:lnTo>
                      <a:pt x="745" y="648"/>
                    </a:lnTo>
                    <a:lnTo>
                      <a:pt x="740" y="648"/>
                    </a:lnTo>
                    <a:lnTo>
                      <a:pt x="735" y="648"/>
                    </a:lnTo>
                    <a:lnTo>
                      <a:pt x="730" y="648"/>
                    </a:lnTo>
                    <a:lnTo>
                      <a:pt x="730" y="643"/>
                    </a:lnTo>
                    <a:lnTo>
                      <a:pt x="725" y="643"/>
                    </a:lnTo>
                    <a:lnTo>
                      <a:pt x="725" y="638"/>
                    </a:lnTo>
                    <a:lnTo>
                      <a:pt x="719" y="638"/>
                    </a:lnTo>
                    <a:lnTo>
                      <a:pt x="719" y="643"/>
                    </a:lnTo>
                    <a:lnTo>
                      <a:pt x="714" y="653"/>
                    </a:lnTo>
                    <a:lnTo>
                      <a:pt x="709" y="664"/>
                    </a:lnTo>
                    <a:lnTo>
                      <a:pt x="709" y="669"/>
                    </a:lnTo>
                    <a:lnTo>
                      <a:pt x="714" y="674"/>
                    </a:lnTo>
                    <a:lnTo>
                      <a:pt x="709" y="674"/>
                    </a:lnTo>
                    <a:lnTo>
                      <a:pt x="709" y="679"/>
                    </a:lnTo>
                    <a:lnTo>
                      <a:pt x="709" y="685"/>
                    </a:lnTo>
                    <a:lnTo>
                      <a:pt x="704" y="685"/>
                    </a:lnTo>
                    <a:lnTo>
                      <a:pt x="704" y="690"/>
                    </a:lnTo>
                    <a:lnTo>
                      <a:pt x="699" y="695"/>
                    </a:lnTo>
                    <a:lnTo>
                      <a:pt x="693" y="695"/>
                    </a:lnTo>
                    <a:lnTo>
                      <a:pt x="693" y="700"/>
                    </a:lnTo>
                    <a:lnTo>
                      <a:pt x="688" y="700"/>
                    </a:lnTo>
                    <a:lnTo>
                      <a:pt x="688" y="706"/>
                    </a:lnTo>
                    <a:lnTo>
                      <a:pt x="688" y="711"/>
                    </a:lnTo>
                    <a:lnTo>
                      <a:pt x="683" y="716"/>
                    </a:lnTo>
                    <a:lnTo>
                      <a:pt x="683" y="721"/>
                    </a:lnTo>
                    <a:lnTo>
                      <a:pt x="683" y="726"/>
                    </a:lnTo>
                    <a:lnTo>
                      <a:pt x="693" y="726"/>
                    </a:lnTo>
                    <a:lnTo>
                      <a:pt x="699" y="732"/>
                    </a:lnTo>
                    <a:lnTo>
                      <a:pt x="704" y="737"/>
                    </a:lnTo>
                    <a:lnTo>
                      <a:pt x="709" y="747"/>
                    </a:lnTo>
                    <a:lnTo>
                      <a:pt x="714" y="763"/>
                    </a:lnTo>
                    <a:lnTo>
                      <a:pt x="714" y="773"/>
                    </a:lnTo>
                    <a:lnTo>
                      <a:pt x="719" y="779"/>
                    </a:lnTo>
                    <a:lnTo>
                      <a:pt x="730" y="784"/>
                    </a:lnTo>
                    <a:lnTo>
                      <a:pt x="740" y="789"/>
                    </a:lnTo>
                    <a:lnTo>
                      <a:pt x="751" y="789"/>
                    </a:lnTo>
                    <a:lnTo>
                      <a:pt x="761" y="789"/>
                    </a:lnTo>
                    <a:lnTo>
                      <a:pt x="777" y="794"/>
                    </a:lnTo>
                    <a:lnTo>
                      <a:pt x="798" y="800"/>
                    </a:lnTo>
                    <a:lnTo>
                      <a:pt x="803" y="805"/>
                    </a:lnTo>
                    <a:lnTo>
                      <a:pt x="808" y="805"/>
                    </a:lnTo>
                    <a:lnTo>
                      <a:pt x="813" y="810"/>
                    </a:lnTo>
                    <a:lnTo>
                      <a:pt x="818" y="815"/>
                    </a:lnTo>
                    <a:lnTo>
                      <a:pt x="818" y="831"/>
                    </a:lnTo>
                    <a:lnTo>
                      <a:pt x="818" y="841"/>
                    </a:lnTo>
                    <a:lnTo>
                      <a:pt x="818" y="847"/>
                    </a:lnTo>
                    <a:lnTo>
                      <a:pt x="818" y="857"/>
                    </a:lnTo>
                    <a:lnTo>
                      <a:pt x="818" y="868"/>
                    </a:lnTo>
                    <a:lnTo>
                      <a:pt x="818" y="873"/>
                    </a:lnTo>
                    <a:lnTo>
                      <a:pt x="824" y="883"/>
                    </a:lnTo>
                    <a:lnTo>
                      <a:pt x="829" y="883"/>
                    </a:lnTo>
                    <a:lnTo>
                      <a:pt x="829" y="888"/>
                    </a:lnTo>
                    <a:lnTo>
                      <a:pt x="829" y="894"/>
                    </a:lnTo>
                    <a:lnTo>
                      <a:pt x="824" y="899"/>
                    </a:lnTo>
                    <a:lnTo>
                      <a:pt x="813" y="909"/>
                    </a:lnTo>
                    <a:lnTo>
                      <a:pt x="813" y="920"/>
                    </a:lnTo>
                    <a:lnTo>
                      <a:pt x="813" y="925"/>
                    </a:lnTo>
                    <a:lnTo>
                      <a:pt x="813" y="930"/>
                    </a:lnTo>
                    <a:lnTo>
                      <a:pt x="808" y="935"/>
                    </a:lnTo>
                    <a:lnTo>
                      <a:pt x="808" y="941"/>
                    </a:lnTo>
                    <a:lnTo>
                      <a:pt x="803" y="941"/>
                    </a:lnTo>
                    <a:lnTo>
                      <a:pt x="782" y="941"/>
                    </a:lnTo>
                    <a:lnTo>
                      <a:pt x="777" y="941"/>
                    </a:lnTo>
                    <a:lnTo>
                      <a:pt x="772" y="941"/>
                    </a:lnTo>
                    <a:lnTo>
                      <a:pt x="772" y="946"/>
                    </a:lnTo>
                    <a:lnTo>
                      <a:pt x="766" y="951"/>
                    </a:lnTo>
                    <a:lnTo>
                      <a:pt x="766" y="956"/>
                    </a:lnTo>
                    <a:lnTo>
                      <a:pt x="766" y="962"/>
                    </a:lnTo>
                    <a:lnTo>
                      <a:pt x="772" y="967"/>
                    </a:lnTo>
                    <a:lnTo>
                      <a:pt x="782" y="972"/>
                    </a:lnTo>
                    <a:lnTo>
                      <a:pt x="792" y="972"/>
                    </a:lnTo>
                    <a:lnTo>
                      <a:pt x="798" y="977"/>
                    </a:lnTo>
                    <a:lnTo>
                      <a:pt x="798" y="982"/>
                    </a:lnTo>
                    <a:lnTo>
                      <a:pt x="803" y="982"/>
                    </a:lnTo>
                    <a:lnTo>
                      <a:pt x="808" y="982"/>
                    </a:lnTo>
                    <a:lnTo>
                      <a:pt x="808" y="988"/>
                    </a:lnTo>
                    <a:lnTo>
                      <a:pt x="813" y="993"/>
                    </a:lnTo>
                    <a:lnTo>
                      <a:pt x="818" y="993"/>
                    </a:lnTo>
                    <a:lnTo>
                      <a:pt x="824" y="1003"/>
                    </a:lnTo>
                    <a:lnTo>
                      <a:pt x="829" y="1003"/>
                    </a:lnTo>
                    <a:lnTo>
                      <a:pt x="834" y="1009"/>
                    </a:lnTo>
                    <a:lnTo>
                      <a:pt x="844" y="1009"/>
                    </a:lnTo>
                    <a:lnTo>
                      <a:pt x="850" y="1014"/>
                    </a:lnTo>
                    <a:lnTo>
                      <a:pt x="855" y="1019"/>
                    </a:lnTo>
                    <a:lnTo>
                      <a:pt x="855" y="1024"/>
                    </a:lnTo>
                    <a:lnTo>
                      <a:pt x="860" y="1029"/>
                    </a:lnTo>
                    <a:lnTo>
                      <a:pt x="860" y="1035"/>
                    </a:lnTo>
                    <a:lnTo>
                      <a:pt x="860" y="1040"/>
                    </a:lnTo>
                    <a:lnTo>
                      <a:pt x="860" y="1045"/>
                    </a:lnTo>
                    <a:lnTo>
                      <a:pt x="860" y="1056"/>
                    </a:lnTo>
                    <a:lnTo>
                      <a:pt x="865" y="1056"/>
                    </a:lnTo>
                    <a:lnTo>
                      <a:pt x="865" y="1061"/>
                    </a:lnTo>
                    <a:lnTo>
                      <a:pt x="865" y="1066"/>
                    </a:lnTo>
                    <a:lnTo>
                      <a:pt x="865" y="1071"/>
                    </a:lnTo>
                    <a:lnTo>
                      <a:pt x="865" y="1077"/>
                    </a:lnTo>
                    <a:lnTo>
                      <a:pt x="865" y="1082"/>
                    </a:lnTo>
                    <a:lnTo>
                      <a:pt x="865" y="1087"/>
                    </a:lnTo>
                    <a:lnTo>
                      <a:pt x="865" y="1092"/>
                    </a:lnTo>
                    <a:lnTo>
                      <a:pt x="865" y="1097"/>
                    </a:lnTo>
                    <a:lnTo>
                      <a:pt x="865" y="1103"/>
                    </a:lnTo>
                    <a:lnTo>
                      <a:pt x="865" y="1108"/>
                    </a:lnTo>
                    <a:lnTo>
                      <a:pt x="865" y="1118"/>
                    </a:lnTo>
                    <a:lnTo>
                      <a:pt x="871" y="1124"/>
                    </a:lnTo>
                    <a:lnTo>
                      <a:pt x="871" y="1129"/>
                    </a:lnTo>
                    <a:lnTo>
                      <a:pt x="876" y="1144"/>
                    </a:lnTo>
                    <a:lnTo>
                      <a:pt x="865" y="1144"/>
                    </a:lnTo>
                    <a:lnTo>
                      <a:pt x="850" y="1139"/>
                    </a:lnTo>
                    <a:lnTo>
                      <a:pt x="834" y="1134"/>
                    </a:lnTo>
                    <a:lnTo>
                      <a:pt x="824" y="1134"/>
                    </a:lnTo>
                    <a:lnTo>
                      <a:pt x="798" y="1134"/>
                    </a:lnTo>
                    <a:lnTo>
                      <a:pt x="792" y="1139"/>
                    </a:lnTo>
                    <a:lnTo>
                      <a:pt x="787" y="1144"/>
                    </a:lnTo>
                    <a:lnTo>
                      <a:pt x="782" y="1150"/>
                    </a:lnTo>
                    <a:lnTo>
                      <a:pt x="772" y="1155"/>
                    </a:lnTo>
                    <a:lnTo>
                      <a:pt x="766" y="1160"/>
                    </a:lnTo>
                    <a:lnTo>
                      <a:pt x="756" y="1165"/>
                    </a:lnTo>
                    <a:lnTo>
                      <a:pt x="751" y="1160"/>
                    </a:lnTo>
                    <a:lnTo>
                      <a:pt x="735" y="1160"/>
                    </a:lnTo>
                    <a:lnTo>
                      <a:pt x="725" y="1155"/>
                    </a:lnTo>
                    <a:lnTo>
                      <a:pt x="719" y="1155"/>
                    </a:lnTo>
                    <a:lnTo>
                      <a:pt x="714" y="1160"/>
                    </a:lnTo>
                    <a:lnTo>
                      <a:pt x="709" y="1165"/>
                    </a:lnTo>
                    <a:lnTo>
                      <a:pt x="704" y="1171"/>
                    </a:lnTo>
                    <a:lnTo>
                      <a:pt x="699" y="1171"/>
                    </a:lnTo>
                    <a:lnTo>
                      <a:pt x="693" y="1165"/>
                    </a:lnTo>
                    <a:lnTo>
                      <a:pt x="688" y="1160"/>
                    </a:lnTo>
                    <a:lnTo>
                      <a:pt x="683" y="1155"/>
                    </a:lnTo>
                    <a:lnTo>
                      <a:pt x="683" y="1150"/>
                    </a:lnTo>
                    <a:lnTo>
                      <a:pt x="672" y="1144"/>
                    </a:lnTo>
                    <a:lnTo>
                      <a:pt x="652" y="1144"/>
                    </a:lnTo>
                    <a:lnTo>
                      <a:pt x="641" y="1134"/>
                    </a:lnTo>
                    <a:lnTo>
                      <a:pt x="620" y="1124"/>
                    </a:lnTo>
                    <a:lnTo>
                      <a:pt x="610" y="1118"/>
                    </a:lnTo>
                    <a:lnTo>
                      <a:pt x="594" y="1113"/>
                    </a:lnTo>
                    <a:lnTo>
                      <a:pt x="579" y="1118"/>
                    </a:lnTo>
                    <a:lnTo>
                      <a:pt x="573" y="1118"/>
                    </a:lnTo>
                    <a:lnTo>
                      <a:pt x="568" y="1118"/>
                    </a:lnTo>
                    <a:lnTo>
                      <a:pt x="563" y="1118"/>
                    </a:lnTo>
                    <a:lnTo>
                      <a:pt x="558" y="1118"/>
                    </a:lnTo>
                    <a:lnTo>
                      <a:pt x="553" y="1118"/>
                    </a:lnTo>
                    <a:lnTo>
                      <a:pt x="547" y="1108"/>
                    </a:lnTo>
                    <a:lnTo>
                      <a:pt x="547" y="1097"/>
                    </a:lnTo>
                    <a:lnTo>
                      <a:pt x="542" y="1092"/>
                    </a:lnTo>
                    <a:lnTo>
                      <a:pt x="532" y="1087"/>
                    </a:lnTo>
                    <a:lnTo>
                      <a:pt x="521" y="1082"/>
                    </a:lnTo>
                    <a:lnTo>
                      <a:pt x="516" y="1077"/>
                    </a:lnTo>
                    <a:lnTo>
                      <a:pt x="490" y="1071"/>
                    </a:lnTo>
                    <a:lnTo>
                      <a:pt x="485" y="1071"/>
                    </a:lnTo>
                    <a:lnTo>
                      <a:pt x="474" y="1071"/>
                    </a:lnTo>
                    <a:lnTo>
                      <a:pt x="474" y="1082"/>
                    </a:lnTo>
                    <a:lnTo>
                      <a:pt x="480" y="1087"/>
                    </a:lnTo>
                    <a:lnTo>
                      <a:pt x="480" y="1092"/>
                    </a:lnTo>
                    <a:lnTo>
                      <a:pt x="485" y="1108"/>
                    </a:lnTo>
                    <a:lnTo>
                      <a:pt x="490" y="1118"/>
                    </a:lnTo>
                    <a:lnTo>
                      <a:pt x="490" y="1124"/>
                    </a:lnTo>
                    <a:lnTo>
                      <a:pt x="490" y="1129"/>
                    </a:lnTo>
                    <a:lnTo>
                      <a:pt x="485" y="1129"/>
                    </a:lnTo>
                    <a:lnTo>
                      <a:pt x="480" y="1134"/>
                    </a:lnTo>
                    <a:lnTo>
                      <a:pt x="474" y="1134"/>
                    </a:lnTo>
                    <a:lnTo>
                      <a:pt x="469" y="1134"/>
                    </a:lnTo>
                    <a:lnTo>
                      <a:pt x="459" y="1134"/>
                    </a:lnTo>
                    <a:lnTo>
                      <a:pt x="454" y="1134"/>
                    </a:lnTo>
                    <a:lnTo>
                      <a:pt x="448" y="1139"/>
                    </a:lnTo>
                    <a:lnTo>
                      <a:pt x="438" y="1139"/>
                    </a:lnTo>
                    <a:lnTo>
                      <a:pt x="433" y="1139"/>
                    </a:lnTo>
                    <a:lnTo>
                      <a:pt x="428" y="1144"/>
                    </a:lnTo>
                    <a:lnTo>
                      <a:pt x="422" y="1150"/>
                    </a:lnTo>
                    <a:lnTo>
                      <a:pt x="417" y="1155"/>
                    </a:lnTo>
                    <a:lnTo>
                      <a:pt x="412" y="1155"/>
                    </a:lnTo>
                    <a:lnTo>
                      <a:pt x="407" y="1160"/>
                    </a:lnTo>
                    <a:lnTo>
                      <a:pt x="401" y="1160"/>
                    </a:lnTo>
                    <a:lnTo>
                      <a:pt x="396" y="1160"/>
                    </a:lnTo>
                    <a:lnTo>
                      <a:pt x="391" y="1165"/>
                    </a:lnTo>
                    <a:lnTo>
                      <a:pt x="386" y="1165"/>
                    </a:lnTo>
                    <a:lnTo>
                      <a:pt x="381" y="1165"/>
                    </a:lnTo>
                    <a:lnTo>
                      <a:pt x="381" y="1171"/>
                    </a:lnTo>
                    <a:lnTo>
                      <a:pt x="375" y="1171"/>
                    </a:lnTo>
                    <a:lnTo>
                      <a:pt x="370" y="1171"/>
                    </a:lnTo>
                    <a:lnTo>
                      <a:pt x="365" y="1171"/>
                    </a:lnTo>
                    <a:lnTo>
                      <a:pt x="365" y="1176"/>
                    </a:lnTo>
                    <a:lnTo>
                      <a:pt x="360" y="1176"/>
                    </a:lnTo>
                    <a:lnTo>
                      <a:pt x="360" y="1171"/>
                    </a:lnTo>
                    <a:lnTo>
                      <a:pt x="355" y="1171"/>
                    </a:lnTo>
                    <a:lnTo>
                      <a:pt x="349" y="1171"/>
                    </a:lnTo>
                    <a:lnTo>
                      <a:pt x="344" y="1171"/>
                    </a:lnTo>
                    <a:lnTo>
                      <a:pt x="339" y="1176"/>
                    </a:lnTo>
                    <a:lnTo>
                      <a:pt x="328" y="1176"/>
                    </a:lnTo>
                    <a:lnTo>
                      <a:pt x="323" y="1176"/>
                    </a:lnTo>
                    <a:lnTo>
                      <a:pt x="318" y="1176"/>
                    </a:lnTo>
                    <a:lnTo>
                      <a:pt x="313" y="1176"/>
                    </a:lnTo>
                    <a:lnTo>
                      <a:pt x="308" y="1171"/>
                    </a:lnTo>
                    <a:lnTo>
                      <a:pt x="302" y="1160"/>
                    </a:lnTo>
                    <a:lnTo>
                      <a:pt x="302" y="1165"/>
                    </a:lnTo>
                    <a:lnTo>
                      <a:pt x="297" y="1165"/>
                    </a:lnTo>
                    <a:lnTo>
                      <a:pt x="292" y="1171"/>
                    </a:lnTo>
                    <a:lnTo>
                      <a:pt x="287" y="1171"/>
                    </a:lnTo>
                    <a:lnTo>
                      <a:pt x="266" y="1171"/>
                    </a:lnTo>
                    <a:lnTo>
                      <a:pt x="261" y="1165"/>
                    </a:lnTo>
                    <a:lnTo>
                      <a:pt x="261" y="1160"/>
                    </a:lnTo>
                    <a:lnTo>
                      <a:pt x="255" y="1160"/>
                    </a:lnTo>
                    <a:lnTo>
                      <a:pt x="250" y="1160"/>
                    </a:lnTo>
                    <a:lnTo>
                      <a:pt x="250" y="1155"/>
                    </a:lnTo>
                    <a:lnTo>
                      <a:pt x="245" y="1150"/>
                    </a:lnTo>
                    <a:lnTo>
                      <a:pt x="240" y="1150"/>
                    </a:lnTo>
                    <a:lnTo>
                      <a:pt x="235" y="1150"/>
                    </a:lnTo>
                    <a:lnTo>
                      <a:pt x="229" y="1144"/>
                    </a:lnTo>
                    <a:lnTo>
                      <a:pt x="229" y="1139"/>
                    </a:lnTo>
                    <a:lnTo>
                      <a:pt x="229" y="1134"/>
                    </a:lnTo>
                    <a:lnTo>
                      <a:pt x="224" y="1129"/>
                    </a:lnTo>
                    <a:lnTo>
                      <a:pt x="219" y="1124"/>
                    </a:lnTo>
                    <a:lnTo>
                      <a:pt x="214" y="1124"/>
                    </a:lnTo>
                    <a:lnTo>
                      <a:pt x="219" y="1118"/>
                    </a:lnTo>
                    <a:lnTo>
                      <a:pt x="219" y="1113"/>
                    </a:lnTo>
                    <a:lnTo>
                      <a:pt x="219" y="1108"/>
                    </a:lnTo>
                    <a:lnTo>
                      <a:pt x="214" y="1108"/>
                    </a:lnTo>
                    <a:lnTo>
                      <a:pt x="214" y="1097"/>
                    </a:lnTo>
                    <a:lnTo>
                      <a:pt x="209" y="1097"/>
                    </a:lnTo>
                    <a:lnTo>
                      <a:pt x="203" y="1097"/>
                    </a:lnTo>
                    <a:lnTo>
                      <a:pt x="198" y="1103"/>
                    </a:lnTo>
                    <a:lnTo>
                      <a:pt x="193" y="1103"/>
                    </a:lnTo>
                    <a:lnTo>
                      <a:pt x="188" y="1103"/>
                    </a:lnTo>
                    <a:lnTo>
                      <a:pt x="183" y="1097"/>
                    </a:lnTo>
                    <a:lnTo>
                      <a:pt x="177" y="1097"/>
                    </a:lnTo>
                    <a:lnTo>
                      <a:pt x="177" y="1092"/>
                    </a:lnTo>
                    <a:lnTo>
                      <a:pt x="172" y="1092"/>
                    </a:lnTo>
                    <a:lnTo>
                      <a:pt x="172" y="1087"/>
                    </a:lnTo>
                    <a:lnTo>
                      <a:pt x="162" y="1082"/>
                    </a:lnTo>
                    <a:lnTo>
                      <a:pt x="162" y="1077"/>
                    </a:lnTo>
                    <a:lnTo>
                      <a:pt x="167" y="1077"/>
                    </a:lnTo>
                    <a:lnTo>
                      <a:pt x="172" y="1077"/>
                    </a:lnTo>
                    <a:lnTo>
                      <a:pt x="177" y="1071"/>
                    </a:lnTo>
                    <a:lnTo>
                      <a:pt x="183" y="1071"/>
                    </a:lnTo>
                    <a:lnTo>
                      <a:pt x="188" y="1071"/>
                    </a:lnTo>
                    <a:lnTo>
                      <a:pt x="193" y="1071"/>
                    </a:lnTo>
                    <a:lnTo>
                      <a:pt x="193" y="1066"/>
                    </a:lnTo>
                    <a:lnTo>
                      <a:pt x="198" y="1061"/>
                    </a:lnTo>
                    <a:lnTo>
                      <a:pt x="203" y="1056"/>
                    </a:lnTo>
                    <a:lnTo>
                      <a:pt x="209" y="1045"/>
                    </a:lnTo>
                    <a:lnTo>
                      <a:pt x="214" y="1035"/>
                    </a:lnTo>
                    <a:lnTo>
                      <a:pt x="214" y="1029"/>
                    </a:lnTo>
                    <a:lnTo>
                      <a:pt x="214" y="1024"/>
                    </a:lnTo>
                    <a:lnTo>
                      <a:pt x="214" y="1019"/>
                    </a:lnTo>
                    <a:lnTo>
                      <a:pt x="214" y="1014"/>
                    </a:lnTo>
                    <a:lnTo>
                      <a:pt x="214" y="1009"/>
                    </a:lnTo>
                    <a:lnTo>
                      <a:pt x="214" y="1003"/>
                    </a:lnTo>
                    <a:lnTo>
                      <a:pt x="214" y="998"/>
                    </a:lnTo>
                    <a:lnTo>
                      <a:pt x="209" y="998"/>
                    </a:lnTo>
                    <a:lnTo>
                      <a:pt x="209" y="993"/>
                    </a:lnTo>
                    <a:lnTo>
                      <a:pt x="209" y="988"/>
                    </a:lnTo>
                    <a:lnTo>
                      <a:pt x="209" y="982"/>
                    </a:lnTo>
                    <a:lnTo>
                      <a:pt x="203" y="977"/>
                    </a:lnTo>
                    <a:lnTo>
                      <a:pt x="198" y="972"/>
                    </a:lnTo>
                    <a:lnTo>
                      <a:pt x="198" y="967"/>
                    </a:lnTo>
                    <a:lnTo>
                      <a:pt x="193" y="967"/>
                    </a:lnTo>
                    <a:lnTo>
                      <a:pt x="188" y="962"/>
                    </a:lnTo>
                    <a:lnTo>
                      <a:pt x="188" y="967"/>
                    </a:lnTo>
                    <a:lnTo>
                      <a:pt x="183" y="967"/>
                    </a:lnTo>
                    <a:lnTo>
                      <a:pt x="177" y="972"/>
                    </a:lnTo>
                    <a:lnTo>
                      <a:pt x="172" y="972"/>
                    </a:lnTo>
                    <a:lnTo>
                      <a:pt x="172" y="967"/>
                    </a:lnTo>
                    <a:lnTo>
                      <a:pt x="167" y="967"/>
                    </a:lnTo>
                    <a:lnTo>
                      <a:pt x="162" y="967"/>
                    </a:lnTo>
                    <a:lnTo>
                      <a:pt x="156" y="972"/>
                    </a:lnTo>
                    <a:lnTo>
                      <a:pt x="151" y="972"/>
                    </a:lnTo>
                    <a:lnTo>
                      <a:pt x="146" y="972"/>
                    </a:lnTo>
                    <a:lnTo>
                      <a:pt x="141" y="972"/>
                    </a:lnTo>
                    <a:lnTo>
                      <a:pt x="130" y="977"/>
                    </a:lnTo>
                    <a:lnTo>
                      <a:pt x="125" y="977"/>
                    </a:lnTo>
                    <a:lnTo>
                      <a:pt x="120" y="977"/>
                    </a:lnTo>
                    <a:lnTo>
                      <a:pt x="115" y="977"/>
                    </a:lnTo>
                    <a:lnTo>
                      <a:pt x="110" y="977"/>
                    </a:lnTo>
                    <a:lnTo>
                      <a:pt x="104" y="982"/>
                    </a:lnTo>
                    <a:lnTo>
                      <a:pt x="99" y="982"/>
                    </a:lnTo>
                    <a:lnTo>
                      <a:pt x="94" y="977"/>
                    </a:lnTo>
                    <a:lnTo>
                      <a:pt x="89" y="972"/>
                    </a:lnTo>
                    <a:lnTo>
                      <a:pt x="89" y="967"/>
                    </a:lnTo>
                    <a:lnTo>
                      <a:pt x="89" y="962"/>
                    </a:lnTo>
                    <a:lnTo>
                      <a:pt x="89" y="956"/>
                    </a:lnTo>
                    <a:lnTo>
                      <a:pt x="89" y="951"/>
                    </a:lnTo>
                    <a:lnTo>
                      <a:pt x="89" y="946"/>
                    </a:lnTo>
                    <a:lnTo>
                      <a:pt x="94" y="941"/>
                    </a:lnTo>
                    <a:lnTo>
                      <a:pt x="94" y="935"/>
                    </a:lnTo>
                    <a:lnTo>
                      <a:pt x="94" y="930"/>
                    </a:lnTo>
                    <a:lnTo>
                      <a:pt x="94" y="925"/>
                    </a:lnTo>
                    <a:lnTo>
                      <a:pt x="94" y="920"/>
                    </a:lnTo>
                    <a:lnTo>
                      <a:pt x="94" y="915"/>
                    </a:lnTo>
                    <a:lnTo>
                      <a:pt x="94" y="909"/>
                    </a:lnTo>
                    <a:lnTo>
                      <a:pt x="89" y="909"/>
                    </a:lnTo>
                    <a:lnTo>
                      <a:pt x="89" y="904"/>
                    </a:lnTo>
                    <a:lnTo>
                      <a:pt x="83" y="904"/>
                    </a:lnTo>
                    <a:lnTo>
                      <a:pt x="83" y="899"/>
                    </a:lnTo>
                    <a:lnTo>
                      <a:pt x="78" y="899"/>
                    </a:lnTo>
                    <a:lnTo>
                      <a:pt x="78" y="894"/>
                    </a:lnTo>
                    <a:lnTo>
                      <a:pt x="78" y="888"/>
                    </a:lnTo>
                    <a:lnTo>
                      <a:pt x="78" y="883"/>
                    </a:lnTo>
                    <a:lnTo>
                      <a:pt x="78" y="878"/>
                    </a:lnTo>
                    <a:lnTo>
                      <a:pt x="83" y="878"/>
                    </a:lnTo>
                    <a:lnTo>
                      <a:pt x="83" y="873"/>
                    </a:lnTo>
                    <a:lnTo>
                      <a:pt x="83" y="868"/>
                    </a:lnTo>
                    <a:lnTo>
                      <a:pt x="83" y="862"/>
                    </a:lnTo>
                    <a:lnTo>
                      <a:pt x="83" y="857"/>
                    </a:lnTo>
                    <a:lnTo>
                      <a:pt x="78" y="852"/>
                    </a:lnTo>
                    <a:lnTo>
                      <a:pt x="78" y="847"/>
                    </a:lnTo>
                    <a:lnTo>
                      <a:pt x="73" y="847"/>
                    </a:lnTo>
                    <a:lnTo>
                      <a:pt x="68" y="847"/>
                    </a:lnTo>
                    <a:lnTo>
                      <a:pt x="63" y="841"/>
                    </a:lnTo>
                    <a:lnTo>
                      <a:pt x="57" y="841"/>
                    </a:lnTo>
                    <a:lnTo>
                      <a:pt x="52" y="841"/>
                    </a:lnTo>
                    <a:lnTo>
                      <a:pt x="47" y="841"/>
                    </a:lnTo>
                    <a:lnTo>
                      <a:pt x="42" y="836"/>
                    </a:lnTo>
                    <a:lnTo>
                      <a:pt x="37" y="836"/>
                    </a:lnTo>
                    <a:lnTo>
                      <a:pt x="31" y="831"/>
                    </a:lnTo>
                    <a:lnTo>
                      <a:pt x="26" y="820"/>
                    </a:lnTo>
                    <a:lnTo>
                      <a:pt x="16" y="815"/>
                    </a:lnTo>
                    <a:lnTo>
                      <a:pt x="5" y="810"/>
                    </a:lnTo>
                    <a:lnTo>
                      <a:pt x="0" y="810"/>
                    </a:lnTo>
                    <a:lnTo>
                      <a:pt x="0" y="800"/>
                    </a:lnTo>
                    <a:lnTo>
                      <a:pt x="5" y="789"/>
                    </a:lnTo>
                    <a:lnTo>
                      <a:pt x="11" y="784"/>
                    </a:lnTo>
                    <a:lnTo>
                      <a:pt x="16" y="763"/>
                    </a:lnTo>
                    <a:lnTo>
                      <a:pt x="21" y="753"/>
                    </a:lnTo>
                    <a:lnTo>
                      <a:pt x="37" y="726"/>
                    </a:lnTo>
                    <a:lnTo>
                      <a:pt x="42" y="721"/>
                    </a:lnTo>
                    <a:lnTo>
                      <a:pt x="42" y="716"/>
                    </a:lnTo>
                    <a:lnTo>
                      <a:pt x="42" y="711"/>
                    </a:lnTo>
                    <a:lnTo>
                      <a:pt x="42" y="706"/>
                    </a:lnTo>
                    <a:lnTo>
                      <a:pt x="37" y="700"/>
                    </a:lnTo>
                    <a:lnTo>
                      <a:pt x="37" y="690"/>
                    </a:lnTo>
                    <a:lnTo>
                      <a:pt x="37" y="685"/>
                    </a:lnTo>
                    <a:lnTo>
                      <a:pt x="31" y="679"/>
                    </a:lnTo>
                    <a:lnTo>
                      <a:pt x="26" y="674"/>
                    </a:lnTo>
                    <a:lnTo>
                      <a:pt x="21" y="669"/>
                    </a:lnTo>
                    <a:lnTo>
                      <a:pt x="16" y="664"/>
                    </a:lnTo>
                    <a:lnTo>
                      <a:pt x="16" y="659"/>
                    </a:lnTo>
                    <a:lnTo>
                      <a:pt x="11" y="659"/>
                    </a:lnTo>
                    <a:lnTo>
                      <a:pt x="11" y="648"/>
                    </a:lnTo>
                    <a:lnTo>
                      <a:pt x="11" y="643"/>
                    </a:lnTo>
                    <a:lnTo>
                      <a:pt x="11" y="638"/>
                    </a:lnTo>
                    <a:lnTo>
                      <a:pt x="16" y="632"/>
                    </a:lnTo>
                    <a:lnTo>
                      <a:pt x="16" y="627"/>
                    </a:lnTo>
                    <a:lnTo>
                      <a:pt x="21" y="622"/>
                    </a:lnTo>
                    <a:lnTo>
                      <a:pt x="21" y="617"/>
                    </a:lnTo>
                    <a:lnTo>
                      <a:pt x="21" y="612"/>
                    </a:lnTo>
                    <a:lnTo>
                      <a:pt x="21" y="601"/>
                    </a:lnTo>
                    <a:lnTo>
                      <a:pt x="16" y="601"/>
                    </a:lnTo>
                    <a:lnTo>
                      <a:pt x="16" y="591"/>
                    </a:lnTo>
                    <a:lnTo>
                      <a:pt x="16" y="585"/>
                    </a:lnTo>
                    <a:lnTo>
                      <a:pt x="16" y="580"/>
                    </a:lnTo>
                    <a:lnTo>
                      <a:pt x="21" y="570"/>
                    </a:lnTo>
                    <a:lnTo>
                      <a:pt x="21" y="564"/>
                    </a:lnTo>
                    <a:lnTo>
                      <a:pt x="26" y="559"/>
                    </a:lnTo>
                    <a:lnTo>
                      <a:pt x="31" y="554"/>
                    </a:lnTo>
                    <a:lnTo>
                      <a:pt x="37" y="554"/>
                    </a:lnTo>
                    <a:lnTo>
                      <a:pt x="47" y="559"/>
                    </a:lnTo>
                    <a:lnTo>
                      <a:pt x="52" y="559"/>
                    </a:lnTo>
                    <a:lnTo>
                      <a:pt x="57" y="554"/>
                    </a:lnTo>
                    <a:lnTo>
                      <a:pt x="63" y="554"/>
                    </a:lnTo>
                    <a:lnTo>
                      <a:pt x="68" y="549"/>
                    </a:lnTo>
                    <a:lnTo>
                      <a:pt x="68" y="544"/>
                    </a:lnTo>
                    <a:lnTo>
                      <a:pt x="73" y="544"/>
                    </a:lnTo>
                    <a:lnTo>
                      <a:pt x="73" y="538"/>
                    </a:lnTo>
                    <a:lnTo>
                      <a:pt x="73" y="533"/>
                    </a:lnTo>
                    <a:lnTo>
                      <a:pt x="78" y="533"/>
                    </a:lnTo>
                    <a:lnTo>
                      <a:pt x="78" y="528"/>
                    </a:lnTo>
                    <a:lnTo>
                      <a:pt x="83" y="528"/>
                    </a:lnTo>
                    <a:lnTo>
                      <a:pt x="83" y="523"/>
                    </a:lnTo>
                    <a:lnTo>
                      <a:pt x="94" y="517"/>
                    </a:lnTo>
                    <a:lnTo>
                      <a:pt x="99" y="512"/>
                    </a:lnTo>
                    <a:lnTo>
                      <a:pt x="104" y="507"/>
                    </a:lnTo>
                    <a:lnTo>
                      <a:pt x="110" y="502"/>
                    </a:lnTo>
                    <a:lnTo>
                      <a:pt x="110" y="497"/>
                    </a:lnTo>
                    <a:lnTo>
                      <a:pt x="115" y="491"/>
                    </a:lnTo>
                    <a:lnTo>
                      <a:pt x="120" y="486"/>
                    </a:lnTo>
                    <a:lnTo>
                      <a:pt x="125" y="486"/>
                    </a:lnTo>
                    <a:lnTo>
                      <a:pt x="130" y="481"/>
                    </a:lnTo>
                    <a:lnTo>
                      <a:pt x="136" y="481"/>
                    </a:lnTo>
                    <a:lnTo>
                      <a:pt x="141" y="476"/>
                    </a:lnTo>
                    <a:lnTo>
                      <a:pt x="146" y="476"/>
                    </a:lnTo>
                    <a:lnTo>
                      <a:pt x="151" y="470"/>
                    </a:lnTo>
                    <a:lnTo>
                      <a:pt x="156" y="465"/>
                    </a:lnTo>
                    <a:lnTo>
                      <a:pt x="162" y="465"/>
                    </a:lnTo>
                    <a:lnTo>
                      <a:pt x="172" y="460"/>
                    </a:lnTo>
                    <a:lnTo>
                      <a:pt x="177" y="460"/>
                    </a:lnTo>
                    <a:lnTo>
                      <a:pt x="177" y="455"/>
                    </a:lnTo>
                    <a:lnTo>
                      <a:pt x="183" y="455"/>
                    </a:lnTo>
                    <a:lnTo>
                      <a:pt x="188" y="450"/>
                    </a:lnTo>
                    <a:lnTo>
                      <a:pt x="198" y="450"/>
                    </a:lnTo>
                    <a:lnTo>
                      <a:pt x="203" y="450"/>
                    </a:lnTo>
                    <a:lnTo>
                      <a:pt x="209" y="444"/>
                    </a:lnTo>
                    <a:lnTo>
                      <a:pt x="219" y="450"/>
                    </a:lnTo>
                    <a:lnTo>
                      <a:pt x="224" y="450"/>
                    </a:lnTo>
                    <a:lnTo>
                      <a:pt x="240" y="455"/>
                    </a:lnTo>
                    <a:lnTo>
                      <a:pt x="245" y="460"/>
                    </a:lnTo>
                    <a:lnTo>
                      <a:pt x="250" y="460"/>
                    </a:lnTo>
                    <a:lnTo>
                      <a:pt x="255" y="465"/>
                    </a:lnTo>
                    <a:lnTo>
                      <a:pt x="266" y="470"/>
                    </a:lnTo>
                    <a:lnTo>
                      <a:pt x="271" y="470"/>
                    </a:lnTo>
                    <a:lnTo>
                      <a:pt x="282" y="470"/>
                    </a:lnTo>
                    <a:lnTo>
                      <a:pt x="287" y="470"/>
                    </a:lnTo>
                    <a:lnTo>
                      <a:pt x="287" y="465"/>
                    </a:lnTo>
                    <a:lnTo>
                      <a:pt x="292" y="465"/>
                    </a:lnTo>
                    <a:lnTo>
                      <a:pt x="297" y="465"/>
                    </a:lnTo>
                    <a:lnTo>
                      <a:pt x="297" y="460"/>
                    </a:lnTo>
                    <a:lnTo>
                      <a:pt x="302" y="460"/>
                    </a:lnTo>
                    <a:lnTo>
                      <a:pt x="308" y="460"/>
                    </a:lnTo>
                    <a:lnTo>
                      <a:pt x="313" y="460"/>
                    </a:lnTo>
                    <a:lnTo>
                      <a:pt x="318" y="460"/>
                    </a:lnTo>
                    <a:lnTo>
                      <a:pt x="323" y="465"/>
                    </a:lnTo>
                    <a:lnTo>
                      <a:pt x="328" y="470"/>
                    </a:lnTo>
                    <a:lnTo>
                      <a:pt x="328" y="476"/>
                    </a:lnTo>
                    <a:lnTo>
                      <a:pt x="328" y="481"/>
                    </a:lnTo>
                    <a:lnTo>
                      <a:pt x="328" y="486"/>
                    </a:lnTo>
                    <a:lnTo>
                      <a:pt x="334" y="486"/>
                    </a:lnTo>
                    <a:lnTo>
                      <a:pt x="339" y="491"/>
                    </a:lnTo>
                    <a:lnTo>
                      <a:pt x="344" y="491"/>
                    </a:lnTo>
                    <a:lnTo>
                      <a:pt x="349" y="497"/>
                    </a:lnTo>
                    <a:lnTo>
                      <a:pt x="355" y="497"/>
                    </a:lnTo>
                    <a:lnTo>
                      <a:pt x="360" y="497"/>
                    </a:lnTo>
                    <a:lnTo>
                      <a:pt x="370" y="491"/>
                    </a:lnTo>
                    <a:lnTo>
                      <a:pt x="375" y="491"/>
                    </a:lnTo>
                    <a:lnTo>
                      <a:pt x="375" y="497"/>
                    </a:lnTo>
                    <a:lnTo>
                      <a:pt x="381" y="497"/>
                    </a:lnTo>
                    <a:lnTo>
                      <a:pt x="386" y="491"/>
                    </a:lnTo>
                    <a:lnTo>
                      <a:pt x="391" y="491"/>
                    </a:lnTo>
                    <a:lnTo>
                      <a:pt x="396" y="491"/>
                    </a:lnTo>
                    <a:lnTo>
                      <a:pt x="401" y="486"/>
                    </a:lnTo>
                    <a:lnTo>
                      <a:pt x="407" y="486"/>
                    </a:lnTo>
                    <a:lnTo>
                      <a:pt x="412" y="481"/>
                    </a:lnTo>
                    <a:lnTo>
                      <a:pt x="417" y="481"/>
                    </a:lnTo>
                    <a:lnTo>
                      <a:pt x="422" y="481"/>
                    </a:lnTo>
                    <a:lnTo>
                      <a:pt x="422" y="486"/>
                    </a:lnTo>
                    <a:lnTo>
                      <a:pt x="428" y="491"/>
                    </a:lnTo>
                    <a:lnTo>
                      <a:pt x="428" y="497"/>
                    </a:lnTo>
                    <a:lnTo>
                      <a:pt x="433" y="497"/>
                    </a:lnTo>
                    <a:lnTo>
                      <a:pt x="433" y="507"/>
                    </a:lnTo>
                    <a:lnTo>
                      <a:pt x="438" y="512"/>
                    </a:lnTo>
                    <a:lnTo>
                      <a:pt x="443" y="517"/>
                    </a:lnTo>
                    <a:lnTo>
                      <a:pt x="443" y="523"/>
                    </a:lnTo>
                    <a:lnTo>
                      <a:pt x="448" y="528"/>
                    </a:lnTo>
                    <a:lnTo>
                      <a:pt x="448" y="533"/>
                    </a:lnTo>
                    <a:lnTo>
                      <a:pt x="443" y="538"/>
                    </a:lnTo>
                    <a:lnTo>
                      <a:pt x="443" y="544"/>
                    </a:lnTo>
                    <a:lnTo>
                      <a:pt x="438" y="544"/>
                    </a:lnTo>
                    <a:lnTo>
                      <a:pt x="438" y="549"/>
                    </a:lnTo>
                    <a:lnTo>
                      <a:pt x="433" y="549"/>
                    </a:lnTo>
                    <a:lnTo>
                      <a:pt x="433" y="554"/>
                    </a:lnTo>
                    <a:lnTo>
                      <a:pt x="433" y="564"/>
                    </a:lnTo>
                    <a:lnTo>
                      <a:pt x="433" y="570"/>
                    </a:lnTo>
                    <a:lnTo>
                      <a:pt x="438" y="570"/>
                    </a:lnTo>
                    <a:lnTo>
                      <a:pt x="433" y="575"/>
                    </a:lnTo>
                    <a:lnTo>
                      <a:pt x="438" y="585"/>
                    </a:lnTo>
                    <a:lnTo>
                      <a:pt x="438" y="591"/>
                    </a:lnTo>
                    <a:lnTo>
                      <a:pt x="443" y="596"/>
                    </a:lnTo>
                    <a:lnTo>
                      <a:pt x="448" y="596"/>
                    </a:lnTo>
                    <a:lnTo>
                      <a:pt x="448" y="601"/>
                    </a:lnTo>
                    <a:lnTo>
                      <a:pt x="454" y="601"/>
                    </a:lnTo>
                    <a:lnTo>
                      <a:pt x="464" y="601"/>
                    </a:lnTo>
                    <a:lnTo>
                      <a:pt x="469" y="606"/>
                    </a:lnTo>
                    <a:lnTo>
                      <a:pt x="474" y="606"/>
                    </a:lnTo>
                    <a:lnTo>
                      <a:pt x="480" y="606"/>
                    </a:lnTo>
                    <a:lnTo>
                      <a:pt x="485" y="606"/>
                    </a:lnTo>
                    <a:lnTo>
                      <a:pt x="495" y="606"/>
                    </a:lnTo>
                    <a:lnTo>
                      <a:pt x="495" y="601"/>
                    </a:lnTo>
                    <a:lnTo>
                      <a:pt x="500" y="601"/>
                    </a:lnTo>
                    <a:lnTo>
                      <a:pt x="506" y="596"/>
                    </a:lnTo>
                    <a:lnTo>
                      <a:pt x="511" y="596"/>
                    </a:lnTo>
                    <a:lnTo>
                      <a:pt x="516" y="596"/>
                    </a:lnTo>
                    <a:lnTo>
                      <a:pt x="521" y="596"/>
                    </a:lnTo>
                    <a:lnTo>
                      <a:pt x="527" y="596"/>
                    </a:lnTo>
                    <a:lnTo>
                      <a:pt x="532" y="601"/>
                    </a:lnTo>
                    <a:lnTo>
                      <a:pt x="532" y="606"/>
                    </a:lnTo>
                    <a:lnTo>
                      <a:pt x="537" y="606"/>
                    </a:lnTo>
                    <a:lnTo>
                      <a:pt x="537" y="612"/>
                    </a:lnTo>
                    <a:lnTo>
                      <a:pt x="542" y="612"/>
                    </a:lnTo>
                    <a:lnTo>
                      <a:pt x="547" y="612"/>
                    </a:lnTo>
                    <a:lnTo>
                      <a:pt x="553" y="617"/>
                    </a:lnTo>
                    <a:lnTo>
                      <a:pt x="558" y="617"/>
                    </a:lnTo>
                    <a:lnTo>
                      <a:pt x="563" y="617"/>
                    </a:lnTo>
                    <a:lnTo>
                      <a:pt x="563" y="612"/>
                    </a:lnTo>
                    <a:lnTo>
                      <a:pt x="568" y="612"/>
                    </a:lnTo>
                    <a:lnTo>
                      <a:pt x="568" y="606"/>
                    </a:lnTo>
                    <a:lnTo>
                      <a:pt x="563" y="601"/>
                    </a:lnTo>
                    <a:lnTo>
                      <a:pt x="558" y="601"/>
                    </a:lnTo>
                    <a:lnTo>
                      <a:pt x="553" y="601"/>
                    </a:lnTo>
                    <a:lnTo>
                      <a:pt x="553" y="596"/>
                    </a:lnTo>
                    <a:lnTo>
                      <a:pt x="547" y="596"/>
                    </a:lnTo>
                    <a:lnTo>
                      <a:pt x="547" y="591"/>
                    </a:lnTo>
                    <a:lnTo>
                      <a:pt x="547" y="585"/>
                    </a:lnTo>
                    <a:lnTo>
                      <a:pt x="553" y="580"/>
                    </a:lnTo>
                    <a:lnTo>
                      <a:pt x="553" y="575"/>
                    </a:lnTo>
                    <a:lnTo>
                      <a:pt x="558" y="575"/>
                    </a:lnTo>
                    <a:lnTo>
                      <a:pt x="558" y="570"/>
                    </a:lnTo>
                    <a:lnTo>
                      <a:pt x="563" y="564"/>
                    </a:lnTo>
                    <a:lnTo>
                      <a:pt x="568" y="559"/>
                    </a:lnTo>
                    <a:lnTo>
                      <a:pt x="573" y="559"/>
                    </a:lnTo>
                    <a:lnTo>
                      <a:pt x="573" y="554"/>
                    </a:lnTo>
                    <a:lnTo>
                      <a:pt x="579" y="554"/>
                    </a:lnTo>
                    <a:lnTo>
                      <a:pt x="579" y="559"/>
                    </a:lnTo>
                    <a:lnTo>
                      <a:pt x="584" y="559"/>
                    </a:lnTo>
                    <a:lnTo>
                      <a:pt x="589" y="559"/>
                    </a:lnTo>
                    <a:lnTo>
                      <a:pt x="594" y="559"/>
                    </a:lnTo>
                    <a:lnTo>
                      <a:pt x="600" y="554"/>
                    </a:lnTo>
                    <a:lnTo>
                      <a:pt x="600" y="549"/>
                    </a:lnTo>
                    <a:lnTo>
                      <a:pt x="600" y="554"/>
                    </a:lnTo>
                    <a:lnTo>
                      <a:pt x="605" y="554"/>
                    </a:lnTo>
                    <a:lnTo>
                      <a:pt x="605" y="549"/>
                    </a:lnTo>
                    <a:lnTo>
                      <a:pt x="605" y="544"/>
                    </a:lnTo>
                    <a:lnTo>
                      <a:pt x="610" y="544"/>
                    </a:lnTo>
                    <a:lnTo>
                      <a:pt x="615" y="544"/>
                    </a:lnTo>
                    <a:lnTo>
                      <a:pt x="620" y="544"/>
                    </a:lnTo>
                    <a:lnTo>
                      <a:pt x="620" y="549"/>
                    </a:lnTo>
                    <a:lnTo>
                      <a:pt x="620" y="544"/>
                    </a:lnTo>
                    <a:lnTo>
                      <a:pt x="626" y="544"/>
                    </a:lnTo>
                    <a:lnTo>
                      <a:pt x="626" y="538"/>
                    </a:lnTo>
                    <a:lnTo>
                      <a:pt x="631" y="528"/>
                    </a:lnTo>
                    <a:lnTo>
                      <a:pt x="636" y="523"/>
                    </a:lnTo>
                    <a:lnTo>
                      <a:pt x="636" y="517"/>
                    </a:lnTo>
                    <a:lnTo>
                      <a:pt x="631" y="517"/>
                    </a:lnTo>
                    <a:lnTo>
                      <a:pt x="636" y="517"/>
                    </a:lnTo>
                    <a:lnTo>
                      <a:pt x="631" y="512"/>
                    </a:lnTo>
                    <a:lnTo>
                      <a:pt x="626" y="512"/>
                    </a:lnTo>
                    <a:lnTo>
                      <a:pt x="615" y="512"/>
                    </a:lnTo>
                    <a:lnTo>
                      <a:pt x="600" y="512"/>
                    </a:lnTo>
                    <a:lnTo>
                      <a:pt x="594" y="512"/>
                    </a:lnTo>
                    <a:lnTo>
                      <a:pt x="589" y="507"/>
                    </a:lnTo>
                    <a:lnTo>
                      <a:pt x="584" y="507"/>
                    </a:lnTo>
                    <a:lnTo>
                      <a:pt x="573" y="507"/>
                    </a:lnTo>
                    <a:lnTo>
                      <a:pt x="568" y="507"/>
                    </a:lnTo>
                    <a:lnTo>
                      <a:pt x="558" y="502"/>
                    </a:lnTo>
                    <a:lnTo>
                      <a:pt x="547" y="502"/>
                    </a:lnTo>
                    <a:lnTo>
                      <a:pt x="542" y="497"/>
                    </a:lnTo>
                    <a:lnTo>
                      <a:pt x="537" y="497"/>
                    </a:lnTo>
                    <a:lnTo>
                      <a:pt x="527" y="491"/>
                    </a:lnTo>
                    <a:lnTo>
                      <a:pt x="521" y="491"/>
                    </a:lnTo>
                    <a:lnTo>
                      <a:pt x="516" y="491"/>
                    </a:lnTo>
                    <a:lnTo>
                      <a:pt x="506" y="491"/>
                    </a:lnTo>
                    <a:lnTo>
                      <a:pt x="500" y="491"/>
                    </a:lnTo>
                    <a:lnTo>
                      <a:pt x="495" y="491"/>
                    </a:lnTo>
                    <a:lnTo>
                      <a:pt x="490" y="491"/>
                    </a:lnTo>
                    <a:lnTo>
                      <a:pt x="485" y="491"/>
                    </a:lnTo>
                    <a:lnTo>
                      <a:pt x="480" y="486"/>
                    </a:lnTo>
                    <a:lnTo>
                      <a:pt x="474" y="481"/>
                    </a:lnTo>
                    <a:lnTo>
                      <a:pt x="469" y="476"/>
                    </a:lnTo>
                    <a:lnTo>
                      <a:pt x="469" y="470"/>
                    </a:lnTo>
                    <a:lnTo>
                      <a:pt x="464" y="465"/>
                    </a:lnTo>
                    <a:lnTo>
                      <a:pt x="464" y="460"/>
                    </a:lnTo>
                    <a:lnTo>
                      <a:pt x="459" y="455"/>
                    </a:lnTo>
                    <a:lnTo>
                      <a:pt x="454" y="455"/>
                    </a:lnTo>
                    <a:lnTo>
                      <a:pt x="448" y="455"/>
                    </a:lnTo>
                    <a:lnTo>
                      <a:pt x="443" y="455"/>
                    </a:lnTo>
                    <a:lnTo>
                      <a:pt x="443" y="450"/>
                    </a:lnTo>
                    <a:lnTo>
                      <a:pt x="443" y="439"/>
                    </a:lnTo>
                    <a:lnTo>
                      <a:pt x="443" y="434"/>
                    </a:lnTo>
                    <a:lnTo>
                      <a:pt x="443" y="429"/>
                    </a:lnTo>
                    <a:lnTo>
                      <a:pt x="443" y="423"/>
                    </a:lnTo>
                    <a:lnTo>
                      <a:pt x="443" y="418"/>
                    </a:lnTo>
                    <a:lnTo>
                      <a:pt x="443" y="413"/>
                    </a:lnTo>
                    <a:lnTo>
                      <a:pt x="443" y="408"/>
                    </a:lnTo>
                    <a:lnTo>
                      <a:pt x="438" y="403"/>
                    </a:lnTo>
                    <a:lnTo>
                      <a:pt x="433" y="397"/>
                    </a:lnTo>
                    <a:lnTo>
                      <a:pt x="428" y="397"/>
                    </a:lnTo>
                    <a:lnTo>
                      <a:pt x="428" y="403"/>
                    </a:lnTo>
                    <a:lnTo>
                      <a:pt x="422" y="408"/>
                    </a:lnTo>
                    <a:lnTo>
                      <a:pt x="417" y="413"/>
                    </a:lnTo>
                    <a:lnTo>
                      <a:pt x="412" y="413"/>
                    </a:lnTo>
                    <a:lnTo>
                      <a:pt x="407" y="408"/>
                    </a:lnTo>
                    <a:lnTo>
                      <a:pt x="407" y="392"/>
                    </a:lnTo>
                    <a:lnTo>
                      <a:pt x="407" y="382"/>
                    </a:lnTo>
                    <a:lnTo>
                      <a:pt x="417" y="376"/>
                    </a:lnTo>
                    <a:lnTo>
                      <a:pt x="422" y="371"/>
                    </a:lnTo>
                    <a:lnTo>
                      <a:pt x="422" y="366"/>
                    </a:lnTo>
                    <a:lnTo>
                      <a:pt x="422" y="361"/>
                    </a:lnTo>
                    <a:lnTo>
                      <a:pt x="422" y="355"/>
                    </a:lnTo>
                    <a:lnTo>
                      <a:pt x="422" y="350"/>
                    </a:lnTo>
                    <a:lnTo>
                      <a:pt x="422" y="335"/>
                    </a:lnTo>
                    <a:lnTo>
                      <a:pt x="422" y="319"/>
                    </a:lnTo>
                    <a:lnTo>
                      <a:pt x="422" y="308"/>
                    </a:lnTo>
                    <a:lnTo>
                      <a:pt x="417" y="303"/>
                    </a:lnTo>
                    <a:lnTo>
                      <a:pt x="407" y="298"/>
                    </a:lnTo>
                    <a:lnTo>
                      <a:pt x="391" y="298"/>
                    </a:lnTo>
                    <a:lnTo>
                      <a:pt x="386" y="303"/>
                    </a:lnTo>
                    <a:lnTo>
                      <a:pt x="381" y="303"/>
                    </a:lnTo>
                    <a:lnTo>
                      <a:pt x="375" y="308"/>
                    </a:lnTo>
                    <a:lnTo>
                      <a:pt x="365" y="308"/>
                    </a:lnTo>
                    <a:lnTo>
                      <a:pt x="360" y="308"/>
                    </a:lnTo>
                    <a:lnTo>
                      <a:pt x="355" y="308"/>
                    </a:lnTo>
                    <a:lnTo>
                      <a:pt x="349" y="308"/>
                    </a:lnTo>
                    <a:lnTo>
                      <a:pt x="349" y="303"/>
                    </a:lnTo>
                    <a:lnTo>
                      <a:pt x="344" y="298"/>
                    </a:lnTo>
                    <a:lnTo>
                      <a:pt x="344" y="293"/>
                    </a:lnTo>
                    <a:lnTo>
                      <a:pt x="349" y="288"/>
                    </a:lnTo>
                    <a:lnTo>
                      <a:pt x="355" y="282"/>
                    </a:lnTo>
                    <a:lnTo>
                      <a:pt x="360" y="282"/>
                    </a:lnTo>
                    <a:lnTo>
                      <a:pt x="360" y="277"/>
                    </a:lnTo>
                    <a:lnTo>
                      <a:pt x="360" y="272"/>
                    </a:lnTo>
                    <a:lnTo>
                      <a:pt x="360" y="267"/>
                    </a:lnTo>
                    <a:lnTo>
                      <a:pt x="365" y="261"/>
                    </a:lnTo>
                    <a:lnTo>
                      <a:pt x="365" y="256"/>
                    </a:lnTo>
                    <a:lnTo>
                      <a:pt x="365" y="246"/>
                    </a:lnTo>
                    <a:lnTo>
                      <a:pt x="370" y="246"/>
                    </a:lnTo>
                    <a:lnTo>
                      <a:pt x="375" y="246"/>
                    </a:lnTo>
                    <a:lnTo>
                      <a:pt x="386" y="246"/>
                    </a:lnTo>
                    <a:lnTo>
                      <a:pt x="391" y="246"/>
                    </a:lnTo>
                    <a:lnTo>
                      <a:pt x="407" y="241"/>
                    </a:lnTo>
                    <a:lnTo>
                      <a:pt x="417" y="235"/>
                    </a:lnTo>
                    <a:lnTo>
                      <a:pt x="422" y="230"/>
                    </a:lnTo>
                    <a:lnTo>
                      <a:pt x="428" y="230"/>
                    </a:lnTo>
                    <a:lnTo>
                      <a:pt x="433" y="225"/>
                    </a:lnTo>
                    <a:lnTo>
                      <a:pt x="448" y="220"/>
                    </a:lnTo>
                    <a:lnTo>
                      <a:pt x="454" y="220"/>
                    </a:lnTo>
                    <a:lnTo>
                      <a:pt x="459" y="214"/>
                    </a:lnTo>
                    <a:lnTo>
                      <a:pt x="469" y="214"/>
                    </a:lnTo>
                    <a:lnTo>
                      <a:pt x="474" y="214"/>
                    </a:lnTo>
                    <a:lnTo>
                      <a:pt x="480" y="214"/>
                    </a:lnTo>
                    <a:lnTo>
                      <a:pt x="490" y="209"/>
                    </a:lnTo>
                    <a:lnTo>
                      <a:pt x="527" y="199"/>
                    </a:lnTo>
                    <a:lnTo>
                      <a:pt x="527" y="194"/>
                    </a:lnTo>
                    <a:lnTo>
                      <a:pt x="532" y="188"/>
                    </a:lnTo>
                    <a:lnTo>
                      <a:pt x="542" y="188"/>
                    </a:lnTo>
                    <a:lnTo>
                      <a:pt x="547" y="188"/>
                    </a:lnTo>
                    <a:lnTo>
                      <a:pt x="553" y="183"/>
                    </a:lnTo>
                    <a:lnTo>
                      <a:pt x="558" y="183"/>
                    </a:lnTo>
                    <a:lnTo>
                      <a:pt x="558" y="178"/>
                    </a:lnTo>
                    <a:lnTo>
                      <a:pt x="553" y="173"/>
                    </a:lnTo>
                    <a:lnTo>
                      <a:pt x="553" y="162"/>
                    </a:lnTo>
                    <a:lnTo>
                      <a:pt x="558" y="141"/>
                    </a:lnTo>
                    <a:lnTo>
                      <a:pt x="558" y="136"/>
                    </a:lnTo>
                    <a:lnTo>
                      <a:pt x="563" y="115"/>
                    </a:lnTo>
                    <a:lnTo>
                      <a:pt x="568" y="110"/>
                    </a:lnTo>
                    <a:lnTo>
                      <a:pt x="573" y="99"/>
                    </a:lnTo>
                    <a:lnTo>
                      <a:pt x="573" y="94"/>
                    </a:lnTo>
                    <a:lnTo>
                      <a:pt x="579" y="84"/>
                    </a:lnTo>
                    <a:lnTo>
                      <a:pt x="584" y="73"/>
                    </a:lnTo>
                    <a:lnTo>
                      <a:pt x="584" y="63"/>
                    </a:lnTo>
                    <a:lnTo>
                      <a:pt x="584" y="52"/>
                    </a:lnTo>
                    <a:lnTo>
                      <a:pt x="589" y="42"/>
                    </a:lnTo>
                    <a:lnTo>
                      <a:pt x="589" y="37"/>
                    </a:lnTo>
                    <a:lnTo>
                      <a:pt x="594" y="37"/>
                    </a:lnTo>
                    <a:lnTo>
                      <a:pt x="605" y="26"/>
                    </a:lnTo>
                    <a:lnTo>
                      <a:pt x="610" y="21"/>
                    </a:lnTo>
                    <a:lnTo>
                      <a:pt x="620" y="21"/>
                    </a:lnTo>
                    <a:lnTo>
                      <a:pt x="626" y="16"/>
                    </a:lnTo>
                    <a:lnTo>
                      <a:pt x="641" y="16"/>
                    </a:lnTo>
                    <a:lnTo>
                      <a:pt x="652" y="21"/>
                    </a:lnTo>
                    <a:lnTo>
                      <a:pt x="657" y="32"/>
                    </a:lnTo>
                    <a:lnTo>
                      <a:pt x="662" y="32"/>
                    </a:lnTo>
                    <a:lnTo>
                      <a:pt x="667" y="32"/>
                    </a:lnTo>
                    <a:lnTo>
                      <a:pt x="672" y="32"/>
                    </a:lnTo>
                    <a:lnTo>
                      <a:pt x="672" y="26"/>
                    </a:lnTo>
                    <a:lnTo>
                      <a:pt x="678" y="26"/>
                    </a:lnTo>
                    <a:lnTo>
                      <a:pt x="683" y="21"/>
                    </a:lnTo>
                    <a:lnTo>
                      <a:pt x="688" y="21"/>
                    </a:lnTo>
                    <a:lnTo>
                      <a:pt x="693" y="16"/>
                    </a:lnTo>
                    <a:lnTo>
                      <a:pt x="699" y="16"/>
                    </a:lnTo>
                    <a:lnTo>
                      <a:pt x="704" y="16"/>
                    </a:lnTo>
                    <a:lnTo>
                      <a:pt x="704" y="11"/>
                    </a:lnTo>
                    <a:lnTo>
                      <a:pt x="709" y="11"/>
                    </a:lnTo>
                    <a:lnTo>
                      <a:pt x="714" y="11"/>
                    </a:lnTo>
                    <a:lnTo>
                      <a:pt x="714" y="5"/>
                    </a:lnTo>
                    <a:lnTo>
                      <a:pt x="719" y="5"/>
                    </a:lnTo>
                    <a:lnTo>
                      <a:pt x="719" y="0"/>
                    </a:lnTo>
                    <a:lnTo>
                      <a:pt x="725" y="0"/>
                    </a:lnTo>
                    <a:lnTo>
                      <a:pt x="730" y="0"/>
                    </a:lnTo>
                    <a:lnTo>
                      <a:pt x="735" y="0"/>
                    </a:lnTo>
                    <a:lnTo>
                      <a:pt x="740" y="5"/>
                    </a:lnTo>
                    <a:lnTo>
                      <a:pt x="745" y="11"/>
                    </a:lnTo>
                    <a:lnTo>
                      <a:pt x="751" y="11"/>
                    </a:lnTo>
                    <a:lnTo>
                      <a:pt x="751" y="16"/>
                    </a:lnTo>
                    <a:lnTo>
                      <a:pt x="761" y="16"/>
                    </a:lnTo>
                    <a:lnTo>
                      <a:pt x="761" y="21"/>
                    </a:lnTo>
                    <a:lnTo>
                      <a:pt x="766" y="21"/>
                    </a:lnTo>
                    <a:lnTo>
                      <a:pt x="772" y="21"/>
                    </a:lnTo>
                    <a:lnTo>
                      <a:pt x="772" y="26"/>
                    </a:lnTo>
                    <a:lnTo>
                      <a:pt x="772" y="32"/>
                    </a:lnTo>
                    <a:lnTo>
                      <a:pt x="772" y="52"/>
                    </a:lnTo>
                    <a:lnTo>
                      <a:pt x="772" y="63"/>
                    </a:lnTo>
                    <a:lnTo>
                      <a:pt x="777" y="99"/>
                    </a:lnTo>
                    <a:lnTo>
                      <a:pt x="777" y="105"/>
                    </a:lnTo>
                    <a:lnTo>
                      <a:pt x="782" y="126"/>
                    </a:lnTo>
                    <a:lnTo>
                      <a:pt x="787" y="141"/>
                    </a:lnTo>
                    <a:lnTo>
                      <a:pt x="792" y="152"/>
                    </a:lnTo>
                    <a:lnTo>
                      <a:pt x="792" y="167"/>
                    </a:lnTo>
                    <a:lnTo>
                      <a:pt x="798" y="173"/>
                    </a:lnTo>
                    <a:lnTo>
                      <a:pt x="798" y="188"/>
                    </a:lnTo>
                    <a:lnTo>
                      <a:pt x="792" y="194"/>
                    </a:lnTo>
                    <a:lnTo>
                      <a:pt x="798" y="214"/>
                    </a:lnTo>
                    <a:lnTo>
                      <a:pt x="798" y="220"/>
                    </a:lnTo>
                    <a:lnTo>
                      <a:pt x="798" y="225"/>
                    </a:lnTo>
                    <a:lnTo>
                      <a:pt x="803" y="225"/>
                    </a:lnTo>
                    <a:lnTo>
                      <a:pt x="803" y="230"/>
                    </a:lnTo>
                    <a:lnTo>
                      <a:pt x="808" y="235"/>
                    </a:lnTo>
                    <a:lnTo>
                      <a:pt x="808" y="241"/>
                    </a:lnTo>
                    <a:lnTo>
                      <a:pt x="808" y="246"/>
                    </a:lnTo>
                    <a:lnTo>
                      <a:pt x="808" y="251"/>
                    </a:lnTo>
                    <a:lnTo>
                      <a:pt x="803" y="256"/>
                    </a:lnTo>
                    <a:lnTo>
                      <a:pt x="808" y="261"/>
                    </a:lnTo>
                    <a:lnTo>
                      <a:pt x="813" y="267"/>
                    </a:lnTo>
                    <a:lnTo>
                      <a:pt x="818" y="267"/>
                    </a:lnTo>
                    <a:lnTo>
                      <a:pt x="824" y="272"/>
                    </a:lnTo>
                    <a:lnTo>
                      <a:pt x="829" y="288"/>
                    </a:lnTo>
                    <a:lnTo>
                      <a:pt x="834" y="298"/>
                    </a:lnTo>
                    <a:lnTo>
                      <a:pt x="844" y="314"/>
                    </a:lnTo>
                    <a:lnTo>
                      <a:pt x="844" y="319"/>
                    </a:lnTo>
                    <a:lnTo>
                      <a:pt x="844" y="329"/>
                    </a:lnTo>
                    <a:lnTo>
                      <a:pt x="844" y="335"/>
                    </a:lnTo>
                    <a:lnTo>
                      <a:pt x="850" y="335"/>
                    </a:lnTo>
                    <a:lnTo>
                      <a:pt x="850" y="340"/>
                    </a:lnTo>
                    <a:lnTo>
                      <a:pt x="850" y="355"/>
                    </a:lnTo>
                    <a:lnTo>
                      <a:pt x="855" y="366"/>
                    </a:lnTo>
                    <a:lnTo>
                      <a:pt x="855" y="371"/>
                    </a:lnTo>
                    <a:lnTo>
                      <a:pt x="855" y="376"/>
                    </a:lnTo>
                    <a:lnTo>
                      <a:pt x="855" y="392"/>
                    </a:lnTo>
                    <a:lnTo>
                      <a:pt x="855" y="397"/>
                    </a:lnTo>
                    <a:lnTo>
                      <a:pt x="855" y="403"/>
                    </a:lnTo>
                    <a:lnTo>
                      <a:pt x="855" y="408"/>
                    </a:lnTo>
                    <a:lnTo>
                      <a:pt x="855" y="418"/>
                    </a:lnTo>
                    <a:lnTo>
                      <a:pt x="850" y="423"/>
                    </a:lnTo>
                    <a:lnTo>
                      <a:pt x="844" y="429"/>
                    </a:lnTo>
                    <a:lnTo>
                      <a:pt x="839" y="439"/>
                    </a:lnTo>
                    <a:lnTo>
                      <a:pt x="834" y="444"/>
                    </a:lnTo>
                    <a:lnTo>
                      <a:pt x="829" y="444"/>
                    </a:lnTo>
                    <a:lnTo>
                      <a:pt x="824" y="444"/>
                    </a:lnTo>
                    <a:lnTo>
                      <a:pt x="818" y="444"/>
                    </a:lnTo>
                    <a:lnTo>
                      <a:pt x="818" y="450"/>
                    </a:lnTo>
                    <a:lnTo>
                      <a:pt x="818" y="455"/>
                    </a:lnTo>
                    <a:lnTo>
                      <a:pt x="824" y="455"/>
                    </a:lnTo>
                    <a:lnTo>
                      <a:pt x="829" y="460"/>
                    </a:lnTo>
                    <a:lnTo>
                      <a:pt x="834" y="460"/>
                    </a:lnTo>
                    <a:lnTo>
                      <a:pt x="839" y="465"/>
                    </a:lnTo>
                    <a:lnTo>
                      <a:pt x="844" y="465"/>
                    </a:lnTo>
                    <a:lnTo>
                      <a:pt x="850" y="470"/>
                    </a:lnTo>
                    <a:lnTo>
                      <a:pt x="860" y="470"/>
                    </a:lnTo>
                    <a:lnTo>
                      <a:pt x="865" y="476"/>
                    </a:lnTo>
                    <a:lnTo>
                      <a:pt x="871" y="476"/>
                    </a:lnTo>
                    <a:lnTo>
                      <a:pt x="881" y="476"/>
                    </a:lnTo>
                    <a:lnTo>
                      <a:pt x="886" y="476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05A10BA3-4E55-ABAC-BCC3-3D8D8073C4B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74474" y="2393027"/>
                <a:ext cx="784977" cy="1011651"/>
              </a:xfrm>
              <a:custGeom>
                <a:avLst/>
                <a:gdLst>
                  <a:gd name="T0" fmla="*/ 448 w 532"/>
                  <a:gd name="T1" fmla="*/ 303 h 690"/>
                  <a:gd name="T2" fmla="*/ 443 w 532"/>
                  <a:gd name="T3" fmla="*/ 335 h 690"/>
                  <a:gd name="T4" fmla="*/ 433 w 532"/>
                  <a:gd name="T5" fmla="*/ 377 h 690"/>
                  <a:gd name="T6" fmla="*/ 412 w 532"/>
                  <a:gd name="T7" fmla="*/ 403 h 690"/>
                  <a:gd name="T8" fmla="*/ 448 w 532"/>
                  <a:gd name="T9" fmla="*/ 445 h 690"/>
                  <a:gd name="T10" fmla="*/ 490 w 532"/>
                  <a:gd name="T11" fmla="*/ 455 h 690"/>
                  <a:gd name="T12" fmla="*/ 511 w 532"/>
                  <a:gd name="T13" fmla="*/ 476 h 690"/>
                  <a:gd name="T14" fmla="*/ 526 w 532"/>
                  <a:gd name="T15" fmla="*/ 492 h 690"/>
                  <a:gd name="T16" fmla="*/ 532 w 532"/>
                  <a:gd name="T17" fmla="*/ 523 h 690"/>
                  <a:gd name="T18" fmla="*/ 526 w 532"/>
                  <a:gd name="T19" fmla="*/ 559 h 690"/>
                  <a:gd name="T20" fmla="*/ 532 w 532"/>
                  <a:gd name="T21" fmla="*/ 591 h 690"/>
                  <a:gd name="T22" fmla="*/ 490 w 532"/>
                  <a:gd name="T23" fmla="*/ 622 h 690"/>
                  <a:gd name="T24" fmla="*/ 422 w 532"/>
                  <a:gd name="T25" fmla="*/ 664 h 690"/>
                  <a:gd name="T26" fmla="*/ 365 w 532"/>
                  <a:gd name="T27" fmla="*/ 690 h 690"/>
                  <a:gd name="T28" fmla="*/ 334 w 532"/>
                  <a:gd name="T29" fmla="*/ 690 h 690"/>
                  <a:gd name="T30" fmla="*/ 276 w 532"/>
                  <a:gd name="T31" fmla="*/ 685 h 690"/>
                  <a:gd name="T32" fmla="*/ 240 w 532"/>
                  <a:gd name="T33" fmla="*/ 690 h 690"/>
                  <a:gd name="T34" fmla="*/ 193 w 532"/>
                  <a:gd name="T35" fmla="*/ 685 h 690"/>
                  <a:gd name="T36" fmla="*/ 182 w 532"/>
                  <a:gd name="T37" fmla="*/ 638 h 690"/>
                  <a:gd name="T38" fmla="*/ 182 w 532"/>
                  <a:gd name="T39" fmla="*/ 607 h 690"/>
                  <a:gd name="T40" fmla="*/ 177 w 532"/>
                  <a:gd name="T41" fmla="*/ 575 h 690"/>
                  <a:gd name="T42" fmla="*/ 167 w 532"/>
                  <a:gd name="T43" fmla="*/ 544 h 690"/>
                  <a:gd name="T44" fmla="*/ 130 w 532"/>
                  <a:gd name="T45" fmla="*/ 523 h 690"/>
                  <a:gd name="T46" fmla="*/ 109 w 532"/>
                  <a:gd name="T47" fmla="*/ 502 h 690"/>
                  <a:gd name="T48" fmla="*/ 89 w 532"/>
                  <a:gd name="T49" fmla="*/ 476 h 690"/>
                  <a:gd name="T50" fmla="*/ 125 w 532"/>
                  <a:gd name="T51" fmla="*/ 465 h 690"/>
                  <a:gd name="T52" fmla="*/ 146 w 532"/>
                  <a:gd name="T53" fmla="*/ 424 h 690"/>
                  <a:gd name="T54" fmla="*/ 135 w 532"/>
                  <a:gd name="T55" fmla="*/ 387 h 690"/>
                  <a:gd name="T56" fmla="*/ 125 w 532"/>
                  <a:gd name="T57" fmla="*/ 335 h 690"/>
                  <a:gd name="T58" fmla="*/ 57 w 532"/>
                  <a:gd name="T59" fmla="*/ 319 h 690"/>
                  <a:gd name="T60" fmla="*/ 21 w 532"/>
                  <a:gd name="T61" fmla="*/ 267 h 690"/>
                  <a:gd name="T62" fmla="*/ 5 w 532"/>
                  <a:gd name="T63" fmla="*/ 241 h 690"/>
                  <a:gd name="T64" fmla="*/ 21 w 532"/>
                  <a:gd name="T65" fmla="*/ 220 h 690"/>
                  <a:gd name="T66" fmla="*/ 26 w 532"/>
                  <a:gd name="T67" fmla="*/ 199 h 690"/>
                  <a:gd name="T68" fmla="*/ 42 w 532"/>
                  <a:gd name="T69" fmla="*/ 173 h 690"/>
                  <a:gd name="T70" fmla="*/ 62 w 532"/>
                  <a:gd name="T71" fmla="*/ 173 h 690"/>
                  <a:gd name="T72" fmla="*/ 47 w 532"/>
                  <a:gd name="T73" fmla="*/ 142 h 690"/>
                  <a:gd name="T74" fmla="*/ 68 w 532"/>
                  <a:gd name="T75" fmla="*/ 115 h 690"/>
                  <a:gd name="T76" fmla="*/ 94 w 532"/>
                  <a:gd name="T77" fmla="*/ 84 h 690"/>
                  <a:gd name="T78" fmla="*/ 120 w 532"/>
                  <a:gd name="T79" fmla="*/ 79 h 690"/>
                  <a:gd name="T80" fmla="*/ 146 w 532"/>
                  <a:gd name="T81" fmla="*/ 84 h 690"/>
                  <a:gd name="T82" fmla="*/ 167 w 532"/>
                  <a:gd name="T83" fmla="*/ 63 h 690"/>
                  <a:gd name="T84" fmla="*/ 208 w 532"/>
                  <a:gd name="T85" fmla="*/ 11 h 690"/>
                  <a:gd name="T86" fmla="*/ 224 w 532"/>
                  <a:gd name="T87" fmla="*/ 0 h 690"/>
                  <a:gd name="T88" fmla="*/ 250 w 532"/>
                  <a:gd name="T89" fmla="*/ 16 h 690"/>
                  <a:gd name="T90" fmla="*/ 281 w 532"/>
                  <a:gd name="T91" fmla="*/ 21 h 690"/>
                  <a:gd name="T92" fmla="*/ 307 w 532"/>
                  <a:gd name="T93" fmla="*/ 21 h 690"/>
                  <a:gd name="T94" fmla="*/ 323 w 532"/>
                  <a:gd name="T95" fmla="*/ 47 h 690"/>
                  <a:gd name="T96" fmla="*/ 339 w 532"/>
                  <a:gd name="T97" fmla="*/ 74 h 690"/>
                  <a:gd name="T98" fmla="*/ 354 w 532"/>
                  <a:gd name="T99" fmla="*/ 94 h 690"/>
                  <a:gd name="T100" fmla="*/ 375 w 532"/>
                  <a:gd name="T101" fmla="*/ 110 h 690"/>
                  <a:gd name="T102" fmla="*/ 386 w 532"/>
                  <a:gd name="T103" fmla="*/ 126 h 690"/>
                  <a:gd name="T104" fmla="*/ 396 w 532"/>
                  <a:gd name="T105" fmla="*/ 136 h 690"/>
                  <a:gd name="T106" fmla="*/ 401 w 532"/>
                  <a:gd name="T107" fmla="*/ 162 h 690"/>
                  <a:gd name="T108" fmla="*/ 406 w 532"/>
                  <a:gd name="T109" fmla="*/ 183 h 690"/>
                  <a:gd name="T110" fmla="*/ 401 w 532"/>
                  <a:gd name="T111" fmla="*/ 209 h 690"/>
                  <a:gd name="T112" fmla="*/ 396 w 532"/>
                  <a:gd name="T113" fmla="*/ 251 h 690"/>
                  <a:gd name="T114" fmla="*/ 396 w 532"/>
                  <a:gd name="T115" fmla="*/ 283 h 690"/>
                  <a:gd name="T116" fmla="*/ 422 w 532"/>
                  <a:gd name="T117" fmla="*/ 283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32" h="690">
                    <a:moveTo>
                      <a:pt x="448" y="277"/>
                    </a:moveTo>
                    <a:lnTo>
                      <a:pt x="448" y="283"/>
                    </a:lnTo>
                    <a:lnTo>
                      <a:pt x="448" y="288"/>
                    </a:lnTo>
                    <a:lnTo>
                      <a:pt x="448" y="293"/>
                    </a:lnTo>
                    <a:lnTo>
                      <a:pt x="448" y="298"/>
                    </a:lnTo>
                    <a:lnTo>
                      <a:pt x="448" y="303"/>
                    </a:lnTo>
                    <a:lnTo>
                      <a:pt x="453" y="303"/>
                    </a:lnTo>
                    <a:lnTo>
                      <a:pt x="448" y="309"/>
                    </a:lnTo>
                    <a:lnTo>
                      <a:pt x="448" y="314"/>
                    </a:lnTo>
                    <a:lnTo>
                      <a:pt x="448" y="319"/>
                    </a:lnTo>
                    <a:lnTo>
                      <a:pt x="443" y="330"/>
                    </a:lnTo>
                    <a:lnTo>
                      <a:pt x="443" y="335"/>
                    </a:lnTo>
                    <a:lnTo>
                      <a:pt x="443" y="345"/>
                    </a:lnTo>
                    <a:lnTo>
                      <a:pt x="443" y="356"/>
                    </a:lnTo>
                    <a:lnTo>
                      <a:pt x="443" y="361"/>
                    </a:lnTo>
                    <a:lnTo>
                      <a:pt x="443" y="366"/>
                    </a:lnTo>
                    <a:lnTo>
                      <a:pt x="438" y="371"/>
                    </a:lnTo>
                    <a:lnTo>
                      <a:pt x="433" y="377"/>
                    </a:lnTo>
                    <a:lnTo>
                      <a:pt x="417" y="382"/>
                    </a:lnTo>
                    <a:lnTo>
                      <a:pt x="412" y="387"/>
                    </a:lnTo>
                    <a:lnTo>
                      <a:pt x="406" y="387"/>
                    </a:lnTo>
                    <a:lnTo>
                      <a:pt x="406" y="392"/>
                    </a:lnTo>
                    <a:lnTo>
                      <a:pt x="406" y="398"/>
                    </a:lnTo>
                    <a:lnTo>
                      <a:pt x="412" y="403"/>
                    </a:lnTo>
                    <a:lnTo>
                      <a:pt x="422" y="413"/>
                    </a:lnTo>
                    <a:lnTo>
                      <a:pt x="427" y="424"/>
                    </a:lnTo>
                    <a:lnTo>
                      <a:pt x="427" y="429"/>
                    </a:lnTo>
                    <a:lnTo>
                      <a:pt x="433" y="434"/>
                    </a:lnTo>
                    <a:lnTo>
                      <a:pt x="443" y="439"/>
                    </a:lnTo>
                    <a:lnTo>
                      <a:pt x="448" y="445"/>
                    </a:lnTo>
                    <a:lnTo>
                      <a:pt x="453" y="445"/>
                    </a:lnTo>
                    <a:lnTo>
                      <a:pt x="464" y="445"/>
                    </a:lnTo>
                    <a:lnTo>
                      <a:pt x="474" y="450"/>
                    </a:lnTo>
                    <a:lnTo>
                      <a:pt x="479" y="450"/>
                    </a:lnTo>
                    <a:lnTo>
                      <a:pt x="485" y="450"/>
                    </a:lnTo>
                    <a:lnTo>
                      <a:pt x="490" y="455"/>
                    </a:lnTo>
                    <a:lnTo>
                      <a:pt x="500" y="460"/>
                    </a:lnTo>
                    <a:lnTo>
                      <a:pt x="500" y="465"/>
                    </a:lnTo>
                    <a:lnTo>
                      <a:pt x="506" y="465"/>
                    </a:lnTo>
                    <a:lnTo>
                      <a:pt x="511" y="465"/>
                    </a:lnTo>
                    <a:lnTo>
                      <a:pt x="511" y="471"/>
                    </a:lnTo>
                    <a:lnTo>
                      <a:pt x="511" y="476"/>
                    </a:lnTo>
                    <a:lnTo>
                      <a:pt x="511" y="481"/>
                    </a:lnTo>
                    <a:lnTo>
                      <a:pt x="516" y="481"/>
                    </a:lnTo>
                    <a:lnTo>
                      <a:pt x="516" y="486"/>
                    </a:lnTo>
                    <a:lnTo>
                      <a:pt x="521" y="486"/>
                    </a:lnTo>
                    <a:lnTo>
                      <a:pt x="521" y="492"/>
                    </a:lnTo>
                    <a:lnTo>
                      <a:pt x="526" y="492"/>
                    </a:lnTo>
                    <a:lnTo>
                      <a:pt x="526" y="497"/>
                    </a:lnTo>
                    <a:lnTo>
                      <a:pt x="526" y="507"/>
                    </a:lnTo>
                    <a:lnTo>
                      <a:pt x="532" y="512"/>
                    </a:lnTo>
                    <a:lnTo>
                      <a:pt x="526" y="518"/>
                    </a:lnTo>
                    <a:lnTo>
                      <a:pt x="526" y="523"/>
                    </a:lnTo>
                    <a:lnTo>
                      <a:pt x="532" y="523"/>
                    </a:lnTo>
                    <a:lnTo>
                      <a:pt x="532" y="533"/>
                    </a:lnTo>
                    <a:lnTo>
                      <a:pt x="532" y="539"/>
                    </a:lnTo>
                    <a:lnTo>
                      <a:pt x="532" y="544"/>
                    </a:lnTo>
                    <a:lnTo>
                      <a:pt x="532" y="549"/>
                    </a:lnTo>
                    <a:lnTo>
                      <a:pt x="526" y="554"/>
                    </a:lnTo>
                    <a:lnTo>
                      <a:pt x="526" y="559"/>
                    </a:lnTo>
                    <a:lnTo>
                      <a:pt x="526" y="570"/>
                    </a:lnTo>
                    <a:lnTo>
                      <a:pt x="521" y="570"/>
                    </a:lnTo>
                    <a:lnTo>
                      <a:pt x="526" y="575"/>
                    </a:lnTo>
                    <a:lnTo>
                      <a:pt x="526" y="580"/>
                    </a:lnTo>
                    <a:lnTo>
                      <a:pt x="532" y="586"/>
                    </a:lnTo>
                    <a:lnTo>
                      <a:pt x="532" y="591"/>
                    </a:lnTo>
                    <a:lnTo>
                      <a:pt x="532" y="596"/>
                    </a:lnTo>
                    <a:lnTo>
                      <a:pt x="526" y="601"/>
                    </a:lnTo>
                    <a:lnTo>
                      <a:pt x="521" y="607"/>
                    </a:lnTo>
                    <a:lnTo>
                      <a:pt x="511" y="612"/>
                    </a:lnTo>
                    <a:lnTo>
                      <a:pt x="495" y="622"/>
                    </a:lnTo>
                    <a:lnTo>
                      <a:pt x="490" y="622"/>
                    </a:lnTo>
                    <a:lnTo>
                      <a:pt x="485" y="633"/>
                    </a:lnTo>
                    <a:lnTo>
                      <a:pt x="464" y="648"/>
                    </a:lnTo>
                    <a:lnTo>
                      <a:pt x="453" y="654"/>
                    </a:lnTo>
                    <a:lnTo>
                      <a:pt x="438" y="664"/>
                    </a:lnTo>
                    <a:lnTo>
                      <a:pt x="433" y="664"/>
                    </a:lnTo>
                    <a:lnTo>
                      <a:pt x="422" y="664"/>
                    </a:lnTo>
                    <a:lnTo>
                      <a:pt x="412" y="664"/>
                    </a:lnTo>
                    <a:lnTo>
                      <a:pt x="401" y="664"/>
                    </a:lnTo>
                    <a:lnTo>
                      <a:pt x="380" y="674"/>
                    </a:lnTo>
                    <a:lnTo>
                      <a:pt x="375" y="680"/>
                    </a:lnTo>
                    <a:lnTo>
                      <a:pt x="370" y="685"/>
                    </a:lnTo>
                    <a:lnTo>
                      <a:pt x="365" y="690"/>
                    </a:lnTo>
                    <a:lnTo>
                      <a:pt x="360" y="690"/>
                    </a:lnTo>
                    <a:lnTo>
                      <a:pt x="360" y="685"/>
                    </a:lnTo>
                    <a:lnTo>
                      <a:pt x="354" y="690"/>
                    </a:lnTo>
                    <a:lnTo>
                      <a:pt x="349" y="690"/>
                    </a:lnTo>
                    <a:lnTo>
                      <a:pt x="344" y="690"/>
                    </a:lnTo>
                    <a:lnTo>
                      <a:pt x="334" y="690"/>
                    </a:lnTo>
                    <a:lnTo>
                      <a:pt x="323" y="690"/>
                    </a:lnTo>
                    <a:lnTo>
                      <a:pt x="307" y="690"/>
                    </a:lnTo>
                    <a:lnTo>
                      <a:pt x="302" y="690"/>
                    </a:lnTo>
                    <a:lnTo>
                      <a:pt x="292" y="685"/>
                    </a:lnTo>
                    <a:lnTo>
                      <a:pt x="287" y="680"/>
                    </a:lnTo>
                    <a:lnTo>
                      <a:pt x="276" y="685"/>
                    </a:lnTo>
                    <a:lnTo>
                      <a:pt x="266" y="690"/>
                    </a:lnTo>
                    <a:lnTo>
                      <a:pt x="261" y="690"/>
                    </a:lnTo>
                    <a:lnTo>
                      <a:pt x="255" y="690"/>
                    </a:lnTo>
                    <a:lnTo>
                      <a:pt x="250" y="690"/>
                    </a:lnTo>
                    <a:lnTo>
                      <a:pt x="245" y="690"/>
                    </a:lnTo>
                    <a:lnTo>
                      <a:pt x="240" y="690"/>
                    </a:lnTo>
                    <a:lnTo>
                      <a:pt x="229" y="690"/>
                    </a:lnTo>
                    <a:lnTo>
                      <a:pt x="219" y="690"/>
                    </a:lnTo>
                    <a:lnTo>
                      <a:pt x="214" y="690"/>
                    </a:lnTo>
                    <a:lnTo>
                      <a:pt x="208" y="690"/>
                    </a:lnTo>
                    <a:lnTo>
                      <a:pt x="198" y="690"/>
                    </a:lnTo>
                    <a:lnTo>
                      <a:pt x="193" y="685"/>
                    </a:lnTo>
                    <a:lnTo>
                      <a:pt x="193" y="680"/>
                    </a:lnTo>
                    <a:lnTo>
                      <a:pt x="193" y="674"/>
                    </a:lnTo>
                    <a:lnTo>
                      <a:pt x="188" y="659"/>
                    </a:lnTo>
                    <a:lnTo>
                      <a:pt x="188" y="654"/>
                    </a:lnTo>
                    <a:lnTo>
                      <a:pt x="182" y="648"/>
                    </a:lnTo>
                    <a:lnTo>
                      <a:pt x="182" y="638"/>
                    </a:lnTo>
                    <a:lnTo>
                      <a:pt x="182" y="633"/>
                    </a:lnTo>
                    <a:lnTo>
                      <a:pt x="182" y="627"/>
                    </a:lnTo>
                    <a:lnTo>
                      <a:pt x="182" y="622"/>
                    </a:lnTo>
                    <a:lnTo>
                      <a:pt x="182" y="617"/>
                    </a:lnTo>
                    <a:lnTo>
                      <a:pt x="182" y="612"/>
                    </a:lnTo>
                    <a:lnTo>
                      <a:pt x="182" y="607"/>
                    </a:lnTo>
                    <a:lnTo>
                      <a:pt x="182" y="601"/>
                    </a:lnTo>
                    <a:lnTo>
                      <a:pt x="182" y="596"/>
                    </a:lnTo>
                    <a:lnTo>
                      <a:pt x="182" y="591"/>
                    </a:lnTo>
                    <a:lnTo>
                      <a:pt x="182" y="586"/>
                    </a:lnTo>
                    <a:lnTo>
                      <a:pt x="177" y="586"/>
                    </a:lnTo>
                    <a:lnTo>
                      <a:pt x="177" y="575"/>
                    </a:lnTo>
                    <a:lnTo>
                      <a:pt x="177" y="570"/>
                    </a:lnTo>
                    <a:lnTo>
                      <a:pt x="177" y="565"/>
                    </a:lnTo>
                    <a:lnTo>
                      <a:pt x="177" y="559"/>
                    </a:lnTo>
                    <a:lnTo>
                      <a:pt x="172" y="554"/>
                    </a:lnTo>
                    <a:lnTo>
                      <a:pt x="172" y="549"/>
                    </a:lnTo>
                    <a:lnTo>
                      <a:pt x="167" y="544"/>
                    </a:lnTo>
                    <a:lnTo>
                      <a:pt x="161" y="539"/>
                    </a:lnTo>
                    <a:lnTo>
                      <a:pt x="151" y="539"/>
                    </a:lnTo>
                    <a:lnTo>
                      <a:pt x="146" y="533"/>
                    </a:lnTo>
                    <a:lnTo>
                      <a:pt x="141" y="533"/>
                    </a:lnTo>
                    <a:lnTo>
                      <a:pt x="135" y="523"/>
                    </a:lnTo>
                    <a:lnTo>
                      <a:pt x="130" y="523"/>
                    </a:lnTo>
                    <a:lnTo>
                      <a:pt x="125" y="518"/>
                    </a:lnTo>
                    <a:lnTo>
                      <a:pt x="125" y="512"/>
                    </a:lnTo>
                    <a:lnTo>
                      <a:pt x="120" y="512"/>
                    </a:lnTo>
                    <a:lnTo>
                      <a:pt x="115" y="512"/>
                    </a:lnTo>
                    <a:lnTo>
                      <a:pt x="115" y="507"/>
                    </a:lnTo>
                    <a:lnTo>
                      <a:pt x="109" y="502"/>
                    </a:lnTo>
                    <a:lnTo>
                      <a:pt x="99" y="502"/>
                    </a:lnTo>
                    <a:lnTo>
                      <a:pt x="89" y="497"/>
                    </a:lnTo>
                    <a:lnTo>
                      <a:pt x="83" y="492"/>
                    </a:lnTo>
                    <a:lnTo>
                      <a:pt x="83" y="486"/>
                    </a:lnTo>
                    <a:lnTo>
                      <a:pt x="83" y="481"/>
                    </a:lnTo>
                    <a:lnTo>
                      <a:pt x="89" y="476"/>
                    </a:lnTo>
                    <a:lnTo>
                      <a:pt x="89" y="471"/>
                    </a:lnTo>
                    <a:lnTo>
                      <a:pt x="94" y="471"/>
                    </a:lnTo>
                    <a:lnTo>
                      <a:pt x="99" y="471"/>
                    </a:lnTo>
                    <a:lnTo>
                      <a:pt x="120" y="471"/>
                    </a:lnTo>
                    <a:lnTo>
                      <a:pt x="125" y="471"/>
                    </a:lnTo>
                    <a:lnTo>
                      <a:pt x="125" y="465"/>
                    </a:lnTo>
                    <a:lnTo>
                      <a:pt x="130" y="460"/>
                    </a:lnTo>
                    <a:lnTo>
                      <a:pt x="130" y="455"/>
                    </a:lnTo>
                    <a:lnTo>
                      <a:pt x="130" y="450"/>
                    </a:lnTo>
                    <a:lnTo>
                      <a:pt x="130" y="439"/>
                    </a:lnTo>
                    <a:lnTo>
                      <a:pt x="141" y="429"/>
                    </a:lnTo>
                    <a:lnTo>
                      <a:pt x="146" y="424"/>
                    </a:lnTo>
                    <a:lnTo>
                      <a:pt x="146" y="418"/>
                    </a:lnTo>
                    <a:lnTo>
                      <a:pt x="146" y="413"/>
                    </a:lnTo>
                    <a:lnTo>
                      <a:pt x="141" y="413"/>
                    </a:lnTo>
                    <a:lnTo>
                      <a:pt x="135" y="403"/>
                    </a:lnTo>
                    <a:lnTo>
                      <a:pt x="135" y="398"/>
                    </a:lnTo>
                    <a:lnTo>
                      <a:pt x="135" y="387"/>
                    </a:lnTo>
                    <a:lnTo>
                      <a:pt x="135" y="377"/>
                    </a:lnTo>
                    <a:lnTo>
                      <a:pt x="135" y="371"/>
                    </a:lnTo>
                    <a:lnTo>
                      <a:pt x="135" y="361"/>
                    </a:lnTo>
                    <a:lnTo>
                      <a:pt x="135" y="345"/>
                    </a:lnTo>
                    <a:lnTo>
                      <a:pt x="130" y="340"/>
                    </a:lnTo>
                    <a:lnTo>
                      <a:pt x="125" y="335"/>
                    </a:lnTo>
                    <a:lnTo>
                      <a:pt x="120" y="335"/>
                    </a:lnTo>
                    <a:lnTo>
                      <a:pt x="115" y="330"/>
                    </a:lnTo>
                    <a:lnTo>
                      <a:pt x="94" y="324"/>
                    </a:lnTo>
                    <a:lnTo>
                      <a:pt x="78" y="319"/>
                    </a:lnTo>
                    <a:lnTo>
                      <a:pt x="68" y="319"/>
                    </a:lnTo>
                    <a:lnTo>
                      <a:pt x="57" y="319"/>
                    </a:lnTo>
                    <a:lnTo>
                      <a:pt x="47" y="314"/>
                    </a:lnTo>
                    <a:lnTo>
                      <a:pt x="36" y="309"/>
                    </a:lnTo>
                    <a:lnTo>
                      <a:pt x="31" y="303"/>
                    </a:lnTo>
                    <a:lnTo>
                      <a:pt x="31" y="293"/>
                    </a:lnTo>
                    <a:lnTo>
                      <a:pt x="26" y="277"/>
                    </a:lnTo>
                    <a:lnTo>
                      <a:pt x="21" y="267"/>
                    </a:lnTo>
                    <a:lnTo>
                      <a:pt x="16" y="262"/>
                    </a:lnTo>
                    <a:lnTo>
                      <a:pt x="10" y="256"/>
                    </a:lnTo>
                    <a:lnTo>
                      <a:pt x="0" y="256"/>
                    </a:lnTo>
                    <a:lnTo>
                      <a:pt x="0" y="251"/>
                    </a:lnTo>
                    <a:lnTo>
                      <a:pt x="0" y="246"/>
                    </a:lnTo>
                    <a:lnTo>
                      <a:pt x="5" y="241"/>
                    </a:lnTo>
                    <a:lnTo>
                      <a:pt x="5" y="236"/>
                    </a:lnTo>
                    <a:lnTo>
                      <a:pt x="5" y="230"/>
                    </a:lnTo>
                    <a:lnTo>
                      <a:pt x="10" y="230"/>
                    </a:lnTo>
                    <a:lnTo>
                      <a:pt x="10" y="225"/>
                    </a:lnTo>
                    <a:lnTo>
                      <a:pt x="16" y="225"/>
                    </a:lnTo>
                    <a:lnTo>
                      <a:pt x="21" y="220"/>
                    </a:lnTo>
                    <a:lnTo>
                      <a:pt x="21" y="215"/>
                    </a:lnTo>
                    <a:lnTo>
                      <a:pt x="26" y="215"/>
                    </a:lnTo>
                    <a:lnTo>
                      <a:pt x="26" y="209"/>
                    </a:lnTo>
                    <a:lnTo>
                      <a:pt x="26" y="204"/>
                    </a:lnTo>
                    <a:lnTo>
                      <a:pt x="31" y="204"/>
                    </a:lnTo>
                    <a:lnTo>
                      <a:pt x="26" y="199"/>
                    </a:lnTo>
                    <a:lnTo>
                      <a:pt x="26" y="194"/>
                    </a:lnTo>
                    <a:lnTo>
                      <a:pt x="31" y="183"/>
                    </a:lnTo>
                    <a:lnTo>
                      <a:pt x="36" y="173"/>
                    </a:lnTo>
                    <a:lnTo>
                      <a:pt x="36" y="168"/>
                    </a:lnTo>
                    <a:lnTo>
                      <a:pt x="42" y="168"/>
                    </a:lnTo>
                    <a:lnTo>
                      <a:pt x="42" y="173"/>
                    </a:lnTo>
                    <a:lnTo>
                      <a:pt x="47" y="173"/>
                    </a:lnTo>
                    <a:lnTo>
                      <a:pt x="47" y="178"/>
                    </a:lnTo>
                    <a:lnTo>
                      <a:pt x="52" y="178"/>
                    </a:lnTo>
                    <a:lnTo>
                      <a:pt x="57" y="178"/>
                    </a:lnTo>
                    <a:lnTo>
                      <a:pt x="62" y="178"/>
                    </a:lnTo>
                    <a:lnTo>
                      <a:pt x="62" y="173"/>
                    </a:lnTo>
                    <a:lnTo>
                      <a:pt x="62" y="168"/>
                    </a:lnTo>
                    <a:lnTo>
                      <a:pt x="57" y="168"/>
                    </a:lnTo>
                    <a:lnTo>
                      <a:pt x="57" y="157"/>
                    </a:lnTo>
                    <a:lnTo>
                      <a:pt x="52" y="152"/>
                    </a:lnTo>
                    <a:lnTo>
                      <a:pt x="47" y="147"/>
                    </a:lnTo>
                    <a:lnTo>
                      <a:pt x="47" y="142"/>
                    </a:lnTo>
                    <a:lnTo>
                      <a:pt x="47" y="136"/>
                    </a:lnTo>
                    <a:lnTo>
                      <a:pt x="47" y="131"/>
                    </a:lnTo>
                    <a:lnTo>
                      <a:pt x="52" y="126"/>
                    </a:lnTo>
                    <a:lnTo>
                      <a:pt x="57" y="121"/>
                    </a:lnTo>
                    <a:lnTo>
                      <a:pt x="62" y="121"/>
                    </a:lnTo>
                    <a:lnTo>
                      <a:pt x="68" y="115"/>
                    </a:lnTo>
                    <a:lnTo>
                      <a:pt x="73" y="115"/>
                    </a:lnTo>
                    <a:lnTo>
                      <a:pt x="78" y="110"/>
                    </a:lnTo>
                    <a:lnTo>
                      <a:pt x="83" y="100"/>
                    </a:lnTo>
                    <a:lnTo>
                      <a:pt x="89" y="89"/>
                    </a:lnTo>
                    <a:lnTo>
                      <a:pt x="94" y="89"/>
                    </a:lnTo>
                    <a:lnTo>
                      <a:pt x="94" y="84"/>
                    </a:lnTo>
                    <a:lnTo>
                      <a:pt x="104" y="79"/>
                    </a:lnTo>
                    <a:lnTo>
                      <a:pt x="109" y="79"/>
                    </a:lnTo>
                    <a:lnTo>
                      <a:pt x="115" y="79"/>
                    </a:lnTo>
                    <a:lnTo>
                      <a:pt x="115" y="74"/>
                    </a:lnTo>
                    <a:lnTo>
                      <a:pt x="115" y="79"/>
                    </a:lnTo>
                    <a:lnTo>
                      <a:pt x="120" y="79"/>
                    </a:lnTo>
                    <a:lnTo>
                      <a:pt x="125" y="84"/>
                    </a:lnTo>
                    <a:lnTo>
                      <a:pt x="130" y="89"/>
                    </a:lnTo>
                    <a:lnTo>
                      <a:pt x="135" y="94"/>
                    </a:lnTo>
                    <a:lnTo>
                      <a:pt x="141" y="94"/>
                    </a:lnTo>
                    <a:lnTo>
                      <a:pt x="146" y="89"/>
                    </a:lnTo>
                    <a:lnTo>
                      <a:pt x="146" y="84"/>
                    </a:lnTo>
                    <a:lnTo>
                      <a:pt x="151" y="79"/>
                    </a:lnTo>
                    <a:lnTo>
                      <a:pt x="151" y="74"/>
                    </a:lnTo>
                    <a:lnTo>
                      <a:pt x="156" y="68"/>
                    </a:lnTo>
                    <a:lnTo>
                      <a:pt x="161" y="68"/>
                    </a:lnTo>
                    <a:lnTo>
                      <a:pt x="161" y="63"/>
                    </a:lnTo>
                    <a:lnTo>
                      <a:pt x="167" y="63"/>
                    </a:lnTo>
                    <a:lnTo>
                      <a:pt x="172" y="58"/>
                    </a:lnTo>
                    <a:lnTo>
                      <a:pt x="177" y="53"/>
                    </a:lnTo>
                    <a:lnTo>
                      <a:pt x="193" y="37"/>
                    </a:lnTo>
                    <a:lnTo>
                      <a:pt x="198" y="32"/>
                    </a:lnTo>
                    <a:lnTo>
                      <a:pt x="203" y="27"/>
                    </a:lnTo>
                    <a:lnTo>
                      <a:pt x="208" y="11"/>
                    </a:lnTo>
                    <a:lnTo>
                      <a:pt x="203" y="11"/>
                    </a:lnTo>
                    <a:lnTo>
                      <a:pt x="203" y="6"/>
                    </a:lnTo>
                    <a:lnTo>
                      <a:pt x="208" y="6"/>
                    </a:lnTo>
                    <a:lnTo>
                      <a:pt x="214" y="0"/>
                    </a:lnTo>
                    <a:lnTo>
                      <a:pt x="219" y="0"/>
                    </a:lnTo>
                    <a:lnTo>
                      <a:pt x="224" y="0"/>
                    </a:lnTo>
                    <a:lnTo>
                      <a:pt x="229" y="0"/>
                    </a:lnTo>
                    <a:lnTo>
                      <a:pt x="229" y="6"/>
                    </a:lnTo>
                    <a:lnTo>
                      <a:pt x="234" y="6"/>
                    </a:lnTo>
                    <a:lnTo>
                      <a:pt x="245" y="11"/>
                    </a:lnTo>
                    <a:lnTo>
                      <a:pt x="250" y="11"/>
                    </a:lnTo>
                    <a:lnTo>
                      <a:pt x="250" y="16"/>
                    </a:lnTo>
                    <a:lnTo>
                      <a:pt x="255" y="16"/>
                    </a:lnTo>
                    <a:lnTo>
                      <a:pt x="266" y="16"/>
                    </a:lnTo>
                    <a:lnTo>
                      <a:pt x="266" y="21"/>
                    </a:lnTo>
                    <a:lnTo>
                      <a:pt x="271" y="21"/>
                    </a:lnTo>
                    <a:lnTo>
                      <a:pt x="276" y="21"/>
                    </a:lnTo>
                    <a:lnTo>
                      <a:pt x="281" y="21"/>
                    </a:lnTo>
                    <a:lnTo>
                      <a:pt x="287" y="27"/>
                    </a:lnTo>
                    <a:lnTo>
                      <a:pt x="292" y="27"/>
                    </a:lnTo>
                    <a:lnTo>
                      <a:pt x="297" y="27"/>
                    </a:lnTo>
                    <a:lnTo>
                      <a:pt x="302" y="27"/>
                    </a:lnTo>
                    <a:lnTo>
                      <a:pt x="307" y="27"/>
                    </a:lnTo>
                    <a:lnTo>
                      <a:pt x="307" y="21"/>
                    </a:lnTo>
                    <a:lnTo>
                      <a:pt x="313" y="27"/>
                    </a:lnTo>
                    <a:lnTo>
                      <a:pt x="318" y="27"/>
                    </a:lnTo>
                    <a:lnTo>
                      <a:pt x="323" y="32"/>
                    </a:lnTo>
                    <a:lnTo>
                      <a:pt x="323" y="37"/>
                    </a:lnTo>
                    <a:lnTo>
                      <a:pt x="323" y="42"/>
                    </a:lnTo>
                    <a:lnTo>
                      <a:pt x="323" y="47"/>
                    </a:lnTo>
                    <a:lnTo>
                      <a:pt x="328" y="47"/>
                    </a:lnTo>
                    <a:lnTo>
                      <a:pt x="328" y="53"/>
                    </a:lnTo>
                    <a:lnTo>
                      <a:pt x="334" y="58"/>
                    </a:lnTo>
                    <a:lnTo>
                      <a:pt x="334" y="63"/>
                    </a:lnTo>
                    <a:lnTo>
                      <a:pt x="339" y="68"/>
                    </a:lnTo>
                    <a:lnTo>
                      <a:pt x="339" y="74"/>
                    </a:lnTo>
                    <a:lnTo>
                      <a:pt x="344" y="79"/>
                    </a:lnTo>
                    <a:lnTo>
                      <a:pt x="349" y="79"/>
                    </a:lnTo>
                    <a:lnTo>
                      <a:pt x="349" y="84"/>
                    </a:lnTo>
                    <a:lnTo>
                      <a:pt x="349" y="89"/>
                    </a:lnTo>
                    <a:lnTo>
                      <a:pt x="354" y="89"/>
                    </a:lnTo>
                    <a:lnTo>
                      <a:pt x="354" y="94"/>
                    </a:lnTo>
                    <a:lnTo>
                      <a:pt x="360" y="94"/>
                    </a:lnTo>
                    <a:lnTo>
                      <a:pt x="360" y="100"/>
                    </a:lnTo>
                    <a:lnTo>
                      <a:pt x="365" y="100"/>
                    </a:lnTo>
                    <a:lnTo>
                      <a:pt x="370" y="105"/>
                    </a:lnTo>
                    <a:lnTo>
                      <a:pt x="375" y="105"/>
                    </a:lnTo>
                    <a:lnTo>
                      <a:pt x="375" y="110"/>
                    </a:lnTo>
                    <a:lnTo>
                      <a:pt x="375" y="115"/>
                    </a:lnTo>
                    <a:lnTo>
                      <a:pt x="380" y="115"/>
                    </a:lnTo>
                    <a:lnTo>
                      <a:pt x="380" y="121"/>
                    </a:lnTo>
                    <a:lnTo>
                      <a:pt x="386" y="121"/>
                    </a:lnTo>
                    <a:lnTo>
                      <a:pt x="380" y="121"/>
                    </a:lnTo>
                    <a:lnTo>
                      <a:pt x="386" y="126"/>
                    </a:lnTo>
                    <a:lnTo>
                      <a:pt x="391" y="126"/>
                    </a:lnTo>
                    <a:lnTo>
                      <a:pt x="386" y="126"/>
                    </a:lnTo>
                    <a:lnTo>
                      <a:pt x="386" y="131"/>
                    </a:lnTo>
                    <a:lnTo>
                      <a:pt x="391" y="131"/>
                    </a:lnTo>
                    <a:lnTo>
                      <a:pt x="391" y="136"/>
                    </a:lnTo>
                    <a:lnTo>
                      <a:pt x="396" y="136"/>
                    </a:lnTo>
                    <a:lnTo>
                      <a:pt x="396" y="142"/>
                    </a:lnTo>
                    <a:lnTo>
                      <a:pt x="401" y="142"/>
                    </a:lnTo>
                    <a:lnTo>
                      <a:pt x="401" y="147"/>
                    </a:lnTo>
                    <a:lnTo>
                      <a:pt x="401" y="152"/>
                    </a:lnTo>
                    <a:lnTo>
                      <a:pt x="401" y="157"/>
                    </a:lnTo>
                    <a:lnTo>
                      <a:pt x="401" y="162"/>
                    </a:lnTo>
                    <a:lnTo>
                      <a:pt x="401" y="168"/>
                    </a:lnTo>
                    <a:lnTo>
                      <a:pt x="401" y="173"/>
                    </a:lnTo>
                    <a:lnTo>
                      <a:pt x="406" y="173"/>
                    </a:lnTo>
                    <a:lnTo>
                      <a:pt x="401" y="178"/>
                    </a:lnTo>
                    <a:lnTo>
                      <a:pt x="406" y="178"/>
                    </a:lnTo>
                    <a:lnTo>
                      <a:pt x="406" y="183"/>
                    </a:lnTo>
                    <a:lnTo>
                      <a:pt x="406" y="189"/>
                    </a:lnTo>
                    <a:lnTo>
                      <a:pt x="406" y="194"/>
                    </a:lnTo>
                    <a:lnTo>
                      <a:pt x="406" y="199"/>
                    </a:lnTo>
                    <a:lnTo>
                      <a:pt x="401" y="199"/>
                    </a:lnTo>
                    <a:lnTo>
                      <a:pt x="401" y="204"/>
                    </a:lnTo>
                    <a:lnTo>
                      <a:pt x="401" y="209"/>
                    </a:lnTo>
                    <a:lnTo>
                      <a:pt x="401" y="215"/>
                    </a:lnTo>
                    <a:lnTo>
                      <a:pt x="401" y="220"/>
                    </a:lnTo>
                    <a:lnTo>
                      <a:pt x="401" y="225"/>
                    </a:lnTo>
                    <a:lnTo>
                      <a:pt x="396" y="241"/>
                    </a:lnTo>
                    <a:lnTo>
                      <a:pt x="396" y="246"/>
                    </a:lnTo>
                    <a:lnTo>
                      <a:pt x="396" y="251"/>
                    </a:lnTo>
                    <a:lnTo>
                      <a:pt x="401" y="251"/>
                    </a:lnTo>
                    <a:lnTo>
                      <a:pt x="401" y="256"/>
                    </a:lnTo>
                    <a:lnTo>
                      <a:pt x="401" y="262"/>
                    </a:lnTo>
                    <a:lnTo>
                      <a:pt x="396" y="272"/>
                    </a:lnTo>
                    <a:lnTo>
                      <a:pt x="396" y="277"/>
                    </a:lnTo>
                    <a:lnTo>
                      <a:pt x="396" y="283"/>
                    </a:lnTo>
                    <a:lnTo>
                      <a:pt x="396" y="288"/>
                    </a:lnTo>
                    <a:lnTo>
                      <a:pt x="401" y="293"/>
                    </a:lnTo>
                    <a:lnTo>
                      <a:pt x="406" y="288"/>
                    </a:lnTo>
                    <a:lnTo>
                      <a:pt x="412" y="283"/>
                    </a:lnTo>
                    <a:lnTo>
                      <a:pt x="417" y="283"/>
                    </a:lnTo>
                    <a:lnTo>
                      <a:pt x="422" y="283"/>
                    </a:lnTo>
                    <a:lnTo>
                      <a:pt x="427" y="283"/>
                    </a:lnTo>
                    <a:lnTo>
                      <a:pt x="433" y="277"/>
                    </a:lnTo>
                    <a:lnTo>
                      <a:pt x="438" y="277"/>
                    </a:lnTo>
                    <a:lnTo>
                      <a:pt x="443" y="277"/>
                    </a:lnTo>
                    <a:lnTo>
                      <a:pt x="448" y="277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5" name="Freeform 14">
                <a:extLst>
                  <a:ext uri="{FF2B5EF4-FFF2-40B4-BE49-F238E27FC236}">
                    <a16:creationId xmlns:a16="http://schemas.microsoft.com/office/drawing/2014/main" id="{319E5B4C-3E87-D49E-C7F9-1B479B3A59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43957" y="2278666"/>
                <a:ext cx="1568479" cy="1432439"/>
              </a:xfrm>
              <a:custGeom>
                <a:avLst/>
                <a:gdLst>
                  <a:gd name="T0" fmla="*/ 1048 w 1063"/>
                  <a:gd name="T1" fmla="*/ 449 h 977"/>
                  <a:gd name="T2" fmla="*/ 1016 w 1063"/>
                  <a:gd name="T3" fmla="*/ 496 h 977"/>
                  <a:gd name="T4" fmla="*/ 996 w 1063"/>
                  <a:gd name="T5" fmla="*/ 549 h 977"/>
                  <a:gd name="T6" fmla="*/ 985 w 1063"/>
                  <a:gd name="T7" fmla="*/ 606 h 977"/>
                  <a:gd name="T8" fmla="*/ 985 w 1063"/>
                  <a:gd name="T9" fmla="*/ 679 h 977"/>
                  <a:gd name="T10" fmla="*/ 959 w 1063"/>
                  <a:gd name="T11" fmla="*/ 726 h 977"/>
                  <a:gd name="T12" fmla="*/ 975 w 1063"/>
                  <a:gd name="T13" fmla="*/ 794 h 977"/>
                  <a:gd name="T14" fmla="*/ 1011 w 1063"/>
                  <a:gd name="T15" fmla="*/ 862 h 977"/>
                  <a:gd name="T16" fmla="*/ 996 w 1063"/>
                  <a:gd name="T17" fmla="*/ 920 h 977"/>
                  <a:gd name="T18" fmla="*/ 954 w 1063"/>
                  <a:gd name="T19" fmla="*/ 977 h 977"/>
                  <a:gd name="T20" fmla="*/ 886 w 1063"/>
                  <a:gd name="T21" fmla="*/ 914 h 977"/>
                  <a:gd name="T22" fmla="*/ 839 w 1063"/>
                  <a:gd name="T23" fmla="*/ 941 h 977"/>
                  <a:gd name="T24" fmla="*/ 782 w 1063"/>
                  <a:gd name="T25" fmla="*/ 951 h 977"/>
                  <a:gd name="T26" fmla="*/ 771 w 1063"/>
                  <a:gd name="T27" fmla="*/ 878 h 977"/>
                  <a:gd name="T28" fmla="*/ 719 w 1063"/>
                  <a:gd name="T29" fmla="*/ 826 h 977"/>
                  <a:gd name="T30" fmla="*/ 667 w 1063"/>
                  <a:gd name="T31" fmla="*/ 873 h 977"/>
                  <a:gd name="T32" fmla="*/ 558 w 1063"/>
                  <a:gd name="T33" fmla="*/ 841 h 977"/>
                  <a:gd name="T34" fmla="*/ 464 w 1063"/>
                  <a:gd name="T35" fmla="*/ 841 h 977"/>
                  <a:gd name="T36" fmla="*/ 448 w 1063"/>
                  <a:gd name="T37" fmla="*/ 789 h 977"/>
                  <a:gd name="T38" fmla="*/ 490 w 1063"/>
                  <a:gd name="T39" fmla="*/ 737 h 977"/>
                  <a:gd name="T40" fmla="*/ 443 w 1063"/>
                  <a:gd name="T41" fmla="*/ 690 h 977"/>
                  <a:gd name="T42" fmla="*/ 474 w 1063"/>
                  <a:gd name="T43" fmla="*/ 643 h 977"/>
                  <a:gd name="T44" fmla="*/ 448 w 1063"/>
                  <a:gd name="T45" fmla="*/ 575 h 977"/>
                  <a:gd name="T46" fmla="*/ 391 w 1063"/>
                  <a:gd name="T47" fmla="*/ 580 h 977"/>
                  <a:gd name="T48" fmla="*/ 344 w 1063"/>
                  <a:gd name="T49" fmla="*/ 575 h 977"/>
                  <a:gd name="T50" fmla="*/ 318 w 1063"/>
                  <a:gd name="T51" fmla="*/ 528 h 977"/>
                  <a:gd name="T52" fmla="*/ 365 w 1063"/>
                  <a:gd name="T53" fmla="*/ 486 h 977"/>
                  <a:gd name="T54" fmla="*/ 339 w 1063"/>
                  <a:gd name="T55" fmla="*/ 449 h 977"/>
                  <a:gd name="T56" fmla="*/ 318 w 1063"/>
                  <a:gd name="T57" fmla="*/ 381 h 977"/>
                  <a:gd name="T58" fmla="*/ 271 w 1063"/>
                  <a:gd name="T59" fmla="*/ 340 h 977"/>
                  <a:gd name="T60" fmla="*/ 235 w 1063"/>
                  <a:gd name="T61" fmla="*/ 361 h 977"/>
                  <a:gd name="T62" fmla="*/ 172 w 1063"/>
                  <a:gd name="T63" fmla="*/ 371 h 977"/>
                  <a:gd name="T64" fmla="*/ 125 w 1063"/>
                  <a:gd name="T65" fmla="*/ 371 h 977"/>
                  <a:gd name="T66" fmla="*/ 68 w 1063"/>
                  <a:gd name="T67" fmla="*/ 413 h 977"/>
                  <a:gd name="T68" fmla="*/ 26 w 1063"/>
                  <a:gd name="T69" fmla="*/ 428 h 977"/>
                  <a:gd name="T70" fmla="*/ 16 w 1063"/>
                  <a:gd name="T71" fmla="*/ 376 h 977"/>
                  <a:gd name="T72" fmla="*/ 5 w 1063"/>
                  <a:gd name="T73" fmla="*/ 314 h 977"/>
                  <a:gd name="T74" fmla="*/ 21 w 1063"/>
                  <a:gd name="T75" fmla="*/ 267 h 977"/>
                  <a:gd name="T76" fmla="*/ 57 w 1063"/>
                  <a:gd name="T77" fmla="*/ 235 h 977"/>
                  <a:gd name="T78" fmla="*/ 94 w 1063"/>
                  <a:gd name="T79" fmla="*/ 193 h 977"/>
                  <a:gd name="T80" fmla="*/ 146 w 1063"/>
                  <a:gd name="T81" fmla="*/ 199 h 977"/>
                  <a:gd name="T82" fmla="*/ 198 w 1063"/>
                  <a:gd name="T83" fmla="*/ 188 h 977"/>
                  <a:gd name="T84" fmla="*/ 245 w 1063"/>
                  <a:gd name="T85" fmla="*/ 157 h 977"/>
                  <a:gd name="T86" fmla="*/ 266 w 1063"/>
                  <a:gd name="T87" fmla="*/ 94 h 977"/>
                  <a:gd name="T88" fmla="*/ 313 w 1063"/>
                  <a:gd name="T89" fmla="*/ 58 h 977"/>
                  <a:gd name="T90" fmla="*/ 365 w 1063"/>
                  <a:gd name="T91" fmla="*/ 68 h 977"/>
                  <a:gd name="T92" fmla="*/ 375 w 1063"/>
                  <a:gd name="T93" fmla="*/ 110 h 977"/>
                  <a:gd name="T94" fmla="*/ 438 w 1063"/>
                  <a:gd name="T95" fmla="*/ 136 h 977"/>
                  <a:gd name="T96" fmla="*/ 474 w 1063"/>
                  <a:gd name="T97" fmla="*/ 84 h 977"/>
                  <a:gd name="T98" fmla="*/ 511 w 1063"/>
                  <a:gd name="T99" fmla="*/ 58 h 977"/>
                  <a:gd name="T100" fmla="*/ 558 w 1063"/>
                  <a:gd name="T101" fmla="*/ 63 h 977"/>
                  <a:gd name="T102" fmla="*/ 626 w 1063"/>
                  <a:gd name="T103" fmla="*/ 78 h 977"/>
                  <a:gd name="T104" fmla="*/ 698 w 1063"/>
                  <a:gd name="T105" fmla="*/ 47 h 977"/>
                  <a:gd name="T106" fmla="*/ 787 w 1063"/>
                  <a:gd name="T107" fmla="*/ 0 h 977"/>
                  <a:gd name="T108" fmla="*/ 818 w 1063"/>
                  <a:gd name="T109" fmla="*/ 68 h 977"/>
                  <a:gd name="T110" fmla="*/ 886 w 1063"/>
                  <a:gd name="T111" fmla="*/ 115 h 977"/>
                  <a:gd name="T112" fmla="*/ 970 w 1063"/>
                  <a:gd name="T113" fmla="*/ 172 h 977"/>
                  <a:gd name="T114" fmla="*/ 970 w 1063"/>
                  <a:gd name="T115" fmla="*/ 272 h 977"/>
                  <a:gd name="T116" fmla="*/ 949 w 1063"/>
                  <a:gd name="T117" fmla="*/ 340 h 977"/>
                  <a:gd name="T118" fmla="*/ 1011 w 1063"/>
                  <a:gd name="T119" fmla="*/ 366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3" h="977">
                    <a:moveTo>
                      <a:pt x="1048" y="371"/>
                    </a:moveTo>
                    <a:lnTo>
                      <a:pt x="1043" y="392"/>
                    </a:lnTo>
                    <a:lnTo>
                      <a:pt x="1037" y="397"/>
                    </a:lnTo>
                    <a:lnTo>
                      <a:pt x="1032" y="408"/>
                    </a:lnTo>
                    <a:lnTo>
                      <a:pt x="1032" y="418"/>
                    </a:lnTo>
                    <a:lnTo>
                      <a:pt x="1037" y="418"/>
                    </a:lnTo>
                    <a:lnTo>
                      <a:pt x="1048" y="423"/>
                    </a:lnTo>
                    <a:lnTo>
                      <a:pt x="1058" y="428"/>
                    </a:lnTo>
                    <a:lnTo>
                      <a:pt x="1063" y="439"/>
                    </a:lnTo>
                    <a:lnTo>
                      <a:pt x="1058" y="439"/>
                    </a:lnTo>
                    <a:lnTo>
                      <a:pt x="1053" y="439"/>
                    </a:lnTo>
                    <a:lnTo>
                      <a:pt x="1048" y="439"/>
                    </a:lnTo>
                    <a:lnTo>
                      <a:pt x="1048" y="444"/>
                    </a:lnTo>
                    <a:lnTo>
                      <a:pt x="1048" y="449"/>
                    </a:lnTo>
                    <a:lnTo>
                      <a:pt x="1043" y="455"/>
                    </a:lnTo>
                    <a:lnTo>
                      <a:pt x="1043" y="460"/>
                    </a:lnTo>
                    <a:lnTo>
                      <a:pt x="1043" y="465"/>
                    </a:lnTo>
                    <a:lnTo>
                      <a:pt x="1048" y="465"/>
                    </a:lnTo>
                    <a:lnTo>
                      <a:pt x="1048" y="470"/>
                    </a:lnTo>
                    <a:lnTo>
                      <a:pt x="1043" y="470"/>
                    </a:lnTo>
                    <a:lnTo>
                      <a:pt x="1043" y="476"/>
                    </a:lnTo>
                    <a:lnTo>
                      <a:pt x="1037" y="481"/>
                    </a:lnTo>
                    <a:lnTo>
                      <a:pt x="1032" y="481"/>
                    </a:lnTo>
                    <a:lnTo>
                      <a:pt x="1032" y="486"/>
                    </a:lnTo>
                    <a:lnTo>
                      <a:pt x="1027" y="486"/>
                    </a:lnTo>
                    <a:lnTo>
                      <a:pt x="1022" y="491"/>
                    </a:lnTo>
                    <a:lnTo>
                      <a:pt x="1016" y="491"/>
                    </a:lnTo>
                    <a:lnTo>
                      <a:pt x="1016" y="496"/>
                    </a:lnTo>
                    <a:lnTo>
                      <a:pt x="1011" y="496"/>
                    </a:lnTo>
                    <a:lnTo>
                      <a:pt x="1011" y="502"/>
                    </a:lnTo>
                    <a:lnTo>
                      <a:pt x="1006" y="502"/>
                    </a:lnTo>
                    <a:lnTo>
                      <a:pt x="1001" y="507"/>
                    </a:lnTo>
                    <a:lnTo>
                      <a:pt x="996" y="512"/>
                    </a:lnTo>
                    <a:lnTo>
                      <a:pt x="996" y="517"/>
                    </a:lnTo>
                    <a:lnTo>
                      <a:pt x="996" y="523"/>
                    </a:lnTo>
                    <a:lnTo>
                      <a:pt x="996" y="528"/>
                    </a:lnTo>
                    <a:lnTo>
                      <a:pt x="996" y="533"/>
                    </a:lnTo>
                    <a:lnTo>
                      <a:pt x="990" y="533"/>
                    </a:lnTo>
                    <a:lnTo>
                      <a:pt x="990" y="538"/>
                    </a:lnTo>
                    <a:lnTo>
                      <a:pt x="990" y="543"/>
                    </a:lnTo>
                    <a:lnTo>
                      <a:pt x="990" y="549"/>
                    </a:lnTo>
                    <a:lnTo>
                      <a:pt x="996" y="549"/>
                    </a:lnTo>
                    <a:lnTo>
                      <a:pt x="996" y="554"/>
                    </a:lnTo>
                    <a:lnTo>
                      <a:pt x="1001" y="559"/>
                    </a:lnTo>
                    <a:lnTo>
                      <a:pt x="1001" y="564"/>
                    </a:lnTo>
                    <a:lnTo>
                      <a:pt x="1001" y="570"/>
                    </a:lnTo>
                    <a:lnTo>
                      <a:pt x="1006" y="580"/>
                    </a:lnTo>
                    <a:lnTo>
                      <a:pt x="1006" y="585"/>
                    </a:lnTo>
                    <a:lnTo>
                      <a:pt x="1006" y="590"/>
                    </a:lnTo>
                    <a:lnTo>
                      <a:pt x="1006" y="596"/>
                    </a:lnTo>
                    <a:lnTo>
                      <a:pt x="1001" y="596"/>
                    </a:lnTo>
                    <a:lnTo>
                      <a:pt x="996" y="601"/>
                    </a:lnTo>
                    <a:lnTo>
                      <a:pt x="990" y="601"/>
                    </a:lnTo>
                    <a:lnTo>
                      <a:pt x="985" y="601"/>
                    </a:lnTo>
                    <a:lnTo>
                      <a:pt x="980" y="606"/>
                    </a:lnTo>
                    <a:lnTo>
                      <a:pt x="985" y="606"/>
                    </a:lnTo>
                    <a:lnTo>
                      <a:pt x="990" y="606"/>
                    </a:lnTo>
                    <a:lnTo>
                      <a:pt x="990" y="611"/>
                    </a:lnTo>
                    <a:lnTo>
                      <a:pt x="990" y="617"/>
                    </a:lnTo>
                    <a:lnTo>
                      <a:pt x="990" y="627"/>
                    </a:lnTo>
                    <a:lnTo>
                      <a:pt x="990" y="632"/>
                    </a:lnTo>
                    <a:lnTo>
                      <a:pt x="990" y="637"/>
                    </a:lnTo>
                    <a:lnTo>
                      <a:pt x="990" y="643"/>
                    </a:lnTo>
                    <a:lnTo>
                      <a:pt x="990" y="648"/>
                    </a:lnTo>
                    <a:lnTo>
                      <a:pt x="990" y="658"/>
                    </a:lnTo>
                    <a:lnTo>
                      <a:pt x="990" y="664"/>
                    </a:lnTo>
                    <a:lnTo>
                      <a:pt x="990" y="669"/>
                    </a:lnTo>
                    <a:lnTo>
                      <a:pt x="990" y="674"/>
                    </a:lnTo>
                    <a:lnTo>
                      <a:pt x="990" y="679"/>
                    </a:lnTo>
                    <a:lnTo>
                      <a:pt x="985" y="679"/>
                    </a:lnTo>
                    <a:lnTo>
                      <a:pt x="985" y="685"/>
                    </a:lnTo>
                    <a:lnTo>
                      <a:pt x="985" y="690"/>
                    </a:lnTo>
                    <a:lnTo>
                      <a:pt x="985" y="695"/>
                    </a:lnTo>
                    <a:lnTo>
                      <a:pt x="980" y="695"/>
                    </a:lnTo>
                    <a:lnTo>
                      <a:pt x="980" y="700"/>
                    </a:lnTo>
                    <a:lnTo>
                      <a:pt x="980" y="705"/>
                    </a:lnTo>
                    <a:lnTo>
                      <a:pt x="980" y="711"/>
                    </a:lnTo>
                    <a:lnTo>
                      <a:pt x="980" y="716"/>
                    </a:lnTo>
                    <a:lnTo>
                      <a:pt x="975" y="716"/>
                    </a:lnTo>
                    <a:lnTo>
                      <a:pt x="970" y="721"/>
                    </a:lnTo>
                    <a:lnTo>
                      <a:pt x="970" y="716"/>
                    </a:lnTo>
                    <a:lnTo>
                      <a:pt x="964" y="716"/>
                    </a:lnTo>
                    <a:lnTo>
                      <a:pt x="964" y="721"/>
                    </a:lnTo>
                    <a:lnTo>
                      <a:pt x="959" y="726"/>
                    </a:lnTo>
                    <a:lnTo>
                      <a:pt x="964" y="732"/>
                    </a:lnTo>
                    <a:lnTo>
                      <a:pt x="964" y="737"/>
                    </a:lnTo>
                    <a:lnTo>
                      <a:pt x="970" y="737"/>
                    </a:lnTo>
                    <a:lnTo>
                      <a:pt x="970" y="742"/>
                    </a:lnTo>
                    <a:lnTo>
                      <a:pt x="964" y="747"/>
                    </a:lnTo>
                    <a:lnTo>
                      <a:pt x="964" y="752"/>
                    </a:lnTo>
                    <a:lnTo>
                      <a:pt x="964" y="758"/>
                    </a:lnTo>
                    <a:lnTo>
                      <a:pt x="964" y="763"/>
                    </a:lnTo>
                    <a:lnTo>
                      <a:pt x="964" y="768"/>
                    </a:lnTo>
                    <a:lnTo>
                      <a:pt x="964" y="773"/>
                    </a:lnTo>
                    <a:lnTo>
                      <a:pt x="964" y="779"/>
                    </a:lnTo>
                    <a:lnTo>
                      <a:pt x="964" y="784"/>
                    </a:lnTo>
                    <a:lnTo>
                      <a:pt x="970" y="789"/>
                    </a:lnTo>
                    <a:lnTo>
                      <a:pt x="975" y="794"/>
                    </a:lnTo>
                    <a:lnTo>
                      <a:pt x="980" y="799"/>
                    </a:lnTo>
                    <a:lnTo>
                      <a:pt x="985" y="805"/>
                    </a:lnTo>
                    <a:lnTo>
                      <a:pt x="985" y="815"/>
                    </a:lnTo>
                    <a:lnTo>
                      <a:pt x="990" y="820"/>
                    </a:lnTo>
                    <a:lnTo>
                      <a:pt x="996" y="826"/>
                    </a:lnTo>
                    <a:lnTo>
                      <a:pt x="1001" y="831"/>
                    </a:lnTo>
                    <a:lnTo>
                      <a:pt x="1006" y="831"/>
                    </a:lnTo>
                    <a:lnTo>
                      <a:pt x="1011" y="836"/>
                    </a:lnTo>
                    <a:lnTo>
                      <a:pt x="1016" y="836"/>
                    </a:lnTo>
                    <a:lnTo>
                      <a:pt x="1016" y="841"/>
                    </a:lnTo>
                    <a:lnTo>
                      <a:pt x="1016" y="846"/>
                    </a:lnTo>
                    <a:lnTo>
                      <a:pt x="1011" y="852"/>
                    </a:lnTo>
                    <a:lnTo>
                      <a:pt x="1011" y="857"/>
                    </a:lnTo>
                    <a:lnTo>
                      <a:pt x="1011" y="862"/>
                    </a:lnTo>
                    <a:lnTo>
                      <a:pt x="1011" y="867"/>
                    </a:lnTo>
                    <a:lnTo>
                      <a:pt x="1006" y="867"/>
                    </a:lnTo>
                    <a:lnTo>
                      <a:pt x="1011" y="867"/>
                    </a:lnTo>
                    <a:lnTo>
                      <a:pt x="1006" y="873"/>
                    </a:lnTo>
                    <a:lnTo>
                      <a:pt x="1006" y="878"/>
                    </a:lnTo>
                    <a:lnTo>
                      <a:pt x="1001" y="878"/>
                    </a:lnTo>
                    <a:lnTo>
                      <a:pt x="996" y="883"/>
                    </a:lnTo>
                    <a:lnTo>
                      <a:pt x="996" y="888"/>
                    </a:lnTo>
                    <a:lnTo>
                      <a:pt x="996" y="894"/>
                    </a:lnTo>
                    <a:lnTo>
                      <a:pt x="996" y="899"/>
                    </a:lnTo>
                    <a:lnTo>
                      <a:pt x="996" y="904"/>
                    </a:lnTo>
                    <a:lnTo>
                      <a:pt x="996" y="909"/>
                    </a:lnTo>
                    <a:lnTo>
                      <a:pt x="996" y="914"/>
                    </a:lnTo>
                    <a:lnTo>
                      <a:pt x="996" y="920"/>
                    </a:lnTo>
                    <a:lnTo>
                      <a:pt x="996" y="925"/>
                    </a:lnTo>
                    <a:lnTo>
                      <a:pt x="990" y="930"/>
                    </a:lnTo>
                    <a:lnTo>
                      <a:pt x="985" y="935"/>
                    </a:lnTo>
                    <a:lnTo>
                      <a:pt x="985" y="941"/>
                    </a:lnTo>
                    <a:lnTo>
                      <a:pt x="980" y="946"/>
                    </a:lnTo>
                    <a:lnTo>
                      <a:pt x="975" y="946"/>
                    </a:lnTo>
                    <a:lnTo>
                      <a:pt x="975" y="951"/>
                    </a:lnTo>
                    <a:lnTo>
                      <a:pt x="970" y="951"/>
                    </a:lnTo>
                    <a:lnTo>
                      <a:pt x="970" y="956"/>
                    </a:lnTo>
                    <a:lnTo>
                      <a:pt x="964" y="961"/>
                    </a:lnTo>
                    <a:lnTo>
                      <a:pt x="964" y="967"/>
                    </a:lnTo>
                    <a:lnTo>
                      <a:pt x="964" y="972"/>
                    </a:lnTo>
                    <a:lnTo>
                      <a:pt x="959" y="977"/>
                    </a:lnTo>
                    <a:lnTo>
                      <a:pt x="954" y="977"/>
                    </a:lnTo>
                    <a:lnTo>
                      <a:pt x="949" y="977"/>
                    </a:lnTo>
                    <a:lnTo>
                      <a:pt x="943" y="977"/>
                    </a:lnTo>
                    <a:lnTo>
                      <a:pt x="938" y="972"/>
                    </a:lnTo>
                    <a:lnTo>
                      <a:pt x="938" y="961"/>
                    </a:lnTo>
                    <a:lnTo>
                      <a:pt x="933" y="951"/>
                    </a:lnTo>
                    <a:lnTo>
                      <a:pt x="923" y="941"/>
                    </a:lnTo>
                    <a:lnTo>
                      <a:pt x="917" y="941"/>
                    </a:lnTo>
                    <a:lnTo>
                      <a:pt x="907" y="930"/>
                    </a:lnTo>
                    <a:lnTo>
                      <a:pt x="907" y="925"/>
                    </a:lnTo>
                    <a:lnTo>
                      <a:pt x="902" y="925"/>
                    </a:lnTo>
                    <a:lnTo>
                      <a:pt x="897" y="920"/>
                    </a:lnTo>
                    <a:lnTo>
                      <a:pt x="897" y="914"/>
                    </a:lnTo>
                    <a:lnTo>
                      <a:pt x="891" y="914"/>
                    </a:lnTo>
                    <a:lnTo>
                      <a:pt x="886" y="914"/>
                    </a:lnTo>
                    <a:lnTo>
                      <a:pt x="881" y="914"/>
                    </a:lnTo>
                    <a:lnTo>
                      <a:pt x="865" y="909"/>
                    </a:lnTo>
                    <a:lnTo>
                      <a:pt x="850" y="909"/>
                    </a:lnTo>
                    <a:lnTo>
                      <a:pt x="850" y="904"/>
                    </a:lnTo>
                    <a:lnTo>
                      <a:pt x="844" y="904"/>
                    </a:lnTo>
                    <a:lnTo>
                      <a:pt x="844" y="909"/>
                    </a:lnTo>
                    <a:lnTo>
                      <a:pt x="844" y="914"/>
                    </a:lnTo>
                    <a:lnTo>
                      <a:pt x="844" y="920"/>
                    </a:lnTo>
                    <a:lnTo>
                      <a:pt x="839" y="925"/>
                    </a:lnTo>
                    <a:lnTo>
                      <a:pt x="839" y="930"/>
                    </a:lnTo>
                    <a:lnTo>
                      <a:pt x="839" y="935"/>
                    </a:lnTo>
                    <a:lnTo>
                      <a:pt x="844" y="935"/>
                    </a:lnTo>
                    <a:lnTo>
                      <a:pt x="839" y="935"/>
                    </a:lnTo>
                    <a:lnTo>
                      <a:pt x="839" y="941"/>
                    </a:lnTo>
                    <a:lnTo>
                      <a:pt x="839" y="946"/>
                    </a:lnTo>
                    <a:lnTo>
                      <a:pt x="834" y="946"/>
                    </a:lnTo>
                    <a:lnTo>
                      <a:pt x="829" y="946"/>
                    </a:lnTo>
                    <a:lnTo>
                      <a:pt x="824" y="951"/>
                    </a:lnTo>
                    <a:lnTo>
                      <a:pt x="818" y="956"/>
                    </a:lnTo>
                    <a:lnTo>
                      <a:pt x="813" y="956"/>
                    </a:lnTo>
                    <a:lnTo>
                      <a:pt x="808" y="956"/>
                    </a:lnTo>
                    <a:lnTo>
                      <a:pt x="803" y="961"/>
                    </a:lnTo>
                    <a:lnTo>
                      <a:pt x="798" y="961"/>
                    </a:lnTo>
                    <a:lnTo>
                      <a:pt x="792" y="961"/>
                    </a:lnTo>
                    <a:lnTo>
                      <a:pt x="787" y="961"/>
                    </a:lnTo>
                    <a:lnTo>
                      <a:pt x="787" y="956"/>
                    </a:lnTo>
                    <a:lnTo>
                      <a:pt x="782" y="956"/>
                    </a:lnTo>
                    <a:lnTo>
                      <a:pt x="782" y="951"/>
                    </a:lnTo>
                    <a:lnTo>
                      <a:pt x="782" y="946"/>
                    </a:lnTo>
                    <a:lnTo>
                      <a:pt x="782" y="941"/>
                    </a:lnTo>
                    <a:lnTo>
                      <a:pt x="782" y="935"/>
                    </a:lnTo>
                    <a:lnTo>
                      <a:pt x="782" y="930"/>
                    </a:lnTo>
                    <a:lnTo>
                      <a:pt x="782" y="925"/>
                    </a:lnTo>
                    <a:lnTo>
                      <a:pt x="782" y="920"/>
                    </a:lnTo>
                    <a:lnTo>
                      <a:pt x="787" y="920"/>
                    </a:lnTo>
                    <a:lnTo>
                      <a:pt x="787" y="914"/>
                    </a:lnTo>
                    <a:lnTo>
                      <a:pt x="787" y="909"/>
                    </a:lnTo>
                    <a:lnTo>
                      <a:pt x="787" y="904"/>
                    </a:lnTo>
                    <a:lnTo>
                      <a:pt x="782" y="899"/>
                    </a:lnTo>
                    <a:lnTo>
                      <a:pt x="782" y="894"/>
                    </a:lnTo>
                    <a:lnTo>
                      <a:pt x="777" y="888"/>
                    </a:lnTo>
                    <a:lnTo>
                      <a:pt x="771" y="878"/>
                    </a:lnTo>
                    <a:lnTo>
                      <a:pt x="766" y="873"/>
                    </a:lnTo>
                    <a:lnTo>
                      <a:pt x="761" y="867"/>
                    </a:lnTo>
                    <a:lnTo>
                      <a:pt x="756" y="867"/>
                    </a:lnTo>
                    <a:lnTo>
                      <a:pt x="751" y="867"/>
                    </a:lnTo>
                    <a:lnTo>
                      <a:pt x="751" y="862"/>
                    </a:lnTo>
                    <a:lnTo>
                      <a:pt x="745" y="862"/>
                    </a:lnTo>
                    <a:lnTo>
                      <a:pt x="745" y="857"/>
                    </a:lnTo>
                    <a:lnTo>
                      <a:pt x="740" y="852"/>
                    </a:lnTo>
                    <a:lnTo>
                      <a:pt x="740" y="846"/>
                    </a:lnTo>
                    <a:lnTo>
                      <a:pt x="740" y="841"/>
                    </a:lnTo>
                    <a:lnTo>
                      <a:pt x="735" y="836"/>
                    </a:lnTo>
                    <a:lnTo>
                      <a:pt x="730" y="831"/>
                    </a:lnTo>
                    <a:lnTo>
                      <a:pt x="725" y="826"/>
                    </a:lnTo>
                    <a:lnTo>
                      <a:pt x="719" y="826"/>
                    </a:lnTo>
                    <a:lnTo>
                      <a:pt x="714" y="826"/>
                    </a:lnTo>
                    <a:lnTo>
                      <a:pt x="709" y="826"/>
                    </a:lnTo>
                    <a:lnTo>
                      <a:pt x="709" y="831"/>
                    </a:lnTo>
                    <a:lnTo>
                      <a:pt x="704" y="836"/>
                    </a:lnTo>
                    <a:lnTo>
                      <a:pt x="698" y="836"/>
                    </a:lnTo>
                    <a:lnTo>
                      <a:pt x="698" y="841"/>
                    </a:lnTo>
                    <a:lnTo>
                      <a:pt x="698" y="846"/>
                    </a:lnTo>
                    <a:lnTo>
                      <a:pt x="693" y="852"/>
                    </a:lnTo>
                    <a:lnTo>
                      <a:pt x="688" y="852"/>
                    </a:lnTo>
                    <a:lnTo>
                      <a:pt x="683" y="857"/>
                    </a:lnTo>
                    <a:lnTo>
                      <a:pt x="678" y="862"/>
                    </a:lnTo>
                    <a:lnTo>
                      <a:pt x="678" y="867"/>
                    </a:lnTo>
                    <a:lnTo>
                      <a:pt x="678" y="873"/>
                    </a:lnTo>
                    <a:lnTo>
                      <a:pt x="667" y="873"/>
                    </a:lnTo>
                    <a:lnTo>
                      <a:pt x="662" y="873"/>
                    </a:lnTo>
                    <a:lnTo>
                      <a:pt x="657" y="867"/>
                    </a:lnTo>
                    <a:lnTo>
                      <a:pt x="657" y="862"/>
                    </a:lnTo>
                    <a:lnTo>
                      <a:pt x="652" y="862"/>
                    </a:lnTo>
                    <a:lnTo>
                      <a:pt x="652" y="857"/>
                    </a:lnTo>
                    <a:lnTo>
                      <a:pt x="646" y="857"/>
                    </a:lnTo>
                    <a:lnTo>
                      <a:pt x="641" y="852"/>
                    </a:lnTo>
                    <a:lnTo>
                      <a:pt x="620" y="826"/>
                    </a:lnTo>
                    <a:lnTo>
                      <a:pt x="615" y="820"/>
                    </a:lnTo>
                    <a:lnTo>
                      <a:pt x="589" y="815"/>
                    </a:lnTo>
                    <a:lnTo>
                      <a:pt x="584" y="815"/>
                    </a:lnTo>
                    <a:lnTo>
                      <a:pt x="579" y="815"/>
                    </a:lnTo>
                    <a:lnTo>
                      <a:pt x="558" y="836"/>
                    </a:lnTo>
                    <a:lnTo>
                      <a:pt x="558" y="841"/>
                    </a:lnTo>
                    <a:lnTo>
                      <a:pt x="553" y="841"/>
                    </a:lnTo>
                    <a:lnTo>
                      <a:pt x="547" y="841"/>
                    </a:lnTo>
                    <a:lnTo>
                      <a:pt x="542" y="836"/>
                    </a:lnTo>
                    <a:lnTo>
                      <a:pt x="537" y="836"/>
                    </a:lnTo>
                    <a:lnTo>
                      <a:pt x="526" y="841"/>
                    </a:lnTo>
                    <a:lnTo>
                      <a:pt x="521" y="841"/>
                    </a:lnTo>
                    <a:lnTo>
                      <a:pt x="511" y="846"/>
                    </a:lnTo>
                    <a:lnTo>
                      <a:pt x="506" y="841"/>
                    </a:lnTo>
                    <a:lnTo>
                      <a:pt x="495" y="836"/>
                    </a:lnTo>
                    <a:lnTo>
                      <a:pt x="490" y="836"/>
                    </a:lnTo>
                    <a:lnTo>
                      <a:pt x="480" y="836"/>
                    </a:lnTo>
                    <a:lnTo>
                      <a:pt x="474" y="841"/>
                    </a:lnTo>
                    <a:lnTo>
                      <a:pt x="469" y="841"/>
                    </a:lnTo>
                    <a:lnTo>
                      <a:pt x="464" y="841"/>
                    </a:lnTo>
                    <a:lnTo>
                      <a:pt x="459" y="836"/>
                    </a:lnTo>
                    <a:lnTo>
                      <a:pt x="464" y="831"/>
                    </a:lnTo>
                    <a:lnTo>
                      <a:pt x="464" y="826"/>
                    </a:lnTo>
                    <a:lnTo>
                      <a:pt x="469" y="820"/>
                    </a:lnTo>
                    <a:lnTo>
                      <a:pt x="469" y="815"/>
                    </a:lnTo>
                    <a:lnTo>
                      <a:pt x="469" y="810"/>
                    </a:lnTo>
                    <a:lnTo>
                      <a:pt x="464" y="810"/>
                    </a:lnTo>
                    <a:lnTo>
                      <a:pt x="454" y="810"/>
                    </a:lnTo>
                    <a:lnTo>
                      <a:pt x="448" y="810"/>
                    </a:lnTo>
                    <a:lnTo>
                      <a:pt x="443" y="805"/>
                    </a:lnTo>
                    <a:lnTo>
                      <a:pt x="443" y="799"/>
                    </a:lnTo>
                    <a:lnTo>
                      <a:pt x="438" y="789"/>
                    </a:lnTo>
                    <a:lnTo>
                      <a:pt x="443" y="789"/>
                    </a:lnTo>
                    <a:lnTo>
                      <a:pt x="448" y="789"/>
                    </a:lnTo>
                    <a:lnTo>
                      <a:pt x="448" y="784"/>
                    </a:lnTo>
                    <a:lnTo>
                      <a:pt x="448" y="779"/>
                    </a:lnTo>
                    <a:lnTo>
                      <a:pt x="454" y="779"/>
                    </a:lnTo>
                    <a:lnTo>
                      <a:pt x="459" y="773"/>
                    </a:lnTo>
                    <a:lnTo>
                      <a:pt x="464" y="773"/>
                    </a:lnTo>
                    <a:lnTo>
                      <a:pt x="469" y="768"/>
                    </a:lnTo>
                    <a:lnTo>
                      <a:pt x="469" y="763"/>
                    </a:lnTo>
                    <a:lnTo>
                      <a:pt x="474" y="763"/>
                    </a:lnTo>
                    <a:lnTo>
                      <a:pt x="474" y="758"/>
                    </a:lnTo>
                    <a:lnTo>
                      <a:pt x="474" y="752"/>
                    </a:lnTo>
                    <a:lnTo>
                      <a:pt x="480" y="752"/>
                    </a:lnTo>
                    <a:lnTo>
                      <a:pt x="485" y="747"/>
                    </a:lnTo>
                    <a:lnTo>
                      <a:pt x="490" y="742"/>
                    </a:lnTo>
                    <a:lnTo>
                      <a:pt x="490" y="737"/>
                    </a:lnTo>
                    <a:lnTo>
                      <a:pt x="490" y="732"/>
                    </a:lnTo>
                    <a:lnTo>
                      <a:pt x="480" y="726"/>
                    </a:lnTo>
                    <a:lnTo>
                      <a:pt x="474" y="721"/>
                    </a:lnTo>
                    <a:lnTo>
                      <a:pt x="469" y="721"/>
                    </a:lnTo>
                    <a:lnTo>
                      <a:pt x="469" y="716"/>
                    </a:lnTo>
                    <a:lnTo>
                      <a:pt x="469" y="711"/>
                    </a:lnTo>
                    <a:lnTo>
                      <a:pt x="469" y="705"/>
                    </a:lnTo>
                    <a:lnTo>
                      <a:pt x="464" y="700"/>
                    </a:lnTo>
                    <a:lnTo>
                      <a:pt x="464" y="695"/>
                    </a:lnTo>
                    <a:lnTo>
                      <a:pt x="459" y="695"/>
                    </a:lnTo>
                    <a:lnTo>
                      <a:pt x="454" y="695"/>
                    </a:lnTo>
                    <a:lnTo>
                      <a:pt x="448" y="695"/>
                    </a:lnTo>
                    <a:lnTo>
                      <a:pt x="443" y="695"/>
                    </a:lnTo>
                    <a:lnTo>
                      <a:pt x="443" y="690"/>
                    </a:lnTo>
                    <a:lnTo>
                      <a:pt x="438" y="685"/>
                    </a:lnTo>
                    <a:lnTo>
                      <a:pt x="438" y="679"/>
                    </a:lnTo>
                    <a:lnTo>
                      <a:pt x="443" y="674"/>
                    </a:lnTo>
                    <a:lnTo>
                      <a:pt x="448" y="674"/>
                    </a:lnTo>
                    <a:lnTo>
                      <a:pt x="454" y="674"/>
                    </a:lnTo>
                    <a:lnTo>
                      <a:pt x="459" y="674"/>
                    </a:lnTo>
                    <a:lnTo>
                      <a:pt x="464" y="674"/>
                    </a:lnTo>
                    <a:lnTo>
                      <a:pt x="469" y="674"/>
                    </a:lnTo>
                    <a:lnTo>
                      <a:pt x="469" y="669"/>
                    </a:lnTo>
                    <a:lnTo>
                      <a:pt x="469" y="664"/>
                    </a:lnTo>
                    <a:lnTo>
                      <a:pt x="469" y="658"/>
                    </a:lnTo>
                    <a:lnTo>
                      <a:pt x="469" y="653"/>
                    </a:lnTo>
                    <a:lnTo>
                      <a:pt x="474" y="648"/>
                    </a:lnTo>
                    <a:lnTo>
                      <a:pt x="474" y="643"/>
                    </a:lnTo>
                    <a:lnTo>
                      <a:pt x="474" y="637"/>
                    </a:lnTo>
                    <a:lnTo>
                      <a:pt x="474" y="632"/>
                    </a:lnTo>
                    <a:lnTo>
                      <a:pt x="469" y="622"/>
                    </a:lnTo>
                    <a:lnTo>
                      <a:pt x="469" y="617"/>
                    </a:lnTo>
                    <a:lnTo>
                      <a:pt x="469" y="611"/>
                    </a:lnTo>
                    <a:lnTo>
                      <a:pt x="469" y="606"/>
                    </a:lnTo>
                    <a:lnTo>
                      <a:pt x="464" y="606"/>
                    </a:lnTo>
                    <a:lnTo>
                      <a:pt x="464" y="596"/>
                    </a:lnTo>
                    <a:lnTo>
                      <a:pt x="464" y="590"/>
                    </a:lnTo>
                    <a:lnTo>
                      <a:pt x="464" y="585"/>
                    </a:lnTo>
                    <a:lnTo>
                      <a:pt x="459" y="580"/>
                    </a:lnTo>
                    <a:lnTo>
                      <a:pt x="459" y="575"/>
                    </a:lnTo>
                    <a:lnTo>
                      <a:pt x="454" y="575"/>
                    </a:lnTo>
                    <a:lnTo>
                      <a:pt x="448" y="575"/>
                    </a:lnTo>
                    <a:lnTo>
                      <a:pt x="448" y="580"/>
                    </a:lnTo>
                    <a:lnTo>
                      <a:pt x="443" y="580"/>
                    </a:lnTo>
                    <a:lnTo>
                      <a:pt x="443" y="575"/>
                    </a:lnTo>
                    <a:lnTo>
                      <a:pt x="438" y="575"/>
                    </a:lnTo>
                    <a:lnTo>
                      <a:pt x="438" y="580"/>
                    </a:lnTo>
                    <a:lnTo>
                      <a:pt x="433" y="580"/>
                    </a:lnTo>
                    <a:lnTo>
                      <a:pt x="427" y="580"/>
                    </a:lnTo>
                    <a:lnTo>
                      <a:pt x="422" y="580"/>
                    </a:lnTo>
                    <a:lnTo>
                      <a:pt x="417" y="580"/>
                    </a:lnTo>
                    <a:lnTo>
                      <a:pt x="412" y="580"/>
                    </a:lnTo>
                    <a:lnTo>
                      <a:pt x="407" y="580"/>
                    </a:lnTo>
                    <a:lnTo>
                      <a:pt x="401" y="580"/>
                    </a:lnTo>
                    <a:lnTo>
                      <a:pt x="396" y="580"/>
                    </a:lnTo>
                    <a:lnTo>
                      <a:pt x="391" y="580"/>
                    </a:lnTo>
                    <a:lnTo>
                      <a:pt x="391" y="575"/>
                    </a:lnTo>
                    <a:lnTo>
                      <a:pt x="386" y="575"/>
                    </a:lnTo>
                    <a:lnTo>
                      <a:pt x="386" y="580"/>
                    </a:lnTo>
                    <a:lnTo>
                      <a:pt x="386" y="575"/>
                    </a:lnTo>
                    <a:lnTo>
                      <a:pt x="381" y="575"/>
                    </a:lnTo>
                    <a:lnTo>
                      <a:pt x="375" y="575"/>
                    </a:lnTo>
                    <a:lnTo>
                      <a:pt x="370" y="575"/>
                    </a:lnTo>
                    <a:lnTo>
                      <a:pt x="370" y="580"/>
                    </a:lnTo>
                    <a:lnTo>
                      <a:pt x="365" y="580"/>
                    </a:lnTo>
                    <a:lnTo>
                      <a:pt x="365" y="575"/>
                    </a:lnTo>
                    <a:lnTo>
                      <a:pt x="360" y="575"/>
                    </a:lnTo>
                    <a:lnTo>
                      <a:pt x="354" y="575"/>
                    </a:lnTo>
                    <a:lnTo>
                      <a:pt x="349" y="575"/>
                    </a:lnTo>
                    <a:lnTo>
                      <a:pt x="344" y="575"/>
                    </a:lnTo>
                    <a:lnTo>
                      <a:pt x="339" y="575"/>
                    </a:lnTo>
                    <a:lnTo>
                      <a:pt x="339" y="570"/>
                    </a:lnTo>
                    <a:lnTo>
                      <a:pt x="334" y="570"/>
                    </a:lnTo>
                    <a:lnTo>
                      <a:pt x="334" y="564"/>
                    </a:lnTo>
                    <a:lnTo>
                      <a:pt x="328" y="564"/>
                    </a:lnTo>
                    <a:lnTo>
                      <a:pt x="323" y="564"/>
                    </a:lnTo>
                    <a:lnTo>
                      <a:pt x="318" y="564"/>
                    </a:lnTo>
                    <a:lnTo>
                      <a:pt x="313" y="559"/>
                    </a:lnTo>
                    <a:lnTo>
                      <a:pt x="313" y="554"/>
                    </a:lnTo>
                    <a:lnTo>
                      <a:pt x="313" y="543"/>
                    </a:lnTo>
                    <a:lnTo>
                      <a:pt x="313" y="538"/>
                    </a:lnTo>
                    <a:lnTo>
                      <a:pt x="313" y="533"/>
                    </a:lnTo>
                    <a:lnTo>
                      <a:pt x="313" y="528"/>
                    </a:lnTo>
                    <a:lnTo>
                      <a:pt x="318" y="528"/>
                    </a:lnTo>
                    <a:lnTo>
                      <a:pt x="318" y="523"/>
                    </a:lnTo>
                    <a:lnTo>
                      <a:pt x="323" y="523"/>
                    </a:lnTo>
                    <a:lnTo>
                      <a:pt x="328" y="517"/>
                    </a:lnTo>
                    <a:lnTo>
                      <a:pt x="334" y="523"/>
                    </a:lnTo>
                    <a:lnTo>
                      <a:pt x="339" y="523"/>
                    </a:lnTo>
                    <a:lnTo>
                      <a:pt x="344" y="512"/>
                    </a:lnTo>
                    <a:lnTo>
                      <a:pt x="344" y="507"/>
                    </a:lnTo>
                    <a:lnTo>
                      <a:pt x="344" y="502"/>
                    </a:lnTo>
                    <a:lnTo>
                      <a:pt x="349" y="502"/>
                    </a:lnTo>
                    <a:lnTo>
                      <a:pt x="354" y="502"/>
                    </a:lnTo>
                    <a:lnTo>
                      <a:pt x="354" y="496"/>
                    </a:lnTo>
                    <a:lnTo>
                      <a:pt x="360" y="496"/>
                    </a:lnTo>
                    <a:lnTo>
                      <a:pt x="365" y="491"/>
                    </a:lnTo>
                    <a:lnTo>
                      <a:pt x="365" y="486"/>
                    </a:lnTo>
                    <a:lnTo>
                      <a:pt x="365" y="481"/>
                    </a:lnTo>
                    <a:lnTo>
                      <a:pt x="370" y="481"/>
                    </a:lnTo>
                    <a:lnTo>
                      <a:pt x="375" y="481"/>
                    </a:lnTo>
                    <a:lnTo>
                      <a:pt x="381" y="476"/>
                    </a:lnTo>
                    <a:lnTo>
                      <a:pt x="381" y="470"/>
                    </a:lnTo>
                    <a:lnTo>
                      <a:pt x="381" y="465"/>
                    </a:lnTo>
                    <a:lnTo>
                      <a:pt x="375" y="465"/>
                    </a:lnTo>
                    <a:lnTo>
                      <a:pt x="370" y="460"/>
                    </a:lnTo>
                    <a:lnTo>
                      <a:pt x="365" y="455"/>
                    </a:lnTo>
                    <a:lnTo>
                      <a:pt x="360" y="449"/>
                    </a:lnTo>
                    <a:lnTo>
                      <a:pt x="354" y="449"/>
                    </a:lnTo>
                    <a:lnTo>
                      <a:pt x="349" y="449"/>
                    </a:lnTo>
                    <a:lnTo>
                      <a:pt x="344" y="449"/>
                    </a:lnTo>
                    <a:lnTo>
                      <a:pt x="339" y="449"/>
                    </a:lnTo>
                    <a:lnTo>
                      <a:pt x="334" y="449"/>
                    </a:lnTo>
                    <a:lnTo>
                      <a:pt x="328" y="444"/>
                    </a:lnTo>
                    <a:lnTo>
                      <a:pt x="328" y="439"/>
                    </a:lnTo>
                    <a:lnTo>
                      <a:pt x="328" y="434"/>
                    </a:lnTo>
                    <a:lnTo>
                      <a:pt x="328" y="428"/>
                    </a:lnTo>
                    <a:lnTo>
                      <a:pt x="334" y="418"/>
                    </a:lnTo>
                    <a:lnTo>
                      <a:pt x="339" y="413"/>
                    </a:lnTo>
                    <a:lnTo>
                      <a:pt x="339" y="408"/>
                    </a:lnTo>
                    <a:lnTo>
                      <a:pt x="339" y="402"/>
                    </a:lnTo>
                    <a:lnTo>
                      <a:pt x="334" y="397"/>
                    </a:lnTo>
                    <a:lnTo>
                      <a:pt x="328" y="392"/>
                    </a:lnTo>
                    <a:lnTo>
                      <a:pt x="323" y="387"/>
                    </a:lnTo>
                    <a:lnTo>
                      <a:pt x="323" y="381"/>
                    </a:lnTo>
                    <a:lnTo>
                      <a:pt x="318" y="381"/>
                    </a:lnTo>
                    <a:lnTo>
                      <a:pt x="308" y="376"/>
                    </a:lnTo>
                    <a:lnTo>
                      <a:pt x="302" y="381"/>
                    </a:lnTo>
                    <a:lnTo>
                      <a:pt x="297" y="387"/>
                    </a:lnTo>
                    <a:lnTo>
                      <a:pt x="292" y="387"/>
                    </a:lnTo>
                    <a:lnTo>
                      <a:pt x="292" y="381"/>
                    </a:lnTo>
                    <a:lnTo>
                      <a:pt x="292" y="376"/>
                    </a:lnTo>
                    <a:lnTo>
                      <a:pt x="292" y="366"/>
                    </a:lnTo>
                    <a:lnTo>
                      <a:pt x="292" y="361"/>
                    </a:lnTo>
                    <a:lnTo>
                      <a:pt x="292" y="355"/>
                    </a:lnTo>
                    <a:lnTo>
                      <a:pt x="292" y="345"/>
                    </a:lnTo>
                    <a:lnTo>
                      <a:pt x="287" y="345"/>
                    </a:lnTo>
                    <a:lnTo>
                      <a:pt x="282" y="340"/>
                    </a:lnTo>
                    <a:lnTo>
                      <a:pt x="276" y="340"/>
                    </a:lnTo>
                    <a:lnTo>
                      <a:pt x="271" y="340"/>
                    </a:lnTo>
                    <a:lnTo>
                      <a:pt x="266" y="340"/>
                    </a:lnTo>
                    <a:lnTo>
                      <a:pt x="261" y="340"/>
                    </a:lnTo>
                    <a:lnTo>
                      <a:pt x="255" y="340"/>
                    </a:lnTo>
                    <a:lnTo>
                      <a:pt x="250" y="334"/>
                    </a:lnTo>
                    <a:lnTo>
                      <a:pt x="250" y="340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0" y="355"/>
                    </a:lnTo>
                    <a:lnTo>
                      <a:pt x="255" y="355"/>
                    </a:lnTo>
                    <a:lnTo>
                      <a:pt x="255" y="361"/>
                    </a:lnTo>
                    <a:lnTo>
                      <a:pt x="250" y="361"/>
                    </a:lnTo>
                    <a:lnTo>
                      <a:pt x="245" y="361"/>
                    </a:lnTo>
                    <a:lnTo>
                      <a:pt x="240" y="361"/>
                    </a:lnTo>
                    <a:lnTo>
                      <a:pt x="235" y="361"/>
                    </a:lnTo>
                    <a:lnTo>
                      <a:pt x="229" y="361"/>
                    </a:lnTo>
                    <a:lnTo>
                      <a:pt x="224" y="361"/>
                    </a:lnTo>
                    <a:lnTo>
                      <a:pt x="219" y="361"/>
                    </a:lnTo>
                    <a:lnTo>
                      <a:pt x="214" y="361"/>
                    </a:lnTo>
                    <a:lnTo>
                      <a:pt x="209" y="361"/>
                    </a:lnTo>
                    <a:lnTo>
                      <a:pt x="203" y="366"/>
                    </a:lnTo>
                    <a:lnTo>
                      <a:pt x="198" y="366"/>
                    </a:lnTo>
                    <a:lnTo>
                      <a:pt x="193" y="366"/>
                    </a:lnTo>
                    <a:lnTo>
                      <a:pt x="193" y="371"/>
                    </a:lnTo>
                    <a:lnTo>
                      <a:pt x="188" y="376"/>
                    </a:lnTo>
                    <a:lnTo>
                      <a:pt x="182" y="376"/>
                    </a:lnTo>
                    <a:lnTo>
                      <a:pt x="177" y="376"/>
                    </a:lnTo>
                    <a:lnTo>
                      <a:pt x="172" y="376"/>
                    </a:lnTo>
                    <a:lnTo>
                      <a:pt x="172" y="371"/>
                    </a:lnTo>
                    <a:lnTo>
                      <a:pt x="172" y="366"/>
                    </a:lnTo>
                    <a:lnTo>
                      <a:pt x="172" y="361"/>
                    </a:lnTo>
                    <a:lnTo>
                      <a:pt x="172" y="355"/>
                    </a:lnTo>
                    <a:lnTo>
                      <a:pt x="162" y="355"/>
                    </a:lnTo>
                    <a:lnTo>
                      <a:pt x="162" y="350"/>
                    </a:lnTo>
                    <a:lnTo>
                      <a:pt x="156" y="350"/>
                    </a:lnTo>
                    <a:lnTo>
                      <a:pt x="156" y="355"/>
                    </a:lnTo>
                    <a:lnTo>
                      <a:pt x="151" y="355"/>
                    </a:lnTo>
                    <a:lnTo>
                      <a:pt x="146" y="361"/>
                    </a:lnTo>
                    <a:lnTo>
                      <a:pt x="136" y="361"/>
                    </a:lnTo>
                    <a:lnTo>
                      <a:pt x="136" y="366"/>
                    </a:lnTo>
                    <a:lnTo>
                      <a:pt x="130" y="366"/>
                    </a:lnTo>
                    <a:lnTo>
                      <a:pt x="125" y="366"/>
                    </a:lnTo>
                    <a:lnTo>
                      <a:pt x="125" y="371"/>
                    </a:lnTo>
                    <a:lnTo>
                      <a:pt x="120" y="371"/>
                    </a:lnTo>
                    <a:lnTo>
                      <a:pt x="120" y="376"/>
                    </a:lnTo>
                    <a:lnTo>
                      <a:pt x="120" y="381"/>
                    </a:lnTo>
                    <a:lnTo>
                      <a:pt x="115" y="381"/>
                    </a:lnTo>
                    <a:lnTo>
                      <a:pt x="109" y="387"/>
                    </a:lnTo>
                    <a:lnTo>
                      <a:pt x="104" y="387"/>
                    </a:lnTo>
                    <a:lnTo>
                      <a:pt x="99" y="392"/>
                    </a:lnTo>
                    <a:lnTo>
                      <a:pt x="89" y="397"/>
                    </a:lnTo>
                    <a:lnTo>
                      <a:pt x="89" y="402"/>
                    </a:lnTo>
                    <a:lnTo>
                      <a:pt x="83" y="402"/>
                    </a:lnTo>
                    <a:lnTo>
                      <a:pt x="83" y="408"/>
                    </a:lnTo>
                    <a:lnTo>
                      <a:pt x="78" y="413"/>
                    </a:lnTo>
                    <a:lnTo>
                      <a:pt x="73" y="413"/>
                    </a:lnTo>
                    <a:lnTo>
                      <a:pt x="68" y="413"/>
                    </a:lnTo>
                    <a:lnTo>
                      <a:pt x="68" y="418"/>
                    </a:lnTo>
                    <a:lnTo>
                      <a:pt x="68" y="428"/>
                    </a:lnTo>
                    <a:lnTo>
                      <a:pt x="63" y="428"/>
                    </a:lnTo>
                    <a:lnTo>
                      <a:pt x="57" y="428"/>
                    </a:lnTo>
                    <a:lnTo>
                      <a:pt x="52" y="434"/>
                    </a:lnTo>
                    <a:lnTo>
                      <a:pt x="52" y="439"/>
                    </a:lnTo>
                    <a:lnTo>
                      <a:pt x="47" y="439"/>
                    </a:lnTo>
                    <a:lnTo>
                      <a:pt x="42" y="439"/>
                    </a:lnTo>
                    <a:lnTo>
                      <a:pt x="37" y="439"/>
                    </a:lnTo>
                    <a:lnTo>
                      <a:pt x="37" y="444"/>
                    </a:lnTo>
                    <a:lnTo>
                      <a:pt x="31" y="439"/>
                    </a:lnTo>
                    <a:lnTo>
                      <a:pt x="31" y="434"/>
                    </a:lnTo>
                    <a:lnTo>
                      <a:pt x="31" y="428"/>
                    </a:lnTo>
                    <a:lnTo>
                      <a:pt x="26" y="428"/>
                    </a:lnTo>
                    <a:lnTo>
                      <a:pt x="26" y="413"/>
                    </a:lnTo>
                    <a:lnTo>
                      <a:pt x="21" y="413"/>
                    </a:lnTo>
                    <a:lnTo>
                      <a:pt x="16" y="408"/>
                    </a:lnTo>
                    <a:lnTo>
                      <a:pt x="5" y="408"/>
                    </a:lnTo>
                    <a:lnTo>
                      <a:pt x="5" y="402"/>
                    </a:lnTo>
                    <a:lnTo>
                      <a:pt x="5" y="397"/>
                    </a:lnTo>
                    <a:lnTo>
                      <a:pt x="0" y="397"/>
                    </a:lnTo>
                    <a:lnTo>
                      <a:pt x="0" y="392"/>
                    </a:lnTo>
                    <a:lnTo>
                      <a:pt x="5" y="392"/>
                    </a:lnTo>
                    <a:lnTo>
                      <a:pt x="5" y="387"/>
                    </a:lnTo>
                    <a:lnTo>
                      <a:pt x="5" y="381"/>
                    </a:lnTo>
                    <a:lnTo>
                      <a:pt x="5" y="376"/>
                    </a:lnTo>
                    <a:lnTo>
                      <a:pt x="10" y="376"/>
                    </a:lnTo>
                    <a:lnTo>
                      <a:pt x="16" y="376"/>
                    </a:lnTo>
                    <a:lnTo>
                      <a:pt x="21" y="371"/>
                    </a:lnTo>
                    <a:lnTo>
                      <a:pt x="21" y="361"/>
                    </a:lnTo>
                    <a:lnTo>
                      <a:pt x="16" y="355"/>
                    </a:lnTo>
                    <a:lnTo>
                      <a:pt x="16" y="350"/>
                    </a:lnTo>
                    <a:lnTo>
                      <a:pt x="16" y="345"/>
                    </a:lnTo>
                    <a:lnTo>
                      <a:pt x="21" y="340"/>
                    </a:lnTo>
                    <a:lnTo>
                      <a:pt x="21" y="334"/>
                    </a:lnTo>
                    <a:lnTo>
                      <a:pt x="21" y="329"/>
                    </a:lnTo>
                    <a:lnTo>
                      <a:pt x="21" y="324"/>
                    </a:lnTo>
                    <a:lnTo>
                      <a:pt x="16" y="324"/>
                    </a:lnTo>
                    <a:lnTo>
                      <a:pt x="16" y="319"/>
                    </a:lnTo>
                    <a:lnTo>
                      <a:pt x="10" y="319"/>
                    </a:lnTo>
                    <a:lnTo>
                      <a:pt x="5" y="319"/>
                    </a:lnTo>
                    <a:lnTo>
                      <a:pt x="5" y="314"/>
                    </a:lnTo>
                    <a:lnTo>
                      <a:pt x="10" y="314"/>
                    </a:lnTo>
                    <a:lnTo>
                      <a:pt x="10" y="308"/>
                    </a:lnTo>
                    <a:lnTo>
                      <a:pt x="10" y="303"/>
                    </a:lnTo>
                    <a:lnTo>
                      <a:pt x="16" y="303"/>
                    </a:lnTo>
                    <a:lnTo>
                      <a:pt x="16" y="298"/>
                    </a:lnTo>
                    <a:lnTo>
                      <a:pt x="10" y="298"/>
                    </a:lnTo>
                    <a:lnTo>
                      <a:pt x="10" y="293"/>
                    </a:lnTo>
                    <a:lnTo>
                      <a:pt x="10" y="287"/>
                    </a:lnTo>
                    <a:lnTo>
                      <a:pt x="10" y="282"/>
                    </a:lnTo>
                    <a:lnTo>
                      <a:pt x="10" y="277"/>
                    </a:lnTo>
                    <a:lnTo>
                      <a:pt x="10" y="272"/>
                    </a:lnTo>
                    <a:lnTo>
                      <a:pt x="16" y="272"/>
                    </a:lnTo>
                    <a:lnTo>
                      <a:pt x="21" y="272"/>
                    </a:lnTo>
                    <a:lnTo>
                      <a:pt x="21" y="267"/>
                    </a:lnTo>
                    <a:lnTo>
                      <a:pt x="16" y="267"/>
                    </a:lnTo>
                    <a:lnTo>
                      <a:pt x="16" y="261"/>
                    </a:lnTo>
                    <a:lnTo>
                      <a:pt x="21" y="261"/>
                    </a:lnTo>
                    <a:lnTo>
                      <a:pt x="26" y="256"/>
                    </a:lnTo>
                    <a:lnTo>
                      <a:pt x="31" y="256"/>
                    </a:lnTo>
                    <a:lnTo>
                      <a:pt x="31" y="251"/>
                    </a:lnTo>
                    <a:lnTo>
                      <a:pt x="37" y="251"/>
                    </a:lnTo>
                    <a:lnTo>
                      <a:pt x="42" y="251"/>
                    </a:lnTo>
                    <a:lnTo>
                      <a:pt x="47" y="251"/>
                    </a:lnTo>
                    <a:lnTo>
                      <a:pt x="52" y="251"/>
                    </a:lnTo>
                    <a:lnTo>
                      <a:pt x="52" y="246"/>
                    </a:lnTo>
                    <a:lnTo>
                      <a:pt x="57" y="246"/>
                    </a:lnTo>
                    <a:lnTo>
                      <a:pt x="57" y="240"/>
                    </a:lnTo>
                    <a:lnTo>
                      <a:pt x="57" y="235"/>
                    </a:lnTo>
                    <a:lnTo>
                      <a:pt x="57" y="230"/>
                    </a:lnTo>
                    <a:lnTo>
                      <a:pt x="57" y="225"/>
                    </a:lnTo>
                    <a:lnTo>
                      <a:pt x="63" y="225"/>
                    </a:lnTo>
                    <a:lnTo>
                      <a:pt x="63" y="220"/>
                    </a:lnTo>
                    <a:lnTo>
                      <a:pt x="68" y="220"/>
                    </a:lnTo>
                    <a:lnTo>
                      <a:pt x="68" y="214"/>
                    </a:lnTo>
                    <a:lnTo>
                      <a:pt x="73" y="214"/>
                    </a:lnTo>
                    <a:lnTo>
                      <a:pt x="78" y="214"/>
                    </a:lnTo>
                    <a:lnTo>
                      <a:pt x="78" y="209"/>
                    </a:lnTo>
                    <a:lnTo>
                      <a:pt x="83" y="204"/>
                    </a:lnTo>
                    <a:lnTo>
                      <a:pt x="83" y="199"/>
                    </a:lnTo>
                    <a:lnTo>
                      <a:pt x="89" y="199"/>
                    </a:lnTo>
                    <a:lnTo>
                      <a:pt x="94" y="199"/>
                    </a:lnTo>
                    <a:lnTo>
                      <a:pt x="94" y="193"/>
                    </a:lnTo>
                    <a:lnTo>
                      <a:pt x="94" y="188"/>
                    </a:lnTo>
                    <a:lnTo>
                      <a:pt x="99" y="188"/>
                    </a:lnTo>
                    <a:lnTo>
                      <a:pt x="99" y="193"/>
                    </a:lnTo>
                    <a:lnTo>
                      <a:pt x="104" y="193"/>
                    </a:lnTo>
                    <a:lnTo>
                      <a:pt x="109" y="193"/>
                    </a:lnTo>
                    <a:lnTo>
                      <a:pt x="115" y="193"/>
                    </a:lnTo>
                    <a:lnTo>
                      <a:pt x="115" y="188"/>
                    </a:lnTo>
                    <a:lnTo>
                      <a:pt x="120" y="188"/>
                    </a:lnTo>
                    <a:lnTo>
                      <a:pt x="125" y="188"/>
                    </a:lnTo>
                    <a:lnTo>
                      <a:pt x="130" y="188"/>
                    </a:lnTo>
                    <a:lnTo>
                      <a:pt x="130" y="193"/>
                    </a:lnTo>
                    <a:lnTo>
                      <a:pt x="136" y="199"/>
                    </a:lnTo>
                    <a:lnTo>
                      <a:pt x="141" y="199"/>
                    </a:lnTo>
                    <a:lnTo>
                      <a:pt x="146" y="199"/>
                    </a:lnTo>
                    <a:lnTo>
                      <a:pt x="146" y="204"/>
                    </a:lnTo>
                    <a:lnTo>
                      <a:pt x="151" y="199"/>
                    </a:lnTo>
                    <a:lnTo>
                      <a:pt x="151" y="193"/>
                    </a:lnTo>
                    <a:lnTo>
                      <a:pt x="156" y="193"/>
                    </a:lnTo>
                    <a:lnTo>
                      <a:pt x="162" y="193"/>
                    </a:lnTo>
                    <a:lnTo>
                      <a:pt x="167" y="193"/>
                    </a:lnTo>
                    <a:lnTo>
                      <a:pt x="172" y="193"/>
                    </a:lnTo>
                    <a:lnTo>
                      <a:pt x="172" y="188"/>
                    </a:lnTo>
                    <a:lnTo>
                      <a:pt x="177" y="188"/>
                    </a:lnTo>
                    <a:lnTo>
                      <a:pt x="182" y="188"/>
                    </a:lnTo>
                    <a:lnTo>
                      <a:pt x="188" y="193"/>
                    </a:lnTo>
                    <a:lnTo>
                      <a:pt x="193" y="193"/>
                    </a:lnTo>
                    <a:lnTo>
                      <a:pt x="198" y="193"/>
                    </a:lnTo>
                    <a:lnTo>
                      <a:pt x="198" y="188"/>
                    </a:lnTo>
                    <a:lnTo>
                      <a:pt x="203" y="183"/>
                    </a:lnTo>
                    <a:lnTo>
                      <a:pt x="214" y="183"/>
                    </a:lnTo>
                    <a:lnTo>
                      <a:pt x="219" y="183"/>
                    </a:lnTo>
                    <a:lnTo>
                      <a:pt x="224" y="183"/>
                    </a:lnTo>
                    <a:lnTo>
                      <a:pt x="224" y="178"/>
                    </a:lnTo>
                    <a:lnTo>
                      <a:pt x="229" y="178"/>
                    </a:lnTo>
                    <a:lnTo>
                      <a:pt x="235" y="178"/>
                    </a:lnTo>
                    <a:lnTo>
                      <a:pt x="235" y="172"/>
                    </a:lnTo>
                    <a:lnTo>
                      <a:pt x="240" y="172"/>
                    </a:lnTo>
                    <a:lnTo>
                      <a:pt x="235" y="172"/>
                    </a:lnTo>
                    <a:lnTo>
                      <a:pt x="235" y="167"/>
                    </a:lnTo>
                    <a:lnTo>
                      <a:pt x="240" y="162"/>
                    </a:lnTo>
                    <a:lnTo>
                      <a:pt x="245" y="162"/>
                    </a:lnTo>
                    <a:lnTo>
                      <a:pt x="245" y="157"/>
                    </a:lnTo>
                    <a:lnTo>
                      <a:pt x="245" y="152"/>
                    </a:lnTo>
                    <a:lnTo>
                      <a:pt x="245" y="146"/>
                    </a:lnTo>
                    <a:lnTo>
                      <a:pt x="250" y="146"/>
                    </a:lnTo>
                    <a:lnTo>
                      <a:pt x="255" y="141"/>
                    </a:lnTo>
                    <a:lnTo>
                      <a:pt x="255" y="136"/>
                    </a:lnTo>
                    <a:lnTo>
                      <a:pt x="255" y="131"/>
                    </a:lnTo>
                    <a:lnTo>
                      <a:pt x="255" y="125"/>
                    </a:lnTo>
                    <a:lnTo>
                      <a:pt x="255" y="120"/>
                    </a:lnTo>
                    <a:lnTo>
                      <a:pt x="255" y="115"/>
                    </a:lnTo>
                    <a:lnTo>
                      <a:pt x="261" y="115"/>
                    </a:lnTo>
                    <a:lnTo>
                      <a:pt x="261" y="110"/>
                    </a:lnTo>
                    <a:lnTo>
                      <a:pt x="261" y="105"/>
                    </a:lnTo>
                    <a:lnTo>
                      <a:pt x="261" y="99"/>
                    </a:lnTo>
                    <a:lnTo>
                      <a:pt x="266" y="94"/>
                    </a:lnTo>
                    <a:lnTo>
                      <a:pt x="271" y="94"/>
                    </a:lnTo>
                    <a:lnTo>
                      <a:pt x="271" y="89"/>
                    </a:lnTo>
                    <a:lnTo>
                      <a:pt x="276" y="89"/>
                    </a:lnTo>
                    <a:lnTo>
                      <a:pt x="282" y="84"/>
                    </a:lnTo>
                    <a:lnTo>
                      <a:pt x="287" y="84"/>
                    </a:lnTo>
                    <a:lnTo>
                      <a:pt x="287" y="78"/>
                    </a:lnTo>
                    <a:lnTo>
                      <a:pt x="292" y="78"/>
                    </a:lnTo>
                    <a:lnTo>
                      <a:pt x="297" y="73"/>
                    </a:lnTo>
                    <a:lnTo>
                      <a:pt x="302" y="73"/>
                    </a:lnTo>
                    <a:lnTo>
                      <a:pt x="302" y="68"/>
                    </a:lnTo>
                    <a:lnTo>
                      <a:pt x="308" y="68"/>
                    </a:lnTo>
                    <a:lnTo>
                      <a:pt x="308" y="63"/>
                    </a:lnTo>
                    <a:lnTo>
                      <a:pt x="308" y="58"/>
                    </a:lnTo>
                    <a:lnTo>
                      <a:pt x="313" y="58"/>
                    </a:lnTo>
                    <a:lnTo>
                      <a:pt x="313" y="52"/>
                    </a:lnTo>
                    <a:lnTo>
                      <a:pt x="318" y="52"/>
                    </a:lnTo>
                    <a:lnTo>
                      <a:pt x="323" y="52"/>
                    </a:lnTo>
                    <a:lnTo>
                      <a:pt x="328" y="52"/>
                    </a:lnTo>
                    <a:lnTo>
                      <a:pt x="334" y="52"/>
                    </a:lnTo>
                    <a:lnTo>
                      <a:pt x="339" y="58"/>
                    </a:lnTo>
                    <a:lnTo>
                      <a:pt x="344" y="63"/>
                    </a:lnTo>
                    <a:lnTo>
                      <a:pt x="349" y="63"/>
                    </a:lnTo>
                    <a:lnTo>
                      <a:pt x="349" y="58"/>
                    </a:lnTo>
                    <a:lnTo>
                      <a:pt x="354" y="58"/>
                    </a:lnTo>
                    <a:lnTo>
                      <a:pt x="360" y="58"/>
                    </a:lnTo>
                    <a:lnTo>
                      <a:pt x="365" y="58"/>
                    </a:lnTo>
                    <a:lnTo>
                      <a:pt x="365" y="63"/>
                    </a:lnTo>
                    <a:lnTo>
                      <a:pt x="365" y="68"/>
                    </a:lnTo>
                    <a:lnTo>
                      <a:pt x="365" y="73"/>
                    </a:lnTo>
                    <a:lnTo>
                      <a:pt x="370" y="73"/>
                    </a:lnTo>
                    <a:lnTo>
                      <a:pt x="365" y="78"/>
                    </a:lnTo>
                    <a:lnTo>
                      <a:pt x="360" y="84"/>
                    </a:lnTo>
                    <a:lnTo>
                      <a:pt x="354" y="89"/>
                    </a:lnTo>
                    <a:lnTo>
                      <a:pt x="349" y="94"/>
                    </a:lnTo>
                    <a:lnTo>
                      <a:pt x="344" y="99"/>
                    </a:lnTo>
                    <a:lnTo>
                      <a:pt x="344" y="105"/>
                    </a:lnTo>
                    <a:lnTo>
                      <a:pt x="349" y="105"/>
                    </a:lnTo>
                    <a:lnTo>
                      <a:pt x="354" y="105"/>
                    </a:lnTo>
                    <a:lnTo>
                      <a:pt x="360" y="105"/>
                    </a:lnTo>
                    <a:lnTo>
                      <a:pt x="365" y="105"/>
                    </a:lnTo>
                    <a:lnTo>
                      <a:pt x="370" y="110"/>
                    </a:lnTo>
                    <a:lnTo>
                      <a:pt x="375" y="110"/>
                    </a:lnTo>
                    <a:lnTo>
                      <a:pt x="386" y="115"/>
                    </a:lnTo>
                    <a:lnTo>
                      <a:pt x="391" y="120"/>
                    </a:lnTo>
                    <a:lnTo>
                      <a:pt x="396" y="125"/>
                    </a:lnTo>
                    <a:lnTo>
                      <a:pt x="401" y="131"/>
                    </a:lnTo>
                    <a:lnTo>
                      <a:pt x="401" y="136"/>
                    </a:lnTo>
                    <a:lnTo>
                      <a:pt x="407" y="136"/>
                    </a:lnTo>
                    <a:lnTo>
                      <a:pt x="412" y="141"/>
                    </a:lnTo>
                    <a:lnTo>
                      <a:pt x="412" y="146"/>
                    </a:lnTo>
                    <a:lnTo>
                      <a:pt x="417" y="146"/>
                    </a:lnTo>
                    <a:lnTo>
                      <a:pt x="422" y="146"/>
                    </a:lnTo>
                    <a:lnTo>
                      <a:pt x="427" y="141"/>
                    </a:lnTo>
                    <a:lnTo>
                      <a:pt x="433" y="141"/>
                    </a:lnTo>
                    <a:lnTo>
                      <a:pt x="433" y="136"/>
                    </a:lnTo>
                    <a:lnTo>
                      <a:pt x="438" y="136"/>
                    </a:lnTo>
                    <a:lnTo>
                      <a:pt x="443" y="136"/>
                    </a:lnTo>
                    <a:lnTo>
                      <a:pt x="443" y="125"/>
                    </a:lnTo>
                    <a:lnTo>
                      <a:pt x="443" y="115"/>
                    </a:lnTo>
                    <a:lnTo>
                      <a:pt x="438" y="110"/>
                    </a:lnTo>
                    <a:lnTo>
                      <a:pt x="433" y="105"/>
                    </a:lnTo>
                    <a:lnTo>
                      <a:pt x="433" y="99"/>
                    </a:lnTo>
                    <a:lnTo>
                      <a:pt x="433" y="94"/>
                    </a:lnTo>
                    <a:lnTo>
                      <a:pt x="438" y="89"/>
                    </a:lnTo>
                    <a:lnTo>
                      <a:pt x="443" y="89"/>
                    </a:lnTo>
                    <a:lnTo>
                      <a:pt x="448" y="84"/>
                    </a:lnTo>
                    <a:lnTo>
                      <a:pt x="454" y="84"/>
                    </a:lnTo>
                    <a:lnTo>
                      <a:pt x="459" y="84"/>
                    </a:lnTo>
                    <a:lnTo>
                      <a:pt x="469" y="84"/>
                    </a:lnTo>
                    <a:lnTo>
                      <a:pt x="474" y="84"/>
                    </a:lnTo>
                    <a:lnTo>
                      <a:pt x="480" y="89"/>
                    </a:lnTo>
                    <a:lnTo>
                      <a:pt x="485" y="89"/>
                    </a:lnTo>
                    <a:lnTo>
                      <a:pt x="485" y="94"/>
                    </a:lnTo>
                    <a:lnTo>
                      <a:pt x="490" y="94"/>
                    </a:lnTo>
                    <a:lnTo>
                      <a:pt x="495" y="94"/>
                    </a:lnTo>
                    <a:lnTo>
                      <a:pt x="500" y="94"/>
                    </a:lnTo>
                    <a:lnTo>
                      <a:pt x="500" y="89"/>
                    </a:lnTo>
                    <a:lnTo>
                      <a:pt x="500" y="84"/>
                    </a:lnTo>
                    <a:lnTo>
                      <a:pt x="500" y="78"/>
                    </a:lnTo>
                    <a:lnTo>
                      <a:pt x="500" y="73"/>
                    </a:lnTo>
                    <a:lnTo>
                      <a:pt x="500" y="68"/>
                    </a:lnTo>
                    <a:lnTo>
                      <a:pt x="506" y="68"/>
                    </a:lnTo>
                    <a:lnTo>
                      <a:pt x="506" y="63"/>
                    </a:lnTo>
                    <a:lnTo>
                      <a:pt x="511" y="58"/>
                    </a:lnTo>
                    <a:lnTo>
                      <a:pt x="516" y="52"/>
                    </a:lnTo>
                    <a:lnTo>
                      <a:pt x="516" y="47"/>
                    </a:lnTo>
                    <a:lnTo>
                      <a:pt x="521" y="47"/>
                    </a:lnTo>
                    <a:lnTo>
                      <a:pt x="521" y="42"/>
                    </a:lnTo>
                    <a:lnTo>
                      <a:pt x="526" y="42"/>
                    </a:lnTo>
                    <a:lnTo>
                      <a:pt x="532" y="42"/>
                    </a:lnTo>
                    <a:lnTo>
                      <a:pt x="537" y="42"/>
                    </a:lnTo>
                    <a:lnTo>
                      <a:pt x="542" y="42"/>
                    </a:lnTo>
                    <a:lnTo>
                      <a:pt x="547" y="42"/>
                    </a:lnTo>
                    <a:lnTo>
                      <a:pt x="547" y="47"/>
                    </a:lnTo>
                    <a:lnTo>
                      <a:pt x="553" y="52"/>
                    </a:lnTo>
                    <a:lnTo>
                      <a:pt x="553" y="58"/>
                    </a:lnTo>
                    <a:lnTo>
                      <a:pt x="553" y="63"/>
                    </a:lnTo>
                    <a:lnTo>
                      <a:pt x="558" y="63"/>
                    </a:lnTo>
                    <a:lnTo>
                      <a:pt x="558" y="58"/>
                    </a:lnTo>
                    <a:lnTo>
                      <a:pt x="563" y="58"/>
                    </a:lnTo>
                    <a:lnTo>
                      <a:pt x="568" y="63"/>
                    </a:lnTo>
                    <a:lnTo>
                      <a:pt x="573" y="63"/>
                    </a:lnTo>
                    <a:lnTo>
                      <a:pt x="579" y="68"/>
                    </a:lnTo>
                    <a:lnTo>
                      <a:pt x="589" y="73"/>
                    </a:lnTo>
                    <a:lnTo>
                      <a:pt x="589" y="78"/>
                    </a:lnTo>
                    <a:lnTo>
                      <a:pt x="594" y="84"/>
                    </a:lnTo>
                    <a:lnTo>
                      <a:pt x="599" y="89"/>
                    </a:lnTo>
                    <a:lnTo>
                      <a:pt x="605" y="89"/>
                    </a:lnTo>
                    <a:lnTo>
                      <a:pt x="610" y="89"/>
                    </a:lnTo>
                    <a:lnTo>
                      <a:pt x="615" y="84"/>
                    </a:lnTo>
                    <a:lnTo>
                      <a:pt x="620" y="84"/>
                    </a:lnTo>
                    <a:lnTo>
                      <a:pt x="626" y="78"/>
                    </a:lnTo>
                    <a:lnTo>
                      <a:pt x="641" y="78"/>
                    </a:lnTo>
                    <a:lnTo>
                      <a:pt x="646" y="73"/>
                    </a:lnTo>
                    <a:lnTo>
                      <a:pt x="652" y="68"/>
                    </a:lnTo>
                    <a:lnTo>
                      <a:pt x="652" y="63"/>
                    </a:lnTo>
                    <a:lnTo>
                      <a:pt x="657" y="63"/>
                    </a:lnTo>
                    <a:lnTo>
                      <a:pt x="657" y="58"/>
                    </a:lnTo>
                    <a:lnTo>
                      <a:pt x="662" y="58"/>
                    </a:lnTo>
                    <a:lnTo>
                      <a:pt x="662" y="52"/>
                    </a:lnTo>
                    <a:lnTo>
                      <a:pt x="667" y="52"/>
                    </a:lnTo>
                    <a:lnTo>
                      <a:pt x="678" y="52"/>
                    </a:lnTo>
                    <a:lnTo>
                      <a:pt x="683" y="52"/>
                    </a:lnTo>
                    <a:lnTo>
                      <a:pt x="688" y="52"/>
                    </a:lnTo>
                    <a:lnTo>
                      <a:pt x="693" y="52"/>
                    </a:lnTo>
                    <a:lnTo>
                      <a:pt x="698" y="47"/>
                    </a:lnTo>
                    <a:lnTo>
                      <a:pt x="698" y="42"/>
                    </a:lnTo>
                    <a:lnTo>
                      <a:pt x="709" y="37"/>
                    </a:lnTo>
                    <a:lnTo>
                      <a:pt x="714" y="37"/>
                    </a:lnTo>
                    <a:lnTo>
                      <a:pt x="714" y="31"/>
                    </a:lnTo>
                    <a:lnTo>
                      <a:pt x="719" y="31"/>
                    </a:lnTo>
                    <a:lnTo>
                      <a:pt x="725" y="21"/>
                    </a:lnTo>
                    <a:lnTo>
                      <a:pt x="730" y="21"/>
                    </a:lnTo>
                    <a:lnTo>
                      <a:pt x="740" y="16"/>
                    </a:lnTo>
                    <a:lnTo>
                      <a:pt x="751" y="11"/>
                    </a:lnTo>
                    <a:lnTo>
                      <a:pt x="756" y="11"/>
                    </a:lnTo>
                    <a:lnTo>
                      <a:pt x="761" y="11"/>
                    </a:lnTo>
                    <a:lnTo>
                      <a:pt x="771" y="11"/>
                    </a:lnTo>
                    <a:lnTo>
                      <a:pt x="782" y="5"/>
                    </a:lnTo>
                    <a:lnTo>
                      <a:pt x="787" y="0"/>
                    </a:lnTo>
                    <a:lnTo>
                      <a:pt x="792" y="0"/>
                    </a:lnTo>
                    <a:lnTo>
                      <a:pt x="803" y="5"/>
                    </a:lnTo>
                    <a:lnTo>
                      <a:pt x="808" y="11"/>
                    </a:lnTo>
                    <a:lnTo>
                      <a:pt x="808" y="16"/>
                    </a:lnTo>
                    <a:lnTo>
                      <a:pt x="813" y="21"/>
                    </a:lnTo>
                    <a:lnTo>
                      <a:pt x="808" y="26"/>
                    </a:lnTo>
                    <a:lnTo>
                      <a:pt x="803" y="37"/>
                    </a:lnTo>
                    <a:lnTo>
                      <a:pt x="798" y="42"/>
                    </a:lnTo>
                    <a:lnTo>
                      <a:pt x="792" y="47"/>
                    </a:lnTo>
                    <a:lnTo>
                      <a:pt x="792" y="52"/>
                    </a:lnTo>
                    <a:lnTo>
                      <a:pt x="798" y="52"/>
                    </a:lnTo>
                    <a:lnTo>
                      <a:pt x="798" y="63"/>
                    </a:lnTo>
                    <a:lnTo>
                      <a:pt x="808" y="68"/>
                    </a:lnTo>
                    <a:lnTo>
                      <a:pt x="818" y="68"/>
                    </a:lnTo>
                    <a:lnTo>
                      <a:pt x="824" y="73"/>
                    </a:lnTo>
                    <a:lnTo>
                      <a:pt x="829" y="78"/>
                    </a:lnTo>
                    <a:lnTo>
                      <a:pt x="834" y="78"/>
                    </a:lnTo>
                    <a:lnTo>
                      <a:pt x="839" y="78"/>
                    </a:lnTo>
                    <a:lnTo>
                      <a:pt x="844" y="78"/>
                    </a:lnTo>
                    <a:lnTo>
                      <a:pt x="850" y="78"/>
                    </a:lnTo>
                    <a:lnTo>
                      <a:pt x="850" y="84"/>
                    </a:lnTo>
                    <a:lnTo>
                      <a:pt x="855" y="89"/>
                    </a:lnTo>
                    <a:lnTo>
                      <a:pt x="860" y="99"/>
                    </a:lnTo>
                    <a:lnTo>
                      <a:pt x="865" y="105"/>
                    </a:lnTo>
                    <a:lnTo>
                      <a:pt x="871" y="115"/>
                    </a:lnTo>
                    <a:lnTo>
                      <a:pt x="876" y="115"/>
                    </a:lnTo>
                    <a:lnTo>
                      <a:pt x="881" y="115"/>
                    </a:lnTo>
                    <a:lnTo>
                      <a:pt x="886" y="115"/>
                    </a:lnTo>
                    <a:lnTo>
                      <a:pt x="902" y="110"/>
                    </a:lnTo>
                    <a:lnTo>
                      <a:pt x="907" y="110"/>
                    </a:lnTo>
                    <a:lnTo>
                      <a:pt x="912" y="115"/>
                    </a:lnTo>
                    <a:lnTo>
                      <a:pt x="917" y="120"/>
                    </a:lnTo>
                    <a:lnTo>
                      <a:pt x="928" y="125"/>
                    </a:lnTo>
                    <a:lnTo>
                      <a:pt x="933" y="136"/>
                    </a:lnTo>
                    <a:lnTo>
                      <a:pt x="938" y="136"/>
                    </a:lnTo>
                    <a:lnTo>
                      <a:pt x="938" y="141"/>
                    </a:lnTo>
                    <a:lnTo>
                      <a:pt x="943" y="141"/>
                    </a:lnTo>
                    <a:lnTo>
                      <a:pt x="949" y="146"/>
                    </a:lnTo>
                    <a:lnTo>
                      <a:pt x="949" y="152"/>
                    </a:lnTo>
                    <a:lnTo>
                      <a:pt x="954" y="162"/>
                    </a:lnTo>
                    <a:lnTo>
                      <a:pt x="959" y="167"/>
                    </a:lnTo>
                    <a:lnTo>
                      <a:pt x="970" y="172"/>
                    </a:lnTo>
                    <a:lnTo>
                      <a:pt x="975" y="172"/>
                    </a:lnTo>
                    <a:lnTo>
                      <a:pt x="980" y="193"/>
                    </a:lnTo>
                    <a:lnTo>
                      <a:pt x="980" y="199"/>
                    </a:lnTo>
                    <a:lnTo>
                      <a:pt x="980" y="204"/>
                    </a:lnTo>
                    <a:lnTo>
                      <a:pt x="975" y="209"/>
                    </a:lnTo>
                    <a:lnTo>
                      <a:pt x="975" y="220"/>
                    </a:lnTo>
                    <a:lnTo>
                      <a:pt x="970" y="225"/>
                    </a:lnTo>
                    <a:lnTo>
                      <a:pt x="970" y="235"/>
                    </a:lnTo>
                    <a:lnTo>
                      <a:pt x="970" y="240"/>
                    </a:lnTo>
                    <a:lnTo>
                      <a:pt x="970" y="246"/>
                    </a:lnTo>
                    <a:lnTo>
                      <a:pt x="970" y="251"/>
                    </a:lnTo>
                    <a:lnTo>
                      <a:pt x="970" y="256"/>
                    </a:lnTo>
                    <a:lnTo>
                      <a:pt x="970" y="261"/>
                    </a:lnTo>
                    <a:lnTo>
                      <a:pt x="970" y="272"/>
                    </a:lnTo>
                    <a:lnTo>
                      <a:pt x="970" y="277"/>
                    </a:lnTo>
                    <a:lnTo>
                      <a:pt x="970" y="282"/>
                    </a:lnTo>
                    <a:lnTo>
                      <a:pt x="970" y="293"/>
                    </a:lnTo>
                    <a:lnTo>
                      <a:pt x="975" y="303"/>
                    </a:lnTo>
                    <a:lnTo>
                      <a:pt x="980" y="308"/>
                    </a:lnTo>
                    <a:lnTo>
                      <a:pt x="975" y="314"/>
                    </a:lnTo>
                    <a:lnTo>
                      <a:pt x="964" y="314"/>
                    </a:lnTo>
                    <a:lnTo>
                      <a:pt x="959" y="314"/>
                    </a:lnTo>
                    <a:lnTo>
                      <a:pt x="954" y="314"/>
                    </a:lnTo>
                    <a:lnTo>
                      <a:pt x="954" y="319"/>
                    </a:lnTo>
                    <a:lnTo>
                      <a:pt x="949" y="319"/>
                    </a:lnTo>
                    <a:lnTo>
                      <a:pt x="949" y="324"/>
                    </a:lnTo>
                    <a:lnTo>
                      <a:pt x="949" y="334"/>
                    </a:lnTo>
                    <a:lnTo>
                      <a:pt x="949" y="340"/>
                    </a:lnTo>
                    <a:lnTo>
                      <a:pt x="949" y="345"/>
                    </a:lnTo>
                    <a:lnTo>
                      <a:pt x="954" y="345"/>
                    </a:lnTo>
                    <a:lnTo>
                      <a:pt x="959" y="345"/>
                    </a:lnTo>
                    <a:lnTo>
                      <a:pt x="964" y="345"/>
                    </a:lnTo>
                    <a:lnTo>
                      <a:pt x="970" y="345"/>
                    </a:lnTo>
                    <a:lnTo>
                      <a:pt x="975" y="345"/>
                    </a:lnTo>
                    <a:lnTo>
                      <a:pt x="980" y="340"/>
                    </a:lnTo>
                    <a:lnTo>
                      <a:pt x="985" y="340"/>
                    </a:lnTo>
                    <a:lnTo>
                      <a:pt x="990" y="340"/>
                    </a:lnTo>
                    <a:lnTo>
                      <a:pt x="996" y="340"/>
                    </a:lnTo>
                    <a:lnTo>
                      <a:pt x="1001" y="340"/>
                    </a:lnTo>
                    <a:lnTo>
                      <a:pt x="1001" y="345"/>
                    </a:lnTo>
                    <a:lnTo>
                      <a:pt x="1006" y="350"/>
                    </a:lnTo>
                    <a:lnTo>
                      <a:pt x="1011" y="366"/>
                    </a:lnTo>
                    <a:lnTo>
                      <a:pt x="1022" y="366"/>
                    </a:lnTo>
                    <a:lnTo>
                      <a:pt x="1027" y="371"/>
                    </a:lnTo>
                    <a:lnTo>
                      <a:pt x="1032" y="371"/>
                    </a:lnTo>
                    <a:lnTo>
                      <a:pt x="1037" y="371"/>
                    </a:lnTo>
                    <a:lnTo>
                      <a:pt x="1043" y="371"/>
                    </a:lnTo>
                    <a:lnTo>
                      <a:pt x="1048" y="371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3C2463BE-5621-E21D-9DE5-D81FA73F4ED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43823" y="3473586"/>
                <a:ext cx="545943" cy="560072"/>
              </a:xfrm>
              <a:custGeom>
                <a:avLst/>
                <a:gdLst>
                  <a:gd name="T0" fmla="*/ 349 w 370"/>
                  <a:gd name="T1" fmla="*/ 47 h 382"/>
                  <a:gd name="T2" fmla="*/ 334 w 370"/>
                  <a:gd name="T3" fmla="*/ 73 h 382"/>
                  <a:gd name="T4" fmla="*/ 318 w 370"/>
                  <a:gd name="T5" fmla="*/ 110 h 382"/>
                  <a:gd name="T6" fmla="*/ 313 w 370"/>
                  <a:gd name="T7" fmla="*/ 115 h 382"/>
                  <a:gd name="T8" fmla="*/ 318 w 370"/>
                  <a:gd name="T9" fmla="*/ 199 h 382"/>
                  <a:gd name="T10" fmla="*/ 318 w 370"/>
                  <a:gd name="T11" fmla="*/ 230 h 382"/>
                  <a:gd name="T12" fmla="*/ 308 w 370"/>
                  <a:gd name="T13" fmla="*/ 246 h 382"/>
                  <a:gd name="T14" fmla="*/ 297 w 370"/>
                  <a:gd name="T15" fmla="*/ 261 h 382"/>
                  <a:gd name="T16" fmla="*/ 292 w 370"/>
                  <a:gd name="T17" fmla="*/ 282 h 382"/>
                  <a:gd name="T18" fmla="*/ 276 w 370"/>
                  <a:gd name="T19" fmla="*/ 303 h 382"/>
                  <a:gd name="T20" fmla="*/ 266 w 370"/>
                  <a:gd name="T21" fmla="*/ 319 h 382"/>
                  <a:gd name="T22" fmla="*/ 229 w 370"/>
                  <a:gd name="T23" fmla="*/ 350 h 382"/>
                  <a:gd name="T24" fmla="*/ 214 w 370"/>
                  <a:gd name="T25" fmla="*/ 361 h 382"/>
                  <a:gd name="T26" fmla="*/ 156 w 370"/>
                  <a:gd name="T27" fmla="*/ 371 h 382"/>
                  <a:gd name="T28" fmla="*/ 110 w 370"/>
                  <a:gd name="T29" fmla="*/ 382 h 382"/>
                  <a:gd name="T30" fmla="*/ 78 w 370"/>
                  <a:gd name="T31" fmla="*/ 382 h 382"/>
                  <a:gd name="T32" fmla="*/ 37 w 370"/>
                  <a:gd name="T33" fmla="*/ 382 h 382"/>
                  <a:gd name="T34" fmla="*/ 0 w 370"/>
                  <a:gd name="T35" fmla="*/ 376 h 382"/>
                  <a:gd name="T36" fmla="*/ 0 w 370"/>
                  <a:gd name="T37" fmla="*/ 282 h 382"/>
                  <a:gd name="T38" fmla="*/ 0 w 370"/>
                  <a:gd name="T39" fmla="*/ 188 h 382"/>
                  <a:gd name="T40" fmla="*/ 0 w 370"/>
                  <a:gd name="T41" fmla="*/ 68 h 382"/>
                  <a:gd name="T42" fmla="*/ 78 w 370"/>
                  <a:gd name="T43" fmla="*/ 63 h 382"/>
                  <a:gd name="T44" fmla="*/ 89 w 370"/>
                  <a:gd name="T45" fmla="*/ 63 h 382"/>
                  <a:gd name="T46" fmla="*/ 151 w 370"/>
                  <a:gd name="T47" fmla="*/ 110 h 382"/>
                  <a:gd name="T48" fmla="*/ 172 w 370"/>
                  <a:gd name="T49" fmla="*/ 120 h 382"/>
                  <a:gd name="T50" fmla="*/ 172 w 370"/>
                  <a:gd name="T51" fmla="*/ 120 h 382"/>
                  <a:gd name="T52" fmla="*/ 177 w 370"/>
                  <a:gd name="T53" fmla="*/ 115 h 382"/>
                  <a:gd name="T54" fmla="*/ 214 w 370"/>
                  <a:gd name="T55" fmla="*/ 58 h 382"/>
                  <a:gd name="T56" fmla="*/ 235 w 370"/>
                  <a:gd name="T57" fmla="*/ 31 h 382"/>
                  <a:gd name="T58" fmla="*/ 250 w 370"/>
                  <a:gd name="T59" fmla="*/ 26 h 382"/>
                  <a:gd name="T60" fmla="*/ 266 w 370"/>
                  <a:gd name="T61" fmla="*/ 21 h 382"/>
                  <a:gd name="T62" fmla="*/ 276 w 370"/>
                  <a:gd name="T63" fmla="*/ 26 h 382"/>
                  <a:gd name="T64" fmla="*/ 287 w 370"/>
                  <a:gd name="T65" fmla="*/ 26 h 382"/>
                  <a:gd name="T66" fmla="*/ 308 w 370"/>
                  <a:gd name="T67" fmla="*/ 0 h 382"/>
                  <a:gd name="T68" fmla="*/ 318 w 370"/>
                  <a:gd name="T69" fmla="*/ 0 h 382"/>
                  <a:gd name="T70" fmla="*/ 349 w 370"/>
                  <a:gd name="T71" fmla="*/ 1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0" h="382">
                    <a:moveTo>
                      <a:pt x="370" y="37"/>
                    </a:moveTo>
                    <a:lnTo>
                      <a:pt x="349" y="47"/>
                    </a:lnTo>
                    <a:lnTo>
                      <a:pt x="344" y="52"/>
                    </a:lnTo>
                    <a:lnTo>
                      <a:pt x="334" y="73"/>
                    </a:lnTo>
                    <a:lnTo>
                      <a:pt x="323" y="105"/>
                    </a:lnTo>
                    <a:lnTo>
                      <a:pt x="318" y="110"/>
                    </a:lnTo>
                    <a:lnTo>
                      <a:pt x="318" y="115"/>
                    </a:lnTo>
                    <a:lnTo>
                      <a:pt x="313" y="115"/>
                    </a:lnTo>
                    <a:lnTo>
                      <a:pt x="318" y="157"/>
                    </a:lnTo>
                    <a:lnTo>
                      <a:pt x="318" y="199"/>
                    </a:lnTo>
                    <a:lnTo>
                      <a:pt x="318" y="225"/>
                    </a:lnTo>
                    <a:lnTo>
                      <a:pt x="318" y="230"/>
                    </a:lnTo>
                    <a:lnTo>
                      <a:pt x="318" y="235"/>
                    </a:lnTo>
                    <a:lnTo>
                      <a:pt x="308" y="246"/>
                    </a:lnTo>
                    <a:lnTo>
                      <a:pt x="308" y="251"/>
                    </a:lnTo>
                    <a:lnTo>
                      <a:pt x="297" y="261"/>
                    </a:lnTo>
                    <a:lnTo>
                      <a:pt x="292" y="277"/>
                    </a:lnTo>
                    <a:lnTo>
                      <a:pt x="292" y="282"/>
                    </a:lnTo>
                    <a:lnTo>
                      <a:pt x="282" y="298"/>
                    </a:lnTo>
                    <a:lnTo>
                      <a:pt x="276" y="303"/>
                    </a:lnTo>
                    <a:lnTo>
                      <a:pt x="271" y="314"/>
                    </a:lnTo>
                    <a:lnTo>
                      <a:pt x="266" y="319"/>
                    </a:lnTo>
                    <a:lnTo>
                      <a:pt x="245" y="340"/>
                    </a:lnTo>
                    <a:lnTo>
                      <a:pt x="229" y="350"/>
                    </a:lnTo>
                    <a:lnTo>
                      <a:pt x="219" y="355"/>
                    </a:lnTo>
                    <a:lnTo>
                      <a:pt x="214" y="361"/>
                    </a:lnTo>
                    <a:lnTo>
                      <a:pt x="193" y="366"/>
                    </a:lnTo>
                    <a:lnTo>
                      <a:pt x="156" y="371"/>
                    </a:lnTo>
                    <a:lnTo>
                      <a:pt x="130" y="376"/>
                    </a:lnTo>
                    <a:lnTo>
                      <a:pt x="110" y="382"/>
                    </a:lnTo>
                    <a:lnTo>
                      <a:pt x="83" y="382"/>
                    </a:lnTo>
                    <a:lnTo>
                      <a:pt x="78" y="382"/>
                    </a:lnTo>
                    <a:lnTo>
                      <a:pt x="63" y="382"/>
                    </a:lnTo>
                    <a:lnTo>
                      <a:pt x="37" y="382"/>
                    </a:lnTo>
                    <a:lnTo>
                      <a:pt x="21" y="376"/>
                    </a:lnTo>
                    <a:lnTo>
                      <a:pt x="0" y="376"/>
                    </a:lnTo>
                    <a:lnTo>
                      <a:pt x="0" y="314"/>
                    </a:lnTo>
                    <a:lnTo>
                      <a:pt x="0" y="282"/>
                    </a:lnTo>
                    <a:lnTo>
                      <a:pt x="0" y="246"/>
                    </a:lnTo>
                    <a:lnTo>
                      <a:pt x="0" y="188"/>
                    </a:lnTo>
                    <a:lnTo>
                      <a:pt x="0" y="9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78" y="63"/>
                    </a:lnTo>
                    <a:lnTo>
                      <a:pt x="83" y="63"/>
                    </a:lnTo>
                    <a:lnTo>
                      <a:pt x="89" y="63"/>
                    </a:lnTo>
                    <a:lnTo>
                      <a:pt x="99" y="68"/>
                    </a:lnTo>
                    <a:lnTo>
                      <a:pt x="151" y="110"/>
                    </a:lnTo>
                    <a:lnTo>
                      <a:pt x="167" y="120"/>
                    </a:lnTo>
                    <a:lnTo>
                      <a:pt x="172" y="120"/>
                    </a:lnTo>
                    <a:lnTo>
                      <a:pt x="172" y="126"/>
                    </a:lnTo>
                    <a:lnTo>
                      <a:pt x="172" y="120"/>
                    </a:lnTo>
                    <a:lnTo>
                      <a:pt x="177" y="120"/>
                    </a:lnTo>
                    <a:lnTo>
                      <a:pt x="177" y="115"/>
                    </a:lnTo>
                    <a:lnTo>
                      <a:pt x="183" y="105"/>
                    </a:lnTo>
                    <a:lnTo>
                      <a:pt x="214" y="58"/>
                    </a:lnTo>
                    <a:lnTo>
                      <a:pt x="224" y="47"/>
                    </a:lnTo>
                    <a:lnTo>
                      <a:pt x="235" y="31"/>
                    </a:lnTo>
                    <a:lnTo>
                      <a:pt x="240" y="31"/>
                    </a:lnTo>
                    <a:lnTo>
                      <a:pt x="250" y="26"/>
                    </a:lnTo>
                    <a:lnTo>
                      <a:pt x="255" y="26"/>
                    </a:lnTo>
                    <a:lnTo>
                      <a:pt x="266" y="21"/>
                    </a:lnTo>
                    <a:lnTo>
                      <a:pt x="271" y="21"/>
                    </a:lnTo>
                    <a:lnTo>
                      <a:pt x="276" y="26"/>
                    </a:lnTo>
                    <a:lnTo>
                      <a:pt x="282" y="26"/>
                    </a:lnTo>
                    <a:lnTo>
                      <a:pt x="287" y="26"/>
                    </a:lnTo>
                    <a:lnTo>
                      <a:pt x="287" y="21"/>
                    </a:lnTo>
                    <a:lnTo>
                      <a:pt x="308" y="0"/>
                    </a:lnTo>
                    <a:lnTo>
                      <a:pt x="313" y="0"/>
                    </a:lnTo>
                    <a:lnTo>
                      <a:pt x="318" y="0"/>
                    </a:lnTo>
                    <a:lnTo>
                      <a:pt x="344" y="5"/>
                    </a:lnTo>
                    <a:lnTo>
                      <a:pt x="349" y="11"/>
                    </a:lnTo>
                    <a:lnTo>
                      <a:pt x="370" y="37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827F57C5-6A53-CDFF-FED7-A949F6934AE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51536" y="3489714"/>
                <a:ext cx="1530116" cy="933944"/>
              </a:xfrm>
              <a:custGeom>
                <a:avLst/>
                <a:gdLst>
                  <a:gd name="T0" fmla="*/ 683 w 1037"/>
                  <a:gd name="T1" fmla="*/ 83 h 637"/>
                  <a:gd name="T2" fmla="*/ 699 w 1037"/>
                  <a:gd name="T3" fmla="*/ 115 h 637"/>
                  <a:gd name="T4" fmla="*/ 730 w 1037"/>
                  <a:gd name="T5" fmla="*/ 141 h 637"/>
                  <a:gd name="T6" fmla="*/ 803 w 1037"/>
                  <a:gd name="T7" fmla="*/ 141 h 637"/>
                  <a:gd name="T8" fmla="*/ 824 w 1037"/>
                  <a:gd name="T9" fmla="*/ 156 h 637"/>
                  <a:gd name="T10" fmla="*/ 808 w 1037"/>
                  <a:gd name="T11" fmla="*/ 198 h 637"/>
                  <a:gd name="T12" fmla="*/ 777 w 1037"/>
                  <a:gd name="T13" fmla="*/ 224 h 637"/>
                  <a:gd name="T14" fmla="*/ 761 w 1037"/>
                  <a:gd name="T15" fmla="*/ 245 h 637"/>
                  <a:gd name="T16" fmla="*/ 756 w 1037"/>
                  <a:gd name="T17" fmla="*/ 271 h 637"/>
                  <a:gd name="T18" fmla="*/ 777 w 1037"/>
                  <a:gd name="T19" fmla="*/ 303 h 637"/>
                  <a:gd name="T20" fmla="*/ 798 w 1037"/>
                  <a:gd name="T21" fmla="*/ 350 h 637"/>
                  <a:gd name="T22" fmla="*/ 818 w 1037"/>
                  <a:gd name="T23" fmla="*/ 360 h 637"/>
                  <a:gd name="T24" fmla="*/ 839 w 1037"/>
                  <a:gd name="T25" fmla="*/ 381 h 637"/>
                  <a:gd name="T26" fmla="*/ 865 w 1037"/>
                  <a:gd name="T27" fmla="*/ 371 h 637"/>
                  <a:gd name="T28" fmla="*/ 917 w 1037"/>
                  <a:gd name="T29" fmla="*/ 365 h 637"/>
                  <a:gd name="T30" fmla="*/ 949 w 1037"/>
                  <a:gd name="T31" fmla="*/ 360 h 637"/>
                  <a:gd name="T32" fmla="*/ 1032 w 1037"/>
                  <a:gd name="T33" fmla="*/ 397 h 637"/>
                  <a:gd name="T34" fmla="*/ 1016 w 1037"/>
                  <a:gd name="T35" fmla="*/ 433 h 637"/>
                  <a:gd name="T36" fmla="*/ 928 w 1037"/>
                  <a:gd name="T37" fmla="*/ 418 h 637"/>
                  <a:gd name="T38" fmla="*/ 933 w 1037"/>
                  <a:gd name="T39" fmla="*/ 449 h 637"/>
                  <a:gd name="T40" fmla="*/ 954 w 1037"/>
                  <a:gd name="T41" fmla="*/ 486 h 637"/>
                  <a:gd name="T42" fmla="*/ 954 w 1037"/>
                  <a:gd name="T43" fmla="*/ 527 h 637"/>
                  <a:gd name="T44" fmla="*/ 928 w 1037"/>
                  <a:gd name="T45" fmla="*/ 548 h 637"/>
                  <a:gd name="T46" fmla="*/ 891 w 1037"/>
                  <a:gd name="T47" fmla="*/ 569 h 637"/>
                  <a:gd name="T48" fmla="*/ 855 w 1037"/>
                  <a:gd name="T49" fmla="*/ 564 h 637"/>
                  <a:gd name="T50" fmla="*/ 735 w 1037"/>
                  <a:gd name="T51" fmla="*/ 512 h 637"/>
                  <a:gd name="T52" fmla="*/ 631 w 1037"/>
                  <a:gd name="T53" fmla="*/ 491 h 637"/>
                  <a:gd name="T54" fmla="*/ 558 w 1037"/>
                  <a:gd name="T55" fmla="*/ 574 h 637"/>
                  <a:gd name="T56" fmla="*/ 553 w 1037"/>
                  <a:gd name="T57" fmla="*/ 632 h 637"/>
                  <a:gd name="T58" fmla="*/ 511 w 1037"/>
                  <a:gd name="T59" fmla="*/ 611 h 637"/>
                  <a:gd name="T60" fmla="*/ 485 w 1037"/>
                  <a:gd name="T61" fmla="*/ 595 h 637"/>
                  <a:gd name="T62" fmla="*/ 433 w 1037"/>
                  <a:gd name="T63" fmla="*/ 580 h 637"/>
                  <a:gd name="T64" fmla="*/ 386 w 1037"/>
                  <a:gd name="T65" fmla="*/ 564 h 637"/>
                  <a:gd name="T66" fmla="*/ 328 w 1037"/>
                  <a:gd name="T67" fmla="*/ 548 h 637"/>
                  <a:gd name="T68" fmla="*/ 240 w 1037"/>
                  <a:gd name="T69" fmla="*/ 533 h 637"/>
                  <a:gd name="T70" fmla="*/ 172 w 1037"/>
                  <a:gd name="T71" fmla="*/ 527 h 637"/>
                  <a:gd name="T72" fmla="*/ 120 w 1037"/>
                  <a:gd name="T73" fmla="*/ 543 h 637"/>
                  <a:gd name="T74" fmla="*/ 68 w 1037"/>
                  <a:gd name="T75" fmla="*/ 559 h 637"/>
                  <a:gd name="T76" fmla="*/ 16 w 1037"/>
                  <a:gd name="T77" fmla="*/ 585 h 637"/>
                  <a:gd name="T78" fmla="*/ 5 w 1037"/>
                  <a:gd name="T79" fmla="*/ 553 h 637"/>
                  <a:gd name="T80" fmla="*/ 5 w 1037"/>
                  <a:gd name="T81" fmla="*/ 506 h 637"/>
                  <a:gd name="T82" fmla="*/ 5 w 1037"/>
                  <a:gd name="T83" fmla="*/ 449 h 637"/>
                  <a:gd name="T84" fmla="*/ 10 w 1037"/>
                  <a:gd name="T85" fmla="*/ 371 h 637"/>
                  <a:gd name="T86" fmla="*/ 172 w 1037"/>
                  <a:gd name="T87" fmla="*/ 329 h 637"/>
                  <a:gd name="T88" fmla="*/ 235 w 1037"/>
                  <a:gd name="T89" fmla="*/ 240 h 637"/>
                  <a:gd name="T90" fmla="*/ 245 w 1037"/>
                  <a:gd name="T91" fmla="*/ 104 h 637"/>
                  <a:gd name="T92" fmla="*/ 308 w 1037"/>
                  <a:gd name="T93" fmla="*/ 31 h 637"/>
                  <a:gd name="T94" fmla="*/ 334 w 1037"/>
                  <a:gd name="T95" fmla="*/ 36 h 637"/>
                  <a:gd name="T96" fmla="*/ 365 w 1037"/>
                  <a:gd name="T97" fmla="*/ 5 h 637"/>
                  <a:gd name="T98" fmla="*/ 396 w 1037"/>
                  <a:gd name="T99" fmla="*/ 20 h 637"/>
                  <a:gd name="T100" fmla="*/ 422 w 1037"/>
                  <a:gd name="T101" fmla="*/ 47 h 637"/>
                  <a:gd name="T102" fmla="*/ 443 w 1037"/>
                  <a:gd name="T103" fmla="*/ 94 h 637"/>
                  <a:gd name="T104" fmla="*/ 438 w 1037"/>
                  <a:gd name="T105" fmla="*/ 130 h 637"/>
                  <a:gd name="T106" fmla="*/ 474 w 1037"/>
                  <a:gd name="T107" fmla="*/ 130 h 637"/>
                  <a:gd name="T108" fmla="*/ 495 w 1037"/>
                  <a:gd name="T109" fmla="*/ 109 h 637"/>
                  <a:gd name="T110" fmla="*/ 506 w 1037"/>
                  <a:gd name="T111" fmla="*/ 83 h 637"/>
                  <a:gd name="T112" fmla="*/ 563 w 1037"/>
                  <a:gd name="T113" fmla="*/ 99 h 637"/>
                  <a:gd name="T114" fmla="*/ 605 w 1037"/>
                  <a:gd name="T115" fmla="*/ 151 h 637"/>
                  <a:gd name="T116" fmla="*/ 631 w 1037"/>
                  <a:gd name="T117" fmla="*/ 125 h 637"/>
                  <a:gd name="T118" fmla="*/ 652 w 1037"/>
                  <a:gd name="T119" fmla="*/ 88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7" h="637">
                    <a:moveTo>
                      <a:pt x="652" y="73"/>
                    </a:moveTo>
                    <a:lnTo>
                      <a:pt x="657" y="78"/>
                    </a:lnTo>
                    <a:lnTo>
                      <a:pt x="662" y="78"/>
                    </a:lnTo>
                    <a:lnTo>
                      <a:pt x="667" y="78"/>
                    </a:lnTo>
                    <a:lnTo>
                      <a:pt x="672" y="78"/>
                    </a:lnTo>
                    <a:lnTo>
                      <a:pt x="672" y="83"/>
                    </a:lnTo>
                    <a:lnTo>
                      <a:pt x="678" y="83"/>
                    </a:lnTo>
                    <a:lnTo>
                      <a:pt x="683" y="83"/>
                    </a:lnTo>
                    <a:lnTo>
                      <a:pt x="693" y="88"/>
                    </a:lnTo>
                    <a:lnTo>
                      <a:pt x="699" y="88"/>
                    </a:lnTo>
                    <a:lnTo>
                      <a:pt x="699" y="94"/>
                    </a:lnTo>
                    <a:lnTo>
                      <a:pt x="704" y="99"/>
                    </a:lnTo>
                    <a:lnTo>
                      <a:pt x="699" y="99"/>
                    </a:lnTo>
                    <a:lnTo>
                      <a:pt x="699" y="104"/>
                    </a:lnTo>
                    <a:lnTo>
                      <a:pt x="699" y="109"/>
                    </a:lnTo>
                    <a:lnTo>
                      <a:pt x="699" y="115"/>
                    </a:lnTo>
                    <a:lnTo>
                      <a:pt x="704" y="120"/>
                    </a:lnTo>
                    <a:lnTo>
                      <a:pt x="714" y="125"/>
                    </a:lnTo>
                    <a:lnTo>
                      <a:pt x="714" y="130"/>
                    </a:lnTo>
                    <a:lnTo>
                      <a:pt x="709" y="135"/>
                    </a:lnTo>
                    <a:lnTo>
                      <a:pt x="709" y="141"/>
                    </a:lnTo>
                    <a:lnTo>
                      <a:pt x="714" y="141"/>
                    </a:lnTo>
                    <a:lnTo>
                      <a:pt x="725" y="141"/>
                    </a:lnTo>
                    <a:lnTo>
                      <a:pt x="730" y="141"/>
                    </a:lnTo>
                    <a:lnTo>
                      <a:pt x="735" y="141"/>
                    </a:lnTo>
                    <a:lnTo>
                      <a:pt x="745" y="141"/>
                    </a:lnTo>
                    <a:lnTo>
                      <a:pt x="756" y="141"/>
                    </a:lnTo>
                    <a:lnTo>
                      <a:pt x="777" y="141"/>
                    </a:lnTo>
                    <a:lnTo>
                      <a:pt x="787" y="141"/>
                    </a:lnTo>
                    <a:lnTo>
                      <a:pt x="792" y="141"/>
                    </a:lnTo>
                    <a:lnTo>
                      <a:pt x="798" y="141"/>
                    </a:lnTo>
                    <a:lnTo>
                      <a:pt x="803" y="141"/>
                    </a:lnTo>
                    <a:lnTo>
                      <a:pt x="808" y="141"/>
                    </a:lnTo>
                    <a:lnTo>
                      <a:pt x="813" y="135"/>
                    </a:lnTo>
                    <a:lnTo>
                      <a:pt x="818" y="135"/>
                    </a:lnTo>
                    <a:lnTo>
                      <a:pt x="824" y="141"/>
                    </a:lnTo>
                    <a:lnTo>
                      <a:pt x="818" y="146"/>
                    </a:lnTo>
                    <a:lnTo>
                      <a:pt x="818" y="151"/>
                    </a:lnTo>
                    <a:lnTo>
                      <a:pt x="824" y="151"/>
                    </a:lnTo>
                    <a:lnTo>
                      <a:pt x="824" y="156"/>
                    </a:lnTo>
                    <a:lnTo>
                      <a:pt x="824" y="162"/>
                    </a:lnTo>
                    <a:lnTo>
                      <a:pt x="824" y="167"/>
                    </a:lnTo>
                    <a:lnTo>
                      <a:pt x="824" y="172"/>
                    </a:lnTo>
                    <a:lnTo>
                      <a:pt x="824" y="177"/>
                    </a:lnTo>
                    <a:lnTo>
                      <a:pt x="824" y="182"/>
                    </a:lnTo>
                    <a:lnTo>
                      <a:pt x="813" y="193"/>
                    </a:lnTo>
                    <a:lnTo>
                      <a:pt x="813" y="198"/>
                    </a:lnTo>
                    <a:lnTo>
                      <a:pt x="808" y="198"/>
                    </a:lnTo>
                    <a:lnTo>
                      <a:pt x="808" y="203"/>
                    </a:lnTo>
                    <a:lnTo>
                      <a:pt x="808" y="209"/>
                    </a:lnTo>
                    <a:lnTo>
                      <a:pt x="808" y="214"/>
                    </a:lnTo>
                    <a:lnTo>
                      <a:pt x="803" y="214"/>
                    </a:lnTo>
                    <a:lnTo>
                      <a:pt x="787" y="219"/>
                    </a:lnTo>
                    <a:lnTo>
                      <a:pt x="782" y="219"/>
                    </a:lnTo>
                    <a:lnTo>
                      <a:pt x="777" y="219"/>
                    </a:lnTo>
                    <a:lnTo>
                      <a:pt x="777" y="224"/>
                    </a:lnTo>
                    <a:lnTo>
                      <a:pt x="782" y="229"/>
                    </a:lnTo>
                    <a:lnTo>
                      <a:pt x="777" y="229"/>
                    </a:lnTo>
                    <a:lnTo>
                      <a:pt x="777" y="235"/>
                    </a:lnTo>
                    <a:lnTo>
                      <a:pt x="777" y="240"/>
                    </a:lnTo>
                    <a:lnTo>
                      <a:pt x="771" y="240"/>
                    </a:lnTo>
                    <a:lnTo>
                      <a:pt x="766" y="245"/>
                    </a:lnTo>
                    <a:lnTo>
                      <a:pt x="761" y="240"/>
                    </a:lnTo>
                    <a:lnTo>
                      <a:pt x="761" y="245"/>
                    </a:lnTo>
                    <a:lnTo>
                      <a:pt x="756" y="245"/>
                    </a:lnTo>
                    <a:lnTo>
                      <a:pt x="756" y="250"/>
                    </a:lnTo>
                    <a:lnTo>
                      <a:pt x="761" y="250"/>
                    </a:lnTo>
                    <a:lnTo>
                      <a:pt x="761" y="256"/>
                    </a:lnTo>
                    <a:lnTo>
                      <a:pt x="761" y="261"/>
                    </a:lnTo>
                    <a:lnTo>
                      <a:pt x="756" y="261"/>
                    </a:lnTo>
                    <a:lnTo>
                      <a:pt x="751" y="266"/>
                    </a:lnTo>
                    <a:lnTo>
                      <a:pt x="756" y="271"/>
                    </a:lnTo>
                    <a:lnTo>
                      <a:pt x="761" y="271"/>
                    </a:lnTo>
                    <a:lnTo>
                      <a:pt x="761" y="277"/>
                    </a:lnTo>
                    <a:lnTo>
                      <a:pt x="761" y="282"/>
                    </a:lnTo>
                    <a:lnTo>
                      <a:pt x="766" y="287"/>
                    </a:lnTo>
                    <a:lnTo>
                      <a:pt x="771" y="292"/>
                    </a:lnTo>
                    <a:lnTo>
                      <a:pt x="777" y="292"/>
                    </a:lnTo>
                    <a:lnTo>
                      <a:pt x="777" y="297"/>
                    </a:lnTo>
                    <a:lnTo>
                      <a:pt x="777" y="303"/>
                    </a:lnTo>
                    <a:lnTo>
                      <a:pt x="787" y="313"/>
                    </a:lnTo>
                    <a:lnTo>
                      <a:pt x="792" y="318"/>
                    </a:lnTo>
                    <a:lnTo>
                      <a:pt x="792" y="329"/>
                    </a:lnTo>
                    <a:lnTo>
                      <a:pt x="792" y="334"/>
                    </a:lnTo>
                    <a:lnTo>
                      <a:pt x="792" y="339"/>
                    </a:lnTo>
                    <a:lnTo>
                      <a:pt x="792" y="344"/>
                    </a:lnTo>
                    <a:lnTo>
                      <a:pt x="792" y="350"/>
                    </a:lnTo>
                    <a:lnTo>
                      <a:pt x="798" y="350"/>
                    </a:lnTo>
                    <a:lnTo>
                      <a:pt x="803" y="350"/>
                    </a:lnTo>
                    <a:lnTo>
                      <a:pt x="803" y="344"/>
                    </a:lnTo>
                    <a:lnTo>
                      <a:pt x="808" y="344"/>
                    </a:lnTo>
                    <a:lnTo>
                      <a:pt x="813" y="344"/>
                    </a:lnTo>
                    <a:lnTo>
                      <a:pt x="813" y="350"/>
                    </a:lnTo>
                    <a:lnTo>
                      <a:pt x="818" y="350"/>
                    </a:lnTo>
                    <a:lnTo>
                      <a:pt x="818" y="355"/>
                    </a:lnTo>
                    <a:lnTo>
                      <a:pt x="818" y="360"/>
                    </a:lnTo>
                    <a:lnTo>
                      <a:pt x="824" y="360"/>
                    </a:lnTo>
                    <a:lnTo>
                      <a:pt x="829" y="360"/>
                    </a:lnTo>
                    <a:lnTo>
                      <a:pt x="829" y="365"/>
                    </a:lnTo>
                    <a:lnTo>
                      <a:pt x="834" y="365"/>
                    </a:lnTo>
                    <a:lnTo>
                      <a:pt x="834" y="371"/>
                    </a:lnTo>
                    <a:lnTo>
                      <a:pt x="839" y="376"/>
                    </a:lnTo>
                    <a:lnTo>
                      <a:pt x="834" y="376"/>
                    </a:lnTo>
                    <a:lnTo>
                      <a:pt x="839" y="381"/>
                    </a:lnTo>
                    <a:lnTo>
                      <a:pt x="844" y="386"/>
                    </a:lnTo>
                    <a:lnTo>
                      <a:pt x="844" y="381"/>
                    </a:lnTo>
                    <a:lnTo>
                      <a:pt x="850" y="381"/>
                    </a:lnTo>
                    <a:lnTo>
                      <a:pt x="850" y="376"/>
                    </a:lnTo>
                    <a:lnTo>
                      <a:pt x="855" y="376"/>
                    </a:lnTo>
                    <a:lnTo>
                      <a:pt x="855" y="371"/>
                    </a:lnTo>
                    <a:lnTo>
                      <a:pt x="860" y="371"/>
                    </a:lnTo>
                    <a:lnTo>
                      <a:pt x="865" y="371"/>
                    </a:lnTo>
                    <a:lnTo>
                      <a:pt x="871" y="371"/>
                    </a:lnTo>
                    <a:lnTo>
                      <a:pt x="881" y="371"/>
                    </a:lnTo>
                    <a:lnTo>
                      <a:pt x="891" y="371"/>
                    </a:lnTo>
                    <a:lnTo>
                      <a:pt x="897" y="371"/>
                    </a:lnTo>
                    <a:lnTo>
                      <a:pt x="897" y="365"/>
                    </a:lnTo>
                    <a:lnTo>
                      <a:pt x="902" y="371"/>
                    </a:lnTo>
                    <a:lnTo>
                      <a:pt x="912" y="365"/>
                    </a:lnTo>
                    <a:lnTo>
                      <a:pt x="917" y="365"/>
                    </a:lnTo>
                    <a:lnTo>
                      <a:pt x="923" y="360"/>
                    </a:lnTo>
                    <a:lnTo>
                      <a:pt x="928" y="360"/>
                    </a:lnTo>
                    <a:lnTo>
                      <a:pt x="933" y="360"/>
                    </a:lnTo>
                    <a:lnTo>
                      <a:pt x="933" y="365"/>
                    </a:lnTo>
                    <a:lnTo>
                      <a:pt x="938" y="365"/>
                    </a:lnTo>
                    <a:lnTo>
                      <a:pt x="938" y="360"/>
                    </a:lnTo>
                    <a:lnTo>
                      <a:pt x="943" y="360"/>
                    </a:lnTo>
                    <a:lnTo>
                      <a:pt x="949" y="360"/>
                    </a:lnTo>
                    <a:lnTo>
                      <a:pt x="954" y="365"/>
                    </a:lnTo>
                    <a:lnTo>
                      <a:pt x="959" y="371"/>
                    </a:lnTo>
                    <a:lnTo>
                      <a:pt x="964" y="371"/>
                    </a:lnTo>
                    <a:lnTo>
                      <a:pt x="980" y="381"/>
                    </a:lnTo>
                    <a:lnTo>
                      <a:pt x="996" y="386"/>
                    </a:lnTo>
                    <a:lnTo>
                      <a:pt x="1001" y="386"/>
                    </a:lnTo>
                    <a:lnTo>
                      <a:pt x="1027" y="391"/>
                    </a:lnTo>
                    <a:lnTo>
                      <a:pt x="1032" y="397"/>
                    </a:lnTo>
                    <a:lnTo>
                      <a:pt x="1037" y="407"/>
                    </a:lnTo>
                    <a:lnTo>
                      <a:pt x="1037" y="418"/>
                    </a:lnTo>
                    <a:lnTo>
                      <a:pt x="1037" y="423"/>
                    </a:lnTo>
                    <a:lnTo>
                      <a:pt x="1037" y="428"/>
                    </a:lnTo>
                    <a:lnTo>
                      <a:pt x="1037" y="433"/>
                    </a:lnTo>
                    <a:lnTo>
                      <a:pt x="1032" y="433"/>
                    </a:lnTo>
                    <a:lnTo>
                      <a:pt x="1027" y="433"/>
                    </a:lnTo>
                    <a:lnTo>
                      <a:pt x="1016" y="433"/>
                    </a:lnTo>
                    <a:lnTo>
                      <a:pt x="1001" y="428"/>
                    </a:lnTo>
                    <a:lnTo>
                      <a:pt x="996" y="428"/>
                    </a:lnTo>
                    <a:lnTo>
                      <a:pt x="985" y="428"/>
                    </a:lnTo>
                    <a:lnTo>
                      <a:pt x="975" y="428"/>
                    </a:lnTo>
                    <a:lnTo>
                      <a:pt x="954" y="418"/>
                    </a:lnTo>
                    <a:lnTo>
                      <a:pt x="938" y="412"/>
                    </a:lnTo>
                    <a:lnTo>
                      <a:pt x="933" y="418"/>
                    </a:lnTo>
                    <a:lnTo>
                      <a:pt x="928" y="418"/>
                    </a:lnTo>
                    <a:lnTo>
                      <a:pt x="923" y="428"/>
                    </a:lnTo>
                    <a:lnTo>
                      <a:pt x="917" y="433"/>
                    </a:lnTo>
                    <a:lnTo>
                      <a:pt x="917" y="438"/>
                    </a:lnTo>
                    <a:lnTo>
                      <a:pt x="923" y="444"/>
                    </a:lnTo>
                    <a:lnTo>
                      <a:pt x="923" y="449"/>
                    </a:lnTo>
                    <a:lnTo>
                      <a:pt x="928" y="444"/>
                    </a:lnTo>
                    <a:lnTo>
                      <a:pt x="933" y="444"/>
                    </a:lnTo>
                    <a:lnTo>
                      <a:pt x="933" y="449"/>
                    </a:lnTo>
                    <a:lnTo>
                      <a:pt x="938" y="454"/>
                    </a:lnTo>
                    <a:lnTo>
                      <a:pt x="943" y="459"/>
                    </a:lnTo>
                    <a:lnTo>
                      <a:pt x="949" y="465"/>
                    </a:lnTo>
                    <a:lnTo>
                      <a:pt x="954" y="470"/>
                    </a:lnTo>
                    <a:lnTo>
                      <a:pt x="959" y="470"/>
                    </a:lnTo>
                    <a:lnTo>
                      <a:pt x="959" y="475"/>
                    </a:lnTo>
                    <a:lnTo>
                      <a:pt x="954" y="480"/>
                    </a:lnTo>
                    <a:lnTo>
                      <a:pt x="954" y="486"/>
                    </a:lnTo>
                    <a:lnTo>
                      <a:pt x="954" y="491"/>
                    </a:lnTo>
                    <a:lnTo>
                      <a:pt x="949" y="496"/>
                    </a:lnTo>
                    <a:lnTo>
                      <a:pt x="943" y="501"/>
                    </a:lnTo>
                    <a:lnTo>
                      <a:pt x="943" y="506"/>
                    </a:lnTo>
                    <a:lnTo>
                      <a:pt x="943" y="517"/>
                    </a:lnTo>
                    <a:lnTo>
                      <a:pt x="943" y="522"/>
                    </a:lnTo>
                    <a:lnTo>
                      <a:pt x="949" y="527"/>
                    </a:lnTo>
                    <a:lnTo>
                      <a:pt x="954" y="527"/>
                    </a:lnTo>
                    <a:lnTo>
                      <a:pt x="959" y="527"/>
                    </a:lnTo>
                    <a:lnTo>
                      <a:pt x="959" y="533"/>
                    </a:lnTo>
                    <a:lnTo>
                      <a:pt x="954" y="533"/>
                    </a:lnTo>
                    <a:lnTo>
                      <a:pt x="949" y="538"/>
                    </a:lnTo>
                    <a:lnTo>
                      <a:pt x="943" y="538"/>
                    </a:lnTo>
                    <a:lnTo>
                      <a:pt x="938" y="543"/>
                    </a:lnTo>
                    <a:lnTo>
                      <a:pt x="933" y="548"/>
                    </a:lnTo>
                    <a:lnTo>
                      <a:pt x="928" y="548"/>
                    </a:lnTo>
                    <a:lnTo>
                      <a:pt x="923" y="553"/>
                    </a:lnTo>
                    <a:lnTo>
                      <a:pt x="923" y="559"/>
                    </a:lnTo>
                    <a:lnTo>
                      <a:pt x="917" y="564"/>
                    </a:lnTo>
                    <a:lnTo>
                      <a:pt x="912" y="564"/>
                    </a:lnTo>
                    <a:lnTo>
                      <a:pt x="907" y="564"/>
                    </a:lnTo>
                    <a:lnTo>
                      <a:pt x="907" y="569"/>
                    </a:lnTo>
                    <a:lnTo>
                      <a:pt x="897" y="569"/>
                    </a:lnTo>
                    <a:lnTo>
                      <a:pt x="891" y="569"/>
                    </a:lnTo>
                    <a:lnTo>
                      <a:pt x="886" y="569"/>
                    </a:lnTo>
                    <a:lnTo>
                      <a:pt x="881" y="569"/>
                    </a:lnTo>
                    <a:lnTo>
                      <a:pt x="881" y="574"/>
                    </a:lnTo>
                    <a:lnTo>
                      <a:pt x="876" y="580"/>
                    </a:lnTo>
                    <a:lnTo>
                      <a:pt x="871" y="585"/>
                    </a:lnTo>
                    <a:lnTo>
                      <a:pt x="871" y="580"/>
                    </a:lnTo>
                    <a:lnTo>
                      <a:pt x="865" y="569"/>
                    </a:lnTo>
                    <a:lnTo>
                      <a:pt x="855" y="564"/>
                    </a:lnTo>
                    <a:lnTo>
                      <a:pt x="850" y="559"/>
                    </a:lnTo>
                    <a:lnTo>
                      <a:pt x="839" y="548"/>
                    </a:lnTo>
                    <a:lnTo>
                      <a:pt x="824" y="527"/>
                    </a:lnTo>
                    <a:lnTo>
                      <a:pt x="813" y="522"/>
                    </a:lnTo>
                    <a:lnTo>
                      <a:pt x="798" y="517"/>
                    </a:lnTo>
                    <a:lnTo>
                      <a:pt x="777" y="512"/>
                    </a:lnTo>
                    <a:lnTo>
                      <a:pt x="745" y="506"/>
                    </a:lnTo>
                    <a:lnTo>
                      <a:pt x="735" y="512"/>
                    </a:lnTo>
                    <a:lnTo>
                      <a:pt x="719" y="517"/>
                    </a:lnTo>
                    <a:lnTo>
                      <a:pt x="704" y="512"/>
                    </a:lnTo>
                    <a:lnTo>
                      <a:pt x="683" y="501"/>
                    </a:lnTo>
                    <a:lnTo>
                      <a:pt x="672" y="496"/>
                    </a:lnTo>
                    <a:lnTo>
                      <a:pt x="667" y="491"/>
                    </a:lnTo>
                    <a:lnTo>
                      <a:pt x="657" y="491"/>
                    </a:lnTo>
                    <a:lnTo>
                      <a:pt x="641" y="491"/>
                    </a:lnTo>
                    <a:lnTo>
                      <a:pt x="631" y="491"/>
                    </a:lnTo>
                    <a:lnTo>
                      <a:pt x="615" y="491"/>
                    </a:lnTo>
                    <a:lnTo>
                      <a:pt x="599" y="501"/>
                    </a:lnTo>
                    <a:lnTo>
                      <a:pt x="568" y="522"/>
                    </a:lnTo>
                    <a:lnTo>
                      <a:pt x="563" y="533"/>
                    </a:lnTo>
                    <a:lnTo>
                      <a:pt x="553" y="543"/>
                    </a:lnTo>
                    <a:lnTo>
                      <a:pt x="553" y="553"/>
                    </a:lnTo>
                    <a:lnTo>
                      <a:pt x="558" y="569"/>
                    </a:lnTo>
                    <a:lnTo>
                      <a:pt x="558" y="574"/>
                    </a:lnTo>
                    <a:lnTo>
                      <a:pt x="563" y="590"/>
                    </a:lnTo>
                    <a:lnTo>
                      <a:pt x="568" y="616"/>
                    </a:lnTo>
                    <a:lnTo>
                      <a:pt x="568" y="621"/>
                    </a:lnTo>
                    <a:lnTo>
                      <a:pt x="568" y="627"/>
                    </a:lnTo>
                    <a:lnTo>
                      <a:pt x="568" y="632"/>
                    </a:lnTo>
                    <a:lnTo>
                      <a:pt x="568" y="637"/>
                    </a:lnTo>
                    <a:lnTo>
                      <a:pt x="563" y="637"/>
                    </a:lnTo>
                    <a:lnTo>
                      <a:pt x="553" y="632"/>
                    </a:lnTo>
                    <a:lnTo>
                      <a:pt x="547" y="632"/>
                    </a:lnTo>
                    <a:lnTo>
                      <a:pt x="542" y="627"/>
                    </a:lnTo>
                    <a:lnTo>
                      <a:pt x="537" y="627"/>
                    </a:lnTo>
                    <a:lnTo>
                      <a:pt x="537" y="621"/>
                    </a:lnTo>
                    <a:lnTo>
                      <a:pt x="532" y="621"/>
                    </a:lnTo>
                    <a:lnTo>
                      <a:pt x="527" y="621"/>
                    </a:lnTo>
                    <a:lnTo>
                      <a:pt x="521" y="616"/>
                    </a:lnTo>
                    <a:lnTo>
                      <a:pt x="511" y="611"/>
                    </a:lnTo>
                    <a:lnTo>
                      <a:pt x="511" y="606"/>
                    </a:lnTo>
                    <a:lnTo>
                      <a:pt x="506" y="606"/>
                    </a:lnTo>
                    <a:lnTo>
                      <a:pt x="506" y="600"/>
                    </a:lnTo>
                    <a:lnTo>
                      <a:pt x="500" y="600"/>
                    </a:lnTo>
                    <a:lnTo>
                      <a:pt x="495" y="600"/>
                    </a:lnTo>
                    <a:lnTo>
                      <a:pt x="490" y="600"/>
                    </a:lnTo>
                    <a:lnTo>
                      <a:pt x="485" y="600"/>
                    </a:lnTo>
                    <a:lnTo>
                      <a:pt x="485" y="595"/>
                    </a:lnTo>
                    <a:lnTo>
                      <a:pt x="480" y="595"/>
                    </a:lnTo>
                    <a:lnTo>
                      <a:pt x="480" y="590"/>
                    </a:lnTo>
                    <a:lnTo>
                      <a:pt x="474" y="590"/>
                    </a:lnTo>
                    <a:lnTo>
                      <a:pt x="459" y="590"/>
                    </a:lnTo>
                    <a:lnTo>
                      <a:pt x="454" y="585"/>
                    </a:lnTo>
                    <a:lnTo>
                      <a:pt x="448" y="585"/>
                    </a:lnTo>
                    <a:lnTo>
                      <a:pt x="438" y="580"/>
                    </a:lnTo>
                    <a:lnTo>
                      <a:pt x="433" y="580"/>
                    </a:lnTo>
                    <a:lnTo>
                      <a:pt x="427" y="580"/>
                    </a:lnTo>
                    <a:lnTo>
                      <a:pt x="422" y="580"/>
                    </a:lnTo>
                    <a:lnTo>
                      <a:pt x="422" y="574"/>
                    </a:lnTo>
                    <a:lnTo>
                      <a:pt x="417" y="574"/>
                    </a:lnTo>
                    <a:lnTo>
                      <a:pt x="412" y="569"/>
                    </a:lnTo>
                    <a:lnTo>
                      <a:pt x="407" y="569"/>
                    </a:lnTo>
                    <a:lnTo>
                      <a:pt x="396" y="564"/>
                    </a:lnTo>
                    <a:lnTo>
                      <a:pt x="386" y="564"/>
                    </a:lnTo>
                    <a:lnTo>
                      <a:pt x="381" y="564"/>
                    </a:lnTo>
                    <a:lnTo>
                      <a:pt x="375" y="564"/>
                    </a:lnTo>
                    <a:lnTo>
                      <a:pt x="370" y="564"/>
                    </a:lnTo>
                    <a:lnTo>
                      <a:pt x="365" y="559"/>
                    </a:lnTo>
                    <a:lnTo>
                      <a:pt x="360" y="559"/>
                    </a:lnTo>
                    <a:lnTo>
                      <a:pt x="349" y="553"/>
                    </a:lnTo>
                    <a:lnTo>
                      <a:pt x="344" y="548"/>
                    </a:lnTo>
                    <a:lnTo>
                      <a:pt x="328" y="548"/>
                    </a:lnTo>
                    <a:lnTo>
                      <a:pt x="318" y="548"/>
                    </a:lnTo>
                    <a:lnTo>
                      <a:pt x="308" y="548"/>
                    </a:lnTo>
                    <a:lnTo>
                      <a:pt x="302" y="548"/>
                    </a:lnTo>
                    <a:lnTo>
                      <a:pt x="287" y="543"/>
                    </a:lnTo>
                    <a:lnTo>
                      <a:pt x="271" y="538"/>
                    </a:lnTo>
                    <a:lnTo>
                      <a:pt x="266" y="538"/>
                    </a:lnTo>
                    <a:lnTo>
                      <a:pt x="245" y="538"/>
                    </a:lnTo>
                    <a:lnTo>
                      <a:pt x="240" y="533"/>
                    </a:lnTo>
                    <a:lnTo>
                      <a:pt x="229" y="527"/>
                    </a:lnTo>
                    <a:lnTo>
                      <a:pt x="224" y="527"/>
                    </a:lnTo>
                    <a:lnTo>
                      <a:pt x="214" y="527"/>
                    </a:lnTo>
                    <a:lnTo>
                      <a:pt x="209" y="527"/>
                    </a:lnTo>
                    <a:lnTo>
                      <a:pt x="193" y="527"/>
                    </a:lnTo>
                    <a:lnTo>
                      <a:pt x="182" y="527"/>
                    </a:lnTo>
                    <a:lnTo>
                      <a:pt x="177" y="527"/>
                    </a:lnTo>
                    <a:lnTo>
                      <a:pt x="172" y="527"/>
                    </a:lnTo>
                    <a:lnTo>
                      <a:pt x="167" y="527"/>
                    </a:lnTo>
                    <a:lnTo>
                      <a:pt x="167" y="533"/>
                    </a:lnTo>
                    <a:lnTo>
                      <a:pt x="162" y="533"/>
                    </a:lnTo>
                    <a:lnTo>
                      <a:pt x="151" y="533"/>
                    </a:lnTo>
                    <a:lnTo>
                      <a:pt x="146" y="533"/>
                    </a:lnTo>
                    <a:lnTo>
                      <a:pt x="141" y="533"/>
                    </a:lnTo>
                    <a:lnTo>
                      <a:pt x="130" y="538"/>
                    </a:lnTo>
                    <a:lnTo>
                      <a:pt x="120" y="543"/>
                    </a:lnTo>
                    <a:lnTo>
                      <a:pt x="115" y="543"/>
                    </a:lnTo>
                    <a:lnTo>
                      <a:pt x="110" y="543"/>
                    </a:lnTo>
                    <a:lnTo>
                      <a:pt x="104" y="543"/>
                    </a:lnTo>
                    <a:lnTo>
                      <a:pt x="94" y="548"/>
                    </a:lnTo>
                    <a:lnTo>
                      <a:pt x="89" y="548"/>
                    </a:lnTo>
                    <a:lnTo>
                      <a:pt x="83" y="548"/>
                    </a:lnTo>
                    <a:lnTo>
                      <a:pt x="78" y="553"/>
                    </a:lnTo>
                    <a:lnTo>
                      <a:pt x="68" y="559"/>
                    </a:lnTo>
                    <a:lnTo>
                      <a:pt x="63" y="559"/>
                    </a:lnTo>
                    <a:lnTo>
                      <a:pt x="57" y="564"/>
                    </a:lnTo>
                    <a:lnTo>
                      <a:pt x="52" y="564"/>
                    </a:lnTo>
                    <a:lnTo>
                      <a:pt x="42" y="564"/>
                    </a:lnTo>
                    <a:lnTo>
                      <a:pt x="37" y="569"/>
                    </a:lnTo>
                    <a:lnTo>
                      <a:pt x="26" y="574"/>
                    </a:lnTo>
                    <a:lnTo>
                      <a:pt x="21" y="580"/>
                    </a:lnTo>
                    <a:lnTo>
                      <a:pt x="16" y="585"/>
                    </a:lnTo>
                    <a:lnTo>
                      <a:pt x="0" y="595"/>
                    </a:lnTo>
                    <a:lnTo>
                      <a:pt x="0" y="590"/>
                    </a:lnTo>
                    <a:lnTo>
                      <a:pt x="0" y="580"/>
                    </a:lnTo>
                    <a:lnTo>
                      <a:pt x="0" y="574"/>
                    </a:lnTo>
                    <a:lnTo>
                      <a:pt x="0" y="569"/>
                    </a:lnTo>
                    <a:lnTo>
                      <a:pt x="0" y="559"/>
                    </a:lnTo>
                    <a:lnTo>
                      <a:pt x="5" y="559"/>
                    </a:lnTo>
                    <a:lnTo>
                      <a:pt x="5" y="553"/>
                    </a:lnTo>
                    <a:lnTo>
                      <a:pt x="5" y="543"/>
                    </a:lnTo>
                    <a:lnTo>
                      <a:pt x="5" y="533"/>
                    </a:lnTo>
                    <a:lnTo>
                      <a:pt x="5" y="522"/>
                    </a:lnTo>
                    <a:lnTo>
                      <a:pt x="10" y="522"/>
                    </a:lnTo>
                    <a:lnTo>
                      <a:pt x="10" y="517"/>
                    </a:lnTo>
                    <a:lnTo>
                      <a:pt x="10" y="512"/>
                    </a:lnTo>
                    <a:lnTo>
                      <a:pt x="10" y="506"/>
                    </a:lnTo>
                    <a:lnTo>
                      <a:pt x="5" y="506"/>
                    </a:lnTo>
                    <a:lnTo>
                      <a:pt x="5" y="501"/>
                    </a:lnTo>
                    <a:lnTo>
                      <a:pt x="10" y="496"/>
                    </a:lnTo>
                    <a:lnTo>
                      <a:pt x="10" y="491"/>
                    </a:lnTo>
                    <a:lnTo>
                      <a:pt x="10" y="486"/>
                    </a:lnTo>
                    <a:lnTo>
                      <a:pt x="16" y="475"/>
                    </a:lnTo>
                    <a:lnTo>
                      <a:pt x="10" y="465"/>
                    </a:lnTo>
                    <a:lnTo>
                      <a:pt x="10" y="454"/>
                    </a:lnTo>
                    <a:lnTo>
                      <a:pt x="5" y="449"/>
                    </a:lnTo>
                    <a:lnTo>
                      <a:pt x="0" y="438"/>
                    </a:lnTo>
                    <a:lnTo>
                      <a:pt x="0" y="428"/>
                    </a:lnTo>
                    <a:lnTo>
                      <a:pt x="0" y="418"/>
                    </a:lnTo>
                    <a:lnTo>
                      <a:pt x="0" y="412"/>
                    </a:lnTo>
                    <a:lnTo>
                      <a:pt x="5" y="402"/>
                    </a:lnTo>
                    <a:lnTo>
                      <a:pt x="10" y="391"/>
                    </a:lnTo>
                    <a:lnTo>
                      <a:pt x="10" y="386"/>
                    </a:lnTo>
                    <a:lnTo>
                      <a:pt x="10" y="371"/>
                    </a:lnTo>
                    <a:lnTo>
                      <a:pt x="37" y="371"/>
                    </a:lnTo>
                    <a:lnTo>
                      <a:pt x="57" y="365"/>
                    </a:lnTo>
                    <a:lnTo>
                      <a:pt x="83" y="360"/>
                    </a:lnTo>
                    <a:lnTo>
                      <a:pt x="120" y="355"/>
                    </a:lnTo>
                    <a:lnTo>
                      <a:pt x="141" y="350"/>
                    </a:lnTo>
                    <a:lnTo>
                      <a:pt x="146" y="344"/>
                    </a:lnTo>
                    <a:lnTo>
                      <a:pt x="156" y="339"/>
                    </a:lnTo>
                    <a:lnTo>
                      <a:pt x="172" y="329"/>
                    </a:lnTo>
                    <a:lnTo>
                      <a:pt x="193" y="308"/>
                    </a:lnTo>
                    <a:lnTo>
                      <a:pt x="198" y="303"/>
                    </a:lnTo>
                    <a:lnTo>
                      <a:pt x="203" y="292"/>
                    </a:lnTo>
                    <a:lnTo>
                      <a:pt x="209" y="287"/>
                    </a:lnTo>
                    <a:lnTo>
                      <a:pt x="219" y="271"/>
                    </a:lnTo>
                    <a:lnTo>
                      <a:pt x="219" y="266"/>
                    </a:lnTo>
                    <a:lnTo>
                      <a:pt x="224" y="250"/>
                    </a:lnTo>
                    <a:lnTo>
                      <a:pt x="235" y="240"/>
                    </a:lnTo>
                    <a:lnTo>
                      <a:pt x="235" y="235"/>
                    </a:lnTo>
                    <a:lnTo>
                      <a:pt x="245" y="224"/>
                    </a:lnTo>
                    <a:lnTo>
                      <a:pt x="245" y="219"/>
                    </a:lnTo>
                    <a:lnTo>
                      <a:pt x="245" y="214"/>
                    </a:lnTo>
                    <a:lnTo>
                      <a:pt x="245" y="188"/>
                    </a:lnTo>
                    <a:lnTo>
                      <a:pt x="245" y="146"/>
                    </a:lnTo>
                    <a:lnTo>
                      <a:pt x="240" y="104"/>
                    </a:lnTo>
                    <a:lnTo>
                      <a:pt x="245" y="104"/>
                    </a:lnTo>
                    <a:lnTo>
                      <a:pt x="245" y="99"/>
                    </a:lnTo>
                    <a:lnTo>
                      <a:pt x="250" y="94"/>
                    </a:lnTo>
                    <a:lnTo>
                      <a:pt x="261" y="62"/>
                    </a:lnTo>
                    <a:lnTo>
                      <a:pt x="271" y="41"/>
                    </a:lnTo>
                    <a:lnTo>
                      <a:pt x="276" y="36"/>
                    </a:lnTo>
                    <a:lnTo>
                      <a:pt x="297" y="26"/>
                    </a:lnTo>
                    <a:lnTo>
                      <a:pt x="302" y="31"/>
                    </a:lnTo>
                    <a:lnTo>
                      <a:pt x="308" y="31"/>
                    </a:lnTo>
                    <a:lnTo>
                      <a:pt x="308" y="36"/>
                    </a:lnTo>
                    <a:lnTo>
                      <a:pt x="313" y="36"/>
                    </a:lnTo>
                    <a:lnTo>
                      <a:pt x="313" y="41"/>
                    </a:lnTo>
                    <a:lnTo>
                      <a:pt x="318" y="47"/>
                    </a:lnTo>
                    <a:lnTo>
                      <a:pt x="323" y="47"/>
                    </a:lnTo>
                    <a:lnTo>
                      <a:pt x="334" y="47"/>
                    </a:lnTo>
                    <a:lnTo>
                      <a:pt x="334" y="41"/>
                    </a:lnTo>
                    <a:lnTo>
                      <a:pt x="334" y="36"/>
                    </a:lnTo>
                    <a:lnTo>
                      <a:pt x="339" y="31"/>
                    </a:lnTo>
                    <a:lnTo>
                      <a:pt x="344" y="26"/>
                    </a:lnTo>
                    <a:lnTo>
                      <a:pt x="349" y="26"/>
                    </a:lnTo>
                    <a:lnTo>
                      <a:pt x="354" y="20"/>
                    </a:lnTo>
                    <a:lnTo>
                      <a:pt x="354" y="15"/>
                    </a:lnTo>
                    <a:lnTo>
                      <a:pt x="354" y="10"/>
                    </a:lnTo>
                    <a:lnTo>
                      <a:pt x="360" y="10"/>
                    </a:lnTo>
                    <a:lnTo>
                      <a:pt x="365" y="5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5" y="0"/>
                    </a:lnTo>
                    <a:lnTo>
                      <a:pt x="381" y="0"/>
                    </a:lnTo>
                    <a:lnTo>
                      <a:pt x="386" y="5"/>
                    </a:lnTo>
                    <a:lnTo>
                      <a:pt x="391" y="10"/>
                    </a:lnTo>
                    <a:lnTo>
                      <a:pt x="396" y="15"/>
                    </a:lnTo>
                    <a:lnTo>
                      <a:pt x="396" y="20"/>
                    </a:lnTo>
                    <a:lnTo>
                      <a:pt x="396" y="26"/>
                    </a:lnTo>
                    <a:lnTo>
                      <a:pt x="401" y="31"/>
                    </a:lnTo>
                    <a:lnTo>
                      <a:pt x="401" y="36"/>
                    </a:lnTo>
                    <a:lnTo>
                      <a:pt x="407" y="36"/>
                    </a:lnTo>
                    <a:lnTo>
                      <a:pt x="407" y="41"/>
                    </a:lnTo>
                    <a:lnTo>
                      <a:pt x="412" y="41"/>
                    </a:lnTo>
                    <a:lnTo>
                      <a:pt x="417" y="41"/>
                    </a:lnTo>
                    <a:lnTo>
                      <a:pt x="422" y="47"/>
                    </a:lnTo>
                    <a:lnTo>
                      <a:pt x="427" y="52"/>
                    </a:lnTo>
                    <a:lnTo>
                      <a:pt x="433" y="62"/>
                    </a:lnTo>
                    <a:lnTo>
                      <a:pt x="438" y="68"/>
                    </a:lnTo>
                    <a:lnTo>
                      <a:pt x="438" y="73"/>
                    </a:lnTo>
                    <a:lnTo>
                      <a:pt x="443" y="78"/>
                    </a:lnTo>
                    <a:lnTo>
                      <a:pt x="443" y="83"/>
                    </a:lnTo>
                    <a:lnTo>
                      <a:pt x="443" y="88"/>
                    </a:lnTo>
                    <a:lnTo>
                      <a:pt x="443" y="94"/>
                    </a:lnTo>
                    <a:lnTo>
                      <a:pt x="438" y="94"/>
                    </a:lnTo>
                    <a:lnTo>
                      <a:pt x="438" y="99"/>
                    </a:lnTo>
                    <a:lnTo>
                      <a:pt x="438" y="104"/>
                    </a:lnTo>
                    <a:lnTo>
                      <a:pt x="438" y="109"/>
                    </a:lnTo>
                    <a:lnTo>
                      <a:pt x="438" y="115"/>
                    </a:lnTo>
                    <a:lnTo>
                      <a:pt x="438" y="120"/>
                    </a:lnTo>
                    <a:lnTo>
                      <a:pt x="438" y="125"/>
                    </a:lnTo>
                    <a:lnTo>
                      <a:pt x="438" y="130"/>
                    </a:lnTo>
                    <a:lnTo>
                      <a:pt x="443" y="130"/>
                    </a:lnTo>
                    <a:lnTo>
                      <a:pt x="443" y="135"/>
                    </a:lnTo>
                    <a:lnTo>
                      <a:pt x="448" y="135"/>
                    </a:lnTo>
                    <a:lnTo>
                      <a:pt x="454" y="135"/>
                    </a:lnTo>
                    <a:lnTo>
                      <a:pt x="459" y="135"/>
                    </a:lnTo>
                    <a:lnTo>
                      <a:pt x="464" y="130"/>
                    </a:lnTo>
                    <a:lnTo>
                      <a:pt x="469" y="130"/>
                    </a:lnTo>
                    <a:lnTo>
                      <a:pt x="474" y="130"/>
                    </a:lnTo>
                    <a:lnTo>
                      <a:pt x="480" y="125"/>
                    </a:lnTo>
                    <a:lnTo>
                      <a:pt x="485" y="120"/>
                    </a:lnTo>
                    <a:lnTo>
                      <a:pt x="490" y="120"/>
                    </a:lnTo>
                    <a:lnTo>
                      <a:pt x="495" y="120"/>
                    </a:lnTo>
                    <a:lnTo>
                      <a:pt x="495" y="115"/>
                    </a:lnTo>
                    <a:lnTo>
                      <a:pt x="495" y="109"/>
                    </a:lnTo>
                    <a:lnTo>
                      <a:pt x="500" y="109"/>
                    </a:lnTo>
                    <a:lnTo>
                      <a:pt x="495" y="109"/>
                    </a:lnTo>
                    <a:lnTo>
                      <a:pt x="495" y="104"/>
                    </a:lnTo>
                    <a:lnTo>
                      <a:pt x="495" y="99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500" y="83"/>
                    </a:lnTo>
                    <a:lnTo>
                      <a:pt x="500" y="78"/>
                    </a:lnTo>
                    <a:lnTo>
                      <a:pt x="506" y="78"/>
                    </a:lnTo>
                    <a:lnTo>
                      <a:pt x="506" y="83"/>
                    </a:lnTo>
                    <a:lnTo>
                      <a:pt x="521" y="83"/>
                    </a:lnTo>
                    <a:lnTo>
                      <a:pt x="537" y="88"/>
                    </a:lnTo>
                    <a:lnTo>
                      <a:pt x="542" y="88"/>
                    </a:lnTo>
                    <a:lnTo>
                      <a:pt x="547" y="88"/>
                    </a:lnTo>
                    <a:lnTo>
                      <a:pt x="553" y="88"/>
                    </a:lnTo>
                    <a:lnTo>
                      <a:pt x="553" y="94"/>
                    </a:lnTo>
                    <a:lnTo>
                      <a:pt x="558" y="99"/>
                    </a:lnTo>
                    <a:lnTo>
                      <a:pt x="563" y="99"/>
                    </a:lnTo>
                    <a:lnTo>
                      <a:pt x="563" y="104"/>
                    </a:lnTo>
                    <a:lnTo>
                      <a:pt x="573" y="115"/>
                    </a:lnTo>
                    <a:lnTo>
                      <a:pt x="579" y="115"/>
                    </a:lnTo>
                    <a:lnTo>
                      <a:pt x="589" y="125"/>
                    </a:lnTo>
                    <a:lnTo>
                      <a:pt x="594" y="135"/>
                    </a:lnTo>
                    <a:lnTo>
                      <a:pt x="594" y="146"/>
                    </a:lnTo>
                    <a:lnTo>
                      <a:pt x="599" y="151"/>
                    </a:lnTo>
                    <a:lnTo>
                      <a:pt x="605" y="151"/>
                    </a:lnTo>
                    <a:lnTo>
                      <a:pt x="610" y="151"/>
                    </a:lnTo>
                    <a:lnTo>
                      <a:pt x="615" y="151"/>
                    </a:lnTo>
                    <a:lnTo>
                      <a:pt x="620" y="146"/>
                    </a:lnTo>
                    <a:lnTo>
                      <a:pt x="620" y="141"/>
                    </a:lnTo>
                    <a:lnTo>
                      <a:pt x="620" y="135"/>
                    </a:lnTo>
                    <a:lnTo>
                      <a:pt x="626" y="130"/>
                    </a:lnTo>
                    <a:lnTo>
                      <a:pt x="626" y="125"/>
                    </a:lnTo>
                    <a:lnTo>
                      <a:pt x="631" y="125"/>
                    </a:lnTo>
                    <a:lnTo>
                      <a:pt x="631" y="120"/>
                    </a:lnTo>
                    <a:lnTo>
                      <a:pt x="636" y="120"/>
                    </a:lnTo>
                    <a:lnTo>
                      <a:pt x="641" y="115"/>
                    </a:lnTo>
                    <a:lnTo>
                      <a:pt x="641" y="109"/>
                    </a:lnTo>
                    <a:lnTo>
                      <a:pt x="646" y="104"/>
                    </a:lnTo>
                    <a:lnTo>
                      <a:pt x="652" y="99"/>
                    </a:lnTo>
                    <a:lnTo>
                      <a:pt x="652" y="94"/>
                    </a:lnTo>
                    <a:lnTo>
                      <a:pt x="652" y="88"/>
                    </a:lnTo>
                    <a:lnTo>
                      <a:pt x="652" y="83"/>
                    </a:lnTo>
                    <a:lnTo>
                      <a:pt x="652" y="78"/>
                    </a:lnTo>
                    <a:lnTo>
                      <a:pt x="652" y="73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B1763D55-59D3-C14A-12F5-04E7F1432AC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58980" y="2922311"/>
                <a:ext cx="1206976" cy="1164132"/>
              </a:xfrm>
              <a:custGeom>
                <a:avLst/>
                <a:gdLst>
                  <a:gd name="T0" fmla="*/ 146 w 818"/>
                  <a:gd name="T1" fmla="*/ 16 h 794"/>
                  <a:gd name="T2" fmla="*/ 151 w 818"/>
                  <a:gd name="T3" fmla="*/ 52 h 794"/>
                  <a:gd name="T4" fmla="*/ 167 w 818"/>
                  <a:gd name="T5" fmla="*/ 84 h 794"/>
                  <a:gd name="T6" fmla="*/ 162 w 818"/>
                  <a:gd name="T7" fmla="*/ 131 h 794"/>
                  <a:gd name="T8" fmla="*/ 198 w 818"/>
                  <a:gd name="T9" fmla="*/ 146 h 794"/>
                  <a:gd name="T10" fmla="*/ 245 w 818"/>
                  <a:gd name="T11" fmla="*/ 141 h 794"/>
                  <a:gd name="T12" fmla="*/ 282 w 818"/>
                  <a:gd name="T13" fmla="*/ 151 h 794"/>
                  <a:gd name="T14" fmla="*/ 287 w 818"/>
                  <a:gd name="T15" fmla="*/ 193 h 794"/>
                  <a:gd name="T16" fmla="*/ 256 w 818"/>
                  <a:gd name="T17" fmla="*/ 240 h 794"/>
                  <a:gd name="T18" fmla="*/ 250 w 818"/>
                  <a:gd name="T19" fmla="*/ 266 h 794"/>
                  <a:gd name="T20" fmla="*/ 292 w 818"/>
                  <a:gd name="T21" fmla="*/ 277 h 794"/>
                  <a:gd name="T22" fmla="*/ 308 w 818"/>
                  <a:gd name="T23" fmla="*/ 319 h 794"/>
                  <a:gd name="T24" fmla="*/ 360 w 818"/>
                  <a:gd name="T25" fmla="*/ 340 h 794"/>
                  <a:gd name="T26" fmla="*/ 401 w 818"/>
                  <a:gd name="T27" fmla="*/ 345 h 794"/>
                  <a:gd name="T28" fmla="*/ 443 w 818"/>
                  <a:gd name="T29" fmla="*/ 340 h 794"/>
                  <a:gd name="T30" fmla="*/ 485 w 818"/>
                  <a:gd name="T31" fmla="*/ 324 h 794"/>
                  <a:gd name="T32" fmla="*/ 542 w 818"/>
                  <a:gd name="T33" fmla="*/ 303 h 794"/>
                  <a:gd name="T34" fmla="*/ 553 w 818"/>
                  <a:gd name="T35" fmla="*/ 256 h 794"/>
                  <a:gd name="T36" fmla="*/ 620 w 818"/>
                  <a:gd name="T37" fmla="*/ 266 h 794"/>
                  <a:gd name="T38" fmla="*/ 683 w 818"/>
                  <a:gd name="T39" fmla="*/ 287 h 794"/>
                  <a:gd name="T40" fmla="*/ 772 w 818"/>
                  <a:gd name="T41" fmla="*/ 340 h 794"/>
                  <a:gd name="T42" fmla="*/ 798 w 818"/>
                  <a:gd name="T43" fmla="*/ 376 h 794"/>
                  <a:gd name="T44" fmla="*/ 792 w 818"/>
                  <a:gd name="T45" fmla="*/ 407 h 794"/>
                  <a:gd name="T46" fmla="*/ 798 w 818"/>
                  <a:gd name="T47" fmla="*/ 449 h 794"/>
                  <a:gd name="T48" fmla="*/ 813 w 818"/>
                  <a:gd name="T49" fmla="*/ 475 h 794"/>
                  <a:gd name="T50" fmla="*/ 818 w 818"/>
                  <a:gd name="T51" fmla="*/ 496 h 794"/>
                  <a:gd name="T52" fmla="*/ 803 w 818"/>
                  <a:gd name="T53" fmla="*/ 549 h 794"/>
                  <a:gd name="T54" fmla="*/ 709 w 818"/>
                  <a:gd name="T55" fmla="*/ 580 h 794"/>
                  <a:gd name="T56" fmla="*/ 605 w 818"/>
                  <a:gd name="T57" fmla="*/ 684 h 794"/>
                  <a:gd name="T58" fmla="*/ 532 w 818"/>
                  <a:gd name="T59" fmla="*/ 747 h 794"/>
                  <a:gd name="T60" fmla="*/ 485 w 818"/>
                  <a:gd name="T61" fmla="*/ 784 h 794"/>
                  <a:gd name="T62" fmla="*/ 438 w 818"/>
                  <a:gd name="T63" fmla="*/ 784 h 794"/>
                  <a:gd name="T64" fmla="*/ 344 w 818"/>
                  <a:gd name="T65" fmla="*/ 758 h 794"/>
                  <a:gd name="T66" fmla="*/ 308 w 818"/>
                  <a:gd name="T67" fmla="*/ 747 h 794"/>
                  <a:gd name="T68" fmla="*/ 250 w 818"/>
                  <a:gd name="T69" fmla="*/ 758 h 794"/>
                  <a:gd name="T70" fmla="*/ 219 w 818"/>
                  <a:gd name="T71" fmla="*/ 763 h 794"/>
                  <a:gd name="T72" fmla="*/ 203 w 818"/>
                  <a:gd name="T73" fmla="*/ 737 h 794"/>
                  <a:gd name="T74" fmla="*/ 177 w 818"/>
                  <a:gd name="T75" fmla="*/ 726 h 794"/>
                  <a:gd name="T76" fmla="*/ 151 w 818"/>
                  <a:gd name="T77" fmla="*/ 674 h 794"/>
                  <a:gd name="T78" fmla="*/ 146 w 818"/>
                  <a:gd name="T79" fmla="*/ 637 h 794"/>
                  <a:gd name="T80" fmla="*/ 162 w 818"/>
                  <a:gd name="T81" fmla="*/ 616 h 794"/>
                  <a:gd name="T82" fmla="*/ 193 w 818"/>
                  <a:gd name="T83" fmla="*/ 590 h 794"/>
                  <a:gd name="T84" fmla="*/ 209 w 818"/>
                  <a:gd name="T85" fmla="*/ 543 h 794"/>
                  <a:gd name="T86" fmla="*/ 183 w 818"/>
                  <a:gd name="T87" fmla="*/ 528 h 794"/>
                  <a:gd name="T88" fmla="*/ 99 w 818"/>
                  <a:gd name="T89" fmla="*/ 528 h 794"/>
                  <a:gd name="T90" fmla="*/ 84 w 818"/>
                  <a:gd name="T91" fmla="*/ 486 h 794"/>
                  <a:gd name="T92" fmla="*/ 52 w 818"/>
                  <a:gd name="T93" fmla="*/ 465 h 794"/>
                  <a:gd name="T94" fmla="*/ 47 w 818"/>
                  <a:gd name="T95" fmla="*/ 434 h 794"/>
                  <a:gd name="T96" fmla="*/ 57 w 818"/>
                  <a:gd name="T97" fmla="*/ 397 h 794"/>
                  <a:gd name="T98" fmla="*/ 16 w 818"/>
                  <a:gd name="T99" fmla="*/ 355 h 794"/>
                  <a:gd name="T100" fmla="*/ 5 w 818"/>
                  <a:gd name="T101" fmla="*/ 308 h 794"/>
                  <a:gd name="T102" fmla="*/ 11 w 818"/>
                  <a:gd name="T103" fmla="*/ 282 h 794"/>
                  <a:gd name="T104" fmla="*/ 26 w 818"/>
                  <a:gd name="T105" fmla="*/ 246 h 794"/>
                  <a:gd name="T106" fmla="*/ 31 w 818"/>
                  <a:gd name="T107" fmla="*/ 198 h 794"/>
                  <a:gd name="T108" fmla="*/ 31 w 818"/>
                  <a:gd name="T109" fmla="*/ 162 h 794"/>
                  <a:gd name="T110" fmla="*/ 42 w 818"/>
                  <a:gd name="T111" fmla="*/ 120 h 794"/>
                  <a:gd name="T112" fmla="*/ 37 w 818"/>
                  <a:gd name="T113" fmla="*/ 84 h 794"/>
                  <a:gd name="T114" fmla="*/ 63 w 818"/>
                  <a:gd name="T115" fmla="*/ 52 h 794"/>
                  <a:gd name="T116" fmla="*/ 84 w 818"/>
                  <a:gd name="T117" fmla="*/ 26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8" h="794">
                    <a:moveTo>
                      <a:pt x="104" y="0"/>
                    </a:moveTo>
                    <a:lnTo>
                      <a:pt x="110" y="5"/>
                    </a:lnTo>
                    <a:lnTo>
                      <a:pt x="115" y="5"/>
                    </a:lnTo>
                    <a:lnTo>
                      <a:pt x="120" y="10"/>
                    </a:lnTo>
                    <a:lnTo>
                      <a:pt x="125" y="10"/>
                    </a:lnTo>
                    <a:lnTo>
                      <a:pt x="130" y="10"/>
                    </a:lnTo>
                    <a:lnTo>
                      <a:pt x="136" y="10"/>
                    </a:lnTo>
                    <a:lnTo>
                      <a:pt x="141" y="16"/>
                    </a:lnTo>
                    <a:lnTo>
                      <a:pt x="146" y="16"/>
                    </a:lnTo>
                    <a:lnTo>
                      <a:pt x="151" y="16"/>
                    </a:lnTo>
                    <a:lnTo>
                      <a:pt x="151" y="21"/>
                    </a:lnTo>
                    <a:lnTo>
                      <a:pt x="156" y="26"/>
                    </a:lnTo>
                    <a:lnTo>
                      <a:pt x="156" y="31"/>
                    </a:lnTo>
                    <a:lnTo>
                      <a:pt x="156" y="37"/>
                    </a:lnTo>
                    <a:lnTo>
                      <a:pt x="156" y="42"/>
                    </a:lnTo>
                    <a:lnTo>
                      <a:pt x="156" y="47"/>
                    </a:lnTo>
                    <a:lnTo>
                      <a:pt x="151" y="47"/>
                    </a:lnTo>
                    <a:lnTo>
                      <a:pt x="151" y="52"/>
                    </a:lnTo>
                    <a:lnTo>
                      <a:pt x="151" y="57"/>
                    </a:lnTo>
                    <a:lnTo>
                      <a:pt x="151" y="63"/>
                    </a:lnTo>
                    <a:lnTo>
                      <a:pt x="151" y="68"/>
                    </a:lnTo>
                    <a:lnTo>
                      <a:pt x="156" y="68"/>
                    </a:lnTo>
                    <a:lnTo>
                      <a:pt x="156" y="73"/>
                    </a:lnTo>
                    <a:lnTo>
                      <a:pt x="162" y="73"/>
                    </a:lnTo>
                    <a:lnTo>
                      <a:pt x="162" y="78"/>
                    </a:lnTo>
                    <a:lnTo>
                      <a:pt x="167" y="78"/>
                    </a:lnTo>
                    <a:lnTo>
                      <a:pt x="167" y="84"/>
                    </a:lnTo>
                    <a:lnTo>
                      <a:pt x="167" y="89"/>
                    </a:lnTo>
                    <a:lnTo>
                      <a:pt x="167" y="94"/>
                    </a:lnTo>
                    <a:lnTo>
                      <a:pt x="167" y="99"/>
                    </a:lnTo>
                    <a:lnTo>
                      <a:pt x="167" y="104"/>
                    </a:lnTo>
                    <a:lnTo>
                      <a:pt x="167" y="110"/>
                    </a:lnTo>
                    <a:lnTo>
                      <a:pt x="162" y="115"/>
                    </a:lnTo>
                    <a:lnTo>
                      <a:pt x="162" y="120"/>
                    </a:lnTo>
                    <a:lnTo>
                      <a:pt x="162" y="125"/>
                    </a:lnTo>
                    <a:lnTo>
                      <a:pt x="162" y="131"/>
                    </a:lnTo>
                    <a:lnTo>
                      <a:pt x="162" y="136"/>
                    </a:lnTo>
                    <a:lnTo>
                      <a:pt x="162" y="141"/>
                    </a:lnTo>
                    <a:lnTo>
                      <a:pt x="167" y="146"/>
                    </a:lnTo>
                    <a:lnTo>
                      <a:pt x="172" y="151"/>
                    </a:lnTo>
                    <a:lnTo>
                      <a:pt x="177" y="151"/>
                    </a:lnTo>
                    <a:lnTo>
                      <a:pt x="183" y="146"/>
                    </a:lnTo>
                    <a:lnTo>
                      <a:pt x="188" y="146"/>
                    </a:lnTo>
                    <a:lnTo>
                      <a:pt x="193" y="146"/>
                    </a:lnTo>
                    <a:lnTo>
                      <a:pt x="198" y="146"/>
                    </a:lnTo>
                    <a:lnTo>
                      <a:pt x="203" y="146"/>
                    </a:lnTo>
                    <a:lnTo>
                      <a:pt x="214" y="141"/>
                    </a:lnTo>
                    <a:lnTo>
                      <a:pt x="219" y="141"/>
                    </a:lnTo>
                    <a:lnTo>
                      <a:pt x="224" y="141"/>
                    </a:lnTo>
                    <a:lnTo>
                      <a:pt x="229" y="141"/>
                    </a:lnTo>
                    <a:lnTo>
                      <a:pt x="235" y="136"/>
                    </a:lnTo>
                    <a:lnTo>
                      <a:pt x="240" y="136"/>
                    </a:lnTo>
                    <a:lnTo>
                      <a:pt x="245" y="136"/>
                    </a:lnTo>
                    <a:lnTo>
                      <a:pt x="245" y="141"/>
                    </a:lnTo>
                    <a:lnTo>
                      <a:pt x="250" y="141"/>
                    </a:lnTo>
                    <a:lnTo>
                      <a:pt x="256" y="136"/>
                    </a:lnTo>
                    <a:lnTo>
                      <a:pt x="261" y="136"/>
                    </a:lnTo>
                    <a:lnTo>
                      <a:pt x="261" y="131"/>
                    </a:lnTo>
                    <a:lnTo>
                      <a:pt x="266" y="136"/>
                    </a:lnTo>
                    <a:lnTo>
                      <a:pt x="271" y="136"/>
                    </a:lnTo>
                    <a:lnTo>
                      <a:pt x="271" y="141"/>
                    </a:lnTo>
                    <a:lnTo>
                      <a:pt x="276" y="146"/>
                    </a:lnTo>
                    <a:lnTo>
                      <a:pt x="282" y="151"/>
                    </a:lnTo>
                    <a:lnTo>
                      <a:pt x="282" y="157"/>
                    </a:lnTo>
                    <a:lnTo>
                      <a:pt x="282" y="162"/>
                    </a:lnTo>
                    <a:lnTo>
                      <a:pt x="282" y="167"/>
                    </a:lnTo>
                    <a:lnTo>
                      <a:pt x="287" y="167"/>
                    </a:lnTo>
                    <a:lnTo>
                      <a:pt x="287" y="172"/>
                    </a:lnTo>
                    <a:lnTo>
                      <a:pt x="287" y="178"/>
                    </a:lnTo>
                    <a:lnTo>
                      <a:pt x="287" y="183"/>
                    </a:lnTo>
                    <a:lnTo>
                      <a:pt x="287" y="188"/>
                    </a:lnTo>
                    <a:lnTo>
                      <a:pt x="287" y="193"/>
                    </a:lnTo>
                    <a:lnTo>
                      <a:pt x="287" y="198"/>
                    </a:lnTo>
                    <a:lnTo>
                      <a:pt x="287" y="204"/>
                    </a:lnTo>
                    <a:lnTo>
                      <a:pt x="282" y="214"/>
                    </a:lnTo>
                    <a:lnTo>
                      <a:pt x="276" y="225"/>
                    </a:lnTo>
                    <a:lnTo>
                      <a:pt x="271" y="230"/>
                    </a:lnTo>
                    <a:lnTo>
                      <a:pt x="266" y="235"/>
                    </a:lnTo>
                    <a:lnTo>
                      <a:pt x="266" y="240"/>
                    </a:lnTo>
                    <a:lnTo>
                      <a:pt x="261" y="240"/>
                    </a:lnTo>
                    <a:lnTo>
                      <a:pt x="256" y="240"/>
                    </a:lnTo>
                    <a:lnTo>
                      <a:pt x="250" y="240"/>
                    </a:lnTo>
                    <a:lnTo>
                      <a:pt x="245" y="246"/>
                    </a:lnTo>
                    <a:lnTo>
                      <a:pt x="240" y="246"/>
                    </a:lnTo>
                    <a:lnTo>
                      <a:pt x="235" y="246"/>
                    </a:lnTo>
                    <a:lnTo>
                      <a:pt x="235" y="251"/>
                    </a:lnTo>
                    <a:lnTo>
                      <a:pt x="245" y="256"/>
                    </a:lnTo>
                    <a:lnTo>
                      <a:pt x="245" y="261"/>
                    </a:lnTo>
                    <a:lnTo>
                      <a:pt x="250" y="261"/>
                    </a:lnTo>
                    <a:lnTo>
                      <a:pt x="250" y="266"/>
                    </a:lnTo>
                    <a:lnTo>
                      <a:pt x="256" y="266"/>
                    </a:lnTo>
                    <a:lnTo>
                      <a:pt x="261" y="272"/>
                    </a:lnTo>
                    <a:lnTo>
                      <a:pt x="266" y="272"/>
                    </a:lnTo>
                    <a:lnTo>
                      <a:pt x="271" y="272"/>
                    </a:lnTo>
                    <a:lnTo>
                      <a:pt x="276" y="266"/>
                    </a:lnTo>
                    <a:lnTo>
                      <a:pt x="282" y="266"/>
                    </a:lnTo>
                    <a:lnTo>
                      <a:pt x="287" y="266"/>
                    </a:lnTo>
                    <a:lnTo>
                      <a:pt x="287" y="277"/>
                    </a:lnTo>
                    <a:lnTo>
                      <a:pt x="292" y="277"/>
                    </a:lnTo>
                    <a:lnTo>
                      <a:pt x="292" y="282"/>
                    </a:lnTo>
                    <a:lnTo>
                      <a:pt x="292" y="287"/>
                    </a:lnTo>
                    <a:lnTo>
                      <a:pt x="287" y="293"/>
                    </a:lnTo>
                    <a:lnTo>
                      <a:pt x="292" y="293"/>
                    </a:lnTo>
                    <a:lnTo>
                      <a:pt x="297" y="298"/>
                    </a:lnTo>
                    <a:lnTo>
                      <a:pt x="302" y="303"/>
                    </a:lnTo>
                    <a:lnTo>
                      <a:pt x="302" y="308"/>
                    </a:lnTo>
                    <a:lnTo>
                      <a:pt x="302" y="313"/>
                    </a:lnTo>
                    <a:lnTo>
                      <a:pt x="308" y="319"/>
                    </a:lnTo>
                    <a:lnTo>
                      <a:pt x="313" y="319"/>
                    </a:lnTo>
                    <a:lnTo>
                      <a:pt x="318" y="319"/>
                    </a:lnTo>
                    <a:lnTo>
                      <a:pt x="323" y="324"/>
                    </a:lnTo>
                    <a:lnTo>
                      <a:pt x="323" y="329"/>
                    </a:lnTo>
                    <a:lnTo>
                      <a:pt x="328" y="329"/>
                    </a:lnTo>
                    <a:lnTo>
                      <a:pt x="334" y="329"/>
                    </a:lnTo>
                    <a:lnTo>
                      <a:pt x="334" y="334"/>
                    </a:lnTo>
                    <a:lnTo>
                      <a:pt x="339" y="340"/>
                    </a:lnTo>
                    <a:lnTo>
                      <a:pt x="360" y="340"/>
                    </a:lnTo>
                    <a:lnTo>
                      <a:pt x="365" y="340"/>
                    </a:lnTo>
                    <a:lnTo>
                      <a:pt x="370" y="334"/>
                    </a:lnTo>
                    <a:lnTo>
                      <a:pt x="375" y="334"/>
                    </a:lnTo>
                    <a:lnTo>
                      <a:pt x="375" y="329"/>
                    </a:lnTo>
                    <a:lnTo>
                      <a:pt x="381" y="340"/>
                    </a:lnTo>
                    <a:lnTo>
                      <a:pt x="386" y="345"/>
                    </a:lnTo>
                    <a:lnTo>
                      <a:pt x="391" y="345"/>
                    </a:lnTo>
                    <a:lnTo>
                      <a:pt x="396" y="345"/>
                    </a:lnTo>
                    <a:lnTo>
                      <a:pt x="401" y="345"/>
                    </a:lnTo>
                    <a:lnTo>
                      <a:pt x="412" y="345"/>
                    </a:lnTo>
                    <a:lnTo>
                      <a:pt x="417" y="340"/>
                    </a:lnTo>
                    <a:lnTo>
                      <a:pt x="422" y="340"/>
                    </a:lnTo>
                    <a:lnTo>
                      <a:pt x="428" y="340"/>
                    </a:lnTo>
                    <a:lnTo>
                      <a:pt x="433" y="340"/>
                    </a:lnTo>
                    <a:lnTo>
                      <a:pt x="433" y="345"/>
                    </a:lnTo>
                    <a:lnTo>
                      <a:pt x="438" y="345"/>
                    </a:lnTo>
                    <a:lnTo>
                      <a:pt x="438" y="340"/>
                    </a:lnTo>
                    <a:lnTo>
                      <a:pt x="443" y="340"/>
                    </a:lnTo>
                    <a:lnTo>
                      <a:pt x="448" y="340"/>
                    </a:lnTo>
                    <a:lnTo>
                      <a:pt x="454" y="340"/>
                    </a:lnTo>
                    <a:lnTo>
                      <a:pt x="454" y="334"/>
                    </a:lnTo>
                    <a:lnTo>
                      <a:pt x="459" y="334"/>
                    </a:lnTo>
                    <a:lnTo>
                      <a:pt x="464" y="334"/>
                    </a:lnTo>
                    <a:lnTo>
                      <a:pt x="469" y="329"/>
                    </a:lnTo>
                    <a:lnTo>
                      <a:pt x="474" y="329"/>
                    </a:lnTo>
                    <a:lnTo>
                      <a:pt x="480" y="329"/>
                    </a:lnTo>
                    <a:lnTo>
                      <a:pt x="485" y="324"/>
                    </a:lnTo>
                    <a:lnTo>
                      <a:pt x="490" y="324"/>
                    </a:lnTo>
                    <a:lnTo>
                      <a:pt x="495" y="319"/>
                    </a:lnTo>
                    <a:lnTo>
                      <a:pt x="501" y="313"/>
                    </a:lnTo>
                    <a:lnTo>
                      <a:pt x="506" y="308"/>
                    </a:lnTo>
                    <a:lnTo>
                      <a:pt x="511" y="308"/>
                    </a:lnTo>
                    <a:lnTo>
                      <a:pt x="521" y="308"/>
                    </a:lnTo>
                    <a:lnTo>
                      <a:pt x="527" y="303"/>
                    </a:lnTo>
                    <a:lnTo>
                      <a:pt x="532" y="303"/>
                    </a:lnTo>
                    <a:lnTo>
                      <a:pt x="542" y="303"/>
                    </a:lnTo>
                    <a:lnTo>
                      <a:pt x="547" y="303"/>
                    </a:lnTo>
                    <a:lnTo>
                      <a:pt x="553" y="303"/>
                    </a:lnTo>
                    <a:lnTo>
                      <a:pt x="558" y="298"/>
                    </a:lnTo>
                    <a:lnTo>
                      <a:pt x="563" y="298"/>
                    </a:lnTo>
                    <a:lnTo>
                      <a:pt x="563" y="293"/>
                    </a:lnTo>
                    <a:lnTo>
                      <a:pt x="563" y="287"/>
                    </a:lnTo>
                    <a:lnTo>
                      <a:pt x="558" y="277"/>
                    </a:lnTo>
                    <a:lnTo>
                      <a:pt x="553" y="261"/>
                    </a:lnTo>
                    <a:lnTo>
                      <a:pt x="553" y="256"/>
                    </a:lnTo>
                    <a:lnTo>
                      <a:pt x="547" y="251"/>
                    </a:lnTo>
                    <a:lnTo>
                      <a:pt x="547" y="240"/>
                    </a:lnTo>
                    <a:lnTo>
                      <a:pt x="558" y="240"/>
                    </a:lnTo>
                    <a:lnTo>
                      <a:pt x="563" y="240"/>
                    </a:lnTo>
                    <a:lnTo>
                      <a:pt x="589" y="246"/>
                    </a:lnTo>
                    <a:lnTo>
                      <a:pt x="594" y="251"/>
                    </a:lnTo>
                    <a:lnTo>
                      <a:pt x="605" y="256"/>
                    </a:lnTo>
                    <a:lnTo>
                      <a:pt x="615" y="261"/>
                    </a:lnTo>
                    <a:lnTo>
                      <a:pt x="620" y="266"/>
                    </a:lnTo>
                    <a:lnTo>
                      <a:pt x="620" y="277"/>
                    </a:lnTo>
                    <a:lnTo>
                      <a:pt x="626" y="287"/>
                    </a:lnTo>
                    <a:lnTo>
                      <a:pt x="631" y="287"/>
                    </a:lnTo>
                    <a:lnTo>
                      <a:pt x="636" y="287"/>
                    </a:lnTo>
                    <a:lnTo>
                      <a:pt x="641" y="287"/>
                    </a:lnTo>
                    <a:lnTo>
                      <a:pt x="646" y="287"/>
                    </a:lnTo>
                    <a:lnTo>
                      <a:pt x="652" y="287"/>
                    </a:lnTo>
                    <a:lnTo>
                      <a:pt x="667" y="282"/>
                    </a:lnTo>
                    <a:lnTo>
                      <a:pt x="683" y="287"/>
                    </a:lnTo>
                    <a:lnTo>
                      <a:pt x="693" y="293"/>
                    </a:lnTo>
                    <a:lnTo>
                      <a:pt x="714" y="303"/>
                    </a:lnTo>
                    <a:lnTo>
                      <a:pt x="725" y="313"/>
                    </a:lnTo>
                    <a:lnTo>
                      <a:pt x="745" y="313"/>
                    </a:lnTo>
                    <a:lnTo>
                      <a:pt x="756" y="319"/>
                    </a:lnTo>
                    <a:lnTo>
                      <a:pt x="756" y="324"/>
                    </a:lnTo>
                    <a:lnTo>
                      <a:pt x="761" y="329"/>
                    </a:lnTo>
                    <a:lnTo>
                      <a:pt x="766" y="334"/>
                    </a:lnTo>
                    <a:lnTo>
                      <a:pt x="772" y="340"/>
                    </a:lnTo>
                    <a:lnTo>
                      <a:pt x="772" y="345"/>
                    </a:lnTo>
                    <a:lnTo>
                      <a:pt x="777" y="350"/>
                    </a:lnTo>
                    <a:lnTo>
                      <a:pt x="782" y="355"/>
                    </a:lnTo>
                    <a:lnTo>
                      <a:pt x="787" y="360"/>
                    </a:lnTo>
                    <a:lnTo>
                      <a:pt x="792" y="366"/>
                    </a:lnTo>
                    <a:lnTo>
                      <a:pt x="798" y="366"/>
                    </a:lnTo>
                    <a:lnTo>
                      <a:pt x="798" y="371"/>
                    </a:lnTo>
                    <a:lnTo>
                      <a:pt x="803" y="376"/>
                    </a:lnTo>
                    <a:lnTo>
                      <a:pt x="798" y="376"/>
                    </a:lnTo>
                    <a:lnTo>
                      <a:pt x="798" y="381"/>
                    </a:lnTo>
                    <a:lnTo>
                      <a:pt x="803" y="381"/>
                    </a:lnTo>
                    <a:lnTo>
                      <a:pt x="798" y="381"/>
                    </a:lnTo>
                    <a:lnTo>
                      <a:pt x="798" y="387"/>
                    </a:lnTo>
                    <a:lnTo>
                      <a:pt x="792" y="387"/>
                    </a:lnTo>
                    <a:lnTo>
                      <a:pt x="792" y="392"/>
                    </a:lnTo>
                    <a:lnTo>
                      <a:pt x="792" y="397"/>
                    </a:lnTo>
                    <a:lnTo>
                      <a:pt x="792" y="402"/>
                    </a:lnTo>
                    <a:lnTo>
                      <a:pt x="792" y="407"/>
                    </a:lnTo>
                    <a:lnTo>
                      <a:pt x="798" y="407"/>
                    </a:lnTo>
                    <a:lnTo>
                      <a:pt x="798" y="413"/>
                    </a:lnTo>
                    <a:lnTo>
                      <a:pt x="798" y="418"/>
                    </a:lnTo>
                    <a:lnTo>
                      <a:pt x="798" y="423"/>
                    </a:lnTo>
                    <a:lnTo>
                      <a:pt x="798" y="428"/>
                    </a:lnTo>
                    <a:lnTo>
                      <a:pt x="798" y="434"/>
                    </a:lnTo>
                    <a:lnTo>
                      <a:pt x="798" y="439"/>
                    </a:lnTo>
                    <a:lnTo>
                      <a:pt x="798" y="444"/>
                    </a:lnTo>
                    <a:lnTo>
                      <a:pt x="798" y="449"/>
                    </a:lnTo>
                    <a:lnTo>
                      <a:pt x="803" y="449"/>
                    </a:lnTo>
                    <a:lnTo>
                      <a:pt x="803" y="455"/>
                    </a:lnTo>
                    <a:lnTo>
                      <a:pt x="808" y="460"/>
                    </a:lnTo>
                    <a:lnTo>
                      <a:pt x="803" y="460"/>
                    </a:lnTo>
                    <a:lnTo>
                      <a:pt x="803" y="465"/>
                    </a:lnTo>
                    <a:lnTo>
                      <a:pt x="803" y="470"/>
                    </a:lnTo>
                    <a:lnTo>
                      <a:pt x="808" y="470"/>
                    </a:lnTo>
                    <a:lnTo>
                      <a:pt x="808" y="475"/>
                    </a:lnTo>
                    <a:lnTo>
                      <a:pt x="813" y="475"/>
                    </a:lnTo>
                    <a:lnTo>
                      <a:pt x="813" y="481"/>
                    </a:lnTo>
                    <a:lnTo>
                      <a:pt x="808" y="481"/>
                    </a:lnTo>
                    <a:lnTo>
                      <a:pt x="813" y="481"/>
                    </a:lnTo>
                    <a:lnTo>
                      <a:pt x="813" y="486"/>
                    </a:lnTo>
                    <a:lnTo>
                      <a:pt x="818" y="486"/>
                    </a:lnTo>
                    <a:lnTo>
                      <a:pt x="813" y="486"/>
                    </a:lnTo>
                    <a:lnTo>
                      <a:pt x="818" y="486"/>
                    </a:lnTo>
                    <a:lnTo>
                      <a:pt x="818" y="491"/>
                    </a:lnTo>
                    <a:lnTo>
                      <a:pt x="818" y="496"/>
                    </a:lnTo>
                    <a:lnTo>
                      <a:pt x="818" y="502"/>
                    </a:lnTo>
                    <a:lnTo>
                      <a:pt x="818" y="507"/>
                    </a:lnTo>
                    <a:lnTo>
                      <a:pt x="813" y="507"/>
                    </a:lnTo>
                    <a:lnTo>
                      <a:pt x="813" y="512"/>
                    </a:lnTo>
                    <a:lnTo>
                      <a:pt x="818" y="512"/>
                    </a:lnTo>
                    <a:lnTo>
                      <a:pt x="818" y="517"/>
                    </a:lnTo>
                    <a:lnTo>
                      <a:pt x="818" y="522"/>
                    </a:lnTo>
                    <a:lnTo>
                      <a:pt x="813" y="533"/>
                    </a:lnTo>
                    <a:lnTo>
                      <a:pt x="803" y="549"/>
                    </a:lnTo>
                    <a:lnTo>
                      <a:pt x="798" y="554"/>
                    </a:lnTo>
                    <a:lnTo>
                      <a:pt x="766" y="559"/>
                    </a:lnTo>
                    <a:lnTo>
                      <a:pt x="756" y="559"/>
                    </a:lnTo>
                    <a:lnTo>
                      <a:pt x="740" y="559"/>
                    </a:lnTo>
                    <a:lnTo>
                      <a:pt x="735" y="564"/>
                    </a:lnTo>
                    <a:lnTo>
                      <a:pt x="730" y="569"/>
                    </a:lnTo>
                    <a:lnTo>
                      <a:pt x="725" y="575"/>
                    </a:lnTo>
                    <a:lnTo>
                      <a:pt x="719" y="575"/>
                    </a:lnTo>
                    <a:lnTo>
                      <a:pt x="709" y="580"/>
                    </a:lnTo>
                    <a:lnTo>
                      <a:pt x="704" y="590"/>
                    </a:lnTo>
                    <a:lnTo>
                      <a:pt x="693" y="596"/>
                    </a:lnTo>
                    <a:lnTo>
                      <a:pt x="683" y="606"/>
                    </a:lnTo>
                    <a:lnTo>
                      <a:pt x="662" y="622"/>
                    </a:lnTo>
                    <a:lnTo>
                      <a:pt x="646" y="632"/>
                    </a:lnTo>
                    <a:lnTo>
                      <a:pt x="636" y="643"/>
                    </a:lnTo>
                    <a:lnTo>
                      <a:pt x="636" y="653"/>
                    </a:lnTo>
                    <a:lnTo>
                      <a:pt x="626" y="658"/>
                    </a:lnTo>
                    <a:lnTo>
                      <a:pt x="605" y="684"/>
                    </a:lnTo>
                    <a:lnTo>
                      <a:pt x="594" y="695"/>
                    </a:lnTo>
                    <a:lnTo>
                      <a:pt x="573" y="711"/>
                    </a:lnTo>
                    <a:lnTo>
                      <a:pt x="573" y="716"/>
                    </a:lnTo>
                    <a:lnTo>
                      <a:pt x="553" y="731"/>
                    </a:lnTo>
                    <a:lnTo>
                      <a:pt x="553" y="737"/>
                    </a:lnTo>
                    <a:lnTo>
                      <a:pt x="547" y="742"/>
                    </a:lnTo>
                    <a:lnTo>
                      <a:pt x="542" y="742"/>
                    </a:lnTo>
                    <a:lnTo>
                      <a:pt x="537" y="747"/>
                    </a:lnTo>
                    <a:lnTo>
                      <a:pt x="532" y="747"/>
                    </a:lnTo>
                    <a:lnTo>
                      <a:pt x="532" y="752"/>
                    </a:lnTo>
                    <a:lnTo>
                      <a:pt x="527" y="758"/>
                    </a:lnTo>
                    <a:lnTo>
                      <a:pt x="516" y="768"/>
                    </a:lnTo>
                    <a:lnTo>
                      <a:pt x="511" y="768"/>
                    </a:lnTo>
                    <a:lnTo>
                      <a:pt x="506" y="773"/>
                    </a:lnTo>
                    <a:lnTo>
                      <a:pt x="495" y="778"/>
                    </a:lnTo>
                    <a:lnTo>
                      <a:pt x="490" y="778"/>
                    </a:lnTo>
                    <a:lnTo>
                      <a:pt x="490" y="784"/>
                    </a:lnTo>
                    <a:lnTo>
                      <a:pt x="485" y="784"/>
                    </a:lnTo>
                    <a:lnTo>
                      <a:pt x="480" y="789"/>
                    </a:lnTo>
                    <a:lnTo>
                      <a:pt x="474" y="789"/>
                    </a:lnTo>
                    <a:lnTo>
                      <a:pt x="474" y="794"/>
                    </a:lnTo>
                    <a:lnTo>
                      <a:pt x="469" y="794"/>
                    </a:lnTo>
                    <a:lnTo>
                      <a:pt x="464" y="794"/>
                    </a:lnTo>
                    <a:lnTo>
                      <a:pt x="454" y="789"/>
                    </a:lnTo>
                    <a:lnTo>
                      <a:pt x="448" y="789"/>
                    </a:lnTo>
                    <a:lnTo>
                      <a:pt x="443" y="789"/>
                    </a:lnTo>
                    <a:lnTo>
                      <a:pt x="438" y="784"/>
                    </a:lnTo>
                    <a:lnTo>
                      <a:pt x="433" y="784"/>
                    </a:lnTo>
                    <a:lnTo>
                      <a:pt x="422" y="784"/>
                    </a:lnTo>
                    <a:lnTo>
                      <a:pt x="417" y="784"/>
                    </a:lnTo>
                    <a:lnTo>
                      <a:pt x="412" y="778"/>
                    </a:lnTo>
                    <a:lnTo>
                      <a:pt x="386" y="773"/>
                    </a:lnTo>
                    <a:lnTo>
                      <a:pt x="381" y="773"/>
                    </a:lnTo>
                    <a:lnTo>
                      <a:pt x="365" y="768"/>
                    </a:lnTo>
                    <a:lnTo>
                      <a:pt x="349" y="758"/>
                    </a:lnTo>
                    <a:lnTo>
                      <a:pt x="344" y="758"/>
                    </a:lnTo>
                    <a:lnTo>
                      <a:pt x="339" y="752"/>
                    </a:lnTo>
                    <a:lnTo>
                      <a:pt x="334" y="747"/>
                    </a:lnTo>
                    <a:lnTo>
                      <a:pt x="328" y="747"/>
                    </a:lnTo>
                    <a:lnTo>
                      <a:pt x="323" y="747"/>
                    </a:lnTo>
                    <a:lnTo>
                      <a:pt x="323" y="752"/>
                    </a:lnTo>
                    <a:lnTo>
                      <a:pt x="318" y="752"/>
                    </a:lnTo>
                    <a:lnTo>
                      <a:pt x="318" y="747"/>
                    </a:lnTo>
                    <a:lnTo>
                      <a:pt x="313" y="747"/>
                    </a:lnTo>
                    <a:lnTo>
                      <a:pt x="308" y="747"/>
                    </a:lnTo>
                    <a:lnTo>
                      <a:pt x="302" y="752"/>
                    </a:lnTo>
                    <a:lnTo>
                      <a:pt x="297" y="752"/>
                    </a:lnTo>
                    <a:lnTo>
                      <a:pt x="287" y="758"/>
                    </a:lnTo>
                    <a:lnTo>
                      <a:pt x="282" y="752"/>
                    </a:lnTo>
                    <a:lnTo>
                      <a:pt x="282" y="758"/>
                    </a:lnTo>
                    <a:lnTo>
                      <a:pt x="276" y="758"/>
                    </a:lnTo>
                    <a:lnTo>
                      <a:pt x="266" y="758"/>
                    </a:lnTo>
                    <a:lnTo>
                      <a:pt x="256" y="758"/>
                    </a:lnTo>
                    <a:lnTo>
                      <a:pt x="250" y="758"/>
                    </a:lnTo>
                    <a:lnTo>
                      <a:pt x="245" y="758"/>
                    </a:lnTo>
                    <a:lnTo>
                      <a:pt x="240" y="758"/>
                    </a:lnTo>
                    <a:lnTo>
                      <a:pt x="240" y="763"/>
                    </a:lnTo>
                    <a:lnTo>
                      <a:pt x="235" y="763"/>
                    </a:lnTo>
                    <a:lnTo>
                      <a:pt x="235" y="768"/>
                    </a:lnTo>
                    <a:lnTo>
                      <a:pt x="229" y="768"/>
                    </a:lnTo>
                    <a:lnTo>
                      <a:pt x="229" y="773"/>
                    </a:lnTo>
                    <a:lnTo>
                      <a:pt x="224" y="768"/>
                    </a:lnTo>
                    <a:lnTo>
                      <a:pt x="219" y="763"/>
                    </a:lnTo>
                    <a:lnTo>
                      <a:pt x="224" y="763"/>
                    </a:lnTo>
                    <a:lnTo>
                      <a:pt x="219" y="758"/>
                    </a:lnTo>
                    <a:lnTo>
                      <a:pt x="219" y="752"/>
                    </a:lnTo>
                    <a:lnTo>
                      <a:pt x="214" y="752"/>
                    </a:lnTo>
                    <a:lnTo>
                      <a:pt x="214" y="747"/>
                    </a:lnTo>
                    <a:lnTo>
                      <a:pt x="209" y="747"/>
                    </a:lnTo>
                    <a:lnTo>
                      <a:pt x="203" y="747"/>
                    </a:lnTo>
                    <a:lnTo>
                      <a:pt x="203" y="742"/>
                    </a:lnTo>
                    <a:lnTo>
                      <a:pt x="203" y="737"/>
                    </a:lnTo>
                    <a:lnTo>
                      <a:pt x="198" y="737"/>
                    </a:lnTo>
                    <a:lnTo>
                      <a:pt x="198" y="731"/>
                    </a:lnTo>
                    <a:lnTo>
                      <a:pt x="193" y="731"/>
                    </a:lnTo>
                    <a:lnTo>
                      <a:pt x="188" y="731"/>
                    </a:lnTo>
                    <a:lnTo>
                      <a:pt x="188" y="737"/>
                    </a:lnTo>
                    <a:lnTo>
                      <a:pt x="183" y="737"/>
                    </a:lnTo>
                    <a:lnTo>
                      <a:pt x="177" y="737"/>
                    </a:lnTo>
                    <a:lnTo>
                      <a:pt x="177" y="731"/>
                    </a:lnTo>
                    <a:lnTo>
                      <a:pt x="177" y="726"/>
                    </a:lnTo>
                    <a:lnTo>
                      <a:pt x="177" y="721"/>
                    </a:lnTo>
                    <a:lnTo>
                      <a:pt x="177" y="716"/>
                    </a:lnTo>
                    <a:lnTo>
                      <a:pt x="177" y="705"/>
                    </a:lnTo>
                    <a:lnTo>
                      <a:pt x="172" y="700"/>
                    </a:lnTo>
                    <a:lnTo>
                      <a:pt x="162" y="690"/>
                    </a:lnTo>
                    <a:lnTo>
                      <a:pt x="162" y="684"/>
                    </a:lnTo>
                    <a:lnTo>
                      <a:pt x="162" y="679"/>
                    </a:lnTo>
                    <a:lnTo>
                      <a:pt x="156" y="679"/>
                    </a:lnTo>
                    <a:lnTo>
                      <a:pt x="151" y="674"/>
                    </a:lnTo>
                    <a:lnTo>
                      <a:pt x="146" y="669"/>
                    </a:lnTo>
                    <a:lnTo>
                      <a:pt x="146" y="664"/>
                    </a:lnTo>
                    <a:lnTo>
                      <a:pt x="146" y="658"/>
                    </a:lnTo>
                    <a:lnTo>
                      <a:pt x="141" y="658"/>
                    </a:lnTo>
                    <a:lnTo>
                      <a:pt x="136" y="653"/>
                    </a:lnTo>
                    <a:lnTo>
                      <a:pt x="141" y="648"/>
                    </a:lnTo>
                    <a:lnTo>
                      <a:pt x="146" y="648"/>
                    </a:lnTo>
                    <a:lnTo>
                      <a:pt x="146" y="643"/>
                    </a:lnTo>
                    <a:lnTo>
                      <a:pt x="146" y="637"/>
                    </a:lnTo>
                    <a:lnTo>
                      <a:pt x="141" y="637"/>
                    </a:lnTo>
                    <a:lnTo>
                      <a:pt x="141" y="632"/>
                    </a:lnTo>
                    <a:lnTo>
                      <a:pt x="146" y="632"/>
                    </a:lnTo>
                    <a:lnTo>
                      <a:pt x="146" y="627"/>
                    </a:lnTo>
                    <a:lnTo>
                      <a:pt x="151" y="632"/>
                    </a:lnTo>
                    <a:lnTo>
                      <a:pt x="156" y="627"/>
                    </a:lnTo>
                    <a:lnTo>
                      <a:pt x="162" y="627"/>
                    </a:lnTo>
                    <a:lnTo>
                      <a:pt x="162" y="622"/>
                    </a:lnTo>
                    <a:lnTo>
                      <a:pt x="162" y="616"/>
                    </a:lnTo>
                    <a:lnTo>
                      <a:pt x="167" y="616"/>
                    </a:lnTo>
                    <a:lnTo>
                      <a:pt x="162" y="611"/>
                    </a:lnTo>
                    <a:lnTo>
                      <a:pt x="162" y="606"/>
                    </a:lnTo>
                    <a:lnTo>
                      <a:pt x="167" y="606"/>
                    </a:lnTo>
                    <a:lnTo>
                      <a:pt x="172" y="606"/>
                    </a:lnTo>
                    <a:lnTo>
                      <a:pt x="188" y="601"/>
                    </a:lnTo>
                    <a:lnTo>
                      <a:pt x="193" y="601"/>
                    </a:lnTo>
                    <a:lnTo>
                      <a:pt x="193" y="596"/>
                    </a:lnTo>
                    <a:lnTo>
                      <a:pt x="193" y="590"/>
                    </a:lnTo>
                    <a:lnTo>
                      <a:pt x="193" y="585"/>
                    </a:lnTo>
                    <a:lnTo>
                      <a:pt x="198" y="585"/>
                    </a:lnTo>
                    <a:lnTo>
                      <a:pt x="198" y="580"/>
                    </a:lnTo>
                    <a:lnTo>
                      <a:pt x="209" y="569"/>
                    </a:lnTo>
                    <a:lnTo>
                      <a:pt x="209" y="564"/>
                    </a:lnTo>
                    <a:lnTo>
                      <a:pt x="209" y="559"/>
                    </a:lnTo>
                    <a:lnTo>
                      <a:pt x="209" y="554"/>
                    </a:lnTo>
                    <a:lnTo>
                      <a:pt x="209" y="549"/>
                    </a:lnTo>
                    <a:lnTo>
                      <a:pt x="209" y="543"/>
                    </a:lnTo>
                    <a:lnTo>
                      <a:pt x="209" y="538"/>
                    </a:lnTo>
                    <a:lnTo>
                      <a:pt x="203" y="538"/>
                    </a:lnTo>
                    <a:lnTo>
                      <a:pt x="203" y="533"/>
                    </a:lnTo>
                    <a:lnTo>
                      <a:pt x="209" y="528"/>
                    </a:lnTo>
                    <a:lnTo>
                      <a:pt x="203" y="522"/>
                    </a:lnTo>
                    <a:lnTo>
                      <a:pt x="198" y="522"/>
                    </a:lnTo>
                    <a:lnTo>
                      <a:pt x="193" y="528"/>
                    </a:lnTo>
                    <a:lnTo>
                      <a:pt x="188" y="528"/>
                    </a:lnTo>
                    <a:lnTo>
                      <a:pt x="183" y="528"/>
                    </a:lnTo>
                    <a:lnTo>
                      <a:pt x="177" y="528"/>
                    </a:lnTo>
                    <a:lnTo>
                      <a:pt x="172" y="528"/>
                    </a:lnTo>
                    <a:lnTo>
                      <a:pt x="162" y="528"/>
                    </a:lnTo>
                    <a:lnTo>
                      <a:pt x="141" y="528"/>
                    </a:lnTo>
                    <a:lnTo>
                      <a:pt x="130" y="528"/>
                    </a:lnTo>
                    <a:lnTo>
                      <a:pt x="120" y="528"/>
                    </a:lnTo>
                    <a:lnTo>
                      <a:pt x="115" y="528"/>
                    </a:lnTo>
                    <a:lnTo>
                      <a:pt x="110" y="528"/>
                    </a:lnTo>
                    <a:lnTo>
                      <a:pt x="99" y="528"/>
                    </a:lnTo>
                    <a:lnTo>
                      <a:pt x="94" y="528"/>
                    </a:lnTo>
                    <a:lnTo>
                      <a:pt x="94" y="522"/>
                    </a:lnTo>
                    <a:lnTo>
                      <a:pt x="99" y="517"/>
                    </a:lnTo>
                    <a:lnTo>
                      <a:pt x="99" y="512"/>
                    </a:lnTo>
                    <a:lnTo>
                      <a:pt x="89" y="507"/>
                    </a:lnTo>
                    <a:lnTo>
                      <a:pt x="84" y="502"/>
                    </a:lnTo>
                    <a:lnTo>
                      <a:pt x="84" y="496"/>
                    </a:lnTo>
                    <a:lnTo>
                      <a:pt x="84" y="491"/>
                    </a:lnTo>
                    <a:lnTo>
                      <a:pt x="84" y="486"/>
                    </a:lnTo>
                    <a:lnTo>
                      <a:pt x="89" y="486"/>
                    </a:lnTo>
                    <a:lnTo>
                      <a:pt x="84" y="481"/>
                    </a:lnTo>
                    <a:lnTo>
                      <a:pt x="84" y="475"/>
                    </a:lnTo>
                    <a:lnTo>
                      <a:pt x="78" y="475"/>
                    </a:lnTo>
                    <a:lnTo>
                      <a:pt x="68" y="470"/>
                    </a:lnTo>
                    <a:lnTo>
                      <a:pt x="63" y="470"/>
                    </a:lnTo>
                    <a:lnTo>
                      <a:pt x="57" y="470"/>
                    </a:lnTo>
                    <a:lnTo>
                      <a:pt x="57" y="465"/>
                    </a:lnTo>
                    <a:lnTo>
                      <a:pt x="52" y="465"/>
                    </a:lnTo>
                    <a:lnTo>
                      <a:pt x="47" y="465"/>
                    </a:lnTo>
                    <a:lnTo>
                      <a:pt x="42" y="465"/>
                    </a:lnTo>
                    <a:lnTo>
                      <a:pt x="37" y="460"/>
                    </a:lnTo>
                    <a:lnTo>
                      <a:pt x="37" y="455"/>
                    </a:lnTo>
                    <a:lnTo>
                      <a:pt x="37" y="449"/>
                    </a:lnTo>
                    <a:lnTo>
                      <a:pt x="37" y="444"/>
                    </a:lnTo>
                    <a:lnTo>
                      <a:pt x="42" y="439"/>
                    </a:lnTo>
                    <a:lnTo>
                      <a:pt x="47" y="439"/>
                    </a:lnTo>
                    <a:lnTo>
                      <a:pt x="47" y="434"/>
                    </a:lnTo>
                    <a:lnTo>
                      <a:pt x="52" y="428"/>
                    </a:lnTo>
                    <a:lnTo>
                      <a:pt x="47" y="428"/>
                    </a:lnTo>
                    <a:lnTo>
                      <a:pt x="52" y="428"/>
                    </a:lnTo>
                    <a:lnTo>
                      <a:pt x="52" y="423"/>
                    </a:lnTo>
                    <a:lnTo>
                      <a:pt x="52" y="418"/>
                    </a:lnTo>
                    <a:lnTo>
                      <a:pt x="52" y="413"/>
                    </a:lnTo>
                    <a:lnTo>
                      <a:pt x="57" y="407"/>
                    </a:lnTo>
                    <a:lnTo>
                      <a:pt x="57" y="402"/>
                    </a:lnTo>
                    <a:lnTo>
                      <a:pt x="57" y="397"/>
                    </a:lnTo>
                    <a:lnTo>
                      <a:pt x="52" y="397"/>
                    </a:lnTo>
                    <a:lnTo>
                      <a:pt x="47" y="392"/>
                    </a:lnTo>
                    <a:lnTo>
                      <a:pt x="42" y="392"/>
                    </a:lnTo>
                    <a:lnTo>
                      <a:pt x="37" y="387"/>
                    </a:lnTo>
                    <a:lnTo>
                      <a:pt x="31" y="381"/>
                    </a:lnTo>
                    <a:lnTo>
                      <a:pt x="26" y="376"/>
                    </a:lnTo>
                    <a:lnTo>
                      <a:pt x="26" y="366"/>
                    </a:lnTo>
                    <a:lnTo>
                      <a:pt x="21" y="360"/>
                    </a:lnTo>
                    <a:lnTo>
                      <a:pt x="16" y="355"/>
                    </a:lnTo>
                    <a:lnTo>
                      <a:pt x="11" y="350"/>
                    </a:lnTo>
                    <a:lnTo>
                      <a:pt x="5" y="345"/>
                    </a:lnTo>
                    <a:lnTo>
                      <a:pt x="5" y="340"/>
                    </a:lnTo>
                    <a:lnTo>
                      <a:pt x="5" y="334"/>
                    </a:lnTo>
                    <a:lnTo>
                      <a:pt x="5" y="329"/>
                    </a:lnTo>
                    <a:lnTo>
                      <a:pt x="5" y="324"/>
                    </a:lnTo>
                    <a:lnTo>
                      <a:pt x="5" y="319"/>
                    </a:lnTo>
                    <a:lnTo>
                      <a:pt x="5" y="313"/>
                    </a:lnTo>
                    <a:lnTo>
                      <a:pt x="5" y="308"/>
                    </a:lnTo>
                    <a:lnTo>
                      <a:pt x="11" y="303"/>
                    </a:lnTo>
                    <a:lnTo>
                      <a:pt x="11" y="298"/>
                    </a:lnTo>
                    <a:lnTo>
                      <a:pt x="5" y="298"/>
                    </a:lnTo>
                    <a:lnTo>
                      <a:pt x="5" y="293"/>
                    </a:lnTo>
                    <a:lnTo>
                      <a:pt x="0" y="287"/>
                    </a:lnTo>
                    <a:lnTo>
                      <a:pt x="5" y="282"/>
                    </a:lnTo>
                    <a:lnTo>
                      <a:pt x="5" y="277"/>
                    </a:lnTo>
                    <a:lnTo>
                      <a:pt x="11" y="277"/>
                    </a:lnTo>
                    <a:lnTo>
                      <a:pt x="11" y="282"/>
                    </a:lnTo>
                    <a:lnTo>
                      <a:pt x="16" y="277"/>
                    </a:lnTo>
                    <a:lnTo>
                      <a:pt x="21" y="277"/>
                    </a:lnTo>
                    <a:lnTo>
                      <a:pt x="21" y="272"/>
                    </a:lnTo>
                    <a:lnTo>
                      <a:pt x="21" y="266"/>
                    </a:lnTo>
                    <a:lnTo>
                      <a:pt x="21" y="261"/>
                    </a:lnTo>
                    <a:lnTo>
                      <a:pt x="21" y="256"/>
                    </a:lnTo>
                    <a:lnTo>
                      <a:pt x="26" y="256"/>
                    </a:lnTo>
                    <a:lnTo>
                      <a:pt x="26" y="251"/>
                    </a:lnTo>
                    <a:lnTo>
                      <a:pt x="26" y="246"/>
                    </a:lnTo>
                    <a:lnTo>
                      <a:pt x="26" y="240"/>
                    </a:lnTo>
                    <a:lnTo>
                      <a:pt x="31" y="240"/>
                    </a:lnTo>
                    <a:lnTo>
                      <a:pt x="31" y="235"/>
                    </a:lnTo>
                    <a:lnTo>
                      <a:pt x="31" y="230"/>
                    </a:lnTo>
                    <a:lnTo>
                      <a:pt x="31" y="225"/>
                    </a:lnTo>
                    <a:lnTo>
                      <a:pt x="31" y="219"/>
                    </a:lnTo>
                    <a:lnTo>
                      <a:pt x="31" y="209"/>
                    </a:lnTo>
                    <a:lnTo>
                      <a:pt x="31" y="204"/>
                    </a:lnTo>
                    <a:lnTo>
                      <a:pt x="31" y="198"/>
                    </a:lnTo>
                    <a:lnTo>
                      <a:pt x="31" y="193"/>
                    </a:lnTo>
                    <a:lnTo>
                      <a:pt x="31" y="188"/>
                    </a:lnTo>
                    <a:lnTo>
                      <a:pt x="31" y="178"/>
                    </a:lnTo>
                    <a:lnTo>
                      <a:pt x="31" y="172"/>
                    </a:lnTo>
                    <a:lnTo>
                      <a:pt x="31" y="167"/>
                    </a:lnTo>
                    <a:lnTo>
                      <a:pt x="26" y="167"/>
                    </a:lnTo>
                    <a:lnTo>
                      <a:pt x="21" y="167"/>
                    </a:lnTo>
                    <a:lnTo>
                      <a:pt x="26" y="162"/>
                    </a:lnTo>
                    <a:lnTo>
                      <a:pt x="31" y="162"/>
                    </a:lnTo>
                    <a:lnTo>
                      <a:pt x="37" y="162"/>
                    </a:lnTo>
                    <a:lnTo>
                      <a:pt x="42" y="157"/>
                    </a:lnTo>
                    <a:lnTo>
                      <a:pt x="47" y="157"/>
                    </a:lnTo>
                    <a:lnTo>
                      <a:pt x="47" y="151"/>
                    </a:lnTo>
                    <a:lnTo>
                      <a:pt x="47" y="146"/>
                    </a:lnTo>
                    <a:lnTo>
                      <a:pt x="47" y="141"/>
                    </a:lnTo>
                    <a:lnTo>
                      <a:pt x="42" y="131"/>
                    </a:lnTo>
                    <a:lnTo>
                      <a:pt x="42" y="125"/>
                    </a:lnTo>
                    <a:lnTo>
                      <a:pt x="42" y="120"/>
                    </a:lnTo>
                    <a:lnTo>
                      <a:pt x="37" y="115"/>
                    </a:lnTo>
                    <a:lnTo>
                      <a:pt x="37" y="110"/>
                    </a:lnTo>
                    <a:lnTo>
                      <a:pt x="31" y="110"/>
                    </a:lnTo>
                    <a:lnTo>
                      <a:pt x="31" y="104"/>
                    </a:lnTo>
                    <a:lnTo>
                      <a:pt x="31" y="99"/>
                    </a:lnTo>
                    <a:lnTo>
                      <a:pt x="31" y="94"/>
                    </a:lnTo>
                    <a:lnTo>
                      <a:pt x="37" y="94"/>
                    </a:lnTo>
                    <a:lnTo>
                      <a:pt x="37" y="89"/>
                    </a:lnTo>
                    <a:lnTo>
                      <a:pt x="37" y="84"/>
                    </a:lnTo>
                    <a:lnTo>
                      <a:pt x="37" y="78"/>
                    </a:lnTo>
                    <a:lnTo>
                      <a:pt x="37" y="73"/>
                    </a:lnTo>
                    <a:lnTo>
                      <a:pt x="42" y="68"/>
                    </a:lnTo>
                    <a:lnTo>
                      <a:pt x="47" y="63"/>
                    </a:lnTo>
                    <a:lnTo>
                      <a:pt x="52" y="63"/>
                    </a:lnTo>
                    <a:lnTo>
                      <a:pt x="52" y="57"/>
                    </a:lnTo>
                    <a:lnTo>
                      <a:pt x="57" y="57"/>
                    </a:lnTo>
                    <a:lnTo>
                      <a:pt x="57" y="52"/>
                    </a:lnTo>
                    <a:lnTo>
                      <a:pt x="63" y="52"/>
                    </a:lnTo>
                    <a:lnTo>
                      <a:pt x="68" y="47"/>
                    </a:lnTo>
                    <a:lnTo>
                      <a:pt x="73" y="47"/>
                    </a:lnTo>
                    <a:lnTo>
                      <a:pt x="73" y="42"/>
                    </a:lnTo>
                    <a:lnTo>
                      <a:pt x="78" y="42"/>
                    </a:lnTo>
                    <a:lnTo>
                      <a:pt x="84" y="37"/>
                    </a:lnTo>
                    <a:lnTo>
                      <a:pt x="84" y="31"/>
                    </a:lnTo>
                    <a:lnTo>
                      <a:pt x="89" y="31"/>
                    </a:lnTo>
                    <a:lnTo>
                      <a:pt x="89" y="26"/>
                    </a:lnTo>
                    <a:lnTo>
                      <a:pt x="84" y="26"/>
                    </a:lnTo>
                    <a:lnTo>
                      <a:pt x="84" y="21"/>
                    </a:lnTo>
                    <a:lnTo>
                      <a:pt x="84" y="16"/>
                    </a:lnTo>
                    <a:lnTo>
                      <a:pt x="89" y="10"/>
                    </a:lnTo>
                    <a:lnTo>
                      <a:pt x="89" y="5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E68E01B3-C21C-A27B-9C95-810A140ADC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89498" y="3366557"/>
                <a:ext cx="1592088" cy="1784317"/>
              </a:xfrm>
              <a:custGeom>
                <a:avLst/>
                <a:gdLst>
                  <a:gd name="T0" fmla="*/ 798 w 1079"/>
                  <a:gd name="T1" fmla="*/ 26 h 1217"/>
                  <a:gd name="T2" fmla="*/ 902 w 1079"/>
                  <a:gd name="T3" fmla="*/ 37 h 1217"/>
                  <a:gd name="T4" fmla="*/ 970 w 1079"/>
                  <a:gd name="T5" fmla="*/ 104 h 1217"/>
                  <a:gd name="T6" fmla="*/ 1006 w 1079"/>
                  <a:gd name="T7" fmla="*/ 167 h 1217"/>
                  <a:gd name="T8" fmla="*/ 1022 w 1079"/>
                  <a:gd name="T9" fmla="*/ 219 h 1217"/>
                  <a:gd name="T10" fmla="*/ 1069 w 1079"/>
                  <a:gd name="T11" fmla="*/ 313 h 1217"/>
                  <a:gd name="T12" fmla="*/ 1038 w 1079"/>
                  <a:gd name="T13" fmla="*/ 402 h 1217"/>
                  <a:gd name="T14" fmla="*/ 996 w 1079"/>
                  <a:gd name="T15" fmla="*/ 460 h 1217"/>
                  <a:gd name="T16" fmla="*/ 902 w 1079"/>
                  <a:gd name="T17" fmla="*/ 580 h 1217"/>
                  <a:gd name="T18" fmla="*/ 902 w 1079"/>
                  <a:gd name="T19" fmla="*/ 695 h 1217"/>
                  <a:gd name="T20" fmla="*/ 933 w 1079"/>
                  <a:gd name="T21" fmla="*/ 690 h 1217"/>
                  <a:gd name="T22" fmla="*/ 985 w 1079"/>
                  <a:gd name="T23" fmla="*/ 684 h 1217"/>
                  <a:gd name="T24" fmla="*/ 1032 w 1079"/>
                  <a:gd name="T25" fmla="*/ 747 h 1217"/>
                  <a:gd name="T26" fmla="*/ 1027 w 1079"/>
                  <a:gd name="T27" fmla="*/ 810 h 1217"/>
                  <a:gd name="T28" fmla="*/ 1069 w 1079"/>
                  <a:gd name="T29" fmla="*/ 878 h 1217"/>
                  <a:gd name="T30" fmla="*/ 1048 w 1079"/>
                  <a:gd name="T31" fmla="*/ 940 h 1217"/>
                  <a:gd name="T32" fmla="*/ 1058 w 1079"/>
                  <a:gd name="T33" fmla="*/ 998 h 1217"/>
                  <a:gd name="T34" fmla="*/ 1001 w 1079"/>
                  <a:gd name="T35" fmla="*/ 1019 h 1217"/>
                  <a:gd name="T36" fmla="*/ 959 w 1079"/>
                  <a:gd name="T37" fmla="*/ 1061 h 1217"/>
                  <a:gd name="T38" fmla="*/ 954 w 1079"/>
                  <a:gd name="T39" fmla="*/ 1108 h 1217"/>
                  <a:gd name="T40" fmla="*/ 944 w 1079"/>
                  <a:gd name="T41" fmla="*/ 1160 h 1217"/>
                  <a:gd name="T42" fmla="*/ 897 w 1079"/>
                  <a:gd name="T43" fmla="*/ 1181 h 1217"/>
                  <a:gd name="T44" fmla="*/ 871 w 1079"/>
                  <a:gd name="T45" fmla="*/ 1212 h 1217"/>
                  <a:gd name="T46" fmla="*/ 834 w 1079"/>
                  <a:gd name="T47" fmla="*/ 1212 h 1217"/>
                  <a:gd name="T48" fmla="*/ 772 w 1079"/>
                  <a:gd name="T49" fmla="*/ 1202 h 1217"/>
                  <a:gd name="T50" fmla="*/ 772 w 1079"/>
                  <a:gd name="T51" fmla="*/ 1155 h 1217"/>
                  <a:gd name="T52" fmla="*/ 735 w 1079"/>
                  <a:gd name="T53" fmla="*/ 1144 h 1217"/>
                  <a:gd name="T54" fmla="*/ 693 w 1079"/>
                  <a:gd name="T55" fmla="*/ 1118 h 1217"/>
                  <a:gd name="T56" fmla="*/ 662 w 1079"/>
                  <a:gd name="T57" fmla="*/ 1071 h 1217"/>
                  <a:gd name="T58" fmla="*/ 647 w 1079"/>
                  <a:gd name="T59" fmla="*/ 1035 h 1217"/>
                  <a:gd name="T60" fmla="*/ 605 w 1079"/>
                  <a:gd name="T61" fmla="*/ 1008 h 1217"/>
                  <a:gd name="T62" fmla="*/ 579 w 1079"/>
                  <a:gd name="T63" fmla="*/ 982 h 1217"/>
                  <a:gd name="T64" fmla="*/ 563 w 1079"/>
                  <a:gd name="T65" fmla="*/ 1003 h 1217"/>
                  <a:gd name="T66" fmla="*/ 548 w 1079"/>
                  <a:gd name="T67" fmla="*/ 1050 h 1217"/>
                  <a:gd name="T68" fmla="*/ 490 w 1079"/>
                  <a:gd name="T69" fmla="*/ 1055 h 1217"/>
                  <a:gd name="T70" fmla="*/ 412 w 1079"/>
                  <a:gd name="T71" fmla="*/ 1029 h 1217"/>
                  <a:gd name="T72" fmla="*/ 386 w 1079"/>
                  <a:gd name="T73" fmla="*/ 1024 h 1217"/>
                  <a:gd name="T74" fmla="*/ 313 w 1079"/>
                  <a:gd name="T75" fmla="*/ 1097 h 1217"/>
                  <a:gd name="T76" fmla="*/ 261 w 1079"/>
                  <a:gd name="T77" fmla="*/ 1108 h 1217"/>
                  <a:gd name="T78" fmla="*/ 250 w 1079"/>
                  <a:gd name="T79" fmla="*/ 1160 h 1217"/>
                  <a:gd name="T80" fmla="*/ 224 w 1079"/>
                  <a:gd name="T81" fmla="*/ 1217 h 1217"/>
                  <a:gd name="T82" fmla="*/ 188 w 1079"/>
                  <a:gd name="T83" fmla="*/ 1186 h 1217"/>
                  <a:gd name="T84" fmla="*/ 209 w 1079"/>
                  <a:gd name="T85" fmla="*/ 1092 h 1217"/>
                  <a:gd name="T86" fmla="*/ 282 w 1079"/>
                  <a:gd name="T87" fmla="*/ 935 h 1217"/>
                  <a:gd name="T88" fmla="*/ 266 w 1079"/>
                  <a:gd name="T89" fmla="*/ 784 h 1217"/>
                  <a:gd name="T90" fmla="*/ 183 w 1079"/>
                  <a:gd name="T91" fmla="*/ 695 h 1217"/>
                  <a:gd name="T92" fmla="*/ 16 w 1079"/>
                  <a:gd name="T93" fmla="*/ 711 h 1217"/>
                  <a:gd name="T94" fmla="*/ 47 w 1079"/>
                  <a:gd name="T95" fmla="*/ 653 h 1217"/>
                  <a:gd name="T96" fmla="*/ 115 w 1079"/>
                  <a:gd name="T97" fmla="*/ 617 h 1217"/>
                  <a:gd name="T98" fmla="*/ 120 w 1079"/>
                  <a:gd name="T99" fmla="*/ 554 h 1217"/>
                  <a:gd name="T100" fmla="*/ 94 w 1079"/>
                  <a:gd name="T101" fmla="*/ 502 h 1217"/>
                  <a:gd name="T102" fmla="*/ 198 w 1079"/>
                  <a:gd name="T103" fmla="*/ 491 h 1217"/>
                  <a:gd name="T104" fmla="*/ 266 w 1079"/>
                  <a:gd name="T105" fmla="*/ 481 h 1217"/>
                  <a:gd name="T106" fmla="*/ 349 w 1079"/>
                  <a:gd name="T107" fmla="*/ 413 h 1217"/>
                  <a:gd name="T108" fmla="*/ 501 w 1079"/>
                  <a:gd name="T109" fmla="*/ 272 h 1217"/>
                  <a:gd name="T110" fmla="*/ 594 w 1079"/>
                  <a:gd name="T111" fmla="*/ 204 h 1217"/>
                  <a:gd name="T112" fmla="*/ 579 w 1079"/>
                  <a:gd name="T113" fmla="*/ 167 h 1217"/>
                  <a:gd name="T114" fmla="*/ 574 w 1079"/>
                  <a:gd name="T115" fmla="*/ 104 h 1217"/>
                  <a:gd name="T116" fmla="*/ 568 w 1079"/>
                  <a:gd name="T117" fmla="*/ 63 h 1217"/>
                  <a:gd name="T118" fmla="*/ 615 w 1079"/>
                  <a:gd name="T119" fmla="*/ 26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79" h="1217">
                    <a:moveTo>
                      <a:pt x="725" y="10"/>
                    </a:moveTo>
                    <a:lnTo>
                      <a:pt x="725" y="16"/>
                    </a:lnTo>
                    <a:lnTo>
                      <a:pt x="725" y="21"/>
                    </a:lnTo>
                    <a:lnTo>
                      <a:pt x="730" y="26"/>
                    </a:lnTo>
                    <a:lnTo>
                      <a:pt x="740" y="26"/>
                    </a:lnTo>
                    <a:lnTo>
                      <a:pt x="746" y="26"/>
                    </a:lnTo>
                    <a:lnTo>
                      <a:pt x="751" y="26"/>
                    </a:lnTo>
                    <a:lnTo>
                      <a:pt x="761" y="26"/>
                    </a:lnTo>
                    <a:lnTo>
                      <a:pt x="772" y="26"/>
                    </a:lnTo>
                    <a:lnTo>
                      <a:pt x="777" y="26"/>
                    </a:lnTo>
                    <a:lnTo>
                      <a:pt x="782" y="26"/>
                    </a:lnTo>
                    <a:lnTo>
                      <a:pt x="787" y="26"/>
                    </a:lnTo>
                    <a:lnTo>
                      <a:pt x="793" y="26"/>
                    </a:lnTo>
                    <a:lnTo>
                      <a:pt x="798" y="26"/>
                    </a:lnTo>
                    <a:lnTo>
                      <a:pt x="808" y="21"/>
                    </a:lnTo>
                    <a:lnTo>
                      <a:pt x="819" y="16"/>
                    </a:lnTo>
                    <a:lnTo>
                      <a:pt x="824" y="21"/>
                    </a:lnTo>
                    <a:lnTo>
                      <a:pt x="834" y="26"/>
                    </a:lnTo>
                    <a:lnTo>
                      <a:pt x="839" y="26"/>
                    </a:lnTo>
                    <a:lnTo>
                      <a:pt x="855" y="26"/>
                    </a:lnTo>
                    <a:lnTo>
                      <a:pt x="866" y="26"/>
                    </a:lnTo>
                    <a:lnTo>
                      <a:pt x="876" y="26"/>
                    </a:lnTo>
                    <a:lnTo>
                      <a:pt x="881" y="26"/>
                    </a:lnTo>
                    <a:lnTo>
                      <a:pt x="886" y="26"/>
                    </a:lnTo>
                    <a:lnTo>
                      <a:pt x="892" y="21"/>
                    </a:lnTo>
                    <a:lnTo>
                      <a:pt x="892" y="26"/>
                    </a:lnTo>
                    <a:lnTo>
                      <a:pt x="897" y="26"/>
                    </a:lnTo>
                    <a:lnTo>
                      <a:pt x="902" y="37"/>
                    </a:lnTo>
                    <a:lnTo>
                      <a:pt x="907" y="47"/>
                    </a:lnTo>
                    <a:lnTo>
                      <a:pt x="912" y="57"/>
                    </a:lnTo>
                    <a:lnTo>
                      <a:pt x="918" y="63"/>
                    </a:lnTo>
                    <a:lnTo>
                      <a:pt x="923" y="68"/>
                    </a:lnTo>
                    <a:lnTo>
                      <a:pt x="923" y="73"/>
                    </a:lnTo>
                    <a:lnTo>
                      <a:pt x="928" y="73"/>
                    </a:lnTo>
                    <a:lnTo>
                      <a:pt x="933" y="78"/>
                    </a:lnTo>
                    <a:lnTo>
                      <a:pt x="938" y="84"/>
                    </a:lnTo>
                    <a:lnTo>
                      <a:pt x="944" y="89"/>
                    </a:lnTo>
                    <a:lnTo>
                      <a:pt x="949" y="94"/>
                    </a:lnTo>
                    <a:lnTo>
                      <a:pt x="954" y="94"/>
                    </a:lnTo>
                    <a:lnTo>
                      <a:pt x="959" y="89"/>
                    </a:lnTo>
                    <a:lnTo>
                      <a:pt x="965" y="94"/>
                    </a:lnTo>
                    <a:lnTo>
                      <a:pt x="970" y="104"/>
                    </a:lnTo>
                    <a:lnTo>
                      <a:pt x="975" y="115"/>
                    </a:lnTo>
                    <a:lnTo>
                      <a:pt x="980" y="115"/>
                    </a:lnTo>
                    <a:lnTo>
                      <a:pt x="980" y="120"/>
                    </a:lnTo>
                    <a:lnTo>
                      <a:pt x="985" y="120"/>
                    </a:lnTo>
                    <a:lnTo>
                      <a:pt x="985" y="125"/>
                    </a:lnTo>
                    <a:lnTo>
                      <a:pt x="985" y="131"/>
                    </a:lnTo>
                    <a:lnTo>
                      <a:pt x="991" y="136"/>
                    </a:lnTo>
                    <a:lnTo>
                      <a:pt x="991" y="141"/>
                    </a:lnTo>
                    <a:lnTo>
                      <a:pt x="996" y="146"/>
                    </a:lnTo>
                    <a:lnTo>
                      <a:pt x="1001" y="152"/>
                    </a:lnTo>
                    <a:lnTo>
                      <a:pt x="1001" y="157"/>
                    </a:lnTo>
                    <a:lnTo>
                      <a:pt x="1001" y="162"/>
                    </a:lnTo>
                    <a:lnTo>
                      <a:pt x="1006" y="162"/>
                    </a:lnTo>
                    <a:lnTo>
                      <a:pt x="1006" y="167"/>
                    </a:lnTo>
                    <a:lnTo>
                      <a:pt x="1006" y="172"/>
                    </a:lnTo>
                    <a:lnTo>
                      <a:pt x="1006" y="178"/>
                    </a:lnTo>
                    <a:lnTo>
                      <a:pt x="1006" y="183"/>
                    </a:lnTo>
                    <a:lnTo>
                      <a:pt x="1001" y="183"/>
                    </a:lnTo>
                    <a:lnTo>
                      <a:pt x="1001" y="188"/>
                    </a:lnTo>
                    <a:lnTo>
                      <a:pt x="1001" y="193"/>
                    </a:lnTo>
                    <a:lnTo>
                      <a:pt x="1001" y="199"/>
                    </a:lnTo>
                    <a:lnTo>
                      <a:pt x="1001" y="204"/>
                    </a:lnTo>
                    <a:lnTo>
                      <a:pt x="1001" y="209"/>
                    </a:lnTo>
                    <a:lnTo>
                      <a:pt x="1006" y="214"/>
                    </a:lnTo>
                    <a:lnTo>
                      <a:pt x="1001" y="214"/>
                    </a:lnTo>
                    <a:lnTo>
                      <a:pt x="1011" y="214"/>
                    </a:lnTo>
                    <a:lnTo>
                      <a:pt x="1017" y="219"/>
                    </a:lnTo>
                    <a:lnTo>
                      <a:pt x="1022" y="219"/>
                    </a:lnTo>
                    <a:lnTo>
                      <a:pt x="1022" y="225"/>
                    </a:lnTo>
                    <a:lnTo>
                      <a:pt x="1027" y="230"/>
                    </a:lnTo>
                    <a:lnTo>
                      <a:pt x="1043" y="235"/>
                    </a:lnTo>
                    <a:lnTo>
                      <a:pt x="1058" y="240"/>
                    </a:lnTo>
                    <a:lnTo>
                      <a:pt x="1064" y="240"/>
                    </a:lnTo>
                    <a:lnTo>
                      <a:pt x="1069" y="251"/>
                    </a:lnTo>
                    <a:lnTo>
                      <a:pt x="1074" y="261"/>
                    </a:lnTo>
                    <a:lnTo>
                      <a:pt x="1079" y="266"/>
                    </a:lnTo>
                    <a:lnTo>
                      <a:pt x="1079" y="272"/>
                    </a:lnTo>
                    <a:lnTo>
                      <a:pt x="1079" y="282"/>
                    </a:lnTo>
                    <a:lnTo>
                      <a:pt x="1079" y="293"/>
                    </a:lnTo>
                    <a:lnTo>
                      <a:pt x="1079" y="303"/>
                    </a:lnTo>
                    <a:lnTo>
                      <a:pt x="1074" y="308"/>
                    </a:lnTo>
                    <a:lnTo>
                      <a:pt x="1069" y="313"/>
                    </a:lnTo>
                    <a:lnTo>
                      <a:pt x="1064" y="319"/>
                    </a:lnTo>
                    <a:lnTo>
                      <a:pt x="1064" y="324"/>
                    </a:lnTo>
                    <a:lnTo>
                      <a:pt x="1058" y="334"/>
                    </a:lnTo>
                    <a:lnTo>
                      <a:pt x="1053" y="345"/>
                    </a:lnTo>
                    <a:lnTo>
                      <a:pt x="1053" y="350"/>
                    </a:lnTo>
                    <a:lnTo>
                      <a:pt x="1048" y="355"/>
                    </a:lnTo>
                    <a:lnTo>
                      <a:pt x="1048" y="366"/>
                    </a:lnTo>
                    <a:lnTo>
                      <a:pt x="1043" y="371"/>
                    </a:lnTo>
                    <a:lnTo>
                      <a:pt x="1038" y="376"/>
                    </a:lnTo>
                    <a:lnTo>
                      <a:pt x="1038" y="381"/>
                    </a:lnTo>
                    <a:lnTo>
                      <a:pt x="1038" y="387"/>
                    </a:lnTo>
                    <a:lnTo>
                      <a:pt x="1032" y="392"/>
                    </a:lnTo>
                    <a:lnTo>
                      <a:pt x="1032" y="402"/>
                    </a:lnTo>
                    <a:lnTo>
                      <a:pt x="1038" y="402"/>
                    </a:lnTo>
                    <a:lnTo>
                      <a:pt x="1038" y="418"/>
                    </a:lnTo>
                    <a:lnTo>
                      <a:pt x="1038" y="423"/>
                    </a:lnTo>
                    <a:lnTo>
                      <a:pt x="1038" y="428"/>
                    </a:lnTo>
                    <a:lnTo>
                      <a:pt x="1032" y="428"/>
                    </a:lnTo>
                    <a:lnTo>
                      <a:pt x="1027" y="434"/>
                    </a:lnTo>
                    <a:lnTo>
                      <a:pt x="1027" y="439"/>
                    </a:lnTo>
                    <a:lnTo>
                      <a:pt x="1022" y="439"/>
                    </a:lnTo>
                    <a:lnTo>
                      <a:pt x="1017" y="444"/>
                    </a:lnTo>
                    <a:lnTo>
                      <a:pt x="1017" y="449"/>
                    </a:lnTo>
                    <a:lnTo>
                      <a:pt x="1011" y="449"/>
                    </a:lnTo>
                    <a:lnTo>
                      <a:pt x="1006" y="455"/>
                    </a:lnTo>
                    <a:lnTo>
                      <a:pt x="1001" y="455"/>
                    </a:lnTo>
                    <a:lnTo>
                      <a:pt x="996" y="455"/>
                    </a:lnTo>
                    <a:lnTo>
                      <a:pt x="996" y="460"/>
                    </a:lnTo>
                    <a:lnTo>
                      <a:pt x="991" y="460"/>
                    </a:lnTo>
                    <a:lnTo>
                      <a:pt x="985" y="465"/>
                    </a:lnTo>
                    <a:lnTo>
                      <a:pt x="985" y="470"/>
                    </a:lnTo>
                    <a:lnTo>
                      <a:pt x="980" y="470"/>
                    </a:lnTo>
                    <a:lnTo>
                      <a:pt x="980" y="475"/>
                    </a:lnTo>
                    <a:lnTo>
                      <a:pt x="975" y="481"/>
                    </a:lnTo>
                    <a:lnTo>
                      <a:pt x="959" y="507"/>
                    </a:lnTo>
                    <a:lnTo>
                      <a:pt x="949" y="517"/>
                    </a:lnTo>
                    <a:lnTo>
                      <a:pt x="944" y="528"/>
                    </a:lnTo>
                    <a:lnTo>
                      <a:pt x="938" y="538"/>
                    </a:lnTo>
                    <a:lnTo>
                      <a:pt x="938" y="543"/>
                    </a:lnTo>
                    <a:lnTo>
                      <a:pt x="912" y="575"/>
                    </a:lnTo>
                    <a:lnTo>
                      <a:pt x="907" y="580"/>
                    </a:lnTo>
                    <a:lnTo>
                      <a:pt x="902" y="580"/>
                    </a:lnTo>
                    <a:lnTo>
                      <a:pt x="902" y="585"/>
                    </a:lnTo>
                    <a:lnTo>
                      <a:pt x="897" y="585"/>
                    </a:lnTo>
                    <a:lnTo>
                      <a:pt x="892" y="590"/>
                    </a:lnTo>
                    <a:lnTo>
                      <a:pt x="886" y="601"/>
                    </a:lnTo>
                    <a:lnTo>
                      <a:pt x="876" y="606"/>
                    </a:lnTo>
                    <a:lnTo>
                      <a:pt x="871" y="617"/>
                    </a:lnTo>
                    <a:lnTo>
                      <a:pt x="871" y="622"/>
                    </a:lnTo>
                    <a:lnTo>
                      <a:pt x="866" y="622"/>
                    </a:lnTo>
                    <a:lnTo>
                      <a:pt x="871" y="632"/>
                    </a:lnTo>
                    <a:lnTo>
                      <a:pt x="876" y="653"/>
                    </a:lnTo>
                    <a:lnTo>
                      <a:pt x="897" y="679"/>
                    </a:lnTo>
                    <a:lnTo>
                      <a:pt x="897" y="684"/>
                    </a:lnTo>
                    <a:lnTo>
                      <a:pt x="897" y="690"/>
                    </a:lnTo>
                    <a:lnTo>
                      <a:pt x="902" y="695"/>
                    </a:lnTo>
                    <a:lnTo>
                      <a:pt x="902" y="700"/>
                    </a:lnTo>
                    <a:lnTo>
                      <a:pt x="902" y="705"/>
                    </a:lnTo>
                    <a:lnTo>
                      <a:pt x="907" y="705"/>
                    </a:lnTo>
                    <a:lnTo>
                      <a:pt x="907" y="711"/>
                    </a:lnTo>
                    <a:lnTo>
                      <a:pt x="912" y="716"/>
                    </a:lnTo>
                    <a:lnTo>
                      <a:pt x="918" y="716"/>
                    </a:lnTo>
                    <a:lnTo>
                      <a:pt x="923" y="716"/>
                    </a:lnTo>
                    <a:lnTo>
                      <a:pt x="928" y="716"/>
                    </a:lnTo>
                    <a:lnTo>
                      <a:pt x="928" y="711"/>
                    </a:lnTo>
                    <a:lnTo>
                      <a:pt x="928" y="705"/>
                    </a:lnTo>
                    <a:lnTo>
                      <a:pt x="933" y="705"/>
                    </a:lnTo>
                    <a:lnTo>
                      <a:pt x="933" y="700"/>
                    </a:lnTo>
                    <a:lnTo>
                      <a:pt x="933" y="695"/>
                    </a:lnTo>
                    <a:lnTo>
                      <a:pt x="933" y="690"/>
                    </a:lnTo>
                    <a:lnTo>
                      <a:pt x="938" y="679"/>
                    </a:lnTo>
                    <a:lnTo>
                      <a:pt x="938" y="674"/>
                    </a:lnTo>
                    <a:lnTo>
                      <a:pt x="938" y="669"/>
                    </a:lnTo>
                    <a:lnTo>
                      <a:pt x="944" y="669"/>
                    </a:lnTo>
                    <a:lnTo>
                      <a:pt x="949" y="669"/>
                    </a:lnTo>
                    <a:lnTo>
                      <a:pt x="954" y="669"/>
                    </a:lnTo>
                    <a:lnTo>
                      <a:pt x="959" y="669"/>
                    </a:lnTo>
                    <a:lnTo>
                      <a:pt x="965" y="669"/>
                    </a:lnTo>
                    <a:lnTo>
                      <a:pt x="965" y="674"/>
                    </a:lnTo>
                    <a:lnTo>
                      <a:pt x="970" y="679"/>
                    </a:lnTo>
                    <a:lnTo>
                      <a:pt x="975" y="679"/>
                    </a:lnTo>
                    <a:lnTo>
                      <a:pt x="975" y="684"/>
                    </a:lnTo>
                    <a:lnTo>
                      <a:pt x="980" y="684"/>
                    </a:lnTo>
                    <a:lnTo>
                      <a:pt x="985" y="684"/>
                    </a:lnTo>
                    <a:lnTo>
                      <a:pt x="985" y="690"/>
                    </a:lnTo>
                    <a:lnTo>
                      <a:pt x="991" y="690"/>
                    </a:lnTo>
                    <a:lnTo>
                      <a:pt x="991" y="695"/>
                    </a:lnTo>
                    <a:lnTo>
                      <a:pt x="991" y="700"/>
                    </a:lnTo>
                    <a:lnTo>
                      <a:pt x="991" y="705"/>
                    </a:lnTo>
                    <a:lnTo>
                      <a:pt x="996" y="711"/>
                    </a:lnTo>
                    <a:lnTo>
                      <a:pt x="1001" y="716"/>
                    </a:lnTo>
                    <a:lnTo>
                      <a:pt x="1006" y="721"/>
                    </a:lnTo>
                    <a:lnTo>
                      <a:pt x="1017" y="721"/>
                    </a:lnTo>
                    <a:lnTo>
                      <a:pt x="1017" y="726"/>
                    </a:lnTo>
                    <a:lnTo>
                      <a:pt x="1022" y="731"/>
                    </a:lnTo>
                    <a:lnTo>
                      <a:pt x="1027" y="737"/>
                    </a:lnTo>
                    <a:lnTo>
                      <a:pt x="1032" y="742"/>
                    </a:lnTo>
                    <a:lnTo>
                      <a:pt x="1032" y="747"/>
                    </a:lnTo>
                    <a:lnTo>
                      <a:pt x="1032" y="752"/>
                    </a:lnTo>
                    <a:lnTo>
                      <a:pt x="1032" y="758"/>
                    </a:lnTo>
                    <a:lnTo>
                      <a:pt x="1032" y="763"/>
                    </a:lnTo>
                    <a:lnTo>
                      <a:pt x="1032" y="768"/>
                    </a:lnTo>
                    <a:lnTo>
                      <a:pt x="1032" y="773"/>
                    </a:lnTo>
                    <a:lnTo>
                      <a:pt x="1032" y="784"/>
                    </a:lnTo>
                    <a:lnTo>
                      <a:pt x="1032" y="789"/>
                    </a:lnTo>
                    <a:lnTo>
                      <a:pt x="1027" y="789"/>
                    </a:lnTo>
                    <a:lnTo>
                      <a:pt x="1027" y="794"/>
                    </a:lnTo>
                    <a:lnTo>
                      <a:pt x="1027" y="799"/>
                    </a:lnTo>
                    <a:lnTo>
                      <a:pt x="1032" y="799"/>
                    </a:lnTo>
                    <a:lnTo>
                      <a:pt x="1032" y="805"/>
                    </a:lnTo>
                    <a:lnTo>
                      <a:pt x="1032" y="810"/>
                    </a:lnTo>
                    <a:lnTo>
                      <a:pt x="1027" y="810"/>
                    </a:lnTo>
                    <a:lnTo>
                      <a:pt x="1027" y="815"/>
                    </a:lnTo>
                    <a:lnTo>
                      <a:pt x="1032" y="826"/>
                    </a:lnTo>
                    <a:lnTo>
                      <a:pt x="1032" y="831"/>
                    </a:lnTo>
                    <a:lnTo>
                      <a:pt x="1032" y="836"/>
                    </a:lnTo>
                    <a:lnTo>
                      <a:pt x="1038" y="841"/>
                    </a:lnTo>
                    <a:lnTo>
                      <a:pt x="1043" y="846"/>
                    </a:lnTo>
                    <a:lnTo>
                      <a:pt x="1043" y="852"/>
                    </a:lnTo>
                    <a:lnTo>
                      <a:pt x="1048" y="852"/>
                    </a:lnTo>
                    <a:lnTo>
                      <a:pt x="1053" y="857"/>
                    </a:lnTo>
                    <a:lnTo>
                      <a:pt x="1058" y="862"/>
                    </a:lnTo>
                    <a:lnTo>
                      <a:pt x="1058" y="867"/>
                    </a:lnTo>
                    <a:lnTo>
                      <a:pt x="1064" y="867"/>
                    </a:lnTo>
                    <a:lnTo>
                      <a:pt x="1064" y="873"/>
                    </a:lnTo>
                    <a:lnTo>
                      <a:pt x="1069" y="878"/>
                    </a:lnTo>
                    <a:lnTo>
                      <a:pt x="1064" y="878"/>
                    </a:lnTo>
                    <a:lnTo>
                      <a:pt x="1064" y="883"/>
                    </a:lnTo>
                    <a:lnTo>
                      <a:pt x="1058" y="883"/>
                    </a:lnTo>
                    <a:lnTo>
                      <a:pt x="1058" y="888"/>
                    </a:lnTo>
                    <a:lnTo>
                      <a:pt x="1058" y="893"/>
                    </a:lnTo>
                    <a:lnTo>
                      <a:pt x="1053" y="899"/>
                    </a:lnTo>
                    <a:lnTo>
                      <a:pt x="1053" y="904"/>
                    </a:lnTo>
                    <a:lnTo>
                      <a:pt x="1048" y="904"/>
                    </a:lnTo>
                    <a:lnTo>
                      <a:pt x="1048" y="909"/>
                    </a:lnTo>
                    <a:lnTo>
                      <a:pt x="1048" y="914"/>
                    </a:lnTo>
                    <a:lnTo>
                      <a:pt x="1043" y="914"/>
                    </a:lnTo>
                    <a:lnTo>
                      <a:pt x="1043" y="925"/>
                    </a:lnTo>
                    <a:lnTo>
                      <a:pt x="1043" y="930"/>
                    </a:lnTo>
                    <a:lnTo>
                      <a:pt x="1048" y="940"/>
                    </a:lnTo>
                    <a:lnTo>
                      <a:pt x="1048" y="946"/>
                    </a:lnTo>
                    <a:lnTo>
                      <a:pt x="1048" y="951"/>
                    </a:lnTo>
                    <a:lnTo>
                      <a:pt x="1048" y="956"/>
                    </a:lnTo>
                    <a:lnTo>
                      <a:pt x="1048" y="961"/>
                    </a:lnTo>
                    <a:lnTo>
                      <a:pt x="1053" y="961"/>
                    </a:lnTo>
                    <a:lnTo>
                      <a:pt x="1053" y="967"/>
                    </a:lnTo>
                    <a:lnTo>
                      <a:pt x="1053" y="972"/>
                    </a:lnTo>
                    <a:lnTo>
                      <a:pt x="1053" y="977"/>
                    </a:lnTo>
                    <a:lnTo>
                      <a:pt x="1053" y="982"/>
                    </a:lnTo>
                    <a:lnTo>
                      <a:pt x="1058" y="982"/>
                    </a:lnTo>
                    <a:lnTo>
                      <a:pt x="1064" y="982"/>
                    </a:lnTo>
                    <a:lnTo>
                      <a:pt x="1064" y="987"/>
                    </a:lnTo>
                    <a:lnTo>
                      <a:pt x="1064" y="993"/>
                    </a:lnTo>
                    <a:lnTo>
                      <a:pt x="1058" y="998"/>
                    </a:lnTo>
                    <a:lnTo>
                      <a:pt x="1048" y="998"/>
                    </a:lnTo>
                    <a:lnTo>
                      <a:pt x="1043" y="998"/>
                    </a:lnTo>
                    <a:lnTo>
                      <a:pt x="1038" y="998"/>
                    </a:lnTo>
                    <a:lnTo>
                      <a:pt x="1032" y="998"/>
                    </a:lnTo>
                    <a:lnTo>
                      <a:pt x="1027" y="998"/>
                    </a:lnTo>
                    <a:lnTo>
                      <a:pt x="1022" y="998"/>
                    </a:lnTo>
                    <a:lnTo>
                      <a:pt x="1017" y="998"/>
                    </a:lnTo>
                    <a:lnTo>
                      <a:pt x="1011" y="998"/>
                    </a:lnTo>
                    <a:lnTo>
                      <a:pt x="1011" y="1003"/>
                    </a:lnTo>
                    <a:lnTo>
                      <a:pt x="1011" y="1008"/>
                    </a:lnTo>
                    <a:lnTo>
                      <a:pt x="1006" y="1008"/>
                    </a:lnTo>
                    <a:lnTo>
                      <a:pt x="1006" y="1014"/>
                    </a:lnTo>
                    <a:lnTo>
                      <a:pt x="1001" y="1014"/>
                    </a:lnTo>
                    <a:lnTo>
                      <a:pt x="1001" y="1019"/>
                    </a:lnTo>
                    <a:lnTo>
                      <a:pt x="996" y="1019"/>
                    </a:lnTo>
                    <a:lnTo>
                      <a:pt x="996" y="1024"/>
                    </a:lnTo>
                    <a:lnTo>
                      <a:pt x="991" y="1029"/>
                    </a:lnTo>
                    <a:lnTo>
                      <a:pt x="985" y="1029"/>
                    </a:lnTo>
                    <a:lnTo>
                      <a:pt x="980" y="1029"/>
                    </a:lnTo>
                    <a:lnTo>
                      <a:pt x="975" y="1035"/>
                    </a:lnTo>
                    <a:lnTo>
                      <a:pt x="975" y="1040"/>
                    </a:lnTo>
                    <a:lnTo>
                      <a:pt x="975" y="1045"/>
                    </a:lnTo>
                    <a:lnTo>
                      <a:pt x="970" y="1045"/>
                    </a:lnTo>
                    <a:lnTo>
                      <a:pt x="970" y="1050"/>
                    </a:lnTo>
                    <a:lnTo>
                      <a:pt x="970" y="1055"/>
                    </a:lnTo>
                    <a:lnTo>
                      <a:pt x="965" y="1061"/>
                    </a:lnTo>
                    <a:lnTo>
                      <a:pt x="965" y="1055"/>
                    </a:lnTo>
                    <a:lnTo>
                      <a:pt x="959" y="1061"/>
                    </a:lnTo>
                    <a:lnTo>
                      <a:pt x="959" y="1066"/>
                    </a:lnTo>
                    <a:lnTo>
                      <a:pt x="954" y="1071"/>
                    </a:lnTo>
                    <a:lnTo>
                      <a:pt x="949" y="1076"/>
                    </a:lnTo>
                    <a:lnTo>
                      <a:pt x="949" y="1082"/>
                    </a:lnTo>
                    <a:lnTo>
                      <a:pt x="954" y="1082"/>
                    </a:lnTo>
                    <a:lnTo>
                      <a:pt x="959" y="1087"/>
                    </a:lnTo>
                    <a:lnTo>
                      <a:pt x="965" y="1087"/>
                    </a:lnTo>
                    <a:lnTo>
                      <a:pt x="959" y="1092"/>
                    </a:lnTo>
                    <a:lnTo>
                      <a:pt x="959" y="1097"/>
                    </a:lnTo>
                    <a:lnTo>
                      <a:pt x="965" y="1097"/>
                    </a:lnTo>
                    <a:lnTo>
                      <a:pt x="965" y="1102"/>
                    </a:lnTo>
                    <a:lnTo>
                      <a:pt x="959" y="1102"/>
                    </a:lnTo>
                    <a:lnTo>
                      <a:pt x="959" y="1108"/>
                    </a:lnTo>
                    <a:lnTo>
                      <a:pt x="954" y="1108"/>
                    </a:lnTo>
                    <a:lnTo>
                      <a:pt x="954" y="1113"/>
                    </a:lnTo>
                    <a:lnTo>
                      <a:pt x="959" y="1113"/>
                    </a:lnTo>
                    <a:lnTo>
                      <a:pt x="959" y="1118"/>
                    </a:lnTo>
                    <a:lnTo>
                      <a:pt x="959" y="1123"/>
                    </a:lnTo>
                    <a:lnTo>
                      <a:pt x="959" y="1129"/>
                    </a:lnTo>
                    <a:lnTo>
                      <a:pt x="954" y="1129"/>
                    </a:lnTo>
                    <a:lnTo>
                      <a:pt x="954" y="1134"/>
                    </a:lnTo>
                    <a:lnTo>
                      <a:pt x="949" y="1134"/>
                    </a:lnTo>
                    <a:lnTo>
                      <a:pt x="949" y="1139"/>
                    </a:lnTo>
                    <a:lnTo>
                      <a:pt x="949" y="1144"/>
                    </a:lnTo>
                    <a:lnTo>
                      <a:pt x="949" y="1149"/>
                    </a:lnTo>
                    <a:lnTo>
                      <a:pt x="949" y="1155"/>
                    </a:lnTo>
                    <a:lnTo>
                      <a:pt x="949" y="1160"/>
                    </a:lnTo>
                    <a:lnTo>
                      <a:pt x="944" y="1160"/>
                    </a:lnTo>
                    <a:lnTo>
                      <a:pt x="938" y="1160"/>
                    </a:lnTo>
                    <a:lnTo>
                      <a:pt x="938" y="1165"/>
                    </a:lnTo>
                    <a:lnTo>
                      <a:pt x="938" y="1170"/>
                    </a:lnTo>
                    <a:lnTo>
                      <a:pt x="938" y="1176"/>
                    </a:lnTo>
                    <a:lnTo>
                      <a:pt x="933" y="1176"/>
                    </a:lnTo>
                    <a:lnTo>
                      <a:pt x="928" y="1181"/>
                    </a:lnTo>
                    <a:lnTo>
                      <a:pt x="923" y="1181"/>
                    </a:lnTo>
                    <a:lnTo>
                      <a:pt x="918" y="1181"/>
                    </a:lnTo>
                    <a:lnTo>
                      <a:pt x="918" y="1176"/>
                    </a:lnTo>
                    <a:lnTo>
                      <a:pt x="912" y="1176"/>
                    </a:lnTo>
                    <a:lnTo>
                      <a:pt x="912" y="1181"/>
                    </a:lnTo>
                    <a:lnTo>
                      <a:pt x="907" y="1181"/>
                    </a:lnTo>
                    <a:lnTo>
                      <a:pt x="902" y="1181"/>
                    </a:lnTo>
                    <a:lnTo>
                      <a:pt x="897" y="1181"/>
                    </a:lnTo>
                    <a:lnTo>
                      <a:pt x="897" y="1186"/>
                    </a:lnTo>
                    <a:lnTo>
                      <a:pt x="902" y="1191"/>
                    </a:lnTo>
                    <a:lnTo>
                      <a:pt x="902" y="1196"/>
                    </a:lnTo>
                    <a:lnTo>
                      <a:pt x="902" y="1202"/>
                    </a:lnTo>
                    <a:lnTo>
                      <a:pt x="897" y="1202"/>
                    </a:lnTo>
                    <a:lnTo>
                      <a:pt x="897" y="1207"/>
                    </a:lnTo>
                    <a:lnTo>
                      <a:pt x="902" y="1207"/>
                    </a:lnTo>
                    <a:lnTo>
                      <a:pt x="897" y="1207"/>
                    </a:lnTo>
                    <a:lnTo>
                      <a:pt x="892" y="1207"/>
                    </a:lnTo>
                    <a:lnTo>
                      <a:pt x="886" y="1207"/>
                    </a:lnTo>
                    <a:lnTo>
                      <a:pt x="881" y="1207"/>
                    </a:lnTo>
                    <a:lnTo>
                      <a:pt x="876" y="1207"/>
                    </a:lnTo>
                    <a:lnTo>
                      <a:pt x="871" y="1207"/>
                    </a:lnTo>
                    <a:lnTo>
                      <a:pt x="871" y="1212"/>
                    </a:lnTo>
                    <a:lnTo>
                      <a:pt x="871" y="1217"/>
                    </a:lnTo>
                    <a:lnTo>
                      <a:pt x="866" y="1217"/>
                    </a:lnTo>
                    <a:lnTo>
                      <a:pt x="860" y="1217"/>
                    </a:lnTo>
                    <a:lnTo>
                      <a:pt x="860" y="1212"/>
                    </a:lnTo>
                    <a:lnTo>
                      <a:pt x="855" y="1212"/>
                    </a:lnTo>
                    <a:lnTo>
                      <a:pt x="850" y="1212"/>
                    </a:lnTo>
                    <a:lnTo>
                      <a:pt x="850" y="1207"/>
                    </a:lnTo>
                    <a:lnTo>
                      <a:pt x="845" y="1207"/>
                    </a:lnTo>
                    <a:lnTo>
                      <a:pt x="839" y="1202"/>
                    </a:lnTo>
                    <a:lnTo>
                      <a:pt x="839" y="1207"/>
                    </a:lnTo>
                    <a:lnTo>
                      <a:pt x="839" y="1202"/>
                    </a:lnTo>
                    <a:lnTo>
                      <a:pt x="839" y="1207"/>
                    </a:lnTo>
                    <a:lnTo>
                      <a:pt x="834" y="1207"/>
                    </a:lnTo>
                    <a:lnTo>
                      <a:pt x="834" y="1212"/>
                    </a:lnTo>
                    <a:lnTo>
                      <a:pt x="829" y="1212"/>
                    </a:lnTo>
                    <a:lnTo>
                      <a:pt x="824" y="1207"/>
                    </a:lnTo>
                    <a:lnTo>
                      <a:pt x="819" y="1207"/>
                    </a:lnTo>
                    <a:lnTo>
                      <a:pt x="813" y="1207"/>
                    </a:lnTo>
                    <a:lnTo>
                      <a:pt x="808" y="1202"/>
                    </a:lnTo>
                    <a:lnTo>
                      <a:pt x="803" y="1202"/>
                    </a:lnTo>
                    <a:lnTo>
                      <a:pt x="803" y="1196"/>
                    </a:lnTo>
                    <a:lnTo>
                      <a:pt x="798" y="1196"/>
                    </a:lnTo>
                    <a:lnTo>
                      <a:pt x="793" y="1196"/>
                    </a:lnTo>
                    <a:lnTo>
                      <a:pt x="787" y="1196"/>
                    </a:lnTo>
                    <a:lnTo>
                      <a:pt x="787" y="1202"/>
                    </a:lnTo>
                    <a:lnTo>
                      <a:pt x="782" y="1202"/>
                    </a:lnTo>
                    <a:lnTo>
                      <a:pt x="777" y="1202"/>
                    </a:lnTo>
                    <a:lnTo>
                      <a:pt x="772" y="1202"/>
                    </a:lnTo>
                    <a:lnTo>
                      <a:pt x="772" y="1196"/>
                    </a:lnTo>
                    <a:lnTo>
                      <a:pt x="772" y="1191"/>
                    </a:lnTo>
                    <a:lnTo>
                      <a:pt x="766" y="1191"/>
                    </a:lnTo>
                    <a:lnTo>
                      <a:pt x="772" y="1191"/>
                    </a:lnTo>
                    <a:lnTo>
                      <a:pt x="772" y="1186"/>
                    </a:lnTo>
                    <a:lnTo>
                      <a:pt x="772" y="1181"/>
                    </a:lnTo>
                    <a:lnTo>
                      <a:pt x="766" y="1176"/>
                    </a:lnTo>
                    <a:lnTo>
                      <a:pt x="772" y="1170"/>
                    </a:lnTo>
                    <a:lnTo>
                      <a:pt x="766" y="1170"/>
                    </a:lnTo>
                    <a:lnTo>
                      <a:pt x="766" y="1165"/>
                    </a:lnTo>
                    <a:lnTo>
                      <a:pt x="772" y="1165"/>
                    </a:lnTo>
                    <a:lnTo>
                      <a:pt x="766" y="1160"/>
                    </a:lnTo>
                    <a:lnTo>
                      <a:pt x="772" y="1160"/>
                    </a:lnTo>
                    <a:lnTo>
                      <a:pt x="772" y="1155"/>
                    </a:lnTo>
                    <a:lnTo>
                      <a:pt x="772" y="1149"/>
                    </a:lnTo>
                    <a:lnTo>
                      <a:pt x="766" y="1149"/>
                    </a:lnTo>
                    <a:lnTo>
                      <a:pt x="766" y="1144"/>
                    </a:lnTo>
                    <a:lnTo>
                      <a:pt x="761" y="1139"/>
                    </a:lnTo>
                    <a:lnTo>
                      <a:pt x="756" y="1134"/>
                    </a:lnTo>
                    <a:lnTo>
                      <a:pt x="756" y="1139"/>
                    </a:lnTo>
                    <a:lnTo>
                      <a:pt x="751" y="1139"/>
                    </a:lnTo>
                    <a:lnTo>
                      <a:pt x="751" y="1134"/>
                    </a:lnTo>
                    <a:lnTo>
                      <a:pt x="746" y="1139"/>
                    </a:lnTo>
                    <a:lnTo>
                      <a:pt x="746" y="1134"/>
                    </a:lnTo>
                    <a:lnTo>
                      <a:pt x="740" y="1134"/>
                    </a:lnTo>
                    <a:lnTo>
                      <a:pt x="740" y="1139"/>
                    </a:lnTo>
                    <a:lnTo>
                      <a:pt x="735" y="1139"/>
                    </a:lnTo>
                    <a:lnTo>
                      <a:pt x="735" y="1144"/>
                    </a:lnTo>
                    <a:lnTo>
                      <a:pt x="730" y="1144"/>
                    </a:lnTo>
                    <a:lnTo>
                      <a:pt x="725" y="1144"/>
                    </a:lnTo>
                    <a:lnTo>
                      <a:pt x="720" y="1144"/>
                    </a:lnTo>
                    <a:lnTo>
                      <a:pt x="714" y="1144"/>
                    </a:lnTo>
                    <a:lnTo>
                      <a:pt x="709" y="1144"/>
                    </a:lnTo>
                    <a:lnTo>
                      <a:pt x="704" y="1139"/>
                    </a:lnTo>
                    <a:lnTo>
                      <a:pt x="699" y="1139"/>
                    </a:lnTo>
                    <a:lnTo>
                      <a:pt x="699" y="1134"/>
                    </a:lnTo>
                    <a:lnTo>
                      <a:pt x="699" y="1129"/>
                    </a:lnTo>
                    <a:lnTo>
                      <a:pt x="699" y="1123"/>
                    </a:lnTo>
                    <a:lnTo>
                      <a:pt x="699" y="1118"/>
                    </a:lnTo>
                    <a:lnTo>
                      <a:pt x="699" y="1113"/>
                    </a:lnTo>
                    <a:lnTo>
                      <a:pt x="693" y="1113"/>
                    </a:lnTo>
                    <a:lnTo>
                      <a:pt x="693" y="1118"/>
                    </a:lnTo>
                    <a:lnTo>
                      <a:pt x="693" y="1113"/>
                    </a:lnTo>
                    <a:lnTo>
                      <a:pt x="688" y="1113"/>
                    </a:lnTo>
                    <a:lnTo>
                      <a:pt x="688" y="1108"/>
                    </a:lnTo>
                    <a:lnTo>
                      <a:pt x="683" y="1102"/>
                    </a:lnTo>
                    <a:lnTo>
                      <a:pt x="678" y="1102"/>
                    </a:lnTo>
                    <a:lnTo>
                      <a:pt x="678" y="1097"/>
                    </a:lnTo>
                    <a:lnTo>
                      <a:pt x="673" y="1097"/>
                    </a:lnTo>
                    <a:lnTo>
                      <a:pt x="667" y="1097"/>
                    </a:lnTo>
                    <a:lnTo>
                      <a:pt x="667" y="1092"/>
                    </a:lnTo>
                    <a:lnTo>
                      <a:pt x="662" y="1092"/>
                    </a:lnTo>
                    <a:lnTo>
                      <a:pt x="662" y="1087"/>
                    </a:lnTo>
                    <a:lnTo>
                      <a:pt x="662" y="1082"/>
                    </a:lnTo>
                    <a:lnTo>
                      <a:pt x="662" y="1076"/>
                    </a:lnTo>
                    <a:lnTo>
                      <a:pt x="662" y="1071"/>
                    </a:lnTo>
                    <a:lnTo>
                      <a:pt x="662" y="1066"/>
                    </a:lnTo>
                    <a:lnTo>
                      <a:pt x="667" y="1066"/>
                    </a:lnTo>
                    <a:lnTo>
                      <a:pt x="667" y="1061"/>
                    </a:lnTo>
                    <a:lnTo>
                      <a:pt x="667" y="1055"/>
                    </a:lnTo>
                    <a:lnTo>
                      <a:pt x="673" y="1055"/>
                    </a:lnTo>
                    <a:lnTo>
                      <a:pt x="673" y="1050"/>
                    </a:lnTo>
                    <a:lnTo>
                      <a:pt x="667" y="1050"/>
                    </a:lnTo>
                    <a:lnTo>
                      <a:pt x="667" y="1045"/>
                    </a:lnTo>
                    <a:lnTo>
                      <a:pt x="662" y="1045"/>
                    </a:lnTo>
                    <a:lnTo>
                      <a:pt x="657" y="1045"/>
                    </a:lnTo>
                    <a:lnTo>
                      <a:pt x="657" y="1040"/>
                    </a:lnTo>
                    <a:lnTo>
                      <a:pt x="652" y="1040"/>
                    </a:lnTo>
                    <a:lnTo>
                      <a:pt x="647" y="1040"/>
                    </a:lnTo>
                    <a:lnTo>
                      <a:pt x="647" y="1035"/>
                    </a:lnTo>
                    <a:lnTo>
                      <a:pt x="647" y="1040"/>
                    </a:lnTo>
                    <a:lnTo>
                      <a:pt x="641" y="1040"/>
                    </a:lnTo>
                    <a:lnTo>
                      <a:pt x="636" y="1040"/>
                    </a:lnTo>
                    <a:lnTo>
                      <a:pt x="636" y="1035"/>
                    </a:lnTo>
                    <a:lnTo>
                      <a:pt x="631" y="1029"/>
                    </a:lnTo>
                    <a:lnTo>
                      <a:pt x="631" y="1024"/>
                    </a:lnTo>
                    <a:lnTo>
                      <a:pt x="626" y="1024"/>
                    </a:lnTo>
                    <a:lnTo>
                      <a:pt x="626" y="1029"/>
                    </a:lnTo>
                    <a:lnTo>
                      <a:pt x="621" y="1024"/>
                    </a:lnTo>
                    <a:lnTo>
                      <a:pt x="615" y="1019"/>
                    </a:lnTo>
                    <a:lnTo>
                      <a:pt x="610" y="1019"/>
                    </a:lnTo>
                    <a:lnTo>
                      <a:pt x="610" y="1014"/>
                    </a:lnTo>
                    <a:lnTo>
                      <a:pt x="610" y="1008"/>
                    </a:lnTo>
                    <a:lnTo>
                      <a:pt x="605" y="1008"/>
                    </a:lnTo>
                    <a:lnTo>
                      <a:pt x="605" y="1003"/>
                    </a:lnTo>
                    <a:lnTo>
                      <a:pt x="600" y="1003"/>
                    </a:lnTo>
                    <a:lnTo>
                      <a:pt x="600" y="1008"/>
                    </a:lnTo>
                    <a:lnTo>
                      <a:pt x="594" y="1008"/>
                    </a:lnTo>
                    <a:lnTo>
                      <a:pt x="594" y="1003"/>
                    </a:lnTo>
                    <a:lnTo>
                      <a:pt x="589" y="1003"/>
                    </a:lnTo>
                    <a:lnTo>
                      <a:pt x="584" y="1003"/>
                    </a:lnTo>
                    <a:lnTo>
                      <a:pt x="584" y="998"/>
                    </a:lnTo>
                    <a:lnTo>
                      <a:pt x="579" y="998"/>
                    </a:lnTo>
                    <a:lnTo>
                      <a:pt x="579" y="993"/>
                    </a:lnTo>
                    <a:lnTo>
                      <a:pt x="574" y="993"/>
                    </a:lnTo>
                    <a:lnTo>
                      <a:pt x="574" y="987"/>
                    </a:lnTo>
                    <a:lnTo>
                      <a:pt x="579" y="987"/>
                    </a:lnTo>
                    <a:lnTo>
                      <a:pt x="579" y="982"/>
                    </a:lnTo>
                    <a:lnTo>
                      <a:pt x="579" y="977"/>
                    </a:lnTo>
                    <a:lnTo>
                      <a:pt x="579" y="972"/>
                    </a:lnTo>
                    <a:lnTo>
                      <a:pt x="574" y="972"/>
                    </a:lnTo>
                    <a:lnTo>
                      <a:pt x="574" y="967"/>
                    </a:lnTo>
                    <a:lnTo>
                      <a:pt x="568" y="967"/>
                    </a:lnTo>
                    <a:lnTo>
                      <a:pt x="568" y="961"/>
                    </a:lnTo>
                    <a:lnTo>
                      <a:pt x="563" y="961"/>
                    </a:lnTo>
                    <a:lnTo>
                      <a:pt x="563" y="967"/>
                    </a:lnTo>
                    <a:lnTo>
                      <a:pt x="563" y="972"/>
                    </a:lnTo>
                    <a:lnTo>
                      <a:pt x="563" y="982"/>
                    </a:lnTo>
                    <a:lnTo>
                      <a:pt x="563" y="987"/>
                    </a:lnTo>
                    <a:lnTo>
                      <a:pt x="563" y="993"/>
                    </a:lnTo>
                    <a:lnTo>
                      <a:pt x="563" y="998"/>
                    </a:lnTo>
                    <a:lnTo>
                      <a:pt x="563" y="1003"/>
                    </a:lnTo>
                    <a:lnTo>
                      <a:pt x="558" y="1003"/>
                    </a:lnTo>
                    <a:lnTo>
                      <a:pt x="558" y="1008"/>
                    </a:lnTo>
                    <a:lnTo>
                      <a:pt x="563" y="1008"/>
                    </a:lnTo>
                    <a:lnTo>
                      <a:pt x="563" y="1014"/>
                    </a:lnTo>
                    <a:lnTo>
                      <a:pt x="558" y="1014"/>
                    </a:lnTo>
                    <a:lnTo>
                      <a:pt x="558" y="1019"/>
                    </a:lnTo>
                    <a:lnTo>
                      <a:pt x="558" y="1024"/>
                    </a:lnTo>
                    <a:lnTo>
                      <a:pt x="558" y="1029"/>
                    </a:lnTo>
                    <a:lnTo>
                      <a:pt x="558" y="1035"/>
                    </a:lnTo>
                    <a:lnTo>
                      <a:pt x="553" y="1035"/>
                    </a:lnTo>
                    <a:lnTo>
                      <a:pt x="553" y="1040"/>
                    </a:lnTo>
                    <a:lnTo>
                      <a:pt x="553" y="1045"/>
                    </a:lnTo>
                    <a:lnTo>
                      <a:pt x="553" y="1050"/>
                    </a:lnTo>
                    <a:lnTo>
                      <a:pt x="548" y="1050"/>
                    </a:lnTo>
                    <a:lnTo>
                      <a:pt x="548" y="1055"/>
                    </a:lnTo>
                    <a:lnTo>
                      <a:pt x="542" y="1055"/>
                    </a:lnTo>
                    <a:lnTo>
                      <a:pt x="537" y="1055"/>
                    </a:lnTo>
                    <a:lnTo>
                      <a:pt x="537" y="1061"/>
                    </a:lnTo>
                    <a:lnTo>
                      <a:pt x="532" y="1061"/>
                    </a:lnTo>
                    <a:lnTo>
                      <a:pt x="527" y="1061"/>
                    </a:lnTo>
                    <a:lnTo>
                      <a:pt x="527" y="1055"/>
                    </a:lnTo>
                    <a:lnTo>
                      <a:pt x="521" y="1055"/>
                    </a:lnTo>
                    <a:lnTo>
                      <a:pt x="516" y="1055"/>
                    </a:lnTo>
                    <a:lnTo>
                      <a:pt x="511" y="1055"/>
                    </a:lnTo>
                    <a:lnTo>
                      <a:pt x="511" y="1061"/>
                    </a:lnTo>
                    <a:lnTo>
                      <a:pt x="506" y="1055"/>
                    </a:lnTo>
                    <a:lnTo>
                      <a:pt x="501" y="1055"/>
                    </a:lnTo>
                    <a:lnTo>
                      <a:pt x="490" y="1055"/>
                    </a:lnTo>
                    <a:lnTo>
                      <a:pt x="480" y="1061"/>
                    </a:lnTo>
                    <a:lnTo>
                      <a:pt x="475" y="1061"/>
                    </a:lnTo>
                    <a:lnTo>
                      <a:pt x="459" y="1061"/>
                    </a:lnTo>
                    <a:lnTo>
                      <a:pt x="438" y="1066"/>
                    </a:lnTo>
                    <a:lnTo>
                      <a:pt x="428" y="1066"/>
                    </a:lnTo>
                    <a:lnTo>
                      <a:pt x="422" y="1061"/>
                    </a:lnTo>
                    <a:lnTo>
                      <a:pt x="422" y="1055"/>
                    </a:lnTo>
                    <a:lnTo>
                      <a:pt x="417" y="1055"/>
                    </a:lnTo>
                    <a:lnTo>
                      <a:pt x="417" y="1050"/>
                    </a:lnTo>
                    <a:lnTo>
                      <a:pt x="412" y="1050"/>
                    </a:lnTo>
                    <a:lnTo>
                      <a:pt x="412" y="1045"/>
                    </a:lnTo>
                    <a:lnTo>
                      <a:pt x="412" y="1040"/>
                    </a:lnTo>
                    <a:lnTo>
                      <a:pt x="412" y="1035"/>
                    </a:lnTo>
                    <a:lnTo>
                      <a:pt x="412" y="1029"/>
                    </a:lnTo>
                    <a:lnTo>
                      <a:pt x="407" y="1029"/>
                    </a:lnTo>
                    <a:lnTo>
                      <a:pt x="407" y="1024"/>
                    </a:lnTo>
                    <a:lnTo>
                      <a:pt x="412" y="1024"/>
                    </a:lnTo>
                    <a:lnTo>
                      <a:pt x="407" y="1024"/>
                    </a:lnTo>
                    <a:lnTo>
                      <a:pt x="407" y="1019"/>
                    </a:lnTo>
                    <a:lnTo>
                      <a:pt x="412" y="1019"/>
                    </a:lnTo>
                    <a:lnTo>
                      <a:pt x="407" y="1019"/>
                    </a:lnTo>
                    <a:lnTo>
                      <a:pt x="407" y="1014"/>
                    </a:lnTo>
                    <a:lnTo>
                      <a:pt x="407" y="1008"/>
                    </a:lnTo>
                    <a:lnTo>
                      <a:pt x="402" y="1008"/>
                    </a:lnTo>
                    <a:lnTo>
                      <a:pt x="402" y="1014"/>
                    </a:lnTo>
                    <a:lnTo>
                      <a:pt x="396" y="1014"/>
                    </a:lnTo>
                    <a:lnTo>
                      <a:pt x="391" y="1019"/>
                    </a:lnTo>
                    <a:lnTo>
                      <a:pt x="386" y="1024"/>
                    </a:lnTo>
                    <a:lnTo>
                      <a:pt x="386" y="1029"/>
                    </a:lnTo>
                    <a:lnTo>
                      <a:pt x="381" y="1029"/>
                    </a:lnTo>
                    <a:lnTo>
                      <a:pt x="376" y="1035"/>
                    </a:lnTo>
                    <a:lnTo>
                      <a:pt x="370" y="1040"/>
                    </a:lnTo>
                    <a:lnTo>
                      <a:pt x="355" y="1055"/>
                    </a:lnTo>
                    <a:lnTo>
                      <a:pt x="349" y="1061"/>
                    </a:lnTo>
                    <a:lnTo>
                      <a:pt x="344" y="1061"/>
                    </a:lnTo>
                    <a:lnTo>
                      <a:pt x="334" y="1071"/>
                    </a:lnTo>
                    <a:lnTo>
                      <a:pt x="329" y="1071"/>
                    </a:lnTo>
                    <a:lnTo>
                      <a:pt x="329" y="1076"/>
                    </a:lnTo>
                    <a:lnTo>
                      <a:pt x="323" y="1082"/>
                    </a:lnTo>
                    <a:lnTo>
                      <a:pt x="323" y="1087"/>
                    </a:lnTo>
                    <a:lnTo>
                      <a:pt x="318" y="1092"/>
                    </a:lnTo>
                    <a:lnTo>
                      <a:pt x="313" y="1097"/>
                    </a:lnTo>
                    <a:lnTo>
                      <a:pt x="308" y="1097"/>
                    </a:lnTo>
                    <a:lnTo>
                      <a:pt x="308" y="1102"/>
                    </a:lnTo>
                    <a:lnTo>
                      <a:pt x="303" y="1102"/>
                    </a:lnTo>
                    <a:lnTo>
                      <a:pt x="303" y="1108"/>
                    </a:lnTo>
                    <a:lnTo>
                      <a:pt x="297" y="1108"/>
                    </a:lnTo>
                    <a:lnTo>
                      <a:pt x="297" y="1113"/>
                    </a:lnTo>
                    <a:lnTo>
                      <a:pt x="292" y="1113"/>
                    </a:lnTo>
                    <a:lnTo>
                      <a:pt x="287" y="1113"/>
                    </a:lnTo>
                    <a:lnTo>
                      <a:pt x="287" y="1108"/>
                    </a:lnTo>
                    <a:lnTo>
                      <a:pt x="282" y="1108"/>
                    </a:lnTo>
                    <a:lnTo>
                      <a:pt x="277" y="1108"/>
                    </a:lnTo>
                    <a:lnTo>
                      <a:pt x="271" y="1108"/>
                    </a:lnTo>
                    <a:lnTo>
                      <a:pt x="266" y="1108"/>
                    </a:lnTo>
                    <a:lnTo>
                      <a:pt x="261" y="1108"/>
                    </a:lnTo>
                    <a:lnTo>
                      <a:pt x="261" y="1102"/>
                    </a:lnTo>
                    <a:lnTo>
                      <a:pt x="256" y="1102"/>
                    </a:lnTo>
                    <a:lnTo>
                      <a:pt x="256" y="1108"/>
                    </a:lnTo>
                    <a:lnTo>
                      <a:pt x="256" y="1113"/>
                    </a:lnTo>
                    <a:lnTo>
                      <a:pt x="250" y="1113"/>
                    </a:lnTo>
                    <a:lnTo>
                      <a:pt x="250" y="1118"/>
                    </a:lnTo>
                    <a:lnTo>
                      <a:pt x="250" y="1123"/>
                    </a:lnTo>
                    <a:lnTo>
                      <a:pt x="250" y="1129"/>
                    </a:lnTo>
                    <a:lnTo>
                      <a:pt x="250" y="1134"/>
                    </a:lnTo>
                    <a:lnTo>
                      <a:pt x="250" y="1139"/>
                    </a:lnTo>
                    <a:lnTo>
                      <a:pt x="250" y="1144"/>
                    </a:lnTo>
                    <a:lnTo>
                      <a:pt x="250" y="1149"/>
                    </a:lnTo>
                    <a:lnTo>
                      <a:pt x="250" y="1155"/>
                    </a:lnTo>
                    <a:lnTo>
                      <a:pt x="250" y="1160"/>
                    </a:lnTo>
                    <a:lnTo>
                      <a:pt x="245" y="1160"/>
                    </a:lnTo>
                    <a:lnTo>
                      <a:pt x="245" y="1165"/>
                    </a:lnTo>
                    <a:lnTo>
                      <a:pt x="240" y="1165"/>
                    </a:lnTo>
                    <a:lnTo>
                      <a:pt x="240" y="1170"/>
                    </a:lnTo>
                    <a:lnTo>
                      <a:pt x="240" y="1176"/>
                    </a:lnTo>
                    <a:lnTo>
                      <a:pt x="235" y="1181"/>
                    </a:lnTo>
                    <a:lnTo>
                      <a:pt x="235" y="1186"/>
                    </a:lnTo>
                    <a:lnTo>
                      <a:pt x="235" y="1191"/>
                    </a:lnTo>
                    <a:lnTo>
                      <a:pt x="235" y="1196"/>
                    </a:lnTo>
                    <a:lnTo>
                      <a:pt x="230" y="1202"/>
                    </a:lnTo>
                    <a:lnTo>
                      <a:pt x="230" y="1207"/>
                    </a:lnTo>
                    <a:lnTo>
                      <a:pt x="230" y="1212"/>
                    </a:lnTo>
                    <a:lnTo>
                      <a:pt x="224" y="1212"/>
                    </a:lnTo>
                    <a:lnTo>
                      <a:pt x="224" y="1217"/>
                    </a:lnTo>
                    <a:lnTo>
                      <a:pt x="224" y="1212"/>
                    </a:lnTo>
                    <a:lnTo>
                      <a:pt x="219" y="1212"/>
                    </a:lnTo>
                    <a:lnTo>
                      <a:pt x="214" y="1212"/>
                    </a:lnTo>
                    <a:lnTo>
                      <a:pt x="214" y="1217"/>
                    </a:lnTo>
                    <a:lnTo>
                      <a:pt x="214" y="1212"/>
                    </a:lnTo>
                    <a:lnTo>
                      <a:pt x="209" y="1212"/>
                    </a:lnTo>
                    <a:lnTo>
                      <a:pt x="209" y="1207"/>
                    </a:lnTo>
                    <a:lnTo>
                      <a:pt x="204" y="1212"/>
                    </a:lnTo>
                    <a:lnTo>
                      <a:pt x="198" y="1212"/>
                    </a:lnTo>
                    <a:lnTo>
                      <a:pt x="193" y="1207"/>
                    </a:lnTo>
                    <a:lnTo>
                      <a:pt x="188" y="1207"/>
                    </a:lnTo>
                    <a:lnTo>
                      <a:pt x="188" y="1202"/>
                    </a:lnTo>
                    <a:lnTo>
                      <a:pt x="188" y="1196"/>
                    </a:lnTo>
                    <a:lnTo>
                      <a:pt x="188" y="1186"/>
                    </a:lnTo>
                    <a:lnTo>
                      <a:pt x="188" y="1181"/>
                    </a:lnTo>
                    <a:lnTo>
                      <a:pt x="188" y="1176"/>
                    </a:lnTo>
                    <a:lnTo>
                      <a:pt x="193" y="1170"/>
                    </a:lnTo>
                    <a:lnTo>
                      <a:pt x="193" y="1165"/>
                    </a:lnTo>
                    <a:lnTo>
                      <a:pt x="198" y="1155"/>
                    </a:lnTo>
                    <a:lnTo>
                      <a:pt x="198" y="1134"/>
                    </a:lnTo>
                    <a:lnTo>
                      <a:pt x="204" y="1129"/>
                    </a:lnTo>
                    <a:lnTo>
                      <a:pt x="204" y="1123"/>
                    </a:lnTo>
                    <a:lnTo>
                      <a:pt x="204" y="1118"/>
                    </a:lnTo>
                    <a:lnTo>
                      <a:pt x="204" y="1113"/>
                    </a:lnTo>
                    <a:lnTo>
                      <a:pt x="204" y="1108"/>
                    </a:lnTo>
                    <a:lnTo>
                      <a:pt x="209" y="1108"/>
                    </a:lnTo>
                    <a:lnTo>
                      <a:pt x="209" y="1097"/>
                    </a:lnTo>
                    <a:lnTo>
                      <a:pt x="209" y="1092"/>
                    </a:lnTo>
                    <a:lnTo>
                      <a:pt x="204" y="1082"/>
                    </a:lnTo>
                    <a:lnTo>
                      <a:pt x="204" y="1076"/>
                    </a:lnTo>
                    <a:lnTo>
                      <a:pt x="204" y="1071"/>
                    </a:lnTo>
                    <a:lnTo>
                      <a:pt x="209" y="1066"/>
                    </a:lnTo>
                    <a:lnTo>
                      <a:pt x="209" y="1055"/>
                    </a:lnTo>
                    <a:lnTo>
                      <a:pt x="214" y="1045"/>
                    </a:lnTo>
                    <a:lnTo>
                      <a:pt x="235" y="1003"/>
                    </a:lnTo>
                    <a:lnTo>
                      <a:pt x="245" y="993"/>
                    </a:lnTo>
                    <a:lnTo>
                      <a:pt x="250" y="977"/>
                    </a:lnTo>
                    <a:lnTo>
                      <a:pt x="261" y="972"/>
                    </a:lnTo>
                    <a:lnTo>
                      <a:pt x="271" y="961"/>
                    </a:lnTo>
                    <a:lnTo>
                      <a:pt x="277" y="956"/>
                    </a:lnTo>
                    <a:lnTo>
                      <a:pt x="282" y="946"/>
                    </a:lnTo>
                    <a:lnTo>
                      <a:pt x="282" y="935"/>
                    </a:lnTo>
                    <a:lnTo>
                      <a:pt x="287" y="935"/>
                    </a:lnTo>
                    <a:lnTo>
                      <a:pt x="287" y="914"/>
                    </a:lnTo>
                    <a:lnTo>
                      <a:pt x="292" y="899"/>
                    </a:lnTo>
                    <a:lnTo>
                      <a:pt x="297" y="893"/>
                    </a:lnTo>
                    <a:lnTo>
                      <a:pt x="303" y="878"/>
                    </a:lnTo>
                    <a:lnTo>
                      <a:pt x="303" y="862"/>
                    </a:lnTo>
                    <a:lnTo>
                      <a:pt x="308" y="846"/>
                    </a:lnTo>
                    <a:lnTo>
                      <a:pt x="303" y="831"/>
                    </a:lnTo>
                    <a:lnTo>
                      <a:pt x="292" y="799"/>
                    </a:lnTo>
                    <a:lnTo>
                      <a:pt x="282" y="794"/>
                    </a:lnTo>
                    <a:lnTo>
                      <a:pt x="282" y="789"/>
                    </a:lnTo>
                    <a:lnTo>
                      <a:pt x="277" y="789"/>
                    </a:lnTo>
                    <a:lnTo>
                      <a:pt x="271" y="784"/>
                    </a:lnTo>
                    <a:lnTo>
                      <a:pt x="266" y="784"/>
                    </a:lnTo>
                    <a:lnTo>
                      <a:pt x="261" y="784"/>
                    </a:lnTo>
                    <a:lnTo>
                      <a:pt x="256" y="778"/>
                    </a:lnTo>
                    <a:lnTo>
                      <a:pt x="250" y="773"/>
                    </a:lnTo>
                    <a:lnTo>
                      <a:pt x="250" y="768"/>
                    </a:lnTo>
                    <a:lnTo>
                      <a:pt x="245" y="763"/>
                    </a:lnTo>
                    <a:lnTo>
                      <a:pt x="240" y="758"/>
                    </a:lnTo>
                    <a:lnTo>
                      <a:pt x="235" y="758"/>
                    </a:lnTo>
                    <a:lnTo>
                      <a:pt x="230" y="747"/>
                    </a:lnTo>
                    <a:lnTo>
                      <a:pt x="224" y="742"/>
                    </a:lnTo>
                    <a:lnTo>
                      <a:pt x="219" y="731"/>
                    </a:lnTo>
                    <a:lnTo>
                      <a:pt x="219" y="721"/>
                    </a:lnTo>
                    <a:lnTo>
                      <a:pt x="204" y="711"/>
                    </a:lnTo>
                    <a:lnTo>
                      <a:pt x="198" y="705"/>
                    </a:lnTo>
                    <a:lnTo>
                      <a:pt x="183" y="695"/>
                    </a:lnTo>
                    <a:lnTo>
                      <a:pt x="167" y="695"/>
                    </a:lnTo>
                    <a:lnTo>
                      <a:pt x="157" y="690"/>
                    </a:lnTo>
                    <a:lnTo>
                      <a:pt x="151" y="690"/>
                    </a:lnTo>
                    <a:lnTo>
                      <a:pt x="146" y="695"/>
                    </a:lnTo>
                    <a:lnTo>
                      <a:pt x="131" y="695"/>
                    </a:lnTo>
                    <a:lnTo>
                      <a:pt x="120" y="690"/>
                    </a:lnTo>
                    <a:lnTo>
                      <a:pt x="110" y="695"/>
                    </a:lnTo>
                    <a:lnTo>
                      <a:pt x="99" y="690"/>
                    </a:lnTo>
                    <a:lnTo>
                      <a:pt x="94" y="695"/>
                    </a:lnTo>
                    <a:lnTo>
                      <a:pt x="68" y="700"/>
                    </a:lnTo>
                    <a:lnTo>
                      <a:pt x="47" y="700"/>
                    </a:lnTo>
                    <a:lnTo>
                      <a:pt x="42" y="705"/>
                    </a:lnTo>
                    <a:lnTo>
                      <a:pt x="32" y="705"/>
                    </a:lnTo>
                    <a:lnTo>
                      <a:pt x="16" y="711"/>
                    </a:lnTo>
                    <a:lnTo>
                      <a:pt x="0" y="716"/>
                    </a:lnTo>
                    <a:lnTo>
                      <a:pt x="0" y="711"/>
                    </a:lnTo>
                    <a:lnTo>
                      <a:pt x="0" y="705"/>
                    </a:lnTo>
                    <a:lnTo>
                      <a:pt x="5" y="695"/>
                    </a:lnTo>
                    <a:lnTo>
                      <a:pt x="5" y="690"/>
                    </a:lnTo>
                    <a:lnTo>
                      <a:pt x="16" y="684"/>
                    </a:lnTo>
                    <a:lnTo>
                      <a:pt x="21" y="679"/>
                    </a:lnTo>
                    <a:lnTo>
                      <a:pt x="21" y="674"/>
                    </a:lnTo>
                    <a:lnTo>
                      <a:pt x="26" y="669"/>
                    </a:lnTo>
                    <a:lnTo>
                      <a:pt x="32" y="669"/>
                    </a:lnTo>
                    <a:lnTo>
                      <a:pt x="37" y="664"/>
                    </a:lnTo>
                    <a:lnTo>
                      <a:pt x="42" y="658"/>
                    </a:lnTo>
                    <a:lnTo>
                      <a:pt x="42" y="653"/>
                    </a:lnTo>
                    <a:lnTo>
                      <a:pt x="47" y="653"/>
                    </a:lnTo>
                    <a:lnTo>
                      <a:pt x="52" y="653"/>
                    </a:lnTo>
                    <a:lnTo>
                      <a:pt x="58" y="653"/>
                    </a:lnTo>
                    <a:lnTo>
                      <a:pt x="68" y="653"/>
                    </a:lnTo>
                    <a:lnTo>
                      <a:pt x="68" y="648"/>
                    </a:lnTo>
                    <a:lnTo>
                      <a:pt x="73" y="648"/>
                    </a:lnTo>
                    <a:lnTo>
                      <a:pt x="78" y="648"/>
                    </a:lnTo>
                    <a:lnTo>
                      <a:pt x="84" y="643"/>
                    </a:lnTo>
                    <a:lnTo>
                      <a:pt x="84" y="637"/>
                    </a:lnTo>
                    <a:lnTo>
                      <a:pt x="89" y="632"/>
                    </a:lnTo>
                    <a:lnTo>
                      <a:pt x="94" y="632"/>
                    </a:lnTo>
                    <a:lnTo>
                      <a:pt x="99" y="627"/>
                    </a:lnTo>
                    <a:lnTo>
                      <a:pt x="104" y="622"/>
                    </a:lnTo>
                    <a:lnTo>
                      <a:pt x="110" y="622"/>
                    </a:lnTo>
                    <a:lnTo>
                      <a:pt x="115" y="617"/>
                    </a:lnTo>
                    <a:lnTo>
                      <a:pt x="120" y="617"/>
                    </a:lnTo>
                    <a:lnTo>
                      <a:pt x="120" y="611"/>
                    </a:lnTo>
                    <a:lnTo>
                      <a:pt x="115" y="611"/>
                    </a:lnTo>
                    <a:lnTo>
                      <a:pt x="110" y="611"/>
                    </a:lnTo>
                    <a:lnTo>
                      <a:pt x="104" y="606"/>
                    </a:lnTo>
                    <a:lnTo>
                      <a:pt x="104" y="601"/>
                    </a:lnTo>
                    <a:lnTo>
                      <a:pt x="104" y="590"/>
                    </a:lnTo>
                    <a:lnTo>
                      <a:pt x="104" y="585"/>
                    </a:lnTo>
                    <a:lnTo>
                      <a:pt x="110" y="580"/>
                    </a:lnTo>
                    <a:lnTo>
                      <a:pt x="115" y="575"/>
                    </a:lnTo>
                    <a:lnTo>
                      <a:pt x="115" y="570"/>
                    </a:lnTo>
                    <a:lnTo>
                      <a:pt x="115" y="564"/>
                    </a:lnTo>
                    <a:lnTo>
                      <a:pt x="120" y="559"/>
                    </a:lnTo>
                    <a:lnTo>
                      <a:pt x="120" y="554"/>
                    </a:lnTo>
                    <a:lnTo>
                      <a:pt x="115" y="554"/>
                    </a:lnTo>
                    <a:lnTo>
                      <a:pt x="110" y="549"/>
                    </a:lnTo>
                    <a:lnTo>
                      <a:pt x="104" y="543"/>
                    </a:lnTo>
                    <a:lnTo>
                      <a:pt x="99" y="538"/>
                    </a:lnTo>
                    <a:lnTo>
                      <a:pt x="94" y="533"/>
                    </a:lnTo>
                    <a:lnTo>
                      <a:pt x="94" y="528"/>
                    </a:lnTo>
                    <a:lnTo>
                      <a:pt x="89" y="528"/>
                    </a:lnTo>
                    <a:lnTo>
                      <a:pt x="84" y="533"/>
                    </a:lnTo>
                    <a:lnTo>
                      <a:pt x="84" y="528"/>
                    </a:lnTo>
                    <a:lnTo>
                      <a:pt x="78" y="522"/>
                    </a:lnTo>
                    <a:lnTo>
                      <a:pt x="78" y="517"/>
                    </a:lnTo>
                    <a:lnTo>
                      <a:pt x="84" y="512"/>
                    </a:lnTo>
                    <a:lnTo>
                      <a:pt x="89" y="502"/>
                    </a:lnTo>
                    <a:lnTo>
                      <a:pt x="94" y="502"/>
                    </a:lnTo>
                    <a:lnTo>
                      <a:pt x="99" y="496"/>
                    </a:lnTo>
                    <a:lnTo>
                      <a:pt x="115" y="502"/>
                    </a:lnTo>
                    <a:lnTo>
                      <a:pt x="136" y="512"/>
                    </a:lnTo>
                    <a:lnTo>
                      <a:pt x="146" y="512"/>
                    </a:lnTo>
                    <a:lnTo>
                      <a:pt x="157" y="512"/>
                    </a:lnTo>
                    <a:lnTo>
                      <a:pt x="162" y="512"/>
                    </a:lnTo>
                    <a:lnTo>
                      <a:pt x="177" y="517"/>
                    </a:lnTo>
                    <a:lnTo>
                      <a:pt x="188" y="517"/>
                    </a:lnTo>
                    <a:lnTo>
                      <a:pt x="193" y="517"/>
                    </a:lnTo>
                    <a:lnTo>
                      <a:pt x="198" y="517"/>
                    </a:lnTo>
                    <a:lnTo>
                      <a:pt x="198" y="512"/>
                    </a:lnTo>
                    <a:lnTo>
                      <a:pt x="198" y="507"/>
                    </a:lnTo>
                    <a:lnTo>
                      <a:pt x="198" y="502"/>
                    </a:lnTo>
                    <a:lnTo>
                      <a:pt x="198" y="491"/>
                    </a:lnTo>
                    <a:lnTo>
                      <a:pt x="193" y="481"/>
                    </a:lnTo>
                    <a:lnTo>
                      <a:pt x="198" y="481"/>
                    </a:lnTo>
                    <a:lnTo>
                      <a:pt x="209" y="481"/>
                    </a:lnTo>
                    <a:lnTo>
                      <a:pt x="214" y="481"/>
                    </a:lnTo>
                    <a:lnTo>
                      <a:pt x="219" y="486"/>
                    </a:lnTo>
                    <a:lnTo>
                      <a:pt x="224" y="486"/>
                    </a:lnTo>
                    <a:lnTo>
                      <a:pt x="230" y="486"/>
                    </a:lnTo>
                    <a:lnTo>
                      <a:pt x="240" y="491"/>
                    </a:lnTo>
                    <a:lnTo>
                      <a:pt x="245" y="491"/>
                    </a:lnTo>
                    <a:lnTo>
                      <a:pt x="250" y="491"/>
                    </a:lnTo>
                    <a:lnTo>
                      <a:pt x="250" y="486"/>
                    </a:lnTo>
                    <a:lnTo>
                      <a:pt x="256" y="486"/>
                    </a:lnTo>
                    <a:lnTo>
                      <a:pt x="261" y="481"/>
                    </a:lnTo>
                    <a:lnTo>
                      <a:pt x="266" y="481"/>
                    </a:lnTo>
                    <a:lnTo>
                      <a:pt x="266" y="475"/>
                    </a:lnTo>
                    <a:lnTo>
                      <a:pt x="271" y="475"/>
                    </a:lnTo>
                    <a:lnTo>
                      <a:pt x="282" y="470"/>
                    </a:lnTo>
                    <a:lnTo>
                      <a:pt x="287" y="465"/>
                    </a:lnTo>
                    <a:lnTo>
                      <a:pt x="292" y="465"/>
                    </a:lnTo>
                    <a:lnTo>
                      <a:pt x="303" y="455"/>
                    </a:lnTo>
                    <a:lnTo>
                      <a:pt x="308" y="449"/>
                    </a:lnTo>
                    <a:lnTo>
                      <a:pt x="308" y="444"/>
                    </a:lnTo>
                    <a:lnTo>
                      <a:pt x="313" y="444"/>
                    </a:lnTo>
                    <a:lnTo>
                      <a:pt x="318" y="439"/>
                    </a:lnTo>
                    <a:lnTo>
                      <a:pt x="323" y="439"/>
                    </a:lnTo>
                    <a:lnTo>
                      <a:pt x="329" y="434"/>
                    </a:lnTo>
                    <a:lnTo>
                      <a:pt x="329" y="428"/>
                    </a:lnTo>
                    <a:lnTo>
                      <a:pt x="349" y="413"/>
                    </a:lnTo>
                    <a:lnTo>
                      <a:pt x="349" y="408"/>
                    </a:lnTo>
                    <a:lnTo>
                      <a:pt x="370" y="392"/>
                    </a:lnTo>
                    <a:lnTo>
                      <a:pt x="381" y="381"/>
                    </a:lnTo>
                    <a:lnTo>
                      <a:pt x="402" y="355"/>
                    </a:lnTo>
                    <a:lnTo>
                      <a:pt x="412" y="350"/>
                    </a:lnTo>
                    <a:lnTo>
                      <a:pt x="412" y="340"/>
                    </a:lnTo>
                    <a:lnTo>
                      <a:pt x="422" y="329"/>
                    </a:lnTo>
                    <a:lnTo>
                      <a:pt x="438" y="319"/>
                    </a:lnTo>
                    <a:lnTo>
                      <a:pt x="459" y="303"/>
                    </a:lnTo>
                    <a:lnTo>
                      <a:pt x="469" y="293"/>
                    </a:lnTo>
                    <a:lnTo>
                      <a:pt x="480" y="287"/>
                    </a:lnTo>
                    <a:lnTo>
                      <a:pt x="485" y="277"/>
                    </a:lnTo>
                    <a:lnTo>
                      <a:pt x="495" y="272"/>
                    </a:lnTo>
                    <a:lnTo>
                      <a:pt x="501" y="272"/>
                    </a:lnTo>
                    <a:lnTo>
                      <a:pt x="506" y="266"/>
                    </a:lnTo>
                    <a:lnTo>
                      <a:pt x="511" y="261"/>
                    </a:lnTo>
                    <a:lnTo>
                      <a:pt x="516" y="256"/>
                    </a:lnTo>
                    <a:lnTo>
                      <a:pt x="532" y="256"/>
                    </a:lnTo>
                    <a:lnTo>
                      <a:pt x="542" y="256"/>
                    </a:lnTo>
                    <a:lnTo>
                      <a:pt x="574" y="251"/>
                    </a:lnTo>
                    <a:lnTo>
                      <a:pt x="579" y="246"/>
                    </a:lnTo>
                    <a:lnTo>
                      <a:pt x="589" y="230"/>
                    </a:lnTo>
                    <a:lnTo>
                      <a:pt x="594" y="219"/>
                    </a:lnTo>
                    <a:lnTo>
                      <a:pt x="594" y="214"/>
                    </a:lnTo>
                    <a:lnTo>
                      <a:pt x="594" y="209"/>
                    </a:lnTo>
                    <a:lnTo>
                      <a:pt x="589" y="209"/>
                    </a:lnTo>
                    <a:lnTo>
                      <a:pt x="589" y="204"/>
                    </a:lnTo>
                    <a:lnTo>
                      <a:pt x="594" y="204"/>
                    </a:lnTo>
                    <a:lnTo>
                      <a:pt x="594" y="199"/>
                    </a:lnTo>
                    <a:lnTo>
                      <a:pt x="594" y="193"/>
                    </a:lnTo>
                    <a:lnTo>
                      <a:pt x="594" y="188"/>
                    </a:lnTo>
                    <a:lnTo>
                      <a:pt x="594" y="183"/>
                    </a:lnTo>
                    <a:lnTo>
                      <a:pt x="589" y="183"/>
                    </a:lnTo>
                    <a:lnTo>
                      <a:pt x="594" y="183"/>
                    </a:lnTo>
                    <a:lnTo>
                      <a:pt x="589" y="183"/>
                    </a:lnTo>
                    <a:lnTo>
                      <a:pt x="589" y="178"/>
                    </a:lnTo>
                    <a:lnTo>
                      <a:pt x="584" y="178"/>
                    </a:lnTo>
                    <a:lnTo>
                      <a:pt x="589" y="178"/>
                    </a:lnTo>
                    <a:lnTo>
                      <a:pt x="589" y="172"/>
                    </a:lnTo>
                    <a:lnTo>
                      <a:pt x="584" y="172"/>
                    </a:lnTo>
                    <a:lnTo>
                      <a:pt x="584" y="167"/>
                    </a:lnTo>
                    <a:lnTo>
                      <a:pt x="579" y="167"/>
                    </a:lnTo>
                    <a:lnTo>
                      <a:pt x="579" y="162"/>
                    </a:lnTo>
                    <a:lnTo>
                      <a:pt x="579" y="157"/>
                    </a:lnTo>
                    <a:lnTo>
                      <a:pt x="584" y="157"/>
                    </a:lnTo>
                    <a:lnTo>
                      <a:pt x="579" y="152"/>
                    </a:lnTo>
                    <a:lnTo>
                      <a:pt x="579" y="146"/>
                    </a:lnTo>
                    <a:lnTo>
                      <a:pt x="574" y="146"/>
                    </a:lnTo>
                    <a:lnTo>
                      <a:pt x="574" y="141"/>
                    </a:lnTo>
                    <a:lnTo>
                      <a:pt x="574" y="136"/>
                    </a:lnTo>
                    <a:lnTo>
                      <a:pt x="574" y="131"/>
                    </a:lnTo>
                    <a:lnTo>
                      <a:pt x="574" y="125"/>
                    </a:lnTo>
                    <a:lnTo>
                      <a:pt x="574" y="120"/>
                    </a:lnTo>
                    <a:lnTo>
                      <a:pt x="574" y="115"/>
                    </a:lnTo>
                    <a:lnTo>
                      <a:pt x="574" y="110"/>
                    </a:lnTo>
                    <a:lnTo>
                      <a:pt x="574" y="104"/>
                    </a:lnTo>
                    <a:lnTo>
                      <a:pt x="568" y="104"/>
                    </a:lnTo>
                    <a:lnTo>
                      <a:pt x="568" y="99"/>
                    </a:lnTo>
                    <a:lnTo>
                      <a:pt x="568" y="94"/>
                    </a:lnTo>
                    <a:lnTo>
                      <a:pt x="568" y="89"/>
                    </a:lnTo>
                    <a:lnTo>
                      <a:pt x="568" y="84"/>
                    </a:lnTo>
                    <a:lnTo>
                      <a:pt x="574" y="84"/>
                    </a:lnTo>
                    <a:lnTo>
                      <a:pt x="574" y="78"/>
                    </a:lnTo>
                    <a:lnTo>
                      <a:pt x="579" y="78"/>
                    </a:lnTo>
                    <a:lnTo>
                      <a:pt x="574" y="78"/>
                    </a:lnTo>
                    <a:lnTo>
                      <a:pt x="574" y="73"/>
                    </a:lnTo>
                    <a:lnTo>
                      <a:pt x="579" y="73"/>
                    </a:lnTo>
                    <a:lnTo>
                      <a:pt x="574" y="68"/>
                    </a:lnTo>
                    <a:lnTo>
                      <a:pt x="574" y="63"/>
                    </a:lnTo>
                    <a:lnTo>
                      <a:pt x="568" y="63"/>
                    </a:lnTo>
                    <a:lnTo>
                      <a:pt x="563" y="57"/>
                    </a:lnTo>
                    <a:lnTo>
                      <a:pt x="558" y="52"/>
                    </a:lnTo>
                    <a:lnTo>
                      <a:pt x="553" y="47"/>
                    </a:lnTo>
                    <a:lnTo>
                      <a:pt x="548" y="42"/>
                    </a:lnTo>
                    <a:lnTo>
                      <a:pt x="548" y="37"/>
                    </a:lnTo>
                    <a:lnTo>
                      <a:pt x="553" y="37"/>
                    </a:lnTo>
                    <a:lnTo>
                      <a:pt x="558" y="31"/>
                    </a:lnTo>
                    <a:lnTo>
                      <a:pt x="563" y="26"/>
                    </a:lnTo>
                    <a:lnTo>
                      <a:pt x="568" y="21"/>
                    </a:lnTo>
                    <a:lnTo>
                      <a:pt x="574" y="21"/>
                    </a:lnTo>
                    <a:lnTo>
                      <a:pt x="584" y="26"/>
                    </a:lnTo>
                    <a:lnTo>
                      <a:pt x="600" y="26"/>
                    </a:lnTo>
                    <a:lnTo>
                      <a:pt x="605" y="31"/>
                    </a:lnTo>
                    <a:lnTo>
                      <a:pt x="615" y="26"/>
                    </a:lnTo>
                    <a:lnTo>
                      <a:pt x="621" y="21"/>
                    </a:lnTo>
                    <a:lnTo>
                      <a:pt x="631" y="16"/>
                    </a:lnTo>
                    <a:lnTo>
                      <a:pt x="636" y="10"/>
                    </a:lnTo>
                    <a:lnTo>
                      <a:pt x="641" y="5"/>
                    </a:lnTo>
                    <a:lnTo>
                      <a:pt x="647" y="0"/>
                    </a:lnTo>
                    <a:lnTo>
                      <a:pt x="673" y="0"/>
                    </a:lnTo>
                    <a:lnTo>
                      <a:pt x="683" y="0"/>
                    </a:lnTo>
                    <a:lnTo>
                      <a:pt x="699" y="5"/>
                    </a:lnTo>
                    <a:lnTo>
                      <a:pt x="714" y="10"/>
                    </a:lnTo>
                    <a:lnTo>
                      <a:pt x="725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6566E3A8-07A2-7665-BEEA-DF3C62384B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767298" y="4209599"/>
                <a:ext cx="1376662" cy="980861"/>
              </a:xfrm>
              <a:custGeom>
                <a:avLst/>
                <a:gdLst>
                  <a:gd name="T0" fmla="*/ 630 w 933"/>
                  <a:gd name="T1" fmla="*/ 120 h 669"/>
                  <a:gd name="T2" fmla="*/ 672 w 933"/>
                  <a:gd name="T3" fmla="*/ 125 h 669"/>
                  <a:gd name="T4" fmla="*/ 771 w 933"/>
                  <a:gd name="T5" fmla="*/ 120 h 669"/>
                  <a:gd name="T6" fmla="*/ 844 w 933"/>
                  <a:gd name="T7" fmla="*/ 146 h 669"/>
                  <a:gd name="T8" fmla="*/ 875 w 933"/>
                  <a:gd name="T9" fmla="*/ 193 h 669"/>
                  <a:gd name="T10" fmla="*/ 907 w 933"/>
                  <a:gd name="T11" fmla="*/ 214 h 669"/>
                  <a:gd name="T12" fmla="*/ 922 w 933"/>
                  <a:gd name="T13" fmla="*/ 318 h 669"/>
                  <a:gd name="T14" fmla="*/ 896 w 933"/>
                  <a:gd name="T15" fmla="*/ 386 h 669"/>
                  <a:gd name="T16" fmla="*/ 834 w 933"/>
                  <a:gd name="T17" fmla="*/ 491 h 669"/>
                  <a:gd name="T18" fmla="*/ 829 w 933"/>
                  <a:gd name="T19" fmla="*/ 533 h 669"/>
                  <a:gd name="T20" fmla="*/ 818 w 933"/>
                  <a:gd name="T21" fmla="*/ 590 h 669"/>
                  <a:gd name="T22" fmla="*/ 813 w 933"/>
                  <a:gd name="T23" fmla="*/ 632 h 669"/>
                  <a:gd name="T24" fmla="*/ 776 w 933"/>
                  <a:gd name="T25" fmla="*/ 669 h 669"/>
                  <a:gd name="T26" fmla="*/ 766 w 933"/>
                  <a:gd name="T27" fmla="*/ 642 h 669"/>
                  <a:gd name="T28" fmla="*/ 750 w 933"/>
                  <a:gd name="T29" fmla="*/ 611 h 669"/>
                  <a:gd name="T30" fmla="*/ 719 w 933"/>
                  <a:gd name="T31" fmla="*/ 580 h 669"/>
                  <a:gd name="T32" fmla="*/ 698 w 933"/>
                  <a:gd name="T33" fmla="*/ 554 h 669"/>
                  <a:gd name="T34" fmla="*/ 662 w 933"/>
                  <a:gd name="T35" fmla="*/ 564 h 669"/>
                  <a:gd name="T36" fmla="*/ 630 w 933"/>
                  <a:gd name="T37" fmla="*/ 574 h 669"/>
                  <a:gd name="T38" fmla="*/ 594 w 933"/>
                  <a:gd name="T39" fmla="*/ 585 h 669"/>
                  <a:gd name="T40" fmla="*/ 568 w 933"/>
                  <a:gd name="T41" fmla="*/ 559 h 669"/>
                  <a:gd name="T42" fmla="*/ 573 w 933"/>
                  <a:gd name="T43" fmla="*/ 533 h 669"/>
                  <a:gd name="T44" fmla="*/ 531 w 933"/>
                  <a:gd name="T45" fmla="*/ 507 h 669"/>
                  <a:gd name="T46" fmla="*/ 448 w 933"/>
                  <a:gd name="T47" fmla="*/ 496 h 669"/>
                  <a:gd name="T48" fmla="*/ 427 w 933"/>
                  <a:gd name="T49" fmla="*/ 517 h 669"/>
                  <a:gd name="T50" fmla="*/ 406 w 933"/>
                  <a:gd name="T51" fmla="*/ 543 h 669"/>
                  <a:gd name="T52" fmla="*/ 354 w 933"/>
                  <a:gd name="T53" fmla="*/ 543 h 669"/>
                  <a:gd name="T54" fmla="*/ 302 w 933"/>
                  <a:gd name="T55" fmla="*/ 574 h 669"/>
                  <a:gd name="T56" fmla="*/ 286 w 933"/>
                  <a:gd name="T57" fmla="*/ 554 h 669"/>
                  <a:gd name="T58" fmla="*/ 281 w 933"/>
                  <a:gd name="T59" fmla="*/ 533 h 669"/>
                  <a:gd name="T60" fmla="*/ 250 w 933"/>
                  <a:gd name="T61" fmla="*/ 538 h 669"/>
                  <a:gd name="T62" fmla="*/ 219 w 933"/>
                  <a:gd name="T63" fmla="*/ 559 h 669"/>
                  <a:gd name="T64" fmla="*/ 182 w 933"/>
                  <a:gd name="T65" fmla="*/ 574 h 669"/>
                  <a:gd name="T66" fmla="*/ 140 w 933"/>
                  <a:gd name="T67" fmla="*/ 616 h 669"/>
                  <a:gd name="T68" fmla="*/ 120 w 933"/>
                  <a:gd name="T69" fmla="*/ 585 h 669"/>
                  <a:gd name="T70" fmla="*/ 151 w 933"/>
                  <a:gd name="T71" fmla="*/ 533 h 669"/>
                  <a:gd name="T72" fmla="*/ 135 w 933"/>
                  <a:gd name="T73" fmla="*/ 496 h 669"/>
                  <a:gd name="T74" fmla="*/ 88 w 933"/>
                  <a:gd name="T75" fmla="*/ 491 h 669"/>
                  <a:gd name="T76" fmla="*/ 41 w 933"/>
                  <a:gd name="T77" fmla="*/ 480 h 669"/>
                  <a:gd name="T78" fmla="*/ 15 w 933"/>
                  <a:gd name="T79" fmla="*/ 454 h 669"/>
                  <a:gd name="T80" fmla="*/ 31 w 933"/>
                  <a:gd name="T81" fmla="*/ 433 h 669"/>
                  <a:gd name="T82" fmla="*/ 68 w 933"/>
                  <a:gd name="T83" fmla="*/ 381 h 669"/>
                  <a:gd name="T84" fmla="*/ 130 w 933"/>
                  <a:gd name="T85" fmla="*/ 303 h 669"/>
                  <a:gd name="T86" fmla="*/ 88 w 933"/>
                  <a:gd name="T87" fmla="*/ 198 h 669"/>
                  <a:gd name="T88" fmla="*/ 68 w 933"/>
                  <a:gd name="T89" fmla="*/ 115 h 669"/>
                  <a:gd name="T90" fmla="*/ 73 w 933"/>
                  <a:gd name="T91" fmla="*/ 52 h 669"/>
                  <a:gd name="T92" fmla="*/ 146 w 933"/>
                  <a:gd name="T93" fmla="*/ 68 h 669"/>
                  <a:gd name="T94" fmla="*/ 193 w 933"/>
                  <a:gd name="T95" fmla="*/ 78 h 669"/>
                  <a:gd name="T96" fmla="*/ 224 w 933"/>
                  <a:gd name="T97" fmla="*/ 89 h 669"/>
                  <a:gd name="T98" fmla="*/ 271 w 933"/>
                  <a:gd name="T99" fmla="*/ 104 h 669"/>
                  <a:gd name="T100" fmla="*/ 297 w 933"/>
                  <a:gd name="T101" fmla="*/ 115 h 669"/>
                  <a:gd name="T102" fmla="*/ 328 w 933"/>
                  <a:gd name="T103" fmla="*/ 136 h 669"/>
                  <a:gd name="T104" fmla="*/ 354 w 933"/>
                  <a:gd name="T105" fmla="*/ 130 h 669"/>
                  <a:gd name="T106" fmla="*/ 349 w 933"/>
                  <a:gd name="T107" fmla="*/ 42 h 669"/>
                  <a:gd name="T108" fmla="*/ 453 w 933"/>
                  <a:gd name="T109" fmla="*/ 0 h 669"/>
                  <a:gd name="T110" fmla="*/ 563 w 933"/>
                  <a:gd name="T111" fmla="*/ 21 h 669"/>
                  <a:gd name="T112" fmla="*/ 651 w 933"/>
                  <a:gd name="T113" fmla="*/ 78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33" h="669">
                    <a:moveTo>
                      <a:pt x="657" y="94"/>
                    </a:moveTo>
                    <a:lnTo>
                      <a:pt x="651" y="94"/>
                    </a:lnTo>
                    <a:lnTo>
                      <a:pt x="646" y="99"/>
                    </a:lnTo>
                    <a:lnTo>
                      <a:pt x="646" y="104"/>
                    </a:lnTo>
                    <a:lnTo>
                      <a:pt x="641" y="109"/>
                    </a:lnTo>
                    <a:lnTo>
                      <a:pt x="630" y="115"/>
                    </a:lnTo>
                    <a:lnTo>
                      <a:pt x="630" y="120"/>
                    </a:lnTo>
                    <a:lnTo>
                      <a:pt x="625" y="130"/>
                    </a:lnTo>
                    <a:lnTo>
                      <a:pt x="625" y="136"/>
                    </a:lnTo>
                    <a:lnTo>
                      <a:pt x="625" y="141"/>
                    </a:lnTo>
                    <a:lnTo>
                      <a:pt x="641" y="136"/>
                    </a:lnTo>
                    <a:lnTo>
                      <a:pt x="657" y="130"/>
                    </a:lnTo>
                    <a:lnTo>
                      <a:pt x="667" y="130"/>
                    </a:lnTo>
                    <a:lnTo>
                      <a:pt x="672" y="125"/>
                    </a:lnTo>
                    <a:lnTo>
                      <a:pt x="693" y="125"/>
                    </a:lnTo>
                    <a:lnTo>
                      <a:pt x="719" y="120"/>
                    </a:lnTo>
                    <a:lnTo>
                      <a:pt x="724" y="115"/>
                    </a:lnTo>
                    <a:lnTo>
                      <a:pt x="735" y="120"/>
                    </a:lnTo>
                    <a:lnTo>
                      <a:pt x="745" y="115"/>
                    </a:lnTo>
                    <a:lnTo>
                      <a:pt x="756" y="120"/>
                    </a:lnTo>
                    <a:lnTo>
                      <a:pt x="771" y="120"/>
                    </a:lnTo>
                    <a:lnTo>
                      <a:pt x="776" y="115"/>
                    </a:lnTo>
                    <a:lnTo>
                      <a:pt x="782" y="115"/>
                    </a:lnTo>
                    <a:lnTo>
                      <a:pt x="792" y="120"/>
                    </a:lnTo>
                    <a:lnTo>
                      <a:pt x="808" y="120"/>
                    </a:lnTo>
                    <a:lnTo>
                      <a:pt x="823" y="130"/>
                    </a:lnTo>
                    <a:lnTo>
                      <a:pt x="829" y="136"/>
                    </a:lnTo>
                    <a:lnTo>
                      <a:pt x="844" y="146"/>
                    </a:lnTo>
                    <a:lnTo>
                      <a:pt x="844" y="156"/>
                    </a:lnTo>
                    <a:lnTo>
                      <a:pt x="849" y="167"/>
                    </a:lnTo>
                    <a:lnTo>
                      <a:pt x="855" y="172"/>
                    </a:lnTo>
                    <a:lnTo>
                      <a:pt x="860" y="183"/>
                    </a:lnTo>
                    <a:lnTo>
                      <a:pt x="865" y="183"/>
                    </a:lnTo>
                    <a:lnTo>
                      <a:pt x="870" y="188"/>
                    </a:lnTo>
                    <a:lnTo>
                      <a:pt x="875" y="193"/>
                    </a:lnTo>
                    <a:lnTo>
                      <a:pt x="875" y="198"/>
                    </a:lnTo>
                    <a:lnTo>
                      <a:pt x="881" y="203"/>
                    </a:lnTo>
                    <a:lnTo>
                      <a:pt x="886" y="209"/>
                    </a:lnTo>
                    <a:lnTo>
                      <a:pt x="891" y="209"/>
                    </a:lnTo>
                    <a:lnTo>
                      <a:pt x="896" y="209"/>
                    </a:lnTo>
                    <a:lnTo>
                      <a:pt x="902" y="214"/>
                    </a:lnTo>
                    <a:lnTo>
                      <a:pt x="907" y="214"/>
                    </a:lnTo>
                    <a:lnTo>
                      <a:pt x="907" y="219"/>
                    </a:lnTo>
                    <a:lnTo>
                      <a:pt x="917" y="224"/>
                    </a:lnTo>
                    <a:lnTo>
                      <a:pt x="928" y="256"/>
                    </a:lnTo>
                    <a:lnTo>
                      <a:pt x="933" y="271"/>
                    </a:lnTo>
                    <a:lnTo>
                      <a:pt x="928" y="287"/>
                    </a:lnTo>
                    <a:lnTo>
                      <a:pt x="928" y="303"/>
                    </a:lnTo>
                    <a:lnTo>
                      <a:pt x="922" y="318"/>
                    </a:lnTo>
                    <a:lnTo>
                      <a:pt x="917" y="324"/>
                    </a:lnTo>
                    <a:lnTo>
                      <a:pt x="912" y="339"/>
                    </a:lnTo>
                    <a:lnTo>
                      <a:pt x="912" y="360"/>
                    </a:lnTo>
                    <a:lnTo>
                      <a:pt x="907" y="360"/>
                    </a:lnTo>
                    <a:lnTo>
                      <a:pt x="907" y="371"/>
                    </a:lnTo>
                    <a:lnTo>
                      <a:pt x="902" y="381"/>
                    </a:lnTo>
                    <a:lnTo>
                      <a:pt x="896" y="386"/>
                    </a:lnTo>
                    <a:lnTo>
                      <a:pt x="886" y="397"/>
                    </a:lnTo>
                    <a:lnTo>
                      <a:pt x="875" y="402"/>
                    </a:lnTo>
                    <a:lnTo>
                      <a:pt x="870" y="418"/>
                    </a:lnTo>
                    <a:lnTo>
                      <a:pt x="860" y="428"/>
                    </a:lnTo>
                    <a:lnTo>
                      <a:pt x="839" y="470"/>
                    </a:lnTo>
                    <a:lnTo>
                      <a:pt x="834" y="480"/>
                    </a:lnTo>
                    <a:lnTo>
                      <a:pt x="834" y="491"/>
                    </a:lnTo>
                    <a:lnTo>
                      <a:pt x="829" y="496"/>
                    </a:lnTo>
                    <a:lnTo>
                      <a:pt x="829" y="501"/>
                    </a:lnTo>
                    <a:lnTo>
                      <a:pt x="829" y="507"/>
                    </a:lnTo>
                    <a:lnTo>
                      <a:pt x="834" y="517"/>
                    </a:lnTo>
                    <a:lnTo>
                      <a:pt x="834" y="522"/>
                    </a:lnTo>
                    <a:lnTo>
                      <a:pt x="834" y="533"/>
                    </a:lnTo>
                    <a:lnTo>
                      <a:pt x="829" y="533"/>
                    </a:lnTo>
                    <a:lnTo>
                      <a:pt x="829" y="538"/>
                    </a:lnTo>
                    <a:lnTo>
                      <a:pt x="829" y="543"/>
                    </a:lnTo>
                    <a:lnTo>
                      <a:pt x="829" y="548"/>
                    </a:lnTo>
                    <a:lnTo>
                      <a:pt x="829" y="554"/>
                    </a:lnTo>
                    <a:lnTo>
                      <a:pt x="823" y="559"/>
                    </a:lnTo>
                    <a:lnTo>
                      <a:pt x="823" y="580"/>
                    </a:lnTo>
                    <a:lnTo>
                      <a:pt x="818" y="590"/>
                    </a:lnTo>
                    <a:lnTo>
                      <a:pt x="818" y="595"/>
                    </a:lnTo>
                    <a:lnTo>
                      <a:pt x="813" y="601"/>
                    </a:lnTo>
                    <a:lnTo>
                      <a:pt x="813" y="606"/>
                    </a:lnTo>
                    <a:lnTo>
                      <a:pt x="813" y="611"/>
                    </a:lnTo>
                    <a:lnTo>
                      <a:pt x="813" y="621"/>
                    </a:lnTo>
                    <a:lnTo>
                      <a:pt x="813" y="627"/>
                    </a:lnTo>
                    <a:lnTo>
                      <a:pt x="813" y="632"/>
                    </a:lnTo>
                    <a:lnTo>
                      <a:pt x="808" y="637"/>
                    </a:lnTo>
                    <a:lnTo>
                      <a:pt x="808" y="642"/>
                    </a:lnTo>
                    <a:lnTo>
                      <a:pt x="808" y="648"/>
                    </a:lnTo>
                    <a:lnTo>
                      <a:pt x="808" y="653"/>
                    </a:lnTo>
                    <a:lnTo>
                      <a:pt x="792" y="663"/>
                    </a:lnTo>
                    <a:lnTo>
                      <a:pt x="782" y="669"/>
                    </a:lnTo>
                    <a:lnTo>
                      <a:pt x="776" y="669"/>
                    </a:lnTo>
                    <a:lnTo>
                      <a:pt x="771" y="663"/>
                    </a:lnTo>
                    <a:lnTo>
                      <a:pt x="761" y="663"/>
                    </a:lnTo>
                    <a:lnTo>
                      <a:pt x="761" y="658"/>
                    </a:lnTo>
                    <a:lnTo>
                      <a:pt x="761" y="653"/>
                    </a:lnTo>
                    <a:lnTo>
                      <a:pt x="761" y="648"/>
                    </a:lnTo>
                    <a:lnTo>
                      <a:pt x="766" y="648"/>
                    </a:lnTo>
                    <a:lnTo>
                      <a:pt x="766" y="642"/>
                    </a:lnTo>
                    <a:lnTo>
                      <a:pt x="766" y="637"/>
                    </a:lnTo>
                    <a:lnTo>
                      <a:pt x="766" y="632"/>
                    </a:lnTo>
                    <a:lnTo>
                      <a:pt x="761" y="627"/>
                    </a:lnTo>
                    <a:lnTo>
                      <a:pt x="756" y="627"/>
                    </a:lnTo>
                    <a:lnTo>
                      <a:pt x="756" y="621"/>
                    </a:lnTo>
                    <a:lnTo>
                      <a:pt x="750" y="616"/>
                    </a:lnTo>
                    <a:lnTo>
                      <a:pt x="750" y="611"/>
                    </a:lnTo>
                    <a:lnTo>
                      <a:pt x="745" y="606"/>
                    </a:lnTo>
                    <a:lnTo>
                      <a:pt x="740" y="601"/>
                    </a:lnTo>
                    <a:lnTo>
                      <a:pt x="735" y="601"/>
                    </a:lnTo>
                    <a:lnTo>
                      <a:pt x="729" y="595"/>
                    </a:lnTo>
                    <a:lnTo>
                      <a:pt x="729" y="590"/>
                    </a:lnTo>
                    <a:lnTo>
                      <a:pt x="724" y="585"/>
                    </a:lnTo>
                    <a:lnTo>
                      <a:pt x="719" y="580"/>
                    </a:lnTo>
                    <a:lnTo>
                      <a:pt x="714" y="574"/>
                    </a:lnTo>
                    <a:lnTo>
                      <a:pt x="709" y="574"/>
                    </a:lnTo>
                    <a:lnTo>
                      <a:pt x="709" y="569"/>
                    </a:lnTo>
                    <a:lnTo>
                      <a:pt x="703" y="564"/>
                    </a:lnTo>
                    <a:lnTo>
                      <a:pt x="703" y="559"/>
                    </a:lnTo>
                    <a:lnTo>
                      <a:pt x="698" y="559"/>
                    </a:lnTo>
                    <a:lnTo>
                      <a:pt x="698" y="554"/>
                    </a:lnTo>
                    <a:lnTo>
                      <a:pt x="693" y="554"/>
                    </a:lnTo>
                    <a:lnTo>
                      <a:pt x="688" y="559"/>
                    </a:lnTo>
                    <a:lnTo>
                      <a:pt x="683" y="559"/>
                    </a:lnTo>
                    <a:lnTo>
                      <a:pt x="677" y="559"/>
                    </a:lnTo>
                    <a:lnTo>
                      <a:pt x="672" y="564"/>
                    </a:lnTo>
                    <a:lnTo>
                      <a:pt x="667" y="564"/>
                    </a:lnTo>
                    <a:lnTo>
                      <a:pt x="662" y="564"/>
                    </a:lnTo>
                    <a:lnTo>
                      <a:pt x="657" y="564"/>
                    </a:lnTo>
                    <a:lnTo>
                      <a:pt x="657" y="569"/>
                    </a:lnTo>
                    <a:lnTo>
                      <a:pt x="651" y="569"/>
                    </a:lnTo>
                    <a:lnTo>
                      <a:pt x="646" y="569"/>
                    </a:lnTo>
                    <a:lnTo>
                      <a:pt x="641" y="569"/>
                    </a:lnTo>
                    <a:lnTo>
                      <a:pt x="636" y="569"/>
                    </a:lnTo>
                    <a:lnTo>
                      <a:pt x="630" y="574"/>
                    </a:lnTo>
                    <a:lnTo>
                      <a:pt x="625" y="574"/>
                    </a:lnTo>
                    <a:lnTo>
                      <a:pt x="620" y="580"/>
                    </a:lnTo>
                    <a:lnTo>
                      <a:pt x="615" y="585"/>
                    </a:lnTo>
                    <a:lnTo>
                      <a:pt x="610" y="585"/>
                    </a:lnTo>
                    <a:lnTo>
                      <a:pt x="604" y="585"/>
                    </a:lnTo>
                    <a:lnTo>
                      <a:pt x="599" y="585"/>
                    </a:lnTo>
                    <a:lnTo>
                      <a:pt x="594" y="585"/>
                    </a:lnTo>
                    <a:lnTo>
                      <a:pt x="589" y="585"/>
                    </a:lnTo>
                    <a:lnTo>
                      <a:pt x="584" y="580"/>
                    </a:lnTo>
                    <a:lnTo>
                      <a:pt x="578" y="574"/>
                    </a:lnTo>
                    <a:lnTo>
                      <a:pt x="573" y="569"/>
                    </a:lnTo>
                    <a:lnTo>
                      <a:pt x="568" y="569"/>
                    </a:lnTo>
                    <a:lnTo>
                      <a:pt x="563" y="564"/>
                    </a:lnTo>
                    <a:lnTo>
                      <a:pt x="568" y="559"/>
                    </a:lnTo>
                    <a:lnTo>
                      <a:pt x="573" y="559"/>
                    </a:lnTo>
                    <a:lnTo>
                      <a:pt x="573" y="554"/>
                    </a:lnTo>
                    <a:lnTo>
                      <a:pt x="573" y="548"/>
                    </a:lnTo>
                    <a:lnTo>
                      <a:pt x="578" y="543"/>
                    </a:lnTo>
                    <a:lnTo>
                      <a:pt x="578" y="538"/>
                    </a:lnTo>
                    <a:lnTo>
                      <a:pt x="573" y="538"/>
                    </a:lnTo>
                    <a:lnTo>
                      <a:pt x="573" y="533"/>
                    </a:lnTo>
                    <a:lnTo>
                      <a:pt x="568" y="527"/>
                    </a:lnTo>
                    <a:lnTo>
                      <a:pt x="563" y="522"/>
                    </a:lnTo>
                    <a:lnTo>
                      <a:pt x="557" y="522"/>
                    </a:lnTo>
                    <a:lnTo>
                      <a:pt x="552" y="517"/>
                    </a:lnTo>
                    <a:lnTo>
                      <a:pt x="547" y="517"/>
                    </a:lnTo>
                    <a:lnTo>
                      <a:pt x="537" y="512"/>
                    </a:lnTo>
                    <a:lnTo>
                      <a:pt x="531" y="507"/>
                    </a:lnTo>
                    <a:lnTo>
                      <a:pt x="511" y="496"/>
                    </a:lnTo>
                    <a:lnTo>
                      <a:pt x="495" y="491"/>
                    </a:lnTo>
                    <a:lnTo>
                      <a:pt x="485" y="491"/>
                    </a:lnTo>
                    <a:lnTo>
                      <a:pt x="479" y="491"/>
                    </a:lnTo>
                    <a:lnTo>
                      <a:pt x="469" y="491"/>
                    </a:lnTo>
                    <a:lnTo>
                      <a:pt x="458" y="491"/>
                    </a:lnTo>
                    <a:lnTo>
                      <a:pt x="448" y="496"/>
                    </a:lnTo>
                    <a:lnTo>
                      <a:pt x="443" y="501"/>
                    </a:lnTo>
                    <a:lnTo>
                      <a:pt x="438" y="501"/>
                    </a:lnTo>
                    <a:lnTo>
                      <a:pt x="427" y="501"/>
                    </a:lnTo>
                    <a:lnTo>
                      <a:pt x="427" y="507"/>
                    </a:lnTo>
                    <a:lnTo>
                      <a:pt x="422" y="507"/>
                    </a:lnTo>
                    <a:lnTo>
                      <a:pt x="422" y="512"/>
                    </a:lnTo>
                    <a:lnTo>
                      <a:pt x="427" y="517"/>
                    </a:lnTo>
                    <a:lnTo>
                      <a:pt x="432" y="517"/>
                    </a:lnTo>
                    <a:lnTo>
                      <a:pt x="438" y="522"/>
                    </a:lnTo>
                    <a:lnTo>
                      <a:pt x="438" y="527"/>
                    </a:lnTo>
                    <a:lnTo>
                      <a:pt x="438" y="533"/>
                    </a:lnTo>
                    <a:lnTo>
                      <a:pt x="432" y="538"/>
                    </a:lnTo>
                    <a:lnTo>
                      <a:pt x="427" y="538"/>
                    </a:lnTo>
                    <a:lnTo>
                      <a:pt x="406" y="543"/>
                    </a:lnTo>
                    <a:lnTo>
                      <a:pt x="391" y="543"/>
                    </a:lnTo>
                    <a:lnTo>
                      <a:pt x="380" y="548"/>
                    </a:lnTo>
                    <a:lnTo>
                      <a:pt x="375" y="548"/>
                    </a:lnTo>
                    <a:lnTo>
                      <a:pt x="370" y="548"/>
                    </a:lnTo>
                    <a:lnTo>
                      <a:pt x="365" y="548"/>
                    </a:lnTo>
                    <a:lnTo>
                      <a:pt x="359" y="543"/>
                    </a:lnTo>
                    <a:lnTo>
                      <a:pt x="354" y="543"/>
                    </a:lnTo>
                    <a:lnTo>
                      <a:pt x="349" y="543"/>
                    </a:lnTo>
                    <a:lnTo>
                      <a:pt x="344" y="548"/>
                    </a:lnTo>
                    <a:lnTo>
                      <a:pt x="339" y="554"/>
                    </a:lnTo>
                    <a:lnTo>
                      <a:pt x="333" y="564"/>
                    </a:lnTo>
                    <a:lnTo>
                      <a:pt x="323" y="569"/>
                    </a:lnTo>
                    <a:lnTo>
                      <a:pt x="313" y="574"/>
                    </a:lnTo>
                    <a:lnTo>
                      <a:pt x="302" y="574"/>
                    </a:lnTo>
                    <a:lnTo>
                      <a:pt x="297" y="569"/>
                    </a:lnTo>
                    <a:lnTo>
                      <a:pt x="297" y="564"/>
                    </a:lnTo>
                    <a:lnTo>
                      <a:pt x="297" y="559"/>
                    </a:lnTo>
                    <a:lnTo>
                      <a:pt x="292" y="564"/>
                    </a:lnTo>
                    <a:lnTo>
                      <a:pt x="292" y="559"/>
                    </a:lnTo>
                    <a:lnTo>
                      <a:pt x="292" y="554"/>
                    </a:lnTo>
                    <a:lnTo>
                      <a:pt x="286" y="554"/>
                    </a:lnTo>
                    <a:lnTo>
                      <a:pt x="286" y="548"/>
                    </a:lnTo>
                    <a:lnTo>
                      <a:pt x="292" y="548"/>
                    </a:lnTo>
                    <a:lnTo>
                      <a:pt x="286" y="543"/>
                    </a:lnTo>
                    <a:lnTo>
                      <a:pt x="286" y="538"/>
                    </a:lnTo>
                    <a:lnTo>
                      <a:pt x="281" y="538"/>
                    </a:lnTo>
                    <a:lnTo>
                      <a:pt x="286" y="538"/>
                    </a:lnTo>
                    <a:lnTo>
                      <a:pt x="281" y="533"/>
                    </a:lnTo>
                    <a:lnTo>
                      <a:pt x="281" y="527"/>
                    </a:lnTo>
                    <a:lnTo>
                      <a:pt x="276" y="527"/>
                    </a:lnTo>
                    <a:lnTo>
                      <a:pt x="276" y="533"/>
                    </a:lnTo>
                    <a:lnTo>
                      <a:pt x="271" y="533"/>
                    </a:lnTo>
                    <a:lnTo>
                      <a:pt x="271" y="538"/>
                    </a:lnTo>
                    <a:lnTo>
                      <a:pt x="255" y="538"/>
                    </a:lnTo>
                    <a:lnTo>
                      <a:pt x="250" y="538"/>
                    </a:lnTo>
                    <a:lnTo>
                      <a:pt x="250" y="543"/>
                    </a:lnTo>
                    <a:lnTo>
                      <a:pt x="245" y="548"/>
                    </a:lnTo>
                    <a:lnTo>
                      <a:pt x="240" y="559"/>
                    </a:lnTo>
                    <a:lnTo>
                      <a:pt x="234" y="559"/>
                    </a:lnTo>
                    <a:lnTo>
                      <a:pt x="229" y="559"/>
                    </a:lnTo>
                    <a:lnTo>
                      <a:pt x="224" y="559"/>
                    </a:lnTo>
                    <a:lnTo>
                      <a:pt x="219" y="559"/>
                    </a:lnTo>
                    <a:lnTo>
                      <a:pt x="208" y="559"/>
                    </a:lnTo>
                    <a:lnTo>
                      <a:pt x="203" y="559"/>
                    </a:lnTo>
                    <a:lnTo>
                      <a:pt x="193" y="559"/>
                    </a:lnTo>
                    <a:lnTo>
                      <a:pt x="187" y="559"/>
                    </a:lnTo>
                    <a:lnTo>
                      <a:pt x="182" y="564"/>
                    </a:lnTo>
                    <a:lnTo>
                      <a:pt x="182" y="569"/>
                    </a:lnTo>
                    <a:lnTo>
                      <a:pt x="182" y="574"/>
                    </a:lnTo>
                    <a:lnTo>
                      <a:pt x="182" y="585"/>
                    </a:lnTo>
                    <a:lnTo>
                      <a:pt x="177" y="601"/>
                    </a:lnTo>
                    <a:lnTo>
                      <a:pt x="177" y="606"/>
                    </a:lnTo>
                    <a:lnTo>
                      <a:pt x="167" y="621"/>
                    </a:lnTo>
                    <a:lnTo>
                      <a:pt x="161" y="627"/>
                    </a:lnTo>
                    <a:lnTo>
                      <a:pt x="156" y="627"/>
                    </a:lnTo>
                    <a:lnTo>
                      <a:pt x="140" y="616"/>
                    </a:lnTo>
                    <a:lnTo>
                      <a:pt x="135" y="616"/>
                    </a:lnTo>
                    <a:lnTo>
                      <a:pt x="130" y="606"/>
                    </a:lnTo>
                    <a:lnTo>
                      <a:pt x="125" y="606"/>
                    </a:lnTo>
                    <a:lnTo>
                      <a:pt x="125" y="601"/>
                    </a:lnTo>
                    <a:lnTo>
                      <a:pt x="120" y="595"/>
                    </a:lnTo>
                    <a:lnTo>
                      <a:pt x="120" y="590"/>
                    </a:lnTo>
                    <a:lnTo>
                      <a:pt x="120" y="585"/>
                    </a:lnTo>
                    <a:lnTo>
                      <a:pt x="114" y="585"/>
                    </a:lnTo>
                    <a:lnTo>
                      <a:pt x="114" y="580"/>
                    </a:lnTo>
                    <a:lnTo>
                      <a:pt x="120" y="574"/>
                    </a:lnTo>
                    <a:lnTo>
                      <a:pt x="130" y="559"/>
                    </a:lnTo>
                    <a:lnTo>
                      <a:pt x="135" y="548"/>
                    </a:lnTo>
                    <a:lnTo>
                      <a:pt x="146" y="538"/>
                    </a:lnTo>
                    <a:lnTo>
                      <a:pt x="151" y="533"/>
                    </a:lnTo>
                    <a:lnTo>
                      <a:pt x="146" y="533"/>
                    </a:lnTo>
                    <a:lnTo>
                      <a:pt x="146" y="527"/>
                    </a:lnTo>
                    <a:lnTo>
                      <a:pt x="146" y="522"/>
                    </a:lnTo>
                    <a:lnTo>
                      <a:pt x="146" y="507"/>
                    </a:lnTo>
                    <a:lnTo>
                      <a:pt x="146" y="501"/>
                    </a:lnTo>
                    <a:lnTo>
                      <a:pt x="140" y="501"/>
                    </a:lnTo>
                    <a:lnTo>
                      <a:pt x="135" y="496"/>
                    </a:lnTo>
                    <a:lnTo>
                      <a:pt x="130" y="491"/>
                    </a:lnTo>
                    <a:lnTo>
                      <a:pt x="125" y="491"/>
                    </a:lnTo>
                    <a:lnTo>
                      <a:pt x="120" y="491"/>
                    </a:lnTo>
                    <a:lnTo>
                      <a:pt x="114" y="491"/>
                    </a:lnTo>
                    <a:lnTo>
                      <a:pt x="104" y="491"/>
                    </a:lnTo>
                    <a:lnTo>
                      <a:pt x="94" y="491"/>
                    </a:lnTo>
                    <a:lnTo>
                      <a:pt x="88" y="491"/>
                    </a:lnTo>
                    <a:lnTo>
                      <a:pt x="88" y="496"/>
                    </a:lnTo>
                    <a:lnTo>
                      <a:pt x="88" y="501"/>
                    </a:lnTo>
                    <a:lnTo>
                      <a:pt x="73" y="501"/>
                    </a:lnTo>
                    <a:lnTo>
                      <a:pt x="62" y="501"/>
                    </a:lnTo>
                    <a:lnTo>
                      <a:pt x="52" y="496"/>
                    </a:lnTo>
                    <a:lnTo>
                      <a:pt x="47" y="491"/>
                    </a:lnTo>
                    <a:lnTo>
                      <a:pt x="41" y="480"/>
                    </a:lnTo>
                    <a:lnTo>
                      <a:pt x="36" y="475"/>
                    </a:lnTo>
                    <a:lnTo>
                      <a:pt x="31" y="475"/>
                    </a:lnTo>
                    <a:lnTo>
                      <a:pt x="26" y="470"/>
                    </a:lnTo>
                    <a:lnTo>
                      <a:pt x="21" y="465"/>
                    </a:lnTo>
                    <a:lnTo>
                      <a:pt x="15" y="460"/>
                    </a:lnTo>
                    <a:lnTo>
                      <a:pt x="21" y="454"/>
                    </a:lnTo>
                    <a:lnTo>
                      <a:pt x="15" y="454"/>
                    </a:lnTo>
                    <a:lnTo>
                      <a:pt x="15" y="444"/>
                    </a:lnTo>
                    <a:lnTo>
                      <a:pt x="5" y="433"/>
                    </a:lnTo>
                    <a:lnTo>
                      <a:pt x="0" y="428"/>
                    </a:lnTo>
                    <a:lnTo>
                      <a:pt x="15" y="428"/>
                    </a:lnTo>
                    <a:lnTo>
                      <a:pt x="21" y="433"/>
                    </a:lnTo>
                    <a:lnTo>
                      <a:pt x="26" y="439"/>
                    </a:lnTo>
                    <a:lnTo>
                      <a:pt x="31" y="433"/>
                    </a:lnTo>
                    <a:lnTo>
                      <a:pt x="26" y="418"/>
                    </a:lnTo>
                    <a:lnTo>
                      <a:pt x="26" y="407"/>
                    </a:lnTo>
                    <a:lnTo>
                      <a:pt x="31" y="402"/>
                    </a:lnTo>
                    <a:lnTo>
                      <a:pt x="47" y="386"/>
                    </a:lnTo>
                    <a:lnTo>
                      <a:pt x="57" y="381"/>
                    </a:lnTo>
                    <a:lnTo>
                      <a:pt x="62" y="381"/>
                    </a:lnTo>
                    <a:lnTo>
                      <a:pt x="68" y="381"/>
                    </a:lnTo>
                    <a:lnTo>
                      <a:pt x="88" y="376"/>
                    </a:lnTo>
                    <a:lnTo>
                      <a:pt x="99" y="371"/>
                    </a:lnTo>
                    <a:lnTo>
                      <a:pt x="104" y="360"/>
                    </a:lnTo>
                    <a:lnTo>
                      <a:pt x="114" y="334"/>
                    </a:lnTo>
                    <a:lnTo>
                      <a:pt x="120" y="324"/>
                    </a:lnTo>
                    <a:lnTo>
                      <a:pt x="125" y="313"/>
                    </a:lnTo>
                    <a:lnTo>
                      <a:pt x="130" y="303"/>
                    </a:lnTo>
                    <a:lnTo>
                      <a:pt x="135" y="292"/>
                    </a:lnTo>
                    <a:lnTo>
                      <a:pt x="130" y="287"/>
                    </a:lnTo>
                    <a:lnTo>
                      <a:pt x="125" y="287"/>
                    </a:lnTo>
                    <a:lnTo>
                      <a:pt x="99" y="287"/>
                    </a:lnTo>
                    <a:lnTo>
                      <a:pt x="94" y="282"/>
                    </a:lnTo>
                    <a:lnTo>
                      <a:pt x="88" y="266"/>
                    </a:lnTo>
                    <a:lnTo>
                      <a:pt x="88" y="198"/>
                    </a:lnTo>
                    <a:lnTo>
                      <a:pt x="88" y="156"/>
                    </a:lnTo>
                    <a:lnTo>
                      <a:pt x="88" y="151"/>
                    </a:lnTo>
                    <a:lnTo>
                      <a:pt x="83" y="146"/>
                    </a:lnTo>
                    <a:lnTo>
                      <a:pt x="83" y="141"/>
                    </a:lnTo>
                    <a:lnTo>
                      <a:pt x="78" y="136"/>
                    </a:lnTo>
                    <a:lnTo>
                      <a:pt x="73" y="130"/>
                    </a:lnTo>
                    <a:lnTo>
                      <a:pt x="68" y="115"/>
                    </a:lnTo>
                    <a:lnTo>
                      <a:pt x="57" y="104"/>
                    </a:lnTo>
                    <a:lnTo>
                      <a:pt x="52" y="89"/>
                    </a:lnTo>
                    <a:lnTo>
                      <a:pt x="57" y="68"/>
                    </a:lnTo>
                    <a:lnTo>
                      <a:pt x="57" y="62"/>
                    </a:lnTo>
                    <a:lnTo>
                      <a:pt x="57" y="52"/>
                    </a:lnTo>
                    <a:lnTo>
                      <a:pt x="57" y="47"/>
                    </a:lnTo>
                    <a:lnTo>
                      <a:pt x="73" y="52"/>
                    </a:lnTo>
                    <a:lnTo>
                      <a:pt x="88" y="57"/>
                    </a:lnTo>
                    <a:lnTo>
                      <a:pt x="94" y="57"/>
                    </a:lnTo>
                    <a:lnTo>
                      <a:pt x="104" y="57"/>
                    </a:lnTo>
                    <a:lnTo>
                      <a:pt x="114" y="57"/>
                    </a:lnTo>
                    <a:lnTo>
                      <a:pt x="130" y="57"/>
                    </a:lnTo>
                    <a:lnTo>
                      <a:pt x="135" y="62"/>
                    </a:lnTo>
                    <a:lnTo>
                      <a:pt x="146" y="68"/>
                    </a:lnTo>
                    <a:lnTo>
                      <a:pt x="151" y="68"/>
                    </a:lnTo>
                    <a:lnTo>
                      <a:pt x="156" y="73"/>
                    </a:lnTo>
                    <a:lnTo>
                      <a:pt x="161" y="73"/>
                    </a:lnTo>
                    <a:lnTo>
                      <a:pt x="167" y="73"/>
                    </a:lnTo>
                    <a:lnTo>
                      <a:pt x="172" y="73"/>
                    </a:lnTo>
                    <a:lnTo>
                      <a:pt x="182" y="73"/>
                    </a:lnTo>
                    <a:lnTo>
                      <a:pt x="193" y="78"/>
                    </a:lnTo>
                    <a:lnTo>
                      <a:pt x="198" y="78"/>
                    </a:lnTo>
                    <a:lnTo>
                      <a:pt x="203" y="83"/>
                    </a:lnTo>
                    <a:lnTo>
                      <a:pt x="208" y="83"/>
                    </a:lnTo>
                    <a:lnTo>
                      <a:pt x="208" y="89"/>
                    </a:lnTo>
                    <a:lnTo>
                      <a:pt x="213" y="89"/>
                    </a:lnTo>
                    <a:lnTo>
                      <a:pt x="219" y="89"/>
                    </a:lnTo>
                    <a:lnTo>
                      <a:pt x="224" y="89"/>
                    </a:lnTo>
                    <a:lnTo>
                      <a:pt x="234" y="94"/>
                    </a:lnTo>
                    <a:lnTo>
                      <a:pt x="240" y="94"/>
                    </a:lnTo>
                    <a:lnTo>
                      <a:pt x="245" y="99"/>
                    </a:lnTo>
                    <a:lnTo>
                      <a:pt x="260" y="99"/>
                    </a:lnTo>
                    <a:lnTo>
                      <a:pt x="266" y="99"/>
                    </a:lnTo>
                    <a:lnTo>
                      <a:pt x="266" y="104"/>
                    </a:lnTo>
                    <a:lnTo>
                      <a:pt x="271" y="104"/>
                    </a:lnTo>
                    <a:lnTo>
                      <a:pt x="271" y="109"/>
                    </a:lnTo>
                    <a:lnTo>
                      <a:pt x="276" y="109"/>
                    </a:lnTo>
                    <a:lnTo>
                      <a:pt x="281" y="109"/>
                    </a:lnTo>
                    <a:lnTo>
                      <a:pt x="286" y="109"/>
                    </a:lnTo>
                    <a:lnTo>
                      <a:pt x="292" y="109"/>
                    </a:lnTo>
                    <a:lnTo>
                      <a:pt x="292" y="115"/>
                    </a:lnTo>
                    <a:lnTo>
                      <a:pt x="297" y="115"/>
                    </a:lnTo>
                    <a:lnTo>
                      <a:pt x="297" y="120"/>
                    </a:lnTo>
                    <a:lnTo>
                      <a:pt x="307" y="125"/>
                    </a:lnTo>
                    <a:lnTo>
                      <a:pt x="313" y="130"/>
                    </a:lnTo>
                    <a:lnTo>
                      <a:pt x="318" y="130"/>
                    </a:lnTo>
                    <a:lnTo>
                      <a:pt x="323" y="130"/>
                    </a:lnTo>
                    <a:lnTo>
                      <a:pt x="323" y="136"/>
                    </a:lnTo>
                    <a:lnTo>
                      <a:pt x="328" y="136"/>
                    </a:lnTo>
                    <a:lnTo>
                      <a:pt x="333" y="141"/>
                    </a:lnTo>
                    <a:lnTo>
                      <a:pt x="339" y="141"/>
                    </a:lnTo>
                    <a:lnTo>
                      <a:pt x="349" y="146"/>
                    </a:lnTo>
                    <a:lnTo>
                      <a:pt x="354" y="146"/>
                    </a:lnTo>
                    <a:lnTo>
                      <a:pt x="354" y="141"/>
                    </a:lnTo>
                    <a:lnTo>
                      <a:pt x="354" y="136"/>
                    </a:lnTo>
                    <a:lnTo>
                      <a:pt x="354" y="130"/>
                    </a:lnTo>
                    <a:lnTo>
                      <a:pt x="354" y="125"/>
                    </a:lnTo>
                    <a:lnTo>
                      <a:pt x="349" y="99"/>
                    </a:lnTo>
                    <a:lnTo>
                      <a:pt x="344" y="83"/>
                    </a:lnTo>
                    <a:lnTo>
                      <a:pt x="344" y="78"/>
                    </a:lnTo>
                    <a:lnTo>
                      <a:pt x="339" y="62"/>
                    </a:lnTo>
                    <a:lnTo>
                      <a:pt x="339" y="52"/>
                    </a:lnTo>
                    <a:lnTo>
                      <a:pt x="349" y="42"/>
                    </a:lnTo>
                    <a:lnTo>
                      <a:pt x="354" y="31"/>
                    </a:lnTo>
                    <a:lnTo>
                      <a:pt x="385" y="10"/>
                    </a:lnTo>
                    <a:lnTo>
                      <a:pt x="401" y="0"/>
                    </a:lnTo>
                    <a:lnTo>
                      <a:pt x="417" y="0"/>
                    </a:lnTo>
                    <a:lnTo>
                      <a:pt x="427" y="0"/>
                    </a:lnTo>
                    <a:lnTo>
                      <a:pt x="443" y="0"/>
                    </a:lnTo>
                    <a:lnTo>
                      <a:pt x="453" y="0"/>
                    </a:lnTo>
                    <a:lnTo>
                      <a:pt x="458" y="5"/>
                    </a:lnTo>
                    <a:lnTo>
                      <a:pt x="469" y="10"/>
                    </a:lnTo>
                    <a:lnTo>
                      <a:pt x="490" y="21"/>
                    </a:lnTo>
                    <a:lnTo>
                      <a:pt x="505" y="26"/>
                    </a:lnTo>
                    <a:lnTo>
                      <a:pt x="521" y="21"/>
                    </a:lnTo>
                    <a:lnTo>
                      <a:pt x="531" y="15"/>
                    </a:lnTo>
                    <a:lnTo>
                      <a:pt x="563" y="21"/>
                    </a:lnTo>
                    <a:lnTo>
                      <a:pt x="584" y="26"/>
                    </a:lnTo>
                    <a:lnTo>
                      <a:pt x="599" y="31"/>
                    </a:lnTo>
                    <a:lnTo>
                      <a:pt x="610" y="36"/>
                    </a:lnTo>
                    <a:lnTo>
                      <a:pt x="625" y="57"/>
                    </a:lnTo>
                    <a:lnTo>
                      <a:pt x="636" y="68"/>
                    </a:lnTo>
                    <a:lnTo>
                      <a:pt x="641" y="73"/>
                    </a:lnTo>
                    <a:lnTo>
                      <a:pt x="651" y="78"/>
                    </a:lnTo>
                    <a:lnTo>
                      <a:pt x="657" y="89"/>
                    </a:lnTo>
                    <a:lnTo>
                      <a:pt x="657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EE958DEB-CA9E-4EF5-F77B-A568CDC9CF2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959115" y="4929483"/>
                <a:ext cx="938431" cy="1378190"/>
              </a:xfrm>
              <a:custGeom>
                <a:avLst/>
                <a:gdLst>
                  <a:gd name="T0" fmla="*/ 302 w 636"/>
                  <a:gd name="T1" fmla="*/ 940 h 940"/>
                  <a:gd name="T2" fmla="*/ 308 w 636"/>
                  <a:gd name="T3" fmla="*/ 930 h 940"/>
                  <a:gd name="T4" fmla="*/ 271 w 636"/>
                  <a:gd name="T5" fmla="*/ 930 h 940"/>
                  <a:gd name="T6" fmla="*/ 276 w 636"/>
                  <a:gd name="T7" fmla="*/ 904 h 940"/>
                  <a:gd name="T8" fmla="*/ 177 w 636"/>
                  <a:gd name="T9" fmla="*/ 899 h 940"/>
                  <a:gd name="T10" fmla="*/ 308 w 636"/>
                  <a:gd name="T11" fmla="*/ 899 h 940"/>
                  <a:gd name="T12" fmla="*/ 287 w 636"/>
                  <a:gd name="T13" fmla="*/ 930 h 940"/>
                  <a:gd name="T14" fmla="*/ 292 w 636"/>
                  <a:gd name="T15" fmla="*/ 888 h 940"/>
                  <a:gd name="T16" fmla="*/ 255 w 636"/>
                  <a:gd name="T17" fmla="*/ 893 h 940"/>
                  <a:gd name="T18" fmla="*/ 323 w 636"/>
                  <a:gd name="T19" fmla="*/ 909 h 940"/>
                  <a:gd name="T20" fmla="*/ 308 w 636"/>
                  <a:gd name="T21" fmla="*/ 862 h 940"/>
                  <a:gd name="T22" fmla="*/ 276 w 636"/>
                  <a:gd name="T23" fmla="*/ 862 h 940"/>
                  <a:gd name="T24" fmla="*/ 302 w 636"/>
                  <a:gd name="T25" fmla="*/ 867 h 940"/>
                  <a:gd name="T26" fmla="*/ 287 w 636"/>
                  <a:gd name="T27" fmla="*/ 846 h 940"/>
                  <a:gd name="T28" fmla="*/ 271 w 636"/>
                  <a:gd name="T29" fmla="*/ 846 h 940"/>
                  <a:gd name="T30" fmla="*/ 308 w 636"/>
                  <a:gd name="T31" fmla="*/ 841 h 940"/>
                  <a:gd name="T32" fmla="*/ 266 w 636"/>
                  <a:gd name="T33" fmla="*/ 831 h 940"/>
                  <a:gd name="T34" fmla="*/ 282 w 636"/>
                  <a:gd name="T35" fmla="*/ 810 h 940"/>
                  <a:gd name="T36" fmla="*/ 177 w 636"/>
                  <a:gd name="T37" fmla="*/ 820 h 940"/>
                  <a:gd name="T38" fmla="*/ 130 w 636"/>
                  <a:gd name="T39" fmla="*/ 752 h 940"/>
                  <a:gd name="T40" fmla="*/ 151 w 636"/>
                  <a:gd name="T41" fmla="*/ 757 h 940"/>
                  <a:gd name="T42" fmla="*/ 120 w 636"/>
                  <a:gd name="T43" fmla="*/ 716 h 940"/>
                  <a:gd name="T44" fmla="*/ 162 w 636"/>
                  <a:gd name="T45" fmla="*/ 789 h 940"/>
                  <a:gd name="T46" fmla="*/ 125 w 636"/>
                  <a:gd name="T47" fmla="*/ 757 h 940"/>
                  <a:gd name="T48" fmla="*/ 104 w 636"/>
                  <a:gd name="T49" fmla="*/ 737 h 940"/>
                  <a:gd name="T50" fmla="*/ 130 w 636"/>
                  <a:gd name="T51" fmla="*/ 747 h 940"/>
                  <a:gd name="T52" fmla="*/ 99 w 636"/>
                  <a:gd name="T53" fmla="*/ 705 h 940"/>
                  <a:gd name="T54" fmla="*/ 615 w 636"/>
                  <a:gd name="T55" fmla="*/ 219 h 940"/>
                  <a:gd name="T56" fmla="*/ 573 w 636"/>
                  <a:gd name="T57" fmla="*/ 235 h 940"/>
                  <a:gd name="T58" fmla="*/ 448 w 636"/>
                  <a:gd name="T59" fmla="*/ 366 h 940"/>
                  <a:gd name="T60" fmla="*/ 391 w 636"/>
                  <a:gd name="T61" fmla="*/ 413 h 940"/>
                  <a:gd name="T62" fmla="*/ 401 w 636"/>
                  <a:gd name="T63" fmla="*/ 444 h 940"/>
                  <a:gd name="T64" fmla="*/ 407 w 636"/>
                  <a:gd name="T65" fmla="*/ 491 h 940"/>
                  <a:gd name="T66" fmla="*/ 396 w 636"/>
                  <a:gd name="T67" fmla="*/ 548 h 940"/>
                  <a:gd name="T68" fmla="*/ 375 w 636"/>
                  <a:gd name="T69" fmla="*/ 637 h 940"/>
                  <a:gd name="T70" fmla="*/ 360 w 636"/>
                  <a:gd name="T71" fmla="*/ 700 h 940"/>
                  <a:gd name="T72" fmla="*/ 328 w 636"/>
                  <a:gd name="T73" fmla="*/ 742 h 940"/>
                  <a:gd name="T74" fmla="*/ 297 w 636"/>
                  <a:gd name="T75" fmla="*/ 794 h 940"/>
                  <a:gd name="T76" fmla="*/ 282 w 636"/>
                  <a:gd name="T77" fmla="*/ 846 h 940"/>
                  <a:gd name="T78" fmla="*/ 282 w 636"/>
                  <a:gd name="T79" fmla="*/ 810 h 940"/>
                  <a:gd name="T80" fmla="*/ 240 w 636"/>
                  <a:gd name="T81" fmla="*/ 857 h 940"/>
                  <a:gd name="T82" fmla="*/ 214 w 636"/>
                  <a:gd name="T83" fmla="*/ 846 h 940"/>
                  <a:gd name="T84" fmla="*/ 183 w 636"/>
                  <a:gd name="T85" fmla="*/ 804 h 940"/>
                  <a:gd name="T86" fmla="*/ 151 w 636"/>
                  <a:gd name="T87" fmla="*/ 757 h 940"/>
                  <a:gd name="T88" fmla="*/ 120 w 636"/>
                  <a:gd name="T89" fmla="*/ 716 h 940"/>
                  <a:gd name="T90" fmla="*/ 83 w 636"/>
                  <a:gd name="T91" fmla="*/ 684 h 940"/>
                  <a:gd name="T92" fmla="*/ 47 w 636"/>
                  <a:gd name="T93" fmla="*/ 648 h 940"/>
                  <a:gd name="T94" fmla="*/ 21 w 636"/>
                  <a:gd name="T95" fmla="*/ 611 h 940"/>
                  <a:gd name="T96" fmla="*/ 21 w 636"/>
                  <a:gd name="T97" fmla="*/ 528 h 940"/>
                  <a:gd name="T98" fmla="*/ 31 w 636"/>
                  <a:gd name="T99" fmla="*/ 413 h 940"/>
                  <a:gd name="T100" fmla="*/ 57 w 636"/>
                  <a:gd name="T101" fmla="*/ 366 h 940"/>
                  <a:gd name="T102" fmla="*/ 125 w 636"/>
                  <a:gd name="T103" fmla="*/ 355 h 940"/>
                  <a:gd name="T104" fmla="*/ 172 w 636"/>
                  <a:gd name="T105" fmla="*/ 308 h 940"/>
                  <a:gd name="T106" fmla="*/ 214 w 636"/>
                  <a:gd name="T107" fmla="*/ 219 h 940"/>
                  <a:gd name="T108" fmla="*/ 224 w 636"/>
                  <a:gd name="T109" fmla="*/ 172 h 940"/>
                  <a:gd name="T110" fmla="*/ 203 w 636"/>
                  <a:gd name="T111" fmla="*/ 136 h 940"/>
                  <a:gd name="T112" fmla="*/ 172 w 636"/>
                  <a:gd name="T113" fmla="*/ 89 h 940"/>
                  <a:gd name="T114" fmla="*/ 297 w 636"/>
                  <a:gd name="T115" fmla="*/ 47 h 940"/>
                  <a:gd name="T116" fmla="*/ 349 w 636"/>
                  <a:gd name="T117" fmla="*/ 0 h 940"/>
                  <a:gd name="T118" fmla="*/ 443 w 636"/>
                  <a:gd name="T119" fmla="*/ 63 h 940"/>
                  <a:gd name="T120" fmla="*/ 500 w 636"/>
                  <a:gd name="T121" fmla="*/ 83 h 940"/>
                  <a:gd name="T122" fmla="*/ 573 w 636"/>
                  <a:gd name="T123" fmla="*/ 68 h 940"/>
                  <a:gd name="T124" fmla="*/ 631 w 636"/>
                  <a:gd name="T125" fmla="*/ 136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36" h="940">
                    <a:moveTo>
                      <a:pt x="334" y="925"/>
                    </a:moveTo>
                    <a:lnTo>
                      <a:pt x="339" y="925"/>
                    </a:lnTo>
                    <a:lnTo>
                      <a:pt x="339" y="930"/>
                    </a:lnTo>
                    <a:lnTo>
                      <a:pt x="334" y="930"/>
                    </a:lnTo>
                    <a:lnTo>
                      <a:pt x="339" y="930"/>
                    </a:lnTo>
                    <a:lnTo>
                      <a:pt x="344" y="930"/>
                    </a:lnTo>
                    <a:lnTo>
                      <a:pt x="339" y="930"/>
                    </a:lnTo>
                    <a:lnTo>
                      <a:pt x="339" y="935"/>
                    </a:lnTo>
                    <a:lnTo>
                      <a:pt x="334" y="935"/>
                    </a:lnTo>
                    <a:lnTo>
                      <a:pt x="334" y="940"/>
                    </a:lnTo>
                    <a:lnTo>
                      <a:pt x="328" y="940"/>
                    </a:lnTo>
                    <a:lnTo>
                      <a:pt x="323" y="940"/>
                    </a:lnTo>
                    <a:lnTo>
                      <a:pt x="318" y="940"/>
                    </a:lnTo>
                    <a:lnTo>
                      <a:pt x="313" y="940"/>
                    </a:lnTo>
                    <a:lnTo>
                      <a:pt x="308" y="940"/>
                    </a:lnTo>
                    <a:lnTo>
                      <a:pt x="302" y="940"/>
                    </a:lnTo>
                    <a:lnTo>
                      <a:pt x="297" y="940"/>
                    </a:lnTo>
                    <a:lnTo>
                      <a:pt x="292" y="940"/>
                    </a:lnTo>
                    <a:lnTo>
                      <a:pt x="287" y="940"/>
                    </a:lnTo>
                    <a:lnTo>
                      <a:pt x="282" y="940"/>
                    </a:lnTo>
                    <a:lnTo>
                      <a:pt x="276" y="940"/>
                    </a:lnTo>
                    <a:lnTo>
                      <a:pt x="276" y="935"/>
                    </a:lnTo>
                    <a:lnTo>
                      <a:pt x="282" y="935"/>
                    </a:lnTo>
                    <a:lnTo>
                      <a:pt x="282" y="930"/>
                    </a:lnTo>
                    <a:lnTo>
                      <a:pt x="287" y="930"/>
                    </a:lnTo>
                    <a:lnTo>
                      <a:pt x="287" y="935"/>
                    </a:lnTo>
                    <a:lnTo>
                      <a:pt x="292" y="930"/>
                    </a:lnTo>
                    <a:lnTo>
                      <a:pt x="297" y="930"/>
                    </a:lnTo>
                    <a:lnTo>
                      <a:pt x="302" y="930"/>
                    </a:lnTo>
                    <a:lnTo>
                      <a:pt x="302" y="935"/>
                    </a:lnTo>
                    <a:lnTo>
                      <a:pt x="308" y="935"/>
                    </a:lnTo>
                    <a:lnTo>
                      <a:pt x="308" y="930"/>
                    </a:lnTo>
                    <a:lnTo>
                      <a:pt x="308" y="935"/>
                    </a:lnTo>
                    <a:lnTo>
                      <a:pt x="313" y="930"/>
                    </a:lnTo>
                    <a:lnTo>
                      <a:pt x="313" y="925"/>
                    </a:lnTo>
                    <a:lnTo>
                      <a:pt x="318" y="925"/>
                    </a:lnTo>
                    <a:lnTo>
                      <a:pt x="318" y="919"/>
                    </a:lnTo>
                    <a:lnTo>
                      <a:pt x="323" y="919"/>
                    </a:lnTo>
                    <a:lnTo>
                      <a:pt x="328" y="919"/>
                    </a:lnTo>
                    <a:lnTo>
                      <a:pt x="334" y="919"/>
                    </a:lnTo>
                    <a:lnTo>
                      <a:pt x="334" y="925"/>
                    </a:lnTo>
                    <a:close/>
                    <a:moveTo>
                      <a:pt x="276" y="914"/>
                    </a:moveTo>
                    <a:lnTo>
                      <a:pt x="276" y="919"/>
                    </a:lnTo>
                    <a:lnTo>
                      <a:pt x="282" y="919"/>
                    </a:lnTo>
                    <a:lnTo>
                      <a:pt x="282" y="925"/>
                    </a:lnTo>
                    <a:lnTo>
                      <a:pt x="276" y="925"/>
                    </a:lnTo>
                    <a:lnTo>
                      <a:pt x="276" y="930"/>
                    </a:lnTo>
                    <a:lnTo>
                      <a:pt x="271" y="930"/>
                    </a:lnTo>
                    <a:lnTo>
                      <a:pt x="271" y="935"/>
                    </a:lnTo>
                    <a:lnTo>
                      <a:pt x="266" y="935"/>
                    </a:lnTo>
                    <a:lnTo>
                      <a:pt x="261" y="935"/>
                    </a:lnTo>
                    <a:lnTo>
                      <a:pt x="255" y="935"/>
                    </a:lnTo>
                    <a:lnTo>
                      <a:pt x="255" y="930"/>
                    </a:lnTo>
                    <a:lnTo>
                      <a:pt x="255" y="925"/>
                    </a:lnTo>
                    <a:lnTo>
                      <a:pt x="255" y="919"/>
                    </a:lnTo>
                    <a:lnTo>
                      <a:pt x="255" y="914"/>
                    </a:lnTo>
                    <a:lnTo>
                      <a:pt x="261" y="914"/>
                    </a:lnTo>
                    <a:lnTo>
                      <a:pt x="261" y="909"/>
                    </a:lnTo>
                    <a:lnTo>
                      <a:pt x="266" y="909"/>
                    </a:lnTo>
                    <a:lnTo>
                      <a:pt x="266" y="904"/>
                    </a:lnTo>
                    <a:lnTo>
                      <a:pt x="266" y="899"/>
                    </a:lnTo>
                    <a:lnTo>
                      <a:pt x="271" y="899"/>
                    </a:lnTo>
                    <a:lnTo>
                      <a:pt x="271" y="904"/>
                    </a:lnTo>
                    <a:lnTo>
                      <a:pt x="276" y="904"/>
                    </a:lnTo>
                    <a:lnTo>
                      <a:pt x="276" y="909"/>
                    </a:lnTo>
                    <a:lnTo>
                      <a:pt x="276" y="914"/>
                    </a:lnTo>
                    <a:close/>
                    <a:moveTo>
                      <a:pt x="282" y="904"/>
                    </a:moveTo>
                    <a:lnTo>
                      <a:pt x="276" y="904"/>
                    </a:lnTo>
                    <a:lnTo>
                      <a:pt x="271" y="904"/>
                    </a:lnTo>
                    <a:lnTo>
                      <a:pt x="271" y="899"/>
                    </a:lnTo>
                    <a:lnTo>
                      <a:pt x="276" y="893"/>
                    </a:lnTo>
                    <a:lnTo>
                      <a:pt x="287" y="888"/>
                    </a:lnTo>
                    <a:lnTo>
                      <a:pt x="292" y="893"/>
                    </a:lnTo>
                    <a:lnTo>
                      <a:pt x="287" y="893"/>
                    </a:lnTo>
                    <a:lnTo>
                      <a:pt x="287" y="899"/>
                    </a:lnTo>
                    <a:lnTo>
                      <a:pt x="282" y="904"/>
                    </a:lnTo>
                    <a:close/>
                    <a:moveTo>
                      <a:pt x="183" y="899"/>
                    </a:moveTo>
                    <a:lnTo>
                      <a:pt x="183" y="904"/>
                    </a:lnTo>
                    <a:lnTo>
                      <a:pt x="183" y="899"/>
                    </a:lnTo>
                    <a:lnTo>
                      <a:pt x="177" y="899"/>
                    </a:lnTo>
                    <a:lnTo>
                      <a:pt x="177" y="893"/>
                    </a:lnTo>
                    <a:lnTo>
                      <a:pt x="183" y="893"/>
                    </a:lnTo>
                    <a:lnTo>
                      <a:pt x="183" y="888"/>
                    </a:lnTo>
                    <a:lnTo>
                      <a:pt x="183" y="883"/>
                    </a:lnTo>
                    <a:lnTo>
                      <a:pt x="188" y="883"/>
                    </a:lnTo>
                    <a:lnTo>
                      <a:pt x="193" y="883"/>
                    </a:lnTo>
                    <a:lnTo>
                      <a:pt x="193" y="888"/>
                    </a:lnTo>
                    <a:lnTo>
                      <a:pt x="193" y="893"/>
                    </a:lnTo>
                    <a:lnTo>
                      <a:pt x="193" y="899"/>
                    </a:lnTo>
                    <a:lnTo>
                      <a:pt x="188" y="899"/>
                    </a:lnTo>
                    <a:lnTo>
                      <a:pt x="183" y="899"/>
                    </a:lnTo>
                    <a:close/>
                    <a:moveTo>
                      <a:pt x="302" y="883"/>
                    </a:moveTo>
                    <a:lnTo>
                      <a:pt x="302" y="888"/>
                    </a:lnTo>
                    <a:lnTo>
                      <a:pt x="302" y="893"/>
                    </a:lnTo>
                    <a:lnTo>
                      <a:pt x="302" y="899"/>
                    </a:lnTo>
                    <a:lnTo>
                      <a:pt x="308" y="899"/>
                    </a:lnTo>
                    <a:lnTo>
                      <a:pt x="308" y="904"/>
                    </a:lnTo>
                    <a:lnTo>
                      <a:pt x="313" y="904"/>
                    </a:lnTo>
                    <a:lnTo>
                      <a:pt x="313" y="909"/>
                    </a:lnTo>
                    <a:lnTo>
                      <a:pt x="313" y="914"/>
                    </a:lnTo>
                    <a:lnTo>
                      <a:pt x="313" y="919"/>
                    </a:lnTo>
                    <a:lnTo>
                      <a:pt x="318" y="919"/>
                    </a:lnTo>
                    <a:lnTo>
                      <a:pt x="318" y="925"/>
                    </a:lnTo>
                    <a:lnTo>
                      <a:pt x="313" y="925"/>
                    </a:lnTo>
                    <a:lnTo>
                      <a:pt x="313" y="930"/>
                    </a:lnTo>
                    <a:lnTo>
                      <a:pt x="308" y="930"/>
                    </a:lnTo>
                    <a:lnTo>
                      <a:pt x="308" y="935"/>
                    </a:lnTo>
                    <a:lnTo>
                      <a:pt x="302" y="935"/>
                    </a:lnTo>
                    <a:lnTo>
                      <a:pt x="302" y="930"/>
                    </a:lnTo>
                    <a:lnTo>
                      <a:pt x="297" y="930"/>
                    </a:lnTo>
                    <a:lnTo>
                      <a:pt x="292" y="930"/>
                    </a:lnTo>
                    <a:lnTo>
                      <a:pt x="287" y="930"/>
                    </a:lnTo>
                    <a:lnTo>
                      <a:pt x="282" y="930"/>
                    </a:lnTo>
                    <a:lnTo>
                      <a:pt x="282" y="925"/>
                    </a:lnTo>
                    <a:lnTo>
                      <a:pt x="287" y="925"/>
                    </a:lnTo>
                    <a:lnTo>
                      <a:pt x="282" y="925"/>
                    </a:lnTo>
                    <a:lnTo>
                      <a:pt x="282" y="919"/>
                    </a:lnTo>
                    <a:lnTo>
                      <a:pt x="276" y="919"/>
                    </a:lnTo>
                    <a:lnTo>
                      <a:pt x="276" y="914"/>
                    </a:lnTo>
                    <a:lnTo>
                      <a:pt x="282" y="909"/>
                    </a:lnTo>
                    <a:lnTo>
                      <a:pt x="276" y="909"/>
                    </a:lnTo>
                    <a:lnTo>
                      <a:pt x="276" y="904"/>
                    </a:lnTo>
                    <a:lnTo>
                      <a:pt x="282" y="904"/>
                    </a:lnTo>
                    <a:lnTo>
                      <a:pt x="287" y="904"/>
                    </a:lnTo>
                    <a:lnTo>
                      <a:pt x="287" y="899"/>
                    </a:lnTo>
                    <a:lnTo>
                      <a:pt x="287" y="893"/>
                    </a:lnTo>
                    <a:lnTo>
                      <a:pt x="292" y="893"/>
                    </a:lnTo>
                    <a:lnTo>
                      <a:pt x="292" y="888"/>
                    </a:lnTo>
                    <a:lnTo>
                      <a:pt x="287" y="888"/>
                    </a:lnTo>
                    <a:lnTo>
                      <a:pt x="287" y="883"/>
                    </a:lnTo>
                    <a:lnTo>
                      <a:pt x="292" y="883"/>
                    </a:lnTo>
                    <a:lnTo>
                      <a:pt x="297" y="883"/>
                    </a:lnTo>
                    <a:lnTo>
                      <a:pt x="302" y="883"/>
                    </a:lnTo>
                    <a:close/>
                    <a:moveTo>
                      <a:pt x="271" y="878"/>
                    </a:moveTo>
                    <a:lnTo>
                      <a:pt x="271" y="883"/>
                    </a:lnTo>
                    <a:lnTo>
                      <a:pt x="276" y="888"/>
                    </a:lnTo>
                    <a:lnTo>
                      <a:pt x="276" y="893"/>
                    </a:lnTo>
                    <a:lnTo>
                      <a:pt x="271" y="893"/>
                    </a:lnTo>
                    <a:lnTo>
                      <a:pt x="266" y="899"/>
                    </a:lnTo>
                    <a:lnTo>
                      <a:pt x="261" y="899"/>
                    </a:lnTo>
                    <a:lnTo>
                      <a:pt x="261" y="904"/>
                    </a:lnTo>
                    <a:lnTo>
                      <a:pt x="261" y="899"/>
                    </a:lnTo>
                    <a:lnTo>
                      <a:pt x="255" y="899"/>
                    </a:lnTo>
                    <a:lnTo>
                      <a:pt x="255" y="893"/>
                    </a:lnTo>
                    <a:lnTo>
                      <a:pt x="255" y="888"/>
                    </a:lnTo>
                    <a:lnTo>
                      <a:pt x="255" y="883"/>
                    </a:lnTo>
                    <a:lnTo>
                      <a:pt x="255" y="878"/>
                    </a:lnTo>
                    <a:lnTo>
                      <a:pt x="261" y="878"/>
                    </a:lnTo>
                    <a:lnTo>
                      <a:pt x="261" y="872"/>
                    </a:lnTo>
                    <a:lnTo>
                      <a:pt x="266" y="872"/>
                    </a:lnTo>
                    <a:lnTo>
                      <a:pt x="271" y="872"/>
                    </a:lnTo>
                    <a:lnTo>
                      <a:pt x="271" y="878"/>
                    </a:lnTo>
                    <a:close/>
                    <a:moveTo>
                      <a:pt x="318" y="878"/>
                    </a:moveTo>
                    <a:lnTo>
                      <a:pt x="318" y="883"/>
                    </a:lnTo>
                    <a:lnTo>
                      <a:pt x="318" y="888"/>
                    </a:lnTo>
                    <a:lnTo>
                      <a:pt x="318" y="893"/>
                    </a:lnTo>
                    <a:lnTo>
                      <a:pt x="318" y="899"/>
                    </a:lnTo>
                    <a:lnTo>
                      <a:pt x="318" y="904"/>
                    </a:lnTo>
                    <a:lnTo>
                      <a:pt x="318" y="909"/>
                    </a:lnTo>
                    <a:lnTo>
                      <a:pt x="323" y="909"/>
                    </a:lnTo>
                    <a:lnTo>
                      <a:pt x="323" y="914"/>
                    </a:lnTo>
                    <a:lnTo>
                      <a:pt x="323" y="919"/>
                    </a:lnTo>
                    <a:lnTo>
                      <a:pt x="318" y="919"/>
                    </a:lnTo>
                    <a:lnTo>
                      <a:pt x="313" y="914"/>
                    </a:lnTo>
                    <a:lnTo>
                      <a:pt x="313" y="904"/>
                    </a:lnTo>
                    <a:lnTo>
                      <a:pt x="308" y="904"/>
                    </a:lnTo>
                    <a:lnTo>
                      <a:pt x="308" y="899"/>
                    </a:lnTo>
                    <a:lnTo>
                      <a:pt x="302" y="893"/>
                    </a:lnTo>
                    <a:lnTo>
                      <a:pt x="302" y="888"/>
                    </a:lnTo>
                    <a:lnTo>
                      <a:pt x="302" y="883"/>
                    </a:lnTo>
                    <a:lnTo>
                      <a:pt x="297" y="878"/>
                    </a:lnTo>
                    <a:lnTo>
                      <a:pt x="302" y="878"/>
                    </a:lnTo>
                    <a:lnTo>
                      <a:pt x="302" y="872"/>
                    </a:lnTo>
                    <a:lnTo>
                      <a:pt x="302" y="867"/>
                    </a:lnTo>
                    <a:lnTo>
                      <a:pt x="308" y="867"/>
                    </a:lnTo>
                    <a:lnTo>
                      <a:pt x="308" y="862"/>
                    </a:lnTo>
                    <a:lnTo>
                      <a:pt x="308" y="867"/>
                    </a:lnTo>
                    <a:lnTo>
                      <a:pt x="313" y="867"/>
                    </a:lnTo>
                    <a:lnTo>
                      <a:pt x="313" y="872"/>
                    </a:lnTo>
                    <a:lnTo>
                      <a:pt x="318" y="878"/>
                    </a:lnTo>
                    <a:close/>
                    <a:moveTo>
                      <a:pt x="282" y="878"/>
                    </a:moveTo>
                    <a:lnTo>
                      <a:pt x="287" y="883"/>
                    </a:lnTo>
                    <a:lnTo>
                      <a:pt x="287" y="888"/>
                    </a:lnTo>
                    <a:lnTo>
                      <a:pt x="282" y="888"/>
                    </a:lnTo>
                    <a:lnTo>
                      <a:pt x="276" y="888"/>
                    </a:lnTo>
                    <a:lnTo>
                      <a:pt x="276" y="883"/>
                    </a:lnTo>
                    <a:lnTo>
                      <a:pt x="271" y="883"/>
                    </a:lnTo>
                    <a:lnTo>
                      <a:pt x="271" y="878"/>
                    </a:lnTo>
                    <a:lnTo>
                      <a:pt x="271" y="872"/>
                    </a:lnTo>
                    <a:lnTo>
                      <a:pt x="271" y="867"/>
                    </a:lnTo>
                    <a:lnTo>
                      <a:pt x="271" y="862"/>
                    </a:lnTo>
                    <a:lnTo>
                      <a:pt x="276" y="862"/>
                    </a:lnTo>
                    <a:lnTo>
                      <a:pt x="282" y="867"/>
                    </a:lnTo>
                    <a:lnTo>
                      <a:pt x="282" y="872"/>
                    </a:lnTo>
                    <a:lnTo>
                      <a:pt x="282" y="878"/>
                    </a:lnTo>
                    <a:close/>
                    <a:moveTo>
                      <a:pt x="266" y="862"/>
                    </a:moveTo>
                    <a:lnTo>
                      <a:pt x="271" y="862"/>
                    </a:lnTo>
                    <a:lnTo>
                      <a:pt x="271" y="872"/>
                    </a:lnTo>
                    <a:lnTo>
                      <a:pt x="266" y="872"/>
                    </a:lnTo>
                    <a:lnTo>
                      <a:pt x="266" y="862"/>
                    </a:lnTo>
                    <a:close/>
                    <a:moveTo>
                      <a:pt x="297" y="846"/>
                    </a:moveTo>
                    <a:lnTo>
                      <a:pt x="297" y="852"/>
                    </a:lnTo>
                    <a:lnTo>
                      <a:pt x="297" y="857"/>
                    </a:lnTo>
                    <a:lnTo>
                      <a:pt x="302" y="857"/>
                    </a:lnTo>
                    <a:lnTo>
                      <a:pt x="302" y="852"/>
                    </a:lnTo>
                    <a:lnTo>
                      <a:pt x="308" y="857"/>
                    </a:lnTo>
                    <a:lnTo>
                      <a:pt x="308" y="862"/>
                    </a:lnTo>
                    <a:lnTo>
                      <a:pt x="302" y="867"/>
                    </a:lnTo>
                    <a:lnTo>
                      <a:pt x="302" y="872"/>
                    </a:lnTo>
                    <a:lnTo>
                      <a:pt x="302" y="878"/>
                    </a:lnTo>
                    <a:lnTo>
                      <a:pt x="297" y="878"/>
                    </a:lnTo>
                    <a:lnTo>
                      <a:pt x="297" y="883"/>
                    </a:lnTo>
                    <a:lnTo>
                      <a:pt x="292" y="883"/>
                    </a:lnTo>
                    <a:lnTo>
                      <a:pt x="287" y="883"/>
                    </a:lnTo>
                    <a:lnTo>
                      <a:pt x="282" y="878"/>
                    </a:lnTo>
                    <a:lnTo>
                      <a:pt x="282" y="872"/>
                    </a:lnTo>
                    <a:lnTo>
                      <a:pt x="282" y="867"/>
                    </a:lnTo>
                    <a:lnTo>
                      <a:pt x="276" y="862"/>
                    </a:lnTo>
                    <a:lnTo>
                      <a:pt x="282" y="862"/>
                    </a:lnTo>
                    <a:lnTo>
                      <a:pt x="287" y="857"/>
                    </a:lnTo>
                    <a:lnTo>
                      <a:pt x="287" y="852"/>
                    </a:lnTo>
                    <a:lnTo>
                      <a:pt x="282" y="852"/>
                    </a:lnTo>
                    <a:lnTo>
                      <a:pt x="282" y="846"/>
                    </a:lnTo>
                    <a:lnTo>
                      <a:pt x="287" y="846"/>
                    </a:lnTo>
                    <a:lnTo>
                      <a:pt x="292" y="846"/>
                    </a:lnTo>
                    <a:lnTo>
                      <a:pt x="297" y="846"/>
                    </a:lnTo>
                    <a:close/>
                    <a:moveTo>
                      <a:pt x="292" y="841"/>
                    </a:moveTo>
                    <a:lnTo>
                      <a:pt x="297" y="841"/>
                    </a:lnTo>
                    <a:lnTo>
                      <a:pt x="297" y="846"/>
                    </a:lnTo>
                    <a:lnTo>
                      <a:pt x="292" y="846"/>
                    </a:lnTo>
                    <a:lnTo>
                      <a:pt x="292" y="841"/>
                    </a:lnTo>
                    <a:close/>
                    <a:moveTo>
                      <a:pt x="276" y="846"/>
                    </a:moveTo>
                    <a:lnTo>
                      <a:pt x="282" y="846"/>
                    </a:lnTo>
                    <a:lnTo>
                      <a:pt x="282" y="852"/>
                    </a:lnTo>
                    <a:lnTo>
                      <a:pt x="287" y="852"/>
                    </a:lnTo>
                    <a:lnTo>
                      <a:pt x="287" y="857"/>
                    </a:lnTo>
                    <a:lnTo>
                      <a:pt x="282" y="857"/>
                    </a:lnTo>
                    <a:lnTo>
                      <a:pt x="276" y="857"/>
                    </a:lnTo>
                    <a:lnTo>
                      <a:pt x="276" y="852"/>
                    </a:lnTo>
                    <a:lnTo>
                      <a:pt x="271" y="846"/>
                    </a:lnTo>
                    <a:lnTo>
                      <a:pt x="276" y="841"/>
                    </a:lnTo>
                    <a:lnTo>
                      <a:pt x="271" y="841"/>
                    </a:lnTo>
                    <a:lnTo>
                      <a:pt x="276" y="841"/>
                    </a:lnTo>
                    <a:lnTo>
                      <a:pt x="276" y="846"/>
                    </a:lnTo>
                    <a:close/>
                    <a:moveTo>
                      <a:pt x="308" y="846"/>
                    </a:moveTo>
                    <a:lnTo>
                      <a:pt x="308" y="852"/>
                    </a:lnTo>
                    <a:lnTo>
                      <a:pt x="302" y="852"/>
                    </a:lnTo>
                    <a:lnTo>
                      <a:pt x="297" y="852"/>
                    </a:lnTo>
                    <a:lnTo>
                      <a:pt x="297" y="846"/>
                    </a:lnTo>
                    <a:lnTo>
                      <a:pt x="292" y="846"/>
                    </a:lnTo>
                    <a:lnTo>
                      <a:pt x="297" y="846"/>
                    </a:lnTo>
                    <a:lnTo>
                      <a:pt x="297" y="841"/>
                    </a:lnTo>
                    <a:lnTo>
                      <a:pt x="297" y="836"/>
                    </a:lnTo>
                    <a:lnTo>
                      <a:pt x="302" y="836"/>
                    </a:lnTo>
                    <a:lnTo>
                      <a:pt x="302" y="841"/>
                    </a:lnTo>
                    <a:lnTo>
                      <a:pt x="308" y="841"/>
                    </a:lnTo>
                    <a:lnTo>
                      <a:pt x="308" y="846"/>
                    </a:lnTo>
                    <a:close/>
                    <a:moveTo>
                      <a:pt x="271" y="836"/>
                    </a:moveTo>
                    <a:lnTo>
                      <a:pt x="282" y="836"/>
                    </a:lnTo>
                    <a:lnTo>
                      <a:pt x="282" y="841"/>
                    </a:lnTo>
                    <a:lnTo>
                      <a:pt x="271" y="841"/>
                    </a:lnTo>
                    <a:lnTo>
                      <a:pt x="271" y="836"/>
                    </a:lnTo>
                    <a:close/>
                    <a:moveTo>
                      <a:pt x="271" y="825"/>
                    </a:moveTo>
                    <a:lnTo>
                      <a:pt x="276" y="825"/>
                    </a:lnTo>
                    <a:lnTo>
                      <a:pt x="276" y="836"/>
                    </a:lnTo>
                    <a:lnTo>
                      <a:pt x="271" y="836"/>
                    </a:lnTo>
                    <a:lnTo>
                      <a:pt x="271" y="825"/>
                    </a:lnTo>
                    <a:close/>
                    <a:moveTo>
                      <a:pt x="271" y="846"/>
                    </a:moveTo>
                    <a:lnTo>
                      <a:pt x="266" y="846"/>
                    </a:lnTo>
                    <a:lnTo>
                      <a:pt x="266" y="841"/>
                    </a:lnTo>
                    <a:lnTo>
                      <a:pt x="266" y="836"/>
                    </a:lnTo>
                    <a:lnTo>
                      <a:pt x="266" y="831"/>
                    </a:lnTo>
                    <a:lnTo>
                      <a:pt x="266" y="825"/>
                    </a:lnTo>
                    <a:lnTo>
                      <a:pt x="271" y="825"/>
                    </a:lnTo>
                    <a:lnTo>
                      <a:pt x="271" y="831"/>
                    </a:lnTo>
                    <a:lnTo>
                      <a:pt x="271" y="836"/>
                    </a:lnTo>
                    <a:lnTo>
                      <a:pt x="271" y="841"/>
                    </a:lnTo>
                    <a:lnTo>
                      <a:pt x="271" y="846"/>
                    </a:lnTo>
                    <a:close/>
                    <a:moveTo>
                      <a:pt x="271" y="820"/>
                    </a:moveTo>
                    <a:lnTo>
                      <a:pt x="282" y="820"/>
                    </a:lnTo>
                    <a:lnTo>
                      <a:pt x="282" y="825"/>
                    </a:lnTo>
                    <a:lnTo>
                      <a:pt x="271" y="825"/>
                    </a:lnTo>
                    <a:lnTo>
                      <a:pt x="271" y="820"/>
                    </a:lnTo>
                    <a:close/>
                    <a:moveTo>
                      <a:pt x="282" y="810"/>
                    </a:moveTo>
                    <a:lnTo>
                      <a:pt x="287" y="810"/>
                    </a:lnTo>
                    <a:lnTo>
                      <a:pt x="287" y="815"/>
                    </a:lnTo>
                    <a:lnTo>
                      <a:pt x="282" y="815"/>
                    </a:lnTo>
                    <a:lnTo>
                      <a:pt x="282" y="810"/>
                    </a:lnTo>
                    <a:close/>
                    <a:moveTo>
                      <a:pt x="276" y="810"/>
                    </a:moveTo>
                    <a:lnTo>
                      <a:pt x="282" y="810"/>
                    </a:lnTo>
                    <a:lnTo>
                      <a:pt x="282" y="820"/>
                    </a:lnTo>
                    <a:lnTo>
                      <a:pt x="276" y="820"/>
                    </a:lnTo>
                    <a:lnTo>
                      <a:pt x="276" y="810"/>
                    </a:lnTo>
                    <a:close/>
                    <a:moveTo>
                      <a:pt x="177" y="820"/>
                    </a:moveTo>
                    <a:lnTo>
                      <a:pt x="172" y="820"/>
                    </a:lnTo>
                    <a:lnTo>
                      <a:pt x="172" y="815"/>
                    </a:lnTo>
                    <a:lnTo>
                      <a:pt x="167" y="815"/>
                    </a:lnTo>
                    <a:lnTo>
                      <a:pt x="167" y="810"/>
                    </a:lnTo>
                    <a:lnTo>
                      <a:pt x="167" y="804"/>
                    </a:lnTo>
                    <a:lnTo>
                      <a:pt x="172" y="804"/>
                    </a:lnTo>
                    <a:lnTo>
                      <a:pt x="172" y="810"/>
                    </a:lnTo>
                    <a:lnTo>
                      <a:pt x="177" y="810"/>
                    </a:lnTo>
                    <a:lnTo>
                      <a:pt x="177" y="815"/>
                    </a:lnTo>
                    <a:lnTo>
                      <a:pt x="177" y="820"/>
                    </a:lnTo>
                    <a:close/>
                    <a:moveTo>
                      <a:pt x="167" y="789"/>
                    </a:moveTo>
                    <a:lnTo>
                      <a:pt x="177" y="789"/>
                    </a:lnTo>
                    <a:lnTo>
                      <a:pt x="177" y="799"/>
                    </a:lnTo>
                    <a:lnTo>
                      <a:pt x="167" y="799"/>
                    </a:lnTo>
                    <a:lnTo>
                      <a:pt x="167" y="789"/>
                    </a:lnTo>
                    <a:close/>
                    <a:moveTo>
                      <a:pt x="156" y="773"/>
                    </a:moveTo>
                    <a:lnTo>
                      <a:pt x="162" y="773"/>
                    </a:lnTo>
                    <a:lnTo>
                      <a:pt x="162" y="784"/>
                    </a:lnTo>
                    <a:lnTo>
                      <a:pt x="156" y="784"/>
                    </a:lnTo>
                    <a:lnTo>
                      <a:pt x="156" y="773"/>
                    </a:lnTo>
                    <a:close/>
                    <a:moveTo>
                      <a:pt x="141" y="757"/>
                    </a:moveTo>
                    <a:lnTo>
                      <a:pt x="146" y="757"/>
                    </a:lnTo>
                    <a:lnTo>
                      <a:pt x="146" y="763"/>
                    </a:lnTo>
                    <a:lnTo>
                      <a:pt x="141" y="763"/>
                    </a:lnTo>
                    <a:lnTo>
                      <a:pt x="141" y="757"/>
                    </a:lnTo>
                    <a:close/>
                    <a:moveTo>
                      <a:pt x="130" y="752"/>
                    </a:moveTo>
                    <a:lnTo>
                      <a:pt x="136" y="752"/>
                    </a:lnTo>
                    <a:lnTo>
                      <a:pt x="136" y="757"/>
                    </a:lnTo>
                    <a:lnTo>
                      <a:pt x="130" y="757"/>
                    </a:lnTo>
                    <a:lnTo>
                      <a:pt x="130" y="752"/>
                    </a:lnTo>
                    <a:close/>
                    <a:moveTo>
                      <a:pt x="125" y="721"/>
                    </a:moveTo>
                    <a:lnTo>
                      <a:pt x="130" y="721"/>
                    </a:lnTo>
                    <a:lnTo>
                      <a:pt x="130" y="726"/>
                    </a:lnTo>
                    <a:lnTo>
                      <a:pt x="130" y="731"/>
                    </a:lnTo>
                    <a:lnTo>
                      <a:pt x="136" y="731"/>
                    </a:lnTo>
                    <a:lnTo>
                      <a:pt x="136" y="737"/>
                    </a:lnTo>
                    <a:lnTo>
                      <a:pt x="141" y="737"/>
                    </a:lnTo>
                    <a:lnTo>
                      <a:pt x="141" y="742"/>
                    </a:lnTo>
                    <a:lnTo>
                      <a:pt x="141" y="747"/>
                    </a:lnTo>
                    <a:lnTo>
                      <a:pt x="146" y="752"/>
                    </a:lnTo>
                    <a:lnTo>
                      <a:pt x="151" y="752"/>
                    </a:lnTo>
                    <a:lnTo>
                      <a:pt x="151" y="757"/>
                    </a:lnTo>
                    <a:lnTo>
                      <a:pt x="146" y="763"/>
                    </a:lnTo>
                    <a:lnTo>
                      <a:pt x="146" y="757"/>
                    </a:lnTo>
                    <a:lnTo>
                      <a:pt x="141" y="757"/>
                    </a:lnTo>
                    <a:lnTo>
                      <a:pt x="136" y="752"/>
                    </a:lnTo>
                    <a:lnTo>
                      <a:pt x="130" y="752"/>
                    </a:lnTo>
                    <a:lnTo>
                      <a:pt x="130" y="747"/>
                    </a:lnTo>
                    <a:lnTo>
                      <a:pt x="125" y="747"/>
                    </a:lnTo>
                    <a:lnTo>
                      <a:pt x="125" y="742"/>
                    </a:lnTo>
                    <a:lnTo>
                      <a:pt x="120" y="742"/>
                    </a:lnTo>
                    <a:lnTo>
                      <a:pt x="120" y="737"/>
                    </a:lnTo>
                    <a:lnTo>
                      <a:pt x="120" y="731"/>
                    </a:lnTo>
                    <a:lnTo>
                      <a:pt x="120" y="726"/>
                    </a:lnTo>
                    <a:lnTo>
                      <a:pt x="115" y="726"/>
                    </a:lnTo>
                    <a:lnTo>
                      <a:pt x="115" y="721"/>
                    </a:lnTo>
                    <a:lnTo>
                      <a:pt x="120" y="721"/>
                    </a:lnTo>
                    <a:lnTo>
                      <a:pt x="120" y="716"/>
                    </a:lnTo>
                    <a:lnTo>
                      <a:pt x="120" y="721"/>
                    </a:lnTo>
                    <a:lnTo>
                      <a:pt x="125" y="721"/>
                    </a:lnTo>
                    <a:close/>
                    <a:moveTo>
                      <a:pt x="130" y="752"/>
                    </a:moveTo>
                    <a:lnTo>
                      <a:pt x="130" y="757"/>
                    </a:lnTo>
                    <a:lnTo>
                      <a:pt x="136" y="757"/>
                    </a:lnTo>
                    <a:lnTo>
                      <a:pt x="136" y="763"/>
                    </a:lnTo>
                    <a:lnTo>
                      <a:pt x="141" y="763"/>
                    </a:lnTo>
                    <a:lnTo>
                      <a:pt x="141" y="768"/>
                    </a:lnTo>
                    <a:lnTo>
                      <a:pt x="146" y="768"/>
                    </a:lnTo>
                    <a:lnTo>
                      <a:pt x="151" y="768"/>
                    </a:lnTo>
                    <a:lnTo>
                      <a:pt x="151" y="773"/>
                    </a:lnTo>
                    <a:lnTo>
                      <a:pt x="151" y="778"/>
                    </a:lnTo>
                    <a:lnTo>
                      <a:pt x="151" y="784"/>
                    </a:lnTo>
                    <a:lnTo>
                      <a:pt x="156" y="784"/>
                    </a:lnTo>
                    <a:lnTo>
                      <a:pt x="156" y="789"/>
                    </a:lnTo>
                    <a:lnTo>
                      <a:pt x="162" y="789"/>
                    </a:lnTo>
                    <a:lnTo>
                      <a:pt x="162" y="794"/>
                    </a:lnTo>
                    <a:lnTo>
                      <a:pt x="162" y="799"/>
                    </a:lnTo>
                    <a:lnTo>
                      <a:pt x="156" y="799"/>
                    </a:lnTo>
                    <a:lnTo>
                      <a:pt x="156" y="794"/>
                    </a:lnTo>
                    <a:lnTo>
                      <a:pt x="151" y="794"/>
                    </a:lnTo>
                    <a:lnTo>
                      <a:pt x="151" y="789"/>
                    </a:lnTo>
                    <a:lnTo>
                      <a:pt x="146" y="789"/>
                    </a:lnTo>
                    <a:lnTo>
                      <a:pt x="146" y="784"/>
                    </a:lnTo>
                    <a:lnTo>
                      <a:pt x="146" y="778"/>
                    </a:lnTo>
                    <a:lnTo>
                      <a:pt x="141" y="778"/>
                    </a:lnTo>
                    <a:lnTo>
                      <a:pt x="141" y="773"/>
                    </a:lnTo>
                    <a:lnTo>
                      <a:pt x="136" y="773"/>
                    </a:lnTo>
                    <a:lnTo>
                      <a:pt x="136" y="768"/>
                    </a:lnTo>
                    <a:lnTo>
                      <a:pt x="130" y="768"/>
                    </a:lnTo>
                    <a:lnTo>
                      <a:pt x="125" y="763"/>
                    </a:lnTo>
                    <a:lnTo>
                      <a:pt x="125" y="757"/>
                    </a:lnTo>
                    <a:lnTo>
                      <a:pt x="120" y="752"/>
                    </a:lnTo>
                    <a:lnTo>
                      <a:pt x="120" y="757"/>
                    </a:lnTo>
                    <a:lnTo>
                      <a:pt x="125" y="757"/>
                    </a:lnTo>
                    <a:lnTo>
                      <a:pt x="125" y="763"/>
                    </a:lnTo>
                    <a:lnTo>
                      <a:pt x="120" y="763"/>
                    </a:lnTo>
                    <a:lnTo>
                      <a:pt x="120" y="757"/>
                    </a:lnTo>
                    <a:lnTo>
                      <a:pt x="120" y="763"/>
                    </a:lnTo>
                    <a:lnTo>
                      <a:pt x="125" y="763"/>
                    </a:lnTo>
                    <a:lnTo>
                      <a:pt x="120" y="763"/>
                    </a:lnTo>
                    <a:lnTo>
                      <a:pt x="120" y="757"/>
                    </a:lnTo>
                    <a:lnTo>
                      <a:pt x="115" y="757"/>
                    </a:lnTo>
                    <a:lnTo>
                      <a:pt x="115" y="752"/>
                    </a:lnTo>
                    <a:lnTo>
                      <a:pt x="110" y="752"/>
                    </a:lnTo>
                    <a:lnTo>
                      <a:pt x="110" y="747"/>
                    </a:lnTo>
                    <a:lnTo>
                      <a:pt x="110" y="742"/>
                    </a:lnTo>
                    <a:lnTo>
                      <a:pt x="104" y="737"/>
                    </a:lnTo>
                    <a:lnTo>
                      <a:pt x="104" y="731"/>
                    </a:lnTo>
                    <a:lnTo>
                      <a:pt x="99" y="731"/>
                    </a:lnTo>
                    <a:lnTo>
                      <a:pt x="99" y="726"/>
                    </a:lnTo>
                    <a:lnTo>
                      <a:pt x="99" y="721"/>
                    </a:lnTo>
                    <a:lnTo>
                      <a:pt x="99" y="716"/>
                    </a:lnTo>
                    <a:lnTo>
                      <a:pt x="99" y="721"/>
                    </a:lnTo>
                    <a:lnTo>
                      <a:pt x="104" y="721"/>
                    </a:lnTo>
                    <a:lnTo>
                      <a:pt x="110" y="721"/>
                    </a:lnTo>
                    <a:lnTo>
                      <a:pt x="110" y="726"/>
                    </a:lnTo>
                    <a:lnTo>
                      <a:pt x="115" y="726"/>
                    </a:lnTo>
                    <a:lnTo>
                      <a:pt x="120" y="731"/>
                    </a:lnTo>
                    <a:lnTo>
                      <a:pt x="120" y="737"/>
                    </a:lnTo>
                    <a:lnTo>
                      <a:pt x="120" y="742"/>
                    </a:lnTo>
                    <a:lnTo>
                      <a:pt x="125" y="742"/>
                    </a:lnTo>
                    <a:lnTo>
                      <a:pt x="125" y="747"/>
                    </a:lnTo>
                    <a:lnTo>
                      <a:pt x="130" y="747"/>
                    </a:lnTo>
                    <a:lnTo>
                      <a:pt x="130" y="752"/>
                    </a:lnTo>
                    <a:close/>
                    <a:moveTo>
                      <a:pt x="104" y="700"/>
                    </a:moveTo>
                    <a:lnTo>
                      <a:pt x="110" y="700"/>
                    </a:lnTo>
                    <a:lnTo>
                      <a:pt x="110" y="705"/>
                    </a:lnTo>
                    <a:lnTo>
                      <a:pt x="104" y="705"/>
                    </a:lnTo>
                    <a:lnTo>
                      <a:pt x="110" y="710"/>
                    </a:lnTo>
                    <a:lnTo>
                      <a:pt x="110" y="716"/>
                    </a:lnTo>
                    <a:lnTo>
                      <a:pt x="115" y="716"/>
                    </a:lnTo>
                    <a:lnTo>
                      <a:pt x="115" y="721"/>
                    </a:lnTo>
                    <a:lnTo>
                      <a:pt x="115" y="726"/>
                    </a:lnTo>
                    <a:lnTo>
                      <a:pt x="110" y="721"/>
                    </a:lnTo>
                    <a:lnTo>
                      <a:pt x="104" y="721"/>
                    </a:lnTo>
                    <a:lnTo>
                      <a:pt x="104" y="716"/>
                    </a:lnTo>
                    <a:lnTo>
                      <a:pt x="99" y="716"/>
                    </a:lnTo>
                    <a:lnTo>
                      <a:pt x="99" y="710"/>
                    </a:lnTo>
                    <a:lnTo>
                      <a:pt x="99" y="705"/>
                    </a:lnTo>
                    <a:lnTo>
                      <a:pt x="99" y="700"/>
                    </a:lnTo>
                    <a:lnTo>
                      <a:pt x="99" y="695"/>
                    </a:lnTo>
                    <a:lnTo>
                      <a:pt x="104" y="695"/>
                    </a:lnTo>
                    <a:lnTo>
                      <a:pt x="104" y="700"/>
                    </a:lnTo>
                    <a:close/>
                    <a:moveTo>
                      <a:pt x="631" y="172"/>
                    </a:moveTo>
                    <a:lnTo>
                      <a:pt x="626" y="178"/>
                    </a:lnTo>
                    <a:lnTo>
                      <a:pt x="626" y="183"/>
                    </a:lnTo>
                    <a:lnTo>
                      <a:pt x="626" y="188"/>
                    </a:lnTo>
                    <a:lnTo>
                      <a:pt x="626" y="193"/>
                    </a:lnTo>
                    <a:lnTo>
                      <a:pt x="626" y="198"/>
                    </a:lnTo>
                    <a:lnTo>
                      <a:pt x="620" y="198"/>
                    </a:lnTo>
                    <a:lnTo>
                      <a:pt x="620" y="204"/>
                    </a:lnTo>
                    <a:lnTo>
                      <a:pt x="620" y="209"/>
                    </a:lnTo>
                    <a:lnTo>
                      <a:pt x="620" y="214"/>
                    </a:lnTo>
                    <a:lnTo>
                      <a:pt x="620" y="219"/>
                    </a:lnTo>
                    <a:lnTo>
                      <a:pt x="615" y="219"/>
                    </a:lnTo>
                    <a:lnTo>
                      <a:pt x="615" y="225"/>
                    </a:lnTo>
                    <a:lnTo>
                      <a:pt x="610" y="225"/>
                    </a:lnTo>
                    <a:lnTo>
                      <a:pt x="610" y="219"/>
                    </a:lnTo>
                    <a:lnTo>
                      <a:pt x="605" y="219"/>
                    </a:lnTo>
                    <a:lnTo>
                      <a:pt x="599" y="214"/>
                    </a:lnTo>
                    <a:lnTo>
                      <a:pt x="594" y="214"/>
                    </a:lnTo>
                    <a:lnTo>
                      <a:pt x="589" y="214"/>
                    </a:lnTo>
                    <a:lnTo>
                      <a:pt x="589" y="209"/>
                    </a:lnTo>
                    <a:lnTo>
                      <a:pt x="584" y="209"/>
                    </a:lnTo>
                    <a:lnTo>
                      <a:pt x="584" y="214"/>
                    </a:lnTo>
                    <a:lnTo>
                      <a:pt x="584" y="219"/>
                    </a:lnTo>
                    <a:lnTo>
                      <a:pt x="579" y="219"/>
                    </a:lnTo>
                    <a:lnTo>
                      <a:pt x="579" y="225"/>
                    </a:lnTo>
                    <a:lnTo>
                      <a:pt x="579" y="230"/>
                    </a:lnTo>
                    <a:lnTo>
                      <a:pt x="579" y="235"/>
                    </a:lnTo>
                    <a:lnTo>
                      <a:pt x="573" y="235"/>
                    </a:lnTo>
                    <a:lnTo>
                      <a:pt x="573" y="240"/>
                    </a:lnTo>
                    <a:lnTo>
                      <a:pt x="563" y="256"/>
                    </a:lnTo>
                    <a:lnTo>
                      <a:pt x="558" y="277"/>
                    </a:lnTo>
                    <a:lnTo>
                      <a:pt x="553" y="277"/>
                    </a:lnTo>
                    <a:lnTo>
                      <a:pt x="537" y="277"/>
                    </a:lnTo>
                    <a:lnTo>
                      <a:pt x="537" y="282"/>
                    </a:lnTo>
                    <a:lnTo>
                      <a:pt x="532" y="282"/>
                    </a:lnTo>
                    <a:lnTo>
                      <a:pt x="521" y="287"/>
                    </a:lnTo>
                    <a:lnTo>
                      <a:pt x="516" y="298"/>
                    </a:lnTo>
                    <a:lnTo>
                      <a:pt x="511" y="303"/>
                    </a:lnTo>
                    <a:lnTo>
                      <a:pt x="506" y="313"/>
                    </a:lnTo>
                    <a:lnTo>
                      <a:pt x="500" y="324"/>
                    </a:lnTo>
                    <a:lnTo>
                      <a:pt x="485" y="334"/>
                    </a:lnTo>
                    <a:lnTo>
                      <a:pt x="469" y="350"/>
                    </a:lnTo>
                    <a:lnTo>
                      <a:pt x="464" y="355"/>
                    </a:lnTo>
                    <a:lnTo>
                      <a:pt x="448" y="366"/>
                    </a:lnTo>
                    <a:lnTo>
                      <a:pt x="438" y="376"/>
                    </a:lnTo>
                    <a:lnTo>
                      <a:pt x="427" y="381"/>
                    </a:lnTo>
                    <a:lnTo>
                      <a:pt x="422" y="381"/>
                    </a:lnTo>
                    <a:lnTo>
                      <a:pt x="422" y="387"/>
                    </a:lnTo>
                    <a:lnTo>
                      <a:pt x="417" y="387"/>
                    </a:lnTo>
                    <a:lnTo>
                      <a:pt x="412" y="387"/>
                    </a:lnTo>
                    <a:lnTo>
                      <a:pt x="417" y="392"/>
                    </a:lnTo>
                    <a:lnTo>
                      <a:pt x="412" y="392"/>
                    </a:lnTo>
                    <a:lnTo>
                      <a:pt x="412" y="397"/>
                    </a:lnTo>
                    <a:lnTo>
                      <a:pt x="412" y="402"/>
                    </a:lnTo>
                    <a:lnTo>
                      <a:pt x="407" y="402"/>
                    </a:lnTo>
                    <a:lnTo>
                      <a:pt x="401" y="402"/>
                    </a:lnTo>
                    <a:lnTo>
                      <a:pt x="401" y="407"/>
                    </a:lnTo>
                    <a:lnTo>
                      <a:pt x="396" y="407"/>
                    </a:lnTo>
                    <a:lnTo>
                      <a:pt x="391" y="407"/>
                    </a:lnTo>
                    <a:lnTo>
                      <a:pt x="391" y="413"/>
                    </a:lnTo>
                    <a:lnTo>
                      <a:pt x="396" y="413"/>
                    </a:lnTo>
                    <a:lnTo>
                      <a:pt x="391" y="413"/>
                    </a:lnTo>
                    <a:lnTo>
                      <a:pt x="391" y="418"/>
                    </a:lnTo>
                    <a:lnTo>
                      <a:pt x="386" y="418"/>
                    </a:lnTo>
                    <a:lnTo>
                      <a:pt x="391" y="423"/>
                    </a:lnTo>
                    <a:lnTo>
                      <a:pt x="391" y="428"/>
                    </a:lnTo>
                    <a:lnTo>
                      <a:pt x="396" y="423"/>
                    </a:lnTo>
                    <a:lnTo>
                      <a:pt x="396" y="428"/>
                    </a:lnTo>
                    <a:lnTo>
                      <a:pt x="396" y="423"/>
                    </a:lnTo>
                    <a:lnTo>
                      <a:pt x="401" y="423"/>
                    </a:lnTo>
                    <a:lnTo>
                      <a:pt x="401" y="428"/>
                    </a:lnTo>
                    <a:lnTo>
                      <a:pt x="401" y="434"/>
                    </a:lnTo>
                    <a:lnTo>
                      <a:pt x="401" y="439"/>
                    </a:lnTo>
                    <a:lnTo>
                      <a:pt x="401" y="444"/>
                    </a:lnTo>
                    <a:lnTo>
                      <a:pt x="396" y="444"/>
                    </a:lnTo>
                    <a:lnTo>
                      <a:pt x="401" y="444"/>
                    </a:lnTo>
                    <a:lnTo>
                      <a:pt x="401" y="449"/>
                    </a:lnTo>
                    <a:lnTo>
                      <a:pt x="396" y="449"/>
                    </a:lnTo>
                    <a:lnTo>
                      <a:pt x="396" y="454"/>
                    </a:lnTo>
                    <a:lnTo>
                      <a:pt x="396" y="460"/>
                    </a:lnTo>
                    <a:lnTo>
                      <a:pt x="391" y="460"/>
                    </a:lnTo>
                    <a:lnTo>
                      <a:pt x="391" y="465"/>
                    </a:lnTo>
                    <a:lnTo>
                      <a:pt x="386" y="465"/>
                    </a:lnTo>
                    <a:lnTo>
                      <a:pt x="386" y="470"/>
                    </a:lnTo>
                    <a:lnTo>
                      <a:pt x="386" y="475"/>
                    </a:lnTo>
                    <a:lnTo>
                      <a:pt x="391" y="475"/>
                    </a:lnTo>
                    <a:lnTo>
                      <a:pt x="391" y="481"/>
                    </a:lnTo>
                    <a:lnTo>
                      <a:pt x="396" y="481"/>
                    </a:lnTo>
                    <a:lnTo>
                      <a:pt x="396" y="486"/>
                    </a:lnTo>
                    <a:lnTo>
                      <a:pt x="401" y="486"/>
                    </a:lnTo>
                    <a:lnTo>
                      <a:pt x="401" y="491"/>
                    </a:lnTo>
                    <a:lnTo>
                      <a:pt x="407" y="491"/>
                    </a:lnTo>
                    <a:lnTo>
                      <a:pt x="407" y="496"/>
                    </a:lnTo>
                    <a:lnTo>
                      <a:pt x="412" y="496"/>
                    </a:lnTo>
                    <a:lnTo>
                      <a:pt x="412" y="501"/>
                    </a:lnTo>
                    <a:lnTo>
                      <a:pt x="412" y="507"/>
                    </a:lnTo>
                    <a:lnTo>
                      <a:pt x="417" y="507"/>
                    </a:lnTo>
                    <a:lnTo>
                      <a:pt x="417" y="512"/>
                    </a:lnTo>
                    <a:lnTo>
                      <a:pt x="417" y="517"/>
                    </a:lnTo>
                    <a:lnTo>
                      <a:pt x="417" y="522"/>
                    </a:lnTo>
                    <a:lnTo>
                      <a:pt x="412" y="522"/>
                    </a:lnTo>
                    <a:lnTo>
                      <a:pt x="412" y="528"/>
                    </a:lnTo>
                    <a:lnTo>
                      <a:pt x="412" y="533"/>
                    </a:lnTo>
                    <a:lnTo>
                      <a:pt x="407" y="533"/>
                    </a:lnTo>
                    <a:lnTo>
                      <a:pt x="407" y="538"/>
                    </a:lnTo>
                    <a:lnTo>
                      <a:pt x="401" y="543"/>
                    </a:lnTo>
                    <a:lnTo>
                      <a:pt x="401" y="548"/>
                    </a:lnTo>
                    <a:lnTo>
                      <a:pt x="396" y="548"/>
                    </a:lnTo>
                    <a:lnTo>
                      <a:pt x="396" y="554"/>
                    </a:lnTo>
                    <a:lnTo>
                      <a:pt x="391" y="559"/>
                    </a:lnTo>
                    <a:lnTo>
                      <a:pt x="386" y="564"/>
                    </a:lnTo>
                    <a:lnTo>
                      <a:pt x="386" y="569"/>
                    </a:lnTo>
                    <a:lnTo>
                      <a:pt x="386" y="575"/>
                    </a:lnTo>
                    <a:lnTo>
                      <a:pt x="386" y="580"/>
                    </a:lnTo>
                    <a:lnTo>
                      <a:pt x="386" y="590"/>
                    </a:lnTo>
                    <a:lnTo>
                      <a:pt x="386" y="595"/>
                    </a:lnTo>
                    <a:lnTo>
                      <a:pt x="386" y="601"/>
                    </a:lnTo>
                    <a:lnTo>
                      <a:pt x="381" y="606"/>
                    </a:lnTo>
                    <a:lnTo>
                      <a:pt x="381" y="611"/>
                    </a:lnTo>
                    <a:lnTo>
                      <a:pt x="375" y="622"/>
                    </a:lnTo>
                    <a:lnTo>
                      <a:pt x="375" y="627"/>
                    </a:lnTo>
                    <a:lnTo>
                      <a:pt x="375" y="632"/>
                    </a:lnTo>
                    <a:lnTo>
                      <a:pt x="381" y="637"/>
                    </a:lnTo>
                    <a:lnTo>
                      <a:pt x="375" y="637"/>
                    </a:lnTo>
                    <a:lnTo>
                      <a:pt x="381" y="643"/>
                    </a:lnTo>
                    <a:lnTo>
                      <a:pt x="375" y="643"/>
                    </a:lnTo>
                    <a:lnTo>
                      <a:pt x="375" y="648"/>
                    </a:lnTo>
                    <a:lnTo>
                      <a:pt x="375" y="653"/>
                    </a:lnTo>
                    <a:lnTo>
                      <a:pt x="375" y="658"/>
                    </a:lnTo>
                    <a:lnTo>
                      <a:pt x="375" y="663"/>
                    </a:lnTo>
                    <a:lnTo>
                      <a:pt x="375" y="669"/>
                    </a:lnTo>
                    <a:lnTo>
                      <a:pt x="375" y="674"/>
                    </a:lnTo>
                    <a:lnTo>
                      <a:pt x="375" y="679"/>
                    </a:lnTo>
                    <a:lnTo>
                      <a:pt x="370" y="679"/>
                    </a:lnTo>
                    <a:lnTo>
                      <a:pt x="370" y="684"/>
                    </a:lnTo>
                    <a:lnTo>
                      <a:pt x="370" y="690"/>
                    </a:lnTo>
                    <a:lnTo>
                      <a:pt x="365" y="690"/>
                    </a:lnTo>
                    <a:lnTo>
                      <a:pt x="365" y="695"/>
                    </a:lnTo>
                    <a:lnTo>
                      <a:pt x="360" y="695"/>
                    </a:lnTo>
                    <a:lnTo>
                      <a:pt x="360" y="700"/>
                    </a:lnTo>
                    <a:lnTo>
                      <a:pt x="355" y="700"/>
                    </a:lnTo>
                    <a:lnTo>
                      <a:pt x="349" y="700"/>
                    </a:lnTo>
                    <a:lnTo>
                      <a:pt x="349" y="705"/>
                    </a:lnTo>
                    <a:lnTo>
                      <a:pt x="344" y="705"/>
                    </a:lnTo>
                    <a:lnTo>
                      <a:pt x="344" y="710"/>
                    </a:lnTo>
                    <a:lnTo>
                      <a:pt x="344" y="716"/>
                    </a:lnTo>
                    <a:lnTo>
                      <a:pt x="339" y="716"/>
                    </a:lnTo>
                    <a:lnTo>
                      <a:pt x="339" y="721"/>
                    </a:lnTo>
                    <a:lnTo>
                      <a:pt x="339" y="726"/>
                    </a:lnTo>
                    <a:lnTo>
                      <a:pt x="334" y="726"/>
                    </a:lnTo>
                    <a:lnTo>
                      <a:pt x="334" y="731"/>
                    </a:lnTo>
                    <a:lnTo>
                      <a:pt x="328" y="731"/>
                    </a:lnTo>
                    <a:lnTo>
                      <a:pt x="328" y="737"/>
                    </a:lnTo>
                    <a:lnTo>
                      <a:pt x="323" y="737"/>
                    </a:lnTo>
                    <a:lnTo>
                      <a:pt x="323" y="742"/>
                    </a:lnTo>
                    <a:lnTo>
                      <a:pt x="328" y="742"/>
                    </a:lnTo>
                    <a:lnTo>
                      <a:pt x="328" y="747"/>
                    </a:lnTo>
                    <a:lnTo>
                      <a:pt x="323" y="747"/>
                    </a:lnTo>
                    <a:lnTo>
                      <a:pt x="323" y="752"/>
                    </a:lnTo>
                    <a:lnTo>
                      <a:pt x="318" y="752"/>
                    </a:lnTo>
                    <a:lnTo>
                      <a:pt x="318" y="757"/>
                    </a:lnTo>
                    <a:lnTo>
                      <a:pt x="318" y="763"/>
                    </a:lnTo>
                    <a:lnTo>
                      <a:pt x="313" y="763"/>
                    </a:lnTo>
                    <a:lnTo>
                      <a:pt x="313" y="768"/>
                    </a:lnTo>
                    <a:lnTo>
                      <a:pt x="313" y="773"/>
                    </a:lnTo>
                    <a:lnTo>
                      <a:pt x="308" y="773"/>
                    </a:lnTo>
                    <a:lnTo>
                      <a:pt x="302" y="773"/>
                    </a:lnTo>
                    <a:lnTo>
                      <a:pt x="302" y="778"/>
                    </a:lnTo>
                    <a:lnTo>
                      <a:pt x="297" y="778"/>
                    </a:lnTo>
                    <a:lnTo>
                      <a:pt x="297" y="784"/>
                    </a:lnTo>
                    <a:lnTo>
                      <a:pt x="292" y="789"/>
                    </a:lnTo>
                    <a:lnTo>
                      <a:pt x="297" y="794"/>
                    </a:lnTo>
                    <a:lnTo>
                      <a:pt x="302" y="794"/>
                    </a:lnTo>
                    <a:lnTo>
                      <a:pt x="302" y="799"/>
                    </a:lnTo>
                    <a:lnTo>
                      <a:pt x="302" y="804"/>
                    </a:lnTo>
                    <a:lnTo>
                      <a:pt x="302" y="810"/>
                    </a:lnTo>
                    <a:lnTo>
                      <a:pt x="302" y="815"/>
                    </a:lnTo>
                    <a:lnTo>
                      <a:pt x="308" y="820"/>
                    </a:lnTo>
                    <a:lnTo>
                      <a:pt x="308" y="825"/>
                    </a:lnTo>
                    <a:lnTo>
                      <a:pt x="308" y="831"/>
                    </a:lnTo>
                    <a:lnTo>
                      <a:pt x="308" y="836"/>
                    </a:lnTo>
                    <a:lnTo>
                      <a:pt x="302" y="836"/>
                    </a:lnTo>
                    <a:lnTo>
                      <a:pt x="297" y="836"/>
                    </a:lnTo>
                    <a:lnTo>
                      <a:pt x="292" y="836"/>
                    </a:lnTo>
                    <a:lnTo>
                      <a:pt x="292" y="841"/>
                    </a:lnTo>
                    <a:lnTo>
                      <a:pt x="292" y="846"/>
                    </a:lnTo>
                    <a:lnTo>
                      <a:pt x="287" y="846"/>
                    </a:lnTo>
                    <a:lnTo>
                      <a:pt x="282" y="846"/>
                    </a:lnTo>
                    <a:lnTo>
                      <a:pt x="282" y="841"/>
                    </a:lnTo>
                    <a:lnTo>
                      <a:pt x="282" y="836"/>
                    </a:lnTo>
                    <a:lnTo>
                      <a:pt x="282" y="831"/>
                    </a:lnTo>
                    <a:lnTo>
                      <a:pt x="276" y="836"/>
                    </a:lnTo>
                    <a:lnTo>
                      <a:pt x="276" y="831"/>
                    </a:lnTo>
                    <a:lnTo>
                      <a:pt x="276" y="825"/>
                    </a:lnTo>
                    <a:lnTo>
                      <a:pt x="276" y="820"/>
                    </a:lnTo>
                    <a:lnTo>
                      <a:pt x="282" y="820"/>
                    </a:lnTo>
                    <a:lnTo>
                      <a:pt x="282" y="815"/>
                    </a:lnTo>
                    <a:lnTo>
                      <a:pt x="282" y="820"/>
                    </a:lnTo>
                    <a:lnTo>
                      <a:pt x="287" y="820"/>
                    </a:lnTo>
                    <a:lnTo>
                      <a:pt x="292" y="820"/>
                    </a:lnTo>
                    <a:lnTo>
                      <a:pt x="292" y="815"/>
                    </a:lnTo>
                    <a:lnTo>
                      <a:pt x="287" y="815"/>
                    </a:lnTo>
                    <a:lnTo>
                      <a:pt x="287" y="810"/>
                    </a:lnTo>
                    <a:lnTo>
                      <a:pt x="282" y="810"/>
                    </a:lnTo>
                    <a:lnTo>
                      <a:pt x="276" y="810"/>
                    </a:lnTo>
                    <a:lnTo>
                      <a:pt x="271" y="815"/>
                    </a:lnTo>
                    <a:lnTo>
                      <a:pt x="266" y="820"/>
                    </a:lnTo>
                    <a:lnTo>
                      <a:pt x="266" y="825"/>
                    </a:lnTo>
                    <a:lnTo>
                      <a:pt x="261" y="831"/>
                    </a:lnTo>
                    <a:lnTo>
                      <a:pt x="261" y="836"/>
                    </a:lnTo>
                    <a:lnTo>
                      <a:pt x="261" y="841"/>
                    </a:lnTo>
                    <a:lnTo>
                      <a:pt x="261" y="846"/>
                    </a:lnTo>
                    <a:lnTo>
                      <a:pt x="266" y="846"/>
                    </a:lnTo>
                    <a:lnTo>
                      <a:pt x="266" y="852"/>
                    </a:lnTo>
                    <a:lnTo>
                      <a:pt x="261" y="857"/>
                    </a:lnTo>
                    <a:lnTo>
                      <a:pt x="255" y="857"/>
                    </a:lnTo>
                    <a:lnTo>
                      <a:pt x="250" y="862"/>
                    </a:lnTo>
                    <a:lnTo>
                      <a:pt x="245" y="862"/>
                    </a:lnTo>
                    <a:lnTo>
                      <a:pt x="245" y="857"/>
                    </a:lnTo>
                    <a:lnTo>
                      <a:pt x="240" y="857"/>
                    </a:lnTo>
                    <a:lnTo>
                      <a:pt x="235" y="857"/>
                    </a:lnTo>
                    <a:lnTo>
                      <a:pt x="235" y="852"/>
                    </a:lnTo>
                    <a:lnTo>
                      <a:pt x="240" y="852"/>
                    </a:lnTo>
                    <a:lnTo>
                      <a:pt x="240" y="846"/>
                    </a:lnTo>
                    <a:lnTo>
                      <a:pt x="245" y="846"/>
                    </a:lnTo>
                    <a:lnTo>
                      <a:pt x="245" y="841"/>
                    </a:lnTo>
                    <a:lnTo>
                      <a:pt x="240" y="841"/>
                    </a:lnTo>
                    <a:lnTo>
                      <a:pt x="240" y="836"/>
                    </a:lnTo>
                    <a:lnTo>
                      <a:pt x="235" y="841"/>
                    </a:lnTo>
                    <a:lnTo>
                      <a:pt x="229" y="841"/>
                    </a:lnTo>
                    <a:lnTo>
                      <a:pt x="229" y="846"/>
                    </a:lnTo>
                    <a:lnTo>
                      <a:pt x="224" y="846"/>
                    </a:lnTo>
                    <a:lnTo>
                      <a:pt x="219" y="846"/>
                    </a:lnTo>
                    <a:lnTo>
                      <a:pt x="219" y="841"/>
                    </a:lnTo>
                    <a:lnTo>
                      <a:pt x="219" y="846"/>
                    </a:lnTo>
                    <a:lnTo>
                      <a:pt x="214" y="846"/>
                    </a:lnTo>
                    <a:lnTo>
                      <a:pt x="214" y="841"/>
                    </a:lnTo>
                    <a:lnTo>
                      <a:pt x="209" y="841"/>
                    </a:lnTo>
                    <a:lnTo>
                      <a:pt x="209" y="836"/>
                    </a:lnTo>
                    <a:lnTo>
                      <a:pt x="214" y="836"/>
                    </a:lnTo>
                    <a:lnTo>
                      <a:pt x="214" y="831"/>
                    </a:lnTo>
                    <a:lnTo>
                      <a:pt x="214" y="825"/>
                    </a:lnTo>
                    <a:lnTo>
                      <a:pt x="209" y="825"/>
                    </a:lnTo>
                    <a:lnTo>
                      <a:pt x="203" y="825"/>
                    </a:lnTo>
                    <a:lnTo>
                      <a:pt x="198" y="825"/>
                    </a:lnTo>
                    <a:lnTo>
                      <a:pt x="198" y="820"/>
                    </a:lnTo>
                    <a:lnTo>
                      <a:pt x="193" y="820"/>
                    </a:lnTo>
                    <a:lnTo>
                      <a:pt x="193" y="815"/>
                    </a:lnTo>
                    <a:lnTo>
                      <a:pt x="188" y="815"/>
                    </a:lnTo>
                    <a:lnTo>
                      <a:pt x="188" y="810"/>
                    </a:lnTo>
                    <a:lnTo>
                      <a:pt x="183" y="810"/>
                    </a:lnTo>
                    <a:lnTo>
                      <a:pt x="183" y="804"/>
                    </a:lnTo>
                    <a:lnTo>
                      <a:pt x="177" y="804"/>
                    </a:lnTo>
                    <a:lnTo>
                      <a:pt x="177" y="799"/>
                    </a:lnTo>
                    <a:lnTo>
                      <a:pt x="183" y="799"/>
                    </a:lnTo>
                    <a:lnTo>
                      <a:pt x="183" y="794"/>
                    </a:lnTo>
                    <a:lnTo>
                      <a:pt x="177" y="794"/>
                    </a:lnTo>
                    <a:lnTo>
                      <a:pt x="172" y="789"/>
                    </a:lnTo>
                    <a:lnTo>
                      <a:pt x="167" y="789"/>
                    </a:lnTo>
                    <a:lnTo>
                      <a:pt x="167" y="784"/>
                    </a:lnTo>
                    <a:lnTo>
                      <a:pt x="162" y="784"/>
                    </a:lnTo>
                    <a:lnTo>
                      <a:pt x="162" y="778"/>
                    </a:lnTo>
                    <a:lnTo>
                      <a:pt x="162" y="773"/>
                    </a:lnTo>
                    <a:lnTo>
                      <a:pt x="156" y="773"/>
                    </a:lnTo>
                    <a:lnTo>
                      <a:pt x="151" y="773"/>
                    </a:lnTo>
                    <a:lnTo>
                      <a:pt x="151" y="768"/>
                    </a:lnTo>
                    <a:lnTo>
                      <a:pt x="151" y="763"/>
                    </a:lnTo>
                    <a:lnTo>
                      <a:pt x="151" y="757"/>
                    </a:lnTo>
                    <a:lnTo>
                      <a:pt x="151" y="752"/>
                    </a:lnTo>
                    <a:lnTo>
                      <a:pt x="146" y="752"/>
                    </a:lnTo>
                    <a:lnTo>
                      <a:pt x="146" y="747"/>
                    </a:lnTo>
                    <a:lnTo>
                      <a:pt x="141" y="747"/>
                    </a:lnTo>
                    <a:lnTo>
                      <a:pt x="141" y="742"/>
                    </a:lnTo>
                    <a:lnTo>
                      <a:pt x="141" y="737"/>
                    </a:lnTo>
                    <a:lnTo>
                      <a:pt x="136" y="737"/>
                    </a:lnTo>
                    <a:lnTo>
                      <a:pt x="136" y="731"/>
                    </a:lnTo>
                    <a:lnTo>
                      <a:pt x="130" y="731"/>
                    </a:lnTo>
                    <a:lnTo>
                      <a:pt x="130" y="726"/>
                    </a:lnTo>
                    <a:lnTo>
                      <a:pt x="136" y="726"/>
                    </a:lnTo>
                    <a:lnTo>
                      <a:pt x="130" y="726"/>
                    </a:lnTo>
                    <a:lnTo>
                      <a:pt x="130" y="721"/>
                    </a:lnTo>
                    <a:lnTo>
                      <a:pt x="125" y="721"/>
                    </a:lnTo>
                    <a:lnTo>
                      <a:pt x="125" y="716"/>
                    </a:lnTo>
                    <a:lnTo>
                      <a:pt x="120" y="716"/>
                    </a:lnTo>
                    <a:lnTo>
                      <a:pt x="120" y="721"/>
                    </a:lnTo>
                    <a:lnTo>
                      <a:pt x="115" y="721"/>
                    </a:lnTo>
                    <a:lnTo>
                      <a:pt x="115" y="716"/>
                    </a:lnTo>
                    <a:lnTo>
                      <a:pt x="110" y="716"/>
                    </a:lnTo>
                    <a:lnTo>
                      <a:pt x="110" y="710"/>
                    </a:lnTo>
                    <a:lnTo>
                      <a:pt x="110" y="705"/>
                    </a:lnTo>
                    <a:lnTo>
                      <a:pt x="104" y="705"/>
                    </a:lnTo>
                    <a:lnTo>
                      <a:pt x="110" y="705"/>
                    </a:lnTo>
                    <a:lnTo>
                      <a:pt x="110" y="700"/>
                    </a:lnTo>
                    <a:lnTo>
                      <a:pt x="104" y="700"/>
                    </a:lnTo>
                    <a:lnTo>
                      <a:pt x="104" y="695"/>
                    </a:lnTo>
                    <a:lnTo>
                      <a:pt x="99" y="695"/>
                    </a:lnTo>
                    <a:lnTo>
                      <a:pt x="94" y="690"/>
                    </a:lnTo>
                    <a:lnTo>
                      <a:pt x="89" y="690"/>
                    </a:lnTo>
                    <a:lnTo>
                      <a:pt x="89" y="684"/>
                    </a:lnTo>
                    <a:lnTo>
                      <a:pt x="83" y="684"/>
                    </a:lnTo>
                    <a:lnTo>
                      <a:pt x="83" y="679"/>
                    </a:lnTo>
                    <a:lnTo>
                      <a:pt x="83" y="674"/>
                    </a:lnTo>
                    <a:lnTo>
                      <a:pt x="83" y="669"/>
                    </a:lnTo>
                    <a:lnTo>
                      <a:pt x="83" y="663"/>
                    </a:lnTo>
                    <a:lnTo>
                      <a:pt x="83" y="658"/>
                    </a:lnTo>
                    <a:lnTo>
                      <a:pt x="78" y="653"/>
                    </a:lnTo>
                    <a:lnTo>
                      <a:pt x="78" y="648"/>
                    </a:lnTo>
                    <a:lnTo>
                      <a:pt x="73" y="643"/>
                    </a:lnTo>
                    <a:lnTo>
                      <a:pt x="68" y="643"/>
                    </a:lnTo>
                    <a:lnTo>
                      <a:pt x="63" y="643"/>
                    </a:lnTo>
                    <a:lnTo>
                      <a:pt x="63" y="648"/>
                    </a:lnTo>
                    <a:lnTo>
                      <a:pt x="63" y="653"/>
                    </a:lnTo>
                    <a:lnTo>
                      <a:pt x="57" y="658"/>
                    </a:lnTo>
                    <a:lnTo>
                      <a:pt x="52" y="658"/>
                    </a:lnTo>
                    <a:lnTo>
                      <a:pt x="47" y="653"/>
                    </a:lnTo>
                    <a:lnTo>
                      <a:pt x="47" y="648"/>
                    </a:lnTo>
                    <a:lnTo>
                      <a:pt x="42" y="648"/>
                    </a:lnTo>
                    <a:lnTo>
                      <a:pt x="37" y="648"/>
                    </a:lnTo>
                    <a:lnTo>
                      <a:pt x="37" y="643"/>
                    </a:lnTo>
                    <a:lnTo>
                      <a:pt x="37" y="637"/>
                    </a:lnTo>
                    <a:lnTo>
                      <a:pt x="31" y="627"/>
                    </a:lnTo>
                    <a:lnTo>
                      <a:pt x="21" y="616"/>
                    </a:lnTo>
                    <a:lnTo>
                      <a:pt x="16" y="616"/>
                    </a:lnTo>
                    <a:lnTo>
                      <a:pt x="10" y="616"/>
                    </a:lnTo>
                    <a:lnTo>
                      <a:pt x="5" y="616"/>
                    </a:lnTo>
                    <a:lnTo>
                      <a:pt x="5" y="611"/>
                    </a:lnTo>
                    <a:lnTo>
                      <a:pt x="0" y="611"/>
                    </a:lnTo>
                    <a:lnTo>
                      <a:pt x="0" y="606"/>
                    </a:lnTo>
                    <a:lnTo>
                      <a:pt x="5" y="606"/>
                    </a:lnTo>
                    <a:lnTo>
                      <a:pt x="10" y="606"/>
                    </a:lnTo>
                    <a:lnTo>
                      <a:pt x="16" y="611"/>
                    </a:lnTo>
                    <a:lnTo>
                      <a:pt x="21" y="611"/>
                    </a:lnTo>
                    <a:lnTo>
                      <a:pt x="21" y="606"/>
                    </a:lnTo>
                    <a:lnTo>
                      <a:pt x="16" y="606"/>
                    </a:lnTo>
                    <a:lnTo>
                      <a:pt x="16" y="601"/>
                    </a:lnTo>
                    <a:lnTo>
                      <a:pt x="10" y="595"/>
                    </a:lnTo>
                    <a:lnTo>
                      <a:pt x="31" y="601"/>
                    </a:lnTo>
                    <a:lnTo>
                      <a:pt x="47" y="601"/>
                    </a:lnTo>
                    <a:lnTo>
                      <a:pt x="52" y="601"/>
                    </a:lnTo>
                    <a:lnTo>
                      <a:pt x="52" y="595"/>
                    </a:lnTo>
                    <a:lnTo>
                      <a:pt x="52" y="585"/>
                    </a:lnTo>
                    <a:lnTo>
                      <a:pt x="47" y="580"/>
                    </a:lnTo>
                    <a:lnTo>
                      <a:pt x="42" y="569"/>
                    </a:lnTo>
                    <a:lnTo>
                      <a:pt x="37" y="559"/>
                    </a:lnTo>
                    <a:lnTo>
                      <a:pt x="31" y="554"/>
                    </a:lnTo>
                    <a:lnTo>
                      <a:pt x="26" y="548"/>
                    </a:lnTo>
                    <a:lnTo>
                      <a:pt x="21" y="538"/>
                    </a:lnTo>
                    <a:lnTo>
                      <a:pt x="21" y="528"/>
                    </a:lnTo>
                    <a:lnTo>
                      <a:pt x="21" y="517"/>
                    </a:lnTo>
                    <a:lnTo>
                      <a:pt x="26" y="501"/>
                    </a:lnTo>
                    <a:lnTo>
                      <a:pt x="26" y="486"/>
                    </a:lnTo>
                    <a:lnTo>
                      <a:pt x="26" y="481"/>
                    </a:lnTo>
                    <a:lnTo>
                      <a:pt x="16" y="475"/>
                    </a:lnTo>
                    <a:lnTo>
                      <a:pt x="21" y="460"/>
                    </a:lnTo>
                    <a:lnTo>
                      <a:pt x="21" y="454"/>
                    </a:lnTo>
                    <a:lnTo>
                      <a:pt x="26" y="454"/>
                    </a:lnTo>
                    <a:lnTo>
                      <a:pt x="26" y="449"/>
                    </a:lnTo>
                    <a:lnTo>
                      <a:pt x="26" y="439"/>
                    </a:lnTo>
                    <a:lnTo>
                      <a:pt x="31" y="439"/>
                    </a:lnTo>
                    <a:lnTo>
                      <a:pt x="37" y="434"/>
                    </a:lnTo>
                    <a:lnTo>
                      <a:pt x="42" y="434"/>
                    </a:lnTo>
                    <a:lnTo>
                      <a:pt x="37" y="428"/>
                    </a:lnTo>
                    <a:lnTo>
                      <a:pt x="31" y="418"/>
                    </a:lnTo>
                    <a:lnTo>
                      <a:pt x="31" y="413"/>
                    </a:lnTo>
                    <a:lnTo>
                      <a:pt x="37" y="413"/>
                    </a:lnTo>
                    <a:lnTo>
                      <a:pt x="42" y="413"/>
                    </a:lnTo>
                    <a:lnTo>
                      <a:pt x="42" y="407"/>
                    </a:lnTo>
                    <a:lnTo>
                      <a:pt x="47" y="402"/>
                    </a:lnTo>
                    <a:lnTo>
                      <a:pt x="47" y="397"/>
                    </a:lnTo>
                    <a:lnTo>
                      <a:pt x="52" y="392"/>
                    </a:lnTo>
                    <a:lnTo>
                      <a:pt x="52" y="387"/>
                    </a:lnTo>
                    <a:lnTo>
                      <a:pt x="57" y="387"/>
                    </a:lnTo>
                    <a:lnTo>
                      <a:pt x="63" y="387"/>
                    </a:lnTo>
                    <a:lnTo>
                      <a:pt x="63" y="381"/>
                    </a:lnTo>
                    <a:lnTo>
                      <a:pt x="57" y="381"/>
                    </a:lnTo>
                    <a:lnTo>
                      <a:pt x="57" y="376"/>
                    </a:lnTo>
                    <a:lnTo>
                      <a:pt x="52" y="376"/>
                    </a:lnTo>
                    <a:lnTo>
                      <a:pt x="52" y="371"/>
                    </a:lnTo>
                    <a:lnTo>
                      <a:pt x="52" y="366"/>
                    </a:lnTo>
                    <a:lnTo>
                      <a:pt x="57" y="366"/>
                    </a:lnTo>
                    <a:lnTo>
                      <a:pt x="52" y="366"/>
                    </a:lnTo>
                    <a:lnTo>
                      <a:pt x="52" y="360"/>
                    </a:lnTo>
                    <a:lnTo>
                      <a:pt x="52" y="355"/>
                    </a:lnTo>
                    <a:lnTo>
                      <a:pt x="73" y="345"/>
                    </a:lnTo>
                    <a:lnTo>
                      <a:pt x="78" y="345"/>
                    </a:lnTo>
                    <a:lnTo>
                      <a:pt x="83" y="345"/>
                    </a:lnTo>
                    <a:lnTo>
                      <a:pt x="89" y="345"/>
                    </a:lnTo>
                    <a:lnTo>
                      <a:pt x="99" y="355"/>
                    </a:lnTo>
                    <a:lnTo>
                      <a:pt x="104" y="366"/>
                    </a:lnTo>
                    <a:lnTo>
                      <a:pt x="104" y="371"/>
                    </a:lnTo>
                    <a:lnTo>
                      <a:pt x="110" y="366"/>
                    </a:lnTo>
                    <a:lnTo>
                      <a:pt x="115" y="366"/>
                    </a:lnTo>
                    <a:lnTo>
                      <a:pt x="115" y="360"/>
                    </a:lnTo>
                    <a:lnTo>
                      <a:pt x="120" y="360"/>
                    </a:lnTo>
                    <a:lnTo>
                      <a:pt x="125" y="360"/>
                    </a:lnTo>
                    <a:lnTo>
                      <a:pt x="125" y="355"/>
                    </a:lnTo>
                    <a:lnTo>
                      <a:pt x="130" y="355"/>
                    </a:lnTo>
                    <a:lnTo>
                      <a:pt x="136" y="350"/>
                    </a:lnTo>
                    <a:lnTo>
                      <a:pt x="136" y="345"/>
                    </a:lnTo>
                    <a:lnTo>
                      <a:pt x="141" y="345"/>
                    </a:lnTo>
                    <a:lnTo>
                      <a:pt x="146" y="345"/>
                    </a:lnTo>
                    <a:lnTo>
                      <a:pt x="151" y="339"/>
                    </a:lnTo>
                    <a:lnTo>
                      <a:pt x="156" y="345"/>
                    </a:lnTo>
                    <a:lnTo>
                      <a:pt x="162" y="350"/>
                    </a:lnTo>
                    <a:lnTo>
                      <a:pt x="167" y="350"/>
                    </a:lnTo>
                    <a:lnTo>
                      <a:pt x="167" y="345"/>
                    </a:lnTo>
                    <a:lnTo>
                      <a:pt x="172" y="334"/>
                    </a:lnTo>
                    <a:lnTo>
                      <a:pt x="172" y="329"/>
                    </a:lnTo>
                    <a:lnTo>
                      <a:pt x="172" y="324"/>
                    </a:lnTo>
                    <a:lnTo>
                      <a:pt x="172" y="319"/>
                    </a:lnTo>
                    <a:lnTo>
                      <a:pt x="172" y="313"/>
                    </a:lnTo>
                    <a:lnTo>
                      <a:pt x="172" y="308"/>
                    </a:lnTo>
                    <a:lnTo>
                      <a:pt x="177" y="308"/>
                    </a:lnTo>
                    <a:lnTo>
                      <a:pt x="177" y="303"/>
                    </a:lnTo>
                    <a:lnTo>
                      <a:pt x="183" y="303"/>
                    </a:lnTo>
                    <a:lnTo>
                      <a:pt x="183" y="298"/>
                    </a:lnTo>
                    <a:lnTo>
                      <a:pt x="188" y="292"/>
                    </a:lnTo>
                    <a:lnTo>
                      <a:pt x="193" y="287"/>
                    </a:lnTo>
                    <a:lnTo>
                      <a:pt x="193" y="282"/>
                    </a:lnTo>
                    <a:lnTo>
                      <a:pt x="198" y="282"/>
                    </a:lnTo>
                    <a:lnTo>
                      <a:pt x="198" y="277"/>
                    </a:lnTo>
                    <a:lnTo>
                      <a:pt x="203" y="272"/>
                    </a:lnTo>
                    <a:lnTo>
                      <a:pt x="209" y="266"/>
                    </a:lnTo>
                    <a:lnTo>
                      <a:pt x="214" y="261"/>
                    </a:lnTo>
                    <a:lnTo>
                      <a:pt x="219" y="245"/>
                    </a:lnTo>
                    <a:lnTo>
                      <a:pt x="219" y="240"/>
                    </a:lnTo>
                    <a:lnTo>
                      <a:pt x="214" y="230"/>
                    </a:lnTo>
                    <a:lnTo>
                      <a:pt x="214" y="219"/>
                    </a:lnTo>
                    <a:lnTo>
                      <a:pt x="209" y="214"/>
                    </a:lnTo>
                    <a:lnTo>
                      <a:pt x="214" y="214"/>
                    </a:lnTo>
                    <a:lnTo>
                      <a:pt x="214" y="204"/>
                    </a:lnTo>
                    <a:lnTo>
                      <a:pt x="219" y="204"/>
                    </a:lnTo>
                    <a:lnTo>
                      <a:pt x="224" y="198"/>
                    </a:lnTo>
                    <a:lnTo>
                      <a:pt x="229" y="198"/>
                    </a:lnTo>
                    <a:lnTo>
                      <a:pt x="229" y="193"/>
                    </a:lnTo>
                    <a:lnTo>
                      <a:pt x="229" y="188"/>
                    </a:lnTo>
                    <a:lnTo>
                      <a:pt x="235" y="188"/>
                    </a:lnTo>
                    <a:lnTo>
                      <a:pt x="235" y="183"/>
                    </a:lnTo>
                    <a:lnTo>
                      <a:pt x="235" y="178"/>
                    </a:lnTo>
                    <a:lnTo>
                      <a:pt x="229" y="178"/>
                    </a:lnTo>
                    <a:lnTo>
                      <a:pt x="224" y="178"/>
                    </a:lnTo>
                    <a:lnTo>
                      <a:pt x="229" y="178"/>
                    </a:lnTo>
                    <a:lnTo>
                      <a:pt x="229" y="172"/>
                    </a:lnTo>
                    <a:lnTo>
                      <a:pt x="224" y="172"/>
                    </a:lnTo>
                    <a:lnTo>
                      <a:pt x="224" y="167"/>
                    </a:lnTo>
                    <a:lnTo>
                      <a:pt x="224" y="162"/>
                    </a:lnTo>
                    <a:lnTo>
                      <a:pt x="219" y="162"/>
                    </a:lnTo>
                    <a:lnTo>
                      <a:pt x="214" y="162"/>
                    </a:lnTo>
                    <a:lnTo>
                      <a:pt x="214" y="157"/>
                    </a:lnTo>
                    <a:lnTo>
                      <a:pt x="219" y="157"/>
                    </a:lnTo>
                    <a:lnTo>
                      <a:pt x="219" y="151"/>
                    </a:lnTo>
                    <a:lnTo>
                      <a:pt x="224" y="151"/>
                    </a:lnTo>
                    <a:lnTo>
                      <a:pt x="219" y="146"/>
                    </a:lnTo>
                    <a:lnTo>
                      <a:pt x="214" y="146"/>
                    </a:lnTo>
                    <a:lnTo>
                      <a:pt x="209" y="146"/>
                    </a:lnTo>
                    <a:lnTo>
                      <a:pt x="209" y="141"/>
                    </a:lnTo>
                    <a:lnTo>
                      <a:pt x="209" y="136"/>
                    </a:lnTo>
                    <a:lnTo>
                      <a:pt x="209" y="130"/>
                    </a:lnTo>
                    <a:lnTo>
                      <a:pt x="209" y="136"/>
                    </a:lnTo>
                    <a:lnTo>
                      <a:pt x="203" y="136"/>
                    </a:lnTo>
                    <a:lnTo>
                      <a:pt x="203" y="130"/>
                    </a:lnTo>
                    <a:lnTo>
                      <a:pt x="198" y="130"/>
                    </a:lnTo>
                    <a:lnTo>
                      <a:pt x="198" y="125"/>
                    </a:lnTo>
                    <a:lnTo>
                      <a:pt x="193" y="125"/>
                    </a:lnTo>
                    <a:lnTo>
                      <a:pt x="188" y="125"/>
                    </a:lnTo>
                    <a:lnTo>
                      <a:pt x="188" y="120"/>
                    </a:lnTo>
                    <a:lnTo>
                      <a:pt x="188" y="115"/>
                    </a:lnTo>
                    <a:lnTo>
                      <a:pt x="183" y="115"/>
                    </a:lnTo>
                    <a:lnTo>
                      <a:pt x="177" y="110"/>
                    </a:lnTo>
                    <a:lnTo>
                      <a:pt x="183" y="110"/>
                    </a:lnTo>
                    <a:lnTo>
                      <a:pt x="183" y="104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7" y="94"/>
                    </a:lnTo>
                    <a:lnTo>
                      <a:pt x="177" y="89"/>
                    </a:lnTo>
                    <a:lnTo>
                      <a:pt x="172" y="89"/>
                    </a:lnTo>
                    <a:lnTo>
                      <a:pt x="172" y="83"/>
                    </a:lnTo>
                    <a:lnTo>
                      <a:pt x="183" y="83"/>
                    </a:lnTo>
                    <a:lnTo>
                      <a:pt x="193" y="78"/>
                    </a:lnTo>
                    <a:lnTo>
                      <a:pt x="203" y="73"/>
                    </a:lnTo>
                    <a:lnTo>
                      <a:pt x="209" y="63"/>
                    </a:lnTo>
                    <a:lnTo>
                      <a:pt x="214" y="57"/>
                    </a:lnTo>
                    <a:lnTo>
                      <a:pt x="219" y="52"/>
                    </a:lnTo>
                    <a:lnTo>
                      <a:pt x="224" y="52"/>
                    </a:lnTo>
                    <a:lnTo>
                      <a:pt x="229" y="52"/>
                    </a:lnTo>
                    <a:lnTo>
                      <a:pt x="235" y="57"/>
                    </a:lnTo>
                    <a:lnTo>
                      <a:pt x="240" y="57"/>
                    </a:lnTo>
                    <a:lnTo>
                      <a:pt x="245" y="57"/>
                    </a:lnTo>
                    <a:lnTo>
                      <a:pt x="250" y="57"/>
                    </a:lnTo>
                    <a:lnTo>
                      <a:pt x="261" y="52"/>
                    </a:lnTo>
                    <a:lnTo>
                      <a:pt x="276" y="52"/>
                    </a:lnTo>
                    <a:lnTo>
                      <a:pt x="297" y="47"/>
                    </a:lnTo>
                    <a:lnTo>
                      <a:pt x="302" y="47"/>
                    </a:lnTo>
                    <a:lnTo>
                      <a:pt x="308" y="42"/>
                    </a:lnTo>
                    <a:lnTo>
                      <a:pt x="308" y="36"/>
                    </a:lnTo>
                    <a:lnTo>
                      <a:pt x="308" y="31"/>
                    </a:lnTo>
                    <a:lnTo>
                      <a:pt x="302" y="26"/>
                    </a:lnTo>
                    <a:lnTo>
                      <a:pt x="297" y="26"/>
                    </a:lnTo>
                    <a:lnTo>
                      <a:pt x="292" y="21"/>
                    </a:lnTo>
                    <a:lnTo>
                      <a:pt x="292" y="16"/>
                    </a:lnTo>
                    <a:lnTo>
                      <a:pt x="297" y="16"/>
                    </a:lnTo>
                    <a:lnTo>
                      <a:pt x="297" y="10"/>
                    </a:lnTo>
                    <a:lnTo>
                      <a:pt x="308" y="10"/>
                    </a:lnTo>
                    <a:lnTo>
                      <a:pt x="313" y="10"/>
                    </a:lnTo>
                    <a:lnTo>
                      <a:pt x="318" y="5"/>
                    </a:lnTo>
                    <a:lnTo>
                      <a:pt x="328" y="0"/>
                    </a:lnTo>
                    <a:lnTo>
                      <a:pt x="339" y="0"/>
                    </a:lnTo>
                    <a:lnTo>
                      <a:pt x="349" y="0"/>
                    </a:lnTo>
                    <a:lnTo>
                      <a:pt x="355" y="0"/>
                    </a:lnTo>
                    <a:lnTo>
                      <a:pt x="365" y="0"/>
                    </a:lnTo>
                    <a:lnTo>
                      <a:pt x="381" y="5"/>
                    </a:lnTo>
                    <a:lnTo>
                      <a:pt x="401" y="16"/>
                    </a:lnTo>
                    <a:lnTo>
                      <a:pt x="407" y="21"/>
                    </a:lnTo>
                    <a:lnTo>
                      <a:pt x="417" y="26"/>
                    </a:lnTo>
                    <a:lnTo>
                      <a:pt x="422" y="26"/>
                    </a:lnTo>
                    <a:lnTo>
                      <a:pt x="427" y="31"/>
                    </a:lnTo>
                    <a:lnTo>
                      <a:pt x="433" y="31"/>
                    </a:lnTo>
                    <a:lnTo>
                      <a:pt x="438" y="36"/>
                    </a:lnTo>
                    <a:lnTo>
                      <a:pt x="443" y="42"/>
                    </a:lnTo>
                    <a:lnTo>
                      <a:pt x="443" y="47"/>
                    </a:lnTo>
                    <a:lnTo>
                      <a:pt x="448" y="47"/>
                    </a:lnTo>
                    <a:lnTo>
                      <a:pt x="448" y="52"/>
                    </a:lnTo>
                    <a:lnTo>
                      <a:pt x="443" y="57"/>
                    </a:lnTo>
                    <a:lnTo>
                      <a:pt x="443" y="63"/>
                    </a:lnTo>
                    <a:lnTo>
                      <a:pt x="443" y="68"/>
                    </a:lnTo>
                    <a:lnTo>
                      <a:pt x="438" y="68"/>
                    </a:lnTo>
                    <a:lnTo>
                      <a:pt x="433" y="73"/>
                    </a:lnTo>
                    <a:lnTo>
                      <a:pt x="438" y="78"/>
                    </a:lnTo>
                    <a:lnTo>
                      <a:pt x="443" y="78"/>
                    </a:lnTo>
                    <a:lnTo>
                      <a:pt x="448" y="83"/>
                    </a:lnTo>
                    <a:lnTo>
                      <a:pt x="454" y="89"/>
                    </a:lnTo>
                    <a:lnTo>
                      <a:pt x="459" y="94"/>
                    </a:lnTo>
                    <a:lnTo>
                      <a:pt x="464" y="94"/>
                    </a:lnTo>
                    <a:lnTo>
                      <a:pt x="469" y="94"/>
                    </a:lnTo>
                    <a:lnTo>
                      <a:pt x="474" y="94"/>
                    </a:lnTo>
                    <a:lnTo>
                      <a:pt x="480" y="94"/>
                    </a:lnTo>
                    <a:lnTo>
                      <a:pt x="485" y="94"/>
                    </a:lnTo>
                    <a:lnTo>
                      <a:pt x="490" y="89"/>
                    </a:lnTo>
                    <a:lnTo>
                      <a:pt x="495" y="83"/>
                    </a:lnTo>
                    <a:lnTo>
                      <a:pt x="500" y="83"/>
                    </a:lnTo>
                    <a:lnTo>
                      <a:pt x="506" y="78"/>
                    </a:lnTo>
                    <a:lnTo>
                      <a:pt x="511" y="78"/>
                    </a:lnTo>
                    <a:lnTo>
                      <a:pt x="516" y="78"/>
                    </a:lnTo>
                    <a:lnTo>
                      <a:pt x="521" y="78"/>
                    </a:lnTo>
                    <a:lnTo>
                      <a:pt x="527" y="78"/>
                    </a:lnTo>
                    <a:lnTo>
                      <a:pt x="527" y="73"/>
                    </a:lnTo>
                    <a:lnTo>
                      <a:pt x="532" y="73"/>
                    </a:lnTo>
                    <a:lnTo>
                      <a:pt x="537" y="73"/>
                    </a:lnTo>
                    <a:lnTo>
                      <a:pt x="542" y="73"/>
                    </a:lnTo>
                    <a:lnTo>
                      <a:pt x="547" y="68"/>
                    </a:lnTo>
                    <a:lnTo>
                      <a:pt x="553" y="68"/>
                    </a:lnTo>
                    <a:lnTo>
                      <a:pt x="558" y="68"/>
                    </a:lnTo>
                    <a:lnTo>
                      <a:pt x="563" y="63"/>
                    </a:lnTo>
                    <a:lnTo>
                      <a:pt x="568" y="63"/>
                    </a:lnTo>
                    <a:lnTo>
                      <a:pt x="568" y="68"/>
                    </a:lnTo>
                    <a:lnTo>
                      <a:pt x="573" y="68"/>
                    </a:lnTo>
                    <a:lnTo>
                      <a:pt x="573" y="73"/>
                    </a:lnTo>
                    <a:lnTo>
                      <a:pt x="579" y="78"/>
                    </a:lnTo>
                    <a:lnTo>
                      <a:pt x="579" y="83"/>
                    </a:lnTo>
                    <a:lnTo>
                      <a:pt x="584" y="83"/>
                    </a:lnTo>
                    <a:lnTo>
                      <a:pt x="589" y="89"/>
                    </a:lnTo>
                    <a:lnTo>
                      <a:pt x="594" y="94"/>
                    </a:lnTo>
                    <a:lnTo>
                      <a:pt x="599" y="99"/>
                    </a:lnTo>
                    <a:lnTo>
                      <a:pt x="599" y="104"/>
                    </a:lnTo>
                    <a:lnTo>
                      <a:pt x="605" y="110"/>
                    </a:lnTo>
                    <a:lnTo>
                      <a:pt x="610" y="110"/>
                    </a:lnTo>
                    <a:lnTo>
                      <a:pt x="615" y="115"/>
                    </a:lnTo>
                    <a:lnTo>
                      <a:pt x="620" y="120"/>
                    </a:lnTo>
                    <a:lnTo>
                      <a:pt x="620" y="125"/>
                    </a:lnTo>
                    <a:lnTo>
                      <a:pt x="626" y="130"/>
                    </a:lnTo>
                    <a:lnTo>
                      <a:pt x="626" y="136"/>
                    </a:lnTo>
                    <a:lnTo>
                      <a:pt x="631" y="136"/>
                    </a:lnTo>
                    <a:lnTo>
                      <a:pt x="636" y="141"/>
                    </a:lnTo>
                    <a:lnTo>
                      <a:pt x="636" y="146"/>
                    </a:lnTo>
                    <a:lnTo>
                      <a:pt x="636" y="151"/>
                    </a:lnTo>
                    <a:lnTo>
                      <a:pt x="636" y="157"/>
                    </a:lnTo>
                    <a:lnTo>
                      <a:pt x="631" y="157"/>
                    </a:lnTo>
                    <a:lnTo>
                      <a:pt x="631" y="162"/>
                    </a:lnTo>
                    <a:lnTo>
                      <a:pt x="631" y="167"/>
                    </a:lnTo>
                    <a:lnTo>
                      <a:pt x="631" y="1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B075899B-61FC-E5B7-E2B2-3CCDF91534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27928" y="4806326"/>
                <a:ext cx="562174" cy="674434"/>
              </a:xfrm>
              <a:custGeom>
                <a:avLst/>
                <a:gdLst>
                  <a:gd name="T0" fmla="*/ 245 w 381"/>
                  <a:gd name="T1" fmla="*/ 47 h 460"/>
                  <a:gd name="T2" fmla="*/ 256 w 381"/>
                  <a:gd name="T3" fmla="*/ 63 h 460"/>
                  <a:gd name="T4" fmla="*/ 277 w 381"/>
                  <a:gd name="T5" fmla="*/ 84 h 460"/>
                  <a:gd name="T6" fmla="*/ 318 w 381"/>
                  <a:gd name="T7" fmla="*/ 94 h 460"/>
                  <a:gd name="T8" fmla="*/ 334 w 381"/>
                  <a:gd name="T9" fmla="*/ 84 h 460"/>
                  <a:gd name="T10" fmla="*/ 360 w 381"/>
                  <a:gd name="T11" fmla="*/ 84 h 460"/>
                  <a:gd name="T12" fmla="*/ 376 w 381"/>
                  <a:gd name="T13" fmla="*/ 100 h 460"/>
                  <a:gd name="T14" fmla="*/ 381 w 381"/>
                  <a:gd name="T15" fmla="*/ 126 h 460"/>
                  <a:gd name="T16" fmla="*/ 350 w 381"/>
                  <a:gd name="T17" fmla="*/ 167 h 460"/>
                  <a:gd name="T18" fmla="*/ 339 w 381"/>
                  <a:gd name="T19" fmla="*/ 173 h 460"/>
                  <a:gd name="T20" fmla="*/ 324 w 381"/>
                  <a:gd name="T21" fmla="*/ 183 h 460"/>
                  <a:gd name="T22" fmla="*/ 308 w 381"/>
                  <a:gd name="T23" fmla="*/ 194 h 460"/>
                  <a:gd name="T24" fmla="*/ 313 w 381"/>
                  <a:gd name="T25" fmla="*/ 214 h 460"/>
                  <a:gd name="T26" fmla="*/ 318 w 381"/>
                  <a:gd name="T27" fmla="*/ 282 h 460"/>
                  <a:gd name="T28" fmla="*/ 303 w 381"/>
                  <a:gd name="T29" fmla="*/ 319 h 460"/>
                  <a:gd name="T30" fmla="*/ 313 w 381"/>
                  <a:gd name="T31" fmla="*/ 371 h 460"/>
                  <a:gd name="T32" fmla="*/ 298 w 381"/>
                  <a:gd name="T33" fmla="*/ 403 h 460"/>
                  <a:gd name="T34" fmla="*/ 298 w 381"/>
                  <a:gd name="T35" fmla="*/ 434 h 460"/>
                  <a:gd name="T36" fmla="*/ 303 w 381"/>
                  <a:gd name="T37" fmla="*/ 455 h 460"/>
                  <a:gd name="T38" fmla="*/ 282 w 381"/>
                  <a:gd name="T39" fmla="*/ 455 h 460"/>
                  <a:gd name="T40" fmla="*/ 251 w 381"/>
                  <a:gd name="T41" fmla="*/ 434 h 460"/>
                  <a:gd name="T42" fmla="*/ 219 w 381"/>
                  <a:gd name="T43" fmla="*/ 429 h 460"/>
                  <a:gd name="T44" fmla="*/ 193 w 381"/>
                  <a:gd name="T45" fmla="*/ 429 h 460"/>
                  <a:gd name="T46" fmla="*/ 162 w 381"/>
                  <a:gd name="T47" fmla="*/ 418 h 460"/>
                  <a:gd name="T48" fmla="*/ 136 w 381"/>
                  <a:gd name="T49" fmla="*/ 408 h 460"/>
                  <a:gd name="T50" fmla="*/ 131 w 381"/>
                  <a:gd name="T51" fmla="*/ 392 h 460"/>
                  <a:gd name="T52" fmla="*/ 115 w 381"/>
                  <a:gd name="T53" fmla="*/ 371 h 460"/>
                  <a:gd name="T54" fmla="*/ 110 w 381"/>
                  <a:gd name="T55" fmla="*/ 350 h 460"/>
                  <a:gd name="T56" fmla="*/ 89 w 381"/>
                  <a:gd name="T57" fmla="*/ 340 h 460"/>
                  <a:gd name="T58" fmla="*/ 84 w 381"/>
                  <a:gd name="T59" fmla="*/ 329 h 460"/>
                  <a:gd name="T60" fmla="*/ 89 w 381"/>
                  <a:gd name="T61" fmla="*/ 314 h 460"/>
                  <a:gd name="T62" fmla="*/ 79 w 381"/>
                  <a:gd name="T63" fmla="*/ 282 h 460"/>
                  <a:gd name="T64" fmla="*/ 68 w 381"/>
                  <a:gd name="T65" fmla="*/ 267 h 460"/>
                  <a:gd name="T66" fmla="*/ 42 w 381"/>
                  <a:gd name="T67" fmla="*/ 267 h 460"/>
                  <a:gd name="T68" fmla="*/ 42 w 381"/>
                  <a:gd name="T69" fmla="*/ 256 h 460"/>
                  <a:gd name="T70" fmla="*/ 47 w 381"/>
                  <a:gd name="T71" fmla="*/ 241 h 460"/>
                  <a:gd name="T72" fmla="*/ 53 w 381"/>
                  <a:gd name="T73" fmla="*/ 214 h 460"/>
                  <a:gd name="T74" fmla="*/ 79 w 381"/>
                  <a:gd name="T75" fmla="*/ 183 h 460"/>
                  <a:gd name="T76" fmla="*/ 53 w 381"/>
                  <a:gd name="T77" fmla="*/ 167 h 460"/>
                  <a:gd name="T78" fmla="*/ 26 w 381"/>
                  <a:gd name="T79" fmla="*/ 152 h 460"/>
                  <a:gd name="T80" fmla="*/ 0 w 381"/>
                  <a:gd name="T81" fmla="*/ 152 h 460"/>
                  <a:gd name="T82" fmla="*/ 6 w 381"/>
                  <a:gd name="T83" fmla="*/ 126 h 460"/>
                  <a:gd name="T84" fmla="*/ 16 w 381"/>
                  <a:gd name="T85" fmla="*/ 100 h 460"/>
                  <a:gd name="T86" fmla="*/ 32 w 381"/>
                  <a:gd name="T87" fmla="*/ 120 h 460"/>
                  <a:gd name="T88" fmla="*/ 47 w 381"/>
                  <a:gd name="T89" fmla="*/ 120 h 460"/>
                  <a:gd name="T90" fmla="*/ 63 w 381"/>
                  <a:gd name="T91" fmla="*/ 105 h 460"/>
                  <a:gd name="T92" fmla="*/ 79 w 381"/>
                  <a:gd name="T93" fmla="*/ 94 h 460"/>
                  <a:gd name="T94" fmla="*/ 94 w 381"/>
                  <a:gd name="T95" fmla="*/ 84 h 460"/>
                  <a:gd name="T96" fmla="*/ 126 w 381"/>
                  <a:gd name="T97" fmla="*/ 73 h 460"/>
                  <a:gd name="T98" fmla="*/ 157 w 381"/>
                  <a:gd name="T99" fmla="*/ 26 h 460"/>
                  <a:gd name="T100" fmla="*/ 178 w 381"/>
                  <a:gd name="T101" fmla="*/ 26 h 460"/>
                  <a:gd name="T102" fmla="*/ 193 w 381"/>
                  <a:gd name="T103" fmla="*/ 5 h 460"/>
                  <a:gd name="T104" fmla="*/ 219 w 381"/>
                  <a:gd name="T105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1" h="460">
                    <a:moveTo>
                      <a:pt x="230" y="21"/>
                    </a:moveTo>
                    <a:lnTo>
                      <a:pt x="235" y="26"/>
                    </a:lnTo>
                    <a:lnTo>
                      <a:pt x="245" y="37"/>
                    </a:lnTo>
                    <a:lnTo>
                      <a:pt x="245" y="47"/>
                    </a:lnTo>
                    <a:lnTo>
                      <a:pt x="251" y="47"/>
                    </a:lnTo>
                    <a:lnTo>
                      <a:pt x="245" y="53"/>
                    </a:lnTo>
                    <a:lnTo>
                      <a:pt x="251" y="58"/>
                    </a:lnTo>
                    <a:lnTo>
                      <a:pt x="256" y="63"/>
                    </a:lnTo>
                    <a:lnTo>
                      <a:pt x="261" y="68"/>
                    </a:lnTo>
                    <a:lnTo>
                      <a:pt x="266" y="68"/>
                    </a:lnTo>
                    <a:lnTo>
                      <a:pt x="271" y="73"/>
                    </a:lnTo>
                    <a:lnTo>
                      <a:pt x="277" y="84"/>
                    </a:lnTo>
                    <a:lnTo>
                      <a:pt x="282" y="89"/>
                    </a:lnTo>
                    <a:lnTo>
                      <a:pt x="292" y="94"/>
                    </a:lnTo>
                    <a:lnTo>
                      <a:pt x="303" y="94"/>
                    </a:lnTo>
                    <a:lnTo>
                      <a:pt x="318" y="94"/>
                    </a:lnTo>
                    <a:lnTo>
                      <a:pt x="318" y="89"/>
                    </a:lnTo>
                    <a:lnTo>
                      <a:pt x="318" y="84"/>
                    </a:lnTo>
                    <a:lnTo>
                      <a:pt x="324" y="84"/>
                    </a:lnTo>
                    <a:lnTo>
                      <a:pt x="334" y="84"/>
                    </a:lnTo>
                    <a:lnTo>
                      <a:pt x="344" y="84"/>
                    </a:lnTo>
                    <a:lnTo>
                      <a:pt x="350" y="84"/>
                    </a:lnTo>
                    <a:lnTo>
                      <a:pt x="355" y="84"/>
                    </a:lnTo>
                    <a:lnTo>
                      <a:pt x="360" y="84"/>
                    </a:lnTo>
                    <a:lnTo>
                      <a:pt x="365" y="89"/>
                    </a:lnTo>
                    <a:lnTo>
                      <a:pt x="370" y="94"/>
                    </a:lnTo>
                    <a:lnTo>
                      <a:pt x="376" y="94"/>
                    </a:lnTo>
                    <a:lnTo>
                      <a:pt x="376" y="100"/>
                    </a:lnTo>
                    <a:lnTo>
                      <a:pt x="376" y="115"/>
                    </a:lnTo>
                    <a:lnTo>
                      <a:pt x="376" y="120"/>
                    </a:lnTo>
                    <a:lnTo>
                      <a:pt x="376" y="126"/>
                    </a:lnTo>
                    <a:lnTo>
                      <a:pt x="381" y="126"/>
                    </a:lnTo>
                    <a:lnTo>
                      <a:pt x="376" y="131"/>
                    </a:lnTo>
                    <a:lnTo>
                      <a:pt x="365" y="141"/>
                    </a:lnTo>
                    <a:lnTo>
                      <a:pt x="360" y="152"/>
                    </a:lnTo>
                    <a:lnTo>
                      <a:pt x="350" y="167"/>
                    </a:lnTo>
                    <a:lnTo>
                      <a:pt x="344" y="173"/>
                    </a:lnTo>
                    <a:lnTo>
                      <a:pt x="344" y="178"/>
                    </a:lnTo>
                    <a:lnTo>
                      <a:pt x="344" y="173"/>
                    </a:lnTo>
                    <a:lnTo>
                      <a:pt x="339" y="173"/>
                    </a:lnTo>
                    <a:lnTo>
                      <a:pt x="334" y="178"/>
                    </a:lnTo>
                    <a:lnTo>
                      <a:pt x="334" y="183"/>
                    </a:lnTo>
                    <a:lnTo>
                      <a:pt x="329" y="183"/>
                    </a:lnTo>
                    <a:lnTo>
                      <a:pt x="324" y="183"/>
                    </a:lnTo>
                    <a:lnTo>
                      <a:pt x="313" y="183"/>
                    </a:lnTo>
                    <a:lnTo>
                      <a:pt x="303" y="183"/>
                    </a:lnTo>
                    <a:lnTo>
                      <a:pt x="303" y="188"/>
                    </a:lnTo>
                    <a:lnTo>
                      <a:pt x="308" y="194"/>
                    </a:lnTo>
                    <a:lnTo>
                      <a:pt x="303" y="199"/>
                    </a:lnTo>
                    <a:lnTo>
                      <a:pt x="308" y="199"/>
                    </a:lnTo>
                    <a:lnTo>
                      <a:pt x="308" y="204"/>
                    </a:lnTo>
                    <a:lnTo>
                      <a:pt x="313" y="214"/>
                    </a:lnTo>
                    <a:lnTo>
                      <a:pt x="313" y="225"/>
                    </a:lnTo>
                    <a:lnTo>
                      <a:pt x="318" y="251"/>
                    </a:lnTo>
                    <a:lnTo>
                      <a:pt x="318" y="267"/>
                    </a:lnTo>
                    <a:lnTo>
                      <a:pt x="318" y="282"/>
                    </a:lnTo>
                    <a:lnTo>
                      <a:pt x="308" y="303"/>
                    </a:lnTo>
                    <a:lnTo>
                      <a:pt x="308" y="309"/>
                    </a:lnTo>
                    <a:lnTo>
                      <a:pt x="303" y="314"/>
                    </a:lnTo>
                    <a:lnTo>
                      <a:pt x="303" y="319"/>
                    </a:lnTo>
                    <a:lnTo>
                      <a:pt x="308" y="335"/>
                    </a:lnTo>
                    <a:lnTo>
                      <a:pt x="313" y="345"/>
                    </a:lnTo>
                    <a:lnTo>
                      <a:pt x="318" y="366"/>
                    </a:lnTo>
                    <a:lnTo>
                      <a:pt x="313" y="371"/>
                    </a:lnTo>
                    <a:lnTo>
                      <a:pt x="313" y="387"/>
                    </a:lnTo>
                    <a:lnTo>
                      <a:pt x="308" y="397"/>
                    </a:lnTo>
                    <a:lnTo>
                      <a:pt x="303" y="403"/>
                    </a:lnTo>
                    <a:lnTo>
                      <a:pt x="298" y="403"/>
                    </a:lnTo>
                    <a:lnTo>
                      <a:pt x="287" y="403"/>
                    </a:lnTo>
                    <a:lnTo>
                      <a:pt x="287" y="423"/>
                    </a:lnTo>
                    <a:lnTo>
                      <a:pt x="292" y="429"/>
                    </a:lnTo>
                    <a:lnTo>
                      <a:pt x="298" y="434"/>
                    </a:lnTo>
                    <a:lnTo>
                      <a:pt x="303" y="434"/>
                    </a:lnTo>
                    <a:lnTo>
                      <a:pt x="303" y="439"/>
                    </a:lnTo>
                    <a:lnTo>
                      <a:pt x="308" y="450"/>
                    </a:lnTo>
                    <a:lnTo>
                      <a:pt x="303" y="455"/>
                    </a:lnTo>
                    <a:lnTo>
                      <a:pt x="303" y="460"/>
                    </a:lnTo>
                    <a:lnTo>
                      <a:pt x="292" y="460"/>
                    </a:lnTo>
                    <a:lnTo>
                      <a:pt x="287" y="455"/>
                    </a:lnTo>
                    <a:lnTo>
                      <a:pt x="282" y="455"/>
                    </a:lnTo>
                    <a:lnTo>
                      <a:pt x="271" y="450"/>
                    </a:lnTo>
                    <a:lnTo>
                      <a:pt x="266" y="444"/>
                    </a:lnTo>
                    <a:lnTo>
                      <a:pt x="256" y="439"/>
                    </a:lnTo>
                    <a:lnTo>
                      <a:pt x="251" y="434"/>
                    </a:lnTo>
                    <a:lnTo>
                      <a:pt x="245" y="429"/>
                    </a:lnTo>
                    <a:lnTo>
                      <a:pt x="240" y="429"/>
                    </a:lnTo>
                    <a:lnTo>
                      <a:pt x="230" y="423"/>
                    </a:lnTo>
                    <a:lnTo>
                      <a:pt x="219" y="429"/>
                    </a:lnTo>
                    <a:lnTo>
                      <a:pt x="214" y="429"/>
                    </a:lnTo>
                    <a:lnTo>
                      <a:pt x="204" y="423"/>
                    </a:lnTo>
                    <a:lnTo>
                      <a:pt x="204" y="429"/>
                    </a:lnTo>
                    <a:lnTo>
                      <a:pt x="193" y="429"/>
                    </a:lnTo>
                    <a:lnTo>
                      <a:pt x="188" y="429"/>
                    </a:lnTo>
                    <a:lnTo>
                      <a:pt x="183" y="423"/>
                    </a:lnTo>
                    <a:lnTo>
                      <a:pt x="178" y="418"/>
                    </a:lnTo>
                    <a:lnTo>
                      <a:pt x="162" y="418"/>
                    </a:lnTo>
                    <a:lnTo>
                      <a:pt x="157" y="413"/>
                    </a:lnTo>
                    <a:lnTo>
                      <a:pt x="141" y="413"/>
                    </a:lnTo>
                    <a:lnTo>
                      <a:pt x="136" y="413"/>
                    </a:lnTo>
                    <a:lnTo>
                      <a:pt x="136" y="408"/>
                    </a:lnTo>
                    <a:lnTo>
                      <a:pt x="131" y="408"/>
                    </a:lnTo>
                    <a:lnTo>
                      <a:pt x="131" y="403"/>
                    </a:lnTo>
                    <a:lnTo>
                      <a:pt x="131" y="397"/>
                    </a:lnTo>
                    <a:lnTo>
                      <a:pt x="131" y="392"/>
                    </a:lnTo>
                    <a:lnTo>
                      <a:pt x="126" y="392"/>
                    </a:lnTo>
                    <a:lnTo>
                      <a:pt x="120" y="387"/>
                    </a:lnTo>
                    <a:lnTo>
                      <a:pt x="115" y="382"/>
                    </a:lnTo>
                    <a:lnTo>
                      <a:pt x="115" y="371"/>
                    </a:lnTo>
                    <a:lnTo>
                      <a:pt x="115" y="366"/>
                    </a:lnTo>
                    <a:lnTo>
                      <a:pt x="115" y="356"/>
                    </a:lnTo>
                    <a:lnTo>
                      <a:pt x="110" y="356"/>
                    </a:lnTo>
                    <a:lnTo>
                      <a:pt x="110" y="350"/>
                    </a:lnTo>
                    <a:lnTo>
                      <a:pt x="110" y="340"/>
                    </a:lnTo>
                    <a:lnTo>
                      <a:pt x="99" y="340"/>
                    </a:lnTo>
                    <a:lnTo>
                      <a:pt x="89" y="345"/>
                    </a:lnTo>
                    <a:lnTo>
                      <a:pt x="89" y="340"/>
                    </a:lnTo>
                    <a:lnTo>
                      <a:pt x="84" y="340"/>
                    </a:lnTo>
                    <a:lnTo>
                      <a:pt x="84" y="335"/>
                    </a:lnTo>
                    <a:lnTo>
                      <a:pt x="89" y="329"/>
                    </a:lnTo>
                    <a:lnTo>
                      <a:pt x="84" y="329"/>
                    </a:lnTo>
                    <a:lnTo>
                      <a:pt x="84" y="324"/>
                    </a:lnTo>
                    <a:lnTo>
                      <a:pt x="84" y="319"/>
                    </a:lnTo>
                    <a:lnTo>
                      <a:pt x="89" y="319"/>
                    </a:lnTo>
                    <a:lnTo>
                      <a:pt x="89" y="314"/>
                    </a:lnTo>
                    <a:lnTo>
                      <a:pt x="89" y="309"/>
                    </a:lnTo>
                    <a:lnTo>
                      <a:pt x="89" y="303"/>
                    </a:lnTo>
                    <a:lnTo>
                      <a:pt x="84" y="293"/>
                    </a:lnTo>
                    <a:lnTo>
                      <a:pt x="79" y="282"/>
                    </a:lnTo>
                    <a:lnTo>
                      <a:pt x="73" y="282"/>
                    </a:lnTo>
                    <a:lnTo>
                      <a:pt x="73" y="277"/>
                    </a:lnTo>
                    <a:lnTo>
                      <a:pt x="68" y="272"/>
                    </a:lnTo>
                    <a:lnTo>
                      <a:pt x="68" y="267"/>
                    </a:lnTo>
                    <a:lnTo>
                      <a:pt x="63" y="267"/>
                    </a:lnTo>
                    <a:lnTo>
                      <a:pt x="53" y="262"/>
                    </a:lnTo>
                    <a:lnTo>
                      <a:pt x="47" y="267"/>
                    </a:lnTo>
                    <a:lnTo>
                      <a:pt x="42" y="267"/>
                    </a:lnTo>
                    <a:lnTo>
                      <a:pt x="42" y="262"/>
                    </a:lnTo>
                    <a:lnTo>
                      <a:pt x="37" y="262"/>
                    </a:lnTo>
                    <a:lnTo>
                      <a:pt x="37" y="256"/>
                    </a:lnTo>
                    <a:lnTo>
                      <a:pt x="42" y="256"/>
                    </a:lnTo>
                    <a:lnTo>
                      <a:pt x="42" y="251"/>
                    </a:lnTo>
                    <a:lnTo>
                      <a:pt x="42" y="246"/>
                    </a:lnTo>
                    <a:lnTo>
                      <a:pt x="47" y="246"/>
                    </a:lnTo>
                    <a:lnTo>
                      <a:pt x="47" y="241"/>
                    </a:lnTo>
                    <a:lnTo>
                      <a:pt x="42" y="235"/>
                    </a:lnTo>
                    <a:lnTo>
                      <a:pt x="47" y="225"/>
                    </a:lnTo>
                    <a:lnTo>
                      <a:pt x="47" y="220"/>
                    </a:lnTo>
                    <a:lnTo>
                      <a:pt x="53" y="214"/>
                    </a:lnTo>
                    <a:lnTo>
                      <a:pt x="58" y="214"/>
                    </a:lnTo>
                    <a:lnTo>
                      <a:pt x="63" y="209"/>
                    </a:lnTo>
                    <a:lnTo>
                      <a:pt x="79" y="188"/>
                    </a:lnTo>
                    <a:lnTo>
                      <a:pt x="79" y="183"/>
                    </a:lnTo>
                    <a:lnTo>
                      <a:pt x="79" y="178"/>
                    </a:lnTo>
                    <a:lnTo>
                      <a:pt x="73" y="173"/>
                    </a:lnTo>
                    <a:lnTo>
                      <a:pt x="63" y="167"/>
                    </a:lnTo>
                    <a:lnTo>
                      <a:pt x="53" y="167"/>
                    </a:lnTo>
                    <a:lnTo>
                      <a:pt x="47" y="167"/>
                    </a:lnTo>
                    <a:lnTo>
                      <a:pt x="47" y="162"/>
                    </a:lnTo>
                    <a:lnTo>
                      <a:pt x="37" y="157"/>
                    </a:lnTo>
                    <a:lnTo>
                      <a:pt x="26" y="152"/>
                    </a:lnTo>
                    <a:lnTo>
                      <a:pt x="11" y="157"/>
                    </a:lnTo>
                    <a:lnTo>
                      <a:pt x="6" y="157"/>
                    </a:lnTo>
                    <a:lnTo>
                      <a:pt x="0" y="157"/>
                    </a:lnTo>
                    <a:lnTo>
                      <a:pt x="0" y="152"/>
                    </a:lnTo>
                    <a:lnTo>
                      <a:pt x="6" y="147"/>
                    </a:lnTo>
                    <a:lnTo>
                      <a:pt x="6" y="136"/>
                    </a:lnTo>
                    <a:lnTo>
                      <a:pt x="6" y="131"/>
                    </a:lnTo>
                    <a:lnTo>
                      <a:pt x="6" y="126"/>
                    </a:lnTo>
                    <a:lnTo>
                      <a:pt x="6" y="120"/>
                    </a:lnTo>
                    <a:lnTo>
                      <a:pt x="11" y="115"/>
                    </a:lnTo>
                    <a:lnTo>
                      <a:pt x="11" y="110"/>
                    </a:lnTo>
                    <a:lnTo>
                      <a:pt x="16" y="100"/>
                    </a:lnTo>
                    <a:lnTo>
                      <a:pt x="21" y="94"/>
                    </a:lnTo>
                    <a:lnTo>
                      <a:pt x="26" y="94"/>
                    </a:lnTo>
                    <a:lnTo>
                      <a:pt x="26" y="120"/>
                    </a:lnTo>
                    <a:lnTo>
                      <a:pt x="32" y="120"/>
                    </a:lnTo>
                    <a:lnTo>
                      <a:pt x="37" y="120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47" y="120"/>
                    </a:lnTo>
                    <a:lnTo>
                      <a:pt x="53" y="115"/>
                    </a:lnTo>
                    <a:lnTo>
                      <a:pt x="58" y="115"/>
                    </a:lnTo>
                    <a:lnTo>
                      <a:pt x="63" y="110"/>
                    </a:lnTo>
                    <a:lnTo>
                      <a:pt x="63" y="105"/>
                    </a:lnTo>
                    <a:lnTo>
                      <a:pt x="68" y="105"/>
                    </a:lnTo>
                    <a:lnTo>
                      <a:pt x="68" y="100"/>
                    </a:lnTo>
                    <a:lnTo>
                      <a:pt x="73" y="94"/>
                    </a:lnTo>
                    <a:lnTo>
                      <a:pt x="79" y="94"/>
                    </a:lnTo>
                    <a:lnTo>
                      <a:pt x="84" y="89"/>
                    </a:lnTo>
                    <a:lnTo>
                      <a:pt x="84" y="84"/>
                    </a:lnTo>
                    <a:lnTo>
                      <a:pt x="89" y="84"/>
                    </a:lnTo>
                    <a:lnTo>
                      <a:pt x="94" y="84"/>
                    </a:lnTo>
                    <a:lnTo>
                      <a:pt x="94" y="79"/>
                    </a:lnTo>
                    <a:lnTo>
                      <a:pt x="94" y="73"/>
                    </a:lnTo>
                    <a:lnTo>
                      <a:pt x="110" y="73"/>
                    </a:lnTo>
                    <a:lnTo>
                      <a:pt x="126" y="73"/>
                    </a:lnTo>
                    <a:lnTo>
                      <a:pt x="126" y="47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57" y="26"/>
                    </a:lnTo>
                    <a:lnTo>
                      <a:pt x="162" y="26"/>
                    </a:lnTo>
                    <a:lnTo>
                      <a:pt x="167" y="32"/>
                    </a:lnTo>
                    <a:lnTo>
                      <a:pt x="172" y="26"/>
                    </a:lnTo>
                    <a:lnTo>
                      <a:pt x="178" y="26"/>
                    </a:lnTo>
                    <a:lnTo>
                      <a:pt x="178" y="21"/>
                    </a:lnTo>
                    <a:lnTo>
                      <a:pt x="183" y="11"/>
                    </a:lnTo>
                    <a:lnTo>
                      <a:pt x="193" y="0"/>
                    </a:lnTo>
                    <a:lnTo>
                      <a:pt x="193" y="5"/>
                    </a:lnTo>
                    <a:lnTo>
                      <a:pt x="198" y="5"/>
                    </a:lnTo>
                    <a:lnTo>
                      <a:pt x="204" y="0"/>
                    </a:lnTo>
                    <a:lnTo>
                      <a:pt x="209" y="0"/>
                    </a:lnTo>
                    <a:lnTo>
                      <a:pt x="219" y="0"/>
                    </a:lnTo>
                    <a:lnTo>
                      <a:pt x="225" y="11"/>
                    </a:lnTo>
                    <a:lnTo>
                      <a:pt x="230" y="21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3" name="Freeform 22">
                <a:extLst>
                  <a:ext uri="{FF2B5EF4-FFF2-40B4-BE49-F238E27FC236}">
                    <a16:creationId xmlns:a16="http://schemas.microsoft.com/office/drawing/2014/main" id="{420474F2-F63F-FD1F-81D1-D7E0285E944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782053" y="4982265"/>
                <a:ext cx="523810" cy="643645"/>
              </a:xfrm>
              <a:custGeom>
                <a:avLst/>
                <a:gdLst>
                  <a:gd name="T0" fmla="*/ 297 w 355"/>
                  <a:gd name="T1" fmla="*/ 58 h 439"/>
                  <a:gd name="T2" fmla="*/ 303 w 355"/>
                  <a:gd name="T3" fmla="*/ 74 h 439"/>
                  <a:gd name="T4" fmla="*/ 308 w 355"/>
                  <a:gd name="T5" fmla="*/ 84 h 439"/>
                  <a:gd name="T6" fmla="*/ 318 w 355"/>
                  <a:gd name="T7" fmla="*/ 94 h 439"/>
                  <a:gd name="T8" fmla="*/ 329 w 355"/>
                  <a:gd name="T9" fmla="*/ 94 h 439"/>
                  <a:gd name="T10" fmla="*/ 334 w 355"/>
                  <a:gd name="T11" fmla="*/ 110 h 439"/>
                  <a:gd name="T12" fmla="*/ 339 w 355"/>
                  <a:gd name="T13" fmla="*/ 121 h 439"/>
                  <a:gd name="T14" fmla="*/ 344 w 355"/>
                  <a:gd name="T15" fmla="*/ 126 h 439"/>
                  <a:gd name="T16" fmla="*/ 349 w 355"/>
                  <a:gd name="T17" fmla="*/ 142 h 439"/>
                  <a:gd name="T18" fmla="*/ 355 w 355"/>
                  <a:gd name="T19" fmla="*/ 147 h 439"/>
                  <a:gd name="T20" fmla="*/ 349 w 355"/>
                  <a:gd name="T21" fmla="*/ 162 h 439"/>
                  <a:gd name="T22" fmla="*/ 334 w 355"/>
                  <a:gd name="T23" fmla="*/ 178 h 439"/>
                  <a:gd name="T24" fmla="*/ 339 w 355"/>
                  <a:gd name="T25" fmla="*/ 204 h 439"/>
                  <a:gd name="T26" fmla="*/ 323 w 355"/>
                  <a:gd name="T27" fmla="*/ 236 h 439"/>
                  <a:gd name="T28" fmla="*/ 313 w 355"/>
                  <a:gd name="T29" fmla="*/ 251 h 439"/>
                  <a:gd name="T30" fmla="*/ 297 w 355"/>
                  <a:gd name="T31" fmla="*/ 267 h 439"/>
                  <a:gd name="T32" fmla="*/ 292 w 355"/>
                  <a:gd name="T33" fmla="*/ 283 h 439"/>
                  <a:gd name="T34" fmla="*/ 287 w 355"/>
                  <a:gd name="T35" fmla="*/ 309 h 439"/>
                  <a:gd name="T36" fmla="*/ 271 w 355"/>
                  <a:gd name="T37" fmla="*/ 303 h 439"/>
                  <a:gd name="T38" fmla="*/ 256 w 355"/>
                  <a:gd name="T39" fmla="*/ 314 h 439"/>
                  <a:gd name="T40" fmla="*/ 240 w 355"/>
                  <a:gd name="T41" fmla="*/ 324 h 439"/>
                  <a:gd name="T42" fmla="*/ 224 w 355"/>
                  <a:gd name="T43" fmla="*/ 335 h 439"/>
                  <a:gd name="T44" fmla="*/ 203 w 355"/>
                  <a:gd name="T45" fmla="*/ 309 h 439"/>
                  <a:gd name="T46" fmla="*/ 172 w 355"/>
                  <a:gd name="T47" fmla="*/ 324 h 439"/>
                  <a:gd name="T48" fmla="*/ 172 w 355"/>
                  <a:gd name="T49" fmla="*/ 335 h 439"/>
                  <a:gd name="T50" fmla="*/ 183 w 355"/>
                  <a:gd name="T51" fmla="*/ 345 h 439"/>
                  <a:gd name="T52" fmla="*/ 172 w 355"/>
                  <a:gd name="T53" fmla="*/ 356 h 439"/>
                  <a:gd name="T54" fmla="*/ 162 w 355"/>
                  <a:gd name="T55" fmla="*/ 377 h 439"/>
                  <a:gd name="T56" fmla="*/ 157 w 355"/>
                  <a:gd name="T57" fmla="*/ 392 h 439"/>
                  <a:gd name="T58" fmla="*/ 146 w 355"/>
                  <a:gd name="T59" fmla="*/ 403 h 439"/>
                  <a:gd name="T60" fmla="*/ 141 w 355"/>
                  <a:gd name="T61" fmla="*/ 424 h 439"/>
                  <a:gd name="T62" fmla="*/ 110 w 355"/>
                  <a:gd name="T63" fmla="*/ 418 h 439"/>
                  <a:gd name="T64" fmla="*/ 94 w 355"/>
                  <a:gd name="T65" fmla="*/ 392 h 439"/>
                  <a:gd name="T66" fmla="*/ 47 w 355"/>
                  <a:gd name="T67" fmla="*/ 382 h 439"/>
                  <a:gd name="T68" fmla="*/ 0 w 355"/>
                  <a:gd name="T69" fmla="*/ 351 h 439"/>
                  <a:gd name="T70" fmla="*/ 5 w 355"/>
                  <a:gd name="T71" fmla="*/ 309 h 439"/>
                  <a:gd name="T72" fmla="*/ 31 w 355"/>
                  <a:gd name="T73" fmla="*/ 330 h 439"/>
                  <a:gd name="T74" fmla="*/ 63 w 355"/>
                  <a:gd name="T75" fmla="*/ 340 h 439"/>
                  <a:gd name="T76" fmla="*/ 63 w 355"/>
                  <a:gd name="T77" fmla="*/ 314 h 439"/>
                  <a:gd name="T78" fmla="*/ 47 w 355"/>
                  <a:gd name="T79" fmla="*/ 283 h 439"/>
                  <a:gd name="T80" fmla="*/ 73 w 355"/>
                  <a:gd name="T81" fmla="*/ 267 h 439"/>
                  <a:gd name="T82" fmla="*/ 68 w 355"/>
                  <a:gd name="T83" fmla="*/ 215 h 439"/>
                  <a:gd name="T84" fmla="*/ 68 w 355"/>
                  <a:gd name="T85" fmla="*/ 183 h 439"/>
                  <a:gd name="T86" fmla="*/ 73 w 355"/>
                  <a:gd name="T87" fmla="*/ 105 h 439"/>
                  <a:gd name="T88" fmla="*/ 63 w 355"/>
                  <a:gd name="T89" fmla="*/ 79 h 439"/>
                  <a:gd name="T90" fmla="*/ 73 w 355"/>
                  <a:gd name="T91" fmla="*/ 63 h 439"/>
                  <a:gd name="T92" fmla="*/ 94 w 355"/>
                  <a:gd name="T93" fmla="*/ 58 h 439"/>
                  <a:gd name="T94" fmla="*/ 110 w 355"/>
                  <a:gd name="T95" fmla="*/ 58 h 439"/>
                  <a:gd name="T96" fmla="*/ 115 w 355"/>
                  <a:gd name="T97" fmla="*/ 79 h 439"/>
                  <a:gd name="T98" fmla="*/ 146 w 355"/>
                  <a:gd name="T99" fmla="*/ 100 h 439"/>
                  <a:gd name="T100" fmla="*/ 167 w 355"/>
                  <a:gd name="T101" fmla="*/ 74 h 439"/>
                  <a:gd name="T102" fmla="*/ 172 w 355"/>
                  <a:gd name="T103" fmla="*/ 37 h 439"/>
                  <a:gd name="T104" fmla="*/ 198 w 355"/>
                  <a:gd name="T105" fmla="*/ 32 h 439"/>
                  <a:gd name="T106" fmla="*/ 224 w 355"/>
                  <a:gd name="T107" fmla="*/ 32 h 439"/>
                  <a:gd name="T108" fmla="*/ 240 w 355"/>
                  <a:gd name="T109" fmla="*/ 11 h 439"/>
                  <a:gd name="T110" fmla="*/ 266 w 355"/>
                  <a:gd name="T111" fmla="*/ 6 h 439"/>
                  <a:gd name="T112" fmla="*/ 276 w 355"/>
                  <a:gd name="T113" fmla="*/ 11 h 439"/>
                  <a:gd name="T114" fmla="*/ 282 w 355"/>
                  <a:gd name="T115" fmla="*/ 21 h 439"/>
                  <a:gd name="T116" fmla="*/ 282 w 355"/>
                  <a:gd name="T117" fmla="*/ 32 h 439"/>
                  <a:gd name="T118" fmla="*/ 287 w 355"/>
                  <a:gd name="T119" fmla="*/ 42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5" h="439">
                    <a:moveTo>
                      <a:pt x="292" y="47"/>
                    </a:moveTo>
                    <a:lnTo>
                      <a:pt x="292" y="53"/>
                    </a:lnTo>
                    <a:lnTo>
                      <a:pt x="297" y="53"/>
                    </a:lnTo>
                    <a:lnTo>
                      <a:pt x="297" y="58"/>
                    </a:lnTo>
                    <a:lnTo>
                      <a:pt x="297" y="63"/>
                    </a:lnTo>
                    <a:lnTo>
                      <a:pt x="303" y="63"/>
                    </a:lnTo>
                    <a:lnTo>
                      <a:pt x="303" y="68"/>
                    </a:lnTo>
                    <a:lnTo>
                      <a:pt x="303" y="74"/>
                    </a:lnTo>
                    <a:lnTo>
                      <a:pt x="297" y="74"/>
                    </a:lnTo>
                    <a:lnTo>
                      <a:pt x="303" y="79"/>
                    </a:lnTo>
                    <a:lnTo>
                      <a:pt x="308" y="79"/>
                    </a:lnTo>
                    <a:lnTo>
                      <a:pt x="308" y="84"/>
                    </a:lnTo>
                    <a:lnTo>
                      <a:pt x="308" y="89"/>
                    </a:lnTo>
                    <a:lnTo>
                      <a:pt x="313" y="89"/>
                    </a:lnTo>
                    <a:lnTo>
                      <a:pt x="318" y="89"/>
                    </a:lnTo>
                    <a:lnTo>
                      <a:pt x="318" y="94"/>
                    </a:lnTo>
                    <a:lnTo>
                      <a:pt x="323" y="94"/>
                    </a:lnTo>
                    <a:lnTo>
                      <a:pt x="323" y="100"/>
                    </a:lnTo>
                    <a:lnTo>
                      <a:pt x="329" y="100"/>
                    </a:lnTo>
                    <a:lnTo>
                      <a:pt x="329" y="94"/>
                    </a:lnTo>
                    <a:lnTo>
                      <a:pt x="329" y="100"/>
                    </a:lnTo>
                    <a:lnTo>
                      <a:pt x="329" y="105"/>
                    </a:lnTo>
                    <a:lnTo>
                      <a:pt x="329" y="110"/>
                    </a:lnTo>
                    <a:lnTo>
                      <a:pt x="334" y="110"/>
                    </a:lnTo>
                    <a:lnTo>
                      <a:pt x="339" y="110"/>
                    </a:lnTo>
                    <a:lnTo>
                      <a:pt x="344" y="115"/>
                    </a:lnTo>
                    <a:lnTo>
                      <a:pt x="339" y="115"/>
                    </a:lnTo>
                    <a:lnTo>
                      <a:pt x="339" y="121"/>
                    </a:lnTo>
                    <a:lnTo>
                      <a:pt x="334" y="121"/>
                    </a:lnTo>
                    <a:lnTo>
                      <a:pt x="334" y="126"/>
                    </a:lnTo>
                    <a:lnTo>
                      <a:pt x="339" y="126"/>
                    </a:lnTo>
                    <a:lnTo>
                      <a:pt x="344" y="126"/>
                    </a:lnTo>
                    <a:lnTo>
                      <a:pt x="344" y="131"/>
                    </a:lnTo>
                    <a:lnTo>
                      <a:pt x="344" y="136"/>
                    </a:lnTo>
                    <a:lnTo>
                      <a:pt x="349" y="136"/>
                    </a:lnTo>
                    <a:lnTo>
                      <a:pt x="349" y="142"/>
                    </a:lnTo>
                    <a:lnTo>
                      <a:pt x="344" y="142"/>
                    </a:lnTo>
                    <a:lnTo>
                      <a:pt x="349" y="142"/>
                    </a:lnTo>
                    <a:lnTo>
                      <a:pt x="355" y="142"/>
                    </a:lnTo>
                    <a:lnTo>
                      <a:pt x="355" y="147"/>
                    </a:lnTo>
                    <a:lnTo>
                      <a:pt x="355" y="152"/>
                    </a:lnTo>
                    <a:lnTo>
                      <a:pt x="349" y="152"/>
                    </a:lnTo>
                    <a:lnTo>
                      <a:pt x="349" y="157"/>
                    </a:lnTo>
                    <a:lnTo>
                      <a:pt x="349" y="162"/>
                    </a:lnTo>
                    <a:lnTo>
                      <a:pt x="344" y="162"/>
                    </a:lnTo>
                    <a:lnTo>
                      <a:pt x="339" y="168"/>
                    </a:lnTo>
                    <a:lnTo>
                      <a:pt x="334" y="168"/>
                    </a:lnTo>
                    <a:lnTo>
                      <a:pt x="334" y="178"/>
                    </a:lnTo>
                    <a:lnTo>
                      <a:pt x="329" y="178"/>
                    </a:lnTo>
                    <a:lnTo>
                      <a:pt x="334" y="183"/>
                    </a:lnTo>
                    <a:lnTo>
                      <a:pt x="334" y="194"/>
                    </a:lnTo>
                    <a:lnTo>
                      <a:pt x="339" y="204"/>
                    </a:lnTo>
                    <a:lnTo>
                      <a:pt x="339" y="209"/>
                    </a:lnTo>
                    <a:lnTo>
                      <a:pt x="334" y="225"/>
                    </a:lnTo>
                    <a:lnTo>
                      <a:pt x="329" y="230"/>
                    </a:lnTo>
                    <a:lnTo>
                      <a:pt x="323" y="236"/>
                    </a:lnTo>
                    <a:lnTo>
                      <a:pt x="318" y="241"/>
                    </a:lnTo>
                    <a:lnTo>
                      <a:pt x="318" y="246"/>
                    </a:lnTo>
                    <a:lnTo>
                      <a:pt x="313" y="246"/>
                    </a:lnTo>
                    <a:lnTo>
                      <a:pt x="313" y="251"/>
                    </a:lnTo>
                    <a:lnTo>
                      <a:pt x="308" y="256"/>
                    </a:lnTo>
                    <a:lnTo>
                      <a:pt x="303" y="262"/>
                    </a:lnTo>
                    <a:lnTo>
                      <a:pt x="303" y="267"/>
                    </a:lnTo>
                    <a:lnTo>
                      <a:pt x="297" y="267"/>
                    </a:lnTo>
                    <a:lnTo>
                      <a:pt x="297" y="272"/>
                    </a:lnTo>
                    <a:lnTo>
                      <a:pt x="292" y="272"/>
                    </a:lnTo>
                    <a:lnTo>
                      <a:pt x="292" y="277"/>
                    </a:lnTo>
                    <a:lnTo>
                      <a:pt x="292" y="283"/>
                    </a:lnTo>
                    <a:lnTo>
                      <a:pt x="292" y="288"/>
                    </a:lnTo>
                    <a:lnTo>
                      <a:pt x="292" y="293"/>
                    </a:lnTo>
                    <a:lnTo>
                      <a:pt x="292" y="298"/>
                    </a:lnTo>
                    <a:lnTo>
                      <a:pt x="287" y="309"/>
                    </a:lnTo>
                    <a:lnTo>
                      <a:pt x="287" y="314"/>
                    </a:lnTo>
                    <a:lnTo>
                      <a:pt x="282" y="314"/>
                    </a:lnTo>
                    <a:lnTo>
                      <a:pt x="276" y="309"/>
                    </a:lnTo>
                    <a:lnTo>
                      <a:pt x="271" y="303"/>
                    </a:lnTo>
                    <a:lnTo>
                      <a:pt x="266" y="309"/>
                    </a:lnTo>
                    <a:lnTo>
                      <a:pt x="261" y="309"/>
                    </a:lnTo>
                    <a:lnTo>
                      <a:pt x="256" y="309"/>
                    </a:lnTo>
                    <a:lnTo>
                      <a:pt x="256" y="314"/>
                    </a:lnTo>
                    <a:lnTo>
                      <a:pt x="250" y="319"/>
                    </a:lnTo>
                    <a:lnTo>
                      <a:pt x="245" y="319"/>
                    </a:lnTo>
                    <a:lnTo>
                      <a:pt x="245" y="324"/>
                    </a:lnTo>
                    <a:lnTo>
                      <a:pt x="240" y="324"/>
                    </a:lnTo>
                    <a:lnTo>
                      <a:pt x="235" y="324"/>
                    </a:lnTo>
                    <a:lnTo>
                      <a:pt x="235" y="330"/>
                    </a:lnTo>
                    <a:lnTo>
                      <a:pt x="230" y="330"/>
                    </a:lnTo>
                    <a:lnTo>
                      <a:pt x="224" y="335"/>
                    </a:lnTo>
                    <a:lnTo>
                      <a:pt x="224" y="330"/>
                    </a:lnTo>
                    <a:lnTo>
                      <a:pt x="219" y="319"/>
                    </a:lnTo>
                    <a:lnTo>
                      <a:pt x="209" y="309"/>
                    </a:lnTo>
                    <a:lnTo>
                      <a:pt x="203" y="309"/>
                    </a:lnTo>
                    <a:lnTo>
                      <a:pt x="198" y="309"/>
                    </a:lnTo>
                    <a:lnTo>
                      <a:pt x="193" y="309"/>
                    </a:lnTo>
                    <a:lnTo>
                      <a:pt x="172" y="319"/>
                    </a:lnTo>
                    <a:lnTo>
                      <a:pt x="172" y="324"/>
                    </a:lnTo>
                    <a:lnTo>
                      <a:pt x="172" y="330"/>
                    </a:lnTo>
                    <a:lnTo>
                      <a:pt x="177" y="330"/>
                    </a:lnTo>
                    <a:lnTo>
                      <a:pt x="172" y="330"/>
                    </a:lnTo>
                    <a:lnTo>
                      <a:pt x="172" y="335"/>
                    </a:lnTo>
                    <a:lnTo>
                      <a:pt x="172" y="340"/>
                    </a:lnTo>
                    <a:lnTo>
                      <a:pt x="177" y="340"/>
                    </a:lnTo>
                    <a:lnTo>
                      <a:pt x="177" y="345"/>
                    </a:lnTo>
                    <a:lnTo>
                      <a:pt x="183" y="345"/>
                    </a:lnTo>
                    <a:lnTo>
                      <a:pt x="183" y="351"/>
                    </a:lnTo>
                    <a:lnTo>
                      <a:pt x="177" y="351"/>
                    </a:lnTo>
                    <a:lnTo>
                      <a:pt x="172" y="351"/>
                    </a:lnTo>
                    <a:lnTo>
                      <a:pt x="172" y="356"/>
                    </a:lnTo>
                    <a:lnTo>
                      <a:pt x="167" y="361"/>
                    </a:lnTo>
                    <a:lnTo>
                      <a:pt x="167" y="366"/>
                    </a:lnTo>
                    <a:lnTo>
                      <a:pt x="162" y="371"/>
                    </a:lnTo>
                    <a:lnTo>
                      <a:pt x="162" y="377"/>
                    </a:lnTo>
                    <a:lnTo>
                      <a:pt x="157" y="377"/>
                    </a:lnTo>
                    <a:lnTo>
                      <a:pt x="151" y="377"/>
                    </a:lnTo>
                    <a:lnTo>
                      <a:pt x="151" y="382"/>
                    </a:lnTo>
                    <a:lnTo>
                      <a:pt x="157" y="392"/>
                    </a:lnTo>
                    <a:lnTo>
                      <a:pt x="162" y="398"/>
                    </a:lnTo>
                    <a:lnTo>
                      <a:pt x="157" y="398"/>
                    </a:lnTo>
                    <a:lnTo>
                      <a:pt x="151" y="403"/>
                    </a:lnTo>
                    <a:lnTo>
                      <a:pt x="146" y="403"/>
                    </a:lnTo>
                    <a:lnTo>
                      <a:pt x="146" y="413"/>
                    </a:lnTo>
                    <a:lnTo>
                      <a:pt x="146" y="418"/>
                    </a:lnTo>
                    <a:lnTo>
                      <a:pt x="141" y="418"/>
                    </a:lnTo>
                    <a:lnTo>
                      <a:pt x="141" y="424"/>
                    </a:lnTo>
                    <a:lnTo>
                      <a:pt x="136" y="439"/>
                    </a:lnTo>
                    <a:lnTo>
                      <a:pt x="120" y="434"/>
                    </a:lnTo>
                    <a:lnTo>
                      <a:pt x="115" y="424"/>
                    </a:lnTo>
                    <a:lnTo>
                      <a:pt x="110" y="418"/>
                    </a:lnTo>
                    <a:lnTo>
                      <a:pt x="104" y="418"/>
                    </a:lnTo>
                    <a:lnTo>
                      <a:pt x="104" y="413"/>
                    </a:lnTo>
                    <a:lnTo>
                      <a:pt x="99" y="408"/>
                    </a:lnTo>
                    <a:lnTo>
                      <a:pt x="94" y="392"/>
                    </a:lnTo>
                    <a:lnTo>
                      <a:pt x="89" y="387"/>
                    </a:lnTo>
                    <a:lnTo>
                      <a:pt x="68" y="387"/>
                    </a:lnTo>
                    <a:lnTo>
                      <a:pt x="63" y="387"/>
                    </a:lnTo>
                    <a:lnTo>
                      <a:pt x="47" y="382"/>
                    </a:lnTo>
                    <a:lnTo>
                      <a:pt x="37" y="382"/>
                    </a:lnTo>
                    <a:lnTo>
                      <a:pt x="11" y="371"/>
                    </a:lnTo>
                    <a:lnTo>
                      <a:pt x="0" y="371"/>
                    </a:lnTo>
                    <a:lnTo>
                      <a:pt x="0" y="351"/>
                    </a:lnTo>
                    <a:lnTo>
                      <a:pt x="5" y="340"/>
                    </a:lnTo>
                    <a:lnTo>
                      <a:pt x="5" y="319"/>
                    </a:lnTo>
                    <a:lnTo>
                      <a:pt x="0" y="309"/>
                    </a:lnTo>
                    <a:lnTo>
                      <a:pt x="5" y="309"/>
                    </a:lnTo>
                    <a:lnTo>
                      <a:pt x="11" y="314"/>
                    </a:lnTo>
                    <a:lnTo>
                      <a:pt x="16" y="319"/>
                    </a:lnTo>
                    <a:lnTo>
                      <a:pt x="26" y="324"/>
                    </a:lnTo>
                    <a:lnTo>
                      <a:pt x="31" y="330"/>
                    </a:lnTo>
                    <a:lnTo>
                      <a:pt x="42" y="335"/>
                    </a:lnTo>
                    <a:lnTo>
                      <a:pt x="47" y="335"/>
                    </a:lnTo>
                    <a:lnTo>
                      <a:pt x="52" y="340"/>
                    </a:lnTo>
                    <a:lnTo>
                      <a:pt x="63" y="340"/>
                    </a:lnTo>
                    <a:lnTo>
                      <a:pt x="63" y="335"/>
                    </a:lnTo>
                    <a:lnTo>
                      <a:pt x="68" y="330"/>
                    </a:lnTo>
                    <a:lnTo>
                      <a:pt x="63" y="319"/>
                    </a:lnTo>
                    <a:lnTo>
                      <a:pt x="63" y="314"/>
                    </a:lnTo>
                    <a:lnTo>
                      <a:pt x="58" y="314"/>
                    </a:lnTo>
                    <a:lnTo>
                      <a:pt x="52" y="309"/>
                    </a:lnTo>
                    <a:lnTo>
                      <a:pt x="47" y="303"/>
                    </a:lnTo>
                    <a:lnTo>
                      <a:pt x="47" y="283"/>
                    </a:lnTo>
                    <a:lnTo>
                      <a:pt x="58" y="283"/>
                    </a:lnTo>
                    <a:lnTo>
                      <a:pt x="63" y="283"/>
                    </a:lnTo>
                    <a:lnTo>
                      <a:pt x="68" y="277"/>
                    </a:lnTo>
                    <a:lnTo>
                      <a:pt x="73" y="267"/>
                    </a:lnTo>
                    <a:lnTo>
                      <a:pt x="73" y="251"/>
                    </a:lnTo>
                    <a:lnTo>
                      <a:pt x="78" y="246"/>
                    </a:lnTo>
                    <a:lnTo>
                      <a:pt x="73" y="225"/>
                    </a:lnTo>
                    <a:lnTo>
                      <a:pt x="68" y="215"/>
                    </a:lnTo>
                    <a:lnTo>
                      <a:pt x="63" y="199"/>
                    </a:lnTo>
                    <a:lnTo>
                      <a:pt x="63" y="194"/>
                    </a:lnTo>
                    <a:lnTo>
                      <a:pt x="68" y="189"/>
                    </a:lnTo>
                    <a:lnTo>
                      <a:pt x="68" y="183"/>
                    </a:lnTo>
                    <a:lnTo>
                      <a:pt x="78" y="162"/>
                    </a:lnTo>
                    <a:lnTo>
                      <a:pt x="78" y="147"/>
                    </a:lnTo>
                    <a:lnTo>
                      <a:pt x="78" y="131"/>
                    </a:lnTo>
                    <a:lnTo>
                      <a:pt x="73" y="105"/>
                    </a:lnTo>
                    <a:lnTo>
                      <a:pt x="73" y="94"/>
                    </a:lnTo>
                    <a:lnTo>
                      <a:pt x="68" y="84"/>
                    </a:lnTo>
                    <a:lnTo>
                      <a:pt x="68" y="79"/>
                    </a:lnTo>
                    <a:lnTo>
                      <a:pt x="63" y="79"/>
                    </a:lnTo>
                    <a:lnTo>
                      <a:pt x="68" y="74"/>
                    </a:lnTo>
                    <a:lnTo>
                      <a:pt x="63" y="68"/>
                    </a:lnTo>
                    <a:lnTo>
                      <a:pt x="63" y="63"/>
                    </a:lnTo>
                    <a:lnTo>
                      <a:pt x="73" y="63"/>
                    </a:lnTo>
                    <a:lnTo>
                      <a:pt x="84" y="63"/>
                    </a:lnTo>
                    <a:lnTo>
                      <a:pt x="89" y="63"/>
                    </a:lnTo>
                    <a:lnTo>
                      <a:pt x="94" y="63"/>
                    </a:lnTo>
                    <a:lnTo>
                      <a:pt x="94" y="58"/>
                    </a:lnTo>
                    <a:lnTo>
                      <a:pt x="99" y="53"/>
                    </a:lnTo>
                    <a:lnTo>
                      <a:pt x="104" y="53"/>
                    </a:lnTo>
                    <a:lnTo>
                      <a:pt x="104" y="58"/>
                    </a:lnTo>
                    <a:lnTo>
                      <a:pt x="110" y="58"/>
                    </a:lnTo>
                    <a:lnTo>
                      <a:pt x="110" y="63"/>
                    </a:lnTo>
                    <a:lnTo>
                      <a:pt x="110" y="68"/>
                    </a:lnTo>
                    <a:lnTo>
                      <a:pt x="115" y="74"/>
                    </a:lnTo>
                    <a:lnTo>
                      <a:pt x="115" y="79"/>
                    </a:lnTo>
                    <a:lnTo>
                      <a:pt x="120" y="79"/>
                    </a:lnTo>
                    <a:lnTo>
                      <a:pt x="125" y="89"/>
                    </a:lnTo>
                    <a:lnTo>
                      <a:pt x="130" y="89"/>
                    </a:lnTo>
                    <a:lnTo>
                      <a:pt x="146" y="100"/>
                    </a:lnTo>
                    <a:lnTo>
                      <a:pt x="151" y="100"/>
                    </a:lnTo>
                    <a:lnTo>
                      <a:pt x="157" y="94"/>
                    </a:lnTo>
                    <a:lnTo>
                      <a:pt x="167" y="79"/>
                    </a:lnTo>
                    <a:lnTo>
                      <a:pt x="167" y="74"/>
                    </a:lnTo>
                    <a:lnTo>
                      <a:pt x="172" y="58"/>
                    </a:lnTo>
                    <a:lnTo>
                      <a:pt x="172" y="47"/>
                    </a:lnTo>
                    <a:lnTo>
                      <a:pt x="172" y="42"/>
                    </a:lnTo>
                    <a:lnTo>
                      <a:pt x="172" y="37"/>
                    </a:lnTo>
                    <a:lnTo>
                      <a:pt x="177" y="32"/>
                    </a:lnTo>
                    <a:lnTo>
                      <a:pt x="183" y="32"/>
                    </a:lnTo>
                    <a:lnTo>
                      <a:pt x="193" y="32"/>
                    </a:lnTo>
                    <a:lnTo>
                      <a:pt x="198" y="32"/>
                    </a:lnTo>
                    <a:lnTo>
                      <a:pt x="209" y="32"/>
                    </a:lnTo>
                    <a:lnTo>
                      <a:pt x="214" y="32"/>
                    </a:lnTo>
                    <a:lnTo>
                      <a:pt x="219" y="32"/>
                    </a:lnTo>
                    <a:lnTo>
                      <a:pt x="224" y="32"/>
                    </a:lnTo>
                    <a:lnTo>
                      <a:pt x="230" y="32"/>
                    </a:lnTo>
                    <a:lnTo>
                      <a:pt x="235" y="21"/>
                    </a:lnTo>
                    <a:lnTo>
                      <a:pt x="240" y="16"/>
                    </a:lnTo>
                    <a:lnTo>
                      <a:pt x="240" y="11"/>
                    </a:lnTo>
                    <a:lnTo>
                      <a:pt x="245" y="11"/>
                    </a:lnTo>
                    <a:lnTo>
                      <a:pt x="261" y="11"/>
                    </a:lnTo>
                    <a:lnTo>
                      <a:pt x="261" y="6"/>
                    </a:lnTo>
                    <a:lnTo>
                      <a:pt x="266" y="6"/>
                    </a:lnTo>
                    <a:lnTo>
                      <a:pt x="266" y="0"/>
                    </a:lnTo>
                    <a:lnTo>
                      <a:pt x="271" y="0"/>
                    </a:lnTo>
                    <a:lnTo>
                      <a:pt x="271" y="6"/>
                    </a:lnTo>
                    <a:lnTo>
                      <a:pt x="276" y="11"/>
                    </a:lnTo>
                    <a:lnTo>
                      <a:pt x="271" y="11"/>
                    </a:lnTo>
                    <a:lnTo>
                      <a:pt x="276" y="11"/>
                    </a:lnTo>
                    <a:lnTo>
                      <a:pt x="276" y="16"/>
                    </a:lnTo>
                    <a:lnTo>
                      <a:pt x="282" y="21"/>
                    </a:lnTo>
                    <a:lnTo>
                      <a:pt x="276" y="21"/>
                    </a:lnTo>
                    <a:lnTo>
                      <a:pt x="276" y="27"/>
                    </a:lnTo>
                    <a:lnTo>
                      <a:pt x="282" y="27"/>
                    </a:lnTo>
                    <a:lnTo>
                      <a:pt x="282" y="32"/>
                    </a:lnTo>
                    <a:lnTo>
                      <a:pt x="282" y="37"/>
                    </a:lnTo>
                    <a:lnTo>
                      <a:pt x="287" y="32"/>
                    </a:lnTo>
                    <a:lnTo>
                      <a:pt x="287" y="37"/>
                    </a:lnTo>
                    <a:lnTo>
                      <a:pt x="287" y="42"/>
                    </a:lnTo>
                    <a:lnTo>
                      <a:pt x="292" y="47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8BD87D2B-5B04-5D54-1DF5-C3E7D2E5DE4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52340" y="4974934"/>
                <a:ext cx="414621" cy="628983"/>
              </a:xfrm>
              <a:custGeom>
                <a:avLst/>
                <a:gdLst>
                  <a:gd name="T0" fmla="*/ 125 w 281"/>
                  <a:gd name="T1" fmla="*/ 21 h 429"/>
                  <a:gd name="T2" fmla="*/ 125 w 281"/>
                  <a:gd name="T3" fmla="*/ 42 h 429"/>
                  <a:gd name="T4" fmla="*/ 166 w 281"/>
                  <a:gd name="T5" fmla="*/ 47 h 429"/>
                  <a:gd name="T6" fmla="*/ 192 w 281"/>
                  <a:gd name="T7" fmla="*/ 58 h 429"/>
                  <a:gd name="T8" fmla="*/ 182 w 281"/>
                  <a:gd name="T9" fmla="*/ 94 h 429"/>
                  <a:gd name="T10" fmla="*/ 166 w 281"/>
                  <a:gd name="T11" fmla="*/ 110 h 429"/>
                  <a:gd name="T12" fmla="*/ 161 w 281"/>
                  <a:gd name="T13" fmla="*/ 131 h 429"/>
                  <a:gd name="T14" fmla="*/ 156 w 281"/>
                  <a:gd name="T15" fmla="*/ 147 h 429"/>
                  <a:gd name="T16" fmla="*/ 172 w 281"/>
                  <a:gd name="T17" fmla="*/ 147 h 429"/>
                  <a:gd name="T18" fmla="*/ 192 w 281"/>
                  <a:gd name="T19" fmla="*/ 162 h 429"/>
                  <a:gd name="T20" fmla="*/ 208 w 281"/>
                  <a:gd name="T21" fmla="*/ 188 h 429"/>
                  <a:gd name="T22" fmla="*/ 203 w 281"/>
                  <a:gd name="T23" fmla="*/ 204 h 429"/>
                  <a:gd name="T24" fmla="*/ 203 w 281"/>
                  <a:gd name="T25" fmla="*/ 220 h 429"/>
                  <a:gd name="T26" fmla="*/ 218 w 281"/>
                  <a:gd name="T27" fmla="*/ 225 h 429"/>
                  <a:gd name="T28" fmla="*/ 234 w 281"/>
                  <a:gd name="T29" fmla="*/ 241 h 429"/>
                  <a:gd name="T30" fmla="*/ 239 w 281"/>
                  <a:gd name="T31" fmla="*/ 272 h 429"/>
                  <a:gd name="T32" fmla="*/ 250 w 281"/>
                  <a:gd name="T33" fmla="*/ 288 h 429"/>
                  <a:gd name="T34" fmla="*/ 260 w 281"/>
                  <a:gd name="T35" fmla="*/ 298 h 429"/>
                  <a:gd name="T36" fmla="*/ 276 w 281"/>
                  <a:gd name="T37" fmla="*/ 308 h 429"/>
                  <a:gd name="T38" fmla="*/ 255 w 281"/>
                  <a:gd name="T39" fmla="*/ 319 h 429"/>
                  <a:gd name="T40" fmla="*/ 245 w 281"/>
                  <a:gd name="T41" fmla="*/ 345 h 429"/>
                  <a:gd name="T42" fmla="*/ 218 w 281"/>
                  <a:gd name="T43" fmla="*/ 356 h 429"/>
                  <a:gd name="T44" fmla="*/ 192 w 281"/>
                  <a:gd name="T45" fmla="*/ 350 h 429"/>
                  <a:gd name="T46" fmla="*/ 172 w 281"/>
                  <a:gd name="T47" fmla="*/ 345 h 429"/>
                  <a:gd name="T48" fmla="*/ 151 w 281"/>
                  <a:gd name="T49" fmla="*/ 356 h 429"/>
                  <a:gd name="T50" fmla="*/ 140 w 281"/>
                  <a:gd name="T51" fmla="*/ 366 h 429"/>
                  <a:gd name="T52" fmla="*/ 119 w 281"/>
                  <a:gd name="T53" fmla="*/ 387 h 429"/>
                  <a:gd name="T54" fmla="*/ 104 w 281"/>
                  <a:gd name="T55" fmla="*/ 397 h 429"/>
                  <a:gd name="T56" fmla="*/ 99 w 281"/>
                  <a:gd name="T57" fmla="*/ 413 h 429"/>
                  <a:gd name="T58" fmla="*/ 83 w 281"/>
                  <a:gd name="T59" fmla="*/ 403 h 429"/>
                  <a:gd name="T60" fmla="*/ 57 w 281"/>
                  <a:gd name="T61" fmla="*/ 397 h 429"/>
                  <a:gd name="T62" fmla="*/ 36 w 281"/>
                  <a:gd name="T63" fmla="*/ 413 h 429"/>
                  <a:gd name="T64" fmla="*/ 5 w 281"/>
                  <a:gd name="T65" fmla="*/ 423 h 429"/>
                  <a:gd name="T66" fmla="*/ 10 w 281"/>
                  <a:gd name="T67" fmla="*/ 413 h 429"/>
                  <a:gd name="T68" fmla="*/ 10 w 281"/>
                  <a:gd name="T69" fmla="*/ 397 h 429"/>
                  <a:gd name="T70" fmla="*/ 20 w 281"/>
                  <a:gd name="T71" fmla="*/ 366 h 429"/>
                  <a:gd name="T72" fmla="*/ 31 w 281"/>
                  <a:gd name="T73" fmla="*/ 345 h 429"/>
                  <a:gd name="T74" fmla="*/ 36 w 281"/>
                  <a:gd name="T75" fmla="*/ 319 h 429"/>
                  <a:gd name="T76" fmla="*/ 41 w 281"/>
                  <a:gd name="T77" fmla="*/ 298 h 429"/>
                  <a:gd name="T78" fmla="*/ 36 w 281"/>
                  <a:gd name="T79" fmla="*/ 288 h 429"/>
                  <a:gd name="T80" fmla="*/ 57 w 281"/>
                  <a:gd name="T81" fmla="*/ 267 h 429"/>
                  <a:gd name="T82" fmla="*/ 57 w 281"/>
                  <a:gd name="T83" fmla="*/ 246 h 429"/>
                  <a:gd name="T84" fmla="*/ 41 w 281"/>
                  <a:gd name="T85" fmla="*/ 225 h 429"/>
                  <a:gd name="T86" fmla="*/ 46 w 281"/>
                  <a:gd name="T87" fmla="*/ 194 h 429"/>
                  <a:gd name="T88" fmla="*/ 31 w 281"/>
                  <a:gd name="T89" fmla="*/ 173 h 429"/>
                  <a:gd name="T90" fmla="*/ 26 w 281"/>
                  <a:gd name="T91" fmla="*/ 152 h 429"/>
                  <a:gd name="T92" fmla="*/ 20 w 281"/>
                  <a:gd name="T93" fmla="*/ 115 h 429"/>
                  <a:gd name="T94" fmla="*/ 31 w 281"/>
                  <a:gd name="T95" fmla="*/ 110 h 429"/>
                  <a:gd name="T96" fmla="*/ 99 w 281"/>
                  <a:gd name="T97" fmla="*/ 21 h 429"/>
                  <a:gd name="T98" fmla="*/ 109 w 281"/>
                  <a:gd name="T99" fmla="*/ 5 h 429"/>
                  <a:gd name="T100" fmla="*/ 119 w 281"/>
                  <a:gd name="T101" fmla="*/ 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1" h="429">
                    <a:moveTo>
                      <a:pt x="125" y="5"/>
                    </a:moveTo>
                    <a:lnTo>
                      <a:pt x="125" y="11"/>
                    </a:lnTo>
                    <a:lnTo>
                      <a:pt x="125" y="16"/>
                    </a:lnTo>
                    <a:lnTo>
                      <a:pt x="125" y="21"/>
                    </a:lnTo>
                    <a:lnTo>
                      <a:pt x="125" y="32"/>
                    </a:lnTo>
                    <a:lnTo>
                      <a:pt x="119" y="37"/>
                    </a:lnTo>
                    <a:lnTo>
                      <a:pt x="119" y="42"/>
                    </a:lnTo>
                    <a:lnTo>
                      <a:pt x="125" y="42"/>
                    </a:lnTo>
                    <a:lnTo>
                      <a:pt x="130" y="42"/>
                    </a:lnTo>
                    <a:lnTo>
                      <a:pt x="145" y="37"/>
                    </a:lnTo>
                    <a:lnTo>
                      <a:pt x="156" y="42"/>
                    </a:lnTo>
                    <a:lnTo>
                      <a:pt x="166" y="47"/>
                    </a:lnTo>
                    <a:lnTo>
                      <a:pt x="166" y="52"/>
                    </a:lnTo>
                    <a:lnTo>
                      <a:pt x="172" y="52"/>
                    </a:lnTo>
                    <a:lnTo>
                      <a:pt x="182" y="52"/>
                    </a:lnTo>
                    <a:lnTo>
                      <a:pt x="192" y="58"/>
                    </a:lnTo>
                    <a:lnTo>
                      <a:pt x="198" y="63"/>
                    </a:lnTo>
                    <a:lnTo>
                      <a:pt x="198" y="68"/>
                    </a:lnTo>
                    <a:lnTo>
                      <a:pt x="198" y="73"/>
                    </a:lnTo>
                    <a:lnTo>
                      <a:pt x="182" y="94"/>
                    </a:lnTo>
                    <a:lnTo>
                      <a:pt x="177" y="99"/>
                    </a:lnTo>
                    <a:lnTo>
                      <a:pt x="172" y="99"/>
                    </a:lnTo>
                    <a:lnTo>
                      <a:pt x="166" y="105"/>
                    </a:lnTo>
                    <a:lnTo>
                      <a:pt x="166" y="110"/>
                    </a:lnTo>
                    <a:lnTo>
                      <a:pt x="161" y="120"/>
                    </a:lnTo>
                    <a:lnTo>
                      <a:pt x="166" y="126"/>
                    </a:lnTo>
                    <a:lnTo>
                      <a:pt x="166" y="131"/>
                    </a:lnTo>
                    <a:lnTo>
                      <a:pt x="161" y="131"/>
                    </a:lnTo>
                    <a:lnTo>
                      <a:pt x="161" y="136"/>
                    </a:lnTo>
                    <a:lnTo>
                      <a:pt x="161" y="141"/>
                    </a:lnTo>
                    <a:lnTo>
                      <a:pt x="156" y="141"/>
                    </a:lnTo>
                    <a:lnTo>
                      <a:pt x="156" y="147"/>
                    </a:lnTo>
                    <a:lnTo>
                      <a:pt x="161" y="147"/>
                    </a:lnTo>
                    <a:lnTo>
                      <a:pt x="161" y="152"/>
                    </a:lnTo>
                    <a:lnTo>
                      <a:pt x="166" y="152"/>
                    </a:lnTo>
                    <a:lnTo>
                      <a:pt x="172" y="147"/>
                    </a:lnTo>
                    <a:lnTo>
                      <a:pt x="182" y="152"/>
                    </a:lnTo>
                    <a:lnTo>
                      <a:pt x="187" y="152"/>
                    </a:lnTo>
                    <a:lnTo>
                      <a:pt x="187" y="157"/>
                    </a:lnTo>
                    <a:lnTo>
                      <a:pt x="192" y="162"/>
                    </a:lnTo>
                    <a:lnTo>
                      <a:pt x="192" y="167"/>
                    </a:lnTo>
                    <a:lnTo>
                      <a:pt x="198" y="167"/>
                    </a:lnTo>
                    <a:lnTo>
                      <a:pt x="203" y="178"/>
                    </a:lnTo>
                    <a:lnTo>
                      <a:pt x="208" y="188"/>
                    </a:lnTo>
                    <a:lnTo>
                      <a:pt x="208" y="194"/>
                    </a:lnTo>
                    <a:lnTo>
                      <a:pt x="208" y="199"/>
                    </a:lnTo>
                    <a:lnTo>
                      <a:pt x="208" y="204"/>
                    </a:lnTo>
                    <a:lnTo>
                      <a:pt x="203" y="204"/>
                    </a:lnTo>
                    <a:lnTo>
                      <a:pt x="203" y="209"/>
                    </a:lnTo>
                    <a:lnTo>
                      <a:pt x="203" y="214"/>
                    </a:lnTo>
                    <a:lnTo>
                      <a:pt x="208" y="214"/>
                    </a:lnTo>
                    <a:lnTo>
                      <a:pt x="203" y="220"/>
                    </a:lnTo>
                    <a:lnTo>
                      <a:pt x="203" y="225"/>
                    </a:lnTo>
                    <a:lnTo>
                      <a:pt x="208" y="225"/>
                    </a:lnTo>
                    <a:lnTo>
                      <a:pt x="208" y="230"/>
                    </a:lnTo>
                    <a:lnTo>
                      <a:pt x="218" y="225"/>
                    </a:lnTo>
                    <a:lnTo>
                      <a:pt x="229" y="225"/>
                    </a:lnTo>
                    <a:lnTo>
                      <a:pt x="229" y="235"/>
                    </a:lnTo>
                    <a:lnTo>
                      <a:pt x="229" y="241"/>
                    </a:lnTo>
                    <a:lnTo>
                      <a:pt x="234" y="241"/>
                    </a:lnTo>
                    <a:lnTo>
                      <a:pt x="234" y="251"/>
                    </a:lnTo>
                    <a:lnTo>
                      <a:pt x="234" y="256"/>
                    </a:lnTo>
                    <a:lnTo>
                      <a:pt x="234" y="267"/>
                    </a:lnTo>
                    <a:lnTo>
                      <a:pt x="239" y="272"/>
                    </a:lnTo>
                    <a:lnTo>
                      <a:pt x="245" y="277"/>
                    </a:lnTo>
                    <a:lnTo>
                      <a:pt x="250" y="277"/>
                    </a:lnTo>
                    <a:lnTo>
                      <a:pt x="250" y="282"/>
                    </a:lnTo>
                    <a:lnTo>
                      <a:pt x="250" y="288"/>
                    </a:lnTo>
                    <a:lnTo>
                      <a:pt x="250" y="293"/>
                    </a:lnTo>
                    <a:lnTo>
                      <a:pt x="255" y="293"/>
                    </a:lnTo>
                    <a:lnTo>
                      <a:pt x="255" y="298"/>
                    </a:lnTo>
                    <a:lnTo>
                      <a:pt x="260" y="298"/>
                    </a:lnTo>
                    <a:lnTo>
                      <a:pt x="276" y="298"/>
                    </a:lnTo>
                    <a:lnTo>
                      <a:pt x="281" y="303"/>
                    </a:lnTo>
                    <a:lnTo>
                      <a:pt x="276" y="303"/>
                    </a:lnTo>
                    <a:lnTo>
                      <a:pt x="276" y="308"/>
                    </a:lnTo>
                    <a:lnTo>
                      <a:pt x="271" y="308"/>
                    </a:lnTo>
                    <a:lnTo>
                      <a:pt x="271" y="314"/>
                    </a:lnTo>
                    <a:lnTo>
                      <a:pt x="271" y="319"/>
                    </a:lnTo>
                    <a:lnTo>
                      <a:pt x="255" y="319"/>
                    </a:lnTo>
                    <a:lnTo>
                      <a:pt x="245" y="324"/>
                    </a:lnTo>
                    <a:lnTo>
                      <a:pt x="245" y="335"/>
                    </a:lnTo>
                    <a:lnTo>
                      <a:pt x="250" y="340"/>
                    </a:lnTo>
                    <a:lnTo>
                      <a:pt x="245" y="345"/>
                    </a:lnTo>
                    <a:lnTo>
                      <a:pt x="229" y="345"/>
                    </a:lnTo>
                    <a:lnTo>
                      <a:pt x="224" y="350"/>
                    </a:lnTo>
                    <a:lnTo>
                      <a:pt x="224" y="356"/>
                    </a:lnTo>
                    <a:lnTo>
                      <a:pt x="218" y="356"/>
                    </a:lnTo>
                    <a:lnTo>
                      <a:pt x="218" y="361"/>
                    </a:lnTo>
                    <a:lnTo>
                      <a:pt x="208" y="350"/>
                    </a:lnTo>
                    <a:lnTo>
                      <a:pt x="203" y="350"/>
                    </a:lnTo>
                    <a:lnTo>
                      <a:pt x="192" y="350"/>
                    </a:lnTo>
                    <a:lnTo>
                      <a:pt x="192" y="345"/>
                    </a:lnTo>
                    <a:lnTo>
                      <a:pt x="187" y="345"/>
                    </a:lnTo>
                    <a:lnTo>
                      <a:pt x="177" y="345"/>
                    </a:lnTo>
                    <a:lnTo>
                      <a:pt x="172" y="345"/>
                    </a:lnTo>
                    <a:lnTo>
                      <a:pt x="166" y="345"/>
                    </a:lnTo>
                    <a:lnTo>
                      <a:pt x="161" y="350"/>
                    </a:lnTo>
                    <a:lnTo>
                      <a:pt x="156" y="356"/>
                    </a:lnTo>
                    <a:lnTo>
                      <a:pt x="151" y="356"/>
                    </a:lnTo>
                    <a:lnTo>
                      <a:pt x="145" y="356"/>
                    </a:lnTo>
                    <a:lnTo>
                      <a:pt x="145" y="361"/>
                    </a:lnTo>
                    <a:lnTo>
                      <a:pt x="140" y="361"/>
                    </a:lnTo>
                    <a:lnTo>
                      <a:pt x="140" y="366"/>
                    </a:lnTo>
                    <a:lnTo>
                      <a:pt x="135" y="366"/>
                    </a:lnTo>
                    <a:lnTo>
                      <a:pt x="130" y="376"/>
                    </a:lnTo>
                    <a:lnTo>
                      <a:pt x="130" y="382"/>
                    </a:lnTo>
                    <a:lnTo>
                      <a:pt x="119" y="387"/>
                    </a:lnTo>
                    <a:lnTo>
                      <a:pt x="114" y="387"/>
                    </a:lnTo>
                    <a:lnTo>
                      <a:pt x="109" y="387"/>
                    </a:lnTo>
                    <a:lnTo>
                      <a:pt x="104" y="392"/>
                    </a:lnTo>
                    <a:lnTo>
                      <a:pt x="104" y="397"/>
                    </a:lnTo>
                    <a:lnTo>
                      <a:pt x="104" y="413"/>
                    </a:lnTo>
                    <a:lnTo>
                      <a:pt x="104" y="418"/>
                    </a:lnTo>
                    <a:lnTo>
                      <a:pt x="99" y="418"/>
                    </a:lnTo>
                    <a:lnTo>
                      <a:pt x="99" y="413"/>
                    </a:lnTo>
                    <a:lnTo>
                      <a:pt x="93" y="413"/>
                    </a:lnTo>
                    <a:lnTo>
                      <a:pt x="88" y="413"/>
                    </a:lnTo>
                    <a:lnTo>
                      <a:pt x="88" y="408"/>
                    </a:lnTo>
                    <a:lnTo>
                      <a:pt x="83" y="403"/>
                    </a:lnTo>
                    <a:lnTo>
                      <a:pt x="73" y="403"/>
                    </a:lnTo>
                    <a:lnTo>
                      <a:pt x="67" y="397"/>
                    </a:lnTo>
                    <a:lnTo>
                      <a:pt x="62" y="397"/>
                    </a:lnTo>
                    <a:lnTo>
                      <a:pt x="57" y="397"/>
                    </a:lnTo>
                    <a:lnTo>
                      <a:pt x="52" y="397"/>
                    </a:lnTo>
                    <a:lnTo>
                      <a:pt x="46" y="403"/>
                    </a:lnTo>
                    <a:lnTo>
                      <a:pt x="46" y="408"/>
                    </a:lnTo>
                    <a:lnTo>
                      <a:pt x="36" y="413"/>
                    </a:lnTo>
                    <a:lnTo>
                      <a:pt x="31" y="413"/>
                    </a:lnTo>
                    <a:lnTo>
                      <a:pt x="26" y="418"/>
                    </a:lnTo>
                    <a:lnTo>
                      <a:pt x="20" y="429"/>
                    </a:lnTo>
                    <a:lnTo>
                      <a:pt x="5" y="423"/>
                    </a:lnTo>
                    <a:lnTo>
                      <a:pt x="0" y="423"/>
                    </a:lnTo>
                    <a:lnTo>
                      <a:pt x="5" y="423"/>
                    </a:lnTo>
                    <a:lnTo>
                      <a:pt x="5" y="418"/>
                    </a:lnTo>
                    <a:lnTo>
                      <a:pt x="10" y="413"/>
                    </a:lnTo>
                    <a:lnTo>
                      <a:pt x="10" y="408"/>
                    </a:lnTo>
                    <a:lnTo>
                      <a:pt x="15" y="408"/>
                    </a:lnTo>
                    <a:lnTo>
                      <a:pt x="15" y="403"/>
                    </a:lnTo>
                    <a:lnTo>
                      <a:pt x="10" y="397"/>
                    </a:lnTo>
                    <a:lnTo>
                      <a:pt x="10" y="387"/>
                    </a:lnTo>
                    <a:lnTo>
                      <a:pt x="15" y="382"/>
                    </a:lnTo>
                    <a:lnTo>
                      <a:pt x="15" y="376"/>
                    </a:lnTo>
                    <a:lnTo>
                      <a:pt x="20" y="366"/>
                    </a:lnTo>
                    <a:lnTo>
                      <a:pt x="20" y="361"/>
                    </a:lnTo>
                    <a:lnTo>
                      <a:pt x="20" y="356"/>
                    </a:lnTo>
                    <a:lnTo>
                      <a:pt x="26" y="350"/>
                    </a:lnTo>
                    <a:lnTo>
                      <a:pt x="31" y="345"/>
                    </a:lnTo>
                    <a:lnTo>
                      <a:pt x="31" y="335"/>
                    </a:lnTo>
                    <a:lnTo>
                      <a:pt x="31" y="329"/>
                    </a:lnTo>
                    <a:lnTo>
                      <a:pt x="31" y="324"/>
                    </a:lnTo>
                    <a:lnTo>
                      <a:pt x="36" y="319"/>
                    </a:lnTo>
                    <a:lnTo>
                      <a:pt x="41" y="314"/>
                    </a:lnTo>
                    <a:lnTo>
                      <a:pt x="46" y="308"/>
                    </a:lnTo>
                    <a:lnTo>
                      <a:pt x="46" y="303"/>
                    </a:lnTo>
                    <a:lnTo>
                      <a:pt x="41" y="298"/>
                    </a:lnTo>
                    <a:lnTo>
                      <a:pt x="36" y="298"/>
                    </a:lnTo>
                    <a:lnTo>
                      <a:pt x="36" y="293"/>
                    </a:lnTo>
                    <a:lnTo>
                      <a:pt x="31" y="293"/>
                    </a:lnTo>
                    <a:lnTo>
                      <a:pt x="36" y="288"/>
                    </a:lnTo>
                    <a:lnTo>
                      <a:pt x="41" y="277"/>
                    </a:lnTo>
                    <a:lnTo>
                      <a:pt x="52" y="272"/>
                    </a:lnTo>
                    <a:lnTo>
                      <a:pt x="52" y="267"/>
                    </a:lnTo>
                    <a:lnTo>
                      <a:pt x="57" y="267"/>
                    </a:lnTo>
                    <a:lnTo>
                      <a:pt x="57" y="261"/>
                    </a:lnTo>
                    <a:lnTo>
                      <a:pt x="57" y="256"/>
                    </a:lnTo>
                    <a:lnTo>
                      <a:pt x="62" y="251"/>
                    </a:lnTo>
                    <a:lnTo>
                      <a:pt x="57" y="246"/>
                    </a:lnTo>
                    <a:lnTo>
                      <a:pt x="52" y="241"/>
                    </a:lnTo>
                    <a:lnTo>
                      <a:pt x="52" y="235"/>
                    </a:lnTo>
                    <a:lnTo>
                      <a:pt x="46" y="230"/>
                    </a:lnTo>
                    <a:lnTo>
                      <a:pt x="41" y="225"/>
                    </a:lnTo>
                    <a:lnTo>
                      <a:pt x="41" y="214"/>
                    </a:lnTo>
                    <a:lnTo>
                      <a:pt x="41" y="209"/>
                    </a:lnTo>
                    <a:lnTo>
                      <a:pt x="46" y="204"/>
                    </a:lnTo>
                    <a:lnTo>
                      <a:pt x="46" y="194"/>
                    </a:lnTo>
                    <a:lnTo>
                      <a:pt x="41" y="188"/>
                    </a:lnTo>
                    <a:lnTo>
                      <a:pt x="36" y="183"/>
                    </a:lnTo>
                    <a:lnTo>
                      <a:pt x="36" y="178"/>
                    </a:lnTo>
                    <a:lnTo>
                      <a:pt x="31" y="173"/>
                    </a:lnTo>
                    <a:lnTo>
                      <a:pt x="31" y="167"/>
                    </a:lnTo>
                    <a:lnTo>
                      <a:pt x="31" y="157"/>
                    </a:lnTo>
                    <a:lnTo>
                      <a:pt x="26" y="157"/>
                    </a:lnTo>
                    <a:lnTo>
                      <a:pt x="26" y="152"/>
                    </a:lnTo>
                    <a:lnTo>
                      <a:pt x="20" y="141"/>
                    </a:lnTo>
                    <a:lnTo>
                      <a:pt x="20" y="136"/>
                    </a:lnTo>
                    <a:lnTo>
                      <a:pt x="20" y="126"/>
                    </a:lnTo>
                    <a:lnTo>
                      <a:pt x="20" y="115"/>
                    </a:lnTo>
                    <a:lnTo>
                      <a:pt x="15" y="110"/>
                    </a:lnTo>
                    <a:lnTo>
                      <a:pt x="15" y="105"/>
                    </a:lnTo>
                    <a:lnTo>
                      <a:pt x="20" y="105"/>
                    </a:lnTo>
                    <a:lnTo>
                      <a:pt x="31" y="110"/>
                    </a:lnTo>
                    <a:lnTo>
                      <a:pt x="78" y="84"/>
                    </a:lnTo>
                    <a:lnTo>
                      <a:pt x="83" y="79"/>
                    </a:lnTo>
                    <a:lnTo>
                      <a:pt x="73" y="32"/>
                    </a:lnTo>
                    <a:lnTo>
                      <a:pt x="99" y="21"/>
                    </a:lnTo>
                    <a:lnTo>
                      <a:pt x="99" y="16"/>
                    </a:lnTo>
                    <a:lnTo>
                      <a:pt x="104" y="16"/>
                    </a:lnTo>
                    <a:lnTo>
                      <a:pt x="109" y="11"/>
                    </a:lnTo>
                    <a:lnTo>
                      <a:pt x="109" y="5"/>
                    </a:lnTo>
                    <a:lnTo>
                      <a:pt x="109" y="0"/>
                    </a:lnTo>
                    <a:lnTo>
                      <a:pt x="114" y="5"/>
                    </a:lnTo>
                    <a:lnTo>
                      <a:pt x="119" y="0"/>
                    </a:lnTo>
                    <a:lnTo>
                      <a:pt x="119" y="5"/>
                    </a:lnTo>
                    <a:lnTo>
                      <a:pt x="125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B8771C4E-7F73-097B-52B3-3EF0D17BE94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305056" y="5150873"/>
                <a:ext cx="1038767" cy="859170"/>
              </a:xfrm>
              <a:custGeom>
                <a:avLst/>
                <a:gdLst>
                  <a:gd name="T0" fmla="*/ 198 w 704"/>
                  <a:gd name="T1" fmla="*/ 439 h 586"/>
                  <a:gd name="T2" fmla="*/ 219 w 704"/>
                  <a:gd name="T3" fmla="*/ 439 h 586"/>
                  <a:gd name="T4" fmla="*/ 204 w 704"/>
                  <a:gd name="T5" fmla="*/ 434 h 586"/>
                  <a:gd name="T6" fmla="*/ 673 w 704"/>
                  <a:gd name="T7" fmla="*/ 37 h 586"/>
                  <a:gd name="T8" fmla="*/ 694 w 704"/>
                  <a:gd name="T9" fmla="*/ 115 h 586"/>
                  <a:gd name="T10" fmla="*/ 678 w 704"/>
                  <a:gd name="T11" fmla="*/ 173 h 586"/>
                  <a:gd name="T12" fmla="*/ 662 w 704"/>
                  <a:gd name="T13" fmla="*/ 236 h 586"/>
                  <a:gd name="T14" fmla="*/ 647 w 704"/>
                  <a:gd name="T15" fmla="*/ 303 h 586"/>
                  <a:gd name="T16" fmla="*/ 626 w 704"/>
                  <a:gd name="T17" fmla="*/ 371 h 586"/>
                  <a:gd name="T18" fmla="*/ 589 w 704"/>
                  <a:gd name="T19" fmla="*/ 424 h 586"/>
                  <a:gd name="T20" fmla="*/ 574 w 704"/>
                  <a:gd name="T21" fmla="*/ 460 h 586"/>
                  <a:gd name="T22" fmla="*/ 511 w 704"/>
                  <a:gd name="T23" fmla="*/ 481 h 586"/>
                  <a:gd name="T24" fmla="*/ 475 w 704"/>
                  <a:gd name="T25" fmla="*/ 502 h 586"/>
                  <a:gd name="T26" fmla="*/ 438 w 704"/>
                  <a:gd name="T27" fmla="*/ 528 h 586"/>
                  <a:gd name="T28" fmla="*/ 386 w 704"/>
                  <a:gd name="T29" fmla="*/ 528 h 586"/>
                  <a:gd name="T30" fmla="*/ 355 w 704"/>
                  <a:gd name="T31" fmla="*/ 549 h 586"/>
                  <a:gd name="T32" fmla="*/ 334 w 704"/>
                  <a:gd name="T33" fmla="*/ 554 h 586"/>
                  <a:gd name="T34" fmla="*/ 298 w 704"/>
                  <a:gd name="T35" fmla="*/ 570 h 586"/>
                  <a:gd name="T36" fmla="*/ 256 w 704"/>
                  <a:gd name="T37" fmla="*/ 580 h 586"/>
                  <a:gd name="T38" fmla="*/ 198 w 704"/>
                  <a:gd name="T39" fmla="*/ 554 h 586"/>
                  <a:gd name="T40" fmla="*/ 183 w 704"/>
                  <a:gd name="T41" fmla="*/ 528 h 586"/>
                  <a:gd name="T42" fmla="*/ 146 w 704"/>
                  <a:gd name="T43" fmla="*/ 502 h 586"/>
                  <a:gd name="T44" fmla="*/ 136 w 704"/>
                  <a:gd name="T45" fmla="*/ 444 h 586"/>
                  <a:gd name="T46" fmla="*/ 172 w 704"/>
                  <a:gd name="T47" fmla="*/ 444 h 586"/>
                  <a:gd name="T48" fmla="*/ 219 w 704"/>
                  <a:gd name="T49" fmla="*/ 450 h 586"/>
                  <a:gd name="T50" fmla="*/ 209 w 704"/>
                  <a:gd name="T51" fmla="*/ 403 h 586"/>
                  <a:gd name="T52" fmla="*/ 256 w 704"/>
                  <a:gd name="T53" fmla="*/ 377 h 586"/>
                  <a:gd name="T54" fmla="*/ 240 w 704"/>
                  <a:gd name="T55" fmla="*/ 382 h 586"/>
                  <a:gd name="T56" fmla="*/ 198 w 704"/>
                  <a:gd name="T57" fmla="*/ 429 h 586"/>
                  <a:gd name="T58" fmla="*/ 172 w 704"/>
                  <a:gd name="T59" fmla="*/ 413 h 586"/>
                  <a:gd name="T60" fmla="*/ 141 w 704"/>
                  <a:gd name="T61" fmla="*/ 434 h 586"/>
                  <a:gd name="T62" fmla="*/ 89 w 704"/>
                  <a:gd name="T63" fmla="*/ 403 h 586"/>
                  <a:gd name="T64" fmla="*/ 84 w 704"/>
                  <a:gd name="T65" fmla="*/ 361 h 586"/>
                  <a:gd name="T66" fmla="*/ 141 w 704"/>
                  <a:gd name="T67" fmla="*/ 361 h 586"/>
                  <a:gd name="T68" fmla="*/ 162 w 704"/>
                  <a:gd name="T69" fmla="*/ 350 h 586"/>
                  <a:gd name="T70" fmla="*/ 136 w 704"/>
                  <a:gd name="T71" fmla="*/ 330 h 586"/>
                  <a:gd name="T72" fmla="*/ 110 w 704"/>
                  <a:gd name="T73" fmla="*/ 345 h 586"/>
                  <a:gd name="T74" fmla="*/ 58 w 704"/>
                  <a:gd name="T75" fmla="*/ 335 h 586"/>
                  <a:gd name="T76" fmla="*/ 32 w 704"/>
                  <a:gd name="T77" fmla="*/ 288 h 586"/>
                  <a:gd name="T78" fmla="*/ 0 w 704"/>
                  <a:gd name="T79" fmla="*/ 241 h 586"/>
                  <a:gd name="T80" fmla="*/ 47 w 704"/>
                  <a:gd name="T81" fmla="*/ 157 h 586"/>
                  <a:gd name="T82" fmla="*/ 84 w 704"/>
                  <a:gd name="T83" fmla="*/ 136 h 586"/>
                  <a:gd name="T84" fmla="*/ 110 w 704"/>
                  <a:gd name="T85" fmla="*/ 173 h 586"/>
                  <a:gd name="T86" fmla="*/ 120 w 704"/>
                  <a:gd name="T87" fmla="*/ 236 h 586"/>
                  <a:gd name="T88" fmla="*/ 141 w 704"/>
                  <a:gd name="T89" fmla="*/ 194 h 586"/>
                  <a:gd name="T90" fmla="*/ 183 w 704"/>
                  <a:gd name="T91" fmla="*/ 188 h 586"/>
                  <a:gd name="T92" fmla="*/ 209 w 704"/>
                  <a:gd name="T93" fmla="*/ 194 h 586"/>
                  <a:gd name="T94" fmla="*/ 245 w 704"/>
                  <a:gd name="T95" fmla="*/ 188 h 586"/>
                  <a:gd name="T96" fmla="*/ 313 w 704"/>
                  <a:gd name="T97" fmla="*/ 199 h 586"/>
                  <a:gd name="T98" fmla="*/ 365 w 704"/>
                  <a:gd name="T99" fmla="*/ 288 h 586"/>
                  <a:gd name="T100" fmla="*/ 386 w 704"/>
                  <a:gd name="T101" fmla="*/ 298 h 586"/>
                  <a:gd name="T102" fmla="*/ 433 w 704"/>
                  <a:gd name="T103" fmla="*/ 277 h 586"/>
                  <a:gd name="T104" fmla="*/ 470 w 704"/>
                  <a:gd name="T105" fmla="*/ 246 h 586"/>
                  <a:gd name="T106" fmla="*/ 464 w 704"/>
                  <a:gd name="T107" fmla="*/ 162 h 586"/>
                  <a:gd name="T108" fmla="*/ 470 w 704"/>
                  <a:gd name="T109" fmla="*/ 68 h 586"/>
                  <a:gd name="T110" fmla="*/ 522 w 704"/>
                  <a:gd name="T111" fmla="*/ 58 h 586"/>
                  <a:gd name="T112" fmla="*/ 579 w 704"/>
                  <a:gd name="T113" fmla="*/ 27 h 586"/>
                  <a:gd name="T114" fmla="*/ 621 w 704"/>
                  <a:gd name="T115" fmla="*/ 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04" h="586">
                    <a:moveTo>
                      <a:pt x="204" y="439"/>
                    </a:moveTo>
                    <a:lnTo>
                      <a:pt x="209" y="439"/>
                    </a:lnTo>
                    <a:lnTo>
                      <a:pt x="209" y="444"/>
                    </a:lnTo>
                    <a:lnTo>
                      <a:pt x="204" y="444"/>
                    </a:lnTo>
                    <a:lnTo>
                      <a:pt x="198" y="444"/>
                    </a:lnTo>
                    <a:lnTo>
                      <a:pt x="198" y="450"/>
                    </a:lnTo>
                    <a:lnTo>
                      <a:pt x="198" y="444"/>
                    </a:lnTo>
                    <a:lnTo>
                      <a:pt x="193" y="444"/>
                    </a:lnTo>
                    <a:lnTo>
                      <a:pt x="188" y="444"/>
                    </a:lnTo>
                    <a:lnTo>
                      <a:pt x="193" y="444"/>
                    </a:lnTo>
                    <a:lnTo>
                      <a:pt x="198" y="444"/>
                    </a:lnTo>
                    <a:lnTo>
                      <a:pt x="198" y="439"/>
                    </a:lnTo>
                    <a:lnTo>
                      <a:pt x="204" y="439"/>
                    </a:lnTo>
                    <a:close/>
                    <a:moveTo>
                      <a:pt x="219" y="439"/>
                    </a:moveTo>
                    <a:lnTo>
                      <a:pt x="219" y="444"/>
                    </a:lnTo>
                    <a:lnTo>
                      <a:pt x="214" y="444"/>
                    </a:lnTo>
                    <a:lnTo>
                      <a:pt x="219" y="444"/>
                    </a:lnTo>
                    <a:lnTo>
                      <a:pt x="214" y="444"/>
                    </a:lnTo>
                    <a:lnTo>
                      <a:pt x="209" y="444"/>
                    </a:lnTo>
                    <a:lnTo>
                      <a:pt x="209" y="439"/>
                    </a:lnTo>
                    <a:lnTo>
                      <a:pt x="204" y="439"/>
                    </a:lnTo>
                    <a:lnTo>
                      <a:pt x="209" y="439"/>
                    </a:lnTo>
                    <a:lnTo>
                      <a:pt x="214" y="439"/>
                    </a:lnTo>
                    <a:lnTo>
                      <a:pt x="219" y="439"/>
                    </a:lnTo>
                    <a:lnTo>
                      <a:pt x="219" y="434"/>
                    </a:lnTo>
                    <a:lnTo>
                      <a:pt x="219" y="439"/>
                    </a:lnTo>
                    <a:close/>
                    <a:moveTo>
                      <a:pt x="209" y="434"/>
                    </a:moveTo>
                    <a:lnTo>
                      <a:pt x="214" y="434"/>
                    </a:lnTo>
                    <a:lnTo>
                      <a:pt x="219" y="434"/>
                    </a:lnTo>
                    <a:lnTo>
                      <a:pt x="214" y="439"/>
                    </a:lnTo>
                    <a:lnTo>
                      <a:pt x="209" y="439"/>
                    </a:lnTo>
                    <a:lnTo>
                      <a:pt x="214" y="439"/>
                    </a:lnTo>
                    <a:lnTo>
                      <a:pt x="214" y="434"/>
                    </a:lnTo>
                    <a:lnTo>
                      <a:pt x="209" y="434"/>
                    </a:lnTo>
                    <a:lnTo>
                      <a:pt x="209" y="439"/>
                    </a:lnTo>
                    <a:lnTo>
                      <a:pt x="204" y="434"/>
                    </a:lnTo>
                    <a:lnTo>
                      <a:pt x="209" y="434"/>
                    </a:lnTo>
                    <a:close/>
                    <a:moveTo>
                      <a:pt x="209" y="429"/>
                    </a:moveTo>
                    <a:lnTo>
                      <a:pt x="214" y="429"/>
                    </a:lnTo>
                    <a:lnTo>
                      <a:pt x="214" y="434"/>
                    </a:lnTo>
                    <a:lnTo>
                      <a:pt x="209" y="434"/>
                    </a:lnTo>
                    <a:lnTo>
                      <a:pt x="209" y="429"/>
                    </a:lnTo>
                    <a:close/>
                    <a:moveTo>
                      <a:pt x="662" y="6"/>
                    </a:moveTo>
                    <a:lnTo>
                      <a:pt x="662" y="16"/>
                    </a:lnTo>
                    <a:lnTo>
                      <a:pt x="662" y="21"/>
                    </a:lnTo>
                    <a:lnTo>
                      <a:pt x="668" y="32"/>
                    </a:lnTo>
                    <a:lnTo>
                      <a:pt x="668" y="37"/>
                    </a:lnTo>
                    <a:lnTo>
                      <a:pt x="673" y="37"/>
                    </a:lnTo>
                    <a:lnTo>
                      <a:pt x="673" y="47"/>
                    </a:lnTo>
                    <a:lnTo>
                      <a:pt x="673" y="53"/>
                    </a:lnTo>
                    <a:lnTo>
                      <a:pt x="678" y="58"/>
                    </a:lnTo>
                    <a:lnTo>
                      <a:pt x="678" y="63"/>
                    </a:lnTo>
                    <a:lnTo>
                      <a:pt x="683" y="68"/>
                    </a:lnTo>
                    <a:lnTo>
                      <a:pt x="688" y="74"/>
                    </a:lnTo>
                    <a:lnTo>
                      <a:pt x="688" y="84"/>
                    </a:lnTo>
                    <a:lnTo>
                      <a:pt x="683" y="89"/>
                    </a:lnTo>
                    <a:lnTo>
                      <a:pt x="683" y="94"/>
                    </a:lnTo>
                    <a:lnTo>
                      <a:pt x="683" y="105"/>
                    </a:lnTo>
                    <a:lnTo>
                      <a:pt x="688" y="110"/>
                    </a:lnTo>
                    <a:lnTo>
                      <a:pt x="694" y="115"/>
                    </a:lnTo>
                    <a:lnTo>
                      <a:pt x="694" y="121"/>
                    </a:lnTo>
                    <a:lnTo>
                      <a:pt x="699" y="126"/>
                    </a:lnTo>
                    <a:lnTo>
                      <a:pt x="704" y="131"/>
                    </a:lnTo>
                    <a:lnTo>
                      <a:pt x="699" y="136"/>
                    </a:lnTo>
                    <a:lnTo>
                      <a:pt x="699" y="141"/>
                    </a:lnTo>
                    <a:lnTo>
                      <a:pt x="699" y="147"/>
                    </a:lnTo>
                    <a:lnTo>
                      <a:pt x="694" y="147"/>
                    </a:lnTo>
                    <a:lnTo>
                      <a:pt x="694" y="152"/>
                    </a:lnTo>
                    <a:lnTo>
                      <a:pt x="683" y="157"/>
                    </a:lnTo>
                    <a:lnTo>
                      <a:pt x="678" y="168"/>
                    </a:lnTo>
                    <a:lnTo>
                      <a:pt x="673" y="173"/>
                    </a:lnTo>
                    <a:lnTo>
                      <a:pt x="678" y="173"/>
                    </a:lnTo>
                    <a:lnTo>
                      <a:pt x="678" y="178"/>
                    </a:lnTo>
                    <a:lnTo>
                      <a:pt x="683" y="178"/>
                    </a:lnTo>
                    <a:lnTo>
                      <a:pt x="688" y="183"/>
                    </a:lnTo>
                    <a:lnTo>
                      <a:pt x="688" y="188"/>
                    </a:lnTo>
                    <a:lnTo>
                      <a:pt x="683" y="194"/>
                    </a:lnTo>
                    <a:lnTo>
                      <a:pt x="678" y="199"/>
                    </a:lnTo>
                    <a:lnTo>
                      <a:pt x="673" y="204"/>
                    </a:lnTo>
                    <a:lnTo>
                      <a:pt x="673" y="209"/>
                    </a:lnTo>
                    <a:lnTo>
                      <a:pt x="673" y="215"/>
                    </a:lnTo>
                    <a:lnTo>
                      <a:pt x="673" y="225"/>
                    </a:lnTo>
                    <a:lnTo>
                      <a:pt x="668" y="230"/>
                    </a:lnTo>
                    <a:lnTo>
                      <a:pt x="662" y="236"/>
                    </a:lnTo>
                    <a:lnTo>
                      <a:pt x="662" y="241"/>
                    </a:lnTo>
                    <a:lnTo>
                      <a:pt x="662" y="246"/>
                    </a:lnTo>
                    <a:lnTo>
                      <a:pt x="657" y="256"/>
                    </a:lnTo>
                    <a:lnTo>
                      <a:pt x="657" y="262"/>
                    </a:lnTo>
                    <a:lnTo>
                      <a:pt x="652" y="267"/>
                    </a:lnTo>
                    <a:lnTo>
                      <a:pt x="652" y="277"/>
                    </a:lnTo>
                    <a:lnTo>
                      <a:pt x="657" y="283"/>
                    </a:lnTo>
                    <a:lnTo>
                      <a:pt x="657" y="288"/>
                    </a:lnTo>
                    <a:lnTo>
                      <a:pt x="652" y="288"/>
                    </a:lnTo>
                    <a:lnTo>
                      <a:pt x="652" y="293"/>
                    </a:lnTo>
                    <a:lnTo>
                      <a:pt x="647" y="298"/>
                    </a:lnTo>
                    <a:lnTo>
                      <a:pt x="647" y="303"/>
                    </a:lnTo>
                    <a:lnTo>
                      <a:pt x="642" y="303"/>
                    </a:lnTo>
                    <a:lnTo>
                      <a:pt x="636" y="309"/>
                    </a:lnTo>
                    <a:lnTo>
                      <a:pt x="631" y="319"/>
                    </a:lnTo>
                    <a:lnTo>
                      <a:pt x="636" y="324"/>
                    </a:lnTo>
                    <a:lnTo>
                      <a:pt x="642" y="330"/>
                    </a:lnTo>
                    <a:lnTo>
                      <a:pt x="642" y="335"/>
                    </a:lnTo>
                    <a:lnTo>
                      <a:pt x="642" y="340"/>
                    </a:lnTo>
                    <a:lnTo>
                      <a:pt x="642" y="345"/>
                    </a:lnTo>
                    <a:lnTo>
                      <a:pt x="636" y="356"/>
                    </a:lnTo>
                    <a:lnTo>
                      <a:pt x="631" y="361"/>
                    </a:lnTo>
                    <a:lnTo>
                      <a:pt x="626" y="366"/>
                    </a:lnTo>
                    <a:lnTo>
                      <a:pt x="626" y="371"/>
                    </a:lnTo>
                    <a:lnTo>
                      <a:pt x="621" y="371"/>
                    </a:lnTo>
                    <a:lnTo>
                      <a:pt x="615" y="377"/>
                    </a:lnTo>
                    <a:lnTo>
                      <a:pt x="610" y="377"/>
                    </a:lnTo>
                    <a:lnTo>
                      <a:pt x="610" y="382"/>
                    </a:lnTo>
                    <a:lnTo>
                      <a:pt x="610" y="392"/>
                    </a:lnTo>
                    <a:lnTo>
                      <a:pt x="610" y="408"/>
                    </a:lnTo>
                    <a:lnTo>
                      <a:pt x="610" y="413"/>
                    </a:lnTo>
                    <a:lnTo>
                      <a:pt x="610" y="418"/>
                    </a:lnTo>
                    <a:lnTo>
                      <a:pt x="605" y="424"/>
                    </a:lnTo>
                    <a:lnTo>
                      <a:pt x="600" y="424"/>
                    </a:lnTo>
                    <a:lnTo>
                      <a:pt x="595" y="424"/>
                    </a:lnTo>
                    <a:lnTo>
                      <a:pt x="589" y="424"/>
                    </a:lnTo>
                    <a:lnTo>
                      <a:pt x="584" y="429"/>
                    </a:lnTo>
                    <a:lnTo>
                      <a:pt x="589" y="434"/>
                    </a:lnTo>
                    <a:lnTo>
                      <a:pt x="589" y="439"/>
                    </a:lnTo>
                    <a:lnTo>
                      <a:pt x="595" y="444"/>
                    </a:lnTo>
                    <a:lnTo>
                      <a:pt x="595" y="450"/>
                    </a:lnTo>
                    <a:lnTo>
                      <a:pt x="595" y="455"/>
                    </a:lnTo>
                    <a:lnTo>
                      <a:pt x="595" y="460"/>
                    </a:lnTo>
                    <a:lnTo>
                      <a:pt x="595" y="465"/>
                    </a:lnTo>
                    <a:lnTo>
                      <a:pt x="589" y="465"/>
                    </a:lnTo>
                    <a:lnTo>
                      <a:pt x="584" y="465"/>
                    </a:lnTo>
                    <a:lnTo>
                      <a:pt x="584" y="460"/>
                    </a:lnTo>
                    <a:lnTo>
                      <a:pt x="574" y="460"/>
                    </a:lnTo>
                    <a:lnTo>
                      <a:pt x="569" y="465"/>
                    </a:lnTo>
                    <a:lnTo>
                      <a:pt x="563" y="471"/>
                    </a:lnTo>
                    <a:lnTo>
                      <a:pt x="558" y="471"/>
                    </a:lnTo>
                    <a:lnTo>
                      <a:pt x="548" y="471"/>
                    </a:lnTo>
                    <a:lnTo>
                      <a:pt x="537" y="465"/>
                    </a:lnTo>
                    <a:lnTo>
                      <a:pt x="532" y="465"/>
                    </a:lnTo>
                    <a:lnTo>
                      <a:pt x="527" y="465"/>
                    </a:lnTo>
                    <a:lnTo>
                      <a:pt x="527" y="471"/>
                    </a:lnTo>
                    <a:lnTo>
                      <a:pt x="522" y="471"/>
                    </a:lnTo>
                    <a:lnTo>
                      <a:pt x="516" y="471"/>
                    </a:lnTo>
                    <a:lnTo>
                      <a:pt x="511" y="476"/>
                    </a:lnTo>
                    <a:lnTo>
                      <a:pt x="511" y="481"/>
                    </a:lnTo>
                    <a:lnTo>
                      <a:pt x="511" y="486"/>
                    </a:lnTo>
                    <a:lnTo>
                      <a:pt x="511" y="492"/>
                    </a:lnTo>
                    <a:lnTo>
                      <a:pt x="516" y="492"/>
                    </a:lnTo>
                    <a:lnTo>
                      <a:pt x="516" y="497"/>
                    </a:lnTo>
                    <a:lnTo>
                      <a:pt x="511" y="497"/>
                    </a:lnTo>
                    <a:lnTo>
                      <a:pt x="506" y="502"/>
                    </a:lnTo>
                    <a:lnTo>
                      <a:pt x="501" y="497"/>
                    </a:lnTo>
                    <a:lnTo>
                      <a:pt x="496" y="497"/>
                    </a:lnTo>
                    <a:lnTo>
                      <a:pt x="490" y="497"/>
                    </a:lnTo>
                    <a:lnTo>
                      <a:pt x="485" y="497"/>
                    </a:lnTo>
                    <a:lnTo>
                      <a:pt x="480" y="497"/>
                    </a:lnTo>
                    <a:lnTo>
                      <a:pt x="475" y="502"/>
                    </a:lnTo>
                    <a:lnTo>
                      <a:pt x="475" y="507"/>
                    </a:lnTo>
                    <a:lnTo>
                      <a:pt x="480" y="512"/>
                    </a:lnTo>
                    <a:lnTo>
                      <a:pt x="480" y="518"/>
                    </a:lnTo>
                    <a:lnTo>
                      <a:pt x="480" y="523"/>
                    </a:lnTo>
                    <a:lnTo>
                      <a:pt x="475" y="523"/>
                    </a:lnTo>
                    <a:lnTo>
                      <a:pt x="475" y="528"/>
                    </a:lnTo>
                    <a:lnTo>
                      <a:pt x="470" y="528"/>
                    </a:lnTo>
                    <a:lnTo>
                      <a:pt x="464" y="528"/>
                    </a:lnTo>
                    <a:lnTo>
                      <a:pt x="459" y="528"/>
                    </a:lnTo>
                    <a:lnTo>
                      <a:pt x="454" y="539"/>
                    </a:lnTo>
                    <a:lnTo>
                      <a:pt x="449" y="539"/>
                    </a:lnTo>
                    <a:lnTo>
                      <a:pt x="438" y="528"/>
                    </a:lnTo>
                    <a:lnTo>
                      <a:pt x="433" y="528"/>
                    </a:lnTo>
                    <a:lnTo>
                      <a:pt x="428" y="533"/>
                    </a:lnTo>
                    <a:lnTo>
                      <a:pt x="423" y="544"/>
                    </a:lnTo>
                    <a:lnTo>
                      <a:pt x="423" y="549"/>
                    </a:lnTo>
                    <a:lnTo>
                      <a:pt x="417" y="554"/>
                    </a:lnTo>
                    <a:lnTo>
                      <a:pt x="412" y="554"/>
                    </a:lnTo>
                    <a:lnTo>
                      <a:pt x="407" y="549"/>
                    </a:lnTo>
                    <a:lnTo>
                      <a:pt x="402" y="549"/>
                    </a:lnTo>
                    <a:lnTo>
                      <a:pt x="397" y="539"/>
                    </a:lnTo>
                    <a:lnTo>
                      <a:pt x="391" y="539"/>
                    </a:lnTo>
                    <a:lnTo>
                      <a:pt x="391" y="533"/>
                    </a:lnTo>
                    <a:lnTo>
                      <a:pt x="386" y="528"/>
                    </a:lnTo>
                    <a:lnTo>
                      <a:pt x="381" y="528"/>
                    </a:lnTo>
                    <a:lnTo>
                      <a:pt x="381" y="523"/>
                    </a:lnTo>
                    <a:lnTo>
                      <a:pt x="376" y="523"/>
                    </a:lnTo>
                    <a:lnTo>
                      <a:pt x="370" y="523"/>
                    </a:lnTo>
                    <a:lnTo>
                      <a:pt x="370" y="528"/>
                    </a:lnTo>
                    <a:lnTo>
                      <a:pt x="370" y="533"/>
                    </a:lnTo>
                    <a:lnTo>
                      <a:pt x="370" y="539"/>
                    </a:lnTo>
                    <a:lnTo>
                      <a:pt x="365" y="539"/>
                    </a:lnTo>
                    <a:lnTo>
                      <a:pt x="365" y="544"/>
                    </a:lnTo>
                    <a:lnTo>
                      <a:pt x="365" y="549"/>
                    </a:lnTo>
                    <a:lnTo>
                      <a:pt x="360" y="549"/>
                    </a:lnTo>
                    <a:lnTo>
                      <a:pt x="355" y="549"/>
                    </a:lnTo>
                    <a:lnTo>
                      <a:pt x="355" y="544"/>
                    </a:lnTo>
                    <a:lnTo>
                      <a:pt x="355" y="549"/>
                    </a:lnTo>
                    <a:lnTo>
                      <a:pt x="350" y="549"/>
                    </a:lnTo>
                    <a:lnTo>
                      <a:pt x="355" y="554"/>
                    </a:lnTo>
                    <a:lnTo>
                      <a:pt x="350" y="554"/>
                    </a:lnTo>
                    <a:lnTo>
                      <a:pt x="350" y="559"/>
                    </a:lnTo>
                    <a:lnTo>
                      <a:pt x="344" y="559"/>
                    </a:lnTo>
                    <a:lnTo>
                      <a:pt x="344" y="565"/>
                    </a:lnTo>
                    <a:lnTo>
                      <a:pt x="339" y="565"/>
                    </a:lnTo>
                    <a:lnTo>
                      <a:pt x="339" y="559"/>
                    </a:lnTo>
                    <a:lnTo>
                      <a:pt x="339" y="554"/>
                    </a:lnTo>
                    <a:lnTo>
                      <a:pt x="334" y="554"/>
                    </a:lnTo>
                    <a:lnTo>
                      <a:pt x="334" y="559"/>
                    </a:lnTo>
                    <a:lnTo>
                      <a:pt x="329" y="559"/>
                    </a:lnTo>
                    <a:lnTo>
                      <a:pt x="329" y="554"/>
                    </a:lnTo>
                    <a:lnTo>
                      <a:pt x="324" y="554"/>
                    </a:lnTo>
                    <a:lnTo>
                      <a:pt x="318" y="554"/>
                    </a:lnTo>
                    <a:lnTo>
                      <a:pt x="318" y="559"/>
                    </a:lnTo>
                    <a:lnTo>
                      <a:pt x="313" y="565"/>
                    </a:lnTo>
                    <a:lnTo>
                      <a:pt x="308" y="565"/>
                    </a:lnTo>
                    <a:lnTo>
                      <a:pt x="303" y="565"/>
                    </a:lnTo>
                    <a:lnTo>
                      <a:pt x="303" y="570"/>
                    </a:lnTo>
                    <a:lnTo>
                      <a:pt x="298" y="565"/>
                    </a:lnTo>
                    <a:lnTo>
                      <a:pt x="298" y="570"/>
                    </a:lnTo>
                    <a:lnTo>
                      <a:pt x="292" y="570"/>
                    </a:lnTo>
                    <a:lnTo>
                      <a:pt x="292" y="575"/>
                    </a:lnTo>
                    <a:lnTo>
                      <a:pt x="287" y="575"/>
                    </a:lnTo>
                    <a:lnTo>
                      <a:pt x="287" y="580"/>
                    </a:lnTo>
                    <a:lnTo>
                      <a:pt x="282" y="580"/>
                    </a:lnTo>
                    <a:lnTo>
                      <a:pt x="277" y="580"/>
                    </a:lnTo>
                    <a:lnTo>
                      <a:pt x="271" y="575"/>
                    </a:lnTo>
                    <a:lnTo>
                      <a:pt x="271" y="580"/>
                    </a:lnTo>
                    <a:lnTo>
                      <a:pt x="266" y="580"/>
                    </a:lnTo>
                    <a:lnTo>
                      <a:pt x="266" y="586"/>
                    </a:lnTo>
                    <a:lnTo>
                      <a:pt x="261" y="586"/>
                    </a:lnTo>
                    <a:lnTo>
                      <a:pt x="256" y="580"/>
                    </a:lnTo>
                    <a:lnTo>
                      <a:pt x="251" y="575"/>
                    </a:lnTo>
                    <a:lnTo>
                      <a:pt x="245" y="575"/>
                    </a:lnTo>
                    <a:lnTo>
                      <a:pt x="240" y="570"/>
                    </a:lnTo>
                    <a:lnTo>
                      <a:pt x="235" y="570"/>
                    </a:lnTo>
                    <a:lnTo>
                      <a:pt x="235" y="565"/>
                    </a:lnTo>
                    <a:lnTo>
                      <a:pt x="225" y="565"/>
                    </a:lnTo>
                    <a:lnTo>
                      <a:pt x="219" y="565"/>
                    </a:lnTo>
                    <a:lnTo>
                      <a:pt x="214" y="565"/>
                    </a:lnTo>
                    <a:lnTo>
                      <a:pt x="214" y="559"/>
                    </a:lnTo>
                    <a:lnTo>
                      <a:pt x="209" y="554"/>
                    </a:lnTo>
                    <a:lnTo>
                      <a:pt x="204" y="554"/>
                    </a:lnTo>
                    <a:lnTo>
                      <a:pt x="198" y="554"/>
                    </a:lnTo>
                    <a:lnTo>
                      <a:pt x="193" y="554"/>
                    </a:lnTo>
                    <a:lnTo>
                      <a:pt x="193" y="549"/>
                    </a:lnTo>
                    <a:lnTo>
                      <a:pt x="193" y="544"/>
                    </a:lnTo>
                    <a:lnTo>
                      <a:pt x="193" y="539"/>
                    </a:lnTo>
                    <a:lnTo>
                      <a:pt x="188" y="539"/>
                    </a:lnTo>
                    <a:lnTo>
                      <a:pt x="183" y="539"/>
                    </a:lnTo>
                    <a:lnTo>
                      <a:pt x="183" y="533"/>
                    </a:lnTo>
                    <a:lnTo>
                      <a:pt x="188" y="533"/>
                    </a:lnTo>
                    <a:lnTo>
                      <a:pt x="193" y="533"/>
                    </a:lnTo>
                    <a:lnTo>
                      <a:pt x="193" y="528"/>
                    </a:lnTo>
                    <a:lnTo>
                      <a:pt x="188" y="528"/>
                    </a:lnTo>
                    <a:lnTo>
                      <a:pt x="183" y="528"/>
                    </a:lnTo>
                    <a:lnTo>
                      <a:pt x="178" y="528"/>
                    </a:lnTo>
                    <a:lnTo>
                      <a:pt x="172" y="528"/>
                    </a:lnTo>
                    <a:lnTo>
                      <a:pt x="167" y="533"/>
                    </a:lnTo>
                    <a:lnTo>
                      <a:pt x="162" y="533"/>
                    </a:lnTo>
                    <a:lnTo>
                      <a:pt x="157" y="533"/>
                    </a:lnTo>
                    <a:lnTo>
                      <a:pt x="152" y="528"/>
                    </a:lnTo>
                    <a:lnTo>
                      <a:pt x="152" y="523"/>
                    </a:lnTo>
                    <a:lnTo>
                      <a:pt x="146" y="523"/>
                    </a:lnTo>
                    <a:lnTo>
                      <a:pt x="146" y="518"/>
                    </a:lnTo>
                    <a:lnTo>
                      <a:pt x="152" y="512"/>
                    </a:lnTo>
                    <a:lnTo>
                      <a:pt x="146" y="507"/>
                    </a:lnTo>
                    <a:lnTo>
                      <a:pt x="146" y="502"/>
                    </a:lnTo>
                    <a:lnTo>
                      <a:pt x="146" y="497"/>
                    </a:lnTo>
                    <a:lnTo>
                      <a:pt x="146" y="492"/>
                    </a:lnTo>
                    <a:lnTo>
                      <a:pt x="146" y="486"/>
                    </a:lnTo>
                    <a:lnTo>
                      <a:pt x="141" y="481"/>
                    </a:lnTo>
                    <a:lnTo>
                      <a:pt x="141" y="476"/>
                    </a:lnTo>
                    <a:lnTo>
                      <a:pt x="141" y="471"/>
                    </a:lnTo>
                    <a:lnTo>
                      <a:pt x="141" y="465"/>
                    </a:lnTo>
                    <a:lnTo>
                      <a:pt x="136" y="465"/>
                    </a:lnTo>
                    <a:lnTo>
                      <a:pt x="136" y="460"/>
                    </a:lnTo>
                    <a:lnTo>
                      <a:pt x="136" y="455"/>
                    </a:lnTo>
                    <a:lnTo>
                      <a:pt x="136" y="450"/>
                    </a:lnTo>
                    <a:lnTo>
                      <a:pt x="136" y="444"/>
                    </a:lnTo>
                    <a:lnTo>
                      <a:pt x="141" y="444"/>
                    </a:lnTo>
                    <a:lnTo>
                      <a:pt x="141" y="450"/>
                    </a:lnTo>
                    <a:lnTo>
                      <a:pt x="146" y="444"/>
                    </a:lnTo>
                    <a:lnTo>
                      <a:pt x="146" y="450"/>
                    </a:lnTo>
                    <a:lnTo>
                      <a:pt x="152" y="450"/>
                    </a:lnTo>
                    <a:lnTo>
                      <a:pt x="146" y="450"/>
                    </a:lnTo>
                    <a:lnTo>
                      <a:pt x="152" y="450"/>
                    </a:lnTo>
                    <a:lnTo>
                      <a:pt x="157" y="450"/>
                    </a:lnTo>
                    <a:lnTo>
                      <a:pt x="162" y="450"/>
                    </a:lnTo>
                    <a:lnTo>
                      <a:pt x="167" y="450"/>
                    </a:lnTo>
                    <a:lnTo>
                      <a:pt x="167" y="444"/>
                    </a:lnTo>
                    <a:lnTo>
                      <a:pt x="172" y="444"/>
                    </a:lnTo>
                    <a:lnTo>
                      <a:pt x="178" y="444"/>
                    </a:lnTo>
                    <a:lnTo>
                      <a:pt x="183" y="444"/>
                    </a:lnTo>
                    <a:lnTo>
                      <a:pt x="183" y="450"/>
                    </a:lnTo>
                    <a:lnTo>
                      <a:pt x="188" y="450"/>
                    </a:lnTo>
                    <a:lnTo>
                      <a:pt x="188" y="455"/>
                    </a:lnTo>
                    <a:lnTo>
                      <a:pt x="193" y="455"/>
                    </a:lnTo>
                    <a:lnTo>
                      <a:pt x="193" y="450"/>
                    </a:lnTo>
                    <a:lnTo>
                      <a:pt x="198" y="450"/>
                    </a:lnTo>
                    <a:lnTo>
                      <a:pt x="204" y="450"/>
                    </a:lnTo>
                    <a:lnTo>
                      <a:pt x="209" y="450"/>
                    </a:lnTo>
                    <a:lnTo>
                      <a:pt x="214" y="450"/>
                    </a:lnTo>
                    <a:lnTo>
                      <a:pt x="219" y="450"/>
                    </a:lnTo>
                    <a:lnTo>
                      <a:pt x="219" y="444"/>
                    </a:lnTo>
                    <a:lnTo>
                      <a:pt x="225" y="444"/>
                    </a:lnTo>
                    <a:lnTo>
                      <a:pt x="225" y="439"/>
                    </a:lnTo>
                    <a:lnTo>
                      <a:pt x="225" y="434"/>
                    </a:lnTo>
                    <a:lnTo>
                      <a:pt x="219" y="434"/>
                    </a:lnTo>
                    <a:lnTo>
                      <a:pt x="214" y="429"/>
                    </a:lnTo>
                    <a:lnTo>
                      <a:pt x="214" y="424"/>
                    </a:lnTo>
                    <a:lnTo>
                      <a:pt x="209" y="424"/>
                    </a:lnTo>
                    <a:lnTo>
                      <a:pt x="209" y="418"/>
                    </a:lnTo>
                    <a:lnTo>
                      <a:pt x="209" y="413"/>
                    </a:lnTo>
                    <a:lnTo>
                      <a:pt x="209" y="408"/>
                    </a:lnTo>
                    <a:lnTo>
                      <a:pt x="209" y="403"/>
                    </a:lnTo>
                    <a:lnTo>
                      <a:pt x="209" y="397"/>
                    </a:lnTo>
                    <a:lnTo>
                      <a:pt x="214" y="392"/>
                    </a:lnTo>
                    <a:lnTo>
                      <a:pt x="219" y="392"/>
                    </a:lnTo>
                    <a:lnTo>
                      <a:pt x="225" y="392"/>
                    </a:lnTo>
                    <a:lnTo>
                      <a:pt x="230" y="392"/>
                    </a:lnTo>
                    <a:lnTo>
                      <a:pt x="235" y="392"/>
                    </a:lnTo>
                    <a:lnTo>
                      <a:pt x="240" y="392"/>
                    </a:lnTo>
                    <a:lnTo>
                      <a:pt x="240" y="387"/>
                    </a:lnTo>
                    <a:lnTo>
                      <a:pt x="245" y="387"/>
                    </a:lnTo>
                    <a:lnTo>
                      <a:pt x="251" y="382"/>
                    </a:lnTo>
                    <a:lnTo>
                      <a:pt x="251" y="377"/>
                    </a:lnTo>
                    <a:lnTo>
                      <a:pt x="256" y="377"/>
                    </a:lnTo>
                    <a:lnTo>
                      <a:pt x="256" y="382"/>
                    </a:lnTo>
                    <a:lnTo>
                      <a:pt x="261" y="382"/>
                    </a:lnTo>
                    <a:lnTo>
                      <a:pt x="266" y="382"/>
                    </a:lnTo>
                    <a:lnTo>
                      <a:pt x="266" y="377"/>
                    </a:lnTo>
                    <a:lnTo>
                      <a:pt x="261" y="382"/>
                    </a:lnTo>
                    <a:lnTo>
                      <a:pt x="261" y="377"/>
                    </a:lnTo>
                    <a:lnTo>
                      <a:pt x="256" y="377"/>
                    </a:lnTo>
                    <a:lnTo>
                      <a:pt x="256" y="371"/>
                    </a:lnTo>
                    <a:lnTo>
                      <a:pt x="251" y="371"/>
                    </a:lnTo>
                    <a:lnTo>
                      <a:pt x="245" y="377"/>
                    </a:lnTo>
                    <a:lnTo>
                      <a:pt x="245" y="382"/>
                    </a:lnTo>
                    <a:lnTo>
                      <a:pt x="240" y="382"/>
                    </a:lnTo>
                    <a:lnTo>
                      <a:pt x="240" y="387"/>
                    </a:lnTo>
                    <a:lnTo>
                      <a:pt x="235" y="387"/>
                    </a:lnTo>
                    <a:lnTo>
                      <a:pt x="230" y="387"/>
                    </a:lnTo>
                    <a:lnTo>
                      <a:pt x="225" y="387"/>
                    </a:lnTo>
                    <a:lnTo>
                      <a:pt x="219" y="387"/>
                    </a:lnTo>
                    <a:lnTo>
                      <a:pt x="214" y="387"/>
                    </a:lnTo>
                    <a:lnTo>
                      <a:pt x="209" y="387"/>
                    </a:lnTo>
                    <a:lnTo>
                      <a:pt x="204" y="403"/>
                    </a:lnTo>
                    <a:lnTo>
                      <a:pt x="204" y="408"/>
                    </a:lnTo>
                    <a:lnTo>
                      <a:pt x="198" y="418"/>
                    </a:lnTo>
                    <a:lnTo>
                      <a:pt x="198" y="424"/>
                    </a:lnTo>
                    <a:lnTo>
                      <a:pt x="198" y="429"/>
                    </a:lnTo>
                    <a:lnTo>
                      <a:pt x="193" y="429"/>
                    </a:lnTo>
                    <a:lnTo>
                      <a:pt x="188" y="429"/>
                    </a:lnTo>
                    <a:lnTo>
                      <a:pt x="183" y="429"/>
                    </a:lnTo>
                    <a:lnTo>
                      <a:pt x="183" y="424"/>
                    </a:lnTo>
                    <a:lnTo>
                      <a:pt x="178" y="424"/>
                    </a:lnTo>
                    <a:lnTo>
                      <a:pt x="172" y="424"/>
                    </a:lnTo>
                    <a:lnTo>
                      <a:pt x="172" y="418"/>
                    </a:lnTo>
                    <a:lnTo>
                      <a:pt x="178" y="418"/>
                    </a:lnTo>
                    <a:lnTo>
                      <a:pt x="178" y="413"/>
                    </a:lnTo>
                    <a:lnTo>
                      <a:pt x="178" y="408"/>
                    </a:lnTo>
                    <a:lnTo>
                      <a:pt x="178" y="413"/>
                    </a:lnTo>
                    <a:lnTo>
                      <a:pt x="172" y="413"/>
                    </a:lnTo>
                    <a:lnTo>
                      <a:pt x="172" y="418"/>
                    </a:lnTo>
                    <a:lnTo>
                      <a:pt x="172" y="424"/>
                    </a:lnTo>
                    <a:lnTo>
                      <a:pt x="172" y="429"/>
                    </a:lnTo>
                    <a:lnTo>
                      <a:pt x="178" y="429"/>
                    </a:lnTo>
                    <a:lnTo>
                      <a:pt x="178" y="434"/>
                    </a:lnTo>
                    <a:lnTo>
                      <a:pt x="172" y="434"/>
                    </a:lnTo>
                    <a:lnTo>
                      <a:pt x="167" y="434"/>
                    </a:lnTo>
                    <a:lnTo>
                      <a:pt x="162" y="434"/>
                    </a:lnTo>
                    <a:lnTo>
                      <a:pt x="157" y="434"/>
                    </a:lnTo>
                    <a:lnTo>
                      <a:pt x="152" y="434"/>
                    </a:lnTo>
                    <a:lnTo>
                      <a:pt x="146" y="434"/>
                    </a:lnTo>
                    <a:lnTo>
                      <a:pt x="141" y="434"/>
                    </a:lnTo>
                    <a:lnTo>
                      <a:pt x="141" y="429"/>
                    </a:lnTo>
                    <a:lnTo>
                      <a:pt x="136" y="429"/>
                    </a:lnTo>
                    <a:lnTo>
                      <a:pt x="131" y="429"/>
                    </a:lnTo>
                    <a:lnTo>
                      <a:pt x="126" y="429"/>
                    </a:lnTo>
                    <a:lnTo>
                      <a:pt x="126" y="424"/>
                    </a:lnTo>
                    <a:lnTo>
                      <a:pt x="120" y="424"/>
                    </a:lnTo>
                    <a:lnTo>
                      <a:pt x="115" y="424"/>
                    </a:lnTo>
                    <a:lnTo>
                      <a:pt x="110" y="418"/>
                    </a:lnTo>
                    <a:lnTo>
                      <a:pt x="105" y="418"/>
                    </a:lnTo>
                    <a:lnTo>
                      <a:pt x="99" y="413"/>
                    </a:lnTo>
                    <a:lnTo>
                      <a:pt x="94" y="408"/>
                    </a:lnTo>
                    <a:lnTo>
                      <a:pt x="89" y="403"/>
                    </a:lnTo>
                    <a:lnTo>
                      <a:pt x="89" y="397"/>
                    </a:lnTo>
                    <a:lnTo>
                      <a:pt x="84" y="397"/>
                    </a:lnTo>
                    <a:lnTo>
                      <a:pt x="84" y="392"/>
                    </a:lnTo>
                    <a:lnTo>
                      <a:pt x="79" y="392"/>
                    </a:lnTo>
                    <a:lnTo>
                      <a:pt x="79" y="387"/>
                    </a:lnTo>
                    <a:lnTo>
                      <a:pt x="73" y="382"/>
                    </a:lnTo>
                    <a:lnTo>
                      <a:pt x="73" y="377"/>
                    </a:lnTo>
                    <a:lnTo>
                      <a:pt x="73" y="371"/>
                    </a:lnTo>
                    <a:lnTo>
                      <a:pt x="79" y="371"/>
                    </a:lnTo>
                    <a:lnTo>
                      <a:pt x="79" y="366"/>
                    </a:lnTo>
                    <a:lnTo>
                      <a:pt x="84" y="366"/>
                    </a:lnTo>
                    <a:lnTo>
                      <a:pt x="84" y="361"/>
                    </a:lnTo>
                    <a:lnTo>
                      <a:pt x="89" y="361"/>
                    </a:lnTo>
                    <a:lnTo>
                      <a:pt x="89" y="356"/>
                    </a:lnTo>
                    <a:lnTo>
                      <a:pt x="94" y="356"/>
                    </a:lnTo>
                    <a:lnTo>
                      <a:pt x="99" y="356"/>
                    </a:lnTo>
                    <a:lnTo>
                      <a:pt x="105" y="350"/>
                    </a:lnTo>
                    <a:lnTo>
                      <a:pt x="115" y="356"/>
                    </a:lnTo>
                    <a:lnTo>
                      <a:pt x="120" y="356"/>
                    </a:lnTo>
                    <a:lnTo>
                      <a:pt x="126" y="356"/>
                    </a:lnTo>
                    <a:lnTo>
                      <a:pt x="131" y="356"/>
                    </a:lnTo>
                    <a:lnTo>
                      <a:pt x="136" y="356"/>
                    </a:lnTo>
                    <a:lnTo>
                      <a:pt x="136" y="361"/>
                    </a:lnTo>
                    <a:lnTo>
                      <a:pt x="141" y="361"/>
                    </a:lnTo>
                    <a:lnTo>
                      <a:pt x="146" y="361"/>
                    </a:lnTo>
                    <a:lnTo>
                      <a:pt x="152" y="361"/>
                    </a:lnTo>
                    <a:lnTo>
                      <a:pt x="157" y="361"/>
                    </a:lnTo>
                    <a:lnTo>
                      <a:pt x="162" y="361"/>
                    </a:lnTo>
                    <a:lnTo>
                      <a:pt x="162" y="356"/>
                    </a:lnTo>
                    <a:lnTo>
                      <a:pt x="167" y="356"/>
                    </a:lnTo>
                    <a:lnTo>
                      <a:pt x="167" y="350"/>
                    </a:lnTo>
                    <a:lnTo>
                      <a:pt x="167" y="345"/>
                    </a:lnTo>
                    <a:lnTo>
                      <a:pt x="167" y="340"/>
                    </a:lnTo>
                    <a:lnTo>
                      <a:pt x="162" y="340"/>
                    </a:lnTo>
                    <a:lnTo>
                      <a:pt x="162" y="345"/>
                    </a:lnTo>
                    <a:lnTo>
                      <a:pt x="162" y="350"/>
                    </a:lnTo>
                    <a:lnTo>
                      <a:pt x="157" y="350"/>
                    </a:lnTo>
                    <a:lnTo>
                      <a:pt x="157" y="356"/>
                    </a:lnTo>
                    <a:lnTo>
                      <a:pt x="152" y="356"/>
                    </a:lnTo>
                    <a:lnTo>
                      <a:pt x="146" y="356"/>
                    </a:lnTo>
                    <a:lnTo>
                      <a:pt x="146" y="350"/>
                    </a:lnTo>
                    <a:lnTo>
                      <a:pt x="141" y="350"/>
                    </a:lnTo>
                    <a:lnTo>
                      <a:pt x="136" y="350"/>
                    </a:lnTo>
                    <a:lnTo>
                      <a:pt x="136" y="345"/>
                    </a:lnTo>
                    <a:lnTo>
                      <a:pt x="131" y="345"/>
                    </a:lnTo>
                    <a:lnTo>
                      <a:pt x="131" y="340"/>
                    </a:lnTo>
                    <a:lnTo>
                      <a:pt x="131" y="335"/>
                    </a:lnTo>
                    <a:lnTo>
                      <a:pt x="136" y="330"/>
                    </a:lnTo>
                    <a:lnTo>
                      <a:pt x="136" y="324"/>
                    </a:lnTo>
                    <a:lnTo>
                      <a:pt x="136" y="319"/>
                    </a:lnTo>
                    <a:lnTo>
                      <a:pt x="136" y="314"/>
                    </a:lnTo>
                    <a:lnTo>
                      <a:pt x="131" y="319"/>
                    </a:lnTo>
                    <a:lnTo>
                      <a:pt x="131" y="324"/>
                    </a:lnTo>
                    <a:lnTo>
                      <a:pt x="126" y="330"/>
                    </a:lnTo>
                    <a:lnTo>
                      <a:pt x="126" y="335"/>
                    </a:lnTo>
                    <a:lnTo>
                      <a:pt x="126" y="340"/>
                    </a:lnTo>
                    <a:lnTo>
                      <a:pt x="126" y="345"/>
                    </a:lnTo>
                    <a:lnTo>
                      <a:pt x="120" y="345"/>
                    </a:lnTo>
                    <a:lnTo>
                      <a:pt x="115" y="345"/>
                    </a:lnTo>
                    <a:lnTo>
                      <a:pt x="110" y="345"/>
                    </a:lnTo>
                    <a:lnTo>
                      <a:pt x="105" y="345"/>
                    </a:lnTo>
                    <a:lnTo>
                      <a:pt x="99" y="345"/>
                    </a:lnTo>
                    <a:lnTo>
                      <a:pt x="94" y="345"/>
                    </a:lnTo>
                    <a:lnTo>
                      <a:pt x="94" y="350"/>
                    </a:lnTo>
                    <a:lnTo>
                      <a:pt x="89" y="350"/>
                    </a:lnTo>
                    <a:lnTo>
                      <a:pt x="84" y="350"/>
                    </a:lnTo>
                    <a:lnTo>
                      <a:pt x="84" y="356"/>
                    </a:lnTo>
                    <a:lnTo>
                      <a:pt x="79" y="356"/>
                    </a:lnTo>
                    <a:lnTo>
                      <a:pt x="73" y="356"/>
                    </a:lnTo>
                    <a:lnTo>
                      <a:pt x="68" y="345"/>
                    </a:lnTo>
                    <a:lnTo>
                      <a:pt x="63" y="340"/>
                    </a:lnTo>
                    <a:lnTo>
                      <a:pt x="58" y="335"/>
                    </a:lnTo>
                    <a:lnTo>
                      <a:pt x="58" y="330"/>
                    </a:lnTo>
                    <a:lnTo>
                      <a:pt x="53" y="324"/>
                    </a:lnTo>
                    <a:lnTo>
                      <a:pt x="53" y="319"/>
                    </a:lnTo>
                    <a:lnTo>
                      <a:pt x="47" y="319"/>
                    </a:lnTo>
                    <a:lnTo>
                      <a:pt x="47" y="314"/>
                    </a:lnTo>
                    <a:lnTo>
                      <a:pt x="42" y="309"/>
                    </a:lnTo>
                    <a:lnTo>
                      <a:pt x="42" y="303"/>
                    </a:lnTo>
                    <a:lnTo>
                      <a:pt x="42" y="298"/>
                    </a:lnTo>
                    <a:lnTo>
                      <a:pt x="42" y="293"/>
                    </a:lnTo>
                    <a:lnTo>
                      <a:pt x="42" y="288"/>
                    </a:lnTo>
                    <a:lnTo>
                      <a:pt x="37" y="288"/>
                    </a:lnTo>
                    <a:lnTo>
                      <a:pt x="32" y="288"/>
                    </a:lnTo>
                    <a:lnTo>
                      <a:pt x="32" y="283"/>
                    </a:lnTo>
                    <a:lnTo>
                      <a:pt x="26" y="283"/>
                    </a:lnTo>
                    <a:lnTo>
                      <a:pt x="26" y="277"/>
                    </a:lnTo>
                    <a:lnTo>
                      <a:pt x="21" y="272"/>
                    </a:lnTo>
                    <a:lnTo>
                      <a:pt x="21" y="267"/>
                    </a:lnTo>
                    <a:lnTo>
                      <a:pt x="16" y="262"/>
                    </a:lnTo>
                    <a:lnTo>
                      <a:pt x="16" y="256"/>
                    </a:lnTo>
                    <a:lnTo>
                      <a:pt x="11" y="256"/>
                    </a:lnTo>
                    <a:lnTo>
                      <a:pt x="11" y="251"/>
                    </a:lnTo>
                    <a:lnTo>
                      <a:pt x="6" y="251"/>
                    </a:lnTo>
                    <a:lnTo>
                      <a:pt x="6" y="246"/>
                    </a:lnTo>
                    <a:lnTo>
                      <a:pt x="0" y="241"/>
                    </a:lnTo>
                    <a:lnTo>
                      <a:pt x="6" y="236"/>
                    </a:lnTo>
                    <a:lnTo>
                      <a:pt x="11" y="225"/>
                    </a:lnTo>
                    <a:lnTo>
                      <a:pt x="21" y="215"/>
                    </a:lnTo>
                    <a:lnTo>
                      <a:pt x="21" y="209"/>
                    </a:lnTo>
                    <a:lnTo>
                      <a:pt x="26" y="204"/>
                    </a:lnTo>
                    <a:lnTo>
                      <a:pt x="26" y="199"/>
                    </a:lnTo>
                    <a:lnTo>
                      <a:pt x="32" y="194"/>
                    </a:lnTo>
                    <a:lnTo>
                      <a:pt x="37" y="188"/>
                    </a:lnTo>
                    <a:lnTo>
                      <a:pt x="37" y="178"/>
                    </a:lnTo>
                    <a:lnTo>
                      <a:pt x="37" y="168"/>
                    </a:lnTo>
                    <a:lnTo>
                      <a:pt x="42" y="168"/>
                    </a:lnTo>
                    <a:lnTo>
                      <a:pt x="47" y="157"/>
                    </a:lnTo>
                    <a:lnTo>
                      <a:pt x="53" y="147"/>
                    </a:lnTo>
                    <a:lnTo>
                      <a:pt x="58" y="141"/>
                    </a:lnTo>
                    <a:lnTo>
                      <a:pt x="63" y="141"/>
                    </a:lnTo>
                    <a:lnTo>
                      <a:pt x="63" y="136"/>
                    </a:lnTo>
                    <a:lnTo>
                      <a:pt x="63" y="141"/>
                    </a:lnTo>
                    <a:lnTo>
                      <a:pt x="68" y="141"/>
                    </a:lnTo>
                    <a:lnTo>
                      <a:pt x="73" y="141"/>
                    </a:lnTo>
                    <a:lnTo>
                      <a:pt x="73" y="136"/>
                    </a:lnTo>
                    <a:lnTo>
                      <a:pt x="79" y="136"/>
                    </a:lnTo>
                    <a:lnTo>
                      <a:pt x="79" y="141"/>
                    </a:lnTo>
                    <a:lnTo>
                      <a:pt x="84" y="141"/>
                    </a:lnTo>
                    <a:lnTo>
                      <a:pt x="84" y="136"/>
                    </a:lnTo>
                    <a:lnTo>
                      <a:pt x="84" y="141"/>
                    </a:lnTo>
                    <a:lnTo>
                      <a:pt x="89" y="141"/>
                    </a:lnTo>
                    <a:lnTo>
                      <a:pt x="89" y="136"/>
                    </a:lnTo>
                    <a:lnTo>
                      <a:pt x="94" y="141"/>
                    </a:lnTo>
                    <a:lnTo>
                      <a:pt x="94" y="147"/>
                    </a:lnTo>
                    <a:lnTo>
                      <a:pt x="99" y="152"/>
                    </a:lnTo>
                    <a:lnTo>
                      <a:pt x="99" y="157"/>
                    </a:lnTo>
                    <a:lnTo>
                      <a:pt x="99" y="162"/>
                    </a:lnTo>
                    <a:lnTo>
                      <a:pt x="99" y="168"/>
                    </a:lnTo>
                    <a:lnTo>
                      <a:pt x="99" y="173"/>
                    </a:lnTo>
                    <a:lnTo>
                      <a:pt x="105" y="173"/>
                    </a:lnTo>
                    <a:lnTo>
                      <a:pt x="110" y="173"/>
                    </a:lnTo>
                    <a:lnTo>
                      <a:pt x="110" y="178"/>
                    </a:lnTo>
                    <a:lnTo>
                      <a:pt x="115" y="178"/>
                    </a:lnTo>
                    <a:lnTo>
                      <a:pt x="110" y="183"/>
                    </a:lnTo>
                    <a:lnTo>
                      <a:pt x="110" y="194"/>
                    </a:lnTo>
                    <a:lnTo>
                      <a:pt x="105" y="199"/>
                    </a:lnTo>
                    <a:lnTo>
                      <a:pt x="105" y="204"/>
                    </a:lnTo>
                    <a:lnTo>
                      <a:pt x="105" y="209"/>
                    </a:lnTo>
                    <a:lnTo>
                      <a:pt x="110" y="220"/>
                    </a:lnTo>
                    <a:lnTo>
                      <a:pt x="115" y="220"/>
                    </a:lnTo>
                    <a:lnTo>
                      <a:pt x="115" y="225"/>
                    </a:lnTo>
                    <a:lnTo>
                      <a:pt x="115" y="230"/>
                    </a:lnTo>
                    <a:lnTo>
                      <a:pt x="120" y="236"/>
                    </a:lnTo>
                    <a:lnTo>
                      <a:pt x="126" y="230"/>
                    </a:lnTo>
                    <a:lnTo>
                      <a:pt x="131" y="225"/>
                    </a:lnTo>
                    <a:lnTo>
                      <a:pt x="136" y="220"/>
                    </a:lnTo>
                    <a:lnTo>
                      <a:pt x="146" y="215"/>
                    </a:lnTo>
                    <a:lnTo>
                      <a:pt x="146" y="209"/>
                    </a:lnTo>
                    <a:lnTo>
                      <a:pt x="141" y="204"/>
                    </a:lnTo>
                    <a:lnTo>
                      <a:pt x="136" y="204"/>
                    </a:lnTo>
                    <a:lnTo>
                      <a:pt x="136" y="199"/>
                    </a:lnTo>
                    <a:lnTo>
                      <a:pt x="136" y="194"/>
                    </a:lnTo>
                    <a:lnTo>
                      <a:pt x="136" y="188"/>
                    </a:lnTo>
                    <a:lnTo>
                      <a:pt x="141" y="188"/>
                    </a:lnTo>
                    <a:lnTo>
                      <a:pt x="141" y="194"/>
                    </a:lnTo>
                    <a:lnTo>
                      <a:pt x="146" y="194"/>
                    </a:lnTo>
                    <a:lnTo>
                      <a:pt x="152" y="194"/>
                    </a:lnTo>
                    <a:lnTo>
                      <a:pt x="157" y="194"/>
                    </a:lnTo>
                    <a:lnTo>
                      <a:pt x="167" y="194"/>
                    </a:lnTo>
                    <a:lnTo>
                      <a:pt x="172" y="194"/>
                    </a:lnTo>
                    <a:lnTo>
                      <a:pt x="172" y="199"/>
                    </a:lnTo>
                    <a:lnTo>
                      <a:pt x="178" y="199"/>
                    </a:lnTo>
                    <a:lnTo>
                      <a:pt x="178" y="194"/>
                    </a:lnTo>
                    <a:lnTo>
                      <a:pt x="178" y="188"/>
                    </a:lnTo>
                    <a:lnTo>
                      <a:pt x="178" y="183"/>
                    </a:lnTo>
                    <a:lnTo>
                      <a:pt x="183" y="183"/>
                    </a:lnTo>
                    <a:lnTo>
                      <a:pt x="183" y="188"/>
                    </a:lnTo>
                    <a:lnTo>
                      <a:pt x="188" y="188"/>
                    </a:lnTo>
                    <a:lnTo>
                      <a:pt x="188" y="194"/>
                    </a:lnTo>
                    <a:lnTo>
                      <a:pt x="188" y="188"/>
                    </a:lnTo>
                    <a:lnTo>
                      <a:pt x="193" y="188"/>
                    </a:lnTo>
                    <a:lnTo>
                      <a:pt x="198" y="188"/>
                    </a:lnTo>
                    <a:lnTo>
                      <a:pt x="204" y="188"/>
                    </a:lnTo>
                    <a:lnTo>
                      <a:pt x="204" y="183"/>
                    </a:lnTo>
                    <a:lnTo>
                      <a:pt x="204" y="188"/>
                    </a:lnTo>
                    <a:lnTo>
                      <a:pt x="209" y="188"/>
                    </a:lnTo>
                    <a:lnTo>
                      <a:pt x="214" y="188"/>
                    </a:lnTo>
                    <a:lnTo>
                      <a:pt x="214" y="194"/>
                    </a:lnTo>
                    <a:lnTo>
                      <a:pt x="209" y="194"/>
                    </a:lnTo>
                    <a:lnTo>
                      <a:pt x="214" y="194"/>
                    </a:lnTo>
                    <a:lnTo>
                      <a:pt x="214" y="199"/>
                    </a:lnTo>
                    <a:lnTo>
                      <a:pt x="219" y="199"/>
                    </a:lnTo>
                    <a:lnTo>
                      <a:pt x="219" y="204"/>
                    </a:lnTo>
                    <a:lnTo>
                      <a:pt x="219" y="209"/>
                    </a:lnTo>
                    <a:lnTo>
                      <a:pt x="219" y="204"/>
                    </a:lnTo>
                    <a:lnTo>
                      <a:pt x="225" y="204"/>
                    </a:lnTo>
                    <a:lnTo>
                      <a:pt x="230" y="204"/>
                    </a:lnTo>
                    <a:lnTo>
                      <a:pt x="235" y="199"/>
                    </a:lnTo>
                    <a:lnTo>
                      <a:pt x="235" y="194"/>
                    </a:lnTo>
                    <a:lnTo>
                      <a:pt x="235" y="188"/>
                    </a:lnTo>
                    <a:lnTo>
                      <a:pt x="245" y="188"/>
                    </a:lnTo>
                    <a:lnTo>
                      <a:pt x="251" y="183"/>
                    </a:lnTo>
                    <a:lnTo>
                      <a:pt x="256" y="183"/>
                    </a:lnTo>
                    <a:lnTo>
                      <a:pt x="261" y="183"/>
                    </a:lnTo>
                    <a:lnTo>
                      <a:pt x="266" y="183"/>
                    </a:lnTo>
                    <a:lnTo>
                      <a:pt x="266" y="178"/>
                    </a:lnTo>
                    <a:lnTo>
                      <a:pt x="271" y="178"/>
                    </a:lnTo>
                    <a:lnTo>
                      <a:pt x="287" y="188"/>
                    </a:lnTo>
                    <a:lnTo>
                      <a:pt x="303" y="194"/>
                    </a:lnTo>
                    <a:lnTo>
                      <a:pt x="308" y="199"/>
                    </a:lnTo>
                    <a:lnTo>
                      <a:pt x="313" y="199"/>
                    </a:lnTo>
                    <a:lnTo>
                      <a:pt x="318" y="199"/>
                    </a:lnTo>
                    <a:lnTo>
                      <a:pt x="313" y="199"/>
                    </a:lnTo>
                    <a:lnTo>
                      <a:pt x="313" y="204"/>
                    </a:lnTo>
                    <a:lnTo>
                      <a:pt x="318" y="204"/>
                    </a:lnTo>
                    <a:lnTo>
                      <a:pt x="329" y="209"/>
                    </a:lnTo>
                    <a:lnTo>
                      <a:pt x="344" y="225"/>
                    </a:lnTo>
                    <a:lnTo>
                      <a:pt x="365" y="236"/>
                    </a:lnTo>
                    <a:lnTo>
                      <a:pt x="370" y="246"/>
                    </a:lnTo>
                    <a:lnTo>
                      <a:pt x="370" y="256"/>
                    </a:lnTo>
                    <a:lnTo>
                      <a:pt x="360" y="272"/>
                    </a:lnTo>
                    <a:lnTo>
                      <a:pt x="360" y="277"/>
                    </a:lnTo>
                    <a:lnTo>
                      <a:pt x="365" y="283"/>
                    </a:lnTo>
                    <a:lnTo>
                      <a:pt x="360" y="283"/>
                    </a:lnTo>
                    <a:lnTo>
                      <a:pt x="365" y="288"/>
                    </a:lnTo>
                    <a:lnTo>
                      <a:pt x="360" y="288"/>
                    </a:lnTo>
                    <a:lnTo>
                      <a:pt x="360" y="293"/>
                    </a:lnTo>
                    <a:lnTo>
                      <a:pt x="365" y="293"/>
                    </a:lnTo>
                    <a:lnTo>
                      <a:pt x="370" y="293"/>
                    </a:lnTo>
                    <a:lnTo>
                      <a:pt x="370" y="298"/>
                    </a:lnTo>
                    <a:lnTo>
                      <a:pt x="376" y="298"/>
                    </a:lnTo>
                    <a:lnTo>
                      <a:pt x="376" y="293"/>
                    </a:lnTo>
                    <a:lnTo>
                      <a:pt x="376" y="298"/>
                    </a:lnTo>
                    <a:lnTo>
                      <a:pt x="381" y="298"/>
                    </a:lnTo>
                    <a:lnTo>
                      <a:pt x="381" y="293"/>
                    </a:lnTo>
                    <a:lnTo>
                      <a:pt x="386" y="293"/>
                    </a:lnTo>
                    <a:lnTo>
                      <a:pt x="386" y="298"/>
                    </a:lnTo>
                    <a:lnTo>
                      <a:pt x="391" y="298"/>
                    </a:lnTo>
                    <a:lnTo>
                      <a:pt x="391" y="293"/>
                    </a:lnTo>
                    <a:lnTo>
                      <a:pt x="397" y="293"/>
                    </a:lnTo>
                    <a:lnTo>
                      <a:pt x="397" y="288"/>
                    </a:lnTo>
                    <a:lnTo>
                      <a:pt x="402" y="288"/>
                    </a:lnTo>
                    <a:lnTo>
                      <a:pt x="407" y="288"/>
                    </a:lnTo>
                    <a:lnTo>
                      <a:pt x="412" y="288"/>
                    </a:lnTo>
                    <a:lnTo>
                      <a:pt x="417" y="288"/>
                    </a:lnTo>
                    <a:lnTo>
                      <a:pt x="423" y="288"/>
                    </a:lnTo>
                    <a:lnTo>
                      <a:pt x="428" y="283"/>
                    </a:lnTo>
                    <a:lnTo>
                      <a:pt x="428" y="277"/>
                    </a:lnTo>
                    <a:lnTo>
                      <a:pt x="433" y="277"/>
                    </a:lnTo>
                    <a:lnTo>
                      <a:pt x="438" y="277"/>
                    </a:lnTo>
                    <a:lnTo>
                      <a:pt x="438" y="272"/>
                    </a:lnTo>
                    <a:lnTo>
                      <a:pt x="438" y="267"/>
                    </a:lnTo>
                    <a:lnTo>
                      <a:pt x="443" y="267"/>
                    </a:lnTo>
                    <a:lnTo>
                      <a:pt x="443" y="262"/>
                    </a:lnTo>
                    <a:lnTo>
                      <a:pt x="449" y="262"/>
                    </a:lnTo>
                    <a:lnTo>
                      <a:pt x="454" y="256"/>
                    </a:lnTo>
                    <a:lnTo>
                      <a:pt x="459" y="256"/>
                    </a:lnTo>
                    <a:lnTo>
                      <a:pt x="459" y="251"/>
                    </a:lnTo>
                    <a:lnTo>
                      <a:pt x="464" y="251"/>
                    </a:lnTo>
                    <a:lnTo>
                      <a:pt x="470" y="251"/>
                    </a:lnTo>
                    <a:lnTo>
                      <a:pt x="470" y="246"/>
                    </a:lnTo>
                    <a:lnTo>
                      <a:pt x="475" y="241"/>
                    </a:lnTo>
                    <a:lnTo>
                      <a:pt x="480" y="241"/>
                    </a:lnTo>
                    <a:lnTo>
                      <a:pt x="480" y="236"/>
                    </a:lnTo>
                    <a:lnTo>
                      <a:pt x="485" y="236"/>
                    </a:lnTo>
                    <a:lnTo>
                      <a:pt x="485" y="230"/>
                    </a:lnTo>
                    <a:lnTo>
                      <a:pt x="485" y="225"/>
                    </a:lnTo>
                    <a:lnTo>
                      <a:pt x="490" y="220"/>
                    </a:lnTo>
                    <a:lnTo>
                      <a:pt x="496" y="209"/>
                    </a:lnTo>
                    <a:lnTo>
                      <a:pt x="501" y="194"/>
                    </a:lnTo>
                    <a:lnTo>
                      <a:pt x="490" y="183"/>
                    </a:lnTo>
                    <a:lnTo>
                      <a:pt x="485" y="178"/>
                    </a:lnTo>
                    <a:lnTo>
                      <a:pt x="464" y="162"/>
                    </a:lnTo>
                    <a:lnTo>
                      <a:pt x="449" y="141"/>
                    </a:lnTo>
                    <a:lnTo>
                      <a:pt x="454" y="136"/>
                    </a:lnTo>
                    <a:lnTo>
                      <a:pt x="454" y="131"/>
                    </a:lnTo>
                    <a:lnTo>
                      <a:pt x="449" y="105"/>
                    </a:lnTo>
                    <a:lnTo>
                      <a:pt x="433" y="94"/>
                    </a:lnTo>
                    <a:lnTo>
                      <a:pt x="433" y="89"/>
                    </a:lnTo>
                    <a:lnTo>
                      <a:pt x="438" y="79"/>
                    </a:lnTo>
                    <a:lnTo>
                      <a:pt x="438" y="68"/>
                    </a:lnTo>
                    <a:lnTo>
                      <a:pt x="443" y="63"/>
                    </a:lnTo>
                    <a:lnTo>
                      <a:pt x="454" y="63"/>
                    </a:lnTo>
                    <a:lnTo>
                      <a:pt x="464" y="63"/>
                    </a:lnTo>
                    <a:lnTo>
                      <a:pt x="470" y="68"/>
                    </a:lnTo>
                    <a:lnTo>
                      <a:pt x="475" y="84"/>
                    </a:lnTo>
                    <a:lnTo>
                      <a:pt x="480" y="89"/>
                    </a:lnTo>
                    <a:lnTo>
                      <a:pt x="485" y="84"/>
                    </a:lnTo>
                    <a:lnTo>
                      <a:pt x="496" y="74"/>
                    </a:lnTo>
                    <a:lnTo>
                      <a:pt x="501" y="68"/>
                    </a:lnTo>
                    <a:lnTo>
                      <a:pt x="506" y="63"/>
                    </a:lnTo>
                    <a:lnTo>
                      <a:pt x="506" y="58"/>
                    </a:lnTo>
                    <a:lnTo>
                      <a:pt x="511" y="58"/>
                    </a:lnTo>
                    <a:lnTo>
                      <a:pt x="511" y="53"/>
                    </a:lnTo>
                    <a:lnTo>
                      <a:pt x="516" y="53"/>
                    </a:lnTo>
                    <a:lnTo>
                      <a:pt x="522" y="53"/>
                    </a:lnTo>
                    <a:lnTo>
                      <a:pt x="522" y="58"/>
                    </a:lnTo>
                    <a:lnTo>
                      <a:pt x="532" y="58"/>
                    </a:lnTo>
                    <a:lnTo>
                      <a:pt x="532" y="53"/>
                    </a:lnTo>
                    <a:lnTo>
                      <a:pt x="537" y="53"/>
                    </a:lnTo>
                    <a:lnTo>
                      <a:pt x="548" y="47"/>
                    </a:lnTo>
                    <a:lnTo>
                      <a:pt x="553" y="47"/>
                    </a:lnTo>
                    <a:lnTo>
                      <a:pt x="558" y="47"/>
                    </a:lnTo>
                    <a:lnTo>
                      <a:pt x="558" y="42"/>
                    </a:lnTo>
                    <a:lnTo>
                      <a:pt x="563" y="42"/>
                    </a:lnTo>
                    <a:lnTo>
                      <a:pt x="569" y="42"/>
                    </a:lnTo>
                    <a:lnTo>
                      <a:pt x="574" y="37"/>
                    </a:lnTo>
                    <a:lnTo>
                      <a:pt x="579" y="32"/>
                    </a:lnTo>
                    <a:lnTo>
                      <a:pt x="579" y="27"/>
                    </a:lnTo>
                    <a:lnTo>
                      <a:pt x="584" y="27"/>
                    </a:lnTo>
                    <a:lnTo>
                      <a:pt x="589" y="21"/>
                    </a:lnTo>
                    <a:lnTo>
                      <a:pt x="589" y="16"/>
                    </a:lnTo>
                    <a:lnTo>
                      <a:pt x="595" y="16"/>
                    </a:lnTo>
                    <a:lnTo>
                      <a:pt x="600" y="16"/>
                    </a:lnTo>
                    <a:lnTo>
                      <a:pt x="600" y="11"/>
                    </a:lnTo>
                    <a:lnTo>
                      <a:pt x="600" y="6"/>
                    </a:lnTo>
                    <a:lnTo>
                      <a:pt x="605" y="6"/>
                    </a:lnTo>
                    <a:lnTo>
                      <a:pt x="610" y="6"/>
                    </a:lnTo>
                    <a:lnTo>
                      <a:pt x="615" y="6"/>
                    </a:lnTo>
                    <a:lnTo>
                      <a:pt x="615" y="0"/>
                    </a:lnTo>
                    <a:lnTo>
                      <a:pt x="621" y="0"/>
                    </a:lnTo>
                    <a:lnTo>
                      <a:pt x="626" y="0"/>
                    </a:lnTo>
                    <a:lnTo>
                      <a:pt x="631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7" y="0"/>
                    </a:lnTo>
                    <a:lnTo>
                      <a:pt x="652" y="6"/>
                    </a:lnTo>
                    <a:lnTo>
                      <a:pt x="657" y="6"/>
                    </a:lnTo>
                    <a:lnTo>
                      <a:pt x="662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8827B6C9-1D83-9740-CFFD-3884E2B9EA4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28664" y="4530687"/>
                <a:ext cx="976795" cy="1057101"/>
              </a:xfrm>
              <a:custGeom>
                <a:avLst/>
                <a:gdLst>
                  <a:gd name="T0" fmla="*/ 620 w 662"/>
                  <a:gd name="T1" fmla="*/ 423 h 721"/>
                  <a:gd name="T2" fmla="*/ 584 w 662"/>
                  <a:gd name="T3" fmla="*/ 434 h 721"/>
                  <a:gd name="T4" fmla="*/ 553 w 662"/>
                  <a:gd name="T5" fmla="*/ 465 h 721"/>
                  <a:gd name="T6" fmla="*/ 506 w 662"/>
                  <a:gd name="T7" fmla="*/ 481 h 721"/>
                  <a:gd name="T8" fmla="*/ 469 w 662"/>
                  <a:gd name="T9" fmla="*/ 507 h 721"/>
                  <a:gd name="T10" fmla="*/ 417 w 662"/>
                  <a:gd name="T11" fmla="*/ 512 h 721"/>
                  <a:gd name="T12" fmla="*/ 485 w 662"/>
                  <a:gd name="T13" fmla="*/ 617 h 721"/>
                  <a:gd name="T14" fmla="*/ 454 w 662"/>
                  <a:gd name="T15" fmla="*/ 669 h 721"/>
                  <a:gd name="T16" fmla="*/ 422 w 662"/>
                  <a:gd name="T17" fmla="*/ 690 h 721"/>
                  <a:gd name="T18" fmla="*/ 391 w 662"/>
                  <a:gd name="T19" fmla="*/ 711 h 721"/>
                  <a:gd name="T20" fmla="*/ 365 w 662"/>
                  <a:gd name="T21" fmla="*/ 721 h 721"/>
                  <a:gd name="T22" fmla="*/ 349 w 662"/>
                  <a:gd name="T23" fmla="*/ 711 h 721"/>
                  <a:gd name="T24" fmla="*/ 313 w 662"/>
                  <a:gd name="T25" fmla="*/ 632 h 721"/>
                  <a:gd name="T26" fmla="*/ 255 w 662"/>
                  <a:gd name="T27" fmla="*/ 601 h 721"/>
                  <a:gd name="T28" fmla="*/ 219 w 662"/>
                  <a:gd name="T29" fmla="*/ 622 h 721"/>
                  <a:gd name="T30" fmla="*/ 193 w 662"/>
                  <a:gd name="T31" fmla="*/ 617 h 721"/>
                  <a:gd name="T32" fmla="*/ 172 w 662"/>
                  <a:gd name="T33" fmla="*/ 611 h 721"/>
                  <a:gd name="T34" fmla="*/ 156 w 662"/>
                  <a:gd name="T35" fmla="*/ 622 h 721"/>
                  <a:gd name="T36" fmla="*/ 120 w 662"/>
                  <a:gd name="T37" fmla="*/ 617 h 721"/>
                  <a:gd name="T38" fmla="*/ 104 w 662"/>
                  <a:gd name="T39" fmla="*/ 659 h 721"/>
                  <a:gd name="T40" fmla="*/ 94 w 662"/>
                  <a:gd name="T41" fmla="*/ 606 h 721"/>
                  <a:gd name="T42" fmla="*/ 83 w 662"/>
                  <a:gd name="T43" fmla="*/ 575 h 721"/>
                  <a:gd name="T44" fmla="*/ 63 w 662"/>
                  <a:gd name="T45" fmla="*/ 559 h 721"/>
                  <a:gd name="T46" fmla="*/ 42 w 662"/>
                  <a:gd name="T47" fmla="*/ 554 h 721"/>
                  <a:gd name="T48" fmla="*/ 37 w 662"/>
                  <a:gd name="T49" fmla="*/ 544 h 721"/>
                  <a:gd name="T50" fmla="*/ 10 w 662"/>
                  <a:gd name="T51" fmla="*/ 517 h 721"/>
                  <a:gd name="T52" fmla="*/ 10 w 662"/>
                  <a:gd name="T53" fmla="*/ 481 h 721"/>
                  <a:gd name="T54" fmla="*/ 37 w 662"/>
                  <a:gd name="T55" fmla="*/ 455 h 721"/>
                  <a:gd name="T56" fmla="*/ 52 w 662"/>
                  <a:gd name="T57" fmla="*/ 413 h 721"/>
                  <a:gd name="T58" fmla="*/ 37 w 662"/>
                  <a:gd name="T59" fmla="*/ 371 h 721"/>
                  <a:gd name="T60" fmla="*/ 47 w 662"/>
                  <a:gd name="T61" fmla="*/ 335 h 721"/>
                  <a:gd name="T62" fmla="*/ 78 w 662"/>
                  <a:gd name="T63" fmla="*/ 298 h 721"/>
                  <a:gd name="T64" fmla="*/ 209 w 662"/>
                  <a:gd name="T65" fmla="*/ 277 h 721"/>
                  <a:gd name="T66" fmla="*/ 209 w 662"/>
                  <a:gd name="T67" fmla="*/ 303 h 721"/>
                  <a:gd name="T68" fmla="*/ 224 w 662"/>
                  <a:gd name="T69" fmla="*/ 340 h 721"/>
                  <a:gd name="T70" fmla="*/ 266 w 662"/>
                  <a:gd name="T71" fmla="*/ 335 h 721"/>
                  <a:gd name="T72" fmla="*/ 297 w 662"/>
                  <a:gd name="T73" fmla="*/ 308 h 721"/>
                  <a:gd name="T74" fmla="*/ 313 w 662"/>
                  <a:gd name="T75" fmla="*/ 261 h 721"/>
                  <a:gd name="T76" fmla="*/ 302 w 662"/>
                  <a:gd name="T77" fmla="*/ 230 h 721"/>
                  <a:gd name="T78" fmla="*/ 318 w 662"/>
                  <a:gd name="T79" fmla="*/ 199 h 721"/>
                  <a:gd name="T80" fmla="*/ 334 w 662"/>
                  <a:gd name="T81" fmla="*/ 173 h 721"/>
                  <a:gd name="T82" fmla="*/ 344 w 662"/>
                  <a:gd name="T83" fmla="*/ 141 h 721"/>
                  <a:gd name="T84" fmla="*/ 354 w 662"/>
                  <a:gd name="T85" fmla="*/ 99 h 721"/>
                  <a:gd name="T86" fmla="*/ 375 w 662"/>
                  <a:gd name="T87" fmla="*/ 84 h 721"/>
                  <a:gd name="T88" fmla="*/ 381 w 662"/>
                  <a:gd name="T89" fmla="*/ 52 h 721"/>
                  <a:gd name="T90" fmla="*/ 381 w 662"/>
                  <a:gd name="T91" fmla="*/ 26 h 721"/>
                  <a:gd name="T92" fmla="*/ 401 w 662"/>
                  <a:gd name="T93" fmla="*/ 5 h 721"/>
                  <a:gd name="T94" fmla="*/ 438 w 662"/>
                  <a:gd name="T95" fmla="*/ 16 h 721"/>
                  <a:gd name="T96" fmla="*/ 433 w 662"/>
                  <a:gd name="T97" fmla="*/ 37 h 721"/>
                  <a:gd name="T98" fmla="*/ 464 w 662"/>
                  <a:gd name="T99" fmla="*/ 58 h 721"/>
                  <a:gd name="T100" fmla="*/ 495 w 662"/>
                  <a:gd name="T101" fmla="*/ 37 h 721"/>
                  <a:gd name="T102" fmla="*/ 526 w 662"/>
                  <a:gd name="T103" fmla="*/ 63 h 721"/>
                  <a:gd name="T104" fmla="*/ 553 w 662"/>
                  <a:gd name="T105" fmla="*/ 79 h 721"/>
                  <a:gd name="T106" fmla="*/ 584 w 662"/>
                  <a:gd name="T107" fmla="*/ 115 h 721"/>
                  <a:gd name="T108" fmla="*/ 636 w 662"/>
                  <a:gd name="T109" fmla="*/ 120 h 721"/>
                  <a:gd name="T110" fmla="*/ 662 w 662"/>
                  <a:gd name="T111" fmla="*/ 167 h 721"/>
                  <a:gd name="T112" fmla="*/ 646 w 662"/>
                  <a:gd name="T113" fmla="*/ 209 h 721"/>
                  <a:gd name="T114" fmla="*/ 636 w 662"/>
                  <a:gd name="T115" fmla="*/ 272 h 721"/>
                  <a:gd name="T116" fmla="*/ 626 w 662"/>
                  <a:gd name="T117" fmla="*/ 308 h 721"/>
                  <a:gd name="T118" fmla="*/ 636 w 662"/>
                  <a:gd name="T119" fmla="*/ 361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62" h="721">
                    <a:moveTo>
                      <a:pt x="641" y="408"/>
                    </a:moveTo>
                    <a:lnTo>
                      <a:pt x="641" y="413"/>
                    </a:lnTo>
                    <a:lnTo>
                      <a:pt x="646" y="418"/>
                    </a:lnTo>
                    <a:lnTo>
                      <a:pt x="646" y="429"/>
                    </a:lnTo>
                    <a:lnTo>
                      <a:pt x="641" y="429"/>
                    </a:lnTo>
                    <a:lnTo>
                      <a:pt x="636" y="429"/>
                    </a:lnTo>
                    <a:lnTo>
                      <a:pt x="631" y="423"/>
                    </a:lnTo>
                    <a:lnTo>
                      <a:pt x="626" y="423"/>
                    </a:lnTo>
                    <a:lnTo>
                      <a:pt x="620" y="423"/>
                    </a:lnTo>
                    <a:lnTo>
                      <a:pt x="615" y="423"/>
                    </a:lnTo>
                    <a:lnTo>
                      <a:pt x="610" y="423"/>
                    </a:lnTo>
                    <a:lnTo>
                      <a:pt x="605" y="423"/>
                    </a:lnTo>
                    <a:lnTo>
                      <a:pt x="599" y="423"/>
                    </a:lnTo>
                    <a:lnTo>
                      <a:pt x="599" y="429"/>
                    </a:lnTo>
                    <a:lnTo>
                      <a:pt x="594" y="429"/>
                    </a:lnTo>
                    <a:lnTo>
                      <a:pt x="589" y="429"/>
                    </a:lnTo>
                    <a:lnTo>
                      <a:pt x="584" y="429"/>
                    </a:lnTo>
                    <a:lnTo>
                      <a:pt x="584" y="434"/>
                    </a:lnTo>
                    <a:lnTo>
                      <a:pt x="584" y="439"/>
                    </a:lnTo>
                    <a:lnTo>
                      <a:pt x="579" y="439"/>
                    </a:lnTo>
                    <a:lnTo>
                      <a:pt x="573" y="439"/>
                    </a:lnTo>
                    <a:lnTo>
                      <a:pt x="573" y="444"/>
                    </a:lnTo>
                    <a:lnTo>
                      <a:pt x="568" y="450"/>
                    </a:lnTo>
                    <a:lnTo>
                      <a:pt x="563" y="450"/>
                    </a:lnTo>
                    <a:lnTo>
                      <a:pt x="563" y="455"/>
                    </a:lnTo>
                    <a:lnTo>
                      <a:pt x="558" y="460"/>
                    </a:lnTo>
                    <a:lnTo>
                      <a:pt x="553" y="465"/>
                    </a:lnTo>
                    <a:lnTo>
                      <a:pt x="547" y="465"/>
                    </a:lnTo>
                    <a:lnTo>
                      <a:pt x="542" y="465"/>
                    </a:lnTo>
                    <a:lnTo>
                      <a:pt x="542" y="470"/>
                    </a:lnTo>
                    <a:lnTo>
                      <a:pt x="537" y="470"/>
                    </a:lnTo>
                    <a:lnTo>
                      <a:pt x="532" y="470"/>
                    </a:lnTo>
                    <a:lnTo>
                      <a:pt x="521" y="476"/>
                    </a:lnTo>
                    <a:lnTo>
                      <a:pt x="516" y="476"/>
                    </a:lnTo>
                    <a:lnTo>
                      <a:pt x="516" y="481"/>
                    </a:lnTo>
                    <a:lnTo>
                      <a:pt x="506" y="481"/>
                    </a:lnTo>
                    <a:lnTo>
                      <a:pt x="506" y="476"/>
                    </a:lnTo>
                    <a:lnTo>
                      <a:pt x="500" y="476"/>
                    </a:lnTo>
                    <a:lnTo>
                      <a:pt x="495" y="476"/>
                    </a:lnTo>
                    <a:lnTo>
                      <a:pt x="495" y="481"/>
                    </a:lnTo>
                    <a:lnTo>
                      <a:pt x="490" y="481"/>
                    </a:lnTo>
                    <a:lnTo>
                      <a:pt x="490" y="486"/>
                    </a:lnTo>
                    <a:lnTo>
                      <a:pt x="485" y="491"/>
                    </a:lnTo>
                    <a:lnTo>
                      <a:pt x="480" y="497"/>
                    </a:lnTo>
                    <a:lnTo>
                      <a:pt x="469" y="507"/>
                    </a:lnTo>
                    <a:lnTo>
                      <a:pt x="464" y="512"/>
                    </a:lnTo>
                    <a:lnTo>
                      <a:pt x="459" y="507"/>
                    </a:lnTo>
                    <a:lnTo>
                      <a:pt x="454" y="491"/>
                    </a:lnTo>
                    <a:lnTo>
                      <a:pt x="448" y="486"/>
                    </a:lnTo>
                    <a:lnTo>
                      <a:pt x="438" y="486"/>
                    </a:lnTo>
                    <a:lnTo>
                      <a:pt x="427" y="486"/>
                    </a:lnTo>
                    <a:lnTo>
                      <a:pt x="422" y="491"/>
                    </a:lnTo>
                    <a:lnTo>
                      <a:pt x="422" y="502"/>
                    </a:lnTo>
                    <a:lnTo>
                      <a:pt x="417" y="512"/>
                    </a:lnTo>
                    <a:lnTo>
                      <a:pt x="417" y="517"/>
                    </a:lnTo>
                    <a:lnTo>
                      <a:pt x="433" y="528"/>
                    </a:lnTo>
                    <a:lnTo>
                      <a:pt x="438" y="554"/>
                    </a:lnTo>
                    <a:lnTo>
                      <a:pt x="438" y="559"/>
                    </a:lnTo>
                    <a:lnTo>
                      <a:pt x="433" y="564"/>
                    </a:lnTo>
                    <a:lnTo>
                      <a:pt x="448" y="585"/>
                    </a:lnTo>
                    <a:lnTo>
                      <a:pt x="469" y="601"/>
                    </a:lnTo>
                    <a:lnTo>
                      <a:pt x="474" y="606"/>
                    </a:lnTo>
                    <a:lnTo>
                      <a:pt x="485" y="617"/>
                    </a:lnTo>
                    <a:lnTo>
                      <a:pt x="480" y="632"/>
                    </a:lnTo>
                    <a:lnTo>
                      <a:pt x="474" y="643"/>
                    </a:lnTo>
                    <a:lnTo>
                      <a:pt x="469" y="648"/>
                    </a:lnTo>
                    <a:lnTo>
                      <a:pt x="469" y="653"/>
                    </a:lnTo>
                    <a:lnTo>
                      <a:pt x="469" y="659"/>
                    </a:lnTo>
                    <a:lnTo>
                      <a:pt x="464" y="659"/>
                    </a:lnTo>
                    <a:lnTo>
                      <a:pt x="464" y="664"/>
                    </a:lnTo>
                    <a:lnTo>
                      <a:pt x="459" y="664"/>
                    </a:lnTo>
                    <a:lnTo>
                      <a:pt x="454" y="669"/>
                    </a:lnTo>
                    <a:lnTo>
                      <a:pt x="454" y="674"/>
                    </a:lnTo>
                    <a:lnTo>
                      <a:pt x="448" y="674"/>
                    </a:lnTo>
                    <a:lnTo>
                      <a:pt x="443" y="674"/>
                    </a:lnTo>
                    <a:lnTo>
                      <a:pt x="443" y="679"/>
                    </a:lnTo>
                    <a:lnTo>
                      <a:pt x="438" y="679"/>
                    </a:lnTo>
                    <a:lnTo>
                      <a:pt x="433" y="685"/>
                    </a:lnTo>
                    <a:lnTo>
                      <a:pt x="427" y="685"/>
                    </a:lnTo>
                    <a:lnTo>
                      <a:pt x="427" y="690"/>
                    </a:lnTo>
                    <a:lnTo>
                      <a:pt x="422" y="690"/>
                    </a:lnTo>
                    <a:lnTo>
                      <a:pt x="422" y="695"/>
                    </a:lnTo>
                    <a:lnTo>
                      <a:pt x="422" y="700"/>
                    </a:lnTo>
                    <a:lnTo>
                      <a:pt x="417" y="700"/>
                    </a:lnTo>
                    <a:lnTo>
                      <a:pt x="412" y="700"/>
                    </a:lnTo>
                    <a:lnTo>
                      <a:pt x="412" y="706"/>
                    </a:lnTo>
                    <a:lnTo>
                      <a:pt x="407" y="711"/>
                    </a:lnTo>
                    <a:lnTo>
                      <a:pt x="401" y="711"/>
                    </a:lnTo>
                    <a:lnTo>
                      <a:pt x="396" y="711"/>
                    </a:lnTo>
                    <a:lnTo>
                      <a:pt x="391" y="711"/>
                    </a:lnTo>
                    <a:lnTo>
                      <a:pt x="386" y="711"/>
                    </a:lnTo>
                    <a:lnTo>
                      <a:pt x="381" y="711"/>
                    </a:lnTo>
                    <a:lnTo>
                      <a:pt x="381" y="716"/>
                    </a:lnTo>
                    <a:lnTo>
                      <a:pt x="375" y="716"/>
                    </a:lnTo>
                    <a:lnTo>
                      <a:pt x="375" y="721"/>
                    </a:lnTo>
                    <a:lnTo>
                      <a:pt x="370" y="721"/>
                    </a:lnTo>
                    <a:lnTo>
                      <a:pt x="370" y="716"/>
                    </a:lnTo>
                    <a:lnTo>
                      <a:pt x="365" y="716"/>
                    </a:lnTo>
                    <a:lnTo>
                      <a:pt x="365" y="721"/>
                    </a:lnTo>
                    <a:lnTo>
                      <a:pt x="360" y="721"/>
                    </a:lnTo>
                    <a:lnTo>
                      <a:pt x="360" y="716"/>
                    </a:lnTo>
                    <a:lnTo>
                      <a:pt x="360" y="721"/>
                    </a:lnTo>
                    <a:lnTo>
                      <a:pt x="354" y="721"/>
                    </a:lnTo>
                    <a:lnTo>
                      <a:pt x="354" y="716"/>
                    </a:lnTo>
                    <a:lnTo>
                      <a:pt x="349" y="716"/>
                    </a:lnTo>
                    <a:lnTo>
                      <a:pt x="344" y="716"/>
                    </a:lnTo>
                    <a:lnTo>
                      <a:pt x="344" y="711"/>
                    </a:lnTo>
                    <a:lnTo>
                      <a:pt x="349" y="711"/>
                    </a:lnTo>
                    <a:lnTo>
                      <a:pt x="344" y="706"/>
                    </a:lnTo>
                    <a:lnTo>
                      <a:pt x="349" y="706"/>
                    </a:lnTo>
                    <a:lnTo>
                      <a:pt x="344" y="700"/>
                    </a:lnTo>
                    <a:lnTo>
                      <a:pt x="344" y="695"/>
                    </a:lnTo>
                    <a:lnTo>
                      <a:pt x="354" y="679"/>
                    </a:lnTo>
                    <a:lnTo>
                      <a:pt x="354" y="669"/>
                    </a:lnTo>
                    <a:lnTo>
                      <a:pt x="349" y="659"/>
                    </a:lnTo>
                    <a:lnTo>
                      <a:pt x="328" y="648"/>
                    </a:lnTo>
                    <a:lnTo>
                      <a:pt x="313" y="632"/>
                    </a:lnTo>
                    <a:lnTo>
                      <a:pt x="302" y="627"/>
                    </a:lnTo>
                    <a:lnTo>
                      <a:pt x="297" y="627"/>
                    </a:lnTo>
                    <a:lnTo>
                      <a:pt x="297" y="622"/>
                    </a:lnTo>
                    <a:lnTo>
                      <a:pt x="302" y="622"/>
                    </a:lnTo>
                    <a:lnTo>
                      <a:pt x="297" y="622"/>
                    </a:lnTo>
                    <a:lnTo>
                      <a:pt x="292" y="622"/>
                    </a:lnTo>
                    <a:lnTo>
                      <a:pt x="287" y="617"/>
                    </a:lnTo>
                    <a:lnTo>
                      <a:pt x="271" y="611"/>
                    </a:lnTo>
                    <a:lnTo>
                      <a:pt x="255" y="601"/>
                    </a:lnTo>
                    <a:lnTo>
                      <a:pt x="250" y="601"/>
                    </a:lnTo>
                    <a:lnTo>
                      <a:pt x="250" y="606"/>
                    </a:lnTo>
                    <a:lnTo>
                      <a:pt x="245" y="606"/>
                    </a:lnTo>
                    <a:lnTo>
                      <a:pt x="240" y="606"/>
                    </a:lnTo>
                    <a:lnTo>
                      <a:pt x="235" y="606"/>
                    </a:lnTo>
                    <a:lnTo>
                      <a:pt x="229" y="611"/>
                    </a:lnTo>
                    <a:lnTo>
                      <a:pt x="219" y="611"/>
                    </a:lnTo>
                    <a:lnTo>
                      <a:pt x="219" y="617"/>
                    </a:lnTo>
                    <a:lnTo>
                      <a:pt x="219" y="622"/>
                    </a:lnTo>
                    <a:lnTo>
                      <a:pt x="214" y="627"/>
                    </a:lnTo>
                    <a:lnTo>
                      <a:pt x="209" y="627"/>
                    </a:lnTo>
                    <a:lnTo>
                      <a:pt x="203" y="627"/>
                    </a:lnTo>
                    <a:lnTo>
                      <a:pt x="203" y="632"/>
                    </a:lnTo>
                    <a:lnTo>
                      <a:pt x="203" y="627"/>
                    </a:lnTo>
                    <a:lnTo>
                      <a:pt x="203" y="622"/>
                    </a:lnTo>
                    <a:lnTo>
                      <a:pt x="198" y="622"/>
                    </a:lnTo>
                    <a:lnTo>
                      <a:pt x="198" y="617"/>
                    </a:lnTo>
                    <a:lnTo>
                      <a:pt x="193" y="617"/>
                    </a:lnTo>
                    <a:lnTo>
                      <a:pt x="198" y="617"/>
                    </a:lnTo>
                    <a:lnTo>
                      <a:pt x="198" y="611"/>
                    </a:lnTo>
                    <a:lnTo>
                      <a:pt x="193" y="611"/>
                    </a:lnTo>
                    <a:lnTo>
                      <a:pt x="188" y="611"/>
                    </a:lnTo>
                    <a:lnTo>
                      <a:pt x="188" y="606"/>
                    </a:lnTo>
                    <a:lnTo>
                      <a:pt x="188" y="611"/>
                    </a:lnTo>
                    <a:lnTo>
                      <a:pt x="182" y="611"/>
                    </a:lnTo>
                    <a:lnTo>
                      <a:pt x="177" y="611"/>
                    </a:lnTo>
                    <a:lnTo>
                      <a:pt x="172" y="611"/>
                    </a:lnTo>
                    <a:lnTo>
                      <a:pt x="172" y="617"/>
                    </a:lnTo>
                    <a:lnTo>
                      <a:pt x="172" y="611"/>
                    </a:lnTo>
                    <a:lnTo>
                      <a:pt x="167" y="611"/>
                    </a:lnTo>
                    <a:lnTo>
                      <a:pt x="167" y="606"/>
                    </a:lnTo>
                    <a:lnTo>
                      <a:pt x="162" y="606"/>
                    </a:lnTo>
                    <a:lnTo>
                      <a:pt x="162" y="611"/>
                    </a:lnTo>
                    <a:lnTo>
                      <a:pt x="162" y="617"/>
                    </a:lnTo>
                    <a:lnTo>
                      <a:pt x="162" y="622"/>
                    </a:lnTo>
                    <a:lnTo>
                      <a:pt x="156" y="622"/>
                    </a:lnTo>
                    <a:lnTo>
                      <a:pt x="156" y="617"/>
                    </a:lnTo>
                    <a:lnTo>
                      <a:pt x="151" y="617"/>
                    </a:lnTo>
                    <a:lnTo>
                      <a:pt x="141" y="617"/>
                    </a:lnTo>
                    <a:lnTo>
                      <a:pt x="136" y="617"/>
                    </a:lnTo>
                    <a:lnTo>
                      <a:pt x="130" y="617"/>
                    </a:lnTo>
                    <a:lnTo>
                      <a:pt x="125" y="617"/>
                    </a:lnTo>
                    <a:lnTo>
                      <a:pt x="125" y="611"/>
                    </a:lnTo>
                    <a:lnTo>
                      <a:pt x="120" y="611"/>
                    </a:lnTo>
                    <a:lnTo>
                      <a:pt x="120" y="617"/>
                    </a:lnTo>
                    <a:lnTo>
                      <a:pt x="120" y="622"/>
                    </a:lnTo>
                    <a:lnTo>
                      <a:pt x="120" y="627"/>
                    </a:lnTo>
                    <a:lnTo>
                      <a:pt x="125" y="627"/>
                    </a:lnTo>
                    <a:lnTo>
                      <a:pt x="130" y="632"/>
                    </a:lnTo>
                    <a:lnTo>
                      <a:pt x="130" y="638"/>
                    </a:lnTo>
                    <a:lnTo>
                      <a:pt x="120" y="643"/>
                    </a:lnTo>
                    <a:lnTo>
                      <a:pt x="115" y="648"/>
                    </a:lnTo>
                    <a:lnTo>
                      <a:pt x="110" y="653"/>
                    </a:lnTo>
                    <a:lnTo>
                      <a:pt x="104" y="659"/>
                    </a:lnTo>
                    <a:lnTo>
                      <a:pt x="99" y="653"/>
                    </a:lnTo>
                    <a:lnTo>
                      <a:pt x="99" y="648"/>
                    </a:lnTo>
                    <a:lnTo>
                      <a:pt x="99" y="643"/>
                    </a:lnTo>
                    <a:lnTo>
                      <a:pt x="94" y="643"/>
                    </a:lnTo>
                    <a:lnTo>
                      <a:pt x="89" y="632"/>
                    </a:lnTo>
                    <a:lnTo>
                      <a:pt x="89" y="627"/>
                    </a:lnTo>
                    <a:lnTo>
                      <a:pt x="89" y="622"/>
                    </a:lnTo>
                    <a:lnTo>
                      <a:pt x="94" y="617"/>
                    </a:lnTo>
                    <a:lnTo>
                      <a:pt x="94" y="606"/>
                    </a:lnTo>
                    <a:lnTo>
                      <a:pt x="99" y="601"/>
                    </a:lnTo>
                    <a:lnTo>
                      <a:pt x="94" y="601"/>
                    </a:lnTo>
                    <a:lnTo>
                      <a:pt x="94" y="596"/>
                    </a:lnTo>
                    <a:lnTo>
                      <a:pt x="89" y="596"/>
                    </a:lnTo>
                    <a:lnTo>
                      <a:pt x="83" y="596"/>
                    </a:lnTo>
                    <a:lnTo>
                      <a:pt x="83" y="591"/>
                    </a:lnTo>
                    <a:lnTo>
                      <a:pt x="83" y="585"/>
                    </a:lnTo>
                    <a:lnTo>
                      <a:pt x="83" y="580"/>
                    </a:lnTo>
                    <a:lnTo>
                      <a:pt x="83" y="575"/>
                    </a:lnTo>
                    <a:lnTo>
                      <a:pt x="78" y="570"/>
                    </a:lnTo>
                    <a:lnTo>
                      <a:pt x="78" y="564"/>
                    </a:lnTo>
                    <a:lnTo>
                      <a:pt x="73" y="559"/>
                    </a:lnTo>
                    <a:lnTo>
                      <a:pt x="73" y="564"/>
                    </a:lnTo>
                    <a:lnTo>
                      <a:pt x="68" y="564"/>
                    </a:lnTo>
                    <a:lnTo>
                      <a:pt x="68" y="559"/>
                    </a:lnTo>
                    <a:lnTo>
                      <a:pt x="68" y="564"/>
                    </a:lnTo>
                    <a:lnTo>
                      <a:pt x="63" y="564"/>
                    </a:lnTo>
                    <a:lnTo>
                      <a:pt x="63" y="559"/>
                    </a:lnTo>
                    <a:lnTo>
                      <a:pt x="57" y="559"/>
                    </a:lnTo>
                    <a:lnTo>
                      <a:pt x="57" y="564"/>
                    </a:lnTo>
                    <a:lnTo>
                      <a:pt x="52" y="564"/>
                    </a:lnTo>
                    <a:lnTo>
                      <a:pt x="47" y="564"/>
                    </a:lnTo>
                    <a:lnTo>
                      <a:pt x="47" y="559"/>
                    </a:lnTo>
                    <a:lnTo>
                      <a:pt x="42" y="559"/>
                    </a:lnTo>
                    <a:lnTo>
                      <a:pt x="42" y="554"/>
                    </a:lnTo>
                    <a:lnTo>
                      <a:pt x="47" y="554"/>
                    </a:lnTo>
                    <a:lnTo>
                      <a:pt x="42" y="554"/>
                    </a:lnTo>
                    <a:lnTo>
                      <a:pt x="47" y="554"/>
                    </a:lnTo>
                    <a:lnTo>
                      <a:pt x="47" y="549"/>
                    </a:lnTo>
                    <a:lnTo>
                      <a:pt x="42" y="549"/>
                    </a:lnTo>
                    <a:lnTo>
                      <a:pt x="47" y="549"/>
                    </a:lnTo>
                    <a:lnTo>
                      <a:pt x="42" y="549"/>
                    </a:lnTo>
                    <a:lnTo>
                      <a:pt x="42" y="544"/>
                    </a:lnTo>
                    <a:lnTo>
                      <a:pt x="42" y="538"/>
                    </a:lnTo>
                    <a:lnTo>
                      <a:pt x="37" y="538"/>
                    </a:lnTo>
                    <a:lnTo>
                      <a:pt x="37" y="544"/>
                    </a:lnTo>
                    <a:lnTo>
                      <a:pt x="31" y="544"/>
                    </a:lnTo>
                    <a:lnTo>
                      <a:pt x="26" y="544"/>
                    </a:lnTo>
                    <a:lnTo>
                      <a:pt x="26" y="538"/>
                    </a:lnTo>
                    <a:lnTo>
                      <a:pt x="21" y="538"/>
                    </a:lnTo>
                    <a:lnTo>
                      <a:pt x="21" y="533"/>
                    </a:lnTo>
                    <a:lnTo>
                      <a:pt x="21" y="528"/>
                    </a:lnTo>
                    <a:lnTo>
                      <a:pt x="16" y="523"/>
                    </a:lnTo>
                    <a:lnTo>
                      <a:pt x="10" y="523"/>
                    </a:lnTo>
                    <a:lnTo>
                      <a:pt x="10" y="517"/>
                    </a:lnTo>
                    <a:lnTo>
                      <a:pt x="5" y="512"/>
                    </a:lnTo>
                    <a:lnTo>
                      <a:pt x="0" y="512"/>
                    </a:lnTo>
                    <a:lnTo>
                      <a:pt x="0" y="507"/>
                    </a:lnTo>
                    <a:lnTo>
                      <a:pt x="0" y="502"/>
                    </a:lnTo>
                    <a:lnTo>
                      <a:pt x="5" y="497"/>
                    </a:lnTo>
                    <a:lnTo>
                      <a:pt x="5" y="491"/>
                    </a:lnTo>
                    <a:lnTo>
                      <a:pt x="5" y="486"/>
                    </a:lnTo>
                    <a:lnTo>
                      <a:pt x="5" y="481"/>
                    </a:lnTo>
                    <a:lnTo>
                      <a:pt x="10" y="481"/>
                    </a:lnTo>
                    <a:lnTo>
                      <a:pt x="10" y="476"/>
                    </a:lnTo>
                    <a:lnTo>
                      <a:pt x="10" y="470"/>
                    </a:lnTo>
                    <a:lnTo>
                      <a:pt x="16" y="470"/>
                    </a:lnTo>
                    <a:lnTo>
                      <a:pt x="16" y="476"/>
                    </a:lnTo>
                    <a:lnTo>
                      <a:pt x="21" y="476"/>
                    </a:lnTo>
                    <a:lnTo>
                      <a:pt x="26" y="470"/>
                    </a:lnTo>
                    <a:lnTo>
                      <a:pt x="31" y="470"/>
                    </a:lnTo>
                    <a:lnTo>
                      <a:pt x="37" y="460"/>
                    </a:lnTo>
                    <a:lnTo>
                      <a:pt x="37" y="455"/>
                    </a:lnTo>
                    <a:lnTo>
                      <a:pt x="31" y="455"/>
                    </a:lnTo>
                    <a:lnTo>
                      <a:pt x="31" y="450"/>
                    </a:lnTo>
                    <a:lnTo>
                      <a:pt x="37" y="444"/>
                    </a:lnTo>
                    <a:lnTo>
                      <a:pt x="42" y="439"/>
                    </a:lnTo>
                    <a:lnTo>
                      <a:pt x="47" y="434"/>
                    </a:lnTo>
                    <a:lnTo>
                      <a:pt x="52" y="429"/>
                    </a:lnTo>
                    <a:lnTo>
                      <a:pt x="52" y="423"/>
                    </a:lnTo>
                    <a:lnTo>
                      <a:pt x="52" y="418"/>
                    </a:lnTo>
                    <a:lnTo>
                      <a:pt x="52" y="413"/>
                    </a:lnTo>
                    <a:lnTo>
                      <a:pt x="57" y="408"/>
                    </a:lnTo>
                    <a:lnTo>
                      <a:pt x="57" y="402"/>
                    </a:lnTo>
                    <a:lnTo>
                      <a:pt x="52" y="397"/>
                    </a:lnTo>
                    <a:lnTo>
                      <a:pt x="47" y="397"/>
                    </a:lnTo>
                    <a:lnTo>
                      <a:pt x="47" y="392"/>
                    </a:lnTo>
                    <a:lnTo>
                      <a:pt x="42" y="387"/>
                    </a:lnTo>
                    <a:lnTo>
                      <a:pt x="42" y="382"/>
                    </a:lnTo>
                    <a:lnTo>
                      <a:pt x="42" y="376"/>
                    </a:lnTo>
                    <a:lnTo>
                      <a:pt x="37" y="371"/>
                    </a:lnTo>
                    <a:lnTo>
                      <a:pt x="37" y="366"/>
                    </a:lnTo>
                    <a:lnTo>
                      <a:pt x="37" y="361"/>
                    </a:lnTo>
                    <a:lnTo>
                      <a:pt x="42" y="361"/>
                    </a:lnTo>
                    <a:lnTo>
                      <a:pt x="47" y="361"/>
                    </a:lnTo>
                    <a:lnTo>
                      <a:pt x="47" y="355"/>
                    </a:lnTo>
                    <a:lnTo>
                      <a:pt x="42" y="355"/>
                    </a:lnTo>
                    <a:lnTo>
                      <a:pt x="42" y="350"/>
                    </a:lnTo>
                    <a:lnTo>
                      <a:pt x="42" y="345"/>
                    </a:lnTo>
                    <a:lnTo>
                      <a:pt x="47" y="335"/>
                    </a:lnTo>
                    <a:lnTo>
                      <a:pt x="52" y="329"/>
                    </a:lnTo>
                    <a:lnTo>
                      <a:pt x="57" y="324"/>
                    </a:lnTo>
                    <a:lnTo>
                      <a:pt x="63" y="324"/>
                    </a:lnTo>
                    <a:lnTo>
                      <a:pt x="63" y="319"/>
                    </a:lnTo>
                    <a:lnTo>
                      <a:pt x="73" y="319"/>
                    </a:lnTo>
                    <a:lnTo>
                      <a:pt x="73" y="314"/>
                    </a:lnTo>
                    <a:lnTo>
                      <a:pt x="73" y="308"/>
                    </a:lnTo>
                    <a:lnTo>
                      <a:pt x="73" y="303"/>
                    </a:lnTo>
                    <a:lnTo>
                      <a:pt x="78" y="298"/>
                    </a:lnTo>
                    <a:lnTo>
                      <a:pt x="83" y="293"/>
                    </a:lnTo>
                    <a:lnTo>
                      <a:pt x="89" y="282"/>
                    </a:lnTo>
                    <a:lnTo>
                      <a:pt x="94" y="277"/>
                    </a:lnTo>
                    <a:lnTo>
                      <a:pt x="99" y="272"/>
                    </a:lnTo>
                    <a:lnTo>
                      <a:pt x="110" y="272"/>
                    </a:lnTo>
                    <a:lnTo>
                      <a:pt x="130" y="272"/>
                    </a:lnTo>
                    <a:lnTo>
                      <a:pt x="167" y="277"/>
                    </a:lnTo>
                    <a:lnTo>
                      <a:pt x="203" y="277"/>
                    </a:lnTo>
                    <a:lnTo>
                      <a:pt x="209" y="277"/>
                    </a:lnTo>
                    <a:lnTo>
                      <a:pt x="209" y="282"/>
                    </a:lnTo>
                    <a:lnTo>
                      <a:pt x="214" y="282"/>
                    </a:lnTo>
                    <a:lnTo>
                      <a:pt x="219" y="282"/>
                    </a:lnTo>
                    <a:lnTo>
                      <a:pt x="219" y="288"/>
                    </a:lnTo>
                    <a:lnTo>
                      <a:pt x="219" y="293"/>
                    </a:lnTo>
                    <a:lnTo>
                      <a:pt x="214" y="293"/>
                    </a:lnTo>
                    <a:lnTo>
                      <a:pt x="209" y="293"/>
                    </a:lnTo>
                    <a:lnTo>
                      <a:pt x="209" y="298"/>
                    </a:lnTo>
                    <a:lnTo>
                      <a:pt x="209" y="303"/>
                    </a:lnTo>
                    <a:lnTo>
                      <a:pt x="209" y="308"/>
                    </a:lnTo>
                    <a:lnTo>
                      <a:pt x="214" y="314"/>
                    </a:lnTo>
                    <a:lnTo>
                      <a:pt x="214" y="319"/>
                    </a:lnTo>
                    <a:lnTo>
                      <a:pt x="214" y="324"/>
                    </a:lnTo>
                    <a:lnTo>
                      <a:pt x="219" y="324"/>
                    </a:lnTo>
                    <a:lnTo>
                      <a:pt x="219" y="329"/>
                    </a:lnTo>
                    <a:lnTo>
                      <a:pt x="219" y="335"/>
                    </a:lnTo>
                    <a:lnTo>
                      <a:pt x="219" y="340"/>
                    </a:lnTo>
                    <a:lnTo>
                      <a:pt x="224" y="340"/>
                    </a:lnTo>
                    <a:lnTo>
                      <a:pt x="224" y="335"/>
                    </a:lnTo>
                    <a:lnTo>
                      <a:pt x="224" y="329"/>
                    </a:lnTo>
                    <a:lnTo>
                      <a:pt x="229" y="329"/>
                    </a:lnTo>
                    <a:lnTo>
                      <a:pt x="235" y="329"/>
                    </a:lnTo>
                    <a:lnTo>
                      <a:pt x="240" y="329"/>
                    </a:lnTo>
                    <a:lnTo>
                      <a:pt x="245" y="329"/>
                    </a:lnTo>
                    <a:lnTo>
                      <a:pt x="245" y="335"/>
                    </a:lnTo>
                    <a:lnTo>
                      <a:pt x="255" y="335"/>
                    </a:lnTo>
                    <a:lnTo>
                      <a:pt x="266" y="335"/>
                    </a:lnTo>
                    <a:lnTo>
                      <a:pt x="271" y="329"/>
                    </a:lnTo>
                    <a:lnTo>
                      <a:pt x="276" y="329"/>
                    </a:lnTo>
                    <a:lnTo>
                      <a:pt x="276" y="324"/>
                    </a:lnTo>
                    <a:lnTo>
                      <a:pt x="282" y="324"/>
                    </a:lnTo>
                    <a:lnTo>
                      <a:pt x="282" y="319"/>
                    </a:lnTo>
                    <a:lnTo>
                      <a:pt x="287" y="314"/>
                    </a:lnTo>
                    <a:lnTo>
                      <a:pt x="287" y="308"/>
                    </a:lnTo>
                    <a:lnTo>
                      <a:pt x="292" y="308"/>
                    </a:lnTo>
                    <a:lnTo>
                      <a:pt x="297" y="308"/>
                    </a:lnTo>
                    <a:lnTo>
                      <a:pt x="297" y="303"/>
                    </a:lnTo>
                    <a:lnTo>
                      <a:pt x="297" y="298"/>
                    </a:lnTo>
                    <a:lnTo>
                      <a:pt x="297" y="293"/>
                    </a:lnTo>
                    <a:lnTo>
                      <a:pt x="297" y="288"/>
                    </a:lnTo>
                    <a:lnTo>
                      <a:pt x="297" y="277"/>
                    </a:lnTo>
                    <a:lnTo>
                      <a:pt x="297" y="272"/>
                    </a:lnTo>
                    <a:lnTo>
                      <a:pt x="302" y="261"/>
                    </a:lnTo>
                    <a:lnTo>
                      <a:pt x="308" y="261"/>
                    </a:lnTo>
                    <a:lnTo>
                      <a:pt x="313" y="261"/>
                    </a:lnTo>
                    <a:lnTo>
                      <a:pt x="313" y="256"/>
                    </a:lnTo>
                    <a:lnTo>
                      <a:pt x="308" y="256"/>
                    </a:lnTo>
                    <a:lnTo>
                      <a:pt x="313" y="251"/>
                    </a:lnTo>
                    <a:lnTo>
                      <a:pt x="308" y="251"/>
                    </a:lnTo>
                    <a:lnTo>
                      <a:pt x="308" y="246"/>
                    </a:lnTo>
                    <a:lnTo>
                      <a:pt x="308" y="241"/>
                    </a:lnTo>
                    <a:lnTo>
                      <a:pt x="308" y="235"/>
                    </a:lnTo>
                    <a:lnTo>
                      <a:pt x="308" y="230"/>
                    </a:lnTo>
                    <a:lnTo>
                      <a:pt x="302" y="230"/>
                    </a:lnTo>
                    <a:lnTo>
                      <a:pt x="302" y="225"/>
                    </a:lnTo>
                    <a:lnTo>
                      <a:pt x="308" y="225"/>
                    </a:lnTo>
                    <a:lnTo>
                      <a:pt x="308" y="220"/>
                    </a:lnTo>
                    <a:lnTo>
                      <a:pt x="308" y="214"/>
                    </a:lnTo>
                    <a:lnTo>
                      <a:pt x="313" y="214"/>
                    </a:lnTo>
                    <a:lnTo>
                      <a:pt x="313" y="209"/>
                    </a:lnTo>
                    <a:lnTo>
                      <a:pt x="313" y="204"/>
                    </a:lnTo>
                    <a:lnTo>
                      <a:pt x="318" y="204"/>
                    </a:lnTo>
                    <a:lnTo>
                      <a:pt x="318" y="199"/>
                    </a:lnTo>
                    <a:lnTo>
                      <a:pt x="328" y="199"/>
                    </a:lnTo>
                    <a:lnTo>
                      <a:pt x="328" y="193"/>
                    </a:lnTo>
                    <a:lnTo>
                      <a:pt x="323" y="193"/>
                    </a:lnTo>
                    <a:lnTo>
                      <a:pt x="323" y="188"/>
                    </a:lnTo>
                    <a:lnTo>
                      <a:pt x="328" y="188"/>
                    </a:lnTo>
                    <a:lnTo>
                      <a:pt x="328" y="183"/>
                    </a:lnTo>
                    <a:lnTo>
                      <a:pt x="334" y="183"/>
                    </a:lnTo>
                    <a:lnTo>
                      <a:pt x="334" y="178"/>
                    </a:lnTo>
                    <a:lnTo>
                      <a:pt x="334" y="173"/>
                    </a:lnTo>
                    <a:lnTo>
                      <a:pt x="339" y="167"/>
                    </a:lnTo>
                    <a:lnTo>
                      <a:pt x="339" y="162"/>
                    </a:lnTo>
                    <a:lnTo>
                      <a:pt x="344" y="162"/>
                    </a:lnTo>
                    <a:lnTo>
                      <a:pt x="339" y="157"/>
                    </a:lnTo>
                    <a:lnTo>
                      <a:pt x="344" y="152"/>
                    </a:lnTo>
                    <a:lnTo>
                      <a:pt x="349" y="152"/>
                    </a:lnTo>
                    <a:lnTo>
                      <a:pt x="349" y="146"/>
                    </a:lnTo>
                    <a:lnTo>
                      <a:pt x="344" y="146"/>
                    </a:lnTo>
                    <a:lnTo>
                      <a:pt x="344" y="141"/>
                    </a:lnTo>
                    <a:lnTo>
                      <a:pt x="344" y="136"/>
                    </a:lnTo>
                    <a:lnTo>
                      <a:pt x="344" y="131"/>
                    </a:lnTo>
                    <a:lnTo>
                      <a:pt x="349" y="131"/>
                    </a:lnTo>
                    <a:lnTo>
                      <a:pt x="349" y="126"/>
                    </a:lnTo>
                    <a:lnTo>
                      <a:pt x="354" y="120"/>
                    </a:lnTo>
                    <a:lnTo>
                      <a:pt x="354" y="115"/>
                    </a:lnTo>
                    <a:lnTo>
                      <a:pt x="354" y="110"/>
                    </a:lnTo>
                    <a:lnTo>
                      <a:pt x="354" y="105"/>
                    </a:lnTo>
                    <a:lnTo>
                      <a:pt x="354" y="99"/>
                    </a:lnTo>
                    <a:lnTo>
                      <a:pt x="360" y="99"/>
                    </a:lnTo>
                    <a:lnTo>
                      <a:pt x="365" y="99"/>
                    </a:lnTo>
                    <a:lnTo>
                      <a:pt x="370" y="99"/>
                    </a:lnTo>
                    <a:lnTo>
                      <a:pt x="375" y="99"/>
                    </a:lnTo>
                    <a:lnTo>
                      <a:pt x="381" y="99"/>
                    </a:lnTo>
                    <a:lnTo>
                      <a:pt x="381" y="94"/>
                    </a:lnTo>
                    <a:lnTo>
                      <a:pt x="381" y="89"/>
                    </a:lnTo>
                    <a:lnTo>
                      <a:pt x="375" y="89"/>
                    </a:lnTo>
                    <a:lnTo>
                      <a:pt x="375" y="84"/>
                    </a:lnTo>
                    <a:lnTo>
                      <a:pt x="375" y="79"/>
                    </a:lnTo>
                    <a:lnTo>
                      <a:pt x="381" y="79"/>
                    </a:lnTo>
                    <a:lnTo>
                      <a:pt x="375" y="79"/>
                    </a:lnTo>
                    <a:lnTo>
                      <a:pt x="375" y="73"/>
                    </a:lnTo>
                    <a:lnTo>
                      <a:pt x="375" y="68"/>
                    </a:lnTo>
                    <a:lnTo>
                      <a:pt x="375" y="63"/>
                    </a:lnTo>
                    <a:lnTo>
                      <a:pt x="381" y="63"/>
                    </a:lnTo>
                    <a:lnTo>
                      <a:pt x="381" y="58"/>
                    </a:lnTo>
                    <a:lnTo>
                      <a:pt x="381" y="52"/>
                    </a:lnTo>
                    <a:lnTo>
                      <a:pt x="375" y="52"/>
                    </a:lnTo>
                    <a:lnTo>
                      <a:pt x="370" y="52"/>
                    </a:lnTo>
                    <a:lnTo>
                      <a:pt x="370" y="47"/>
                    </a:lnTo>
                    <a:lnTo>
                      <a:pt x="365" y="42"/>
                    </a:lnTo>
                    <a:lnTo>
                      <a:pt x="365" y="37"/>
                    </a:lnTo>
                    <a:lnTo>
                      <a:pt x="365" y="32"/>
                    </a:lnTo>
                    <a:lnTo>
                      <a:pt x="370" y="26"/>
                    </a:lnTo>
                    <a:lnTo>
                      <a:pt x="375" y="26"/>
                    </a:lnTo>
                    <a:lnTo>
                      <a:pt x="381" y="26"/>
                    </a:lnTo>
                    <a:lnTo>
                      <a:pt x="386" y="26"/>
                    </a:lnTo>
                    <a:lnTo>
                      <a:pt x="386" y="21"/>
                    </a:lnTo>
                    <a:lnTo>
                      <a:pt x="391" y="16"/>
                    </a:lnTo>
                    <a:lnTo>
                      <a:pt x="396" y="16"/>
                    </a:lnTo>
                    <a:lnTo>
                      <a:pt x="391" y="16"/>
                    </a:lnTo>
                    <a:lnTo>
                      <a:pt x="396" y="16"/>
                    </a:lnTo>
                    <a:lnTo>
                      <a:pt x="396" y="11"/>
                    </a:lnTo>
                    <a:lnTo>
                      <a:pt x="401" y="11"/>
                    </a:lnTo>
                    <a:lnTo>
                      <a:pt x="401" y="5"/>
                    </a:lnTo>
                    <a:lnTo>
                      <a:pt x="412" y="0"/>
                    </a:lnTo>
                    <a:lnTo>
                      <a:pt x="417" y="0"/>
                    </a:lnTo>
                    <a:lnTo>
                      <a:pt x="422" y="0"/>
                    </a:lnTo>
                    <a:lnTo>
                      <a:pt x="427" y="0"/>
                    </a:lnTo>
                    <a:lnTo>
                      <a:pt x="433" y="0"/>
                    </a:lnTo>
                    <a:lnTo>
                      <a:pt x="438" y="0"/>
                    </a:lnTo>
                    <a:lnTo>
                      <a:pt x="438" y="5"/>
                    </a:lnTo>
                    <a:lnTo>
                      <a:pt x="438" y="11"/>
                    </a:lnTo>
                    <a:lnTo>
                      <a:pt x="438" y="16"/>
                    </a:lnTo>
                    <a:lnTo>
                      <a:pt x="443" y="16"/>
                    </a:lnTo>
                    <a:lnTo>
                      <a:pt x="448" y="16"/>
                    </a:lnTo>
                    <a:lnTo>
                      <a:pt x="454" y="21"/>
                    </a:lnTo>
                    <a:lnTo>
                      <a:pt x="448" y="26"/>
                    </a:lnTo>
                    <a:lnTo>
                      <a:pt x="443" y="26"/>
                    </a:lnTo>
                    <a:lnTo>
                      <a:pt x="443" y="32"/>
                    </a:lnTo>
                    <a:lnTo>
                      <a:pt x="438" y="32"/>
                    </a:lnTo>
                    <a:lnTo>
                      <a:pt x="433" y="32"/>
                    </a:lnTo>
                    <a:lnTo>
                      <a:pt x="433" y="37"/>
                    </a:lnTo>
                    <a:lnTo>
                      <a:pt x="433" y="42"/>
                    </a:lnTo>
                    <a:lnTo>
                      <a:pt x="433" y="47"/>
                    </a:lnTo>
                    <a:lnTo>
                      <a:pt x="438" y="58"/>
                    </a:lnTo>
                    <a:lnTo>
                      <a:pt x="443" y="58"/>
                    </a:lnTo>
                    <a:lnTo>
                      <a:pt x="448" y="58"/>
                    </a:lnTo>
                    <a:lnTo>
                      <a:pt x="454" y="58"/>
                    </a:lnTo>
                    <a:lnTo>
                      <a:pt x="459" y="58"/>
                    </a:lnTo>
                    <a:lnTo>
                      <a:pt x="459" y="63"/>
                    </a:lnTo>
                    <a:lnTo>
                      <a:pt x="464" y="58"/>
                    </a:lnTo>
                    <a:lnTo>
                      <a:pt x="469" y="58"/>
                    </a:lnTo>
                    <a:lnTo>
                      <a:pt x="469" y="52"/>
                    </a:lnTo>
                    <a:lnTo>
                      <a:pt x="474" y="52"/>
                    </a:lnTo>
                    <a:lnTo>
                      <a:pt x="474" y="47"/>
                    </a:lnTo>
                    <a:lnTo>
                      <a:pt x="480" y="47"/>
                    </a:lnTo>
                    <a:lnTo>
                      <a:pt x="485" y="47"/>
                    </a:lnTo>
                    <a:lnTo>
                      <a:pt x="490" y="42"/>
                    </a:lnTo>
                    <a:lnTo>
                      <a:pt x="495" y="42"/>
                    </a:lnTo>
                    <a:lnTo>
                      <a:pt x="495" y="37"/>
                    </a:lnTo>
                    <a:lnTo>
                      <a:pt x="500" y="37"/>
                    </a:lnTo>
                    <a:lnTo>
                      <a:pt x="506" y="37"/>
                    </a:lnTo>
                    <a:lnTo>
                      <a:pt x="506" y="42"/>
                    </a:lnTo>
                    <a:lnTo>
                      <a:pt x="511" y="47"/>
                    </a:lnTo>
                    <a:lnTo>
                      <a:pt x="511" y="52"/>
                    </a:lnTo>
                    <a:lnTo>
                      <a:pt x="516" y="52"/>
                    </a:lnTo>
                    <a:lnTo>
                      <a:pt x="516" y="58"/>
                    </a:lnTo>
                    <a:lnTo>
                      <a:pt x="521" y="58"/>
                    </a:lnTo>
                    <a:lnTo>
                      <a:pt x="526" y="63"/>
                    </a:lnTo>
                    <a:lnTo>
                      <a:pt x="526" y="68"/>
                    </a:lnTo>
                    <a:lnTo>
                      <a:pt x="526" y="73"/>
                    </a:lnTo>
                    <a:lnTo>
                      <a:pt x="532" y="73"/>
                    </a:lnTo>
                    <a:lnTo>
                      <a:pt x="537" y="73"/>
                    </a:lnTo>
                    <a:lnTo>
                      <a:pt x="542" y="73"/>
                    </a:lnTo>
                    <a:lnTo>
                      <a:pt x="547" y="68"/>
                    </a:lnTo>
                    <a:lnTo>
                      <a:pt x="553" y="68"/>
                    </a:lnTo>
                    <a:lnTo>
                      <a:pt x="553" y="73"/>
                    </a:lnTo>
                    <a:lnTo>
                      <a:pt x="553" y="79"/>
                    </a:lnTo>
                    <a:lnTo>
                      <a:pt x="558" y="89"/>
                    </a:lnTo>
                    <a:lnTo>
                      <a:pt x="563" y="89"/>
                    </a:lnTo>
                    <a:lnTo>
                      <a:pt x="568" y="89"/>
                    </a:lnTo>
                    <a:lnTo>
                      <a:pt x="573" y="94"/>
                    </a:lnTo>
                    <a:lnTo>
                      <a:pt x="573" y="99"/>
                    </a:lnTo>
                    <a:lnTo>
                      <a:pt x="579" y="99"/>
                    </a:lnTo>
                    <a:lnTo>
                      <a:pt x="579" y="110"/>
                    </a:lnTo>
                    <a:lnTo>
                      <a:pt x="579" y="115"/>
                    </a:lnTo>
                    <a:lnTo>
                      <a:pt x="584" y="115"/>
                    </a:lnTo>
                    <a:lnTo>
                      <a:pt x="584" y="120"/>
                    </a:lnTo>
                    <a:lnTo>
                      <a:pt x="589" y="126"/>
                    </a:lnTo>
                    <a:lnTo>
                      <a:pt x="594" y="131"/>
                    </a:lnTo>
                    <a:lnTo>
                      <a:pt x="605" y="126"/>
                    </a:lnTo>
                    <a:lnTo>
                      <a:pt x="615" y="126"/>
                    </a:lnTo>
                    <a:lnTo>
                      <a:pt x="620" y="126"/>
                    </a:lnTo>
                    <a:lnTo>
                      <a:pt x="626" y="120"/>
                    </a:lnTo>
                    <a:lnTo>
                      <a:pt x="631" y="120"/>
                    </a:lnTo>
                    <a:lnTo>
                      <a:pt x="636" y="120"/>
                    </a:lnTo>
                    <a:lnTo>
                      <a:pt x="641" y="120"/>
                    </a:lnTo>
                    <a:lnTo>
                      <a:pt x="646" y="131"/>
                    </a:lnTo>
                    <a:lnTo>
                      <a:pt x="652" y="131"/>
                    </a:lnTo>
                    <a:lnTo>
                      <a:pt x="657" y="136"/>
                    </a:lnTo>
                    <a:lnTo>
                      <a:pt x="657" y="141"/>
                    </a:lnTo>
                    <a:lnTo>
                      <a:pt x="657" y="152"/>
                    </a:lnTo>
                    <a:lnTo>
                      <a:pt x="657" y="157"/>
                    </a:lnTo>
                    <a:lnTo>
                      <a:pt x="662" y="162"/>
                    </a:lnTo>
                    <a:lnTo>
                      <a:pt x="662" y="167"/>
                    </a:lnTo>
                    <a:lnTo>
                      <a:pt x="662" y="173"/>
                    </a:lnTo>
                    <a:lnTo>
                      <a:pt x="662" y="178"/>
                    </a:lnTo>
                    <a:lnTo>
                      <a:pt x="662" y="183"/>
                    </a:lnTo>
                    <a:lnTo>
                      <a:pt x="662" y="188"/>
                    </a:lnTo>
                    <a:lnTo>
                      <a:pt x="662" y="193"/>
                    </a:lnTo>
                    <a:lnTo>
                      <a:pt x="657" y="199"/>
                    </a:lnTo>
                    <a:lnTo>
                      <a:pt x="657" y="204"/>
                    </a:lnTo>
                    <a:lnTo>
                      <a:pt x="652" y="204"/>
                    </a:lnTo>
                    <a:lnTo>
                      <a:pt x="646" y="209"/>
                    </a:lnTo>
                    <a:lnTo>
                      <a:pt x="646" y="214"/>
                    </a:lnTo>
                    <a:lnTo>
                      <a:pt x="646" y="225"/>
                    </a:lnTo>
                    <a:lnTo>
                      <a:pt x="652" y="235"/>
                    </a:lnTo>
                    <a:lnTo>
                      <a:pt x="652" y="241"/>
                    </a:lnTo>
                    <a:lnTo>
                      <a:pt x="652" y="246"/>
                    </a:lnTo>
                    <a:lnTo>
                      <a:pt x="652" y="251"/>
                    </a:lnTo>
                    <a:lnTo>
                      <a:pt x="646" y="261"/>
                    </a:lnTo>
                    <a:lnTo>
                      <a:pt x="646" y="267"/>
                    </a:lnTo>
                    <a:lnTo>
                      <a:pt x="636" y="272"/>
                    </a:lnTo>
                    <a:lnTo>
                      <a:pt x="636" y="277"/>
                    </a:lnTo>
                    <a:lnTo>
                      <a:pt x="636" y="282"/>
                    </a:lnTo>
                    <a:lnTo>
                      <a:pt x="636" y="288"/>
                    </a:lnTo>
                    <a:lnTo>
                      <a:pt x="631" y="288"/>
                    </a:lnTo>
                    <a:lnTo>
                      <a:pt x="631" y="293"/>
                    </a:lnTo>
                    <a:lnTo>
                      <a:pt x="626" y="293"/>
                    </a:lnTo>
                    <a:lnTo>
                      <a:pt x="626" y="298"/>
                    </a:lnTo>
                    <a:lnTo>
                      <a:pt x="626" y="303"/>
                    </a:lnTo>
                    <a:lnTo>
                      <a:pt x="626" y="308"/>
                    </a:lnTo>
                    <a:lnTo>
                      <a:pt x="631" y="314"/>
                    </a:lnTo>
                    <a:lnTo>
                      <a:pt x="636" y="314"/>
                    </a:lnTo>
                    <a:lnTo>
                      <a:pt x="636" y="319"/>
                    </a:lnTo>
                    <a:lnTo>
                      <a:pt x="636" y="324"/>
                    </a:lnTo>
                    <a:lnTo>
                      <a:pt x="631" y="329"/>
                    </a:lnTo>
                    <a:lnTo>
                      <a:pt x="626" y="340"/>
                    </a:lnTo>
                    <a:lnTo>
                      <a:pt x="626" y="345"/>
                    </a:lnTo>
                    <a:lnTo>
                      <a:pt x="631" y="355"/>
                    </a:lnTo>
                    <a:lnTo>
                      <a:pt x="636" y="361"/>
                    </a:lnTo>
                    <a:lnTo>
                      <a:pt x="636" y="371"/>
                    </a:lnTo>
                    <a:lnTo>
                      <a:pt x="641" y="376"/>
                    </a:lnTo>
                    <a:lnTo>
                      <a:pt x="641" y="382"/>
                    </a:lnTo>
                    <a:lnTo>
                      <a:pt x="641" y="387"/>
                    </a:lnTo>
                    <a:lnTo>
                      <a:pt x="641" y="392"/>
                    </a:lnTo>
                    <a:lnTo>
                      <a:pt x="641" y="397"/>
                    </a:lnTo>
                    <a:lnTo>
                      <a:pt x="641" y="408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0E4FD743-D48B-EF63-B1F5-87CC8E67591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29335" y="3872381"/>
                <a:ext cx="1437157" cy="1263829"/>
              </a:xfrm>
              <a:custGeom>
                <a:avLst/>
                <a:gdLst>
                  <a:gd name="T0" fmla="*/ 625 w 974"/>
                  <a:gd name="T1" fmla="*/ 151 h 862"/>
                  <a:gd name="T2" fmla="*/ 635 w 974"/>
                  <a:gd name="T3" fmla="*/ 230 h 862"/>
                  <a:gd name="T4" fmla="*/ 630 w 974"/>
                  <a:gd name="T5" fmla="*/ 272 h 862"/>
                  <a:gd name="T6" fmla="*/ 625 w 974"/>
                  <a:gd name="T7" fmla="*/ 334 h 862"/>
                  <a:gd name="T8" fmla="*/ 693 w 974"/>
                  <a:gd name="T9" fmla="*/ 298 h 862"/>
                  <a:gd name="T10" fmla="*/ 755 w 974"/>
                  <a:gd name="T11" fmla="*/ 277 h 862"/>
                  <a:gd name="T12" fmla="*/ 807 w 974"/>
                  <a:gd name="T13" fmla="*/ 266 h 862"/>
                  <a:gd name="T14" fmla="*/ 896 w 974"/>
                  <a:gd name="T15" fmla="*/ 277 h 862"/>
                  <a:gd name="T16" fmla="*/ 922 w 974"/>
                  <a:gd name="T17" fmla="*/ 371 h 862"/>
                  <a:gd name="T18" fmla="*/ 969 w 974"/>
                  <a:gd name="T19" fmla="*/ 517 h 862"/>
                  <a:gd name="T20" fmla="*/ 907 w 974"/>
                  <a:gd name="T21" fmla="*/ 611 h 862"/>
                  <a:gd name="T22" fmla="*/ 860 w 974"/>
                  <a:gd name="T23" fmla="*/ 663 h 862"/>
                  <a:gd name="T24" fmla="*/ 802 w 974"/>
                  <a:gd name="T25" fmla="*/ 637 h 862"/>
                  <a:gd name="T26" fmla="*/ 761 w 974"/>
                  <a:gd name="T27" fmla="*/ 674 h 862"/>
                  <a:gd name="T28" fmla="*/ 693 w 974"/>
                  <a:gd name="T29" fmla="*/ 726 h 862"/>
                  <a:gd name="T30" fmla="*/ 656 w 974"/>
                  <a:gd name="T31" fmla="*/ 757 h 862"/>
                  <a:gd name="T32" fmla="*/ 620 w 974"/>
                  <a:gd name="T33" fmla="*/ 747 h 862"/>
                  <a:gd name="T34" fmla="*/ 594 w 974"/>
                  <a:gd name="T35" fmla="*/ 768 h 862"/>
                  <a:gd name="T36" fmla="*/ 505 w 974"/>
                  <a:gd name="T37" fmla="*/ 846 h 862"/>
                  <a:gd name="T38" fmla="*/ 490 w 974"/>
                  <a:gd name="T39" fmla="*/ 789 h 862"/>
                  <a:gd name="T40" fmla="*/ 490 w 974"/>
                  <a:gd name="T41" fmla="*/ 742 h 862"/>
                  <a:gd name="T42" fmla="*/ 516 w 974"/>
                  <a:gd name="T43" fmla="*/ 700 h 862"/>
                  <a:gd name="T44" fmla="*/ 521 w 974"/>
                  <a:gd name="T45" fmla="*/ 648 h 862"/>
                  <a:gd name="T46" fmla="*/ 521 w 974"/>
                  <a:gd name="T47" fmla="*/ 601 h 862"/>
                  <a:gd name="T48" fmla="*/ 484 w 974"/>
                  <a:gd name="T49" fmla="*/ 575 h 862"/>
                  <a:gd name="T50" fmla="*/ 443 w 974"/>
                  <a:gd name="T51" fmla="*/ 548 h 862"/>
                  <a:gd name="T52" fmla="*/ 411 w 974"/>
                  <a:gd name="T53" fmla="*/ 517 h 862"/>
                  <a:gd name="T54" fmla="*/ 380 w 974"/>
                  <a:gd name="T55" fmla="*/ 501 h 862"/>
                  <a:gd name="T56" fmla="*/ 349 w 974"/>
                  <a:gd name="T57" fmla="*/ 496 h 862"/>
                  <a:gd name="T58" fmla="*/ 318 w 974"/>
                  <a:gd name="T59" fmla="*/ 507 h 862"/>
                  <a:gd name="T60" fmla="*/ 307 w 974"/>
                  <a:gd name="T61" fmla="*/ 481 h 862"/>
                  <a:gd name="T62" fmla="*/ 302 w 974"/>
                  <a:gd name="T63" fmla="*/ 449 h 862"/>
                  <a:gd name="T64" fmla="*/ 260 w 974"/>
                  <a:gd name="T65" fmla="*/ 465 h 862"/>
                  <a:gd name="T66" fmla="*/ 234 w 974"/>
                  <a:gd name="T67" fmla="*/ 428 h 862"/>
                  <a:gd name="T68" fmla="*/ 218 w 974"/>
                  <a:gd name="T69" fmla="*/ 392 h 862"/>
                  <a:gd name="T70" fmla="*/ 172 w 974"/>
                  <a:gd name="T71" fmla="*/ 392 h 862"/>
                  <a:gd name="T72" fmla="*/ 135 w 974"/>
                  <a:gd name="T73" fmla="*/ 355 h 862"/>
                  <a:gd name="T74" fmla="*/ 93 w 974"/>
                  <a:gd name="T75" fmla="*/ 313 h 862"/>
                  <a:gd name="T76" fmla="*/ 119 w 974"/>
                  <a:gd name="T77" fmla="*/ 287 h 862"/>
                  <a:gd name="T78" fmla="*/ 88 w 974"/>
                  <a:gd name="T79" fmla="*/ 261 h 862"/>
                  <a:gd name="T80" fmla="*/ 57 w 974"/>
                  <a:gd name="T81" fmla="*/ 277 h 862"/>
                  <a:gd name="T82" fmla="*/ 73 w 974"/>
                  <a:gd name="T83" fmla="*/ 214 h 862"/>
                  <a:gd name="T84" fmla="*/ 36 w 974"/>
                  <a:gd name="T85" fmla="*/ 198 h 862"/>
                  <a:gd name="T86" fmla="*/ 15 w 974"/>
                  <a:gd name="T87" fmla="*/ 172 h 862"/>
                  <a:gd name="T88" fmla="*/ 20 w 974"/>
                  <a:gd name="T89" fmla="*/ 125 h 862"/>
                  <a:gd name="T90" fmla="*/ 114 w 974"/>
                  <a:gd name="T91" fmla="*/ 115 h 862"/>
                  <a:gd name="T92" fmla="*/ 250 w 974"/>
                  <a:gd name="T93" fmla="*/ 136 h 862"/>
                  <a:gd name="T94" fmla="*/ 312 w 974"/>
                  <a:gd name="T95" fmla="*/ 63 h 862"/>
                  <a:gd name="T96" fmla="*/ 333 w 974"/>
                  <a:gd name="T97" fmla="*/ 5 h 862"/>
                  <a:gd name="T98" fmla="*/ 375 w 974"/>
                  <a:gd name="T99" fmla="*/ 10 h 862"/>
                  <a:gd name="T100" fmla="*/ 406 w 974"/>
                  <a:gd name="T101" fmla="*/ 52 h 862"/>
                  <a:gd name="T102" fmla="*/ 422 w 974"/>
                  <a:gd name="T103" fmla="*/ 99 h 862"/>
                  <a:gd name="T104" fmla="*/ 453 w 974"/>
                  <a:gd name="T105" fmla="*/ 141 h 862"/>
                  <a:gd name="T106" fmla="*/ 484 w 974"/>
                  <a:gd name="T107" fmla="*/ 162 h 862"/>
                  <a:gd name="T108" fmla="*/ 510 w 974"/>
                  <a:gd name="T109" fmla="*/ 204 h 862"/>
                  <a:gd name="T110" fmla="*/ 531 w 974"/>
                  <a:gd name="T111" fmla="*/ 188 h 862"/>
                  <a:gd name="T112" fmla="*/ 542 w 974"/>
                  <a:gd name="T113" fmla="*/ 167 h 862"/>
                  <a:gd name="T114" fmla="*/ 563 w 974"/>
                  <a:gd name="T115" fmla="*/ 151 h 862"/>
                  <a:gd name="T116" fmla="*/ 573 w 974"/>
                  <a:gd name="T117" fmla="*/ 125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74" h="862">
                    <a:moveTo>
                      <a:pt x="573" y="104"/>
                    </a:moveTo>
                    <a:lnTo>
                      <a:pt x="589" y="110"/>
                    </a:lnTo>
                    <a:lnTo>
                      <a:pt x="615" y="110"/>
                    </a:lnTo>
                    <a:lnTo>
                      <a:pt x="630" y="110"/>
                    </a:lnTo>
                    <a:lnTo>
                      <a:pt x="635" y="110"/>
                    </a:lnTo>
                    <a:lnTo>
                      <a:pt x="635" y="125"/>
                    </a:lnTo>
                    <a:lnTo>
                      <a:pt x="635" y="130"/>
                    </a:lnTo>
                    <a:lnTo>
                      <a:pt x="630" y="141"/>
                    </a:lnTo>
                    <a:lnTo>
                      <a:pt x="625" y="151"/>
                    </a:lnTo>
                    <a:lnTo>
                      <a:pt x="625" y="157"/>
                    </a:lnTo>
                    <a:lnTo>
                      <a:pt x="625" y="167"/>
                    </a:lnTo>
                    <a:lnTo>
                      <a:pt x="625" y="177"/>
                    </a:lnTo>
                    <a:lnTo>
                      <a:pt x="630" y="188"/>
                    </a:lnTo>
                    <a:lnTo>
                      <a:pt x="635" y="193"/>
                    </a:lnTo>
                    <a:lnTo>
                      <a:pt x="635" y="204"/>
                    </a:lnTo>
                    <a:lnTo>
                      <a:pt x="641" y="214"/>
                    </a:lnTo>
                    <a:lnTo>
                      <a:pt x="635" y="225"/>
                    </a:lnTo>
                    <a:lnTo>
                      <a:pt x="635" y="230"/>
                    </a:lnTo>
                    <a:lnTo>
                      <a:pt x="635" y="235"/>
                    </a:lnTo>
                    <a:lnTo>
                      <a:pt x="630" y="240"/>
                    </a:lnTo>
                    <a:lnTo>
                      <a:pt x="630" y="245"/>
                    </a:lnTo>
                    <a:lnTo>
                      <a:pt x="635" y="245"/>
                    </a:lnTo>
                    <a:lnTo>
                      <a:pt x="635" y="251"/>
                    </a:lnTo>
                    <a:lnTo>
                      <a:pt x="635" y="256"/>
                    </a:lnTo>
                    <a:lnTo>
                      <a:pt x="635" y="261"/>
                    </a:lnTo>
                    <a:lnTo>
                      <a:pt x="630" y="261"/>
                    </a:lnTo>
                    <a:lnTo>
                      <a:pt x="630" y="272"/>
                    </a:lnTo>
                    <a:lnTo>
                      <a:pt x="630" y="282"/>
                    </a:lnTo>
                    <a:lnTo>
                      <a:pt x="630" y="292"/>
                    </a:lnTo>
                    <a:lnTo>
                      <a:pt x="630" y="298"/>
                    </a:lnTo>
                    <a:lnTo>
                      <a:pt x="625" y="298"/>
                    </a:lnTo>
                    <a:lnTo>
                      <a:pt x="625" y="308"/>
                    </a:lnTo>
                    <a:lnTo>
                      <a:pt x="625" y="313"/>
                    </a:lnTo>
                    <a:lnTo>
                      <a:pt x="625" y="319"/>
                    </a:lnTo>
                    <a:lnTo>
                      <a:pt x="625" y="329"/>
                    </a:lnTo>
                    <a:lnTo>
                      <a:pt x="625" y="334"/>
                    </a:lnTo>
                    <a:lnTo>
                      <a:pt x="641" y="324"/>
                    </a:lnTo>
                    <a:lnTo>
                      <a:pt x="646" y="319"/>
                    </a:lnTo>
                    <a:lnTo>
                      <a:pt x="651" y="313"/>
                    </a:lnTo>
                    <a:lnTo>
                      <a:pt x="662" y="308"/>
                    </a:lnTo>
                    <a:lnTo>
                      <a:pt x="667" y="303"/>
                    </a:lnTo>
                    <a:lnTo>
                      <a:pt x="677" y="303"/>
                    </a:lnTo>
                    <a:lnTo>
                      <a:pt x="682" y="303"/>
                    </a:lnTo>
                    <a:lnTo>
                      <a:pt x="688" y="298"/>
                    </a:lnTo>
                    <a:lnTo>
                      <a:pt x="693" y="298"/>
                    </a:lnTo>
                    <a:lnTo>
                      <a:pt x="703" y="292"/>
                    </a:lnTo>
                    <a:lnTo>
                      <a:pt x="708" y="287"/>
                    </a:lnTo>
                    <a:lnTo>
                      <a:pt x="714" y="287"/>
                    </a:lnTo>
                    <a:lnTo>
                      <a:pt x="719" y="287"/>
                    </a:lnTo>
                    <a:lnTo>
                      <a:pt x="729" y="282"/>
                    </a:lnTo>
                    <a:lnTo>
                      <a:pt x="735" y="282"/>
                    </a:lnTo>
                    <a:lnTo>
                      <a:pt x="740" y="282"/>
                    </a:lnTo>
                    <a:lnTo>
                      <a:pt x="745" y="282"/>
                    </a:lnTo>
                    <a:lnTo>
                      <a:pt x="755" y="277"/>
                    </a:lnTo>
                    <a:lnTo>
                      <a:pt x="766" y="272"/>
                    </a:lnTo>
                    <a:lnTo>
                      <a:pt x="771" y="272"/>
                    </a:lnTo>
                    <a:lnTo>
                      <a:pt x="776" y="272"/>
                    </a:lnTo>
                    <a:lnTo>
                      <a:pt x="787" y="272"/>
                    </a:lnTo>
                    <a:lnTo>
                      <a:pt x="792" y="272"/>
                    </a:lnTo>
                    <a:lnTo>
                      <a:pt x="792" y="266"/>
                    </a:lnTo>
                    <a:lnTo>
                      <a:pt x="797" y="266"/>
                    </a:lnTo>
                    <a:lnTo>
                      <a:pt x="802" y="266"/>
                    </a:lnTo>
                    <a:lnTo>
                      <a:pt x="807" y="266"/>
                    </a:lnTo>
                    <a:lnTo>
                      <a:pt x="818" y="266"/>
                    </a:lnTo>
                    <a:lnTo>
                      <a:pt x="834" y="266"/>
                    </a:lnTo>
                    <a:lnTo>
                      <a:pt x="839" y="266"/>
                    </a:lnTo>
                    <a:lnTo>
                      <a:pt x="849" y="266"/>
                    </a:lnTo>
                    <a:lnTo>
                      <a:pt x="854" y="266"/>
                    </a:lnTo>
                    <a:lnTo>
                      <a:pt x="865" y="272"/>
                    </a:lnTo>
                    <a:lnTo>
                      <a:pt x="870" y="277"/>
                    </a:lnTo>
                    <a:lnTo>
                      <a:pt x="891" y="277"/>
                    </a:lnTo>
                    <a:lnTo>
                      <a:pt x="896" y="277"/>
                    </a:lnTo>
                    <a:lnTo>
                      <a:pt x="896" y="282"/>
                    </a:lnTo>
                    <a:lnTo>
                      <a:pt x="896" y="292"/>
                    </a:lnTo>
                    <a:lnTo>
                      <a:pt x="896" y="298"/>
                    </a:lnTo>
                    <a:lnTo>
                      <a:pt x="891" y="319"/>
                    </a:lnTo>
                    <a:lnTo>
                      <a:pt x="896" y="334"/>
                    </a:lnTo>
                    <a:lnTo>
                      <a:pt x="907" y="345"/>
                    </a:lnTo>
                    <a:lnTo>
                      <a:pt x="912" y="360"/>
                    </a:lnTo>
                    <a:lnTo>
                      <a:pt x="917" y="366"/>
                    </a:lnTo>
                    <a:lnTo>
                      <a:pt x="922" y="371"/>
                    </a:lnTo>
                    <a:lnTo>
                      <a:pt x="922" y="376"/>
                    </a:lnTo>
                    <a:lnTo>
                      <a:pt x="927" y="381"/>
                    </a:lnTo>
                    <a:lnTo>
                      <a:pt x="927" y="386"/>
                    </a:lnTo>
                    <a:lnTo>
                      <a:pt x="927" y="428"/>
                    </a:lnTo>
                    <a:lnTo>
                      <a:pt x="927" y="496"/>
                    </a:lnTo>
                    <a:lnTo>
                      <a:pt x="933" y="512"/>
                    </a:lnTo>
                    <a:lnTo>
                      <a:pt x="938" y="517"/>
                    </a:lnTo>
                    <a:lnTo>
                      <a:pt x="964" y="517"/>
                    </a:lnTo>
                    <a:lnTo>
                      <a:pt x="969" y="517"/>
                    </a:lnTo>
                    <a:lnTo>
                      <a:pt x="974" y="522"/>
                    </a:lnTo>
                    <a:lnTo>
                      <a:pt x="969" y="533"/>
                    </a:lnTo>
                    <a:lnTo>
                      <a:pt x="964" y="543"/>
                    </a:lnTo>
                    <a:lnTo>
                      <a:pt x="959" y="554"/>
                    </a:lnTo>
                    <a:lnTo>
                      <a:pt x="953" y="564"/>
                    </a:lnTo>
                    <a:lnTo>
                      <a:pt x="943" y="590"/>
                    </a:lnTo>
                    <a:lnTo>
                      <a:pt x="938" y="601"/>
                    </a:lnTo>
                    <a:lnTo>
                      <a:pt x="927" y="606"/>
                    </a:lnTo>
                    <a:lnTo>
                      <a:pt x="907" y="611"/>
                    </a:lnTo>
                    <a:lnTo>
                      <a:pt x="901" y="611"/>
                    </a:lnTo>
                    <a:lnTo>
                      <a:pt x="896" y="611"/>
                    </a:lnTo>
                    <a:lnTo>
                      <a:pt x="886" y="616"/>
                    </a:lnTo>
                    <a:lnTo>
                      <a:pt x="870" y="632"/>
                    </a:lnTo>
                    <a:lnTo>
                      <a:pt x="865" y="637"/>
                    </a:lnTo>
                    <a:lnTo>
                      <a:pt x="865" y="648"/>
                    </a:lnTo>
                    <a:lnTo>
                      <a:pt x="870" y="663"/>
                    </a:lnTo>
                    <a:lnTo>
                      <a:pt x="865" y="669"/>
                    </a:lnTo>
                    <a:lnTo>
                      <a:pt x="860" y="663"/>
                    </a:lnTo>
                    <a:lnTo>
                      <a:pt x="854" y="658"/>
                    </a:lnTo>
                    <a:lnTo>
                      <a:pt x="839" y="658"/>
                    </a:lnTo>
                    <a:lnTo>
                      <a:pt x="834" y="648"/>
                    </a:lnTo>
                    <a:lnTo>
                      <a:pt x="828" y="637"/>
                    </a:lnTo>
                    <a:lnTo>
                      <a:pt x="818" y="637"/>
                    </a:lnTo>
                    <a:lnTo>
                      <a:pt x="813" y="637"/>
                    </a:lnTo>
                    <a:lnTo>
                      <a:pt x="807" y="642"/>
                    </a:lnTo>
                    <a:lnTo>
                      <a:pt x="802" y="642"/>
                    </a:lnTo>
                    <a:lnTo>
                      <a:pt x="802" y="637"/>
                    </a:lnTo>
                    <a:lnTo>
                      <a:pt x="792" y="648"/>
                    </a:lnTo>
                    <a:lnTo>
                      <a:pt x="787" y="658"/>
                    </a:lnTo>
                    <a:lnTo>
                      <a:pt x="787" y="663"/>
                    </a:lnTo>
                    <a:lnTo>
                      <a:pt x="781" y="663"/>
                    </a:lnTo>
                    <a:lnTo>
                      <a:pt x="776" y="669"/>
                    </a:lnTo>
                    <a:lnTo>
                      <a:pt x="771" y="663"/>
                    </a:lnTo>
                    <a:lnTo>
                      <a:pt x="766" y="663"/>
                    </a:lnTo>
                    <a:lnTo>
                      <a:pt x="766" y="669"/>
                    </a:lnTo>
                    <a:lnTo>
                      <a:pt x="761" y="674"/>
                    </a:lnTo>
                    <a:lnTo>
                      <a:pt x="735" y="684"/>
                    </a:lnTo>
                    <a:lnTo>
                      <a:pt x="735" y="710"/>
                    </a:lnTo>
                    <a:lnTo>
                      <a:pt x="719" y="710"/>
                    </a:lnTo>
                    <a:lnTo>
                      <a:pt x="703" y="710"/>
                    </a:lnTo>
                    <a:lnTo>
                      <a:pt x="703" y="716"/>
                    </a:lnTo>
                    <a:lnTo>
                      <a:pt x="703" y="721"/>
                    </a:lnTo>
                    <a:lnTo>
                      <a:pt x="698" y="721"/>
                    </a:lnTo>
                    <a:lnTo>
                      <a:pt x="693" y="721"/>
                    </a:lnTo>
                    <a:lnTo>
                      <a:pt x="693" y="726"/>
                    </a:lnTo>
                    <a:lnTo>
                      <a:pt x="688" y="731"/>
                    </a:lnTo>
                    <a:lnTo>
                      <a:pt x="682" y="731"/>
                    </a:lnTo>
                    <a:lnTo>
                      <a:pt x="677" y="737"/>
                    </a:lnTo>
                    <a:lnTo>
                      <a:pt x="677" y="742"/>
                    </a:lnTo>
                    <a:lnTo>
                      <a:pt x="672" y="742"/>
                    </a:lnTo>
                    <a:lnTo>
                      <a:pt x="672" y="747"/>
                    </a:lnTo>
                    <a:lnTo>
                      <a:pt x="667" y="752"/>
                    </a:lnTo>
                    <a:lnTo>
                      <a:pt x="662" y="752"/>
                    </a:lnTo>
                    <a:lnTo>
                      <a:pt x="656" y="757"/>
                    </a:lnTo>
                    <a:lnTo>
                      <a:pt x="651" y="763"/>
                    </a:lnTo>
                    <a:lnTo>
                      <a:pt x="651" y="757"/>
                    </a:lnTo>
                    <a:lnTo>
                      <a:pt x="646" y="757"/>
                    </a:lnTo>
                    <a:lnTo>
                      <a:pt x="641" y="757"/>
                    </a:lnTo>
                    <a:lnTo>
                      <a:pt x="635" y="757"/>
                    </a:lnTo>
                    <a:lnTo>
                      <a:pt x="635" y="731"/>
                    </a:lnTo>
                    <a:lnTo>
                      <a:pt x="630" y="731"/>
                    </a:lnTo>
                    <a:lnTo>
                      <a:pt x="625" y="737"/>
                    </a:lnTo>
                    <a:lnTo>
                      <a:pt x="620" y="747"/>
                    </a:lnTo>
                    <a:lnTo>
                      <a:pt x="620" y="752"/>
                    </a:lnTo>
                    <a:lnTo>
                      <a:pt x="615" y="757"/>
                    </a:lnTo>
                    <a:lnTo>
                      <a:pt x="609" y="757"/>
                    </a:lnTo>
                    <a:lnTo>
                      <a:pt x="609" y="752"/>
                    </a:lnTo>
                    <a:lnTo>
                      <a:pt x="604" y="757"/>
                    </a:lnTo>
                    <a:lnTo>
                      <a:pt x="599" y="752"/>
                    </a:lnTo>
                    <a:lnTo>
                      <a:pt x="599" y="757"/>
                    </a:lnTo>
                    <a:lnTo>
                      <a:pt x="599" y="763"/>
                    </a:lnTo>
                    <a:lnTo>
                      <a:pt x="594" y="768"/>
                    </a:lnTo>
                    <a:lnTo>
                      <a:pt x="589" y="768"/>
                    </a:lnTo>
                    <a:lnTo>
                      <a:pt x="589" y="773"/>
                    </a:lnTo>
                    <a:lnTo>
                      <a:pt x="563" y="784"/>
                    </a:lnTo>
                    <a:lnTo>
                      <a:pt x="573" y="831"/>
                    </a:lnTo>
                    <a:lnTo>
                      <a:pt x="568" y="836"/>
                    </a:lnTo>
                    <a:lnTo>
                      <a:pt x="521" y="862"/>
                    </a:lnTo>
                    <a:lnTo>
                      <a:pt x="510" y="857"/>
                    </a:lnTo>
                    <a:lnTo>
                      <a:pt x="505" y="857"/>
                    </a:lnTo>
                    <a:lnTo>
                      <a:pt x="505" y="846"/>
                    </a:lnTo>
                    <a:lnTo>
                      <a:pt x="505" y="841"/>
                    </a:lnTo>
                    <a:lnTo>
                      <a:pt x="505" y="836"/>
                    </a:lnTo>
                    <a:lnTo>
                      <a:pt x="505" y="831"/>
                    </a:lnTo>
                    <a:lnTo>
                      <a:pt x="505" y="825"/>
                    </a:lnTo>
                    <a:lnTo>
                      <a:pt x="500" y="820"/>
                    </a:lnTo>
                    <a:lnTo>
                      <a:pt x="500" y="810"/>
                    </a:lnTo>
                    <a:lnTo>
                      <a:pt x="495" y="804"/>
                    </a:lnTo>
                    <a:lnTo>
                      <a:pt x="490" y="794"/>
                    </a:lnTo>
                    <a:lnTo>
                      <a:pt x="490" y="789"/>
                    </a:lnTo>
                    <a:lnTo>
                      <a:pt x="495" y="778"/>
                    </a:lnTo>
                    <a:lnTo>
                      <a:pt x="500" y="773"/>
                    </a:lnTo>
                    <a:lnTo>
                      <a:pt x="500" y="768"/>
                    </a:lnTo>
                    <a:lnTo>
                      <a:pt x="500" y="763"/>
                    </a:lnTo>
                    <a:lnTo>
                      <a:pt x="495" y="763"/>
                    </a:lnTo>
                    <a:lnTo>
                      <a:pt x="490" y="757"/>
                    </a:lnTo>
                    <a:lnTo>
                      <a:pt x="490" y="752"/>
                    </a:lnTo>
                    <a:lnTo>
                      <a:pt x="490" y="747"/>
                    </a:lnTo>
                    <a:lnTo>
                      <a:pt x="490" y="742"/>
                    </a:lnTo>
                    <a:lnTo>
                      <a:pt x="495" y="742"/>
                    </a:lnTo>
                    <a:lnTo>
                      <a:pt x="495" y="737"/>
                    </a:lnTo>
                    <a:lnTo>
                      <a:pt x="500" y="737"/>
                    </a:lnTo>
                    <a:lnTo>
                      <a:pt x="500" y="731"/>
                    </a:lnTo>
                    <a:lnTo>
                      <a:pt x="500" y="726"/>
                    </a:lnTo>
                    <a:lnTo>
                      <a:pt x="500" y="721"/>
                    </a:lnTo>
                    <a:lnTo>
                      <a:pt x="510" y="716"/>
                    </a:lnTo>
                    <a:lnTo>
                      <a:pt x="510" y="710"/>
                    </a:lnTo>
                    <a:lnTo>
                      <a:pt x="516" y="700"/>
                    </a:lnTo>
                    <a:lnTo>
                      <a:pt x="516" y="695"/>
                    </a:lnTo>
                    <a:lnTo>
                      <a:pt x="516" y="690"/>
                    </a:lnTo>
                    <a:lnTo>
                      <a:pt x="516" y="684"/>
                    </a:lnTo>
                    <a:lnTo>
                      <a:pt x="510" y="674"/>
                    </a:lnTo>
                    <a:lnTo>
                      <a:pt x="510" y="663"/>
                    </a:lnTo>
                    <a:lnTo>
                      <a:pt x="510" y="658"/>
                    </a:lnTo>
                    <a:lnTo>
                      <a:pt x="516" y="653"/>
                    </a:lnTo>
                    <a:lnTo>
                      <a:pt x="521" y="653"/>
                    </a:lnTo>
                    <a:lnTo>
                      <a:pt x="521" y="648"/>
                    </a:lnTo>
                    <a:lnTo>
                      <a:pt x="526" y="642"/>
                    </a:lnTo>
                    <a:lnTo>
                      <a:pt x="526" y="637"/>
                    </a:lnTo>
                    <a:lnTo>
                      <a:pt x="526" y="632"/>
                    </a:lnTo>
                    <a:lnTo>
                      <a:pt x="526" y="627"/>
                    </a:lnTo>
                    <a:lnTo>
                      <a:pt x="526" y="622"/>
                    </a:lnTo>
                    <a:lnTo>
                      <a:pt x="526" y="616"/>
                    </a:lnTo>
                    <a:lnTo>
                      <a:pt x="526" y="611"/>
                    </a:lnTo>
                    <a:lnTo>
                      <a:pt x="521" y="606"/>
                    </a:lnTo>
                    <a:lnTo>
                      <a:pt x="521" y="601"/>
                    </a:lnTo>
                    <a:lnTo>
                      <a:pt x="521" y="590"/>
                    </a:lnTo>
                    <a:lnTo>
                      <a:pt x="521" y="585"/>
                    </a:lnTo>
                    <a:lnTo>
                      <a:pt x="516" y="580"/>
                    </a:lnTo>
                    <a:lnTo>
                      <a:pt x="510" y="580"/>
                    </a:lnTo>
                    <a:lnTo>
                      <a:pt x="505" y="569"/>
                    </a:lnTo>
                    <a:lnTo>
                      <a:pt x="500" y="569"/>
                    </a:lnTo>
                    <a:lnTo>
                      <a:pt x="495" y="569"/>
                    </a:lnTo>
                    <a:lnTo>
                      <a:pt x="490" y="569"/>
                    </a:lnTo>
                    <a:lnTo>
                      <a:pt x="484" y="575"/>
                    </a:lnTo>
                    <a:lnTo>
                      <a:pt x="479" y="575"/>
                    </a:lnTo>
                    <a:lnTo>
                      <a:pt x="469" y="575"/>
                    </a:lnTo>
                    <a:lnTo>
                      <a:pt x="458" y="580"/>
                    </a:lnTo>
                    <a:lnTo>
                      <a:pt x="453" y="575"/>
                    </a:lnTo>
                    <a:lnTo>
                      <a:pt x="448" y="569"/>
                    </a:lnTo>
                    <a:lnTo>
                      <a:pt x="448" y="564"/>
                    </a:lnTo>
                    <a:lnTo>
                      <a:pt x="443" y="564"/>
                    </a:lnTo>
                    <a:lnTo>
                      <a:pt x="443" y="559"/>
                    </a:lnTo>
                    <a:lnTo>
                      <a:pt x="443" y="548"/>
                    </a:lnTo>
                    <a:lnTo>
                      <a:pt x="437" y="548"/>
                    </a:lnTo>
                    <a:lnTo>
                      <a:pt x="437" y="543"/>
                    </a:lnTo>
                    <a:lnTo>
                      <a:pt x="432" y="538"/>
                    </a:lnTo>
                    <a:lnTo>
                      <a:pt x="427" y="538"/>
                    </a:lnTo>
                    <a:lnTo>
                      <a:pt x="422" y="538"/>
                    </a:lnTo>
                    <a:lnTo>
                      <a:pt x="417" y="528"/>
                    </a:lnTo>
                    <a:lnTo>
                      <a:pt x="417" y="522"/>
                    </a:lnTo>
                    <a:lnTo>
                      <a:pt x="417" y="517"/>
                    </a:lnTo>
                    <a:lnTo>
                      <a:pt x="411" y="517"/>
                    </a:lnTo>
                    <a:lnTo>
                      <a:pt x="406" y="522"/>
                    </a:lnTo>
                    <a:lnTo>
                      <a:pt x="401" y="522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90" y="517"/>
                    </a:lnTo>
                    <a:lnTo>
                      <a:pt x="390" y="512"/>
                    </a:lnTo>
                    <a:lnTo>
                      <a:pt x="385" y="507"/>
                    </a:lnTo>
                    <a:lnTo>
                      <a:pt x="380" y="507"/>
                    </a:lnTo>
                    <a:lnTo>
                      <a:pt x="380" y="501"/>
                    </a:lnTo>
                    <a:lnTo>
                      <a:pt x="375" y="501"/>
                    </a:lnTo>
                    <a:lnTo>
                      <a:pt x="375" y="496"/>
                    </a:lnTo>
                    <a:lnTo>
                      <a:pt x="370" y="491"/>
                    </a:lnTo>
                    <a:lnTo>
                      <a:pt x="370" y="486"/>
                    </a:lnTo>
                    <a:lnTo>
                      <a:pt x="364" y="486"/>
                    </a:lnTo>
                    <a:lnTo>
                      <a:pt x="359" y="486"/>
                    </a:lnTo>
                    <a:lnTo>
                      <a:pt x="359" y="491"/>
                    </a:lnTo>
                    <a:lnTo>
                      <a:pt x="354" y="491"/>
                    </a:lnTo>
                    <a:lnTo>
                      <a:pt x="349" y="496"/>
                    </a:lnTo>
                    <a:lnTo>
                      <a:pt x="344" y="496"/>
                    </a:lnTo>
                    <a:lnTo>
                      <a:pt x="338" y="496"/>
                    </a:lnTo>
                    <a:lnTo>
                      <a:pt x="338" y="501"/>
                    </a:lnTo>
                    <a:lnTo>
                      <a:pt x="333" y="501"/>
                    </a:lnTo>
                    <a:lnTo>
                      <a:pt x="333" y="507"/>
                    </a:lnTo>
                    <a:lnTo>
                      <a:pt x="328" y="507"/>
                    </a:lnTo>
                    <a:lnTo>
                      <a:pt x="323" y="512"/>
                    </a:lnTo>
                    <a:lnTo>
                      <a:pt x="323" y="507"/>
                    </a:lnTo>
                    <a:lnTo>
                      <a:pt x="318" y="507"/>
                    </a:lnTo>
                    <a:lnTo>
                      <a:pt x="312" y="507"/>
                    </a:lnTo>
                    <a:lnTo>
                      <a:pt x="307" y="507"/>
                    </a:lnTo>
                    <a:lnTo>
                      <a:pt x="302" y="507"/>
                    </a:lnTo>
                    <a:lnTo>
                      <a:pt x="297" y="496"/>
                    </a:lnTo>
                    <a:lnTo>
                      <a:pt x="297" y="491"/>
                    </a:lnTo>
                    <a:lnTo>
                      <a:pt x="297" y="486"/>
                    </a:lnTo>
                    <a:lnTo>
                      <a:pt x="297" y="481"/>
                    </a:lnTo>
                    <a:lnTo>
                      <a:pt x="302" y="481"/>
                    </a:lnTo>
                    <a:lnTo>
                      <a:pt x="307" y="481"/>
                    </a:lnTo>
                    <a:lnTo>
                      <a:pt x="307" y="475"/>
                    </a:lnTo>
                    <a:lnTo>
                      <a:pt x="312" y="475"/>
                    </a:lnTo>
                    <a:lnTo>
                      <a:pt x="318" y="470"/>
                    </a:lnTo>
                    <a:lnTo>
                      <a:pt x="312" y="465"/>
                    </a:lnTo>
                    <a:lnTo>
                      <a:pt x="307" y="465"/>
                    </a:lnTo>
                    <a:lnTo>
                      <a:pt x="302" y="465"/>
                    </a:lnTo>
                    <a:lnTo>
                      <a:pt x="302" y="460"/>
                    </a:lnTo>
                    <a:lnTo>
                      <a:pt x="302" y="454"/>
                    </a:lnTo>
                    <a:lnTo>
                      <a:pt x="302" y="449"/>
                    </a:lnTo>
                    <a:lnTo>
                      <a:pt x="297" y="449"/>
                    </a:lnTo>
                    <a:lnTo>
                      <a:pt x="291" y="449"/>
                    </a:lnTo>
                    <a:lnTo>
                      <a:pt x="286" y="449"/>
                    </a:lnTo>
                    <a:lnTo>
                      <a:pt x="281" y="449"/>
                    </a:lnTo>
                    <a:lnTo>
                      <a:pt x="276" y="449"/>
                    </a:lnTo>
                    <a:lnTo>
                      <a:pt x="265" y="454"/>
                    </a:lnTo>
                    <a:lnTo>
                      <a:pt x="265" y="460"/>
                    </a:lnTo>
                    <a:lnTo>
                      <a:pt x="260" y="460"/>
                    </a:lnTo>
                    <a:lnTo>
                      <a:pt x="260" y="465"/>
                    </a:lnTo>
                    <a:lnTo>
                      <a:pt x="255" y="465"/>
                    </a:lnTo>
                    <a:lnTo>
                      <a:pt x="260" y="465"/>
                    </a:lnTo>
                    <a:lnTo>
                      <a:pt x="255" y="465"/>
                    </a:lnTo>
                    <a:lnTo>
                      <a:pt x="255" y="460"/>
                    </a:lnTo>
                    <a:lnTo>
                      <a:pt x="250" y="454"/>
                    </a:lnTo>
                    <a:lnTo>
                      <a:pt x="250" y="449"/>
                    </a:lnTo>
                    <a:lnTo>
                      <a:pt x="245" y="444"/>
                    </a:lnTo>
                    <a:lnTo>
                      <a:pt x="239" y="433"/>
                    </a:lnTo>
                    <a:lnTo>
                      <a:pt x="234" y="428"/>
                    </a:lnTo>
                    <a:lnTo>
                      <a:pt x="234" y="423"/>
                    </a:lnTo>
                    <a:lnTo>
                      <a:pt x="229" y="423"/>
                    </a:lnTo>
                    <a:lnTo>
                      <a:pt x="224" y="428"/>
                    </a:lnTo>
                    <a:lnTo>
                      <a:pt x="224" y="423"/>
                    </a:lnTo>
                    <a:lnTo>
                      <a:pt x="224" y="418"/>
                    </a:lnTo>
                    <a:lnTo>
                      <a:pt x="224" y="407"/>
                    </a:lnTo>
                    <a:lnTo>
                      <a:pt x="218" y="402"/>
                    </a:lnTo>
                    <a:lnTo>
                      <a:pt x="218" y="397"/>
                    </a:lnTo>
                    <a:lnTo>
                      <a:pt x="218" y="392"/>
                    </a:lnTo>
                    <a:lnTo>
                      <a:pt x="213" y="386"/>
                    </a:lnTo>
                    <a:lnTo>
                      <a:pt x="208" y="386"/>
                    </a:lnTo>
                    <a:lnTo>
                      <a:pt x="203" y="386"/>
                    </a:lnTo>
                    <a:lnTo>
                      <a:pt x="198" y="392"/>
                    </a:lnTo>
                    <a:lnTo>
                      <a:pt x="192" y="392"/>
                    </a:lnTo>
                    <a:lnTo>
                      <a:pt x="187" y="392"/>
                    </a:lnTo>
                    <a:lnTo>
                      <a:pt x="182" y="392"/>
                    </a:lnTo>
                    <a:lnTo>
                      <a:pt x="177" y="392"/>
                    </a:lnTo>
                    <a:lnTo>
                      <a:pt x="172" y="392"/>
                    </a:lnTo>
                    <a:lnTo>
                      <a:pt x="172" y="386"/>
                    </a:lnTo>
                    <a:lnTo>
                      <a:pt x="166" y="386"/>
                    </a:lnTo>
                    <a:lnTo>
                      <a:pt x="166" y="376"/>
                    </a:lnTo>
                    <a:lnTo>
                      <a:pt x="172" y="376"/>
                    </a:lnTo>
                    <a:lnTo>
                      <a:pt x="166" y="371"/>
                    </a:lnTo>
                    <a:lnTo>
                      <a:pt x="156" y="371"/>
                    </a:lnTo>
                    <a:lnTo>
                      <a:pt x="151" y="360"/>
                    </a:lnTo>
                    <a:lnTo>
                      <a:pt x="146" y="355"/>
                    </a:lnTo>
                    <a:lnTo>
                      <a:pt x="135" y="355"/>
                    </a:lnTo>
                    <a:lnTo>
                      <a:pt x="114" y="360"/>
                    </a:lnTo>
                    <a:lnTo>
                      <a:pt x="109" y="355"/>
                    </a:lnTo>
                    <a:lnTo>
                      <a:pt x="109" y="350"/>
                    </a:lnTo>
                    <a:lnTo>
                      <a:pt x="104" y="350"/>
                    </a:lnTo>
                    <a:lnTo>
                      <a:pt x="99" y="345"/>
                    </a:lnTo>
                    <a:lnTo>
                      <a:pt x="99" y="339"/>
                    </a:lnTo>
                    <a:lnTo>
                      <a:pt x="99" y="334"/>
                    </a:lnTo>
                    <a:lnTo>
                      <a:pt x="99" y="324"/>
                    </a:lnTo>
                    <a:lnTo>
                      <a:pt x="93" y="313"/>
                    </a:lnTo>
                    <a:lnTo>
                      <a:pt x="93" y="308"/>
                    </a:lnTo>
                    <a:lnTo>
                      <a:pt x="93" y="303"/>
                    </a:lnTo>
                    <a:lnTo>
                      <a:pt x="99" y="303"/>
                    </a:lnTo>
                    <a:lnTo>
                      <a:pt x="104" y="303"/>
                    </a:lnTo>
                    <a:lnTo>
                      <a:pt x="109" y="303"/>
                    </a:lnTo>
                    <a:lnTo>
                      <a:pt x="109" y="298"/>
                    </a:lnTo>
                    <a:lnTo>
                      <a:pt x="114" y="298"/>
                    </a:lnTo>
                    <a:lnTo>
                      <a:pt x="119" y="292"/>
                    </a:lnTo>
                    <a:lnTo>
                      <a:pt x="119" y="287"/>
                    </a:lnTo>
                    <a:lnTo>
                      <a:pt x="119" y="282"/>
                    </a:lnTo>
                    <a:lnTo>
                      <a:pt x="114" y="282"/>
                    </a:lnTo>
                    <a:lnTo>
                      <a:pt x="114" y="277"/>
                    </a:lnTo>
                    <a:lnTo>
                      <a:pt x="109" y="272"/>
                    </a:lnTo>
                    <a:lnTo>
                      <a:pt x="109" y="266"/>
                    </a:lnTo>
                    <a:lnTo>
                      <a:pt x="114" y="261"/>
                    </a:lnTo>
                    <a:lnTo>
                      <a:pt x="104" y="261"/>
                    </a:lnTo>
                    <a:lnTo>
                      <a:pt x="93" y="261"/>
                    </a:lnTo>
                    <a:lnTo>
                      <a:pt x="88" y="261"/>
                    </a:lnTo>
                    <a:lnTo>
                      <a:pt x="83" y="261"/>
                    </a:lnTo>
                    <a:lnTo>
                      <a:pt x="78" y="261"/>
                    </a:lnTo>
                    <a:lnTo>
                      <a:pt x="78" y="266"/>
                    </a:lnTo>
                    <a:lnTo>
                      <a:pt x="73" y="266"/>
                    </a:lnTo>
                    <a:lnTo>
                      <a:pt x="73" y="272"/>
                    </a:lnTo>
                    <a:lnTo>
                      <a:pt x="67" y="272"/>
                    </a:lnTo>
                    <a:lnTo>
                      <a:pt x="62" y="277"/>
                    </a:lnTo>
                    <a:lnTo>
                      <a:pt x="57" y="282"/>
                    </a:lnTo>
                    <a:lnTo>
                      <a:pt x="57" y="277"/>
                    </a:lnTo>
                    <a:lnTo>
                      <a:pt x="57" y="272"/>
                    </a:lnTo>
                    <a:lnTo>
                      <a:pt x="57" y="266"/>
                    </a:lnTo>
                    <a:lnTo>
                      <a:pt x="57" y="261"/>
                    </a:lnTo>
                    <a:lnTo>
                      <a:pt x="62" y="256"/>
                    </a:lnTo>
                    <a:lnTo>
                      <a:pt x="67" y="245"/>
                    </a:lnTo>
                    <a:lnTo>
                      <a:pt x="73" y="240"/>
                    </a:lnTo>
                    <a:lnTo>
                      <a:pt x="78" y="235"/>
                    </a:lnTo>
                    <a:lnTo>
                      <a:pt x="78" y="219"/>
                    </a:lnTo>
                    <a:lnTo>
                      <a:pt x="73" y="214"/>
                    </a:lnTo>
                    <a:lnTo>
                      <a:pt x="62" y="214"/>
                    </a:lnTo>
                    <a:lnTo>
                      <a:pt x="52" y="219"/>
                    </a:lnTo>
                    <a:lnTo>
                      <a:pt x="41" y="219"/>
                    </a:lnTo>
                    <a:lnTo>
                      <a:pt x="41" y="214"/>
                    </a:lnTo>
                    <a:lnTo>
                      <a:pt x="36" y="214"/>
                    </a:lnTo>
                    <a:lnTo>
                      <a:pt x="36" y="209"/>
                    </a:lnTo>
                    <a:lnTo>
                      <a:pt x="31" y="209"/>
                    </a:lnTo>
                    <a:lnTo>
                      <a:pt x="31" y="204"/>
                    </a:lnTo>
                    <a:lnTo>
                      <a:pt x="36" y="198"/>
                    </a:lnTo>
                    <a:lnTo>
                      <a:pt x="26" y="198"/>
                    </a:lnTo>
                    <a:lnTo>
                      <a:pt x="20" y="193"/>
                    </a:lnTo>
                    <a:lnTo>
                      <a:pt x="20" y="188"/>
                    </a:lnTo>
                    <a:lnTo>
                      <a:pt x="15" y="188"/>
                    </a:lnTo>
                    <a:lnTo>
                      <a:pt x="15" y="183"/>
                    </a:lnTo>
                    <a:lnTo>
                      <a:pt x="15" y="177"/>
                    </a:lnTo>
                    <a:lnTo>
                      <a:pt x="15" y="172"/>
                    </a:lnTo>
                    <a:lnTo>
                      <a:pt x="10" y="172"/>
                    </a:lnTo>
                    <a:lnTo>
                      <a:pt x="15" y="172"/>
                    </a:lnTo>
                    <a:lnTo>
                      <a:pt x="10" y="167"/>
                    </a:lnTo>
                    <a:lnTo>
                      <a:pt x="5" y="162"/>
                    </a:lnTo>
                    <a:lnTo>
                      <a:pt x="5" y="157"/>
                    </a:lnTo>
                    <a:lnTo>
                      <a:pt x="0" y="157"/>
                    </a:lnTo>
                    <a:lnTo>
                      <a:pt x="5" y="146"/>
                    </a:lnTo>
                    <a:lnTo>
                      <a:pt x="10" y="141"/>
                    </a:lnTo>
                    <a:lnTo>
                      <a:pt x="15" y="141"/>
                    </a:lnTo>
                    <a:lnTo>
                      <a:pt x="15" y="136"/>
                    </a:lnTo>
                    <a:lnTo>
                      <a:pt x="20" y="125"/>
                    </a:lnTo>
                    <a:lnTo>
                      <a:pt x="26" y="120"/>
                    </a:lnTo>
                    <a:lnTo>
                      <a:pt x="41" y="115"/>
                    </a:lnTo>
                    <a:lnTo>
                      <a:pt x="52" y="94"/>
                    </a:lnTo>
                    <a:lnTo>
                      <a:pt x="62" y="89"/>
                    </a:lnTo>
                    <a:lnTo>
                      <a:pt x="83" y="94"/>
                    </a:lnTo>
                    <a:lnTo>
                      <a:pt x="99" y="104"/>
                    </a:lnTo>
                    <a:lnTo>
                      <a:pt x="109" y="110"/>
                    </a:lnTo>
                    <a:lnTo>
                      <a:pt x="109" y="115"/>
                    </a:lnTo>
                    <a:lnTo>
                      <a:pt x="114" y="115"/>
                    </a:lnTo>
                    <a:lnTo>
                      <a:pt x="119" y="120"/>
                    </a:lnTo>
                    <a:lnTo>
                      <a:pt x="135" y="120"/>
                    </a:lnTo>
                    <a:lnTo>
                      <a:pt x="151" y="125"/>
                    </a:lnTo>
                    <a:lnTo>
                      <a:pt x="156" y="125"/>
                    </a:lnTo>
                    <a:lnTo>
                      <a:pt x="187" y="130"/>
                    </a:lnTo>
                    <a:lnTo>
                      <a:pt x="208" y="136"/>
                    </a:lnTo>
                    <a:lnTo>
                      <a:pt x="218" y="130"/>
                    </a:lnTo>
                    <a:lnTo>
                      <a:pt x="234" y="130"/>
                    </a:lnTo>
                    <a:lnTo>
                      <a:pt x="250" y="136"/>
                    </a:lnTo>
                    <a:lnTo>
                      <a:pt x="265" y="141"/>
                    </a:lnTo>
                    <a:lnTo>
                      <a:pt x="281" y="136"/>
                    </a:lnTo>
                    <a:lnTo>
                      <a:pt x="281" y="141"/>
                    </a:lnTo>
                    <a:lnTo>
                      <a:pt x="297" y="136"/>
                    </a:lnTo>
                    <a:lnTo>
                      <a:pt x="297" y="130"/>
                    </a:lnTo>
                    <a:lnTo>
                      <a:pt x="302" y="125"/>
                    </a:lnTo>
                    <a:lnTo>
                      <a:pt x="297" y="110"/>
                    </a:lnTo>
                    <a:lnTo>
                      <a:pt x="297" y="99"/>
                    </a:lnTo>
                    <a:lnTo>
                      <a:pt x="312" y="63"/>
                    </a:lnTo>
                    <a:lnTo>
                      <a:pt x="312" y="52"/>
                    </a:lnTo>
                    <a:lnTo>
                      <a:pt x="318" y="52"/>
                    </a:lnTo>
                    <a:lnTo>
                      <a:pt x="323" y="52"/>
                    </a:lnTo>
                    <a:lnTo>
                      <a:pt x="323" y="47"/>
                    </a:lnTo>
                    <a:lnTo>
                      <a:pt x="323" y="42"/>
                    </a:lnTo>
                    <a:lnTo>
                      <a:pt x="328" y="21"/>
                    </a:lnTo>
                    <a:lnTo>
                      <a:pt x="328" y="16"/>
                    </a:lnTo>
                    <a:lnTo>
                      <a:pt x="333" y="10"/>
                    </a:lnTo>
                    <a:lnTo>
                      <a:pt x="333" y="5"/>
                    </a:lnTo>
                    <a:lnTo>
                      <a:pt x="338" y="0"/>
                    </a:lnTo>
                    <a:lnTo>
                      <a:pt x="344" y="0"/>
                    </a:lnTo>
                    <a:lnTo>
                      <a:pt x="349" y="0"/>
                    </a:lnTo>
                    <a:lnTo>
                      <a:pt x="354" y="0"/>
                    </a:lnTo>
                    <a:lnTo>
                      <a:pt x="359" y="0"/>
                    </a:lnTo>
                    <a:lnTo>
                      <a:pt x="364" y="0"/>
                    </a:lnTo>
                    <a:lnTo>
                      <a:pt x="370" y="5"/>
                    </a:lnTo>
                    <a:lnTo>
                      <a:pt x="375" y="5"/>
                    </a:lnTo>
                    <a:lnTo>
                      <a:pt x="375" y="10"/>
                    </a:lnTo>
                    <a:lnTo>
                      <a:pt x="380" y="16"/>
                    </a:lnTo>
                    <a:lnTo>
                      <a:pt x="385" y="16"/>
                    </a:lnTo>
                    <a:lnTo>
                      <a:pt x="390" y="21"/>
                    </a:lnTo>
                    <a:lnTo>
                      <a:pt x="396" y="26"/>
                    </a:lnTo>
                    <a:lnTo>
                      <a:pt x="396" y="31"/>
                    </a:lnTo>
                    <a:lnTo>
                      <a:pt x="396" y="36"/>
                    </a:lnTo>
                    <a:lnTo>
                      <a:pt x="401" y="42"/>
                    </a:lnTo>
                    <a:lnTo>
                      <a:pt x="406" y="47"/>
                    </a:lnTo>
                    <a:lnTo>
                      <a:pt x="406" y="52"/>
                    </a:lnTo>
                    <a:lnTo>
                      <a:pt x="411" y="57"/>
                    </a:lnTo>
                    <a:lnTo>
                      <a:pt x="411" y="63"/>
                    </a:lnTo>
                    <a:lnTo>
                      <a:pt x="411" y="68"/>
                    </a:lnTo>
                    <a:lnTo>
                      <a:pt x="411" y="73"/>
                    </a:lnTo>
                    <a:lnTo>
                      <a:pt x="411" y="78"/>
                    </a:lnTo>
                    <a:lnTo>
                      <a:pt x="417" y="83"/>
                    </a:lnTo>
                    <a:lnTo>
                      <a:pt x="422" y="89"/>
                    </a:lnTo>
                    <a:lnTo>
                      <a:pt x="422" y="94"/>
                    </a:lnTo>
                    <a:lnTo>
                      <a:pt x="422" y="99"/>
                    </a:lnTo>
                    <a:lnTo>
                      <a:pt x="427" y="110"/>
                    </a:lnTo>
                    <a:lnTo>
                      <a:pt x="427" y="115"/>
                    </a:lnTo>
                    <a:lnTo>
                      <a:pt x="432" y="120"/>
                    </a:lnTo>
                    <a:lnTo>
                      <a:pt x="437" y="120"/>
                    </a:lnTo>
                    <a:lnTo>
                      <a:pt x="443" y="125"/>
                    </a:lnTo>
                    <a:lnTo>
                      <a:pt x="448" y="125"/>
                    </a:lnTo>
                    <a:lnTo>
                      <a:pt x="448" y="130"/>
                    </a:lnTo>
                    <a:lnTo>
                      <a:pt x="453" y="136"/>
                    </a:lnTo>
                    <a:lnTo>
                      <a:pt x="453" y="141"/>
                    </a:lnTo>
                    <a:lnTo>
                      <a:pt x="458" y="141"/>
                    </a:lnTo>
                    <a:lnTo>
                      <a:pt x="463" y="141"/>
                    </a:lnTo>
                    <a:lnTo>
                      <a:pt x="463" y="146"/>
                    </a:lnTo>
                    <a:lnTo>
                      <a:pt x="469" y="146"/>
                    </a:lnTo>
                    <a:lnTo>
                      <a:pt x="469" y="151"/>
                    </a:lnTo>
                    <a:lnTo>
                      <a:pt x="474" y="157"/>
                    </a:lnTo>
                    <a:lnTo>
                      <a:pt x="474" y="162"/>
                    </a:lnTo>
                    <a:lnTo>
                      <a:pt x="479" y="162"/>
                    </a:lnTo>
                    <a:lnTo>
                      <a:pt x="484" y="162"/>
                    </a:lnTo>
                    <a:lnTo>
                      <a:pt x="484" y="167"/>
                    </a:lnTo>
                    <a:lnTo>
                      <a:pt x="490" y="172"/>
                    </a:lnTo>
                    <a:lnTo>
                      <a:pt x="495" y="177"/>
                    </a:lnTo>
                    <a:lnTo>
                      <a:pt x="495" y="183"/>
                    </a:lnTo>
                    <a:lnTo>
                      <a:pt x="495" y="188"/>
                    </a:lnTo>
                    <a:lnTo>
                      <a:pt x="500" y="188"/>
                    </a:lnTo>
                    <a:lnTo>
                      <a:pt x="500" y="193"/>
                    </a:lnTo>
                    <a:lnTo>
                      <a:pt x="505" y="198"/>
                    </a:lnTo>
                    <a:lnTo>
                      <a:pt x="510" y="204"/>
                    </a:lnTo>
                    <a:lnTo>
                      <a:pt x="516" y="204"/>
                    </a:lnTo>
                    <a:lnTo>
                      <a:pt x="516" y="209"/>
                    </a:lnTo>
                    <a:lnTo>
                      <a:pt x="516" y="214"/>
                    </a:lnTo>
                    <a:lnTo>
                      <a:pt x="521" y="214"/>
                    </a:lnTo>
                    <a:lnTo>
                      <a:pt x="526" y="209"/>
                    </a:lnTo>
                    <a:lnTo>
                      <a:pt x="526" y="204"/>
                    </a:lnTo>
                    <a:lnTo>
                      <a:pt x="526" y="198"/>
                    </a:lnTo>
                    <a:lnTo>
                      <a:pt x="526" y="193"/>
                    </a:lnTo>
                    <a:lnTo>
                      <a:pt x="531" y="188"/>
                    </a:lnTo>
                    <a:lnTo>
                      <a:pt x="531" y="183"/>
                    </a:lnTo>
                    <a:lnTo>
                      <a:pt x="531" y="177"/>
                    </a:lnTo>
                    <a:lnTo>
                      <a:pt x="536" y="177"/>
                    </a:lnTo>
                    <a:lnTo>
                      <a:pt x="536" y="183"/>
                    </a:lnTo>
                    <a:lnTo>
                      <a:pt x="542" y="183"/>
                    </a:lnTo>
                    <a:lnTo>
                      <a:pt x="547" y="183"/>
                    </a:lnTo>
                    <a:lnTo>
                      <a:pt x="547" y="172"/>
                    </a:lnTo>
                    <a:lnTo>
                      <a:pt x="542" y="172"/>
                    </a:lnTo>
                    <a:lnTo>
                      <a:pt x="542" y="167"/>
                    </a:lnTo>
                    <a:lnTo>
                      <a:pt x="547" y="167"/>
                    </a:lnTo>
                    <a:lnTo>
                      <a:pt x="547" y="162"/>
                    </a:lnTo>
                    <a:lnTo>
                      <a:pt x="552" y="162"/>
                    </a:lnTo>
                    <a:lnTo>
                      <a:pt x="552" y="157"/>
                    </a:lnTo>
                    <a:lnTo>
                      <a:pt x="557" y="157"/>
                    </a:lnTo>
                    <a:lnTo>
                      <a:pt x="563" y="157"/>
                    </a:lnTo>
                    <a:lnTo>
                      <a:pt x="557" y="157"/>
                    </a:lnTo>
                    <a:lnTo>
                      <a:pt x="563" y="157"/>
                    </a:lnTo>
                    <a:lnTo>
                      <a:pt x="563" y="151"/>
                    </a:lnTo>
                    <a:lnTo>
                      <a:pt x="568" y="151"/>
                    </a:lnTo>
                    <a:lnTo>
                      <a:pt x="573" y="146"/>
                    </a:lnTo>
                    <a:lnTo>
                      <a:pt x="573" y="141"/>
                    </a:lnTo>
                    <a:lnTo>
                      <a:pt x="573" y="136"/>
                    </a:lnTo>
                    <a:lnTo>
                      <a:pt x="578" y="130"/>
                    </a:lnTo>
                    <a:lnTo>
                      <a:pt x="573" y="130"/>
                    </a:lnTo>
                    <a:lnTo>
                      <a:pt x="568" y="130"/>
                    </a:lnTo>
                    <a:lnTo>
                      <a:pt x="568" y="125"/>
                    </a:lnTo>
                    <a:lnTo>
                      <a:pt x="573" y="125"/>
                    </a:lnTo>
                    <a:lnTo>
                      <a:pt x="573" y="120"/>
                    </a:lnTo>
                    <a:lnTo>
                      <a:pt x="568" y="115"/>
                    </a:lnTo>
                    <a:lnTo>
                      <a:pt x="573" y="110"/>
                    </a:lnTo>
                    <a:lnTo>
                      <a:pt x="573" y="10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37D3376C-DEE3-2BEC-9F01-2123E9CECB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82989" y="3618736"/>
                <a:ext cx="1084507" cy="1203717"/>
              </a:xfrm>
              <a:custGeom>
                <a:avLst/>
                <a:gdLst>
                  <a:gd name="T0" fmla="*/ 714 w 735"/>
                  <a:gd name="T1" fmla="*/ 476 h 821"/>
                  <a:gd name="T2" fmla="*/ 677 w 735"/>
                  <a:gd name="T3" fmla="*/ 486 h 821"/>
                  <a:gd name="T4" fmla="*/ 657 w 735"/>
                  <a:gd name="T5" fmla="*/ 512 h 821"/>
                  <a:gd name="T6" fmla="*/ 620 w 735"/>
                  <a:gd name="T7" fmla="*/ 471 h 821"/>
                  <a:gd name="T8" fmla="*/ 589 w 735"/>
                  <a:gd name="T9" fmla="*/ 502 h 821"/>
                  <a:gd name="T10" fmla="*/ 547 w 735"/>
                  <a:gd name="T11" fmla="*/ 518 h 821"/>
                  <a:gd name="T12" fmla="*/ 547 w 735"/>
                  <a:gd name="T13" fmla="*/ 565 h 821"/>
                  <a:gd name="T14" fmla="*/ 568 w 735"/>
                  <a:gd name="T15" fmla="*/ 606 h 821"/>
                  <a:gd name="T16" fmla="*/ 578 w 735"/>
                  <a:gd name="T17" fmla="*/ 643 h 821"/>
                  <a:gd name="T18" fmla="*/ 573 w 735"/>
                  <a:gd name="T19" fmla="*/ 685 h 821"/>
                  <a:gd name="T20" fmla="*/ 568 w 735"/>
                  <a:gd name="T21" fmla="*/ 711 h 821"/>
                  <a:gd name="T22" fmla="*/ 563 w 735"/>
                  <a:gd name="T23" fmla="*/ 748 h 821"/>
                  <a:gd name="T24" fmla="*/ 547 w 735"/>
                  <a:gd name="T25" fmla="*/ 779 h 821"/>
                  <a:gd name="T26" fmla="*/ 552 w 735"/>
                  <a:gd name="T27" fmla="*/ 800 h 821"/>
                  <a:gd name="T28" fmla="*/ 505 w 735"/>
                  <a:gd name="T29" fmla="*/ 810 h 821"/>
                  <a:gd name="T30" fmla="*/ 438 w 735"/>
                  <a:gd name="T31" fmla="*/ 805 h 821"/>
                  <a:gd name="T32" fmla="*/ 427 w 735"/>
                  <a:gd name="T33" fmla="*/ 758 h 821"/>
                  <a:gd name="T34" fmla="*/ 396 w 735"/>
                  <a:gd name="T35" fmla="*/ 674 h 821"/>
                  <a:gd name="T36" fmla="*/ 323 w 735"/>
                  <a:gd name="T37" fmla="*/ 701 h 821"/>
                  <a:gd name="T38" fmla="*/ 302 w 735"/>
                  <a:gd name="T39" fmla="*/ 654 h 821"/>
                  <a:gd name="T40" fmla="*/ 271 w 735"/>
                  <a:gd name="T41" fmla="*/ 701 h 821"/>
                  <a:gd name="T42" fmla="*/ 234 w 735"/>
                  <a:gd name="T43" fmla="*/ 711 h 821"/>
                  <a:gd name="T44" fmla="*/ 193 w 735"/>
                  <a:gd name="T45" fmla="*/ 701 h 821"/>
                  <a:gd name="T46" fmla="*/ 167 w 735"/>
                  <a:gd name="T47" fmla="*/ 680 h 821"/>
                  <a:gd name="T48" fmla="*/ 156 w 735"/>
                  <a:gd name="T49" fmla="*/ 659 h 821"/>
                  <a:gd name="T50" fmla="*/ 130 w 735"/>
                  <a:gd name="T51" fmla="*/ 633 h 821"/>
                  <a:gd name="T52" fmla="*/ 125 w 735"/>
                  <a:gd name="T53" fmla="*/ 606 h 821"/>
                  <a:gd name="T54" fmla="*/ 125 w 735"/>
                  <a:gd name="T55" fmla="*/ 575 h 821"/>
                  <a:gd name="T56" fmla="*/ 135 w 735"/>
                  <a:gd name="T57" fmla="*/ 549 h 821"/>
                  <a:gd name="T58" fmla="*/ 125 w 735"/>
                  <a:gd name="T59" fmla="*/ 518 h 821"/>
                  <a:gd name="T60" fmla="*/ 104 w 735"/>
                  <a:gd name="T61" fmla="*/ 549 h 821"/>
                  <a:gd name="T62" fmla="*/ 83 w 735"/>
                  <a:gd name="T63" fmla="*/ 533 h 821"/>
                  <a:gd name="T64" fmla="*/ 94 w 735"/>
                  <a:gd name="T65" fmla="*/ 492 h 821"/>
                  <a:gd name="T66" fmla="*/ 57 w 735"/>
                  <a:gd name="T67" fmla="*/ 481 h 821"/>
                  <a:gd name="T68" fmla="*/ 31 w 735"/>
                  <a:gd name="T69" fmla="*/ 502 h 821"/>
                  <a:gd name="T70" fmla="*/ 5 w 735"/>
                  <a:gd name="T71" fmla="*/ 502 h 821"/>
                  <a:gd name="T72" fmla="*/ 16 w 735"/>
                  <a:gd name="T73" fmla="*/ 465 h 821"/>
                  <a:gd name="T74" fmla="*/ 26 w 735"/>
                  <a:gd name="T75" fmla="*/ 429 h 821"/>
                  <a:gd name="T76" fmla="*/ 31 w 735"/>
                  <a:gd name="T77" fmla="*/ 403 h 821"/>
                  <a:gd name="T78" fmla="*/ 21 w 735"/>
                  <a:gd name="T79" fmla="*/ 366 h 821"/>
                  <a:gd name="T80" fmla="*/ 10 w 735"/>
                  <a:gd name="T81" fmla="*/ 330 h 821"/>
                  <a:gd name="T82" fmla="*/ 16 w 735"/>
                  <a:gd name="T83" fmla="*/ 298 h 821"/>
                  <a:gd name="T84" fmla="*/ 36 w 735"/>
                  <a:gd name="T85" fmla="*/ 267 h 821"/>
                  <a:gd name="T86" fmla="*/ 36 w 735"/>
                  <a:gd name="T87" fmla="*/ 241 h 821"/>
                  <a:gd name="T88" fmla="*/ 83 w 735"/>
                  <a:gd name="T89" fmla="*/ 225 h 821"/>
                  <a:gd name="T90" fmla="*/ 130 w 735"/>
                  <a:gd name="T91" fmla="*/ 189 h 821"/>
                  <a:gd name="T92" fmla="*/ 167 w 735"/>
                  <a:gd name="T93" fmla="*/ 162 h 821"/>
                  <a:gd name="T94" fmla="*/ 219 w 735"/>
                  <a:gd name="T95" fmla="*/ 152 h 821"/>
                  <a:gd name="T96" fmla="*/ 412 w 735"/>
                  <a:gd name="T97" fmla="*/ 58 h 821"/>
                  <a:gd name="T98" fmla="*/ 453 w 735"/>
                  <a:gd name="T99" fmla="*/ 6 h 821"/>
                  <a:gd name="T100" fmla="*/ 505 w 735"/>
                  <a:gd name="T101" fmla="*/ 42 h 821"/>
                  <a:gd name="T102" fmla="*/ 594 w 735"/>
                  <a:gd name="T103" fmla="*/ 74 h 821"/>
                  <a:gd name="T104" fmla="*/ 646 w 735"/>
                  <a:gd name="T105" fmla="*/ 94 h 821"/>
                  <a:gd name="T106" fmla="*/ 599 w 735"/>
                  <a:gd name="T107" fmla="*/ 126 h 821"/>
                  <a:gd name="T108" fmla="*/ 610 w 735"/>
                  <a:gd name="T109" fmla="*/ 209 h 821"/>
                  <a:gd name="T110" fmla="*/ 672 w 735"/>
                  <a:gd name="T111" fmla="*/ 335 h 821"/>
                  <a:gd name="T112" fmla="*/ 714 w 735"/>
                  <a:gd name="T113" fmla="*/ 403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35" h="821">
                    <a:moveTo>
                      <a:pt x="735" y="439"/>
                    </a:moveTo>
                    <a:lnTo>
                      <a:pt x="735" y="445"/>
                    </a:lnTo>
                    <a:lnTo>
                      <a:pt x="735" y="455"/>
                    </a:lnTo>
                    <a:lnTo>
                      <a:pt x="735" y="465"/>
                    </a:lnTo>
                    <a:lnTo>
                      <a:pt x="730" y="465"/>
                    </a:lnTo>
                    <a:lnTo>
                      <a:pt x="730" y="471"/>
                    </a:lnTo>
                    <a:lnTo>
                      <a:pt x="724" y="476"/>
                    </a:lnTo>
                    <a:lnTo>
                      <a:pt x="719" y="476"/>
                    </a:lnTo>
                    <a:lnTo>
                      <a:pt x="714" y="476"/>
                    </a:lnTo>
                    <a:lnTo>
                      <a:pt x="714" y="481"/>
                    </a:lnTo>
                    <a:lnTo>
                      <a:pt x="709" y="481"/>
                    </a:lnTo>
                    <a:lnTo>
                      <a:pt x="704" y="481"/>
                    </a:lnTo>
                    <a:lnTo>
                      <a:pt x="698" y="481"/>
                    </a:lnTo>
                    <a:lnTo>
                      <a:pt x="693" y="481"/>
                    </a:lnTo>
                    <a:lnTo>
                      <a:pt x="688" y="481"/>
                    </a:lnTo>
                    <a:lnTo>
                      <a:pt x="683" y="481"/>
                    </a:lnTo>
                    <a:lnTo>
                      <a:pt x="677" y="481"/>
                    </a:lnTo>
                    <a:lnTo>
                      <a:pt x="677" y="486"/>
                    </a:lnTo>
                    <a:lnTo>
                      <a:pt x="683" y="492"/>
                    </a:lnTo>
                    <a:lnTo>
                      <a:pt x="688" y="492"/>
                    </a:lnTo>
                    <a:lnTo>
                      <a:pt x="683" y="502"/>
                    </a:lnTo>
                    <a:lnTo>
                      <a:pt x="677" y="502"/>
                    </a:lnTo>
                    <a:lnTo>
                      <a:pt x="672" y="502"/>
                    </a:lnTo>
                    <a:lnTo>
                      <a:pt x="667" y="502"/>
                    </a:lnTo>
                    <a:lnTo>
                      <a:pt x="662" y="507"/>
                    </a:lnTo>
                    <a:lnTo>
                      <a:pt x="662" y="512"/>
                    </a:lnTo>
                    <a:lnTo>
                      <a:pt x="657" y="512"/>
                    </a:lnTo>
                    <a:lnTo>
                      <a:pt x="657" y="507"/>
                    </a:lnTo>
                    <a:lnTo>
                      <a:pt x="651" y="497"/>
                    </a:lnTo>
                    <a:lnTo>
                      <a:pt x="646" y="492"/>
                    </a:lnTo>
                    <a:lnTo>
                      <a:pt x="646" y="486"/>
                    </a:lnTo>
                    <a:lnTo>
                      <a:pt x="641" y="481"/>
                    </a:lnTo>
                    <a:lnTo>
                      <a:pt x="631" y="481"/>
                    </a:lnTo>
                    <a:lnTo>
                      <a:pt x="631" y="476"/>
                    </a:lnTo>
                    <a:lnTo>
                      <a:pt x="625" y="471"/>
                    </a:lnTo>
                    <a:lnTo>
                      <a:pt x="620" y="471"/>
                    </a:lnTo>
                    <a:lnTo>
                      <a:pt x="615" y="471"/>
                    </a:lnTo>
                    <a:lnTo>
                      <a:pt x="610" y="471"/>
                    </a:lnTo>
                    <a:lnTo>
                      <a:pt x="605" y="476"/>
                    </a:lnTo>
                    <a:lnTo>
                      <a:pt x="605" y="481"/>
                    </a:lnTo>
                    <a:lnTo>
                      <a:pt x="599" y="486"/>
                    </a:lnTo>
                    <a:lnTo>
                      <a:pt x="594" y="486"/>
                    </a:lnTo>
                    <a:lnTo>
                      <a:pt x="589" y="492"/>
                    </a:lnTo>
                    <a:lnTo>
                      <a:pt x="589" y="497"/>
                    </a:lnTo>
                    <a:lnTo>
                      <a:pt x="589" y="502"/>
                    </a:lnTo>
                    <a:lnTo>
                      <a:pt x="589" y="507"/>
                    </a:lnTo>
                    <a:lnTo>
                      <a:pt x="584" y="512"/>
                    </a:lnTo>
                    <a:lnTo>
                      <a:pt x="578" y="512"/>
                    </a:lnTo>
                    <a:lnTo>
                      <a:pt x="568" y="512"/>
                    </a:lnTo>
                    <a:lnTo>
                      <a:pt x="563" y="512"/>
                    </a:lnTo>
                    <a:lnTo>
                      <a:pt x="558" y="512"/>
                    </a:lnTo>
                    <a:lnTo>
                      <a:pt x="552" y="512"/>
                    </a:lnTo>
                    <a:lnTo>
                      <a:pt x="547" y="512"/>
                    </a:lnTo>
                    <a:lnTo>
                      <a:pt x="547" y="518"/>
                    </a:lnTo>
                    <a:lnTo>
                      <a:pt x="547" y="523"/>
                    </a:lnTo>
                    <a:lnTo>
                      <a:pt x="547" y="528"/>
                    </a:lnTo>
                    <a:lnTo>
                      <a:pt x="547" y="539"/>
                    </a:lnTo>
                    <a:lnTo>
                      <a:pt x="547" y="544"/>
                    </a:lnTo>
                    <a:lnTo>
                      <a:pt x="542" y="544"/>
                    </a:lnTo>
                    <a:lnTo>
                      <a:pt x="547" y="549"/>
                    </a:lnTo>
                    <a:lnTo>
                      <a:pt x="542" y="554"/>
                    </a:lnTo>
                    <a:lnTo>
                      <a:pt x="542" y="559"/>
                    </a:lnTo>
                    <a:lnTo>
                      <a:pt x="547" y="565"/>
                    </a:lnTo>
                    <a:lnTo>
                      <a:pt x="547" y="580"/>
                    </a:lnTo>
                    <a:lnTo>
                      <a:pt x="542" y="580"/>
                    </a:lnTo>
                    <a:lnTo>
                      <a:pt x="542" y="586"/>
                    </a:lnTo>
                    <a:lnTo>
                      <a:pt x="547" y="591"/>
                    </a:lnTo>
                    <a:lnTo>
                      <a:pt x="547" y="596"/>
                    </a:lnTo>
                    <a:lnTo>
                      <a:pt x="552" y="601"/>
                    </a:lnTo>
                    <a:lnTo>
                      <a:pt x="552" y="606"/>
                    </a:lnTo>
                    <a:lnTo>
                      <a:pt x="558" y="606"/>
                    </a:lnTo>
                    <a:lnTo>
                      <a:pt x="568" y="606"/>
                    </a:lnTo>
                    <a:lnTo>
                      <a:pt x="568" y="612"/>
                    </a:lnTo>
                    <a:lnTo>
                      <a:pt x="573" y="612"/>
                    </a:lnTo>
                    <a:lnTo>
                      <a:pt x="573" y="617"/>
                    </a:lnTo>
                    <a:lnTo>
                      <a:pt x="573" y="622"/>
                    </a:lnTo>
                    <a:lnTo>
                      <a:pt x="578" y="622"/>
                    </a:lnTo>
                    <a:lnTo>
                      <a:pt x="578" y="627"/>
                    </a:lnTo>
                    <a:lnTo>
                      <a:pt x="578" y="633"/>
                    </a:lnTo>
                    <a:lnTo>
                      <a:pt x="578" y="638"/>
                    </a:lnTo>
                    <a:lnTo>
                      <a:pt x="578" y="643"/>
                    </a:lnTo>
                    <a:lnTo>
                      <a:pt x="578" y="648"/>
                    </a:lnTo>
                    <a:lnTo>
                      <a:pt x="584" y="648"/>
                    </a:lnTo>
                    <a:lnTo>
                      <a:pt x="578" y="654"/>
                    </a:lnTo>
                    <a:lnTo>
                      <a:pt x="578" y="659"/>
                    </a:lnTo>
                    <a:lnTo>
                      <a:pt x="573" y="664"/>
                    </a:lnTo>
                    <a:lnTo>
                      <a:pt x="568" y="669"/>
                    </a:lnTo>
                    <a:lnTo>
                      <a:pt x="573" y="674"/>
                    </a:lnTo>
                    <a:lnTo>
                      <a:pt x="573" y="680"/>
                    </a:lnTo>
                    <a:lnTo>
                      <a:pt x="573" y="685"/>
                    </a:lnTo>
                    <a:lnTo>
                      <a:pt x="568" y="685"/>
                    </a:lnTo>
                    <a:lnTo>
                      <a:pt x="563" y="685"/>
                    </a:lnTo>
                    <a:lnTo>
                      <a:pt x="568" y="685"/>
                    </a:lnTo>
                    <a:lnTo>
                      <a:pt x="568" y="690"/>
                    </a:lnTo>
                    <a:lnTo>
                      <a:pt x="568" y="695"/>
                    </a:lnTo>
                    <a:lnTo>
                      <a:pt x="573" y="695"/>
                    </a:lnTo>
                    <a:lnTo>
                      <a:pt x="573" y="701"/>
                    </a:lnTo>
                    <a:lnTo>
                      <a:pt x="568" y="706"/>
                    </a:lnTo>
                    <a:lnTo>
                      <a:pt x="568" y="711"/>
                    </a:lnTo>
                    <a:lnTo>
                      <a:pt x="563" y="716"/>
                    </a:lnTo>
                    <a:lnTo>
                      <a:pt x="563" y="721"/>
                    </a:lnTo>
                    <a:lnTo>
                      <a:pt x="563" y="727"/>
                    </a:lnTo>
                    <a:lnTo>
                      <a:pt x="568" y="727"/>
                    </a:lnTo>
                    <a:lnTo>
                      <a:pt x="568" y="732"/>
                    </a:lnTo>
                    <a:lnTo>
                      <a:pt x="568" y="737"/>
                    </a:lnTo>
                    <a:lnTo>
                      <a:pt x="568" y="742"/>
                    </a:lnTo>
                    <a:lnTo>
                      <a:pt x="568" y="748"/>
                    </a:lnTo>
                    <a:lnTo>
                      <a:pt x="563" y="748"/>
                    </a:lnTo>
                    <a:lnTo>
                      <a:pt x="563" y="753"/>
                    </a:lnTo>
                    <a:lnTo>
                      <a:pt x="558" y="753"/>
                    </a:lnTo>
                    <a:lnTo>
                      <a:pt x="558" y="758"/>
                    </a:lnTo>
                    <a:lnTo>
                      <a:pt x="552" y="758"/>
                    </a:lnTo>
                    <a:lnTo>
                      <a:pt x="552" y="763"/>
                    </a:lnTo>
                    <a:lnTo>
                      <a:pt x="552" y="768"/>
                    </a:lnTo>
                    <a:lnTo>
                      <a:pt x="547" y="768"/>
                    </a:lnTo>
                    <a:lnTo>
                      <a:pt x="547" y="774"/>
                    </a:lnTo>
                    <a:lnTo>
                      <a:pt x="547" y="779"/>
                    </a:lnTo>
                    <a:lnTo>
                      <a:pt x="547" y="784"/>
                    </a:lnTo>
                    <a:lnTo>
                      <a:pt x="547" y="789"/>
                    </a:lnTo>
                    <a:lnTo>
                      <a:pt x="552" y="789"/>
                    </a:lnTo>
                    <a:lnTo>
                      <a:pt x="547" y="789"/>
                    </a:lnTo>
                    <a:lnTo>
                      <a:pt x="547" y="795"/>
                    </a:lnTo>
                    <a:lnTo>
                      <a:pt x="547" y="800"/>
                    </a:lnTo>
                    <a:lnTo>
                      <a:pt x="547" y="795"/>
                    </a:lnTo>
                    <a:lnTo>
                      <a:pt x="552" y="795"/>
                    </a:lnTo>
                    <a:lnTo>
                      <a:pt x="552" y="800"/>
                    </a:lnTo>
                    <a:lnTo>
                      <a:pt x="547" y="800"/>
                    </a:lnTo>
                    <a:lnTo>
                      <a:pt x="542" y="800"/>
                    </a:lnTo>
                    <a:lnTo>
                      <a:pt x="537" y="800"/>
                    </a:lnTo>
                    <a:lnTo>
                      <a:pt x="532" y="800"/>
                    </a:lnTo>
                    <a:lnTo>
                      <a:pt x="526" y="800"/>
                    </a:lnTo>
                    <a:lnTo>
                      <a:pt x="521" y="800"/>
                    </a:lnTo>
                    <a:lnTo>
                      <a:pt x="511" y="805"/>
                    </a:lnTo>
                    <a:lnTo>
                      <a:pt x="505" y="805"/>
                    </a:lnTo>
                    <a:lnTo>
                      <a:pt x="505" y="810"/>
                    </a:lnTo>
                    <a:lnTo>
                      <a:pt x="500" y="815"/>
                    </a:lnTo>
                    <a:lnTo>
                      <a:pt x="495" y="821"/>
                    </a:lnTo>
                    <a:lnTo>
                      <a:pt x="479" y="821"/>
                    </a:lnTo>
                    <a:lnTo>
                      <a:pt x="448" y="821"/>
                    </a:lnTo>
                    <a:lnTo>
                      <a:pt x="412" y="821"/>
                    </a:lnTo>
                    <a:lnTo>
                      <a:pt x="412" y="815"/>
                    </a:lnTo>
                    <a:lnTo>
                      <a:pt x="412" y="810"/>
                    </a:lnTo>
                    <a:lnTo>
                      <a:pt x="417" y="810"/>
                    </a:lnTo>
                    <a:lnTo>
                      <a:pt x="438" y="805"/>
                    </a:lnTo>
                    <a:lnTo>
                      <a:pt x="438" y="800"/>
                    </a:lnTo>
                    <a:lnTo>
                      <a:pt x="438" y="795"/>
                    </a:lnTo>
                    <a:lnTo>
                      <a:pt x="438" y="789"/>
                    </a:lnTo>
                    <a:lnTo>
                      <a:pt x="433" y="784"/>
                    </a:lnTo>
                    <a:lnTo>
                      <a:pt x="433" y="779"/>
                    </a:lnTo>
                    <a:lnTo>
                      <a:pt x="433" y="774"/>
                    </a:lnTo>
                    <a:lnTo>
                      <a:pt x="433" y="768"/>
                    </a:lnTo>
                    <a:lnTo>
                      <a:pt x="427" y="763"/>
                    </a:lnTo>
                    <a:lnTo>
                      <a:pt x="427" y="758"/>
                    </a:lnTo>
                    <a:lnTo>
                      <a:pt x="427" y="748"/>
                    </a:lnTo>
                    <a:lnTo>
                      <a:pt x="427" y="742"/>
                    </a:lnTo>
                    <a:lnTo>
                      <a:pt x="422" y="742"/>
                    </a:lnTo>
                    <a:lnTo>
                      <a:pt x="417" y="732"/>
                    </a:lnTo>
                    <a:lnTo>
                      <a:pt x="406" y="727"/>
                    </a:lnTo>
                    <a:lnTo>
                      <a:pt x="401" y="727"/>
                    </a:lnTo>
                    <a:lnTo>
                      <a:pt x="406" y="695"/>
                    </a:lnTo>
                    <a:lnTo>
                      <a:pt x="401" y="695"/>
                    </a:lnTo>
                    <a:lnTo>
                      <a:pt x="396" y="674"/>
                    </a:lnTo>
                    <a:lnTo>
                      <a:pt x="360" y="669"/>
                    </a:lnTo>
                    <a:lnTo>
                      <a:pt x="349" y="674"/>
                    </a:lnTo>
                    <a:lnTo>
                      <a:pt x="339" y="674"/>
                    </a:lnTo>
                    <a:lnTo>
                      <a:pt x="333" y="680"/>
                    </a:lnTo>
                    <a:lnTo>
                      <a:pt x="328" y="680"/>
                    </a:lnTo>
                    <a:lnTo>
                      <a:pt x="328" y="685"/>
                    </a:lnTo>
                    <a:lnTo>
                      <a:pt x="323" y="690"/>
                    </a:lnTo>
                    <a:lnTo>
                      <a:pt x="323" y="695"/>
                    </a:lnTo>
                    <a:lnTo>
                      <a:pt x="323" y="701"/>
                    </a:lnTo>
                    <a:lnTo>
                      <a:pt x="323" y="695"/>
                    </a:lnTo>
                    <a:lnTo>
                      <a:pt x="318" y="695"/>
                    </a:lnTo>
                    <a:lnTo>
                      <a:pt x="313" y="695"/>
                    </a:lnTo>
                    <a:lnTo>
                      <a:pt x="313" y="690"/>
                    </a:lnTo>
                    <a:lnTo>
                      <a:pt x="313" y="674"/>
                    </a:lnTo>
                    <a:lnTo>
                      <a:pt x="307" y="674"/>
                    </a:lnTo>
                    <a:lnTo>
                      <a:pt x="313" y="659"/>
                    </a:lnTo>
                    <a:lnTo>
                      <a:pt x="307" y="654"/>
                    </a:lnTo>
                    <a:lnTo>
                      <a:pt x="302" y="654"/>
                    </a:lnTo>
                    <a:lnTo>
                      <a:pt x="297" y="654"/>
                    </a:lnTo>
                    <a:lnTo>
                      <a:pt x="287" y="664"/>
                    </a:lnTo>
                    <a:lnTo>
                      <a:pt x="276" y="664"/>
                    </a:lnTo>
                    <a:lnTo>
                      <a:pt x="276" y="674"/>
                    </a:lnTo>
                    <a:lnTo>
                      <a:pt x="276" y="680"/>
                    </a:lnTo>
                    <a:lnTo>
                      <a:pt x="276" y="685"/>
                    </a:lnTo>
                    <a:lnTo>
                      <a:pt x="276" y="690"/>
                    </a:lnTo>
                    <a:lnTo>
                      <a:pt x="276" y="695"/>
                    </a:lnTo>
                    <a:lnTo>
                      <a:pt x="271" y="701"/>
                    </a:lnTo>
                    <a:lnTo>
                      <a:pt x="266" y="701"/>
                    </a:lnTo>
                    <a:lnTo>
                      <a:pt x="266" y="706"/>
                    </a:lnTo>
                    <a:lnTo>
                      <a:pt x="260" y="716"/>
                    </a:lnTo>
                    <a:lnTo>
                      <a:pt x="255" y="721"/>
                    </a:lnTo>
                    <a:lnTo>
                      <a:pt x="250" y="721"/>
                    </a:lnTo>
                    <a:lnTo>
                      <a:pt x="245" y="721"/>
                    </a:lnTo>
                    <a:lnTo>
                      <a:pt x="240" y="716"/>
                    </a:lnTo>
                    <a:lnTo>
                      <a:pt x="240" y="711"/>
                    </a:lnTo>
                    <a:lnTo>
                      <a:pt x="234" y="711"/>
                    </a:lnTo>
                    <a:lnTo>
                      <a:pt x="229" y="706"/>
                    </a:lnTo>
                    <a:lnTo>
                      <a:pt x="224" y="706"/>
                    </a:lnTo>
                    <a:lnTo>
                      <a:pt x="224" y="701"/>
                    </a:lnTo>
                    <a:lnTo>
                      <a:pt x="219" y="701"/>
                    </a:lnTo>
                    <a:lnTo>
                      <a:pt x="214" y="701"/>
                    </a:lnTo>
                    <a:lnTo>
                      <a:pt x="208" y="701"/>
                    </a:lnTo>
                    <a:lnTo>
                      <a:pt x="203" y="701"/>
                    </a:lnTo>
                    <a:lnTo>
                      <a:pt x="198" y="701"/>
                    </a:lnTo>
                    <a:lnTo>
                      <a:pt x="193" y="701"/>
                    </a:lnTo>
                    <a:lnTo>
                      <a:pt x="188" y="701"/>
                    </a:lnTo>
                    <a:lnTo>
                      <a:pt x="182" y="701"/>
                    </a:lnTo>
                    <a:lnTo>
                      <a:pt x="182" y="695"/>
                    </a:lnTo>
                    <a:lnTo>
                      <a:pt x="177" y="695"/>
                    </a:lnTo>
                    <a:lnTo>
                      <a:pt x="177" y="690"/>
                    </a:lnTo>
                    <a:lnTo>
                      <a:pt x="172" y="690"/>
                    </a:lnTo>
                    <a:lnTo>
                      <a:pt x="167" y="690"/>
                    </a:lnTo>
                    <a:lnTo>
                      <a:pt x="167" y="685"/>
                    </a:lnTo>
                    <a:lnTo>
                      <a:pt x="167" y="680"/>
                    </a:lnTo>
                    <a:lnTo>
                      <a:pt x="167" y="674"/>
                    </a:lnTo>
                    <a:lnTo>
                      <a:pt x="161" y="674"/>
                    </a:lnTo>
                    <a:lnTo>
                      <a:pt x="156" y="674"/>
                    </a:lnTo>
                    <a:lnTo>
                      <a:pt x="156" y="669"/>
                    </a:lnTo>
                    <a:lnTo>
                      <a:pt x="161" y="669"/>
                    </a:lnTo>
                    <a:lnTo>
                      <a:pt x="156" y="669"/>
                    </a:lnTo>
                    <a:lnTo>
                      <a:pt x="156" y="664"/>
                    </a:lnTo>
                    <a:lnTo>
                      <a:pt x="161" y="659"/>
                    </a:lnTo>
                    <a:lnTo>
                      <a:pt x="156" y="659"/>
                    </a:lnTo>
                    <a:lnTo>
                      <a:pt x="156" y="654"/>
                    </a:lnTo>
                    <a:lnTo>
                      <a:pt x="151" y="648"/>
                    </a:lnTo>
                    <a:lnTo>
                      <a:pt x="151" y="643"/>
                    </a:lnTo>
                    <a:lnTo>
                      <a:pt x="146" y="643"/>
                    </a:lnTo>
                    <a:lnTo>
                      <a:pt x="146" y="638"/>
                    </a:lnTo>
                    <a:lnTo>
                      <a:pt x="141" y="638"/>
                    </a:lnTo>
                    <a:lnTo>
                      <a:pt x="141" y="633"/>
                    </a:lnTo>
                    <a:lnTo>
                      <a:pt x="135" y="633"/>
                    </a:lnTo>
                    <a:lnTo>
                      <a:pt x="130" y="633"/>
                    </a:lnTo>
                    <a:lnTo>
                      <a:pt x="130" y="627"/>
                    </a:lnTo>
                    <a:lnTo>
                      <a:pt x="125" y="627"/>
                    </a:lnTo>
                    <a:lnTo>
                      <a:pt x="125" y="622"/>
                    </a:lnTo>
                    <a:lnTo>
                      <a:pt x="120" y="622"/>
                    </a:lnTo>
                    <a:lnTo>
                      <a:pt x="120" y="617"/>
                    </a:lnTo>
                    <a:lnTo>
                      <a:pt x="120" y="612"/>
                    </a:lnTo>
                    <a:lnTo>
                      <a:pt x="115" y="612"/>
                    </a:lnTo>
                    <a:lnTo>
                      <a:pt x="120" y="606"/>
                    </a:lnTo>
                    <a:lnTo>
                      <a:pt x="125" y="606"/>
                    </a:lnTo>
                    <a:lnTo>
                      <a:pt x="125" y="601"/>
                    </a:lnTo>
                    <a:lnTo>
                      <a:pt x="125" y="596"/>
                    </a:lnTo>
                    <a:lnTo>
                      <a:pt x="125" y="591"/>
                    </a:lnTo>
                    <a:lnTo>
                      <a:pt x="130" y="586"/>
                    </a:lnTo>
                    <a:lnTo>
                      <a:pt x="125" y="586"/>
                    </a:lnTo>
                    <a:lnTo>
                      <a:pt x="125" y="580"/>
                    </a:lnTo>
                    <a:lnTo>
                      <a:pt x="130" y="580"/>
                    </a:lnTo>
                    <a:lnTo>
                      <a:pt x="125" y="580"/>
                    </a:lnTo>
                    <a:lnTo>
                      <a:pt x="125" y="575"/>
                    </a:lnTo>
                    <a:lnTo>
                      <a:pt x="130" y="575"/>
                    </a:lnTo>
                    <a:lnTo>
                      <a:pt x="130" y="570"/>
                    </a:lnTo>
                    <a:lnTo>
                      <a:pt x="125" y="570"/>
                    </a:lnTo>
                    <a:lnTo>
                      <a:pt x="130" y="570"/>
                    </a:lnTo>
                    <a:lnTo>
                      <a:pt x="130" y="565"/>
                    </a:lnTo>
                    <a:lnTo>
                      <a:pt x="130" y="559"/>
                    </a:lnTo>
                    <a:lnTo>
                      <a:pt x="135" y="559"/>
                    </a:lnTo>
                    <a:lnTo>
                      <a:pt x="135" y="554"/>
                    </a:lnTo>
                    <a:lnTo>
                      <a:pt x="135" y="549"/>
                    </a:lnTo>
                    <a:lnTo>
                      <a:pt x="135" y="544"/>
                    </a:lnTo>
                    <a:lnTo>
                      <a:pt x="130" y="544"/>
                    </a:lnTo>
                    <a:lnTo>
                      <a:pt x="130" y="539"/>
                    </a:lnTo>
                    <a:lnTo>
                      <a:pt x="135" y="539"/>
                    </a:lnTo>
                    <a:lnTo>
                      <a:pt x="130" y="533"/>
                    </a:lnTo>
                    <a:lnTo>
                      <a:pt x="130" y="528"/>
                    </a:lnTo>
                    <a:lnTo>
                      <a:pt x="130" y="523"/>
                    </a:lnTo>
                    <a:lnTo>
                      <a:pt x="125" y="523"/>
                    </a:lnTo>
                    <a:lnTo>
                      <a:pt x="125" y="518"/>
                    </a:lnTo>
                    <a:lnTo>
                      <a:pt x="120" y="512"/>
                    </a:lnTo>
                    <a:lnTo>
                      <a:pt x="120" y="518"/>
                    </a:lnTo>
                    <a:lnTo>
                      <a:pt x="120" y="523"/>
                    </a:lnTo>
                    <a:lnTo>
                      <a:pt x="115" y="533"/>
                    </a:lnTo>
                    <a:lnTo>
                      <a:pt x="115" y="539"/>
                    </a:lnTo>
                    <a:lnTo>
                      <a:pt x="115" y="544"/>
                    </a:lnTo>
                    <a:lnTo>
                      <a:pt x="109" y="544"/>
                    </a:lnTo>
                    <a:lnTo>
                      <a:pt x="109" y="549"/>
                    </a:lnTo>
                    <a:lnTo>
                      <a:pt x="104" y="549"/>
                    </a:lnTo>
                    <a:lnTo>
                      <a:pt x="104" y="554"/>
                    </a:lnTo>
                    <a:lnTo>
                      <a:pt x="99" y="554"/>
                    </a:lnTo>
                    <a:lnTo>
                      <a:pt x="94" y="554"/>
                    </a:lnTo>
                    <a:lnTo>
                      <a:pt x="94" y="549"/>
                    </a:lnTo>
                    <a:lnTo>
                      <a:pt x="94" y="544"/>
                    </a:lnTo>
                    <a:lnTo>
                      <a:pt x="94" y="539"/>
                    </a:lnTo>
                    <a:lnTo>
                      <a:pt x="88" y="539"/>
                    </a:lnTo>
                    <a:lnTo>
                      <a:pt x="88" y="533"/>
                    </a:lnTo>
                    <a:lnTo>
                      <a:pt x="83" y="533"/>
                    </a:lnTo>
                    <a:lnTo>
                      <a:pt x="78" y="528"/>
                    </a:lnTo>
                    <a:lnTo>
                      <a:pt x="78" y="523"/>
                    </a:lnTo>
                    <a:lnTo>
                      <a:pt x="78" y="518"/>
                    </a:lnTo>
                    <a:lnTo>
                      <a:pt x="78" y="512"/>
                    </a:lnTo>
                    <a:lnTo>
                      <a:pt x="83" y="507"/>
                    </a:lnTo>
                    <a:lnTo>
                      <a:pt x="83" y="502"/>
                    </a:lnTo>
                    <a:lnTo>
                      <a:pt x="83" y="497"/>
                    </a:lnTo>
                    <a:lnTo>
                      <a:pt x="88" y="492"/>
                    </a:lnTo>
                    <a:lnTo>
                      <a:pt x="94" y="492"/>
                    </a:lnTo>
                    <a:lnTo>
                      <a:pt x="94" y="486"/>
                    </a:lnTo>
                    <a:lnTo>
                      <a:pt x="99" y="486"/>
                    </a:lnTo>
                    <a:lnTo>
                      <a:pt x="94" y="486"/>
                    </a:lnTo>
                    <a:lnTo>
                      <a:pt x="83" y="486"/>
                    </a:lnTo>
                    <a:lnTo>
                      <a:pt x="78" y="486"/>
                    </a:lnTo>
                    <a:lnTo>
                      <a:pt x="68" y="486"/>
                    </a:lnTo>
                    <a:lnTo>
                      <a:pt x="62" y="486"/>
                    </a:lnTo>
                    <a:lnTo>
                      <a:pt x="57" y="486"/>
                    </a:lnTo>
                    <a:lnTo>
                      <a:pt x="57" y="481"/>
                    </a:lnTo>
                    <a:lnTo>
                      <a:pt x="52" y="476"/>
                    </a:lnTo>
                    <a:lnTo>
                      <a:pt x="47" y="476"/>
                    </a:lnTo>
                    <a:lnTo>
                      <a:pt x="47" y="481"/>
                    </a:lnTo>
                    <a:lnTo>
                      <a:pt x="42" y="481"/>
                    </a:lnTo>
                    <a:lnTo>
                      <a:pt x="42" y="486"/>
                    </a:lnTo>
                    <a:lnTo>
                      <a:pt x="36" y="492"/>
                    </a:lnTo>
                    <a:lnTo>
                      <a:pt x="36" y="497"/>
                    </a:lnTo>
                    <a:lnTo>
                      <a:pt x="31" y="497"/>
                    </a:lnTo>
                    <a:lnTo>
                      <a:pt x="31" y="502"/>
                    </a:lnTo>
                    <a:lnTo>
                      <a:pt x="26" y="502"/>
                    </a:lnTo>
                    <a:lnTo>
                      <a:pt x="21" y="502"/>
                    </a:lnTo>
                    <a:lnTo>
                      <a:pt x="21" y="507"/>
                    </a:lnTo>
                    <a:lnTo>
                      <a:pt x="16" y="507"/>
                    </a:lnTo>
                    <a:lnTo>
                      <a:pt x="10" y="507"/>
                    </a:lnTo>
                    <a:lnTo>
                      <a:pt x="10" y="512"/>
                    </a:lnTo>
                    <a:lnTo>
                      <a:pt x="0" y="507"/>
                    </a:lnTo>
                    <a:lnTo>
                      <a:pt x="0" y="502"/>
                    </a:lnTo>
                    <a:lnTo>
                      <a:pt x="5" y="502"/>
                    </a:lnTo>
                    <a:lnTo>
                      <a:pt x="5" y="497"/>
                    </a:lnTo>
                    <a:lnTo>
                      <a:pt x="10" y="492"/>
                    </a:lnTo>
                    <a:lnTo>
                      <a:pt x="5" y="486"/>
                    </a:lnTo>
                    <a:lnTo>
                      <a:pt x="10" y="486"/>
                    </a:lnTo>
                    <a:lnTo>
                      <a:pt x="10" y="481"/>
                    </a:lnTo>
                    <a:lnTo>
                      <a:pt x="10" y="476"/>
                    </a:lnTo>
                    <a:lnTo>
                      <a:pt x="16" y="476"/>
                    </a:lnTo>
                    <a:lnTo>
                      <a:pt x="16" y="471"/>
                    </a:lnTo>
                    <a:lnTo>
                      <a:pt x="16" y="465"/>
                    </a:lnTo>
                    <a:lnTo>
                      <a:pt x="16" y="460"/>
                    </a:lnTo>
                    <a:lnTo>
                      <a:pt x="16" y="455"/>
                    </a:lnTo>
                    <a:lnTo>
                      <a:pt x="16" y="450"/>
                    </a:lnTo>
                    <a:lnTo>
                      <a:pt x="21" y="450"/>
                    </a:lnTo>
                    <a:lnTo>
                      <a:pt x="21" y="445"/>
                    </a:lnTo>
                    <a:lnTo>
                      <a:pt x="21" y="439"/>
                    </a:lnTo>
                    <a:lnTo>
                      <a:pt x="21" y="434"/>
                    </a:lnTo>
                    <a:lnTo>
                      <a:pt x="21" y="429"/>
                    </a:lnTo>
                    <a:lnTo>
                      <a:pt x="26" y="429"/>
                    </a:lnTo>
                    <a:lnTo>
                      <a:pt x="21" y="424"/>
                    </a:lnTo>
                    <a:lnTo>
                      <a:pt x="26" y="424"/>
                    </a:lnTo>
                    <a:lnTo>
                      <a:pt x="26" y="418"/>
                    </a:lnTo>
                    <a:lnTo>
                      <a:pt x="21" y="413"/>
                    </a:lnTo>
                    <a:lnTo>
                      <a:pt x="26" y="413"/>
                    </a:lnTo>
                    <a:lnTo>
                      <a:pt x="21" y="413"/>
                    </a:lnTo>
                    <a:lnTo>
                      <a:pt x="26" y="408"/>
                    </a:lnTo>
                    <a:lnTo>
                      <a:pt x="26" y="403"/>
                    </a:lnTo>
                    <a:lnTo>
                      <a:pt x="31" y="403"/>
                    </a:lnTo>
                    <a:lnTo>
                      <a:pt x="31" y="398"/>
                    </a:lnTo>
                    <a:lnTo>
                      <a:pt x="31" y="392"/>
                    </a:lnTo>
                    <a:lnTo>
                      <a:pt x="31" y="387"/>
                    </a:lnTo>
                    <a:lnTo>
                      <a:pt x="31" y="382"/>
                    </a:lnTo>
                    <a:lnTo>
                      <a:pt x="31" y="377"/>
                    </a:lnTo>
                    <a:lnTo>
                      <a:pt x="31" y="371"/>
                    </a:lnTo>
                    <a:lnTo>
                      <a:pt x="26" y="371"/>
                    </a:lnTo>
                    <a:lnTo>
                      <a:pt x="26" y="366"/>
                    </a:lnTo>
                    <a:lnTo>
                      <a:pt x="21" y="366"/>
                    </a:lnTo>
                    <a:lnTo>
                      <a:pt x="21" y="361"/>
                    </a:lnTo>
                    <a:lnTo>
                      <a:pt x="21" y="356"/>
                    </a:lnTo>
                    <a:lnTo>
                      <a:pt x="16" y="356"/>
                    </a:lnTo>
                    <a:lnTo>
                      <a:pt x="16" y="350"/>
                    </a:lnTo>
                    <a:lnTo>
                      <a:pt x="16" y="345"/>
                    </a:lnTo>
                    <a:lnTo>
                      <a:pt x="16" y="340"/>
                    </a:lnTo>
                    <a:lnTo>
                      <a:pt x="10" y="340"/>
                    </a:lnTo>
                    <a:lnTo>
                      <a:pt x="10" y="335"/>
                    </a:lnTo>
                    <a:lnTo>
                      <a:pt x="10" y="330"/>
                    </a:lnTo>
                    <a:lnTo>
                      <a:pt x="10" y="324"/>
                    </a:lnTo>
                    <a:lnTo>
                      <a:pt x="10" y="319"/>
                    </a:lnTo>
                    <a:lnTo>
                      <a:pt x="10" y="314"/>
                    </a:lnTo>
                    <a:lnTo>
                      <a:pt x="16" y="314"/>
                    </a:lnTo>
                    <a:lnTo>
                      <a:pt x="16" y="309"/>
                    </a:lnTo>
                    <a:lnTo>
                      <a:pt x="21" y="309"/>
                    </a:lnTo>
                    <a:lnTo>
                      <a:pt x="21" y="303"/>
                    </a:lnTo>
                    <a:lnTo>
                      <a:pt x="21" y="298"/>
                    </a:lnTo>
                    <a:lnTo>
                      <a:pt x="16" y="298"/>
                    </a:lnTo>
                    <a:lnTo>
                      <a:pt x="16" y="293"/>
                    </a:lnTo>
                    <a:lnTo>
                      <a:pt x="21" y="288"/>
                    </a:lnTo>
                    <a:lnTo>
                      <a:pt x="26" y="288"/>
                    </a:lnTo>
                    <a:lnTo>
                      <a:pt x="31" y="288"/>
                    </a:lnTo>
                    <a:lnTo>
                      <a:pt x="31" y="283"/>
                    </a:lnTo>
                    <a:lnTo>
                      <a:pt x="31" y="277"/>
                    </a:lnTo>
                    <a:lnTo>
                      <a:pt x="31" y="272"/>
                    </a:lnTo>
                    <a:lnTo>
                      <a:pt x="36" y="272"/>
                    </a:lnTo>
                    <a:lnTo>
                      <a:pt x="36" y="267"/>
                    </a:lnTo>
                    <a:lnTo>
                      <a:pt x="31" y="267"/>
                    </a:lnTo>
                    <a:lnTo>
                      <a:pt x="36" y="267"/>
                    </a:lnTo>
                    <a:lnTo>
                      <a:pt x="36" y="262"/>
                    </a:lnTo>
                    <a:lnTo>
                      <a:pt x="36" y="256"/>
                    </a:lnTo>
                    <a:lnTo>
                      <a:pt x="36" y="251"/>
                    </a:lnTo>
                    <a:lnTo>
                      <a:pt x="31" y="251"/>
                    </a:lnTo>
                    <a:lnTo>
                      <a:pt x="31" y="246"/>
                    </a:lnTo>
                    <a:lnTo>
                      <a:pt x="36" y="246"/>
                    </a:lnTo>
                    <a:lnTo>
                      <a:pt x="36" y="241"/>
                    </a:lnTo>
                    <a:lnTo>
                      <a:pt x="36" y="236"/>
                    </a:lnTo>
                    <a:lnTo>
                      <a:pt x="42" y="230"/>
                    </a:lnTo>
                    <a:lnTo>
                      <a:pt x="47" y="225"/>
                    </a:lnTo>
                    <a:lnTo>
                      <a:pt x="52" y="225"/>
                    </a:lnTo>
                    <a:lnTo>
                      <a:pt x="62" y="220"/>
                    </a:lnTo>
                    <a:lnTo>
                      <a:pt x="68" y="220"/>
                    </a:lnTo>
                    <a:lnTo>
                      <a:pt x="73" y="220"/>
                    </a:lnTo>
                    <a:lnTo>
                      <a:pt x="78" y="225"/>
                    </a:lnTo>
                    <a:lnTo>
                      <a:pt x="83" y="225"/>
                    </a:lnTo>
                    <a:lnTo>
                      <a:pt x="94" y="220"/>
                    </a:lnTo>
                    <a:lnTo>
                      <a:pt x="99" y="220"/>
                    </a:lnTo>
                    <a:lnTo>
                      <a:pt x="104" y="215"/>
                    </a:lnTo>
                    <a:lnTo>
                      <a:pt x="104" y="209"/>
                    </a:lnTo>
                    <a:lnTo>
                      <a:pt x="109" y="209"/>
                    </a:lnTo>
                    <a:lnTo>
                      <a:pt x="115" y="209"/>
                    </a:lnTo>
                    <a:lnTo>
                      <a:pt x="115" y="204"/>
                    </a:lnTo>
                    <a:lnTo>
                      <a:pt x="125" y="194"/>
                    </a:lnTo>
                    <a:lnTo>
                      <a:pt x="130" y="189"/>
                    </a:lnTo>
                    <a:lnTo>
                      <a:pt x="130" y="183"/>
                    </a:lnTo>
                    <a:lnTo>
                      <a:pt x="135" y="178"/>
                    </a:lnTo>
                    <a:lnTo>
                      <a:pt x="141" y="178"/>
                    </a:lnTo>
                    <a:lnTo>
                      <a:pt x="146" y="173"/>
                    </a:lnTo>
                    <a:lnTo>
                      <a:pt x="151" y="178"/>
                    </a:lnTo>
                    <a:lnTo>
                      <a:pt x="151" y="173"/>
                    </a:lnTo>
                    <a:lnTo>
                      <a:pt x="156" y="173"/>
                    </a:lnTo>
                    <a:lnTo>
                      <a:pt x="161" y="168"/>
                    </a:lnTo>
                    <a:lnTo>
                      <a:pt x="167" y="162"/>
                    </a:lnTo>
                    <a:lnTo>
                      <a:pt x="172" y="162"/>
                    </a:lnTo>
                    <a:lnTo>
                      <a:pt x="188" y="147"/>
                    </a:lnTo>
                    <a:lnTo>
                      <a:pt x="193" y="147"/>
                    </a:lnTo>
                    <a:lnTo>
                      <a:pt x="198" y="141"/>
                    </a:lnTo>
                    <a:lnTo>
                      <a:pt x="203" y="141"/>
                    </a:lnTo>
                    <a:lnTo>
                      <a:pt x="203" y="147"/>
                    </a:lnTo>
                    <a:lnTo>
                      <a:pt x="203" y="152"/>
                    </a:lnTo>
                    <a:lnTo>
                      <a:pt x="208" y="152"/>
                    </a:lnTo>
                    <a:lnTo>
                      <a:pt x="219" y="152"/>
                    </a:lnTo>
                    <a:lnTo>
                      <a:pt x="240" y="147"/>
                    </a:lnTo>
                    <a:lnTo>
                      <a:pt x="255" y="136"/>
                    </a:lnTo>
                    <a:lnTo>
                      <a:pt x="271" y="131"/>
                    </a:lnTo>
                    <a:lnTo>
                      <a:pt x="292" y="121"/>
                    </a:lnTo>
                    <a:lnTo>
                      <a:pt x="344" y="94"/>
                    </a:lnTo>
                    <a:lnTo>
                      <a:pt x="365" y="84"/>
                    </a:lnTo>
                    <a:lnTo>
                      <a:pt x="391" y="68"/>
                    </a:lnTo>
                    <a:lnTo>
                      <a:pt x="401" y="63"/>
                    </a:lnTo>
                    <a:lnTo>
                      <a:pt x="412" y="58"/>
                    </a:lnTo>
                    <a:lnTo>
                      <a:pt x="417" y="47"/>
                    </a:lnTo>
                    <a:lnTo>
                      <a:pt x="427" y="42"/>
                    </a:lnTo>
                    <a:lnTo>
                      <a:pt x="427" y="37"/>
                    </a:lnTo>
                    <a:lnTo>
                      <a:pt x="427" y="32"/>
                    </a:lnTo>
                    <a:lnTo>
                      <a:pt x="433" y="27"/>
                    </a:lnTo>
                    <a:lnTo>
                      <a:pt x="433" y="21"/>
                    </a:lnTo>
                    <a:lnTo>
                      <a:pt x="443" y="21"/>
                    </a:lnTo>
                    <a:lnTo>
                      <a:pt x="448" y="11"/>
                    </a:lnTo>
                    <a:lnTo>
                      <a:pt x="453" y="6"/>
                    </a:lnTo>
                    <a:lnTo>
                      <a:pt x="459" y="0"/>
                    </a:lnTo>
                    <a:lnTo>
                      <a:pt x="464" y="0"/>
                    </a:lnTo>
                    <a:lnTo>
                      <a:pt x="469" y="0"/>
                    </a:lnTo>
                    <a:lnTo>
                      <a:pt x="479" y="6"/>
                    </a:lnTo>
                    <a:lnTo>
                      <a:pt x="490" y="11"/>
                    </a:lnTo>
                    <a:lnTo>
                      <a:pt x="505" y="27"/>
                    </a:lnTo>
                    <a:lnTo>
                      <a:pt x="505" y="32"/>
                    </a:lnTo>
                    <a:lnTo>
                      <a:pt x="505" y="37"/>
                    </a:lnTo>
                    <a:lnTo>
                      <a:pt x="505" y="42"/>
                    </a:lnTo>
                    <a:lnTo>
                      <a:pt x="511" y="47"/>
                    </a:lnTo>
                    <a:lnTo>
                      <a:pt x="516" y="53"/>
                    </a:lnTo>
                    <a:lnTo>
                      <a:pt x="521" y="58"/>
                    </a:lnTo>
                    <a:lnTo>
                      <a:pt x="532" y="63"/>
                    </a:lnTo>
                    <a:lnTo>
                      <a:pt x="537" y="63"/>
                    </a:lnTo>
                    <a:lnTo>
                      <a:pt x="542" y="63"/>
                    </a:lnTo>
                    <a:lnTo>
                      <a:pt x="563" y="68"/>
                    </a:lnTo>
                    <a:lnTo>
                      <a:pt x="584" y="74"/>
                    </a:lnTo>
                    <a:lnTo>
                      <a:pt x="594" y="74"/>
                    </a:lnTo>
                    <a:lnTo>
                      <a:pt x="599" y="79"/>
                    </a:lnTo>
                    <a:lnTo>
                      <a:pt x="610" y="84"/>
                    </a:lnTo>
                    <a:lnTo>
                      <a:pt x="615" y="84"/>
                    </a:lnTo>
                    <a:lnTo>
                      <a:pt x="636" y="74"/>
                    </a:lnTo>
                    <a:lnTo>
                      <a:pt x="641" y="74"/>
                    </a:lnTo>
                    <a:lnTo>
                      <a:pt x="651" y="79"/>
                    </a:lnTo>
                    <a:lnTo>
                      <a:pt x="651" y="84"/>
                    </a:lnTo>
                    <a:lnTo>
                      <a:pt x="651" y="89"/>
                    </a:lnTo>
                    <a:lnTo>
                      <a:pt x="646" y="94"/>
                    </a:lnTo>
                    <a:lnTo>
                      <a:pt x="641" y="100"/>
                    </a:lnTo>
                    <a:lnTo>
                      <a:pt x="631" y="100"/>
                    </a:lnTo>
                    <a:lnTo>
                      <a:pt x="631" y="105"/>
                    </a:lnTo>
                    <a:lnTo>
                      <a:pt x="625" y="105"/>
                    </a:lnTo>
                    <a:lnTo>
                      <a:pt x="620" y="110"/>
                    </a:lnTo>
                    <a:lnTo>
                      <a:pt x="620" y="115"/>
                    </a:lnTo>
                    <a:lnTo>
                      <a:pt x="615" y="121"/>
                    </a:lnTo>
                    <a:lnTo>
                      <a:pt x="610" y="121"/>
                    </a:lnTo>
                    <a:lnTo>
                      <a:pt x="599" y="126"/>
                    </a:lnTo>
                    <a:lnTo>
                      <a:pt x="594" y="131"/>
                    </a:lnTo>
                    <a:lnTo>
                      <a:pt x="594" y="136"/>
                    </a:lnTo>
                    <a:lnTo>
                      <a:pt x="594" y="147"/>
                    </a:lnTo>
                    <a:lnTo>
                      <a:pt x="594" y="168"/>
                    </a:lnTo>
                    <a:lnTo>
                      <a:pt x="594" y="178"/>
                    </a:lnTo>
                    <a:lnTo>
                      <a:pt x="599" y="183"/>
                    </a:lnTo>
                    <a:lnTo>
                      <a:pt x="599" y="189"/>
                    </a:lnTo>
                    <a:lnTo>
                      <a:pt x="605" y="199"/>
                    </a:lnTo>
                    <a:lnTo>
                      <a:pt x="610" y="209"/>
                    </a:lnTo>
                    <a:lnTo>
                      <a:pt x="620" y="230"/>
                    </a:lnTo>
                    <a:lnTo>
                      <a:pt x="620" y="236"/>
                    </a:lnTo>
                    <a:lnTo>
                      <a:pt x="625" y="241"/>
                    </a:lnTo>
                    <a:lnTo>
                      <a:pt x="625" y="246"/>
                    </a:lnTo>
                    <a:lnTo>
                      <a:pt x="631" y="256"/>
                    </a:lnTo>
                    <a:lnTo>
                      <a:pt x="662" y="319"/>
                    </a:lnTo>
                    <a:lnTo>
                      <a:pt x="662" y="324"/>
                    </a:lnTo>
                    <a:lnTo>
                      <a:pt x="667" y="330"/>
                    </a:lnTo>
                    <a:lnTo>
                      <a:pt x="672" y="335"/>
                    </a:lnTo>
                    <a:lnTo>
                      <a:pt x="677" y="335"/>
                    </a:lnTo>
                    <a:lnTo>
                      <a:pt x="683" y="345"/>
                    </a:lnTo>
                    <a:lnTo>
                      <a:pt x="688" y="350"/>
                    </a:lnTo>
                    <a:lnTo>
                      <a:pt x="693" y="356"/>
                    </a:lnTo>
                    <a:lnTo>
                      <a:pt x="698" y="361"/>
                    </a:lnTo>
                    <a:lnTo>
                      <a:pt x="709" y="371"/>
                    </a:lnTo>
                    <a:lnTo>
                      <a:pt x="709" y="377"/>
                    </a:lnTo>
                    <a:lnTo>
                      <a:pt x="714" y="387"/>
                    </a:lnTo>
                    <a:lnTo>
                      <a:pt x="714" y="403"/>
                    </a:lnTo>
                    <a:lnTo>
                      <a:pt x="714" y="408"/>
                    </a:lnTo>
                    <a:lnTo>
                      <a:pt x="719" y="418"/>
                    </a:lnTo>
                    <a:lnTo>
                      <a:pt x="724" y="424"/>
                    </a:lnTo>
                    <a:lnTo>
                      <a:pt x="735" y="439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F90B52FE-7708-DF9B-E4AF-876AA953698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97744" y="4316627"/>
                <a:ext cx="1100739" cy="950072"/>
              </a:xfrm>
              <a:custGeom>
                <a:avLst/>
                <a:gdLst>
                  <a:gd name="T0" fmla="*/ 595 w 746"/>
                  <a:gd name="T1" fmla="*/ 355 h 648"/>
                  <a:gd name="T2" fmla="*/ 652 w 746"/>
                  <a:gd name="T3" fmla="*/ 366 h 648"/>
                  <a:gd name="T4" fmla="*/ 683 w 746"/>
                  <a:gd name="T5" fmla="*/ 376 h 648"/>
                  <a:gd name="T6" fmla="*/ 746 w 746"/>
                  <a:gd name="T7" fmla="*/ 366 h 648"/>
                  <a:gd name="T8" fmla="*/ 725 w 746"/>
                  <a:gd name="T9" fmla="*/ 418 h 648"/>
                  <a:gd name="T10" fmla="*/ 704 w 746"/>
                  <a:gd name="T11" fmla="*/ 449 h 648"/>
                  <a:gd name="T12" fmla="*/ 667 w 746"/>
                  <a:gd name="T13" fmla="*/ 475 h 648"/>
                  <a:gd name="T14" fmla="*/ 652 w 746"/>
                  <a:gd name="T15" fmla="*/ 512 h 648"/>
                  <a:gd name="T16" fmla="*/ 688 w 746"/>
                  <a:gd name="T17" fmla="*/ 548 h 648"/>
                  <a:gd name="T18" fmla="*/ 709 w 746"/>
                  <a:gd name="T19" fmla="*/ 543 h 648"/>
                  <a:gd name="T20" fmla="*/ 740 w 746"/>
                  <a:gd name="T21" fmla="*/ 543 h 648"/>
                  <a:gd name="T22" fmla="*/ 730 w 746"/>
                  <a:gd name="T23" fmla="*/ 580 h 648"/>
                  <a:gd name="T24" fmla="*/ 699 w 746"/>
                  <a:gd name="T25" fmla="*/ 601 h 648"/>
                  <a:gd name="T26" fmla="*/ 740 w 746"/>
                  <a:gd name="T27" fmla="*/ 622 h 648"/>
                  <a:gd name="T28" fmla="*/ 688 w 746"/>
                  <a:gd name="T29" fmla="*/ 627 h 648"/>
                  <a:gd name="T30" fmla="*/ 641 w 746"/>
                  <a:gd name="T31" fmla="*/ 622 h 648"/>
                  <a:gd name="T32" fmla="*/ 610 w 746"/>
                  <a:gd name="T33" fmla="*/ 596 h 648"/>
                  <a:gd name="T34" fmla="*/ 574 w 746"/>
                  <a:gd name="T35" fmla="*/ 580 h 648"/>
                  <a:gd name="T36" fmla="*/ 595 w 746"/>
                  <a:gd name="T37" fmla="*/ 554 h 648"/>
                  <a:gd name="T38" fmla="*/ 568 w 746"/>
                  <a:gd name="T39" fmla="*/ 538 h 648"/>
                  <a:gd name="T40" fmla="*/ 542 w 746"/>
                  <a:gd name="T41" fmla="*/ 543 h 648"/>
                  <a:gd name="T42" fmla="*/ 532 w 746"/>
                  <a:gd name="T43" fmla="*/ 522 h 648"/>
                  <a:gd name="T44" fmla="*/ 475 w 746"/>
                  <a:gd name="T45" fmla="*/ 501 h 648"/>
                  <a:gd name="T46" fmla="*/ 292 w 746"/>
                  <a:gd name="T47" fmla="*/ 517 h 648"/>
                  <a:gd name="T48" fmla="*/ 240 w 746"/>
                  <a:gd name="T49" fmla="*/ 501 h 648"/>
                  <a:gd name="T50" fmla="*/ 209 w 746"/>
                  <a:gd name="T51" fmla="*/ 528 h 648"/>
                  <a:gd name="T52" fmla="*/ 183 w 746"/>
                  <a:gd name="T53" fmla="*/ 569 h 648"/>
                  <a:gd name="T54" fmla="*/ 63 w 746"/>
                  <a:gd name="T55" fmla="*/ 585 h 648"/>
                  <a:gd name="T56" fmla="*/ 16 w 746"/>
                  <a:gd name="T57" fmla="*/ 590 h 648"/>
                  <a:gd name="T58" fmla="*/ 16 w 746"/>
                  <a:gd name="T59" fmla="*/ 554 h 648"/>
                  <a:gd name="T60" fmla="*/ 37 w 746"/>
                  <a:gd name="T61" fmla="*/ 496 h 648"/>
                  <a:gd name="T62" fmla="*/ 11 w 746"/>
                  <a:gd name="T63" fmla="*/ 449 h 648"/>
                  <a:gd name="T64" fmla="*/ 6 w 746"/>
                  <a:gd name="T65" fmla="*/ 402 h 648"/>
                  <a:gd name="T66" fmla="*/ 26 w 746"/>
                  <a:gd name="T67" fmla="*/ 350 h 648"/>
                  <a:gd name="T68" fmla="*/ 32 w 746"/>
                  <a:gd name="T69" fmla="*/ 303 h 648"/>
                  <a:gd name="T70" fmla="*/ 37 w 746"/>
                  <a:gd name="T71" fmla="*/ 209 h 648"/>
                  <a:gd name="T72" fmla="*/ 21 w 746"/>
                  <a:gd name="T73" fmla="*/ 162 h 648"/>
                  <a:gd name="T74" fmla="*/ 11 w 746"/>
                  <a:gd name="T75" fmla="*/ 57 h 648"/>
                  <a:gd name="T76" fmla="*/ 21 w 746"/>
                  <a:gd name="T77" fmla="*/ 21 h 648"/>
                  <a:gd name="T78" fmla="*/ 52 w 746"/>
                  <a:gd name="T79" fmla="*/ 10 h 648"/>
                  <a:gd name="T80" fmla="*/ 73 w 746"/>
                  <a:gd name="T81" fmla="*/ 26 h 648"/>
                  <a:gd name="T82" fmla="*/ 84 w 746"/>
                  <a:gd name="T83" fmla="*/ 68 h 648"/>
                  <a:gd name="T84" fmla="*/ 105 w 746"/>
                  <a:gd name="T85" fmla="*/ 57 h 648"/>
                  <a:gd name="T86" fmla="*/ 120 w 746"/>
                  <a:gd name="T87" fmla="*/ 63 h 648"/>
                  <a:gd name="T88" fmla="*/ 120 w 746"/>
                  <a:gd name="T89" fmla="*/ 94 h 648"/>
                  <a:gd name="T90" fmla="*/ 115 w 746"/>
                  <a:gd name="T91" fmla="*/ 125 h 648"/>
                  <a:gd name="T92" fmla="*/ 120 w 746"/>
                  <a:gd name="T93" fmla="*/ 157 h 648"/>
                  <a:gd name="T94" fmla="*/ 151 w 746"/>
                  <a:gd name="T95" fmla="*/ 183 h 648"/>
                  <a:gd name="T96" fmla="*/ 157 w 746"/>
                  <a:gd name="T97" fmla="*/ 214 h 648"/>
                  <a:gd name="T98" fmla="*/ 198 w 746"/>
                  <a:gd name="T99" fmla="*/ 225 h 648"/>
                  <a:gd name="T100" fmla="*/ 240 w 746"/>
                  <a:gd name="T101" fmla="*/ 245 h 648"/>
                  <a:gd name="T102" fmla="*/ 266 w 746"/>
                  <a:gd name="T103" fmla="*/ 198 h 648"/>
                  <a:gd name="T104" fmla="*/ 303 w 746"/>
                  <a:gd name="T105" fmla="*/ 219 h 648"/>
                  <a:gd name="T106" fmla="*/ 339 w 746"/>
                  <a:gd name="T107" fmla="*/ 198 h 648"/>
                  <a:gd name="T108" fmla="*/ 417 w 746"/>
                  <a:gd name="T109" fmla="*/ 272 h 648"/>
                  <a:gd name="T110" fmla="*/ 428 w 746"/>
                  <a:gd name="T111" fmla="*/ 329 h 648"/>
                  <a:gd name="T112" fmla="*/ 495 w 746"/>
                  <a:gd name="T113" fmla="*/ 32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46" h="648">
                    <a:moveTo>
                      <a:pt x="542" y="324"/>
                    </a:moveTo>
                    <a:lnTo>
                      <a:pt x="558" y="319"/>
                    </a:lnTo>
                    <a:lnTo>
                      <a:pt x="568" y="308"/>
                    </a:lnTo>
                    <a:lnTo>
                      <a:pt x="574" y="308"/>
                    </a:lnTo>
                    <a:lnTo>
                      <a:pt x="579" y="313"/>
                    </a:lnTo>
                    <a:lnTo>
                      <a:pt x="579" y="329"/>
                    </a:lnTo>
                    <a:lnTo>
                      <a:pt x="579" y="345"/>
                    </a:lnTo>
                    <a:lnTo>
                      <a:pt x="584" y="355"/>
                    </a:lnTo>
                    <a:lnTo>
                      <a:pt x="589" y="360"/>
                    </a:lnTo>
                    <a:lnTo>
                      <a:pt x="595" y="355"/>
                    </a:lnTo>
                    <a:lnTo>
                      <a:pt x="600" y="350"/>
                    </a:lnTo>
                    <a:lnTo>
                      <a:pt x="610" y="345"/>
                    </a:lnTo>
                    <a:lnTo>
                      <a:pt x="615" y="339"/>
                    </a:lnTo>
                    <a:lnTo>
                      <a:pt x="621" y="339"/>
                    </a:lnTo>
                    <a:lnTo>
                      <a:pt x="631" y="345"/>
                    </a:lnTo>
                    <a:lnTo>
                      <a:pt x="636" y="350"/>
                    </a:lnTo>
                    <a:lnTo>
                      <a:pt x="641" y="350"/>
                    </a:lnTo>
                    <a:lnTo>
                      <a:pt x="647" y="350"/>
                    </a:lnTo>
                    <a:lnTo>
                      <a:pt x="652" y="350"/>
                    </a:lnTo>
                    <a:lnTo>
                      <a:pt x="652" y="366"/>
                    </a:lnTo>
                    <a:lnTo>
                      <a:pt x="657" y="366"/>
                    </a:lnTo>
                    <a:lnTo>
                      <a:pt x="652" y="371"/>
                    </a:lnTo>
                    <a:lnTo>
                      <a:pt x="657" y="376"/>
                    </a:lnTo>
                    <a:lnTo>
                      <a:pt x="657" y="381"/>
                    </a:lnTo>
                    <a:lnTo>
                      <a:pt x="662" y="381"/>
                    </a:lnTo>
                    <a:lnTo>
                      <a:pt x="662" y="387"/>
                    </a:lnTo>
                    <a:lnTo>
                      <a:pt x="667" y="381"/>
                    </a:lnTo>
                    <a:lnTo>
                      <a:pt x="673" y="376"/>
                    </a:lnTo>
                    <a:lnTo>
                      <a:pt x="678" y="376"/>
                    </a:lnTo>
                    <a:lnTo>
                      <a:pt x="683" y="376"/>
                    </a:lnTo>
                    <a:lnTo>
                      <a:pt x="688" y="376"/>
                    </a:lnTo>
                    <a:lnTo>
                      <a:pt x="694" y="381"/>
                    </a:lnTo>
                    <a:lnTo>
                      <a:pt x="699" y="381"/>
                    </a:lnTo>
                    <a:lnTo>
                      <a:pt x="704" y="371"/>
                    </a:lnTo>
                    <a:lnTo>
                      <a:pt x="709" y="366"/>
                    </a:lnTo>
                    <a:lnTo>
                      <a:pt x="725" y="366"/>
                    </a:lnTo>
                    <a:lnTo>
                      <a:pt x="735" y="366"/>
                    </a:lnTo>
                    <a:lnTo>
                      <a:pt x="740" y="360"/>
                    </a:lnTo>
                    <a:lnTo>
                      <a:pt x="746" y="360"/>
                    </a:lnTo>
                    <a:lnTo>
                      <a:pt x="746" y="366"/>
                    </a:lnTo>
                    <a:lnTo>
                      <a:pt x="735" y="371"/>
                    </a:lnTo>
                    <a:lnTo>
                      <a:pt x="730" y="376"/>
                    </a:lnTo>
                    <a:lnTo>
                      <a:pt x="725" y="376"/>
                    </a:lnTo>
                    <a:lnTo>
                      <a:pt x="725" y="381"/>
                    </a:lnTo>
                    <a:lnTo>
                      <a:pt x="725" y="387"/>
                    </a:lnTo>
                    <a:lnTo>
                      <a:pt x="725" y="392"/>
                    </a:lnTo>
                    <a:lnTo>
                      <a:pt x="725" y="397"/>
                    </a:lnTo>
                    <a:lnTo>
                      <a:pt x="725" y="407"/>
                    </a:lnTo>
                    <a:lnTo>
                      <a:pt x="725" y="413"/>
                    </a:lnTo>
                    <a:lnTo>
                      <a:pt x="725" y="418"/>
                    </a:lnTo>
                    <a:lnTo>
                      <a:pt x="725" y="423"/>
                    </a:lnTo>
                    <a:lnTo>
                      <a:pt x="725" y="428"/>
                    </a:lnTo>
                    <a:lnTo>
                      <a:pt x="720" y="428"/>
                    </a:lnTo>
                    <a:lnTo>
                      <a:pt x="720" y="434"/>
                    </a:lnTo>
                    <a:lnTo>
                      <a:pt x="725" y="434"/>
                    </a:lnTo>
                    <a:lnTo>
                      <a:pt x="725" y="439"/>
                    </a:lnTo>
                    <a:lnTo>
                      <a:pt x="720" y="439"/>
                    </a:lnTo>
                    <a:lnTo>
                      <a:pt x="720" y="444"/>
                    </a:lnTo>
                    <a:lnTo>
                      <a:pt x="714" y="444"/>
                    </a:lnTo>
                    <a:lnTo>
                      <a:pt x="704" y="449"/>
                    </a:lnTo>
                    <a:lnTo>
                      <a:pt x="699" y="449"/>
                    </a:lnTo>
                    <a:lnTo>
                      <a:pt x="694" y="454"/>
                    </a:lnTo>
                    <a:lnTo>
                      <a:pt x="688" y="460"/>
                    </a:lnTo>
                    <a:lnTo>
                      <a:pt x="683" y="460"/>
                    </a:lnTo>
                    <a:lnTo>
                      <a:pt x="683" y="465"/>
                    </a:lnTo>
                    <a:lnTo>
                      <a:pt x="678" y="465"/>
                    </a:lnTo>
                    <a:lnTo>
                      <a:pt x="673" y="465"/>
                    </a:lnTo>
                    <a:lnTo>
                      <a:pt x="673" y="470"/>
                    </a:lnTo>
                    <a:lnTo>
                      <a:pt x="667" y="470"/>
                    </a:lnTo>
                    <a:lnTo>
                      <a:pt x="667" y="475"/>
                    </a:lnTo>
                    <a:lnTo>
                      <a:pt x="667" y="481"/>
                    </a:lnTo>
                    <a:lnTo>
                      <a:pt x="662" y="481"/>
                    </a:lnTo>
                    <a:lnTo>
                      <a:pt x="662" y="486"/>
                    </a:lnTo>
                    <a:lnTo>
                      <a:pt x="657" y="486"/>
                    </a:lnTo>
                    <a:lnTo>
                      <a:pt x="657" y="491"/>
                    </a:lnTo>
                    <a:lnTo>
                      <a:pt x="657" y="496"/>
                    </a:lnTo>
                    <a:lnTo>
                      <a:pt x="657" y="501"/>
                    </a:lnTo>
                    <a:lnTo>
                      <a:pt x="657" y="507"/>
                    </a:lnTo>
                    <a:lnTo>
                      <a:pt x="652" y="507"/>
                    </a:lnTo>
                    <a:lnTo>
                      <a:pt x="652" y="512"/>
                    </a:lnTo>
                    <a:lnTo>
                      <a:pt x="657" y="512"/>
                    </a:lnTo>
                    <a:lnTo>
                      <a:pt x="652" y="517"/>
                    </a:lnTo>
                    <a:lnTo>
                      <a:pt x="657" y="517"/>
                    </a:lnTo>
                    <a:lnTo>
                      <a:pt x="667" y="522"/>
                    </a:lnTo>
                    <a:lnTo>
                      <a:pt x="673" y="528"/>
                    </a:lnTo>
                    <a:lnTo>
                      <a:pt x="678" y="528"/>
                    </a:lnTo>
                    <a:lnTo>
                      <a:pt x="683" y="528"/>
                    </a:lnTo>
                    <a:lnTo>
                      <a:pt x="688" y="533"/>
                    </a:lnTo>
                    <a:lnTo>
                      <a:pt x="688" y="538"/>
                    </a:lnTo>
                    <a:lnTo>
                      <a:pt x="688" y="548"/>
                    </a:lnTo>
                    <a:lnTo>
                      <a:pt x="694" y="559"/>
                    </a:lnTo>
                    <a:lnTo>
                      <a:pt x="699" y="564"/>
                    </a:lnTo>
                    <a:lnTo>
                      <a:pt x="699" y="569"/>
                    </a:lnTo>
                    <a:lnTo>
                      <a:pt x="704" y="569"/>
                    </a:lnTo>
                    <a:lnTo>
                      <a:pt x="704" y="564"/>
                    </a:lnTo>
                    <a:lnTo>
                      <a:pt x="704" y="559"/>
                    </a:lnTo>
                    <a:lnTo>
                      <a:pt x="704" y="554"/>
                    </a:lnTo>
                    <a:lnTo>
                      <a:pt x="704" y="548"/>
                    </a:lnTo>
                    <a:lnTo>
                      <a:pt x="709" y="548"/>
                    </a:lnTo>
                    <a:lnTo>
                      <a:pt x="709" y="543"/>
                    </a:lnTo>
                    <a:lnTo>
                      <a:pt x="714" y="533"/>
                    </a:lnTo>
                    <a:lnTo>
                      <a:pt x="720" y="528"/>
                    </a:lnTo>
                    <a:lnTo>
                      <a:pt x="720" y="522"/>
                    </a:lnTo>
                    <a:lnTo>
                      <a:pt x="725" y="522"/>
                    </a:lnTo>
                    <a:lnTo>
                      <a:pt x="730" y="517"/>
                    </a:lnTo>
                    <a:lnTo>
                      <a:pt x="735" y="517"/>
                    </a:lnTo>
                    <a:lnTo>
                      <a:pt x="740" y="522"/>
                    </a:lnTo>
                    <a:lnTo>
                      <a:pt x="740" y="528"/>
                    </a:lnTo>
                    <a:lnTo>
                      <a:pt x="740" y="538"/>
                    </a:lnTo>
                    <a:lnTo>
                      <a:pt x="740" y="543"/>
                    </a:lnTo>
                    <a:lnTo>
                      <a:pt x="735" y="548"/>
                    </a:lnTo>
                    <a:lnTo>
                      <a:pt x="735" y="554"/>
                    </a:lnTo>
                    <a:lnTo>
                      <a:pt x="735" y="559"/>
                    </a:lnTo>
                    <a:lnTo>
                      <a:pt x="740" y="564"/>
                    </a:lnTo>
                    <a:lnTo>
                      <a:pt x="740" y="569"/>
                    </a:lnTo>
                    <a:lnTo>
                      <a:pt x="746" y="575"/>
                    </a:lnTo>
                    <a:lnTo>
                      <a:pt x="740" y="575"/>
                    </a:lnTo>
                    <a:lnTo>
                      <a:pt x="735" y="575"/>
                    </a:lnTo>
                    <a:lnTo>
                      <a:pt x="730" y="569"/>
                    </a:lnTo>
                    <a:lnTo>
                      <a:pt x="730" y="580"/>
                    </a:lnTo>
                    <a:lnTo>
                      <a:pt x="725" y="585"/>
                    </a:lnTo>
                    <a:lnTo>
                      <a:pt x="725" y="590"/>
                    </a:lnTo>
                    <a:lnTo>
                      <a:pt x="725" y="596"/>
                    </a:lnTo>
                    <a:lnTo>
                      <a:pt x="720" y="596"/>
                    </a:lnTo>
                    <a:lnTo>
                      <a:pt x="720" y="601"/>
                    </a:lnTo>
                    <a:lnTo>
                      <a:pt x="720" y="606"/>
                    </a:lnTo>
                    <a:lnTo>
                      <a:pt x="714" y="606"/>
                    </a:lnTo>
                    <a:lnTo>
                      <a:pt x="709" y="606"/>
                    </a:lnTo>
                    <a:lnTo>
                      <a:pt x="704" y="606"/>
                    </a:lnTo>
                    <a:lnTo>
                      <a:pt x="699" y="601"/>
                    </a:lnTo>
                    <a:lnTo>
                      <a:pt x="694" y="601"/>
                    </a:lnTo>
                    <a:lnTo>
                      <a:pt x="694" y="606"/>
                    </a:lnTo>
                    <a:lnTo>
                      <a:pt x="694" y="611"/>
                    </a:lnTo>
                    <a:lnTo>
                      <a:pt x="699" y="611"/>
                    </a:lnTo>
                    <a:lnTo>
                      <a:pt x="709" y="616"/>
                    </a:lnTo>
                    <a:lnTo>
                      <a:pt x="714" y="616"/>
                    </a:lnTo>
                    <a:lnTo>
                      <a:pt x="725" y="616"/>
                    </a:lnTo>
                    <a:lnTo>
                      <a:pt x="730" y="622"/>
                    </a:lnTo>
                    <a:lnTo>
                      <a:pt x="735" y="622"/>
                    </a:lnTo>
                    <a:lnTo>
                      <a:pt x="740" y="622"/>
                    </a:lnTo>
                    <a:lnTo>
                      <a:pt x="740" y="627"/>
                    </a:lnTo>
                    <a:lnTo>
                      <a:pt x="740" y="637"/>
                    </a:lnTo>
                    <a:lnTo>
                      <a:pt x="735" y="643"/>
                    </a:lnTo>
                    <a:lnTo>
                      <a:pt x="735" y="648"/>
                    </a:lnTo>
                    <a:lnTo>
                      <a:pt x="725" y="648"/>
                    </a:lnTo>
                    <a:lnTo>
                      <a:pt x="720" y="643"/>
                    </a:lnTo>
                    <a:lnTo>
                      <a:pt x="704" y="627"/>
                    </a:lnTo>
                    <a:lnTo>
                      <a:pt x="699" y="627"/>
                    </a:lnTo>
                    <a:lnTo>
                      <a:pt x="694" y="627"/>
                    </a:lnTo>
                    <a:lnTo>
                      <a:pt x="688" y="627"/>
                    </a:lnTo>
                    <a:lnTo>
                      <a:pt x="688" y="632"/>
                    </a:lnTo>
                    <a:lnTo>
                      <a:pt x="683" y="632"/>
                    </a:lnTo>
                    <a:lnTo>
                      <a:pt x="678" y="632"/>
                    </a:lnTo>
                    <a:lnTo>
                      <a:pt x="673" y="632"/>
                    </a:lnTo>
                    <a:lnTo>
                      <a:pt x="667" y="627"/>
                    </a:lnTo>
                    <a:lnTo>
                      <a:pt x="662" y="627"/>
                    </a:lnTo>
                    <a:lnTo>
                      <a:pt x="657" y="627"/>
                    </a:lnTo>
                    <a:lnTo>
                      <a:pt x="652" y="622"/>
                    </a:lnTo>
                    <a:lnTo>
                      <a:pt x="647" y="622"/>
                    </a:lnTo>
                    <a:lnTo>
                      <a:pt x="641" y="622"/>
                    </a:lnTo>
                    <a:lnTo>
                      <a:pt x="641" y="616"/>
                    </a:lnTo>
                    <a:lnTo>
                      <a:pt x="647" y="606"/>
                    </a:lnTo>
                    <a:lnTo>
                      <a:pt x="647" y="601"/>
                    </a:lnTo>
                    <a:lnTo>
                      <a:pt x="641" y="596"/>
                    </a:lnTo>
                    <a:lnTo>
                      <a:pt x="636" y="596"/>
                    </a:lnTo>
                    <a:lnTo>
                      <a:pt x="631" y="596"/>
                    </a:lnTo>
                    <a:lnTo>
                      <a:pt x="626" y="596"/>
                    </a:lnTo>
                    <a:lnTo>
                      <a:pt x="621" y="596"/>
                    </a:lnTo>
                    <a:lnTo>
                      <a:pt x="615" y="596"/>
                    </a:lnTo>
                    <a:lnTo>
                      <a:pt x="610" y="596"/>
                    </a:lnTo>
                    <a:lnTo>
                      <a:pt x="610" y="590"/>
                    </a:lnTo>
                    <a:lnTo>
                      <a:pt x="605" y="596"/>
                    </a:lnTo>
                    <a:lnTo>
                      <a:pt x="600" y="596"/>
                    </a:lnTo>
                    <a:lnTo>
                      <a:pt x="600" y="590"/>
                    </a:lnTo>
                    <a:lnTo>
                      <a:pt x="595" y="590"/>
                    </a:lnTo>
                    <a:lnTo>
                      <a:pt x="595" y="585"/>
                    </a:lnTo>
                    <a:lnTo>
                      <a:pt x="589" y="585"/>
                    </a:lnTo>
                    <a:lnTo>
                      <a:pt x="584" y="585"/>
                    </a:lnTo>
                    <a:lnTo>
                      <a:pt x="579" y="585"/>
                    </a:lnTo>
                    <a:lnTo>
                      <a:pt x="574" y="580"/>
                    </a:lnTo>
                    <a:lnTo>
                      <a:pt x="568" y="580"/>
                    </a:lnTo>
                    <a:lnTo>
                      <a:pt x="568" y="575"/>
                    </a:lnTo>
                    <a:lnTo>
                      <a:pt x="568" y="569"/>
                    </a:lnTo>
                    <a:lnTo>
                      <a:pt x="574" y="569"/>
                    </a:lnTo>
                    <a:lnTo>
                      <a:pt x="574" y="564"/>
                    </a:lnTo>
                    <a:lnTo>
                      <a:pt x="579" y="564"/>
                    </a:lnTo>
                    <a:lnTo>
                      <a:pt x="584" y="564"/>
                    </a:lnTo>
                    <a:lnTo>
                      <a:pt x="584" y="559"/>
                    </a:lnTo>
                    <a:lnTo>
                      <a:pt x="589" y="559"/>
                    </a:lnTo>
                    <a:lnTo>
                      <a:pt x="595" y="554"/>
                    </a:lnTo>
                    <a:lnTo>
                      <a:pt x="595" y="548"/>
                    </a:lnTo>
                    <a:lnTo>
                      <a:pt x="589" y="548"/>
                    </a:lnTo>
                    <a:lnTo>
                      <a:pt x="589" y="543"/>
                    </a:lnTo>
                    <a:lnTo>
                      <a:pt x="589" y="538"/>
                    </a:lnTo>
                    <a:lnTo>
                      <a:pt x="584" y="538"/>
                    </a:lnTo>
                    <a:lnTo>
                      <a:pt x="579" y="538"/>
                    </a:lnTo>
                    <a:lnTo>
                      <a:pt x="574" y="538"/>
                    </a:lnTo>
                    <a:lnTo>
                      <a:pt x="574" y="533"/>
                    </a:lnTo>
                    <a:lnTo>
                      <a:pt x="568" y="533"/>
                    </a:lnTo>
                    <a:lnTo>
                      <a:pt x="568" y="538"/>
                    </a:lnTo>
                    <a:lnTo>
                      <a:pt x="563" y="538"/>
                    </a:lnTo>
                    <a:lnTo>
                      <a:pt x="563" y="543"/>
                    </a:lnTo>
                    <a:lnTo>
                      <a:pt x="558" y="543"/>
                    </a:lnTo>
                    <a:lnTo>
                      <a:pt x="553" y="543"/>
                    </a:lnTo>
                    <a:lnTo>
                      <a:pt x="553" y="548"/>
                    </a:lnTo>
                    <a:lnTo>
                      <a:pt x="548" y="548"/>
                    </a:lnTo>
                    <a:lnTo>
                      <a:pt x="548" y="554"/>
                    </a:lnTo>
                    <a:lnTo>
                      <a:pt x="542" y="554"/>
                    </a:lnTo>
                    <a:lnTo>
                      <a:pt x="542" y="548"/>
                    </a:lnTo>
                    <a:lnTo>
                      <a:pt x="542" y="543"/>
                    </a:lnTo>
                    <a:lnTo>
                      <a:pt x="542" y="548"/>
                    </a:lnTo>
                    <a:lnTo>
                      <a:pt x="537" y="548"/>
                    </a:lnTo>
                    <a:lnTo>
                      <a:pt x="532" y="548"/>
                    </a:lnTo>
                    <a:lnTo>
                      <a:pt x="532" y="543"/>
                    </a:lnTo>
                    <a:lnTo>
                      <a:pt x="532" y="538"/>
                    </a:lnTo>
                    <a:lnTo>
                      <a:pt x="532" y="533"/>
                    </a:lnTo>
                    <a:lnTo>
                      <a:pt x="532" y="528"/>
                    </a:lnTo>
                    <a:lnTo>
                      <a:pt x="527" y="528"/>
                    </a:lnTo>
                    <a:lnTo>
                      <a:pt x="527" y="522"/>
                    </a:lnTo>
                    <a:lnTo>
                      <a:pt x="532" y="522"/>
                    </a:lnTo>
                    <a:lnTo>
                      <a:pt x="532" y="517"/>
                    </a:lnTo>
                    <a:lnTo>
                      <a:pt x="527" y="517"/>
                    </a:lnTo>
                    <a:lnTo>
                      <a:pt x="532" y="517"/>
                    </a:lnTo>
                    <a:lnTo>
                      <a:pt x="537" y="517"/>
                    </a:lnTo>
                    <a:lnTo>
                      <a:pt x="542" y="517"/>
                    </a:lnTo>
                    <a:lnTo>
                      <a:pt x="542" y="512"/>
                    </a:lnTo>
                    <a:lnTo>
                      <a:pt x="542" y="507"/>
                    </a:lnTo>
                    <a:lnTo>
                      <a:pt x="542" y="501"/>
                    </a:lnTo>
                    <a:lnTo>
                      <a:pt x="537" y="501"/>
                    </a:lnTo>
                    <a:lnTo>
                      <a:pt x="475" y="501"/>
                    </a:lnTo>
                    <a:lnTo>
                      <a:pt x="454" y="501"/>
                    </a:lnTo>
                    <a:lnTo>
                      <a:pt x="428" y="501"/>
                    </a:lnTo>
                    <a:lnTo>
                      <a:pt x="391" y="496"/>
                    </a:lnTo>
                    <a:lnTo>
                      <a:pt x="318" y="501"/>
                    </a:lnTo>
                    <a:lnTo>
                      <a:pt x="297" y="501"/>
                    </a:lnTo>
                    <a:lnTo>
                      <a:pt x="297" y="507"/>
                    </a:lnTo>
                    <a:lnTo>
                      <a:pt x="292" y="507"/>
                    </a:lnTo>
                    <a:lnTo>
                      <a:pt x="292" y="512"/>
                    </a:lnTo>
                    <a:lnTo>
                      <a:pt x="297" y="517"/>
                    </a:lnTo>
                    <a:lnTo>
                      <a:pt x="292" y="517"/>
                    </a:lnTo>
                    <a:lnTo>
                      <a:pt x="287" y="517"/>
                    </a:lnTo>
                    <a:lnTo>
                      <a:pt x="271" y="517"/>
                    </a:lnTo>
                    <a:lnTo>
                      <a:pt x="261" y="517"/>
                    </a:lnTo>
                    <a:lnTo>
                      <a:pt x="261" y="512"/>
                    </a:lnTo>
                    <a:lnTo>
                      <a:pt x="256" y="512"/>
                    </a:lnTo>
                    <a:lnTo>
                      <a:pt x="256" y="507"/>
                    </a:lnTo>
                    <a:lnTo>
                      <a:pt x="250" y="507"/>
                    </a:lnTo>
                    <a:lnTo>
                      <a:pt x="245" y="507"/>
                    </a:lnTo>
                    <a:lnTo>
                      <a:pt x="240" y="507"/>
                    </a:lnTo>
                    <a:lnTo>
                      <a:pt x="240" y="501"/>
                    </a:lnTo>
                    <a:lnTo>
                      <a:pt x="230" y="501"/>
                    </a:lnTo>
                    <a:lnTo>
                      <a:pt x="224" y="501"/>
                    </a:lnTo>
                    <a:lnTo>
                      <a:pt x="224" y="496"/>
                    </a:lnTo>
                    <a:lnTo>
                      <a:pt x="219" y="496"/>
                    </a:lnTo>
                    <a:lnTo>
                      <a:pt x="214" y="501"/>
                    </a:lnTo>
                    <a:lnTo>
                      <a:pt x="214" y="507"/>
                    </a:lnTo>
                    <a:lnTo>
                      <a:pt x="209" y="512"/>
                    </a:lnTo>
                    <a:lnTo>
                      <a:pt x="209" y="517"/>
                    </a:lnTo>
                    <a:lnTo>
                      <a:pt x="209" y="522"/>
                    </a:lnTo>
                    <a:lnTo>
                      <a:pt x="209" y="528"/>
                    </a:lnTo>
                    <a:lnTo>
                      <a:pt x="204" y="533"/>
                    </a:lnTo>
                    <a:lnTo>
                      <a:pt x="198" y="538"/>
                    </a:lnTo>
                    <a:lnTo>
                      <a:pt x="193" y="538"/>
                    </a:lnTo>
                    <a:lnTo>
                      <a:pt x="193" y="543"/>
                    </a:lnTo>
                    <a:lnTo>
                      <a:pt x="198" y="554"/>
                    </a:lnTo>
                    <a:lnTo>
                      <a:pt x="198" y="559"/>
                    </a:lnTo>
                    <a:lnTo>
                      <a:pt x="193" y="559"/>
                    </a:lnTo>
                    <a:lnTo>
                      <a:pt x="193" y="564"/>
                    </a:lnTo>
                    <a:lnTo>
                      <a:pt x="188" y="564"/>
                    </a:lnTo>
                    <a:lnTo>
                      <a:pt x="183" y="569"/>
                    </a:lnTo>
                    <a:lnTo>
                      <a:pt x="172" y="569"/>
                    </a:lnTo>
                    <a:lnTo>
                      <a:pt x="167" y="569"/>
                    </a:lnTo>
                    <a:lnTo>
                      <a:pt x="162" y="569"/>
                    </a:lnTo>
                    <a:lnTo>
                      <a:pt x="157" y="569"/>
                    </a:lnTo>
                    <a:lnTo>
                      <a:pt x="78" y="569"/>
                    </a:lnTo>
                    <a:lnTo>
                      <a:pt x="78" y="575"/>
                    </a:lnTo>
                    <a:lnTo>
                      <a:pt x="78" y="580"/>
                    </a:lnTo>
                    <a:lnTo>
                      <a:pt x="73" y="580"/>
                    </a:lnTo>
                    <a:lnTo>
                      <a:pt x="68" y="580"/>
                    </a:lnTo>
                    <a:lnTo>
                      <a:pt x="63" y="585"/>
                    </a:lnTo>
                    <a:lnTo>
                      <a:pt x="58" y="590"/>
                    </a:lnTo>
                    <a:lnTo>
                      <a:pt x="58" y="596"/>
                    </a:lnTo>
                    <a:lnTo>
                      <a:pt x="52" y="596"/>
                    </a:lnTo>
                    <a:lnTo>
                      <a:pt x="47" y="590"/>
                    </a:lnTo>
                    <a:lnTo>
                      <a:pt x="42" y="590"/>
                    </a:lnTo>
                    <a:lnTo>
                      <a:pt x="37" y="590"/>
                    </a:lnTo>
                    <a:lnTo>
                      <a:pt x="32" y="590"/>
                    </a:lnTo>
                    <a:lnTo>
                      <a:pt x="26" y="590"/>
                    </a:lnTo>
                    <a:lnTo>
                      <a:pt x="21" y="590"/>
                    </a:lnTo>
                    <a:lnTo>
                      <a:pt x="16" y="590"/>
                    </a:lnTo>
                    <a:lnTo>
                      <a:pt x="11" y="590"/>
                    </a:lnTo>
                    <a:lnTo>
                      <a:pt x="11" y="585"/>
                    </a:lnTo>
                    <a:lnTo>
                      <a:pt x="6" y="585"/>
                    </a:lnTo>
                    <a:lnTo>
                      <a:pt x="6" y="590"/>
                    </a:lnTo>
                    <a:lnTo>
                      <a:pt x="6" y="585"/>
                    </a:lnTo>
                    <a:lnTo>
                      <a:pt x="6" y="580"/>
                    </a:lnTo>
                    <a:lnTo>
                      <a:pt x="11" y="575"/>
                    </a:lnTo>
                    <a:lnTo>
                      <a:pt x="11" y="569"/>
                    </a:lnTo>
                    <a:lnTo>
                      <a:pt x="11" y="559"/>
                    </a:lnTo>
                    <a:lnTo>
                      <a:pt x="16" y="554"/>
                    </a:lnTo>
                    <a:lnTo>
                      <a:pt x="21" y="548"/>
                    </a:lnTo>
                    <a:lnTo>
                      <a:pt x="21" y="543"/>
                    </a:lnTo>
                    <a:lnTo>
                      <a:pt x="16" y="538"/>
                    </a:lnTo>
                    <a:lnTo>
                      <a:pt x="16" y="528"/>
                    </a:lnTo>
                    <a:lnTo>
                      <a:pt x="11" y="517"/>
                    </a:lnTo>
                    <a:lnTo>
                      <a:pt x="16" y="512"/>
                    </a:lnTo>
                    <a:lnTo>
                      <a:pt x="21" y="507"/>
                    </a:lnTo>
                    <a:lnTo>
                      <a:pt x="26" y="501"/>
                    </a:lnTo>
                    <a:lnTo>
                      <a:pt x="32" y="496"/>
                    </a:lnTo>
                    <a:lnTo>
                      <a:pt x="37" y="496"/>
                    </a:lnTo>
                    <a:lnTo>
                      <a:pt x="32" y="491"/>
                    </a:lnTo>
                    <a:lnTo>
                      <a:pt x="37" y="481"/>
                    </a:lnTo>
                    <a:lnTo>
                      <a:pt x="37" y="475"/>
                    </a:lnTo>
                    <a:lnTo>
                      <a:pt x="32" y="470"/>
                    </a:lnTo>
                    <a:lnTo>
                      <a:pt x="26" y="470"/>
                    </a:lnTo>
                    <a:lnTo>
                      <a:pt x="21" y="470"/>
                    </a:lnTo>
                    <a:lnTo>
                      <a:pt x="16" y="470"/>
                    </a:lnTo>
                    <a:lnTo>
                      <a:pt x="16" y="465"/>
                    </a:lnTo>
                    <a:lnTo>
                      <a:pt x="11" y="454"/>
                    </a:lnTo>
                    <a:lnTo>
                      <a:pt x="11" y="449"/>
                    </a:lnTo>
                    <a:lnTo>
                      <a:pt x="16" y="444"/>
                    </a:lnTo>
                    <a:lnTo>
                      <a:pt x="21" y="439"/>
                    </a:lnTo>
                    <a:lnTo>
                      <a:pt x="16" y="434"/>
                    </a:lnTo>
                    <a:lnTo>
                      <a:pt x="16" y="428"/>
                    </a:lnTo>
                    <a:lnTo>
                      <a:pt x="21" y="418"/>
                    </a:lnTo>
                    <a:lnTo>
                      <a:pt x="21" y="413"/>
                    </a:lnTo>
                    <a:lnTo>
                      <a:pt x="21" y="407"/>
                    </a:lnTo>
                    <a:lnTo>
                      <a:pt x="21" y="402"/>
                    </a:lnTo>
                    <a:lnTo>
                      <a:pt x="11" y="402"/>
                    </a:lnTo>
                    <a:lnTo>
                      <a:pt x="6" y="402"/>
                    </a:lnTo>
                    <a:lnTo>
                      <a:pt x="6" y="397"/>
                    </a:lnTo>
                    <a:lnTo>
                      <a:pt x="11" y="392"/>
                    </a:lnTo>
                    <a:lnTo>
                      <a:pt x="11" y="381"/>
                    </a:lnTo>
                    <a:lnTo>
                      <a:pt x="16" y="371"/>
                    </a:lnTo>
                    <a:lnTo>
                      <a:pt x="21" y="366"/>
                    </a:lnTo>
                    <a:lnTo>
                      <a:pt x="26" y="366"/>
                    </a:lnTo>
                    <a:lnTo>
                      <a:pt x="32" y="360"/>
                    </a:lnTo>
                    <a:lnTo>
                      <a:pt x="37" y="360"/>
                    </a:lnTo>
                    <a:lnTo>
                      <a:pt x="32" y="355"/>
                    </a:lnTo>
                    <a:lnTo>
                      <a:pt x="26" y="350"/>
                    </a:lnTo>
                    <a:lnTo>
                      <a:pt x="21" y="350"/>
                    </a:lnTo>
                    <a:lnTo>
                      <a:pt x="21" y="345"/>
                    </a:lnTo>
                    <a:lnTo>
                      <a:pt x="16" y="339"/>
                    </a:lnTo>
                    <a:lnTo>
                      <a:pt x="16" y="334"/>
                    </a:lnTo>
                    <a:lnTo>
                      <a:pt x="21" y="334"/>
                    </a:lnTo>
                    <a:lnTo>
                      <a:pt x="26" y="329"/>
                    </a:lnTo>
                    <a:lnTo>
                      <a:pt x="32" y="324"/>
                    </a:lnTo>
                    <a:lnTo>
                      <a:pt x="32" y="313"/>
                    </a:lnTo>
                    <a:lnTo>
                      <a:pt x="32" y="308"/>
                    </a:lnTo>
                    <a:lnTo>
                      <a:pt x="32" y="303"/>
                    </a:lnTo>
                    <a:lnTo>
                      <a:pt x="32" y="298"/>
                    </a:lnTo>
                    <a:lnTo>
                      <a:pt x="32" y="282"/>
                    </a:lnTo>
                    <a:lnTo>
                      <a:pt x="26" y="277"/>
                    </a:lnTo>
                    <a:lnTo>
                      <a:pt x="21" y="277"/>
                    </a:lnTo>
                    <a:lnTo>
                      <a:pt x="21" y="272"/>
                    </a:lnTo>
                    <a:lnTo>
                      <a:pt x="21" y="219"/>
                    </a:lnTo>
                    <a:lnTo>
                      <a:pt x="21" y="214"/>
                    </a:lnTo>
                    <a:lnTo>
                      <a:pt x="26" y="214"/>
                    </a:lnTo>
                    <a:lnTo>
                      <a:pt x="26" y="209"/>
                    </a:lnTo>
                    <a:lnTo>
                      <a:pt x="37" y="209"/>
                    </a:lnTo>
                    <a:lnTo>
                      <a:pt x="42" y="209"/>
                    </a:lnTo>
                    <a:lnTo>
                      <a:pt x="42" y="193"/>
                    </a:lnTo>
                    <a:lnTo>
                      <a:pt x="42" y="188"/>
                    </a:lnTo>
                    <a:lnTo>
                      <a:pt x="37" y="183"/>
                    </a:lnTo>
                    <a:lnTo>
                      <a:pt x="37" y="178"/>
                    </a:lnTo>
                    <a:lnTo>
                      <a:pt x="32" y="178"/>
                    </a:lnTo>
                    <a:lnTo>
                      <a:pt x="26" y="172"/>
                    </a:lnTo>
                    <a:lnTo>
                      <a:pt x="21" y="172"/>
                    </a:lnTo>
                    <a:lnTo>
                      <a:pt x="21" y="167"/>
                    </a:lnTo>
                    <a:lnTo>
                      <a:pt x="21" y="162"/>
                    </a:lnTo>
                    <a:lnTo>
                      <a:pt x="21" y="157"/>
                    </a:lnTo>
                    <a:lnTo>
                      <a:pt x="16" y="151"/>
                    </a:lnTo>
                    <a:lnTo>
                      <a:pt x="11" y="146"/>
                    </a:lnTo>
                    <a:lnTo>
                      <a:pt x="11" y="130"/>
                    </a:lnTo>
                    <a:lnTo>
                      <a:pt x="11" y="125"/>
                    </a:lnTo>
                    <a:lnTo>
                      <a:pt x="11" y="115"/>
                    </a:lnTo>
                    <a:lnTo>
                      <a:pt x="11" y="104"/>
                    </a:lnTo>
                    <a:lnTo>
                      <a:pt x="16" y="73"/>
                    </a:lnTo>
                    <a:lnTo>
                      <a:pt x="11" y="63"/>
                    </a:lnTo>
                    <a:lnTo>
                      <a:pt x="11" y="57"/>
                    </a:lnTo>
                    <a:lnTo>
                      <a:pt x="6" y="57"/>
                    </a:lnTo>
                    <a:lnTo>
                      <a:pt x="6" y="47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11" y="31"/>
                    </a:lnTo>
                    <a:lnTo>
                      <a:pt x="11" y="26"/>
                    </a:lnTo>
                    <a:lnTo>
                      <a:pt x="16" y="26"/>
                    </a:lnTo>
                    <a:lnTo>
                      <a:pt x="21" y="26"/>
                    </a:lnTo>
                    <a:lnTo>
                      <a:pt x="21" y="21"/>
                    </a:lnTo>
                    <a:lnTo>
                      <a:pt x="26" y="21"/>
                    </a:lnTo>
                    <a:lnTo>
                      <a:pt x="26" y="16"/>
                    </a:lnTo>
                    <a:lnTo>
                      <a:pt x="32" y="10"/>
                    </a:lnTo>
                    <a:lnTo>
                      <a:pt x="32" y="5"/>
                    </a:lnTo>
                    <a:lnTo>
                      <a:pt x="37" y="5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7" y="5"/>
                    </a:lnTo>
                    <a:lnTo>
                      <a:pt x="47" y="10"/>
                    </a:lnTo>
                    <a:lnTo>
                      <a:pt x="52" y="10"/>
                    </a:lnTo>
                    <a:lnTo>
                      <a:pt x="58" y="10"/>
                    </a:lnTo>
                    <a:lnTo>
                      <a:pt x="68" y="10"/>
                    </a:lnTo>
                    <a:lnTo>
                      <a:pt x="73" y="10"/>
                    </a:lnTo>
                    <a:lnTo>
                      <a:pt x="84" y="10"/>
                    </a:lnTo>
                    <a:lnTo>
                      <a:pt x="89" y="10"/>
                    </a:lnTo>
                    <a:lnTo>
                      <a:pt x="84" y="10"/>
                    </a:lnTo>
                    <a:lnTo>
                      <a:pt x="84" y="16"/>
                    </a:lnTo>
                    <a:lnTo>
                      <a:pt x="78" y="16"/>
                    </a:lnTo>
                    <a:lnTo>
                      <a:pt x="73" y="21"/>
                    </a:lnTo>
                    <a:lnTo>
                      <a:pt x="73" y="26"/>
                    </a:lnTo>
                    <a:lnTo>
                      <a:pt x="73" y="31"/>
                    </a:lnTo>
                    <a:lnTo>
                      <a:pt x="68" y="36"/>
                    </a:lnTo>
                    <a:lnTo>
                      <a:pt x="68" y="42"/>
                    </a:lnTo>
                    <a:lnTo>
                      <a:pt x="68" y="47"/>
                    </a:lnTo>
                    <a:lnTo>
                      <a:pt x="68" y="52"/>
                    </a:lnTo>
                    <a:lnTo>
                      <a:pt x="73" y="57"/>
                    </a:lnTo>
                    <a:lnTo>
                      <a:pt x="78" y="57"/>
                    </a:lnTo>
                    <a:lnTo>
                      <a:pt x="78" y="63"/>
                    </a:lnTo>
                    <a:lnTo>
                      <a:pt x="84" y="63"/>
                    </a:lnTo>
                    <a:lnTo>
                      <a:pt x="84" y="68"/>
                    </a:lnTo>
                    <a:lnTo>
                      <a:pt x="84" y="73"/>
                    </a:lnTo>
                    <a:lnTo>
                      <a:pt x="84" y="78"/>
                    </a:lnTo>
                    <a:lnTo>
                      <a:pt x="89" y="78"/>
                    </a:lnTo>
                    <a:lnTo>
                      <a:pt x="94" y="78"/>
                    </a:lnTo>
                    <a:lnTo>
                      <a:pt x="94" y="73"/>
                    </a:lnTo>
                    <a:lnTo>
                      <a:pt x="99" y="73"/>
                    </a:lnTo>
                    <a:lnTo>
                      <a:pt x="99" y="68"/>
                    </a:lnTo>
                    <a:lnTo>
                      <a:pt x="105" y="68"/>
                    </a:lnTo>
                    <a:lnTo>
                      <a:pt x="105" y="63"/>
                    </a:lnTo>
                    <a:lnTo>
                      <a:pt x="105" y="57"/>
                    </a:lnTo>
                    <a:lnTo>
                      <a:pt x="110" y="47"/>
                    </a:lnTo>
                    <a:lnTo>
                      <a:pt x="110" y="42"/>
                    </a:lnTo>
                    <a:lnTo>
                      <a:pt x="110" y="36"/>
                    </a:lnTo>
                    <a:lnTo>
                      <a:pt x="115" y="42"/>
                    </a:lnTo>
                    <a:lnTo>
                      <a:pt x="115" y="47"/>
                    </a:lnTo>
                    <a:lnTo>
                      <a:pt x="120" y="47"/>
                    </a:lnTo>
                    <a:lnTo>
                      <a:pt x="120" y="52"/>
                    </a:lnTo>
                    <a:lnTo>
                      <a:pt x="120" y="57"/>
                    </a:lnTo>
                    <a:lnTo>
                      <a:pt x="125" y="63"/>
                    </a:lnTo>
                    <a:lnTo>
                      <a:pt x="120" y="63"/>
                    </a:lnTo>
                    <a:lnTo>
                      <a:pt x="120" y="68"/>
                    </a:lnTo>
                    <a:lnTo>
                      <a:pt x="125" y="68"/>
                    </a:lnTo>
                    <a:lnTo>
                      <a:pt x="125" y="73"/>
                    </a:lnTo>
                    <a:lnTo>
                      <a:pt x="125" y="78"/>
                    </a:lnTo>
                    <a:lnTo>
                      <a:pt x="125" y="83"/>
                    </a:lnTo>
                    <a:lnTo>
                      <a:pt x="120" y="83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15" y="94"/>
                    </a:lnTo>
                    <a:lnTo>
                      <a:pt x="120" y="94"/>
                    </a:lnTo>
                    <a:lnTo>
                      <a:pt x="120" y="99"/>
                    </a:lnTo>
                    <a:lnTo>
                      <a:pt x="115" y="99"/>
                    </a:lnTo>
                    <a:lnTo>
                      <a:pt x="115" y="104"/>
                    </a:lnTo>
                    <a:lnTo>
                      <a:pt x="120" y="104"/>
                    </a:lnTo>
                    <a:lnTo>
                      <a:pt x="115" y="104"/>
                    </a:lnTo>
                    <a:lnTo>
                      <a:pt x="115" y="110"/>
                    </a:lnTo>
                    <a:lnTo>
                      <a:pt x="120" y="110"/>
                    </a:lnTo>
                    <a:lnTo>
                      <a:pt x="115" y="115"/>
                    </a:lnTo>
                    <a:lnTo>
                      <a:pt x="115" y="120"/>
                    </a:lnTo>
                    <a:lnTo>
                      <a:pt x="115" y="125"/>
                    </a:lnTo>
                    <a:lnTo>
                      <a:pt x="115" y="130"/>
                    </a:lnTo>
                    <a:lnTo>
                      <a:pt x="110" y="130"/>
                    </a:lnTo>
                    <a:lnTo>
                      <a:pt x="105" y="136"/>
                    </a:lnTo>
                    <a:lnTo>
                      <a:pt x="110" y="136"/>
                    </a:lnTo>
                    <a:lnTo>
                      <a:pt x="110" y="141"/>
                    </a:lnTo>
                    <a:lnTo>
                      <a:pt x="110" y="146"/>
                    </a:lnTo>
                    <a:lnTo>
                      <a:pt x="115" y="146"/>
                    </a:lnTo>
                    <a:lnTo>
                      <a:pt x="115" y="151"/>
                    </a:lnTo>
                    <a:lnTo>
                      <a:pt x="120" y="151"/>
                    </a:lnTo>
                    <a:lnTo>
                      <a:pt x="120" y="157"/>
                    </a:lnTo>
                    <a:lnTo>
                      <a:pt x="125" y="157"/>
                    </a:lnTo>
                    <a:lnTo>
                      <a:pt x="131" y="157"/>
                    </a:lnTo>
                    <a:lnTo>
                      <a:pt x="131" y="162"/>
                    </a:lnTo>
                    <a:lnTo>
                      <a:pt x="136" y="162"/>
                    </a:lnTo>
                    <a:lnTo>
                      <a:pt x="136" y="167"/>
                    </a:lnTo>
                    <a:lnTo>
                      <a:pt x="141" y="167"/>
                    </a:lnTo>
                    <a:lnTo>
                      <a:pt x="141" y="172"/>
                    </a:lnTo>
                    <a:lnTo>
                      <a:pt x="146" y="178"/>
                    </a:lnTo>
                    <a:lnTo>
                      <a:pt x="146" y="183"/>
                    </a:lnTo>
                    <a:lnTo>
                      <a:pt x="151" y="183"/>
                    </a:lnTo>
                    <a:lnTo>
                      <a:pt x="146" y="188"/>
                    </a:lnTo>
                    <a:lnTo>
                      <a:pt x="146" y="193"/>
                    </a:lnTo>
                    <a:lnTo>
                      <a:pt x="151" y="193"/>
                    </a:lnTo>
                    <a:lnTo>
                      <a:pt x="146" y="193"/>
                    </a:lnTo>
                    <a:lnTo>
                      <a:pt x="146" y="198"/>
                    </a:lnTo>
                    <a:lnTo>
                      <a:pt x="151" y="198"/>
                    </a:lnTo>
                    <a:lnTo>
                      <a:pt x="157" y="198"/>
                    </a:lnTo>
                    <a:lnTo>
                      <a:pt x="157" y="204"/>
                    </a:lnTo>
                    <a:lnTo>
                      <a:pt x="157" y="209"/>
                    </a:lnTo>
                    <a:lnTo>
                      <a:pt x="157" y="214"/>
                    </a:lnTo>
                    <a:lnTo>
                      <a:pt x="162" y="214"/>
                    </a:lnTo>
                    <a:lnTo>
                      <a:pt x="167" y="214"/>
                    </a:lnTo>
                    <a:lnTo>
                      <a:pt x="167" y="219"/>
                    </a:lnTo>
                    <a:lnTo>
                      <a:pt x="172" y="219"/>
                    </a:lnTo>
                    <a:lnTo>
                      <a:pt x="172" y="225"/>
                    </a:lnTo>
                    <a:lnTo>
                      <a:pt x="178" y="225"/>
                    </a:lnTo>
                    <a:lnTo>
                      <a:pt x="183" y="225"/>
                    </a:lnTo>
                    <a:lnTo>
                      <a:pt x="188" y="225"/>
                    </a:lnTo>
                    <a:lnTo>
                      <a:pt x="193" y="225"/>
                    </a:lnTo>
                    <a:lnTo>
                      <a:pt x="198" y="225"/>
                    </a:lnTo>
                    <a:lnTo>
                      <a:pt x="204" y="225"/>
                    </a:lnTo>
                    <a:lnTo>
                      <a:pt x="209" y="225"/>
                    </a:lnTo>
                    <a:lnTo>
                      <a:pt x="214" y="225"/>
                    </a:lnTo>
                    <a:lnTo>
                      <a:pt x="214" y="230"/>
                    </a:lnTo>
                    <a:lnTo>
                      <a:pt x="219" y="230"/>
                    </a:lnTo>
                    <a:lnTo>
                      <a:pt x="224" y="235"/>
                    </a:lnTo>
                    <a:lnTo>
                      <a:pt x="230" y="235"/>
                    </a:lnTo>
                    <a:lnTo>
                      <a:pt x="230" y="240"/>
                    </a:lnTo>
                    <a:lnTo>
                      <a:pt x="235" y="245"/>
                    </a:lnTo>
                    <a:lnTo>
                      <a:pt x="240" y="245"/>
                    </a:lnTo>
                    <a:lnTo>
                      <a:pt x="245" y="245"/>
                    </a:lnTo>
                    <a:lnTo>
                      <a:pt x="250" y="240"/>
                    </a:lnTo>
                    <a:lnTo>
                      <a:pt x="256" y="230"/>
                    </a:lnTo>
                    <a:lnTo>
                      <a:pt x="256" y="225"/>
                    </a:lnTo>
                    <a:lnTo>
                      <a:pt x="261" y="225"/>
                    </a:lnTo>
                    <a:lnTo>
                      <a:pt x="266" y="219"/>
                    </a:lnTo>
                    <a:lnTo>
                      <a:pt x="266" y="214"/>
                    </a:lnTo>
                    <a:lnTo>
                      <a:pt x="266" y="209"/>
                    </a:lnTo>
                    <a:lnTo>
                      <a:pt x="266" y="204"/>
                    </a:lnTo>
                    <a:lnTo>
                      <a:pt x="266" y="198"/>
                    </a:lnTo>
                    <a:lnTo>
                      <a:pt x="266" y="188"/>
                    </a:lnTo>
                    <a:lnTo>
                      <a:pt x="277" y="188"/>
                    </a:lnTo>
                    <a:lnTo>
                      <a:pt x="287" y="178"/>
                    </a:lnTo>
                    <a:lnTo>
                      <a:pt x="292" y="178"/>
                    </a:lnTo>
                    <a:lnTo>
                      <a:pt x="297" y="178"/>
                    </a:lnTo>
                    <a:lnTo>
                      <a:pt x="303" y="183"/>
                    </a:lnTo>
                    <a:lnTo>
                      <a:pt x="297" y="198"/>
                    </a:lnTo>
                    <a:lnTo>
                      <a:pt x="303" y="198"/>
                    </a:lnTo>
                    <a:lnTo>
                      <a:pt x="303" y="214"/>
                    </a:lnTo>
                    <a:lnTo>
                      <a:pt x="303" y="219"/>
                    </a:lnTo>
                    <a:lnTo>
                      <a:pt x="308" y="219"/>
                    </a:lnTo>
                    <a:lnTo>
                      <a:pt x="313" y="219"/>
                    </a:lnTo>
                    <a:lnTo>
                      <a:pt x="313" y="225"/>
                    </a:lnTo>
                    <a:lnTo>
                      <a:pt x="313" y="219"/>
                    </a:lnTo>
                    <a:lnTo>
                      <a:pt x="313" y="214"/>
                    </a:lnTo>
                    <a:lnTo>
                      <a:pt x="318" y="209"/>
                    </a:lnTo>
                    <a:lnTo>
                      <a:pt x="318" y="204"/>
                    </a:lnTo>
                    <a:lnTo>
                      <a:pt x="323" y="204"/>
                    </a:lnTo>
                    <a:lnTo>
                      <a:pt x="329" y="198"/>
                    </a:lnTo>
                    <a:lnTo>
                      <a:pt x="339" y="198"/>
                    </a:lnTo>
                    <a:lnTo>
                      <a:pt x="350" y="193"/>
                    </a:lnTo>
                    <a:lnTo>
                      <a:pt x="386" y="198"/>
                    </a:lnTo>
                    <a:lnTo>
                      <a:pt x="391" y="219"/>
                    </a:lnTo>
                    <a:lnTo>
                      <a:pt x="396" y="219"/>
                    </a:lnTo>
                    <a:lnTo>
                      <a:pt x="391" y="251"/>
                    </a:lnTo>
                    <a:lnTo>
                      <a:pt x="396" y="251"/>
                    </a:lnTo>
                    <a:lnTo>
                      <a:pt x="407" y="256"/>
                    </a:lnTo>
                    <a:lnTo>
                      <a:pt x="412" y="266"/>
                    </a:lnTo>
                    <a:lnTo>
                      <a:pt x="417" y="266"/>
                    </a:lnTo>
                    <a:lnTo>
                      <a:pt x="417" y="272"/>
                    </a:lnTo>
                    <a:lnTo>
                      <a:pt x="417" y="282"/>
                    </a:lnTo>
                    <a:lnTo>
                      <a:pt x="417" y="287"/>
                    </a:lnTo>
                    <a:lnTo>
                      <a:pt x="423" y="292"/>
                    </a:lnTo>
                    <a:lnTo>
                      <a:pt x="423" y="298"/>
                    </a:lnTo>
                    <a:lnTo>
                      <a:pt x="423" y="303"/>
                    </a:lnTo>
                    <a:lnTo>
                      <a:pt x="423" y="308"/>
                    </a:lnTo>
                    <a:lnTo>
                      <a:pt x="428" y="313"/>
                    </a:lnTo>
                    <a:lnTo>
                      <a:pt x="428" y="319"/>
                    </a:lnTo>
                    <a:lnTo>
                      <a:pt x="428" y="324"/>
                    </a:lnTo>
                    <a:lnTo>
                      <a:pt x="428" y="329"/>
                    </a:lnTo>
                    <a:lnTo>
                      <a:pt x="407" y="334"/>
                    </a:lnTo>
                    <a:lnTo>
                      <a:pt x="402" y="334"/>
                    </a:lnTo>
                    <a:lnTo>
                      <a:pt x="402" y="339"/>
                    </a:lnTo>
                    <a:lnTo>
                      <a:pt x="402" y="345"/>
                    </a:lnTo>
                    <a:lnTo>
                      <a:pt x="438" y="345"/>
                    </a:lnTo>
                    <a:lnTo>
                      <a:pt x="469" y="345"/>
                    </a:lnTo>
                    <a:lnTo>
                      <a:pt x="485" y="345"/>
                    </a:lnTo>
                    <a:lnTo>
                      <a:pt x="490" y="339"/>
                    </a:lnTo>
                    <a:lnTo>
                      <a:pt x="495" y="334"/>
                    </a:lnTo>
                    <a:lnTo>
                      <a:pt x="495" y="329"/>
                    </a:lnTo>
                    <a:lnTo>
                      <a:pt x="501" y="329"/>
                    </a:lnTo>
                    <a:lnTo>
                      <a:pt x="511" y="324"/>
                    </a:lnTo>
                    <a:lnTo>
                      <a:pt x="516" y="324"/>
                    </a:lnTo>
                    <a:lnTo>
                      <a:pt x="522" y="324"/>
                    </a:lnTo>
                    <a:lnTo>
                      <a:pt x="527" y="324"/>
                    </a:lnTo>
                    <a:lnTo>
                      <a:pt x="532" y="324"/>
                    </a:lnTo>
                    <a:lnTo>
                      <a:pt x="537" y="324"/>
                    </a:lnTo>
                    <a:lnTo>
                      <a:pt x="542" y="32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E3706D71-B326-3A27-968F-9C033D8E7ED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782722" y="4240387"/>
                <a:ext cx="569551" cy="643645"/>
              </a:xfrm>
              <a:custGeom>
                <a:avLst/>
                <a:gdLst>
                  <a:gd name="T0" fmla="*/ 380 w 386"/>
                  <a:gd name="T1" fmla="*/ 36 h 439"/>
                  <a:gd name="T2" fmla="*/ 360 w 386"/>
                  <a:gd name="T3" fmla="*/ 62 h 439"/>
                  <a:gd name="T4" fmla="*/ 334 w 386"/>
                  <a:gd name="T5" fmla="*/ 83 h 439"/>
                  <a:gd name="T6" fmla="*/ 328 w 386"/>
                  <a:gd name="T7" fmla="*/ 109 h 439"/>
                  <a:gd name="T8" fmla="*/ 323 w 386"/>
                  <a:gd name="T9" fmla="*/ 151 h 439"/>
                  <a:gd name="T10" fmla="*/ 323 w 386"/>
                  <a:gd name="T11" fmla="*/ 193 h 439"/>
                  <a:gd name="T12" fmla="*/ 349 w 386"/>
                  <a:gd name="T13" fmla="*/ 256 h 439"/>
                  <a:gd name="T14" fmla="*/ 360 w 386"/>
                  <a:gd name="T15" fmla="*/ 282 h 439"/>
                  <a:gd name="T16" fmla="*/ 334 w 386"/>
                  <a:gd name="T17" fmla="*/ 282 h 439"/>
                  <a:gd name="T18" fmla="*/ 302 w 386"/>
                  <a:gd name="T19" fmla="*/ 282 h 439"/>
                  <a:gd name="T20" fmla="*/ 276 w 386"/>
                  <a:gd name="T21" fmla="*/ 292 h 439"/>
                  <a:gd name="T22" fmla="*/ 271 w 386"/>
                  <a:gd name="T23" fmla="*/ 324 h 439"/>
                  <a:gd name="T24" fmla="*/ 261 w 386"/>
                  <a:gd name="T25" fmla="*/ 344 h 439"/>
                  <a:gd name="T26" fmla="*/ 250 w 386"/>
                  <a:gd name="T27" fmla="*/ 365 h 439"/>
                  <a:gd name="T28" fmla="*/ 235 w 386"/>
                  <a:gd name="T29" fmla="*/ 365 h 439"/>
                  <a:gd name="T30" fmla="*/ 229 w 386"/>
                  <a:gd name="T31" fmla="*/ 376 h 439"/>
                  <a:gd name="T32" fmla="*/ 214 w 386"/>
                  <a:gd name="T33" fmla="*/ 391 h 439"/>
                  <a:gd name="T34" fmla="*/ 208 w 386"/>
                  <a:gd name="T35" fmla="*/ 412 h 439"/>
                  <a:gd name="T36" fmla="*/ 167 w 386"/>
                  <a:gd name="T37" fmla="*/ 433 h 439"/>
                  <a:gd name="T38" fmla="*/ 141 w 386"/>
                  <a:gd name="T39" fmla="*/ 428 h 439"/>
                  <a:gd name="T40" fmla="*/ 125 w 386"/>
                  <a:gd name="T41" fmla="*/ 428 h 439"/>
                  <a:gd name="T42" fmla="*/ 115 w 386"/>
                  <a:gd name="T43" fmla="*/ 402 h 439"/>
                  <a:gd name="T44" fmla="*/ 83 w 386"/>
                  <a:gd name="T45" fmla="*/ 391 h 439"/>
                  <a:gd name="T46" fmla="*/ 52 w 386"/>
                  <a:gd name="T47" fmla="*/ 407 h 439"/>
                  <a:gd name="T48" fmla="*/ 36 w 386"/>
                  <a:gd name="T49" fmla="*/ 360 h 439"/>
                  <a:gd name="T50" fmla="*/ 5 w 386"/>
                  <a:gd name="T51" fmla="*/ 376 h 439"/>
                  <a:gd name="T52" fmla="*/ 5 w 386"/>
                  <a:gd name="T53" fmla="*/ 360 h 439"/>
                  <a:gd name="T54" fmla="*/ 10 w 386"/>
                  <a:gd name="T55" fmla="*/ 339 h 439"/>
                  <a:gd name="T56" fmla="*/ 21 w 386"/>
                  <a:gd name="T57" fmla="*/ 324 h 439"/>
                  <a:gd name="T58" fmla="*/ 26 w 386"/>
                  <a:gd name="T59" fmla="*/ 303 h 439"/>
                  <a:gd name="T60" fmla="*/ 26 w 386"/>
                  <a:gd name="T61" fmla="*/ 282 h 439"/>
                  <a:gd name="T62" fmla="*/ 26 w 386"/>
                  <a:gd name="T63" fmla="*/ 261 h 439"/>
                  <a:gd name="T64" fmla="*/ 31 w 386"/>
                  <a:gd name="T65" fmla="*/ 250 h 439"/>
                  <a:gd name="T66" fmla="*/ 42 w 386"/>
                  <a:gd name="T67" fmla="*/ 224 h 439"/>
                  <a:gd name="T68" fmla="*/ 36 w 386"/>
                  <a:gd name="T69" fmla="*/ 203 h 439"/>
                  <a:gd name="T70" fmla="*/ 26 w 386"/>
                  <a:gd name="T71" fmla="*/ 188 h 439"/>
                  <a:gd name="T72" fmla="*/ 5 w 386"/>
                  <a:gd name="T73" fmla="*/ 172 h 439"/>
                  <a:gd name="T74" fmla="*/ 5 w 386"/>
                  <a:gd name="T75" fmla="*/ 141 h 439"/>
                  <a:gd name="T76" fmla="*/ 5 w 386"/>
                  <a:gd name="T77" fmla="*/ 120 h 439"/>
                  <a:gd name="T78" fmla="*/ 5 w 386"/>
                  <a:gd name="T79" fmla="*/ 88 h 439"/>
                  <a:gd name="T80" fmla="*/ 36 w 386"/>
                  <a:gd name="T81" fmla="*/ 88 h 439"/>
                  <a:gd name="T82" fmla="*/ 47 w 386"/>
                  <a:gd name="T83" fmla="*/ 68 h 439"/>
                  <a:gd name="T84" fmla="*/ 68 w 386"/>
                  <a:gd name="T85" fmla="*/ 47 h 439"/>
                  <a:gd name="T86" fmla="*/ 89 w 386"/>
                  <a:gd name="T87" fmla="*/ 57 h 439"/>
                  <a:gd name="T88" fmla="*/ 115 w 386"/>
                  <a:gd name="T89" fmla="*/ 83 h 439"/>
                  <a:gd name="T90" fmla="*/ 130 w 386"/>
                  <a:gd name="T91" fmla="*/ 78 h 439"/>
                  <a:gd name="T92" fmla="*/ 135 w 386"/>
                  <a:gd name="T93" fmla="*/ 62 h 439"/>
                  <a:gd name="T94" fmla="*/ 156 w 386"/>
                  <a:gd name="T95" fmla="*/ 57 h 439"/>
                  <a:gd name="T96" fmla="*/ 177 w 386"/>
                  <a:gd name="T97" fmla="*/ 52 h 439"/>
                  <a:gd name="T98" fmla="*/ 193 w 386"/>
                  <a:gd name="T99" fmla="*/ 31 h 439"/>
                  <a:gd name="T100" fmla="*/ 214 w 386"/>
                  <a:gd name="T101" fmla="*/ 5 h 439"/>
                  <a:gd name="T102" fmla="*/ 229 w 386"/>
                  <a:gd name="T103" fmla="*/ 15 h 439"/>
                  <a:gd name="T104" fmla="*/ 255 w 386"/>
                  <a:gd name="T105" fmla="*/ 10 h 439"/>
                  <a:gd name="T106" fmla="*/ 297 w 386"/>
                  <a:gd name="T107" fmla="*/ 15 h 439"/>
                  <a:gd name="T108" fmla="*/ 313 w 386"/>
                  <a:gd name="T109" fmla="*/ 0 h 439"/>
                  <a:gd name="T110" fmla="*/ 344 w 386"/>
                  <a:gd name="T111" fmla="*/ 15 h 439"/>
                  <a:gd name="T112" fmla="*/ 354 w 386"/>
                  <a:gd name="T113" fmla="*/ 31 h 439"/>
                  <a:gd name="T114" fmla="*/ 365 w 386"/>
                  <a:gd name="T115" fmla="*/ 15 h 439"/>
                  <a:gd name="T116" fmla="*/ 386 w 386"/>
                  <a:gd name="T117" fmla="*/ 15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6" h="439">
                    <a:moveTo>
                      <a:pt x="386" y="21"/>
                    </a:moveTo>
                    <a:lnTo>
                      <a:pt x="386" y="26"/>
                    </a:lnTo>
                    <a:lnTo>
                      <a:pt x="380" y="31"/>
                    </a:lnTo>
                    <a:lnTo>
                      <a:pt x="375" y="36"/>
                    </a:lnTo>
                    <a:lnTo>
                      <a:pt x="380" y="36"/>
                    </a:lnTo>
                    <a:lnTo>
                      <a:pt x="380" y="41"/>
                    </a:lnTo>
                    <a:lnTo>
                      <a:pt x="375" y="47"/>
                    </a:lnTo>
                    <a:lnTo>
                      <a:pt x="370" y="52"/>
                    </a:lnTo>
                    <a:lnTo>
                      <a:pt x="365" y="57"/>
                    </a:lnTo>
                    <a:lnTo>
                      <a:pt x="360" y="62"/>
                    </a:lnTo>
                    <a:lnTo>
                      <a:pt x="354" y="68"/>
                    </a:lnTo>
                    <a:lnTo>
                      <a:pt x="344" y="73"/>
                    </a:lnTo>
                    <a:lnTo>
                      <a:pt x="339" y="78"/>
                    </a:lnTo>
                    <a:lnTo>
                      <a:pt x="334" y="78"/>
                    </a:lnTo>
                    <a:lnTo>
                      <a:pt x="334" y="83"/>
                    </a:lnTo>
                    <a:lnTo>
                      <a:pt x="334" y="88"/>
                    </a:lnTo>
                    <a:lnTo>
                      <a:pt x="334" y="94"/>
                    </a:lnTo>
                    <a:lnTo>
                      <a:pt x="328" y="94"/>
                    </a:lnTo>
                    <a:lnTo>
                      <a:pt x="328" y="104"/>
                    </a:lnTo>
                    <a:lnTo>
                      <a:pt x="328" y="109"/>
                    </a:lnTo>
                    <a:lnTo>
                      <a:pt x="328" y="115"/>
                    </a:lnTo>
                    <a:lnTo>
                      <a:pt x="328" y="125"/>
                    </a:lnTo>
                    <a:lnTo>
                      <a:pt x="328" y="130"/>
                    </a:lnTo>
                    <a:lnTo>
                      <a:pt x="323" y="141"/>
                    </a:lnTo>
                    <a:lnTo>
                      <a:pt x="323" y="151"/>
                    </a:lnTo>
                    <a:lnTo>
                      <a:pt x="318" y="162"/>
                    </a:lnTo>
                    <a:lnTo>
                      <a:pt x="313" y="172"/>
                    </a:lnTo>
                    <a:lnTo>
                      <a:pt x="313" y="182"/>
                    </a:lnTo>
                    <a:lnTo>
                      <a:pt x="313" y="188"/>
                    </a:lnTo>
                    <a:lnTo>
                      <a:pt x="323" y="193"/>
                    </a:lnTo>
                    <a:lnTo>
                      <a:pt x="328" y="209"/>
                    </a:lnTo>
                    <a:lnTo>
                      <a:pt x="323" y="214"/>
                    </a:lnTo>
                    <a:lnTo>
                      <a:pt x="339" y="240"/>
                    </a:lnTo>
                    <a:lnTo>
                      <a:pt x="344" y="250"/>
                    </a:lnTo>
                    <a:lnTo>
                      <a:pt x="349" y="256"/>
                    </a:lnTo>
                    <a:lnTo>
                      <a:pt x="354" y="261"/>
                    </a:lnTo>
                    <a:lnTo>
                      <a:pt x="365" y="266"/>
                    </a:lnTo>
                    <a:lnTo>
                      <a:pt x="365" y="271"/>
                    </a:lnTo>
                    <a:lnTo>
                      <a:pt x="365" y="277"/>
                    </a:lnTo>
                    <a:lnTo>
                      <a:pt x="360" y="282"/>
                    </a:lnTo>
                    <a:lnTo>
                      <a:pt x="354" y="282"/>
                    </a:lnTo>
                    <a:lnTo>
                      <a:pt x="349" y="282"/>
                    </a:lnTo>
                    <a:lnTo>
                      <a:pt x="344" y="282"/>
                    </a:lnTo>
                    <a:lnTo>
                      <a:pt x="339" y="282"/>
                    </a:lnTo>
                    <a:lnTo>
                      <a:pt x="334" y="282"/>
                    </a:lnTo>
                    <a:lnTo>
                      <a:pt x="328" y="282"/>
                    </a:lnTo>
                    <a:lnTo>
                      <a:pt x="323" y="282"/>
                    </a:lnTo>
                    <a:lnTo>
                      <a:pt x="318" y="282"/>
                    </a:lnTo>
                    <a:lnTo>
                      <a:pt x="313" y="282"/>
                    </a:lnTo>
                    <a:lnTo>
                      <a:pt x="302" y="282"/>
                    </a:lnTo>
                    <a:lnTo>
                      <a:pt x="297" y="282"/>
                    </a:lnTo>
                    <a:lnTo>
                      <a:pt x="292" y="282"/>
                    </a:lnTo>
                    <a:lnTo>
                      <a:pt x="287" y="287"/>
                    </a:lnTo>
                    <a:lnTo>
                      <a:pt x="281" y="287"/>
                    </a:lnTo>
                    <a:lnTo>
                      <a:pt x="276" y="292"/>
                    </a:lnTo>
                    <a:lnTo>
                      <a:pt x="276" y="297"/>
                    </a:lnTo>
                    <a:lnTo>
                      <a:pt x="271" y="303"/>
                    </a:lnTo>
                    <a:lnTo>
                      <a:pt x="271" y="308"/>
                    </a:lnTo>
                    <a:lnTo>
                      <a:pt x="271" y="318"/>
                    </a:lnTo>
                    <a:lnTo>
                      <a:pt x="271" y="324"/>
                    </a:lnTo>
                    <a:lnTo>
                      <a:pt x="271" y="329"/>
                    </a:lnTo>
                    <a:lnTo>
                      <a:pt x="266" y="334"/>
                    </a:lnTo>
                    <a:lnTo>
                      <a:pt x="266" y="339"/>
                    </a:lnTo>
                    <a:lnTo>
                      <a:pt x="266" y="344"/>
                    </a:lnTo>
                    <a:lnTo>
                      <a:pt x="261" y="344"/>
                    </a:lnTo>
                    <a:lnTo>
                      <a:pt x="261" y="350"/>
                    </a:lnTo>
                    <a:lnTo>
                      <a:pt x="255" y="350"/>
                    </a:lnTo>
                    <a:lnTo>
                      <a:pt x="255" y="355"/>
                    </a:lnTo>
                    <a:lnTo>
                      <a:pt x="255" y="360"/>
                    </a:lnTo>
                    <a:lnTo>
                      <a:pt x="250" y="365"/>
                    </a:lnTo>
                    <a:lnTo>
                      <a:pt x="245" y="365"/>
                    </a:lnTo>
                    <a:lnTo>
                      <a:pt x="245" y="360"/>
                    </a:lnTo>
                    <a:lnTo>
                      <a:pt x="240" y="360"/>
                    </a:lnTo>
                    <a:lnTo>
                      <a:pt x="235" y="360"/>
                    </a:lnTo>
                    <a:lnTo>
                      <a:pt x="235" y="365"/>
                    </a:lnTo>
                    <a:lnTo>
                      <a:pt x="235" y="371"/>
                    </a:lnTo>
                    <a:lnTo>
                      <a:pt x="240" y="371"/>
                    </a:lnTo>
                    <a:lnTo>
                      <a:pt x="235" y="371"/>
                    </a:lnTo>
                    <a:lnTo>
                      <a:pt x="235" y="376"/>
                    </a:lnTo>
                    <a:lnTo>
                      <a:pt x="229" y="376"/>
                    </a:lnTo>
                    <a:lnTo>
                      <a:pt x="229" y="381"/>
                    </a:lnTo>
                    <a:lnTo>
                      <a:pt x="224" y="381"/>
                    </a:lnTo>
                    <a:lnTo>
                      <a:pt x="224" y="386"/>
                    </a:lnTo>
                    <a:lnTo>
                      <a:pt x="219" y="386"/>
                    </a:lnTo>
                    <a:lnTo>
                      <a:pt x="214" y="391"/>
                    </a:lnTo>
                    <a:lnTo>
                      <a:pt x="214" y="397"/>
                    </a:lnTo>
                    <a:lnTo>
                      <a:pt x="214" y="402"/>
                    </a:lnTo>
                    <a:lnTo>
                      <a:pt x="214" y="407"/>
                    </a:lnTo>
                    <a:lnTo>
                      <a:pt x="214" y="412"/>
                    </a:lnTo>
                    <a:lnTo>
                      <a:pt x="208" y="412"/>
                    </a:lnTo>
                    <a:lnTo>
                      <a:pt x="203" y="418"/>
                    </a:lnTo>
                    <a:lnTo>
                      <a:pt x="193" y="418"/>
                    </a:lnTo>
                    <a:lnTo>
                      <a:pt x="177" y="418"/>
                    </a:lnTo>
                    <a:lnTo>
                      <a:pt x="172" y="423"/>
                    </a:lnTo>
                    <a:lnTo>
                      <a:pt x="167" y="433"/>
                    </a:lnTo>
                    <a:lnTo>
                      <a:pt x="162" y="433"/>
                    </a:lnTo>
                    <a:lnTo>
                      <a:pt x="156" y="428"/>
                    </a:lnTo>
                    <a:lnTo>
                      <a:pt x="151" y="428"/>
                    </a:lnTo>
                    <a:lnTo>
                      <a:pt x="146" y="428"/>
                    </a:lnTo>
                    <a:lnTo>
                      <a:pt x="141" y="428"/>
                    </a:lnTo>
                    <a:lnTo>
                      <a:pt x="135" y="433"/>
                    </a:lnTo>
                    <a:lnTo>
                      <a:pt x="130" y="439"/>
                    </a:lnTo>
                    <a:lnTo>
                      <a:pt x="130" y="433"/>
                    </a:lnTo>
                    <a:lnTo>
                      <a:pt x="125" y="433"/>
                    </a:lnTo>
                    <a:lnTo>
                      <a:pt x="125" y="428"/>
                    </a:lnTo>
                    <a:lnTo>
                      <a:pt x="120" y="423"/>
                    </a:lnTo>
                    <a:lnTo>
                      <a:pt x="125" y="418"/>
                    </a:lnTo>
                    <a:lnTo>
                      <a:pt x="120" y="418"/>
                    </a:lnTo>
                    <a:lnTo>
                      <a:pt x="120" y="402"/>
                    </a:lnTo>
                    <a:lnTo>
                      <a:pt x="115" y="402"/>
                    </a:lnTo>
                    <a:lnTo>
                      <a:pt x="109" y="402"/>
                    </a:lnTo>
                    <a:lnTo>
                      <a:pt x="104" y="402"/>
                    </a:lnTo>
                    <a:lnTo>
                      <a:pt x="99" y="397"/>
                    </a:lnTo>
                    <a:lnTo>
                      <a:pt x="89" y="391"/>
                    </a:lnTo>
                    <a:lnTo>
                      <a:pt x="83" y="391"/>
                    </a:lnTo>
                    <a:lnTo>
                      <a:pt x="78" y="397"/>
                    </a:lnTo>
                    <a:lnTo>
                      <a:pt x="68" y="402"/>
                    </a:lnTo>
                    <a:lnTo>
                      <a:pt x="63" y="407"/>
                    </a:lnTo>
                    <a:lnTo>
                      <a:pt x="57" y="412"/>
                    </a:lnTo>
                    <a:lnTo>
                      <a:pt x="52" y="407"/>
                    </a:lnTo>
                    <a:lnTo>
                      <a:pt x="47" y="397"/>
                    </a:lnTo>
                    <a:lnTo>
                      <a:pt x="47" y="381"/>
                    </a:lnTo>
                    <a:lnTo>
                      <a:pt x="47" y="365"/>
                    </a:lnTo>
                    <a:lnTo>
                      <a:pt x="42" y="360"/>
                    </a:lnTo>
                    <a:lnTo>
                      <a:pt x="36" y="360"/>
                    </a:lnTo>
                    <a:lnTo>
                      <a:pt x="26" y="371"/>
                    </a:lnTo>
                    <a:lnTo>
                      <a:pt x="10" y="376"/>
                    </a:lnTo>
                    <a:lnTo>
                      <a:pt x="10" y="371"/>
                    </a:lnTo>
                    <a:lnTo>
                      <a:pt x="5" y="371"/>
                    </a:lnTo>
                    <a:lnTo>
                      <a:pt x="5" y="376"/>
                    </a:lnTo>
                    <a:lnTo>
                      <a:pt x="5" y="371"/>
                    </a:lnTo>
                    <a:lnTo>
                      <a:pt x="5" y="365"/>
                    </a:lnTo>
                    <a:lnTo>
                      <a:pt x="10" y="365"/>
                    </a:lnTo>
                    <a:lnTo>
                      <a:pt x="5" y="365"/>
                    </a:lnTo>
                    <a:lnTo>
                      <a:pt x="5" y="360"/>
                    </a:lnTo>
                    <a:lnTo>
                      <a:pt x="5" y="355"/>
                    </a:lnTo>
                    <a:lnTo>
                      <a:pt x="5" y="350"/>
                    </a:lnTo>
                    <a:lnTo>
                      <a:pt x="5" y="344"/>
                    </a:lnTo>
                    <a:lnTo>
                      <a:pt x="10" y="344"/>
                    </a:lnTo>
                    <a:lnTo>
                      <a:pt x="10" y="339"/>
                    </a:lnTo>
                    <a:lnTo>
                      <a:pt x="10" y="334"/>
                    </a:lnTo>
                    <a:lnTo>
                      <a:pt x="16" y="334"/>
                    </a:lnTo>
                    <a:lnTo>
                      <a:pt x="16" y="329"/>
                    </a:lnTo>
                    <a:lnTo>
                      <a:pt x="21" y="329"/>
                    </a:lnTo>
                    <a:lnTo>
                      <a:pt x="21" y="324"/>
                    </a:lnTo>
                    <a:lnTo>
                      <a:pt x="26" y="324"/>
                    </a:lnTo>
                    <a:lnTo>
                      <a:pt x="26" y="318"/>
                    </a:lnTo>
                    <a:lnTo>
                      <a:pt x="26" y="313"/>
                    </a:lnTo>
                    <a:lnTo>
                      <a:pt x="26" y="308"/>
                    </a:lnTo>
                    <a:lnTo>
                      <a:pt x="26" y="303"/>
                    </a:lnTo>
                    <a:lnTo>
                      <a:pt x="21" y="303"/>
                    </a:lnTo>
                    <a:lnTo>
                      <a:pt x="21" y="297"/>
                    </a:lnTo>
                    <a:lnTo>
                      <a:pt x="21" y="292"/>
                    </a:lnTo>
                    <a:lnTo>
                      <a:pt x="26" y="287"/>
                    </a:lnTo>
                    <a:lnTo>
                      <a:pt x="26" y="282"/>
                    </a:lnTo>
                    <a:lnTo>
                      <a:pt x="31" y="277"/>
                    </a:lnTo>
                    <a:lnTo>
                      <a:pt x="31" y="271"/>
                    </a:lnTo>
                    <a:lnTo>
                      <a:pt x="26" y="271"/>
                    </a:lnTo>
                    <a:lnTo>
                      <a:pt x="26" y="266"/>
                    </a:lnTo>
                    <a:lnTo>
                      <a:pt x="26" y="261"/>
                    </a:lnTo>
                    <a:lnTo>
                      <a:pt x="21" y="261"/>
                    </a:lnTo>
                    <a:lnTo>
                      <a:pt x="26" y="261"/>
                    </a:lnTo>
                    <a:lnTo>
                      <a:pt x="31" y="261"/>
                    </a:lnTo>
                    <a:lnTo>
                      <a:pt x="31" y="256"/>
                    </a:lnTo>
                    <a:lnTo>
                      <a:pt x="31" y="250"/>
                    </a:lnTo>
                    <a:lnTo>
                      <a:pt x="26" y="245"/>
                    </a:lnTo>
                    <a:lnTo>
                      <a:pt x="31" y="240"/>
                    </a:lnTo>
                    <a:lnTo>
                      <a:pt x="36" y="235"/>
                    </a:lnTo>
                    <a:lnTo>
                      <a:pt x="36" y="230"/>
                    </a:lnTo>
                    <a:lnTo>
                      <a:pt x="42" y="224"/>
                    </a:lnTo>
                    <a:lnTo>
                      <a:pt x="36" y="224"/>
                    </a:lnTo>
                    <a:lnTo>
                      <a:pt x="36" y="219"/>
                    </a:lnTo>
                    <a:lnTo>
                      <a:pt x="36" y="214"/>
                    </a:lnTo>
                    <a:lnTo>
                      <a:pt x="36" y="209"/>
                    </a:lnTo>
                    <a:lnTo>
                      <a:pt x="36" y="203"/>
                    </a:lnTo>
                    <a:lnTo>
                      <a:pt x="36" y="198"/>
                    </a:lnTo>
                    <a:lnTo>
                      <a:pt x="31" y="198"/>
                    </a:lnTo>
                    <a:lnTo>
                      <a:pt x="31" y="193"/>
                    </a:lnTo>
                    <a:lnTo>
                      <a:pt x="31" y="188"/>
                    </a:lnTo>
                    <a:lnTo>
                      <a:pt x="26" y="188"/>
                    </a:lnTo>
                    <a:lnTo>
                      <a:pt x="26" y="182"/>
                    </a:lnTo>
                    <a:lnTo>
                      <a:pt x="16" y="182"/>
                    </a:lnTo>
                    <a:lnTo>
                      <a:pt x="10" y="182"/>
                    </a:lnTo>
                    <a:lnTo>
                      <a:pt x="10" y="177"/>
                    </a:lnTo>
                    <a:lnTo>
                      <a:pt x="5" y="172"/>
                    </a:lnTo>
                    <a:lnTo>
                      <a:pt x="5" y="167"/>
                    </a:lnTo>
                    <a:lnTo>
                      <a:pt x="0" y="162"/>
                    </a:lnTo>
                    <a:lnTo>
                      <a:pt x="0" y="156"/>
                    </a:lnTo>
                    <a:lnTo>
                      <a:pt x="5" y="156"/>
                    </a:lnTo>
                    <a:lnTo>
                      <a:pt x="5" y="141"/>
                    </a:lnTo>
                    <a:lnTo>
                      <a:pt x="0" y="135"/>
                    </a:lnTo>
                    <a:lnTo>
                      <a:pt x="0" y="130"/>
                    </a:lnTo>
                    <a:lnTo>
                      <a:pt x="5" y="125"/>
                    </a:lnTo>
                    <a:lnTo>
                      <a:pt x="0" y="120"/>
                    </a:lnTo>
                    <a:lnTo>
                      <a:pt x="5" y="120"/>
                    </a:lnTo>
                    <a:lnTo>
                      <a:pt x="5" y="115"/>
                    </a:lnTo>
                    <a:lnTo>
                      <a:pt x="5" y="104"/>
                    </a:lnTo>
                    <a:lnTo>
                      <a:pt x="5" y="99"/>
                    </a:lnTo>
                    <a:lnTo>
                      <a:pt x="5" y="94"/>
                    </a:lnTo>
                    <a:lnTo>
                      <a:pt x="5" y="88"/>
                    </a:lnTo>
                    <a:lnTo>
                      <a:pt x="10" y="88"/>
                    </a:lnTo>
                    <a:lnTo>
                      <a:pt x="16" y="88"/>
                    </a:lnTo>
                    <a:lnTo>
                      <a:pt x="21" y="88"/>
                    </a:lnTo>
                    <a:lnTo>
                      <a:pt x="26" y="88"/>
                    </a:lnTo>
                    <a:lnTo>
                      <a:pt x="36" y="88"/>
                    </a:lnTo>
                    <a:lnTo>
                      <a:pt x="42" y="88"/>
                    </a:lnTo>
                    <a:lnTo>
                      <a:pt x="47" y="83"/>
                    </a:lnTo>
                    <a:lnTo>
                      <a:pt x="47" y="78"/>
                    </a:lnTo>
                    <a:lnTo>
                      <a:pt x="47" y="73"/>
                    </a:lnTo>
                    <a:lnTo>
                      <a:pt x="47" y="68"/>
                    </a:lnTo>
                    <a:lnTo>
                      <a:pt x="52" y="62"/>
                    </a:lnTo>
                    <a:lnTo>
                      <a:pt x="57" y="62"/>
                    </a:lnTo>
                    <a:lnTo>
                      <a:pt x="63" y="57"/>
                    </a:lnTo>
                    <a:lnTo>
                      <a:pt x="63" y="52"/>
                    </a:lnTo>
                    <a:lnTo>
                      <a:pt x="68" y="47"/>
                    </a:lnTo>
                    <a:lnTo>
                      <a:pt x="73" y="47"/>
                    </a:lnTo>
                    <a:lnTo>
                      <a:pt x="78" y="47"/>
                    </a:lnTo>
                    <a:lnTo>
                      <a:pt x="83" y="47"/>
                    </a:lnTo>
                    <a:lnTo>
                      <a:pt x="89" y="52"/>
                    </a:lnTo>
                    <a:lnTo>
                      <a:pt x="89" y="57"/>
                    </a:lnTo>
                    <a:lnTo>
                      <a:pt x="99" y="57"/>
                    </a:lnTo>
                    <a:lnTo>
                      <a:pt x="104" y="62"/>
                    </a:lnTo>
                    <a:lnTo>
                      <a:pt x="104" y="68"/>
                    </a:lnTo>
                    <a:lnTo>
                      <a:pt x="109" y="73"/>
                    </a:lnTo>
                    <a:lnTo>
                      <a:pt x="115" y="83"/>
                    </a:lnTo>
                    <a:lnTo>
                      <a:pt x="115" y="88"/>
                    </a:lnTo>
                    <a:lnTo>
                      <a:pt x="120" y="88"/>
                    </a:lnTo>
                    <a:lnTo>
                      <a:pt x="120" y="83"/>
                    </a:lnTo>
                    <a:lnTo>
                      <a:pt x="125" y="78"/>
                    </a:lnTo>
                    <a:lnTo>
                      <a:pt x="130" y="78"/>
                    </a:lnTo>
                    <a:lnTo>
                      <a:pt x="135" y="78"/>
                    </a:lnTo>
                    <a:lnTo>
                      <a:pt x="141" y="78"/>
                    </a:lnTo>
                    <a:lnTo>
                      <a:pt x="146" y="68"/>
                    </a:lnTo>
                    <a:lnTo>
                      <a:pt x="141" y="68"/>
                    </a:lnTo>
                    <a:lnTo>
                      <a:pt x="135" y="62"/>
                    </a:lnTo>
                    <a:lnTo>
                      <a:pt x="135" y="57"/>
                    </a:lnTo>
                    <a:lnTo>
                      <a:pt x="141" y="57"/>
                    </a:lnTo>
                    <a:lnTo>
                      <a:pt x="146" y="57"/>
                    </a:lnTo>
                    <a:lnTo>
                      <a:pt x="151" y="57"/>
                    </a:lnTo>
                    <a:lnTo>
                      <a:pt x="156" y="57"/>
                    </a:lnTo>
                    <a:lnTo>
                      <a:pt x="162" y="57"/>
                    </a:lnTo>
                    <a:lnTo>
                      <a:pt x="167" y="57"/>
                    </a:lnTo>
                    <a:lnTo>
                      <a:pt x="172" y="57"/>
                    </a:lnTo>
                    <a:lnTo>
                      <a:pt x="172" y="52"/>
                    </a:lnTo>
                    <a:lnTo>
                      <a:pt x="177" y="52"/>
                    </a:lnTo>
                    <a:lnTo>
                      <a:pt x="182" y="52"/>
                    </a:lnTo>
                    <a:lnTo>
                      <a:pt x="188" y="47"/>
                    </a:lnTo>
                    <a:lnTo>
                      <a:pt x="188" y="41"/>
                    </a:lnTo>
                    <a:lnTo>
                      <a:pt x="193" y="41"/>
                    </a:lnTo>
                    <a:lnTo>
                      <a:pt x="193" y="31"/>
                    </a:lnTo>
                    <a:lnTo>
                      <a:pt x="193" y="21"/>
                    </a:lnTo>
                    <a:lnTo>
                      <a:pt x="193" y="15"/>
                    </a:lnTo>
                    <a:lnTo>
                      <a:pt x="198" y="15"/>
                    </a:lnTo>
                    <a:lnTo>
                      <a:pt x="203" y="10"/>
                    </a:lnTo>
                    <a:lnTo>
                      <a:pt x="214" y="5"/>
                    </a:lnTo>
                    <a:lnTo>
                      <a:pt x="219" y="5"/>
                    </a:lnTo>
                    <a:lnTo>
                      <a:pt x="224" y="5"/>
                    </a:lnTo>
                    <a:lnTo>
                      <a:pt x="224" y="10"/>
                    </a:lnTo>
                    <a:lnTo>
                      <a:pt x="224" y="15"/>
                    </a:lnTo>
                    <a:lnTo>
                      <a:pt x="229" y="15"/>
                    </a:lnTo>
                    <a:lnTo>
                      <a:pt x="235" y="15"/>
                    </a:lnTo>
                    <a:lnTo>
                      <a:pt x="240" y="10"/>
                    </a:lnTo>
                    <a:lnTo>
                      <a:pt x="245" y="10"/>
                    </a:lnTo>
                    <a:lnTo>
                      <a:pt x="250" y="15"/>
                    </a:lnTo>
                    <a:lnTo>
                      <a:pt x="255" y="10"/>
                    </a:lnTo>
                    <a:lnTo>
                      <a:pt x="261" y="10"/>
                    </a:lnTo>
                    <a:lnTo>
                      <a:pt x="276" y="10"/>
                    </a:lnTo>
                    <a:lnTo>
                      <a:pt x="287" y="10"/>
                    </a:lnTo>
                    <a:lnTo>
                      <a:pt x="292" y="10"/>
                    </a:lnTo>
                    <a:lnTo>
                      <a:pt x="297" y="15"/>
                    </a:lnTo>
                    <a:lnTo>
                      <a:pt x="302" y="15"/>
                    </a:lnTo>
                    <a:lnTo>
                      <a:pt x="302" y="10"/>
                    </a:lnTo>
                    <a:lnTo>
                      <a:pt x="307" y="5"/>
                    </a:lnTo>
                    <a:lnTo>
                      <a:pt x="307" y="0"/>
                    </a:lnTo>
                    <a:lnTo>
                      <a:pt x="313" y="0"/>
                    </a:lnTo>
                    <a:lnTo>
                      <a:pt x="323" y="0"/>
                    </a:lnTo>
                    <a:lnTo>
                      <a:pt x="328" y="0"/>
                    </a:lnTo>
                    <a:lnTo>
                      <a:pt x="339" y="5"/>
                    </a:lnTo>
                    <a:lnTo>
                      <a:pt x="344" y="10"/>
                    </a:lnTo>
                    <a:lnTo>
                      <a:pt x="344" y="15"/>
                    </a:lnTo>
                    <a:lnTo>
                      <a:pt x="349" y="15"/>
                    </a:lnTo>
                    <a:lnTo>
                      <a:pt x="349" y="21"/>
                    </a:lnTo>
                    <a:lnTo>
                      <a:pt x="354" y="26"/>
                    </a:lnTo>
                    <a:lnTo>
                      <a:pt x="349" y="31"/>
                    </a:lnTo>
                    <a:lnTo>
                      <a:pt x="354" y="31"/>
                    </a:lnTo>
                    <a:lnTo>
                      <a:pt x="354" y="26"/>
                    </a:lnTo>
                    <a:lnTo>
                      <a:pt x="360" y="26"/>
                    </a:lnTo>
                    <a:lnTo>
                      <a:pt x="365" y="26"/>
                    </a:lnTo>
                    <a:lnTo>
                      <a:pt x="365" y="21"/>
                    </a:lnTo>
                    <a:lnTo>
                      <a:pt x="365" y="15"/>
                    </a:lnTo>
                    <a:lnTo>
                      <a:pt x="370" y="15"/>
                    </a:lnTo>
                    <a:lnTo>
                      <a:pt x="370" y="10"/>
                    </a:lnTo>
                    <a:lnTo>
                      <a:pt x="375" y="10"/>
                    </a:lnTo>
                    <a:lnTo>
                      <a:pt x="380" y="10"/>
                    </a:lnTo>
                    <a:lnTo>
                      <a:pt x="386" y="15"/>
                    </a:lnTo>
                    <a:lnTo>
                      <a:pt x="386" y="21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1" name="Freeform 30">
                <a:extLst>
                  <a:ext uri="{FF2B5EF4-FFF2-40B4-BE49-F238E27FC236}">
                    <a16:creationId xmlns:a16="http://schemas.microsoft.com/office/drawing/2014/main" id="{19830CBD-D974-D51C-0A0C-130AC140CB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44560" y="4224261"/>
                <a:ext cx="538566" cy="482367"/>
              </a:xfrm>
              <a:custGeom>
                <a:avLst/>
                <a:gdLst>
                  <a:gd name="T0" fmla="*/ 250 w 365"/>
                  <a:gd name="T1" fmla="*/ 37 h 329"/>
                  <a:gd name="T2" fmla="*/ 266 w 365"/>
                  <a:gd name="T3" fmla="*/ 32 h 329"/>
                  <a:gd name="T4" fmla="*/ 276 w 365"/>
                  <a:gd name="T5" fmla="*/ 21 h 329"/>
                  <a:gd name="T6" fmla="*/ 307 w 365"/>
                  <a:gd name="T7" fmla="*/ 21 h 329"/>
                  <a:gd name="T8" fmla="*/ 307 w 365"/>
                  <a:gd name="T9" fmla="*/ 42 h 329"/>
                  <a:gd name="T10" fmla="*/ 307 w 365"/>
                  <a:gd name="T11" fmla="*/ 58 h 329"/>
                  <a:gd name="T12" fmla="*/ 292 w 365"/>
                  <a:gd name="T13" fmla="*/ 63 h 329"/>
                  <a:gd name="T14" fmla="*/ 292 w 365"/>
                  <a:gd name="T15" fmla="*/ 84 h 329"/>
                  <a:gd name="T16" fmla="*/ 297 w 365"/>
                  <a:gd name="T17" fmla="*/ 110 h 329"/>
                  <a:gd name="T18" fmla="*/ 328 w 365"/>
                  <a:gd name="T19" fmla="*/ 115 h 329"/>
                  <a:gd name="T20" fmla="*/ 359 w 365"/>
                  <a:gd name="T21" fmla="*/ 131 h 329"/>
                  <a:gd name="T22" fmla="*/ 354 w 365"/>
                  <a:gd name="T23" fmla="*/ 146 h 329"/>
                  <a:gd name="T24" fmla="*/ 333 w 365"/>
                  <a:gd name="T25" fmla="*/ 167 h 329"/>
                  <a:gd name="T26" fmla="*/ 328 w 365"/>
                  <a:gd name="T27" fmla="*/ 193 h 329"/>
                  <a:gd name="T28" fmla="*/ 312 w 365"/>
                  <a:gd name="T29" fmla="*/ 199 h 329"/>
                  <a:gd name="T30" fmla="*/ 302 w 365"/>
                  <a:gd name="T31" fmla="*/ 214 h 329"/>
                  <a:gd name="T32" fmla="*/ 292 w 365"/>
                  <a:gd name="T33" fmla="*/ 230 h 329"/>
                  <a:gd name="T34" fmla="*/ 271 w 365"/>
                  <a:gd name="T35" fmla="*/ 288 h 329"/>
                  <a:gd name="T36" fmla="*/ 250 w 365"/>
                  <a:gd name="T37" fmla="*/ 319 h 329"/>
                  <a:gd name="T38" fmla="*/ 198 w 365"/>
                  <a:gd name="T39" fmla="*/ 324 h 329"/>
                  <a:gd name="T40" fmla="*/ 187 w 365"/>
                  <a:gd name="T41" fmla="*/ 314 h 329"/>
                  <a:gd name="T42" fmla="*/ 187 w 365"/>
                  <a:gd name="T43" fmla="*/ 288 h 329"/>
                  <a:gd name="T44" fmla="*/ 177 w 365"/>
                  <a:gd name="T45" fmla="*/ 267 h 329"/>
                  <a:gd name="T46" fmla="*/ 156 w 365"/>
                  <a:gd name="T47" fmla="*/ 267 h 329"/>
                  <a:gd name="T48" fmla="*/ 114 w 365"/>
                  <a:gd name="T49" fmla="*/ 267 h 329"/>
                  <a:gd name="T50" fmla="*/ 78 w 365"/>
                  <a:gd name="T51" fmla="*/ 256 h 329"/>
                  <a:gd name="T52" fmla="*/ 52 w 365"/>
                  <a:gd name="T53" fmla="*/ 277 h 329"/>
                  <a:gd name="T54" fmla="*/ 26 w 365"/>
                  <a:gd name="T55" fmla="*/ 251 h 329"/>
                  <a:gd name="T56" fmla="*/ 0 w 365"/>
                  <a:gd name="T57" fmla="*/ 199 h 329"/>
                  <a:gd name="T58" fmla="*/ 10 w 365"/>
                  <a:gd name="T59" fmla="*/ 162 h 329"/>
                  <a:gd name="T60" fmla="*/ 15 w 365"/>
                  <a:gd name="T61" fmla="*/ 126 h 329"/>
                  <a:gd name="T62" fmla="*/ 21 w 365"/>
                  <a:gd name="T63" fmla="*/ 105 h 329"/>
                  <a:gd name="T64" fmla="*/ 26 w 365"/>
                  <a:gd name="T65" fmla="*/ 89 h 329"/>
                  <a:gd name="T66" fmla="*/ 52 w 365"/>
                  <a:gd name="T67" fmla="*/ 68 h 329"/>
                  <a:gd name="T68" fmla="*/ 67 w 365"/>
                  <a:gd name="T69" fmla="*/ 47 h 329"/>
                  <a:gd name="T70" fmla="*/ 73 w 365"/>
                  <a:gd name="T71" fmla="*/ 32 h 329"/>
                  <a:gd name="T72" fmla="*/ 88 w 365"/>
                  <a:gd name="T73" fmla="*/ 37 h 329"/>
                  <a:gd name="T74" fmla="*/ 99 w 365"/>
                  <a:gd name="T75" fmla="*/ 21 h 329"/>
                  <a:gd name="T76" fmla="*/ 114 w 365"/>
                  <a:gd name="T77" fmla="*/ 26 h 329"/>
                  <a:gd name="T78" fmla="*/ 130 w 365"/>
                  <a:gd name="T79" fmla="*/ 37 h 329"/>
                  <a:gd name="T80" fmla="*/ 146 w 365"/>
                  <a:gd name="T81" fmla="*/ 42 h 329"/>
                  <a:gd name="T82" fmla="*/ 167 w 365"/>
                  <a:gd name="T83" fmla="*/ 47 h 329"/>
                  <a:gd name="T84" fmla="*/ 187 w 365"/>
                  <a:gd name="T85" fmla="*/ 42 h 329"/>
                  <a:gd name="T86" fmla="*/ 193 w 365"/>
                  <a:gd name="T87" fmla="*/ 21 h 329"/>
                  <a:gd name="T88" fmla="*/ 203 w 365"/>
                  <a:gd name="T89" fmla="*/ 5 h 329"/>
                  <a:gd name="T90" fmla="*/ 234 w 365"/>
                  <a:gd name="T91" fmla="*/ 5 h 329"/>
                  <a:gd name="T92" fmla="*/ 250 w 365"/>
                  <a:gd name="T93" fmla="*/ 0 h 329"/>
                  <a:gd name="T94" fmla="*/ 250 w 365"/>
                  <a:gd name="T95" fmla="*/ 11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5" h="329">
                    <a:moveTo>
                      <a:pt x="250" y="21"/>
                    </a:moveTo>
                    <a:lnTo>
                      <a:pt x="250" y="26"/>
                    </a:lnTo>
                    <a:lnTo>
                      <a:pt x="250" y="32"/>
                    </a:lnTo>
                    <a:lnTo>
                      <a:pt x="250" y="37"/>
                    </a:lnTo>
                    <a:lnTo>
                      <a:pt x="250" y="42"/>
                    </a:lnTo>
                    <a:lnTo>
                      <a:pt x="255" y="37"/>
                    </a:lnTo>
                    <a:lnTo>
                      <a:pt x="260" y="32"/>
                    </a:lnTo>
                    <a:lnTo>
                      <a:pt x="266" y="32"/>
                    </a:lnTo>
                    <a:lnTo>
                      <a:pt x="266" y="26"/>
                    </a:lnTo>
                    <a:lnTo>
                      <a:pt x="271" y="26"/>
                    </a:lnTo>
                    <a:lnTo>
                      <a:pt x="271" y="21"/>
                    </a:lnTo>
                    <a:lnTo>
                      <a:pt x="276" y="21"/>
                    </a:lnTo>
                    <a:lnTo>
                      <a:pt x="281" y="21"/>
                    </a:lnTo>
                    <a:lnTo>
                      <a:pt x="286" y="21"/>
                    </a:lnTo>
                    <a:lnTo>
                      <a:pt x="297" y="21"/>
                    </a:lnTo>
                    <a:lnTo>
                      <a:pt x="307" y="21"/>
                    </a:lnTo>
                    <a:lnTo>
                      <a:pt x="302" y="26"/>
                    </a:lnTo>
                    <a:lnTo>
                      <a:pt x="302" y="32"/>
                    </a:lnTo>
                    <a:lnTo>
                      <a:pt x="307" y="37"/>
                    </a:lnTo>
                    <a:lnTo>
                      <a:pt x="307" y="42"/>
                    </a:lnTo>
                    <a:lnTo>
                      <a:pt x="312" y="42"/>
                    </a:lnTo>
                    <a:lnTo>
                      <a:pt x="312" y="47"/>
                    </a:lnTo>
                    <a:lnTo>
                      <a:pt x="312" y="52"/>
                    </a:lnTo>
                    <a:lnTo>
                      <a:pt x="307" y="58"/>
                    </a:lnTo>
                    <a:lnTo>
                      <a:pt x="302" y="58"/>
                    </a:lnTo>
                    <a:lnTo>
                      <a:pt x="302" y="63"/>
                    </a:lnTo>
                    <a:lnTo>
                      <a:pt x="297" y="63"/>
                    </a:lnTo>
                    <a:lnTo>
                      <a:pt x="292" y="63"/>
                    </a:lnTo>
                    <a:lnTo>
                      <a:pt x="286" y="63"/>
                    </a:lnTo>
                    <a:lnTo>
                      <a:pt x="286" y="68"/>
                    </a:lnTo>
                    <a:lnTo>
                      <a:pt x="286" y="73"/>
                    </a:lnTo>
                    <a:lnTo>
                      <a:pt x="292" y="84"/>
                    </a:lnTo>
                    <a:lnTo>
                      <a:pt x="292" y="94"/>
                    </a:lnTo>
                    <a:lnTo>
                      <a:pt x="292" y="99"/>
                    </a:lnTo>
                    <a:lnTo>
                      <a:pt x="292" y="105"/>
                    </a:lnTo>
                    <a:lnTo>
                      <a:pt x="297" y="110"/>
                    </a:lnTo>
                    <a:lnTo>
                      <a:pt x="302" y="110"/>
                    </a:lnTo>
                    <a:lnTo>
                      <a:pt x="302" y="115"/>
                    </a:lnTo>
                    <a:lnTo>
                      <a:pt x="307" y="120"/>
                    </a:lnTo>
                    <a:lnTo>
                      <a:pt x="328" y="115"/>
                    </a:lnTo>
                    <a:lnTo>
                      <a:pt x="339" y="115"/>
                    </a:lnTo>
                    <a:lnTo>
                      <a:pt x="344" y="120"/>
                    </a:lnTo>
                    <a:lnTo>
                      <a:pt x="349" y="131"/>
                    </a:lnTo>
                    <a:lnTo>
                      <a:pt x="359" y="131"/>
                    </a:lnTo>
                    <a:lnTo>
                      <a:pt x="365" y="136"/>
                    </a:lnTo>
                    <a:lnTo>
                      <a:pt x="359" y="136"/>
                    </a:lnTo>
                    <a:lnTo>
                      <a:pt x="359" y="146"/>
                    </a:lnTo>
                    <a:lnTo>
                      <a:pt x="354" y="146"/>
                    </a:lnTo>
                    <a:lnTo>
                      <a:pt x="354" y="152"/>
                    </a:lnTo>
                    <a:lnTo>
                      <a:pt x="344" y="157"/>
                    </a:lnTo>
                    <a:lnTo>
                      <a:pt x="339" y="167"/>
                    </a:lnTo>
                    <a:lnTo>
                      <a:pt x="333" y="167"/>
                    </a:lnTo>
                    <a:lnTo>
                      <a:pt x="333" y="173"/>
                    </a:lnTo>
                    <a:lnTo>
                      <a:pt x="328" y="173"/>
                    </a:lnTo>
                    <a:lnTo>
                      <a:pt x="328" y="178"/>
                    </a:lnTo>
                    <a:lnTo>
                      <a:pt x="328" y="193"/>
                    </a:lnTo>
                    <a:lnTo>
                      <a:pt x="323" y="193"/>
                    </a:lnTo>
                    <a:lnTo>
                      <a:pt x="318" y="193"/>
                    </a:lnTo>
                    <a:lnTo>
                      <a:pt x="318" y="199"/>
                    </a:lnTo>
                    <a:lnTo>
                      <a:pt x="312" y="199"/>
                    </a:lnTo>
                    <a:lnTo>
                      <a:pt x="307" y="204"/>
                    </a:lnTo>
                    <a:lnTo>
                      <a:pt x="307" y="209"/>
                    </a:lnTo>
                    <a:lnTo>
                      <a:pt x="302" y="209"/>
                    </a:lnTo>
                    <a:lnTo>
                      <a:pt x="302" y="214"/>
                    </a:lnTo>
                    <a:lnTo>
                      <a:pt x="297" y="214"/>
                    </a:lnTo>
                    <a:lnTo>
                      <a:pt x="292" y="220"/>
                    </a:lnTo>
                    <a:lnTo>
                      <a:pt x="292" y="225"/>
                    </a:lnTo>
                    <a:lnTo>
                      <a:pt x="292" y="230"/>
                    </a:lnTo>
                    <a:lnTo>
                      <a:pt x="292" y="251"/>
                    </a:lnTo>
                    <a:lnTo>
                      <a:pt x="286" y="261"/>
                    </a:lnTo>
                    <a:lnTo>
                      <a:pt x="276" y="277"/>
                    </a:lnTo>
                    <a:lnTo>
                      <a:pt x="271" y="288"/>
                    </a:lnTo>
                    <a:lnTo>
                      <a:pt x="260" y="303"/>
                    </a:lnTo>
                    <a:lnTo>
                      <a:pt x="255" y="308"/>
                    </a:lnTo>
                    <a:lnTo>
                      <a:pt x="250" y="314"/>
                    </a:lnTo>
                    <a:lnTo>
                      <a:pt x="250" y="319"/>
                    </a:lnTo>
                    <a:lnTo>
                      <a:pt x="229" y="324"/>
                    </a:lnTo>
                    <a:lnTo>
                      <a:pt x="213" y="324"/>
                    </a:lnTo>
                    <a:lnTo>
                      <a:pt x="203" y="329"/>
                    </a:lnTo>
                    <a:lnTo>
                      <a:pt x="198" y="324"/>
                    </a:lnTo>
                    <a:lnTo>
                      <a:pt x="193" y="324"/>
                    </a:lnTo>
                    <a:lnTo>
                      <a:pt x="187" y="324"/>
                    </a:lnTo>
                    <a:lnTo>
                      <a:pt x="193" y="319"/>
                    </a:lnTo>
                    <a:lnTo>
                      <a:pt x="187" y="314"/>
                    </a:lnTo>
                    <a:lnTo>
                      <a:pt x="187" y="308"/>
                    </a:lnTo>
                    <a:lnTo>
                      <a:pt x="187" y="303"/>
                    </a:lnTo>
                    <a:lnTo>
                      <a:pt x="187" y="298"/>
                    </a:lnTo>
                    <a:lnTo>
                      <a:pt x="187" y="288"/>
                    </a:lnTo>
                    <a:lnTo>
                      <a:pt x="182" y="282"/>
                    </a:lnTo>
                    <a:lnTo>
                      <a:pt x="182" y="277"/>
                    </a:lnTo>
                    <a:lnTo>
                      <a:pt x="177" y="272"/>
                    </a:lnTo>
                    <a:lnTo>
                      <a:pt x="177" y="267"/>
                    </a:lnTo>
                    <a:lnTo>
                      <a:pt x="172" y="267"/>
                    </a:lnTo>
                    <a:lnTo>
                      <a:pt x="167" y="267"/>
                    </a:lnTo>
                    <a:lnTo>
                      <a:pt x="161" y="267"/>
                    </a:lnTo>
                    <a:lnTo>
                      <a:pt x="156" y="267"/>
                    </a:lnTo>
                    <a:lnTo>
                      <a:pt x="146" y="267"/>
                    </a:lnTo>
                    <a:lnTo>
                      <a:pt x="130" y="267"/>
                    </a:lnTo>
                    <a:lnTo>
                      <a:pt x="125" y="267"/>
                    </a:lnTo>
                    <a:lnTo>
                      <a:pt x="114" y="267"/>
                    </a:lnTo>
                    <a:lnTo>
                      <a:pt x="99" y="267"/>
                    </a:lnTo>
                    <a:lnTo>
                      <a:pt x="88" y="261"/>
                    </a:lnTo>
                    <a:lnTo>
                      <a:pt x="83" y="261"/>
                    </a:lnTo>
                    <a:lnTo>
                      <a:pt x="78" y="256"/>
                    </a:lnTo>
                    <a:lnTo>
                      <a:pt x="73" y="261"/>
                    </a:lnTo>
                    <a:lnTo>
                      <a:pt x="62" y="267"/>
                    </a:lnTo>
                    <a:lnTo>
                      <a:pt x="57" y="272"/>
                    </a:lnTo>
                    <a:lnTo>
                      <a:pt x="52" y="277"/>
                    </a:lnTo>
                    <a:lnTo>
                      <a:pt x="41" y="272"/>
                    </a:lnTo>
                    <a:lnTo>
                      <a:pt x="36" y="267"/>
                    </a:lnTo>
                    <a:lnTo>
                      <a:pt x="31" y="261"/>
                    </a:lnTo>
                    <a:lnTo>
                      <a:pt x="26" y="251"/>
                    </a:lnTo>
                    <a:lnTo>
                      <a:pt x="10" y="225"/>
                    </a:lnTo>
                    <a:lnTo>
                      <a:pt x="15" y="220"/>
                    </a:lnTo>
                    <a:lnTo>
                      <a:pt x="10" y="204"/>
                    </a:lnTo>
                    <a:lnTo>
                      <a:pt x="0" y="199"/>
                    </a:lnTo>
                    <a:lnTo>
                      <a:pt x="0" y="193"/>
                    </a:lnTo>
                    <a:lnTo>
                      <a:pt x="0" y="183"/>
                    </a:lnTo>
                    <a:lnTo>
                      <a:pt x="5" y="173"/>
                    </a:lnTo>
                    <a:lnTo>
                      <a:pt x="10" y="162"/>
                    </a:lnTo>
                    <a:lnTo>
                      <a:pt x="10" y="152"/>
                    </a:lnTo>
                    <a:lnTo>
                      <a:pt x="15" y="141"/>
                    </a:lnTo>
                    <a:lnTo>
                      <a:pt x="15" y="136"/>
                    </a:lnTo>
                    <a:lnTo>
                      <a:pt x="15" y="126"/>
                    </a:lnTo>
                    <a:lnTo>
                      <a:pt x="15" y="120"/>
                    </a:lnTo>
                    <a:lnTo>
                      <a:pt x="15" y="115"/>
                    </a:lnTo>
                    <a:lnTo>
                      <a:pt x="15" y="105"/>
                    </a:lnTo>
                    <a:lnTo>
                      <a:pt x="21" y="105"/>
                    </a:lnTo>
                    <a:lnTo>
                      <a:pt x="21" y="99"/>
                    </a:lnTo>
                    <a:lnTo>
                      <a:pt x="21" y="94"/>
                    </a:lnTo>
                    <a:lnTo>
                      <a:pt x="21" y="89"/>
                    </a:lnTo>
                    <a:lnTo>
                      <a:pt x="26" y="89"/>
                    </a:lnTo>
                    <a:lnTo>
                      <a:pt x="31" y="84"/>
                    </a:lnTo>
                    <a:lnTo>
                      <a:pt x="41" y="79"/>
                    </a:lnTo>
                    <a:lnTo>
                      <a:pt x="47" y="73"/>
                    </a:lnTo>
                    <a:lnTo>
                      <a:pt x="52" y="68"/>
                    </a:lnTo>
                    <a:lnTo>
                      <a:pt x="57" y="63"/>
                    </a:lnTo>
                    <a:lnTo>
                      <a:pt x="62" y="58"/>
                    </a:lnTo>
                    <a:lnTo>
                      <a:pt x="67" y="52"/>
                    </a:lnTo>
                    <a:lnTo>
                      <a:pt x="67" y="47"/>
                    </a:lnTo>
                    <a:lnTo>
                      <a:pt x="62" y="47"/>
                    </a:lnTo>
                    <a:lnTo>
                      <a:pt x="67" y="42"/>
                    </a:lnTo>
                    <a:lnTo>
                      <a:pt x="73" y="37"/>
                    </a:lnTo>
                    <a:lnTo>
                      <a:pt x="73" y="32"/>
                    </a:lnTo>
                    <a:lnTo>
                      <a:pt x="73" y="37"/>
                    </a:lnTo>
                    <a:lnTo>
                      <a:pt x="78" y="37"/>
                    </a:lnTo>
                    <a:lnTo>
                      <a:pt x="83" y="37"/>
                    </a:lnTo>
                    <a:lnTo>
                      <a:pt x="88" y="37"/>
                    </a:lnTo>
                    <a:lnTo>
                      <a:pt x="94" y="32"/>
                    </a:lnTo>
                    <a:lnTo>
                      <a:pt x="94" y="26"/>
                    </a:lnTo>
                    <a:lnTo>
                      <a:pt x="99" y="26"/>
                    </a:lnTo>
                    <a:lnTo>
                      <a:pt x="99" y="21"/>
                    </a:lnTo>
                    <a:lnTo>
                      <a:pt x="104" y="21"/>
                    </a:lnTo>
                    <a:lnTo>
                      <a:pt x="109" y="21"/>
                    </a:lnTo>
                    <a:lnTo>
                      <a:pt x="109" y="26"/>
                    </a:lnTo>
                    <a:lnTo>
                      <a:pt x="114" y="26"/>
                    </a:lnTo>
                    <a:lnTo>
                      <a:pt x="120" y="32"/>
                    </a:lnTo>
                    <a:lnTo>
                      <a:pt x="125" y="32"/>
                    </a:lnTo>
                    <a:lnTo>
                      <a:pt x="125" y="37"/>
                    </a:lnTo>
                    <a:lnTo>
                      <a:pt x="130" y="37"/>
                    </a:lnTo>
                    <a:lnTo>
                      <a:pt x="130" y="42"/>
                    </a:lnTo>
                    <a:lnTo>
                      <a:pt x="135" y="42"/>
                    </a:lnTo>
                    <a:lnTo>
                      <a:pt x="140" y="37"/>
                    </a:lnTo>
                    <a:lnTo>
                      <a:pt x="146" y="42"/>
                    </a:lnTo>
                    <a:lnTo>
                      <a:pt x="151" y="42"/>
                    </a:lnTo>
                    <a:lnTo>
                      <a:pt x="156" y="42"/>
                    </a:lnTo>
                    <a:lnTo>
                      <a:pt x="161" y="42"/>
                    </a:lnTo>
                    <a:lnTo>
                      <a:pt x="167" y="47"/>
                    </a:lnTo>
                    <a:lnTo>
                      <a:pt x="177" y="47"/>
                    </a:lnTo>
                    <a:lnTo>
                      <a:pt x="177" y="42"/>
                    </a:lnTo>
                    <a:lnTo>
                      <a:pt x="182" y="42"/>
                    </a:lnTo>
                    <a:lnTo>
                      <a:pt x="187" y="42"/>
                    </a:lnTo>
                    <a:lnTo>
                      <a:pt x="187" y="37"/>
                    </a:lnTo>
                    <a:lnTo>
                      <a:pt x="193" y="32"/>
                    </a:lnTo>
                    <a:lnTo>
                      <a:pt x="193" y="26"/>
                    </a:lnTo>
                    <a:lnTo>
                      <a:pt x="193" y="21"/>
                    </a:lnTo>
                    <a:lnTo>
                      <a:pt x="193" y="16"/>
                    </a:lnTo>
                    <a:lnTo>
                      <a:pt x="193" y="11"/>
                    </a:lnTo>
                    <a:lnTo>
                      <a:pt x="198" y="11"/>
                    </a:lnTo>
                    <a:lnTo>
                      <a:pt x="203" y="5"/>
                    </a:lnTo>
                    <a:lnTo>
                      <a:pt x="213" y="5"/>
                    </a:lnTo>
                    <a:lnTo>
                      <a:pt x="219" y="5"/>
                    </a:lnTo>
                    <a:lnTo>
                      <a:pt x="229" y="5"/>
                    </a:lnTo>
                    <a:lnTo>
                      <a:pt x="234" y="5"/>
                    </a:lnTo>
                    <a:lnTo>
                      <a:pt x="239" y="5"/>
                    </a:lnTo>
                    <a:lnTo>
                      <a:pt x="245" y="5"/>
                    </a:lnTo>
                    <a:lnTo>
                      <a:pt x="245" y="0"/>
                    </a:lnTo>
                    <a:lnTo>
                      <a:pt x="250" y="0"/>
                    </a:lnTo>
                    <a:lnTo>
                      <a:pt x="255" y="5"/>
                    </a:lnTo>
                    <a:lnTo>
                      <a:pt x="250" y="5"/>
                    </a:lnTo>
                    <a:lnTo>
                      <a:pt x="255" y="5"/>
                    </a:lnTo>
                    <a:lnTo>
                      <a:pt x="250" y="11"/>
                    </a:lnTo>
                    <a:lnTo>
                      <a:pt x="250" y="16"/>
                    </a:lnTo>
                    <a:lnTo>
                      <a:pt x="250" y="21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2" name="Freeform 31">
                <a:extLst>
                  <a:ext uri="{FF2B5EF4-FFF2-40B4-BE49-F238E27FC236}">
                    <a16:creationId xmlns:a16="http://schemas.microsoft.com/office/drawing/2014/main" id="{AA1C65E1-5E28-C592-5152-390519A66ED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59785" y="4438320"/>
                <a:ext cx="945809" cy="1065898"/>
              </a:xfrm>
              <a:custGeom>
                <a:avLst/>
                <a:gdLst>
                  <a:gd name="T0" fmla="*/ 615 w 641"/>
                  <a:gd name="T1" fmla="*/ 105 h 727"/>
                  <a:gd name="T2" fmla="*/ 625 w 641"/>
                  <a:gd name="T3" fmla="*/ 136 h 727"/>
                  <a:gd name="T4" fmla="*/ 625 w 641"/>
                  <a:gd name="T5" fmla="*/ 162 h 727"/>
                  <a:gd name="T6" fmla="*/ 599 w 641"/>
                  <a:gd name="T7" fmla="*/ 189 h 727"/>
                  <a:gd name="T8" fmla="*/ 589 w 641"/>
                  <a:gd name="T9" fmla="*/ 220 h 727"/>
                  <a:gd name="T10" fmla="*/ 573 w 641"/>
                  <a:gd name="T11" fmla="*/ 251 h 727"/>
                  <a:gd name="T12" fmla="*/ 558 w 641"/>
                  <a:gd name="T13" fmla="*/ 277 h 727"/>
                  <a:gd name="T14" fmla="*/ 558 w 641"/>
                  <a:gd name="T15" fmla="*/ 314 h 727"/>
                  <a:gd name="T16" fmla="*/ 547 w 641"/>
                  <a:gd name="T17" fmla="*/ 351 h 727"/>
                  <a:gd name="T18" fmla="*/ 532 w 641"/>
                  <a:gd name="T19" fmla="*/ 387 h 727"/>
                  <a:gd name="T20" fmla="*/ 485 w 641"/>
                  <a:gd name="T21" fmla="*/ 392 h 727"/>
                  <a:gd name="T22" fmla="*/ 464 w 641"/>
                  <a:gd name="T23" fmla="*/ 387 h 727"/>
                  <a:gd name="T24" fmla="*/ 469 w 641"/>
                  <a:gd name="T25" fmla="*/ 351 h 727"/>
                  <a:gd name="T26" fmla="*/ 349 w 641"/>
                  <a:gd name="T27" fmla="*/ 335 h 727"/>
                  <a:gd name="T28" fmla="*/ 313 w 641"/>
                  <a:gd name="T29" fmla="*/ 382 h 727"/>
                  <a:gd name="T30" fmla="*/ 297 w 641"/>
                  <a:gd name="T31" fmla="*/ 424 h 727"/>
                  <a:gd name="T32" fmla="*/ 297 w 641"/>
                  <a:gd name="T33" fmla="*/ 460 h 727"/>
                  <a:gd name="T34" fmla="*/ 292 w 641"/>
                  <a:gd name="T35" fmla="*/ 502 h 727"/>
                  <a:gd name="T36" fmla="*/ 266 w 641"/>
                  <a:gd name="T37" fmla="*/ 539 h 727"/>
                  <a:gd name="T38" fmla="*/ 250 w 641"/>
                  <a:gd name="T39" fmla="*/ 565 h 727"/>
                  <a:gd name="T40" fmla="*/ 271 w 641"/>
                  <a:gd name="T41" fmla="*/ 601 h 727"/>
                  <a:gd name="T42" fmla="*/ 297 w 641"/>
                  <a:gd name="T43" fmla="*/ 612 h 727"/>
                  <a:gd name="T44" fmla="*/ 297 w 641"/>
                  <a:gd name="T45" fmla="*/ 627 h 727"/>
                  <a:gd name="T46" fmla="*/ 260 w 641"/>
                  <a:gd name="T47" fmla="*/ 685 h 727"/>
                  <a:gd name="T48" fmla="*/ 229 w 641"/>
                  <a:gd name="T49" fmla="*/ 716 h 727"/>
                  <a:gd name="T50" fmla="*/ 187 w 641"/>
                  <a:gd name="T51" fmla="*/ 674 h 727"/>
                  <a:gd name="T52" fmla="*/ 161 w 641"/>
                  <a:gd name="T53" fmla="*/ 648 h 727"/>
                  <a:gd name="T54" fmla="*/ 130 w 641"/>
                  <a:gd name="T55" fmla="*/ 622 h 727"/>
                  <a:gd name="T56" fmla="*/ 94 w 641"/>
                  <a:gd name="T57" fmla="*/ 591 h 727"/>
                  <a:gd name="T58" fmla="*/ 57 w 641"/>
                  <a:gd name="T59" fmla="*/ 565 h 727"/>
                  <a:gd name="T60" fmla="*/ 73 w 641"/>
                  <a:gd name="T61" fmla="*/ 565 h 727"/>
                  <a:gd name="T62" fmla="*/ 62 w 641"/>
                  <a:gd name="T63" fmla="*/ 533 h 727"/>
                  <a:gd name="T64" fmla="*/ 62 w 641"/>
                  <a:gd name="T65" fmla="*/ 523 h 727"/>
                  <a:gd name="T66" fmla="*/ 83 w 641"/>
                  <a:gd name="T67" fmla="*/ 492 h 727"/>
                  <a:gd name="T68" fmla="*/ 88 w 641"/>
                  <a:gd name="T69" fmla="*/ 455 h 727"/>
                  <a:gd name="T70" fmla="*/ 57 w 641"/>
                  <a:gd name="T71" fmla="*/ 460 h 727"/>
                  <a:gd name="T72" fmla="*/ 42 w 641"/>
                  <a:gd name="T73" fmla="*/ 476 h 727"/>
                  <a:gd name="T74" fmla="*/ 0 w 641"/>
                  <a:gd name="T75" fmla="*/ 434 h 727"/>
                  <a:gd name="T76" fmla="*/ 10 w 641"/>
                  <a:gd name="T77" fmla="*/ 403 h 727"/>
                  <a:gd name="T78" fmla="*/ 31 w 641"/>
                  <a:gd name="T79" fmla="*/ 377 h 727"/>
                  <a:gd name="T80" fmla="*/ 73 w 641"/>
                  <a:gd name="T81" fmla="*/ 351 h 727"/>
                  <a:gd name="T82" fmla="*/ 73 w 641"/>
                  <a:gd name="T83" fmla="*/ 309 h 727"/>
                  <a:gd name="T84" fmla="*/ 94 w 641"/>
                  <a:gd name="T85" fmla="*/ 267 h 727"/>
                  <a:gd name="T86" fmla="*/ 115 w 641"/>
                  <a:gd name="T87" fmla="*/ 236 h 727"/>
                  <a:gd name="T88" fmla="*/ 135 w 641"/>
                  <a:gd name="T89" fmla="*/ 225 h 727"/>
                  <a:gd name="T90" fmla="*/ 151 w 641"/>
                  <a:gd name="T91" fmla="*/ 189 h 727"/>
                  <a:gd name="T92" fmla="*/ 177 w 641"/>
                  <a:gd name="T93" fmla="*/ 147 h 727"/>
                  <a:gd name="T94" fmla="*/ 229 w 641"/>
                  <a:gd name="T95" fmla="*/ 147 h 727"/>
                  <a:gd name="T96" fmla="*/ 271 w 641"/>
                  <a:gd name="T97" fmla="*/ 110 h 727"/>
                  <a:gd name="T98" fmla="*/ 354 w 641"/>
                  <a:gd name="T99" fmla="*/ 121 h 727"/>
                  <a:gd name="T100" fmla="*/ 380 w 641"/>
                  <a:gd name="T101" fmla="*/ 157 h 727"/>
                  <a:gd name="T102" fmla="*/ 422 w 641"/>
                  <a:gd name="T103" fmla="*/ 178 h 727"/>
                  <a:gd name="T104" fmla="*/ 485 w 641"/>
                  <a:gd name="T105" fmla="*/ 84 h 727"/>
                  <a:gd name="T106" fmla="*/ 511 w 641"/>
                  <a:gd name="T107" fmla="*/ 53 h 727"/>
                  <a:gd name="T108" fmla="*/ 537 w 641"/>
                  <a:gd name="T109" fmla="*/ 11 h 727"/>
                  <a:gd name="T110" fmla="*/ 578 w 641"/>
                  <a:gd name="T111" fmla="*/ 6 h 727"/>
                  <a:gd name="T112" fmla="*/ 610 w 641"/>
                  <a:gd name="T113" fmla="*/ 32 h 727"/>
                  <a:gd name="T114" fmla="*/ 636 w 641"/>
                  <a:gd name="T115" fmla="*/ 6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41" h="727">
                    <a:moveTo>
                      <a:pt x="641" y="79"/>
                    </a:moveTo>
                    <a:lnTo>
                      <a:pt x="636" y="84"/>
                    </a:lnTo>
                    <a:lnTo>
                      <a:pt x="636" y="89"/>
                    </a:lnTo>
                    <a:lnTo>
                      <a:pt x="631" y="89"/>
                    </a:lnTo>
                    <a:lnTo>
                      <a:pt x="625" y="89"/>
                    </a:lnTo>
                    <a:lnTo>
                      <a:pt x="620" y="89"/>
                    </a:lnTo>
                    <a:lnTo>
                      <a:pt x="615" y="95"/>
                    </a:lnTo>
                    <a:lnTo>
                      <a:pt x="615" y="100"/>
                    </a:lnTo>
                    <a:lnTo>
                      <a:pt x="615" y="105"/>
                    </a:lnTo>
                    <a:lnTo>
                      <a:pt x="620" y="110"/>
                    </a:lnTo>
                    <a:lnTo>
                      <a:pt x="620" y="115"/>
                    </a:lnTo>
                    <a:lnTo>
                      <a:pt x="625" y="115"/>
                    </a:lnTo>
                    <a:lnTo>
                      <a:pt x="631" y="115"/>
                    </a:lnTo>
                    <a:lnTo>
                      <a:pt x="631" y="121"/>
                    </a:lnTo>
                    <a:lnTo>
                      <a:pt x="631" y="126"/>
                    </a:lnTo>
                    <a:lnTo>
                      <a:pt x="625" y="126"/>
                    </a:lnTo>
                    <a:lnTo>
                      <a:pt x="625" y="131"/>
                    </a:lnTo>
                    <a:lnTo>
                      <a:pt x="625" y="136"/>
                    </a:lnTo>
                    <a:lnTo>
                      <a:pt x="625" y="142"/>
                    </a:lnTo>
                    <a:lnTo>
                      <a:pt x="631" y="142"/>
                    </a:lnTo>
                    <a:lnTo>
                      <a:pt x="625" y="142"/>
                    </a:lnTo>
                    <a:lnTo>
                      <a:pt x="625" y="147"/>
                    </a:lnTo>
                    <a:lnTo>
                      <a:pt x="625" y="152"/>
                    </a:lnTo>
                    <a:lnTo>
                      <a:pt x="631" y="152"/>
                    </a:lnTo>
                    <a:lnTo>
                      <a:pt x="631" y="157"/>
                    </a:lnTo>
                    <a:lnTo>
                      <a:pt x="631" y="162"/>
                    </a:lnTo>
                    <a:lnTo>
                      <a:pt x="625" y="162"/>
                    </a:lnTo>
                    <a:lnTo>
                      <a:pt x="620" y="162"/>
                    </a:lnTo>
                    <a:lnTo>
                      <a:pt x="615" y="162"/>
                    </a:lnTo>
                    <a:lnTo>
                      <a:pt x="610" y="162"/>
                    </a:lnTo>
                    <a:lnTo>
                      <a:pt x="604" y="162"/>
                    </a:lnTo>
                    <a:lnTo>
                      <a:pt x="604" y="168"/>
                    </a:lnTo>
                    <a:lnTo>
                      <a:pt x="604" y="173"/>
                    </a:lnTo>
                    <a:lnTo>
                      <a:pt x="604" y="178"/>
                    </a:lnTo>
                    <a:lnTo>
                      <a:pt x="604" y="183"/>
                    </a:lnTo>
                    <a:lnTo>
                      <a:pt x="599" y="189"/>
                    </a:lnTo>
                    <a:lnTo>
                      <a:pt x="599" y="194"/>
                    </a:lnTo>
                    <a:lnTo>
                      <a:pt x="594" y="194"/>
                    </a:lnTo>
                    <a:lnTo>
                      <a:pt x="594" y="199"/>
                    </a:lnTo>
                    <a:lnTo>
                      <a:pt x="594" y="204"/>
                    </a:lnTo>
                    <a:lnTo>
                      <a:pt x="594" y="209"/>
                    </a:lnTo>
                    <a:lnTo>
                      <a:pt x="599" y="209"/>
                    </a:lnTo>
                    <a:lnTo>
                      <a:pt x="599" y="215"/>
                    </a:lnTo>
                    <a:lnTo>
                      <a:pt x="594" y="215"/>
                    </a:lnTo>
                    <a:lnTo>
                      <a:pt x="589" y="220"/>
                    </a:lnTo>
                    <a:lnTo>
                      <a:pt x="594" y="225"/>
                    </a:lnTo>
                    <a:lnTo>
                      <a:pt x="589" y="225"/>
                    </a:lnTo>
                    <a:lnTo>
                      <a:pt x="589" y="230"/>
                    </a:lnTo>
                    <a:lnTo>
                      <a:pt x="584" y="236"/>
                    </a:lnTo>
                    <a:lnTo>
                      <a:pt x="584" y="241"/>
                    </a:lnTo>
                    <a:lnTo>
                      <a:pt x="584" y="246"/>
                    </a:lnTo>
                    <a:lnTo>
                      <a:pt x="578" y="246"/>
                    </a:lnTo>
                    <a:lnTo>
                      <a:pt x="578" y="251"/>
                    </a:lnTo>
                    <a:lnTo>
                      <a:pt x="573" y="251"/>
                    </a:lnTo>
                    <a:lnTo>
                      <a:pt x="573" y="256"/>
                    </a:lnTo>
                    <a:lnTo>
                      <a:pt x="578" y="256"/>
                    </a:lnTo>
                    <a:lnTo>
                      <a:pt x="578" y="262"/>
                    </a:lnTo>
                    <a:lnTo>
                      <a:pt x="568" y="262"/>
                    </a:lnTo>
                    <a:lnTo>
                      <a:pt x="568" y="267"/>
                    </a:lnTo>
                    <a:lnTo>
                      <a:pt x="563" y="267"/>
                    </a:lnTo>
                    <a:lnTo>
                      <a:pt x="563" y="272"/>
                    </a:lnTo>
                    <a:lnTo>
                      <a:pt x="563" y="277"/>
                    </a:lnTo>
                    <a:lnTo>
                      <a:pt x="558" y="277"/>
                    </a:lnTo>
                    <a:lnTo>
                      <a:pt x="558" y="283"/>
                    </a:lnTo>
                    <a:lnTo>
                      <a:pt x="558" y="288"/>
                    </a:lnTo>
                    <a:lnTo>
                      <a:pt x="552" y="288"/>
                    </a:lnTo>
                    <a:lnTo>
                      <a:pt x="552" y="293"/>
                    </a:lnTo>
                    <a:lnTo>
                      <a:pt x="558" y="293"/>
                    </a:lnTo>
                    <a:lnTo>
                      <a:pt x="558" y="298"/>
                    </a:lnTo>
                    <a:lnTo>
                      <a:pt x="558" y="304"/>
                    </a:lnTo>
                    <a:lnTo>
                      <a:pt x="558" y="309"/>
                    </a:lnTo>
                    <a:lnTo>
                      <a:pt x="558" y="314"/>
                    </a:lnTo>
                    <a:lnTo>
                      <a:pt x="563" y="314"/>
                    </a:lnTo>
                    <a:lnTo>
                      <a:pt x="558" y="319"/>
                    </a:lnTo>
                    <a:lnTo>
                      <a:pt x="563" y="319"/>
                    </a:lnTo>
                    <a:lnTo>
                      <a:pt x="563" y="324"/>
                    </a:lnTo>
                    <a:lnTo>
                      <a:pt x="558" y="324"/>
                    </a:lnTo>
                    <a:lnTo>
                      <a:pt x="552" y="324"/>
                    </a:lnTo>
                    <a:lnTo>
                      <a:pt x="547" y="335"/>
                    </a:lnTo>
                    <a:lnTo>
                      <a:pt x="547" y="340"/>
                    </a:lnTo>
                    <a:lnTo>
                      <a:pt x="547" y="351"/>
                    </a:lnTo>
                    <a:lnTo>
                      <a:pt x="547" y="356"/>
                    </a:lnTo>
                    <a:lnTo>
                      <a:pt x="547" y="361"/>
                    </a:lnTo>
                    <a:lnTo>
                      <a:pt x="547" y="366"/>
                    </a:lnTo>
                    <a:lnTo>
                      <a:pt x="547" y="371"/>
                    </a:lnTo>
                    <a:lnTo>
                      <a:pt x="542" y="371"/>
                    </a:lnTo>
                    <a:lnTo>
                      <a:pt x="537" y="371"/>
                    </a:lnTo>
                    <a:lnTo>
                      <a:pt x="537" y="377"/>
                    </a:lnTo>
                    <a:lnTo>
                      <a:pt x="532" y="382"/>
                    </a:lnTo>
                    <a:lnTo>
                      <a:pt x="532" y="387"/>
                    </a:lnTo>
                    <a:lnTo>
                      <a:pt x="526" y="387"/>
                    </a:lnTo>
                    <a:lnTo>
                      <a:pt x="526" y="392"/>
                    </a:lnTo>
                    <a:lnTo>
                      <a:pt x="521" y="392"/>
                    </a:lnTo>
                    <a:lnTo>
                      <a:pt x="516" y="398"/>
                    </a:lnTo>
                    <a:lnTo>
                      <a:pt x="505" y="398"/>
                    </a:lnTo>
                    <a:lnTo>
                      <a:pt x="495" y="398"/>
                    </a:lnTo>
                    <a:lnTo>
                      <a:pt x="495" y="392"/>
                    </a:lnTo>
                    <a:lnTo>
                      <a:pt x="490" y="392"/>
                    </a:lnTo>
                    <a:lnTo>
                      <a:pt x="485" y="392"/>
                    </a:lnTo>
                    <a:lnTo>
                      <a:pt x="479" y="392"/>
                    </a:lnTo>
                    <a:lnTo>
                      <a:pt x="474" y="392"/>
                    </a:lnTo>
                    <a:lnTo>
                      <a:pt x="474" y="398"/>
                    </a:lnTo>
                    <a:lnTo>
                      <a:pt x="474" y="403"/>
                    </a:lnTo>
                    <a:lnTo>
                      <a:pt x="469" y="403"/>
                    </a:lnTo>
                    <a:lnTo>
                      <a:pt x="469" y="398"/>
                    </a:lnTo>
                    <a:lnTo>
                      <a:pt x="469" y="392"/>
                    </a:lnTo>
                    <a:lnTo>
                      <a:pt x="469" y="387"/>
                    </a:lnTo>
                    <a:lnTo>
                      <a:pt x="464" y="387"/>
                    </a:lnTo>
                    <a:lnTo>
                      <a:pt x="464" y="382"/>
                    </a:lnTo>
                    <a:lnTo>
                      <a:pt x="464" y="377"/>
                    </a:lnTo>
                    <a:lnTo>
                      <a:pt x="459" y="371"/>
                    </a:lnTo>
                    <a:lnTo>
                      <a:pt x="459" y="366"/>
                    </a:lnTo>
                    <a:lnTo>
                      <a:pt x="459" y="361"/>
                    </a:lnTo>
                    <a:lnTo>
                      <a:pt x="459" y="356"/>
                    </a:lnTo>
                    <a:lnTo>
                      <a:pt x="464" y="356"/>
                    </a:lnTo>
                    <a:lnTo>
                      <a:pt x="469" y="356"/>
                    </a:lnTo>
                    <a:lnTo>
                      <a:pt x="469" y="351"/>
                    </a:lnTo>
                    <a:lnTo>
                      <a:pt x="469" y="345"/>
                    </a:lnTo>
                    <a:lnTo>
                      <a:pt x="464" y="345"/>
                    </a:lnTo>
                    <a:lnTo>
                      <a:pt x="459" y="345"/>
                    </a:lnTo>
                    <a:lnTo>
                      <a:pt x="459" y="340"/>
                    </a:lnTo>
                    <a:lnTo>
                      <a:pt x="453" y="340"/>
                    </a:lnTo>
                    <a:lnTo>
                      <a:pt x="417" y="340"/>
                    </a:lnTo>
                    <a:lnTo>
                      <a:pt x="380" y="335"/>
                    </a:lnTo>
                    <a:lnTo>
                      <a:pt x="360" y="335"/>
                    </a:lnTo>
                    <a:lnTo>
                      <a:pt x="349" y="335"/>
                    </a:lnTo>
                    <a:lnTo>
                      <a:pt x="344" y="340"/>
                    </a:lnTo>
                    <a:lnTo>
                      <a:pt x="339" y="345"/>
                    </a:lnTo>
                    <a:lnTo>
                      <a:pt x="333" y="356"/>
                    </a:lnTo>
                    <a:lnTo>
                      <a:pt x="328" y="361"/>
                    </a:lnTo>
                    <a:lnTo>
                      <a:pt x="323" y="366"/>
                    </a:lnTo>
                    <a:lnTo>
                      <a:pt x="323" y="371"/>
                    </a:lnTo>
                    <a:lnTo>
                      <a:pt x="323" y="377"/>
                    </a:lnTo>
                    <a:lnTo>
                      <a:pt x="323" y="382"/>
                    </a:lnTo>
                    <a:lnTo>
                      <a:pt x="313" y="382"/>
                    </a:lnTo>
                    <a:lnTo>
                      <a:pt x="313" y="387"/>
                    </a:lnTo>
                    <a:lnTo>
                      <a:pt x="307" y="387"/>
                    </a:lnTo>
                    <a:lnTo>
                      <a:pt x="302" y="392"/>
                    </a:lnTo>
                    <a:lnTo>
                      <a:pt x="297" y="398"/>
                    </a:lnTo>
                    <a:lnTo>
                      <a:pt x="292" y="408"/>
                    </a:lnTo>
                    <a:lnTo>
                      <a:pt x="292" y="413"/>
                    </a:lnTo>
                    <a:lnTo>
                      <a:pt x="292" y="418"/>
                    </a:lnTo>
                    <a:lnTo>
                      <a:pt x="297" y="418"/>
                    </a:lnTo>
                    <a:lnTo>
                      <a:pt x="297" y="424"/>
                    </a:lnTo>
                    <a:lnTo>
                      <a:pt x="292" y="424"/>
                    </a:lnTo>
                    <a:lnTo>
                      <a:pt x="287" y="424"/>
                    </a:lnTo>
                    <a:lnTo>
                      <a:pt x="287" y="429"/>
                    </a:lnTo>
                    <a:lnTo>
                      <a:pt x="287" y="434"/>
                    </a:lnTo>
                    <a:lnTo>
                      <a:pt x="292" y="439"/>
                    </a:lnTo>
                    <a:lnTo>
                      <a:pt x="292" y="445"/>
                    </a:lnTo>
                    <a:lnTo>
                      <a:pt x="292" y="450"/>
                    </a:lnTo>
                    <a:lnTo>
                      <a:pt x="297" y="455"/>
                    </a:lnTo>
                    <a:lnTo>
                      <a:pt x="297" y="460"/>
                    </a:lnTo>
                    <a:lnTo>
                      <a:pt x="302" y="460"/>
                    </a:lnTo>
                    <a:lnTo>
                      <a:pt x="307" y="465"/>
                    </a:lnTo>
                    <a:lnTo>
                      <a:pt x="307" y="471"/>
                    </a:lnTo>
                    <a:lnTo>
                      <a:pt x="302" y="476"/>
                    </a:lnTo>
                    <a:lnTo>
                      <a:pt x="302" y="481"/>
                    </a:lnTo>
                    <a:lnTo>
                      <a:pt x="302" y="486"/>
                    </a:lnTo>
                    <a:lnTo>
                      <a:pt x="302" y="492"/>
                    </a:lnTo>
                    <a:lnTo>
                      <a:pt x="297" y="497"/>
                    </a:lnTo>
                    <a:lnTo>
                      <a:pt x="292" y="502"/>
                    </a:lnTo>
                    <a:lnTo>
                      <a:pt x="287" y="507"/>
                    </a:lnTo>
                    <a:lnTo>
                      <a:pt x="281" y="513"/>
                    </a:lnTo>
                    <a:lnTo>
                      <a:pt x="281" y="518"/>
                    </a:lnTo>
                    <a:lnTo>
                      <a:pt x="287" y="518"/>
                    </a:lnTo>
                    <a:lnTo>
                      <a:pt x="287" y="523"/>
                    </a:lnTo>
                    <a:lnTo>
                      <a:pt x="281" y="533"/>
                    </a:lnTo>
                    <a:lnTo>
                      <a:pt x="276" y="533"/>
                    </a:lnTo>
                    <a:lnTo>
                      <a:pt x="271" y="539"/>
                    </a:lnTo>
                    <a:lnTo>
                      <a:pt x="266" y="539"/>
                    </a:lnTo>
                    <a:lnTo>
                      <a:pt x="266" y="533"/>
                    </a:lnTo>
                    <a:lnTo>
                      <a:pt x="260" y="533"/>
                    </a:lnTo>
                    <a:lnTo>
                      <a:pt x="260" y="539"/>
                    </a:lnTo>
                    <a:lnTo>
                      <a:pt x="260" y="544"/>
                    </a:lnTo>
                    <a:lnTo>
                      <a:pt x="255" y="544"/>
                    </a:lnTo>
                    <a:lnTo>
                      <a:pt x="255" y="549"/>
                    </a:lnTo>
                    <a:lnTo>
                      <a:pt x="255" y="554"/>
                    </a:lnTo>
                    <a:lnTo>
                      <a:pt x="255" y="560"/>
                    </a:lnTo>
                    <a:lnTo>
                      <a:pt x="250" y="565"/>
                    </a:lnTo>
                    <a:lnTo>
                      <a:pt x="250" y="570"/>
                    </a:lnTo>
                    <a:lnTo>
                      <a:pt x="250" y="575"/>
                    </a:lnTo>
                    <a:lnTo>
                      <a:pt x="255" y="575"/>
                    </a:lnTo>
                    <a:lnTo>
                      <a:pt x="260" y="580"/>
                    </a:lnTo>
                    <a:lnTo>
                      <a:pt x="260" y="586"/>
                    </a:lnTo>
                    <a:lnTo>
                      <a:pt x="266" y="586"/>
                    </a:lnTo>
                    <a:lnTo>
                      <a:pt x="271" y="591"/>
                    </a:lnTo>
                    <a:lnTo>
                      <a:pt x="271" y="596"/>
                    </a:lnTo>
                    <a:lnTo>
                      <a:pt x="271" y="601"/>
                    </a:lnTo>
                    <a:lnTo>
                      <a:pt x="276" y="601"/>
                    </a:lnTo>
                    <a:lnTo>
                      <a:pt x="276" y="607"/>
                    </a:lnTo>
                    <a:lnTo>
                      <a:pt x="281" y="607"/>
                    </a:lnTo>
                    <a:lnTo>
                      <a:pt x="287" y="607"/>
                    </a:lnTo>
                    <a:lnTo>
                      <a:pt x="287" y="601"/>
                    </a:lnTo>
                    <a:lnTo>
                      <a:pt x="292" y="601"/>
                    </a:lnTo>
                    <a:lnTo>
                      <a:pt x="292" y="607"/>
                    </a:lnTo>
                    <a:lnTo>
                      <a:pt x="292" y="612"/>
                    </a:lnTo>
                    <a:lnTo>
                      <a:pt x="297" y="612"/>
                    </a:lnTo>
                    <a:lnTo>
                      <a:pt x="292" y="612"/>
                    </a:lnTo>
                    <a:lnTo>
                      <a:pt x="297" y="612"/>
                    </a:lnTo>
                    <a:lnTo>
                      <a:pt x="297" y="617"/>
                    </a:lnTo>
                    <a:lnTo>
                      <a:pt x="292" y="617"/>
                    </a:lnTo>
                    <a:lnTo>
                      <a:pt x="297" y="617"/>
                    </a:lnTo>
                    <a:lnTo>
                      <a:pt x="292" y="617"/>
                    </a:lnTo>
                    <a:lnTo>
                      <a:pt x="292" y="622"/>
                    </a:lnTo>
                    <a:lnTo>
                      <a:pt x="297" y="622"/>
                    </a:lnTo>
                    <a:lnTo>
                      <a:pt x="297" y="627"/>
                    </a:lnTo>
                    <a:lnTo>
                      <a:pt x="292" y="627"/>
                    </a:lnTo>
                    <a:lnTo>
                      <a:pt x="287" y="633"/>
                    </a:lnTo>
                    <a:lnTo>
                      <a:pt x="281" y="643"/>
                    </a:lnTo>
                    <a:lnTo>
                      <a:pt x="276" y="654"/>
                    </a:lnTo>
                    <a:lnTo>
                      <a:pt x="271" y="654"/>
                    </a:lnTo>
                    <a:lnTo>
                      <a:pt x="271" y="664"/>
                    </a:lnTo>
                    <a:lnTo>
                      <a:pt x="271" y="674"/>
                    </a:lnTo>
                    <a:lnTo>
                      <a:pt x="266" y="680"/>
                    </a:lnTo>
                    <a:lnTo>
                      <a:pt x="260" y="685"/>
                    </a:lnTo>
                    <a:lnTo>
                      <a:pt x="260" y="690"/>
                    </a:lnTo>
                    <a:lnTo>
                      <a:pt x="255" y="695"/>
                    </a:lnTo>
                    <a:lnTo>
                      <a:pt x="255" y="701"/>
                    </a:lnTo>
                    <a:lnTo>
                      <a:pt x="245" y="711"/>
                    </a:lnTo>
                    <a:lnTo>
                      <a:pt x="240" y="722"/>
                    </a:lnTo>
                    <a:lnTo>
                      <a:pt x="234" y="727"/>
                    </a:lnTo>
                    <a:lnTo>
                      <a:pt x="234" y="722"/>
                    </a:lnTo>
                    <a:lnTo>
                      <a:pt x="229" y="722"/>
                    </a:lnTo>
                    <a:lnTo>
                      <a:pt x="229" y="716"/>
                    </a:lnTo>
                    <a:lnTo>
                      <a:pt x="224" y="711"/>
                    </a:lnTo>
                    <a:lnTo>
                      <a:pt x="219" y="706"/>
                    </a:lnTo>
                    <a:lnTo>
                      <a:pt x="214" y="701"/>
                    </a:lnTo>
                    <a:lnTo>
                      <a:pt x="214" y="695"/>
                    </a:lnTo>
                    <a:lnTo>
                      <a:pt x="208" y="695"/>
                    </a:lnTo>
                    <a:lnTo>
                      <a:pt x="203" y="690"/>
                    </a:lnTo>
                    <a:lnTo>
                      <a:pt x="198" y="685"/>
                    </a:lnTo>
                    <a:lnTo>
                      <a:pt x="193" y="680"/>
                    </a:lnTo>
                    <a:lnTo>
                      <a:pt x="187" y="674"/>
                    </a:lnTo>
                    <a:lnTo>
                      <a:pt x="187" y="669"/>
                    </a:lnTo>
                    <a:lnTo>
                      <a:pt x="182" y="669"/>
                    </a:lnTo>
                    <a:lnTo>
                      <a:pt x="182" y="664"/>
                    </a:lnTo>
                    <a:lnTo>
                      <a:pt x="177" y="664"/>
                    </a:lnTo>
                    <a:lnTo>
                      <a:pt x="177" y="659"/>
                    </a:lnTo>
                    <a:lnTo>
                      <a:pt x="172" y="659"/>
                    </a:lnTo>
                    <a:lnTo>
                      <a:pt x="172" y="654"/>
                    </a:lnTo>
                    <a:lnTo>
                      <a:pt x="167" y="654"/>
                    </a:lnTo>
                    <a:lnTo>
                      <a:pt x="161" y="648"/>
                    </a:lnTo>
                    <a:lnTo>
                      <a:pt x="156" y="643"/>
                    </a:lnTo>
                    <a:lnTo>
                      <a:pt x="151" y="638"/>
                    </a:lnTo>
                    <a:lnTo>
                      <a:pt x="146" y="638"/>
                    </a:lnTo>
                    <a:lnTo>
                      <a:pt x="146" y="633"/>
                    </a:lnTo>
                    <a:lnTo>
                      <a:pt x="141" y="633"/>
                    </a:lnTo>
                    <a:lnTo>
                      <a:pt x="141" y="627"/>
                    </a:lnTo>
                    <a:lnTo>
                      <a:pt x="135" y="627"/>
                    </a:lnTo>
                    <a:lnTo>
                      <a:pt x="135" y="622"/>
                    </a:lnTo>
                    <a:lnTo>
                      <a:pt x="130" y="622"/>
                    </a:lnTo>
                    <a:lnTo>
                      <a:pt x="130" y="617"/>
                    </a:lnTo>
                    <a:lnTo>
                      <a:pt x="125" y="617"/>
                    </a:lnTo>
                    <a:lnTo>
                      <a:pt x="120" y="612"/>
                    </a:lnTo>
                    <a:lnTo>
                      <a:pt x="115" y="607"/>
                    </a:lnTo>
                    <a:lnTo>
                      <a:pt x="109" y="607"/>
                    </a:lnTo>
                    <a:lnTo>
                      <a:pt x="109" y="601"/>
                    </a:lnTo>
                    <a:lnTo>
                      <a:pt x="104" y="601"/>
                    </a:lnTo>
                    <a:lnTo>
                      <a:pt x="99" y="596"/>
                    </a:lnTo>
                    <a:lnTo>
                      <a:pt x="94" y="591"/>
                    </a:lnTo>
                    <a:lnTo>
                      <a:pt x="88" y="586"/>
                    </a:lnTo>
                    <a:lnTo>
                      <a:pt x="83" y="586"/>
                    </a:lnTo>
                    <a:lnTo>
                      <a:pt x="78" y="580"/>
                    </a:lnTo>
                    <a:lnTo>
                      <a:pt x="73" y="575"/>
                    </a:lnTo>
                    <a:lnTo>
                      <a:pt x="68" y="575"/>
                    </a:lnTo>
                    <a:lnTo>
                      <a:pt x="68" y="570"/>
                    </a:lnTo>
                    <a:lnTo>
                      <a:pt x="62" y="570"/>
                    </a:lnTo>
                    <a:lnTo>
                      <a:pt x="62" y="565"/>
                    </a:lnTo>
                    <a:lnTo>
                      <a:pt x="57" y="565"/>
                    </a:lnTo>
                    <a:lnTo>
                      <a:pt x="52" y="560"/>
                    </a:lnTo>
                    <a:lnTo>
                      <a:pt x="47" y="560"/>
                    </a:lnTo>
                    <a:lnTo>
                      <a:pt x="36" y="549"/>
                    </a:lnTo>
                    <a:lnTo>
                      <a:pt x="36" y="544"/>
                    </a:lnTo>
                    <a:lnTo>
                      <a:pt x="42" y="544"/>
                    </a:lnTo>
                    <a:lnTo>
                      <a:pt x="47" y="544"/>
                    </a:lnTo>
                    <a:lnTo>
                      <a:pt x="52" y="544"/>
                    </a:lnTo>
                    <a:lnTo>
                      <a:pt x="68" y="560"/>
                    </a:lnTo>
                    <a:lnTo>
                      <a:pt x="73" y="565"/>
                    </a:lnTo>
                    <a:lnTo>
                      <a:pt x="83" y="565"/>
                    </a:lnTo>
                    <a:lnTo>
                      <a:pt x="83" y="560"/>
                    </a:lnTo>
                    <a:lnTo>
                      <a:pt x="88" y="554"/>
                    </a:lnTo>
                    <a:lnTo>
                      <a:pt x="88" y="544"/>
                    </a:lnTo>
                    <a:lnTo>
                      <a:pt x="88" y="539"/>
                    </a:lnTo>
                    <a:lnTo>
                      <a:pt x="83" y="539"/>
                    </a:lnTo>
                    <a:lnTo>
                      <a:pt x="78" y="539"/>
                    </a:lnTo>
                    <a:lnTo>
                      <a:pt x="73" y="533"/>
                    </a:lnTo>
                    <a:lnTo>
                      <a:pt x="62" y="533"/>
                    </a:lnTo>
                    <a:lnTo>
                      <a:pt x="57" y="533"/>
                    </a:lnTo>
                    <a:lnTo>
                      <a:pt x="47" y="528"/>
                    </a:lnTo>
                    <a:lnTo>
                      <a:pt x="42" y="528"/>
                    </a:lnTo>
                    <a:lnTo>
                      <a:pt x="42" y="523"/>
                    </a:lnTo>
                    <a:lnTo>
                      <a:pt x="42" y="518"/>
                    </a:lnTo>
                    <a:lnTo>
                      <a:pt x="47" y="518"/>
                    </a:lnTo>
                    <a:lnTo>
                      <a:pt x="52" y="523"/>
                    </a:lnTo>
                    <a:lnTo>
                      <a:pt x="57" y="523"/>
                    </a:lnTo>
                    <a:lnTo>
                      <a:pt x="62" y="523"/>
                    </a:lnTo>
                    <a:lnTo>
                      <a:pt x="68" y="523"/>
                    </a:lnTo>
                    <a:lnTo>
                      <a:pt x="68" y="518"/>
                    </a:lnTo>
                    <a:lnTo>
                      <a:pt x="68" y="513"/>
                    </a:lnTo>
                    <a:lnTo>
                      <a:pt x="73" y="513"/>
                    </a:lnTo>
                    <a:lnTo>
                      <a:pt x="73" y="507"/>
                    </a:lnTo>
                    <a:lnTo>
                      <a:pt x="73" y="502"/>
                    </a:lnTo>
                    <a:lnTo>
                      <a:pt x="78" y="497"/>
                    </a:lnTo>
                    <a:lnTo>
                      <a:pt x="78" y="486"/>
                    </a:lnTo>
                    <a:lnTo>
                      <a:pt x="83" y="492"/>
                    </a:lnTo>
                    <a:lnTo>
                      <a:pt x="88" y="492"/>
                    </a:lnTo>
                    <a:lnTo>
                      <a:pt x="94" y="492"/>
                    </a:lnTo>
                    <a:lnTo>
                      <a:pt x="88" y="486"/>
                    </a:lnTo>
                    <a:lnTo>
                      <a:pt x="88" y="481"/>
                    </a:lnTo>
                    <a:lnTo>
                      <a:pt x="83" y="476"/>
                    </a:lnTo>
                    <a:lnTo>
                      <a:pt x="83" y="471"/>
                    </a:lnTo>
                    <a:lnTo>
                      <a:pt x="83" y="465"/>
                    </a:lnTo>
                    <a:lnTo>
                      <a:pt x="88" y="460"/>
                    </a:lnTo>
                    <a:lnTo>
                      <a:pt x="88" y="455"/>
                    </a:lnTo>
                    <a:lnTo>
                      <a:pt x="88" y="445"/>
                    </a:lnTo>
                    <a:lnTo>
                      <a:pt x="88" y="439"/>
                    </a:lnTo>
                    <a:lnTo>
                      <a:pt x="83" y="434"/>
                    </a:lnTo>
                    <a:lnTo>
                      <a:pt x="78" y="434"/>
                    </a:lnTo>
                    <a:lnTo>
                      <a:pt x="73" y="439"/>
                    </a:lnTo>
                    <a:lnTo>
                      <a:pt x="68" y="439"/>
                    </a:lnTo>
                    <a:lnTo>
                      <a:pt x="68" y="445"/>
                    </a:lnTo>
                    <a:lnTo>
                      <a:pt x="62" y="450"/>
                    </a:lnTo>
                    <a:lnTo>
                      <a:pt x="57" y="460"/>
                    </a:lnTo>
                    <a:lnTo>
                      <a:pt x="57" y="465"/>
                    </a:lnTo>
                    <a:lnTo>
                      <a:pt x="52" y="465"/>
                    </a:lnTo>
                    <a:lnTo>
                      <a:pt x="52" y="471"/>
                    </a:lnTo>
                    <a:lnTo>
                      <a:pt x="52" y="476"/>
                    </a:lnTo>
                    <a:lnTo>
                      <a:pt x="52" y="481"/>
                    </a:lnTo>
                    <a:lnTo>
                      <a:pt x="52" y="486"/>
                    </a:lnTo>
                    <a:lnTo>
                      <a:pt x="47" y="486"/>
                    </a:lnTo>
                    <a:lnTo>
                      <a:pt x="47" y="481"/>
                    </a:lnTo>
                    <a:lnTo>
                      <a:pt x="42" y="476"/>
                    </a:lnTo>
                    <a:lnTo>
                      <a:pt x="36" y="465"/>
                    </a:lnTo>
                    <a:lnTo>
                      <a:pt x="36" y="455"/>
                    </a:lnTo>
                    <a:lnTo>
                      <a:pt x="36" y="450"/>
                    </a:lnTo>
                    <a:lnTo>
                      <a:pt x="31" y="445"/>
                    </a:lnTo>
                    <a:lnTo>
                      <a:pt x="26" y="445"/>
                    </a:lnTo>
                    <a:lnTo>
                      <a:pt x="21" y="445"/>
                    </a:lnTo>
                    <a:lnTo>
                      <a:pt x="15" y="439"/>
                    </a:lnTo>
                    <a:lnTo>
                      <a:pt x="5" y="434"/>
                    </a:lnTo>
                    <a:lnTo>
                      <a:pt x="0" y="434"/>
                    </a:lnTo>
                    <a:lnTo>
                      <a:pt x="5" y="429"/>
                    </a:lnTo>
                    <a:lnTo>
                      <a:pt x="0" y="429"/>
                    </a:lnTo>
                    <a:lnTo>
                      <a:pt x="0" y="424"/>
                    </a:lnTo>
                    <a:lnTo>
                      <a:pt x="5" y="424"/>
                    </a:lnTo>
                    <a:lnTo>
                      <a:pt x="5" y="418"/>
                    </a:lnTo>
                    <a:lnTo>
                      <a:pt x="5" y="413"/>
                    </a:lnTo>
                    <a:lnTo>
                      <a:pt x="5" y="408"/>
                    </a:lnTo>
                    <a:lnTo>
                      <a:pt x="5" y="403"/>
                    </a:lnTo>
                    <a:lnTo>
                      <a:pt x="10" y="403"/>
                    </a:lnTo>
                    <a:lnTo>
                      <a:pt x="10" y="398"/>
                    </a:lnTo>
                    <a:lnTo>
                      <a:pt x="15" y="398"/>
                    </a:lnTo>
                    <a:lnTo>
                      <a:pt x="15" y="392"/>
                    </a:lnTo>
                    <a:lnTo>
                      <a:pt x="15" y="387"/>
                    </a:lnTo>
                    <a:lnTo>
                      <a:pt x="21" y="387"/>
                    </a:lnTo>
                    <a:lnTo>
                      <a:pt x="21" y="382"/>
                    </a:lnTo>
                    <a:lnTo>
                      <a:pt x="26" y="382"/>
                    </a:lnTo>
                    <a:lnTo>
                      <a:pt x="31" y="382"/>
                    </a:lnTo>
                    <a:lnTo>
                      <a:pt x="31" y="377"/>
                    </a:lnTo>
                    <a:lnTo>
                      <a:pt x="36" y="377"/>
                    </a:lnTo>
                    <a:lnTo>
                      <a:pt x="42" y="371"/>
                    </a:lnTo>
                    <a:lnTo>
                      <a:pt x="47" y="366"/>
                    </a:lnTo>
                    <a:lnTo>
                      <a:pt x="52" y="366"/>
                    </a:lnTo>
                    <a:lnTo>
                      <a:pt x="62" y="361"/>
                    </a:lnTo>
                    <a:lnTo>
                      <a:pt x="68" y="361"/>
                    </a:lnTo>
                    <a:lnTo>
                      <a:pt x="68" y="356"/>
                    </a:lnTo>
                    <a:lnTo>
                      <a:pt x="73" y="356"/>
                    </a:lnTo>
                    <a:lnTo>
                      <a:pt x="73" y="351"/>
                    </a:lnTo>
                    <a:lnTo>
                      <a:pt x="68" y="351"/>
                    </a:lnTo>
                    <a:lnTo>
                      <a:pt x="68" y="345"/>
                    </a:lnTo>
                    <a:lnTo>
                      <a:pt x="73" y="345"/>
                    </a:lnTo>
                    <a:lnTo>
                      <a:pt x="73" y="340"/>
                    </a:lnTo>
                    <a:lnTo>
                      <a:pt x="73" y="335"/>
                    </a:lnTo>
                    <a:lnTo>
                      <a:pt x="73" y="330"/>
                    </a:lnTo>
                    <a:lnTo>
                      <a:pt x="73" y="324"/>
                    </a:lnTo>
                    <a:lnTo>
                      <a:pt x="73" y="314"/>
                    </a:lnTo>
                    <a:lnTo>
                      <a:pt x="73" y="309"/>
                    </a:lnTo>
                    <a:lnTo>
                      <a:pt x="73" y="304"/>
                    </a:lnTo>
                    <a:lnTo>
                      <a:pt x="73" y="298"/>
                    </a:lnTo>
                    <a:lnTo>
                      <a:pt x="73" y="293"/>
                    </a:lnTo>
                    <a:lnTo>
                      <a:pt x="78" y="293"/>
                    </a:lnTo>
                    <a:lnTo>
                      <a:pt x="83" y="288"/>
                    </a:lnTo>
                    <a:lnTo>
                      <a:pt x="94" y="283"/>
                    </a:lnTo>
                    <a:lnTo>
                      <a:pt x="94" y="277"/>
                    </a:lnTo>
                    <a:lnTo>
                      <a:pt x="94" y="272"/>
                    </a:lnTo>
                    <a:lnTo>
                      <a:pt x="94" y="267"/>
                    </a:lnTo>
                    <a:lnTo>
                      <a:pt x="94" y="262"/>
                    </a:lnTo>
                    <a:lnTo>
                      <a:pt x="94" y="256"/>
                    </a:lnTo>
                    <a:lnTo>
                      <a:pt x="99" y="251"/>
                    </a:lnTo>
                    <a:lnTo>
                      <a:pt x="104" y="251"/>
                    </a:lnTo>
                    <a:lnTo>
                      <a:pt x="104" y="246"/>
                    </a:lnTo>
                    <a:lnTo>
                      <a:pt x="109" y="246"/>
                    </a:lnTo>
                    <a:lnTo>
                      <a:pt x="109" y="241"/>
                    </a:lnTo>
                    <a:lnTo>
                      <a:pt x="115" y="241"/>
                    </a:lnTo>
                    <a:lnTo>
                      <a:pt x="115" y="236"/>
                    </a:lnTo>
                    <a:lnTo>
                      <a:pt x="120" y="236"/>
                    </a:lnTo>
                    <a:lnTo>
                      <a:pt x="115" y="236"/>
                    </a:lnTo>
                    <a:lnTo>
                      <a:pt x="115" y="230"/>
                    </a:lnTo>
                    <a:lnTo>
                      <a:pt x="115" y="225"/>
                    </a:lnTo>
                    <a:lnTo>
                      <a:pt x="120" y="225"/>
                    </a:lnTo>
                    <a:lnTo>
                      <a:pt x="125" y="225"/>
                    </a:lnTo>
                    <a:lnTo>
                      <a:pt x="125" y="230"/>
                    </a:lnTo>
                    <a:lnTo>
                      <a:pt x="130" y="230"/>
                    </a:lnTo>
                    <a:lnTo>
                      <a:pt x="135" y="225"/>
                    </a:lnTo>
                    <a:lnTo>
                      <a:pt x="135" y="220"/>
                    </a:lnTo>
                    <a:lnTo>
                      <a:pt x="135" y="215"/>
                    </a:lnTo>
                    <a:lnTo>
                      <a:pt x="141" y="215"/>
                    </a:lnTo>
                    <a:lnTo>
                      <a:pt x="141" y="209"/>
                    </a:lnTo>
                    <a:lnTo>
                      <a:pt x="146" y="209"/>
                    </a:lnTo>
                    <a:lnTo>
                      <a:pt x="146" y="204"/>
                    </a:lnTo>
                    <a:lnTo>
                      <a:pt x="146" y="199"/>
                    </a:lnTo>
                    <a:lnTo>
                      <a:pt x="151" y="194"/>
                    </a:lnTo>
                    <a:lnTo>
                      <a:pt x="151" y="189"/>
                    </a:lnTo>
                    <a:lnTo>
                      <a:pt x="151" y="183"/>
                    </a:lnTo>
                    <a:lnTo>
                      <a:pt x="151" y="173"/>
                    </a:lnTo>
                    <a:lnTo>
                      <a:pt x="151" y="168"/>
                    </a:lnTo>
                    <a:lnTo>
                      <a:pt x="156" y="162"/>
                    </a:lnTo>
                    <a:lnTo>
                      <a:pt x="156" y="157"/>
                    </a:lnTo>
                    <a:lnTo>
                      <a:pt x="161" y="152"/>
                    </a:lnTo>
                    <a:lnTo>
                      <a:pt x="167" y="152"/>
                    </a:lnTo>
                    <a:lnTo>
                      <a:pt x="172" y="147"/>
                    </a:lnTo>
                    <a:lnTo>
                      <a:pt x="177" y="147"/>
                    </a:lnTo>
                    <a:lnTo>
                      <a:pt x="182" y="147"/>
                    </a:lnTo>
                    <a:lnTo>
                      <a:pt x="193" y="147"/>
                    </a:lnTo>
                    <a:lnTo>
                      <a:pt x="198" y="147"/>
                    </a:lnTo>
                    <a:lnTo>
                      <a:pt x="203" y="147"/>
                    </a:lnTo>
                    <a:lnTo>
                      <a:pt x="208" y="147"/>
                    </a:lnTo>
                    <a:lnTo>
                      <a:pt x="214" y="147"/>
                    </a:lnTo>
                    <a:lnTo>
                      <a:pt x="219" y="147"/>
                    </a:lnTo>
                    <a:lnTo>
                      <a:pt x="224" y="147"/>
                    </a:lnTo>
                    <a:lnTo>
                      <a:pt x="229" y="147"/>
                    </a:lnTo>
                    <a:lnTo>
                      <a:pt x="234" y="147"/>
                    </a:lnTo>
                    <a:lnTo>
                      <a:pt x="240" y="147"/>
                    </a:lnTo>
                    <a:lnTo>
                      <a:pt x="245" y="142"/>
                    </a:lnTo>
                    <a:lnTo>
                      <a:pt x="245" y="136"/>
                    </a:lnTo>
                    <a:lnTo>
                      <a:pt x="245" y="131"/>
                    </a:lnTo>
                    <a:lnTo>
                      <a:pt x="250" y="126"/>
                    </a:lnTo>
                    <a:lnTo>
                      <a:pt x="255" y="121"/>
                    </a:lnTo>
                    <a:lnTo>
                      <a:pt x="266" y="115"/>
                    </a:lnTo>
                    <a:lnTo>
                      <a:pt x="271" y="110"/>
                    </a:lnTo>
                    <a:lnTo>
                      <a:pt x="276" y="115"/>
                    </a:lnTo>
                    <a:lnTo>
                      <a:pt x="281" y="115"/>
                    </a:lnTo>
                    <a:lnTo>
                      <a:pt x="292" y="121"/>
                    </a:lnTo>
                    <a:lnTo>
                      <a:pt x="307" y="121"/>
                    </a:lnTo>
                    <a:lnTo>
                      <a:pt x="318" y="121"/>
                    </a:lnTo>
                    <a:lnTo>
                      <a:pt x="323" y="121"/>
                    </a:lnTo>
                    <a:lnTo>
                      <a:pt x="339" y="121"/>
                    </a:lnTo>
                    <a:lnTo>
                      <a:pt x="349" y="121"/>
                    </a:lnTo>
                    <a:lnTo>
                      <a:pt x="354" y="121"/>
                    </a:lnTo>
                    <a:lnTo>
                      <a:pt x="360" y="121"/>
                    </a:lnTo>
                    <a:lnTo>
                      <a:pt x="365" y="121"/>
                    </a:lnTo>
                    <a:lnTo>
                      <a:pt x="370" y="121"/>
                    </a:lnTo>
                    <a:lnTo>
                      <a:pt x="370" y="126"/>
                    </a:lnTo>
                    <a:lnTo>
                      <a:pt x="375" y="131"/>
                    </a:lnTo>
                    <a:lnTo>
                      <a:pt x="375" y="136"/>
                    </a:lnTo>
                    <a:lnTo>
                      <a:pt x="380" y="142"/>
                    </a:lnTo>
                    <a:lnTo>
                      <a:pt x="380" y="152"/>
                    </a:lnTo>
                    <a:lnTo>
                      <a:pt x="380" y="157"/>
                    </a:lnTo>
                    <a:lnTo>
                      <a:pt x="380" y="162"/>
                    </a:lnTo>
                    <a:lnTo>
                      <a:pt x="380" y="168"/>
                    </a:lnTo>
                    <a:lnTo>
                      <a:pt x="386" y="173"/>
                    </a:lnTo>
                    <a:lnTo>
                      <a:pt x="380" y="178"/>
                    </a:lnTo>
                    <a:lnTo>
                      <a:pt x="386" y="178"/>
                    </a:lnTo>
                    <a:lnTo>
                      <a:pt x="391" y="178"/>
                    </a:lnTo>
                    <a:lnTo>
                      <a:pt x="396" y="183"/>
                    </a:lnTo>
                    <a:lnTo>
                      <a:pt x="406" y="178"/>
                    </a:lnTo>
                    <a:lnTo>
                      <a:pt x="422" y="178"/>
                    </a:lnTo>
                    <a:lnTo>
                      <a:pt x="443" y="173"/>
                    </a:lnTo>
                    <a:lnTo>
                      <a:pt x="443" y="168"/>
                    </a:lnTo>
                    <a:lnTo>
                      <a:pt x="448" y="162"/>
                    </a:lnTo>
                    <a:lnTo>
                      <a:pt x="453" y="157"/>
                    </a:lnTo>
                    <a:lnTo>
                      <a:pt x="464" y="142"/>
                    </a:lnTo>
                    <a:lnTo>
                      <a:pt x="469" y="131"/>
                    </a:lnTo>
                    <a:lnTo>
                      <a:pt x="479" y="115"/>
                    </a:lnTo>
                    <a:lnTo>
                      <a:pt x="485" y="105"/>
                    </a:lnTo>
                    <a:lnTo>
                      <a:pt x="485" y="84"/>
                    </a:lnTo>
                    <a:lnTo>
                      <a:pt x="485" y="79"/>
                    </a:lnTo>
                    <a:lnTo>
                      <a:pt x="485" y="74"/>
                    </a:lnTo>
                    <a:lnTo>
                      <a:pt x="490" y="68"/>
                    </a:lnTo>
                    <a:lnTo>
                      <a:pt x="495" y="68"/>
                    </a:lnTo>
                    <a:lnTo>
                      <a:pt x="495" y="63"/>
                    </a:lnTo>
                    <a:lnTo>
                      <a:pt x="500" y="63"/>
                    </a:lnTo>
                    <a:lnTo>
                      <a:pt x="500" y="58"/>
                    </a:lnTo>
                    <a:lnTo>
                      <a:pt x="505" y="53"/>
                    </a:lnTo>
                    <a:lnTo>
                      <a:pt x="511" y="53"/>
                    </a:lnTo>
                    <a:lnTo>
                      <a:pt x="511" y="47"/>
                    </a:lnTo>
                    <a:lnTo>
                      <a:pt x="516" y="47"/>
                    </a:lnTo>
                    <a:lnTo>
                      <a:pt x="521" y="47"/>
                    </a:lnTo>
                    <a:lnTo>
                      <a:pt x="521" y="32"/>
                    </a:lnTo>
                    <a:lnTo>
                      <a:pt x="521" y="27"/>
                    </a:lnTo>
                    <a:lnTo>
                      <a:pt x="526" y="27"/>
                    </a:lnTo>
                    <a:lnTo>
                      <a:pt x="526" y="21"/>
                    </a:lnTo>
                    <a:lnTo>
                      <a:pt x="532" y="21"/>
                    </a:lnTo>
                    <a:lnTo>
                      <a:pt x="537" y="11"/>
                    </a:lnTo>
                    <a:lnTo>
                      <a:pt x="547" y="6"/>
                    </a:lnTo>
                    <a:lnTo>
                      <a:pt x="547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6"/>
                    </a:lnTo>
                    <a:lnTo>
                      <a:pt x="563" y="6"/>
                    </a:lnTo>
                    <a:lnTo>
                      <a:pt x="568" y="6"/>
                    </a:lnTo>
                    <a:lnTo>
                      <a:pt x="573" y="6"/>
                    </a:lnTo>
                    <a:lnTo>
                      <a:pt x="578" y="6"/>
                    </a:lnTo>
                    <a:lnTo>
                      <a:pt x="584" y="6"/>
                    </a:lnTo>
                    <a:lnTo>
                      <a:pt x="589" y="0"/>
                    </a:lnTo>
                    <a:lnTo>
                      <a:pt x="594" y="0"/>
                    </a:lnTo>
                    <a:lnTo>
                      <a:pt x="599" y="0"/>
                    </a:lnTo>
                    <a:lnTo>
                      <a:pt x="604" y="6"/>
                    </a:lnTo>
                    <a:lnTo>
                      <a:pt x="604" y="11"/>
                    </a:lnTo>
                    <a:lnTo>
                      <a:pt x="604" y="16"/>
                    </a:lnTo>
                    <a:lnTo>
                      <a:pt x="610" y="21"/>
                    </a:lnTo>
                    <a:lnTo>
                      <a:pt x="610" y="32"/>
                    </a:lnTo>
                    <a:lnTo>
                      <a:pt x="610" y="37"/>
                    </a:lnTo>
                    <a:lnTo>
                      <a:pt x="610" y="42"/>
                    </a:lnTo>
                    <a:lnTo>
                      <a:pt x="615" y="37"/>
                    </a:lnTo>
                    <a:lnTo>
                      <a:pt x="620" y="37"/>
                    </a:lnTo>
                    <a:lnTo>
                      <a:pt x="620" y="42"/>
                    </a:lnTo>
                    <a:lnTo>
                      <a:pt x="625" y="47"/>
                    </a:lnTo>
                    <a:lnTo>
                      <a:pt x="631" y="58"/>
                    </a:lnTo>
                    <a:lnTo>
                      <a:pt x="636" y="63"/>
                    </a:lnTo>
                    <a:lnTo>
                      <a:pt x="636" y="68"/>
                    </a:lnTo>
                    <a:lnTo>
                      <a:pt x="641" y="74"/>
                    </a:lnTo>
                    <a:lnTo>
                      <a:pt x="641" y="79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D378E7E3-F3C5-BACB-8E30-6C1E4B6C835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06598" y="5043843"/>
                <a:ext cx="945809" cy="184736"/>
              </a:xfrm>
              <a:custGeom>
                <a:avLst/>
                <a:gdLst>
                  <a:gd name="T0" fmla="*/ 620 w 641"/>
                  <a:gd name="T1" fmla="*/ 120 h 126"/>
                  <a:gd name="T2" fmla="*/ 599 w 641"/>
                  <a:gd name="T3" fmla="*/ 120 h 126"/>
                  <a:gd name="T4" fmla="*/ 568 w 641"/>
                  <a:gd name="T5" fmla="*/ 115 h 126"/>
                  <a:gd name="T6" fmla="*/ 536 w 641"/>
                  <a:gd name="T7" fmla="*/ 110 h 126"/>
                  <a:gd name="T8" fmla="*/ 510 w 641"/>
                  <a:gd name="T9" fmla="*/ 105 h 126"/>
                  <a:gd name="T10" fmla="*/ 484 w 641"/>
                  <a:gd name="T11" fmla="*/ 100 h 126"/>
                  <a:gd name="T12" fmla="*/ 463 w 641"/>
                  <a:gd name="T13" fmla="*/ 100 h 126"/>
                  <a:gd name="T14" fmla="*/ 443 w 641"/>
                  <a:gd name="T15" fmla="*/ 100 h 126"/>
                  <a:gd name="T16" fmla="*/ 422 w 641"/>
                  <a:gd name="T17" fmla="*/ 100 h 126"/>
                  <a:gd name="T18" fmla="*/ 401 w 641"/>
                  <a:gd name="T19" fmla="*/ 100 h 126"/>
                  <a:gd name="T20" fmla="*/ 349 w 641"/>
                  <a:gd name="T21" fmla="*/ 105 h 126"/>
                  <a:gd name="T22" fmla="*/ 286 w 641"/>
                  <a:gd name="T23" fmla="*/ 105 h 126"/>
                  <a:gd name="T24" fmla="*/ 265 w 641"/>
                  <a:gd name="T25" fmla="*/ 115 h 126"/>
                  <a:gd name="T26" fmla="*/ 239 w 641"/>
                  <a:gd name="T27" fmla="*/ 115 h 126"/>
                  <a:gd name="T28" fmla="*/ 218 w 641"/>
                  <a:gd name="T29" fmla="*/ 110 h 126"/>
                  <a:gd name="T30" fmla="*/ 177 w 641"/>
                  <a:gd name="T31" fmla="*/ 110 h 126"/>
                  <a:gd name="T32" fmla="*/ 156 w 641"/>
                  <a:gd name="T33" fmla="*/ 115 h 126"/>
                  <a:gd name="T34" fmla="*/ 41 w 641"/>
                  <a:gd name="T35" fmla="*/ 120 h 126"/>
                  <a:gd name="T36" fmla="*/ 0 w 641"/>
                  <a:gd name="T37" fmla="*/ 120 h 126"/>
                  <a:gd name="T38" fmla="*/ 0 w 641"/>
                  <a:gd name="T39" fmla="*/ 89 h 126"/>
                  <a:gd name="T40" fmla="*/ 15 w 641"/>
                  <a:gd name="T41" fmla="*/ 94 h 126"/>
                  <a:gd name="T42" fmla="*/ 36 w 641"/>
                  <a:gd name="T43" fmla="*/ 94 h 126"/>
                  <a:gd name="T44" fmla="*/ 52 w 641"/>
                  <a:gd name="T45" fmla="*/ 94 h 126"/>
                  <a:gd name="T46" fmla="*/ 72 w 641"/>
                  <a:gd name="T47" fmla="*/ 84 h 126"/>
                  <a:gd name="T48" fmla="*/ 156 w 641"/>
                  <a:gd name="T49" fmla="*/ 73 h 126"/>
                  <a:gd name="T50" fmla="*/ 182 w 641"/>
                  <a:gd name="T51" fmla="*/ 68 h 126"/>
                  <a:gd name="T52" fmla="*/ 192 w 641"/>
                  <a:gd name="T53" fmla="*/ 58 h 126"/>
                  <a:gd name="T54" fmla="*/ 198 w 641"/>
                  <a:gd name="T55" fmla="*/ 37 h 126"/>
                  <a:gd name="T56" fmla="*/ 203 w 641"/>
                  <a:gd name="T57" fmla="*/ 16 h 126"/>
                  <a:gd name="T58" fmla="*/ 218 w 641"/>
                  <a:gd name="T59" fmla="*/ 0 h 126"/>
                  <a:gd name="T60" fmla="*/ 234 w 641"/>
                  <a:gd name="T61" fmla="*/ 11 h 126"/>
                  <a:gd name="T62" fmla="*/ 250 w 641"/>
                  <a:gd name="T63" fmla="*/ 16 h 126"/>
                  <a:gd name="T64" fmla="*/ 281 w 641"/>
                  <a:gd name="T65" fmla="*/ 21 h 126"/>
                  <a:gd name="T66" fmla="*/ 286 w 641"/>
                  <a:gd name="T67" fmla="*/ 11 h 126"/>
                  <a:gd name="T68" fmla="*/ 385 w 641"/>
                  <a:gd name="T69" fmla="*/ 0 h 126"/>
                  <a:gd name="T70" fmla="*/ 531 w 641"/>
                  <a:gd name="T71" fmla="*/ 5 h 126"/>
                  <a:gd name="T72" fmla="*/ 536 w 641"/>
                  <a:gd name="T73" fmla="*/ 21 h 126"/>
                  <a:gd name="T74" fmla="*/ 526 w 641"/>
                  <a:gd name="T75" fmla="*/ 21 h 126"/>
                  <a:gd name="T76" fmla="*/ 526 w 641"/>
                  <a:gd name="T77" fmla="*/ 32 h 126"/>
                  <a:gd name="T78" fmla="*/ 526 w 641"/>
                  <a:gd name="T79" fmla="*/ 52 h 126"/>
                  <a:gd name="T80" fmla="*/ 536 w 641"/>
                  <a:gd name="T81" fmla="*/ 52 h 126"/>
                  <a:gd name="T82" fmla="*/ 547 w 641"/>
                  <a:gd name="T83" fmla="*/ 52 h 126"/>
                  <a:gd name="T84" fmla="*/ 557 w 641"/>
                  <a:gd name="T85" fmla="*/ 42 h 126"/>
                  <a:gd name="T86" fmla="*/ 568 w 641"/>
                  <a:gd name="T87" fmla="*/ 42 h 126"/>
                  <a:gd name="T88" fmla="*/ 583 w 641"/>
                  <a:gd name="T89" fmla="*/ 47 h 126"/>
                  <a:gd name="T90" fmla="*/ 583 w 641"/>
                  <a:gd name="T91" fmla="*/ 63 h 126"/>
                  <a:gd name="T92" fmla="*/ 568 w 641"/>
                  <a:gd name="T93" fmla="*/ 68 h 126"/>
                  <a:gd name="T94" fmla="*/ 562 w 641"/>
                  <a:gd name="T95" fmla="*/ 84 h 126"/>
                  <a:gd name="T96" fmla="*/ 583 w 641"/>
                  <a:gd name="T97" fmla="*/ 89 h 126"/>
                  <a:gd name="T98" fmla="*/ 594 w 641"/>
                  <a:gd name="T99" fmla="*/ 100 h 126"/>
                  <a:gd name="T100" fmla="*/ 609 w 641"/>
                  <a:gd name="T101" fmla="*/ 100 h 126"/>
                  <a:gd name="T102" fmla="*/ 630 w 641"/>
                  <a:gd name="T103" fmla="*/ 100 h 126"/>
                  <a:gd name="T104" fmla="*/ 635 w 641"/>
                  <a:gd name="T105" fmla="*/ 12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1" h="126">
                    <a:moveTo>
                      <a:pt x="635" y="126"/>
                    </a:moveTo>
                    <a:lnTo>
                      <a:pt x="630" y="126"/>
                    </a:lnTo>
                    <a:lnTo>
                      <a:pt x="625" y="126"/>
                    </a:lnTo>
                    <a:lnTo>
                      <a:pt x="620" y="120"/>
                    </a:lnTo>
                    <a:lnTo>
                      <a:pt x="615" y="120"/>
                    </a:lnTo>
                    <a:lnTo>
                      <a:pt x="609" y="120"/>
                    </a:lnTo>
                    <a:lnTo>
                      <a:pt x="604" y="120"/>
                    </a:lnTo>
                    <a:lnTo>
                      <a:pt x="599" y="120"/>
                    </a:lnTo>
                    <a:lnTo>
                      <a:pt x="594" y="120"/>
                    </a:lnTo>
                    <a:lnTo>
                      <a:pt x="589" y="120"/>
                    </a:lnTo>
                    <a:lnTo>
                      <a:pt x="578" y="120"/>
                    </a:lnTo>
                    <a:lnTo>
                      <a:pt x="568" y="115"/>
                    </a:lnTo>
                    <a:lnTo>
                      <a:pt x="562" y="115"/>
                    </a:lnTo>
                    <a:lnTo>
                      <a:pt x="552" y="110"/>
                    </a:lnTo>
                    <a:lnTo>
                      <a:pt x="542" y="110"/>
                    </a:lnTo>
                    <a:lnTo>
                      <a:pt x="536" y="110"/>
                    </a:lnTo>
                    <a:lnTo>
                      <a:pt x="531" y="110"/>
                    </a:lnTo>
                    <a:lnTo>
                      <a:pt x="521" y="105"/>
                    </a:lnTo>
                    <a:lnTo>
                      <a:pt x="516" y="105"/>
                    </a:lnTo>
                    <a:lnTo>
                      <a:pt x="510" y="105"/>
                    </a:lnTo>
                    <a:lnTo>
                      <a:pt x="500" y="105"/>
                    </a:lnTo>
                    <a:lnTo>
                      <a:pt x="495" y="105"/>
                    </a:lnTo>
                    <a:lnTo>
                      <a:pt x="489" y="100"/>
                    </a:lnTo>
                    <a:lnTo>
                      <a:pt x="484" y="100"/>
                    </a:lnTo>
                    <a:lnTo>
                      <a:pt x="479" y="100"/>
                    </a:lnTo>
                    <a:lnTo>
                      <a:pt x="474" y="100"/>
                    </a:lnTo>
                    <a:lnTo>
                      <a:pt x="469" y="100"/>
                    </a:lnTo>
                    <a:lnTo>
                      <a:pt x="463" y="100"/>
                    </a:lnTo>
                    <a:lnTo>
                      <a:pt x="458" y="100"/>
                    </a:lnTo>
                    <a:lnTo>
                      <a:pt x="453" y="100"/>
                    </a:lnTo>
                    <a:lnTo>
                      <a:pt x="448" y="100"/>
                    </a:lnTo>
                    <a:lnTo>
                      <a:pt x="443" y="100"/>
                    </a:lnTo>
                    <a:lnTo>
                      <a:pt x="437" y="100"/>
                    </a:lnTo>
                    <a:lnTo>
                      <a:pt x="432" y="100"/>
                    </a:lnTo>
                    <a:lnTo>
                      <a:pt x="427" y="100"/>
                    </a:lnTo>
                    <a:lnTo>
                      <a:pt x="422" y="100"/>
                    </a:lnTo>
                    <a:lnTo>
                      <a:pt x="417" y="100"/>
                    </a:lnTo>
                    <a:lnTo>
                      <a:pt x="411" y="100"/>
                    </a:lnTo>
                    <a:lnTo>
                      <a:pt x="406" y="100"/>
                    </a:lnTo>
                    <a:lnTo>
                      <a:pt x="401" y="100"/>
                    </a:lnTo>
                    <a:lnTo>
                      <a:pt x="396" y="105"/>
                    </a:lnTo>
                    <a:lnTo>
                      <a:pt x="390" y="105"/>
                    </a:lnTo>
                    <a:lnTo>
                      <a:pt x="359" y="105"/>
                    </a:lnTo>
                    <a:lnTo>
                      <a:pt x="349" y="105"/>
                    </a:lnTo>
                    <a:lnTo>
                      <a:pt x="307" y="105"/>
                    </a:lnTo>
                    <a:lnTo>
                      <a:pt x="302" y="105"/>
                    </a:lnTo>
                    <a:lnTo>
                      <a:pt x="297" y="105"/>
                    </a:lnTo>
                    <a:lnTo>
                      <a:pt x="286" y="105"/>
                    </a:lnTo>
                    <a:lnTo>
                      <a:pt x="276" y="105"/>
                    </a:lnTo>
                    <a:lnTo>
                      <a:pt x="271" y="105"/>
                    </a:lnTo>
                    <a:lnTo>
                      <a:pt x="265" y="110"/>
                    </a:lnTo>
                    <a:lnTo>
                      <a:pt x="265" y="115"/>
                    </a:lnTo>
                    <a:lnTo>
                      <a:pt x="255" y="115"/>
                    </a:lnTo>
                    <a:lnTo>
                      <a:pt x="250" y="115"/>
                    </a:lnTo>
                    <a:lnTo>
                      <a:pt x="244" y="115"/>
                    </a:lnTo>
                    <a:lnTo>
                      <a:pt x="239" y="115"/>
                    </a:lnTo>
                    <a:lnTo>
                      <a:pt x="234" y="110"/>
                    </a:lnTo>
                    <a:lnTo>
                      <a:pt x="229" y="110"/>
                    </a:lnTo>
                    <a:lnTo>
                      <a:pt x="224" y="110"/>
                    </a:lnTo>
                    <a:lnTo>
                      <a:pt x="218" y="110"/>
                    </a:lnTo>
                    <a:lnTo>
                      <a:pt x="213" y="110"/>
                    </a:lnTo>
                    <a:lnTo>
                      <a:pt x="187" y="110"/>
                    </a:lnTo>
                    <a:lnTo>
                      <a:pt x="182" y="110"/>
                    </a:lnTo>
                    <a:lnTo>
                      <a:pt x="177" y="110"/>
                    </a:lnTo>
                    <a:lnTo>
                      <a:pt x="177" y="115"/>
                    </a:lnTo>
                    <a:lnTo>
                      <a:pt x="172" y="115"/>
                    </a:lnTo>
                    <a:lnTo>
                      <a:pt x="166" y="115"/>
                    </a:lnTo>
                    <a:lnTo>
                      <a:pt x="156" y="115"/>
                    </a:lnTo>
                    <a:lnTo>
                      <a:pt x="145" y="115"/>
                    </a:lnTo>
                    <a:lnTo>
                      <a:pt x="135" y="115"/>
                    </a:lnTo>
                    <a:lnTo>
                      <a:pt x="46" y="115"/>
                    </a:lnTo>
                    <a:lnTo>
                      <a:pt x="41" y="120"/>
                    </a:lnTo>
                    <a:lnTo>
                      <a:pt x="20" y="120"/>
                    </a:lnTo>
                    <a:lnTo>
                      <a:pt x="5" y="120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4"/>
                    </a:lnTo>
                    <a:lnTo>
                      <a:pt x="10" y="94"/>
                    </a:lnTo>
                    <a:lnTo>
                      <a:pt x="15" y="94"/>
                    </a:lnTo>
                    <a:lnTo>
                      <a:pt x="20" y="94"/>
                    </a:lnTo>
                    <a:lnTo>
                      <a:pt x="26" y="94"/>
                    </a:lnTo>
                    <a:lnTo>
                      <a:pt x="31" y="94"/>
                    </a:lnTo>
                    <a:lnTo>
                      <a:pt x="36" y="94"/>
                    </a:lnTo>
                    <a:lnTo>
                      <a:pt x="41" y="94"/>
                    </a:lnTo>
                    <a:lnTo>
                      <a:pt x="46" y="100"/>
                    </a:lnTo>
                    <a:lnTo>
                      <a:pt x="52" y="100"/>
                    </a:lnTo>
                    <a:lnTo>
                      <a:pt x="52" y="94"/>
                    </a:lnTo>
                    <a:lnTo>
                      <a:pt x="57" y="89"/>
                    </a:lnTo>
                    <a:lnTo>
                      <a:pt x="62" y="84"/>
                    </a:lnTo>
                    <a:lnTo>
                      <a:pt x="67" y="84"/>
                    </a:lnTo>
                    <a:lnTo>
                      <a:pt x="72" y="84"/>
                    </a:lnTo>
                    <a:lnTo>
                      <a:pt x="72" y="79"/>
                    </a:lnTo>
                    <a:lnTo>
                      <a:pt x="72" y="73"/>
                    </a:lnTo>
                    <a:lnTo>
                      <a:pt x="151" y="73"/>
                    </a:lnTo>
                    <a:lnTo>
                      <a:pt x="156" y="73"/>
                    </a:lnTo>
                    <a:lnTo>
                      <a:pt x="161" y="73"/>
                    </a:lnTo>
                    <a:lnTo>
                      <a:pt x="166" y="73"/>
                    </a:lnTo>
                    <a:lnTo>
                      <a:pt x="177" y="73"/>
                    </a:lnTo>
                    <a:lnTo>
                      <a:pt x="182" y="68"/>
                    </a:lnTo>
                    <a:lnTo>
                      <a:pt x="187" y="68"/>
                    </a:lnTo>
                    <a:lnTo>
                      <a:pt x="187" y="63"/>
                    </a:lnTo>
                    <a:lnTo>
                      <a:pt x="192" y="63"/>
                    </a:lnTo>
                    <a:lnTo>
                      <a:pt x="192" y="58"/>
                    </a:lnTo>
                    <a:lnTo>
                      <a:pt x="187" y="47"/>
                    </a:lnTo>
                    <a:lnTo>
                      <a:pt x="187" y="42"/>
                    </a:lnTo>
                    <a:lnTo>
                      <a:pt x="192" y="42"/>
                    </a:lnTo>
                    <a:lnTo>
                      <a:pt x="198" y="37"/>
                    </a:lnTo>
                    <a:lnTo>
                      <a:pt x="203" y="32"/>
                    </a:lnTo>
                    <a:lnTo>
                      <a:pt x="203" y="26"/>
                    </a:lnTo>
                    <a:lnTo>
                      <a:pt x="203" y="21"/>
                    </a:lnTo>
                    <a:lnTo>
                      <a:pt x="203" y="16"/>
                    </a:lnTo>
                    <a:lnTo>
                      <a:pt x="208" y="11"/>
                    </a:lnTo>
                    <a:lnTo>
                      <a:pt x="208" y="5"/>
                    </a:lnTo>
                    <a:lnTo>
                      <a:pt x="213" y="0"/>
                    </a:lnTo>
                    <a:lnTo>
                      <a:pt x="218" y="0"/>
                    </a:lnTo>
                    <a:lnTo>
                      <a:pt x="218" y="5"/>
                    </a:lnTo>
                    <a:lnTo>
                      <a:pt x="224" y="5"/>
                    </a:lnTo>
                    <a:lnTo>
                      <a:pt x="234" y="5"/>
                    </a:lnTo>
                    <a:lnTo>
                      <a:pt x="234" y="11"/>
                    </a:lnTo>
                    <a:lnTo>
                      <a:pt x="239" y="11"/>
                    </a:lnTo>
                    <a:lnTo>
                      <a:pt x="244" y="11"/>
                    </a:lnTo>
                    <a:lnTo>
                      <a:pt x="250" y="11"/>
                    </a:lnTo>
                    <a:lnTo>
                      <a:pt x="250" y="16"/>
                    </a:lnTo>
                    <a:lnTo>
                      <a:pt x="255" y="16"/>
                    </a:lnTo>
                    <a:lnTo>
                      <a:pt x="255" y="21"/>
                    </a:lnTo>
                    <a:lnTo>
                      <a:pt x="265" y="21"/>
                    </a:lnTo>
                    <a:lnTo>
                      <a:pt x="281" y="21"/>
                    </a:lnTo>
                    <a:lnTo>
                      <a:pt x="286" y="21"/>
                    </a:lnTo>
                    <a:lnTo>
                      <a:pt x="291" y="21"/>
                    </a:lnTo>
                    <a:lnTo>
                      <a:pt x="286" y="16"/>
                    </a:lnTo>
                    <a:lnTo>
                      <a:pt x="286" y="11"/>
                    </a:lnTo>
                    <a:lnTo>
                      <a:pt x="291" y="11"/>
                    </a:lnTo>
                    <a:lnTo>
                      <a:pt x="291" y="5"/>
                    </a:lnTo>
                    <a:lnTo>
                      <a:pt x="312" y="5"/>
                    </a:lnTo>
                    <a:lnTo>
                      <a:pt x="385" y="0"/>
                    </a:lnTo>
                    <a:lnTo>
                      <a:pt x="422" y="5"/>
                    </a:lnTo>
                    <a:lnTo>
                      <a:pt x="448" y="5"/>
                    </a:lnTo>
                    <a:lnTo>
                      <a:pt x="469" y="5"/>
                    </a:lnTo>
                    <a:lnTo>
                      <a:pt x="531" y="5"/>
                    </a:lnTo>
                    <a:lnTo>
                      <a:pt x="536" y="5"/>
                    </a:lnTo>
                    <a:lnTo>
                      <a:pt x="536" y="11"/>
                    </a:lnTo>
                    <a:lnTo>
                      <a:pt x="536" y="16"/>
                    </a:lnTo>
                    <a:lnTo>
                      <a:pt x="536" y="21"/>
                    </a:lnTo>
                    <a:lnTo>
                      <a:pt x="531" y="21"/>
                    </a:lnTo>
                    <a:lnTo>
                      <a:pt x="526" y="21"/>
                    </a:lnTo>
                    <a:lnTo>
                      <a:pt x="521" y="21"/>
                    </a:lnTo>
                    <a:lnTo>
                      <a:pt x="526" y="21"/>
                    </a:lnTo>
                    <a:lnTo>
                      <a:pt x="526" y="26"/>
                    </a:lnTo>
                    <a:lnTo>
                      <a:pt x="521" y="26"/>
                    </a:lnTo>
                    <a:lnTo>
                      <a:pt x="521" y="32"/>
                    </a:lnTo>
                    <a:lnTo>
                      <a:pt x="526" y="32"/>
                    </a:lnTo>
                    <a:lnTo>
                      <a:pt x="526" y="37"/>
                    </a:lnTo>
                    <a:lnTo>
                      <a:pt x="526" y="42"/>
                    </a:lnTo>
                    <a:lnTo>
                      <a:pt x="526" y="47"/>
                    </a:lnTo>
                    <a:lnTo>
                      <a:pt x="526" y="52"/>
                    </a:lnTo>
                    <a:lnTo>
                      <a:pt x="531" y="52"/>
                    </a:lnTo>
                    <a:lnTo>
                      <a:pt x="536" y="52"/>
                    </a:lnTo>
                    <a:lnTo>
                      <a:pt x="536" y="47"/>
                    </a:lnTo>
                    <a:lnTo>
                      <a:pt x="536" y="52"/>
                    </a:lnTo>
                    <a:lnTo>
                      <a:pt x="536" y="58"/>
                    </a:lnTo>
                    <a:lnTo>
                      <a:pt x="542" y="58"/>
                    </a:lnTo>
                    <a:lnTo>
                      <a:pt x="542" y="52"/>
                    </a:lnTo>
                    <a:lnTo>
                      <a:pt x="547" y="52"/>
                    </a:lnTo>
                    <a:lnTo>
                      <a:pt x="547" y="47"/>
                    </a:lnTo>
                    <a:lnTo>
                      <a:pt x="552" y="47"/>
                    </a:lnTo>
                    <a:lnTo>
                      <a:pt x="557" y="47"/>
                    </a:lnTo>
                    <a:lnTo>
                      <a:pt x="557" y="42"/>
                    </a:lnTo>
                    <a:lnTo>
                      <a:pt x="562" y="42"/>
                    </a:lnTo>
                    <a:lnTo>
                      <a:pt x="562" y="37"/>
                    </a:lnTo>
                    <a:lnTo>
                      <a:pt x="568" y="37"/>
                    </a:lnTo>
                    <a:lnTo>
                      <a:pt x="568" y="42"/>
                    </a:lnTo>
                    <a:lnTo>
                      <a:pt x="573" y="42"/>
                    </a:lnTo>
                    <a:lnTo>
                      <a:pt x="578" y="42"/>
                    </a:lnTo>
                    <a:lnTo>
                      <a:pt x="583" y="42"/>
                    </a:lnTo>
                    <a:lnTo>
                      <a:pt x="583" y="47"/>
                    </a:lnTo>
                    <a:lnTo>
                      <a:pt x="583" y="52"/>
                    </a:lnTo>
                    <a:lnTo>
                      <a:pt x="589" y="52"/>
                    </a:lnTo>
                    <a:lnTo>
                      <a:pt x="589" y="58"/>
                    </a:lnTo>
                    <a:lnTo>
                      <a:pt x="583" y="63"/>
                    </a:lnTo>
                    <a:lnTo>
                      <a:pt x="578" y="63"/>
                    </a:lnTo>
                    <a:lnTo>
                      <a:pt x="578" y="68"/>
                    </a:lnTo>
                    <a:lnTo>
                      <a:pt x="573" y="68"/>
                    </a:lnTo>
                    <a:lnTo>
                      <a:pt x="568" y="68"/>
                    </a:lnTo>
                    <a:lnTo>
                      <a:pt x="568" y="73"/>
                    </a:lnTo>
                    <a:lnTo>
                      <a:pt x="562" y="73"/>
                    </a:lnTo>
                    <a:lnTo>
                      <a:pt x="562" y="79"/>
                    </a:lnTo>
                    <a:lnTo>
                      <a:pt x="562" y="84"/>
                    </a:lnTo>
                    <a:lnTo>
                      <a:pt x="568" y="84"/>
                    </a:lnTo>
                    <a:lnTo>
                      <a:pt x="573" y="89"/>
                    </a:lnTo>
                    <a:lnTo>
                      <a:pt x="578" y="89"/>
                    </a:lnTo>
                    <a:lnTo>
                      <a:pt x="583" y="89"/>
                    </a:lnTo>
                    <a:lnTo>
                      <a:pt x="589" y="89"/>
                    </a:lnTo>
                    <a:lnTo>
                      <a:pt x="589" y="94"/>
                    </a:lnTo>
                    <a:lnTo>
                      <a:pt x="594" y="94"/>
                    </a:lnTo>
                    <a:lnTo>
                      <a:pt x="594" y="100"/>
                    </a:lnTo>
                    <a:lnTo>
                      <a:pt x="599" y="100"/>
                    </a:lnTo>
                    <a:lnTo>
                      <a:pt x="604" y="94"/>
                    </a:lnTo>
                    <a:lnTo>
                      <a:pt x="604" y="100"/>
                    </a:lnTo>
                    <a:lnTo>
                      <a:pt x="609" y="100"/>
                    </a:lnTo>
                    <a:lnTo>
                      <a:pt x="615" y="100"/>
                    </a:lnTo>
                    <a:lnTo>
                      <a:pt x="620" y="100"/>
                    </a:lnTo>
                    <a:lnTo>
                      <a:pt x="625" y="100"/>
                    </a:lnTo>
                    <a:lnTo>
                      <a:pt x="630" y="100"/>
                    </a:lnTo>
                    <a:lnTo>
                      <a:pt x="635" y="100"/>
                    </a:lnTo>
                    <a:lnTo>
                      <a:pt x="641" y="105"/>
                    </a:lnTo>
                    <a:lnTo>
                      <a:pt x="641" y="110"/>
                    </a:lnTo>
                    <a:lnTo>
                      <a:pt x="635" y="120"/>
                    </a:lnTo>
                    <a:lnTo>
                      <a:pt x="635" y="12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4" name="Freeform 33">
                <a:extLst>
                  <a:ext uri="{FF2B5EF4-FFF2-40B4-BE49-F238E27FC236}">
                    <a16:creationId xmlns:a16="http://schemas.microsoft.com/office/drawing/2014/main" id="{F4355084-932C-A350-044E-7B4CEA1DE6A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21353" y="3052798"/>
                <a:ext cx="2015562" cy="1240371"/>
              </a:xfrm>
              <a:custGeom>
                <a:avLst/>
                <a:gdLst>
                  <a:gd name="T0" fmla="*/ 1334 w 1366"/>
                  <a:gd name="T1" fmla="*/ 611 h 846"/>
                  <a:gd name="T2" fmla="*/ 1256 w 1366"/>
                  <a:gd name="T3" fmla="*/ 689 h 846"/>
                  <a:gd name="T4" fmla="*/ 1121 w 1366"/>
                  <a:gd name="T5" fmla="*/ 663 h 846"/>
                  <a:gd name="T6" fmla="*/ 1022 w 1366"/>
                  <a:gd name="T7" fmla="*/ 716 h 846"/>
                  <a:gd name="T8" fmla="*/ 1042 w 1366"/>
                  <a:gd name="T9" fmla="*/ 752 h 846"/>
                  <a:gd name="T10" fmla="*/ 1095 w 1366"/>
                  <a:gd name="T11" fmla="*/ 773 h 846"/>
                  <a:gd name="T12" fmla="*/ 1084 w 1366"/>
                  <a:gd name="T13" fmla="*/ 804 h 846"/>
                  <a:gd name="T14" fmla="*/ 1022 w 1366"/>
                  <a:gd name="T15" fmla="*/ 810 h 846"/>
                  <a:gd name="T16" fmla="*/ 990 w 1366"/>
                  <a:gd name="T17" fmla="*/ 841 h 846"/>
                  <a:gd name="T18" fmla="*/ 943 w 1366"/>
                  <a:gd name="T19" fmla="*/ 825 h 846"/>
                  <a:gd name="T20" fmla="*/ 902 w 1366"/>
                  <a:gd name="T21" fmla="*/ 836 h 846"/>
                  <a:gd name="T22" fmla="*/ 870 w 1366"/>
                  <a:gd name="T23" fmla="*/ 836 h 846"/>
                  <a:gd name="T24" fmla="*/ 829 w 1366"/>
                  <a:gd name="T25" fmla="*/ 810 h 846"/>
                  <a:gd name="T26" fmla="*/ 766 w 1366"/>
                  <a:gd name="T27" fmla="*/ 825 h 846"/>
                  <a:gd name="T28" fmla="*/ 714 w 1366"/>
                  <a:gd name="T29" fmla="*/ 825 h 846"/>
                  <a:gd name="T30" fmla="*/ 662 w 1366"/>
                  <a:gd name="T31" fmla="*/ 736 h 846"/>
                  <a:gd name="T32" fmla="*/ 594 w 1366"/>
                  <a:gd name="T33" fmla="*/ 616 h 846"/>
                  <a:gd name="T34" fmla="*/ 584 w 1366"/>
                  <a:gd name="T35" fmla="*/ 507 h 846"/>
                  <a:gd name="T36" fmla="*/ 625 w 1366"/>
                  <a:gd name="T37" fmla="*/ 465 h 846"/>
                  <a:gd name="T38" fmla="*/ 506 w 1366"/>
                  <a:gd name="T39" fmla="*/ 449 h 846"/>
                  <a:gd name="T40" fmla="*/ 438 w 1366"/>
                  <a:gd name="T41" fmla="*/ 386 h 846"/>
                  <a:gd name="T42" fmla="*/ 386 w 1366"/>
                  <a:gd name="T43" fmla="*/ 444 h 846"/>
                  <a:gd name="T44" fmla="*/ 177 w 1366"/>
                  <a:gd name="T45" fmla="*/ 538 h 846"/>
                  <a:gd name="T46" fmla="*/ 125 w 1366"/>
                  <a:gd name="T47" fmla="*/ 564 h 846"/>
                  <a:gd name="T48" fmla="*/ 78 w 1366"/>
                  <a:gd name="T49" fmla="*/ 601 h 846"/>
                  <a:gd name="T50" fmla="*/ 10 w 1366"/>
                  <a:gd name="T51" fmla="*/ 622 h 846"/>
                  <a:gd name="T52" fmla="*/ 0 w 1366"/>
                  <a:gd name="T53" fmla="*/ 585 h 846"/>
                  <a:gd name="T54" fmla="*/ 5 w 1366"/>
                  <a:gd name="T55" fmla="*/ 554 h 846"/>
                  <a:gd name="T56" fmla="*/ 10 w 1366"/>
                  <a:gd name="T57" fmla="*/ 512 h 846"/>
                  <a:gd name="T58" fmla="*/ 10 w 1366"/>
                  <a:gd name="T59" fmla="*/ 486 h 846"/>
                  <a:gd name="T60" fmla="*/ 21 w 1366"/>
                  <a:gd name="T61" fmla="*/ 454 h 846"/>
                  <a:gd name="T62" fmla="*/ 21 w 1366"/>
                  <a:gd name="T63" fmla="*/ 433 h 846"/>
                  <a:gd name="T64" fmla="*/ 130 w 1366"/>
                  <a:gd name="T65" fmla="*/ 418 h 846"/>
                  <a:gd name="T66" fmla="*/ 162 w 1366"/>
                  <a:gd name="T67" fmla="*/ 324 h 846"/>
                  <a:gd name="T68" fmla="*/ 208 w 1366"/>
                  <a:gd name="T69" fmla="*/ 198 h 846"/>
                  <a:gd name="T70" fmla="*/ 281 w 1366"/>
                  <a:gd name="T71" fmla="*/ 120 h 846"/>
                  <a:gd name="T72" fmla="*/ 344 w 1366"/>
                  <a:gd name="T73" fmla="*/ 31 h 846"/>
                  <a:gd name="T74" fmla="*/ 380 w 1366"/>
                  <a:gd name="T75" fmla="*/ 26 h 846"/>
                  <a:gd name="T76" fmla="*/ 407 w 1366"/>
                  <a:gd name="T77" fmla="*/ 42 h 846"/>
                  <a:gd name="T78" fmla="*/ 448 w 1366"/>
                  <a:gd name="T79" fmla="*/ 62 h 846"/>
                  <a:gd name="T80" fmla="*/ 479 w 1366"/>
                  <a:gd name="T81" fmla="*/ 89 h 846"/>
                  <a:gd name="T82" fmla="*/ 500 w 1366"/>
                  <a:gd name="T83" fmla="*/ 104 h 846"/>
                  <a:gd name="T84" fmla="*/ 526 w 1366"/>
                  <a:gd name="T85" fmla="*/ 125 h 846"/>
                  <a:gd name="T86" fmla="*/ 584 w 1366"/>
                  <a:gd name="T87" fmla="*/ 177 h 846"/>
                  <a:gd name="T88" fmla="*/ 698 w 1366"/>
                  <a:gd name="T89" fmla="*/ 303 h 846"/>
                  <a:gd name="T90" fmla="*/ 745 w 1366"/>
                  <a:gd name="T91" fmla="*/ 339 h 846"/>
                  <a:gd name="T92" fmla="*/ 792 w 1366"/>
                  <a:gd name="T93" fmla="*/ 360 h 846"/>
                  <a:gd name="T94" fmla="*/ 813 w 1366"/>
                  <a:gd name="T95" fmla="*/ 402 h 846"/>
                  <a:gd name="T96" fmla="*/ 860 w 1366"/>
                  <a:gd name="T97" fmla="*/ 386 h 846"/>
                  <a:gd name="T98" fmla="*/ 917 w 1366"/>
                  <a:gd name="T99" fmla="*/ 397 h 846"/>
                  <a:gd name="T100" fmla="*/ 964 w 1366"/>
                  <a:gd name="T101" fmla="*/ 439 h 846"/>
                  <a:gd name="T102" fmla="*/ 1022 w 1366"/>
                  <a:gd name="T103" fmla="*/ 454 h 846"/>
                  <a:gd name="T104" fmla="*/ 1074 w 1366"/>
                  <a:gd name="T105" fmla="*/ 475 h 846"/>
                  <a:gd name="T106" fmla="*/ 1115 w 1366"/>
                  <a:gd name="T107" fmla="*/ 507 h 846"/>
                  <a:gd name="T108" fmla="*/ 1173 w 1366"/>
                  <a:gd name="T109" fmla="*/ 533 h 846"/>
                  <a:gd name="T110" fmla="*/ 1209 w 1366"/>
                  <a:gd name="T111" fmla="*/ 554 h 846"/>
                  <a:gd name="T112" fmla="*/ 1261 w 1366"/>
                  <a:gd name="T113" fmla="*/ 548 h 846"/>
                  <a:gd name="T114" fmla="*/ 1308 w 1366"/>
                  <a:gd name="T115" fmla="*/ 548 h 846"/>
                  <a:gd name="T116" fmla="*/ 1355 w 1366"/>
                  <a:gd name="T117" fmla="*/ 559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66" h="846">
                    <a:moveTo>
                      <a:pt x="1366" y="559"/>
                    </a:moveTo>
                    <a:lnTo>
                      <a:pt x="1360" y="559"/>
                    </a:lnTo>
                    <a:lnTo>
                      <a:pt x="1355" y="564"/>
                    </a:lnTo>
                    <a:lnTo>
                      <a:pt x="1355" y="569"/>
                    </a:lnTo>
                    <a:lnTo>
                      <a:pt x="1350" y="575"/>
                    </a:lnTo>
                    <a:lnTo>
                      <a:pt x="1350" y="580"/>
                    </a:lnTo>
                    <a:lnTo>
                      <a:pt x="1345" y="601"/>
                    </a:lnTo>
                    <a:lnTo>
                      <a:pt x="1345" y="606"/>
                    </a:lnTo>
                    <a:lnTo>
                      <a:pt x="1345" y="611"/>
                    </a:lnTo>
                    <a:lnTo>
                      <a:pt x="1340" y="611"/>
                    </a:lnTo>
                    <a:lnTo>
                      <a:pt x="1334" y="611"/>
                    </a:lnTo>
                    <a:lnTo>
                      <a:pt x="1334" y="622"/>
                    </a:lnTo>
                    <a:lnTo>
                      <a:pt x="1319" y="658"/>
                    </a:lnTo>
                    <a:lnTo>
                      <a:pt x="1319" y="669"/>
                    </a:lnTo>
                    <a:lnTo>
                      <a:pt x="1324" y="684"/>
                    </a:lnTo>
                    <a:lnTo>
                      <a:pt x="1319" y="689"/>
                    </a:lnTo>
                    <a:lnTo>
                      <a:pt x="1319" y="695"/>
                    </a:lnTo>
                    <a:lnTo>
                      <a:pt x="1303" y="700"/>
                    </a:lnTo>
                    <a:lnTo>
                      <a:pt x="1303" y="695"/>
                    </a:lnTo>
                    <a:lnTo>
                      <a:pt x="1287" y="700"/>
                    </a:lnTo>
                    <a:lnTo>
                      <a:pt x="1272" y="695"/>
                    </a:lnTo>
                    <a:lnTo>
                      <a:pt x="1256" y="689"/>
                    </a:lnTo>
                    <a:lnTo>
                      <a:pt x="1240" y="689"/>
                    </a:lnTo>
                    <a:lnTo>
                      <a:pt x="1230" y="695"/>
                    </a:lnTo>
                    <a:lnTo>
                      <a:pt x="1209" y="689"/>
                    </a:lnTo>
                    <a:lnTo>
                      <a:pt x="1178" y="684"/>
                    </a:lnTo>
                    <a:lnTo>
                      <a:pt x="1173" y="684"/>
                    </a:lnTo>
                    <a:lnTo>
                      <a:pt x="1157" y="679"/>
                    </a:lnTo>
                    <a:lnTo>
                      <a:pt x="1141" y="679"/>
                    </a:lnTo>
                    <a:lnTo>
                      <a:pt x="1136" y="674"/>
                    </a:lnTo>
                    <a:lnTo>
                      <a:pt x="1131" y="674"/>
                    </a:lnTo>
                    <a:lnTo>
                      <a:pt x="1131" y="669"/>
                    </a:lnTo>
                    <a:lnTo>
                      <a:pt x="1121" y="663"/>
                    </a:lnTo>
                    <a:lnTo>
                      <a:pt x="1105" y="653"/>
                    </a:lnTo>
                    <a:lnTo>
                      <a:pt x="1084" y="648"/>
                    </a:lnTo>
                    <a:lnTo>
                      <a:pt x="1074" y="653"/>
                    </a:lnTo>
                    <a:lnTo>
                      <a:pt x="1063" y="674"/>
                    </a:lnTo>
                    <a:lnTo>
                      <a:pt x="1048" y="679"/>
                    </a:lnTo>
                    <a:lnTo>
                      <a:pt x="1042" y="684"/>
                    </a:lnTo>
                    <a:lnTo>
                      <a:pt x="1037" y="695"/>
                    </a:lnTo>
                    <a:lnTo>
                      <a:pt x="1037" y="700"/>
                    </a:lnTo>
                    <a:lnTo>
                      <a:pt x="1032" y="700"/>
                    </a:lnTo>
                    <a:lnTo>
                      <a:pt x="1027" y="705"/>
                    </a:lnTo>
                    <a:lnTo>
                      <a:pt x="1022" y="716"/>
                    </a:lnTo>
                    <a:lnTo>
                      <a:pt x="1027" y="716"/>
                    </a:lnTo>
                    <a:lnTo>
                      <a:pt x="1027" y="721"/>
                    </a:lnTo>
                    <a:lnTo>
                      <a:pt x="1032" y="726"/>
                    </a:lnTo>
                    <a:lnTo>
                      <a:pt x="1037" y="731"/>
                    </a:lnTo>
                    <a:lnTo>
                      <a:pt x="1032" y="731"/>
                    </a:lnTo>
                    <a:lnTo>
                      <a:pt x="1037" y="731"/>
                    </a:lnTo>
                    <a:lnTo>
                      <a:pt x="1037" y="736"/>
                    </a:lnTo>
                    <a:lnTo>
                      <a:pt x="1037" y="742"/>
                    </a:lnTo>
                    <a:lnTo>
                      <a:pt x="1037" y="747"/>
                    </a:lnTo>
                    <a:lnTo>
                      <a:pt x="1042" y="747"/>
                    </a:lnTo>
                    <a:lnTo>
                      <a:pt x="1042" y="752"/>
                    </a:lnTo>
                    <a:lnTo>
                      <a:pt x="1048" y="757"/>
                    </a:lnTo>
                    <a:lnTo>
                      <a:pt x="1058" y="757"/>
                    </a:lnTo>
                    <a:lnTo>
                      <a:pt x="1053" y="763"/>
                    </a:lnTo>
                    <a:lnTo>
                      <a:pt x="1053" y="768"/>
                    </a:lnTo>
                    <a:lnTo>
                      <a:pt x="1058" y="768"/>
                    </a:lnTo>
                    <a:lnTo>
                      <a:pt x="1058" y="773"/>
                    </a:lnTo>
                    <a:lnTo>
                      <a:pt x="1063" y="773"/>
                    </a:lnTo>
                    <a:lnTo>
                      <a:pt x="1063" y="778"/>
                    </a:lnTo>
                    <a:lnTo>
                      <a:pt x="1074" y="778"/>
                    </a:lnTo>
                    <a:lnTo>
                      <a:pt x="1084" y="773"/>
                    </a:lnTo>
                    <a:lnTo>
                      <a:pt x="1095" y="773"/>
                    </a:lnTo>
                    <a:lnTo>
                      <a:pt x="1100" y="778"/>
                    </a:lnTo>
                    <a:lnTo>
                      <a:pt x="1100" y="794"/>
                    </a:lnTo>
                    <a:lnTo>
                      <a:pt x="1095" y="799"/>
                    </a:lnTo>
                    <a:lnTo>
                      <a:pt x="1089" y="804"/>
                    </a:lnTo>
                    <a:lnTo>
                      <a:pt x="1084" y="815"/>
                    </a:lnTo>
                    <a:lnTo>
                      <a:pt x="1079" y="820"/>
                    </a:lnTo>
                    <a:lnTo>
                      <a:pt x="1079" y="815"/>
                    </a:lnTo>
                    <a:lnTo>
                      <a:pt x="1079" y="810"/>
                    </a:lnTo>
                    <a:lnTo>
                      <a:pt x="1084" y="804"/>
                    </a:lnTo>
                    <a:lnTo>
                      <a:pt x="1079" y="804"/>
                    </a:lnTo>
                    <a:lnTo>
                      <a:pt x="1084" y="804"/>
                    </a:lnTo>
                    <a:lnTo>
                      <a:pt x="1079" y="799"/>
                    </a:lnTo>
                    <a:lnTo>
                      <a:pt x="1074" y="799"/>
                    </a:lnTo>
                    <a:lnTo>
                      <a:pt x="1074" y="804"/>
                    </a:lnTo>
                    <a:lnTo>
                      <a:pt x="1068" y="804"/>
                    </a:lnTo>
                    <a:lnTo>
                      <a:pt x="1063" y="804"/>
                    </a:lnTo>
                    <a:lnTo>
                      <a:pt x="1058" y="804"/>
                    </a:lnTo>
                    <a:lnTo>
                      <a:pt x="1048" y="804"/>
                    </a:lnTo>
                    <a:lnTo>
                      <a:pt x="1042" y="804"/>
                    </a:lnTo>
                    <a:lnTo>
                      <a:pt x="1032" y="804"/>
                    </a:lnTo>
                    <a:lnTo>
                      <a:pt x="1027" y="810"/>
                    </a:lnTo>
                    <a:lnTo>
                      <a:pt x="1022" y="810"/>
                    </a:lnTo>
                    <a:lnTo>
                      <a:pt x="1022" y="815"/>
                    </a:lnTo>
                    <a:lnTo>
                      <a:pt x="1022" y="820"/>
                    </a:lnTo>
                    <a:lnTo>
                      <a:pt x="1022" y="825"/>
                    </a:lnTo>
                    <a:lnTo>
                      <a:pt x="1022" y="831"/>
                    </a:lnTo>
                    <a:lnTo>
                      <a:pt x="1016" y="836"/>
                    </a:lnTo>
                    <a:lnTo>
                      <a:pt x="1016" y="841"/>
                    </a:lnTo>
                    <a:lnTo>
                      <a:pt x="1011" y="841"/>
                    </a:lnTo>
                    <a:lnTo>
                      <a:pt x="1006" y="841"/>
                    </a:lnTo>
                    <a:lnTo>
                      <a:pt x="1006" y="846"/>
                    </a:lnTo>
                    <a:lnTo>
                      <a:pt x="996" y="846"/>
                    </a:lnTo>
                    <a:lnTo>
                      <a:pt x="990" y="841"/>
                    </a:lnTo>
                    <a:lnTo>
                      <a:pt x="985" y="841"/>
                    </a:lnTo>
                    <a:lnTo>
                      <a:pt x="980" y="841"/>
                    </a:lnTo>
                    <a:lnTo>
                      <a:pt x="975" y="841"/>
                    </a:lnTo>
                    <a:lnTo>
                      <a:pt x="969" y="836"/>
                    </a:lnTo>
                    <a:lnTo>
                      <a:pt x="964" y="841"/>
                    </a:lnTo>
                    <a:lnTo>
                      <a:pt x="959" y="841"/>
                    </a:lnTo>
                    <a:lnTo>
                      <a:pt x="959" y="836"/>
                    </a:lnTo>
                    <a:lnTo>
                      <a:pt x="954" y="836"/>
                    </a:lnTo>
                    <a:lnTo>
                      <a:pt x="954" y="831"/>
                    </a:lnTo>
                    <a:lnTo>
                      <a:pt x="949" y="831"/>
                    </a:lnTo>
                    <a:lnTo>
                      <a:pt x="943" y="825"/>
                    </a:lnTo>
                    <a:lnTo>
                      <a:pt x="938" y="825"/>
                    </a:lnTo>
                    <a:lnTo>
                      <a:pt x="938" y="820"/>
                    </a:lnTo>
                    <a:lnTo>
                      <a:pt x="933" y="820"/>
                    </a:lnTo>
                    <a:lnTo>
                      <a:pt x="928" y="820"/>
                    </a:lnTo>
                    <a:lnTo>
                      <a:pt x="928" y="825"/>
                    </a:lnTo>
                    <a:lnTo>
                      <a:pt x="923" y="825"/>
                    </a:lnTo>
                    <a:lnTo>
                      <a:pt x="923" y="831"/>
                    </a:lnTo>
                    <a:lnTo>
                      <a:pt x="917" y="836"/>
                    </a:lnTo>
                    <a:lnTo>
                      <a:pt x="912" y="836"/>
                    </a:lnTo>
                    <a:lnTo>
                      <a:pt x="907" y="836"/>
                    </a:lnTo>
                    <a:lnTo>
                      <a:pt x="902" y="836"/>
                    </a:lnTo>
                    <a:lnTo>
                      <a:pt x="902" y="831"/>
                    </a:lnTo>
                    <a:lnTo>
                      <a:pt x="902" y="825"/>
                    </a:lnTo>
                    <a:lnTo>
                      <a:pt x="896" y="820"/>
                    </a:lnTo>
                    <a:lnTo>
                      <a:pt x="891" y="820"/>
                    </a:lnTo>
                    <a:lnTo>
                      <a:pt x="886" y="820"/>
                    </a:lnTo>
                    <a:lnTo>
                      <a:pt x="886" y="825"/>
                    </a:lnTo>
                    <a:lnTo>
                      <a:pt x="881" y="825"/>
                    </a:lnTo>
                    <a:lnTo>
                      <a:pt x="881" y="831"/>
                    </a:lnTo>
                    <a:lnTo>
                      <a:pt x="881" y="836"/>
                    </a:lnTo>
                    <a:lnTo>
                      <a:pt x="876" y="836"/>
                    </a:lnTo>
                    <a:lnTo>
                      <a:pt x="870" y="836"/>
                    </a:lnTo>
                    <a:lnTo>
                      <a:pt x="870" y="841"/>
                    </a:lnTo>
                    <a:lnTo>
                      <a:pt x="865" y="841"/>
                    </a:lnTo>
                    <a:lnTo>
                      <a:pt x="870" y="836"/>
                    </a:lnTo>
                    <a:lnTo>
                      <a:pt x="865" y="831"/>
                    </a:lnTo>
                    <a:lnTo>
                      <a:pt x="865" y="825"/>
                    </a:lnTo>
                    <a:lnTo>
                      <a:pt x="860" y="825"/>
                    </a:lnTo>
                    <a:lnTo>
                      <a:pt x="860" y="820"/>
                    </a:lnTo>
                    <a:lnTo>
                      <a:pt x="855" y="815"/>
                    </a:lnTo>
                    <a:lnTo>
                      <a:pt x="844" y="810"/>
                    </a:lnTo>
                    <a:lnTo>
                      <a:pt x="839" y="810"/>
                    </a:lnTo>
                    <a:lnTo>
                      <a:pt x="829" y="810"/>
                    </a:lnTo>
                    <a:lnTo>
                      <a:pt x="823" y="810"/>
                    </a:lnTo>
                    <a:lnTo>
                      <a:pt x="823" y="815"/>
                    </a:lnTo>
                    <a:lnTo>
                      <a:pt x="818" y="820"/>
                    </a:lnTo>
                    <a:lnTo>
                      <a:pt x="818" y="825"/>
                    </a:lnTo>
                    <a:lnTo>
                      <a:pt x="813" y="825"/>
                    </a:lnTo>
                    <a:lnTo>
                      <a:pt x="808" y="820"/>
                    </a:lnTo>
                    <a:lnTo>
                      <a:pt x="803" y="820"/>
                    </a:lnTo>
                    <a:lnTo>
                      <a:pt x="792" y="820"/>
                    </a:lnTo>
                    <a:lnTo>
                      <a:pt x="777" y="820"/>
                    </a:lnTo>
                    <a:lnTo>
                      <a:pt x="771" y="820"/>
                    </a:lnTo>
                    <a:lnTo>
                      <a:pt x="766" y="825"/>
                    </a:lnTo>
                    <a:lnTo>
                      <a:pt x="761" y="820"/>
                    </a:lnTo>
                    <a:lnTo>
                      <a:pt x="756" y="820"/>
                    </a:lnTo>
                    <a:lnTo>
                      <a:pt x="751" y="825"/>
                    </a:lnTo>
                    <a:lnTo>
                      <a:pt x="745" y="825"/>
                    </a:lnTo>
                    <a:lnTo>
                      <a:pt x="740" y="825"/>
                    </a:lnTo>
                    <a:lnTo>
                      <a:pt x="740" y="820"/>
                    </a:lnTo>
                    <a:lnTo>
                      <a:pt x="740" y="815"/>
                    </a:lnTo>
                    <a:lnTo>
                      <a:pt x="735" y="815"/>
                    </a:lnTo>
                    <a:lnTo>
                      <a:pt x="730" y="815"/>
                    </a:lnTo>
                    <a:lnTo>
                      <a:pt x="719" y="820"/>
                    </a:lnTo>
                    <a:lnTo>
                      <a:pt x="714" y="825"/>
                    </a:lnTo>
                    <a:lnTo>
                      <a:pt x="709" y="825"/>
                    </a:lnTo>
                    <a:lnTo>
                      <a:pt x="698" y="810"/>
                    </a:lnTo>
                    <a:lnTo>
                      <a:pt x="693" y="804"/>
                    </a:lnTo>
                    <a:lnTo>
                      <a:pt x="688" y="794"/>
                    </a:lnTo>
                    <a:lnTo>
                      <a:pt x="688" y="789"/>
                    </a:lnTo>
                    <a:lnTo>
                      <a:pt x="688" y="773"/>
                    </a:lnTo>
                    <a:lnTo>
                      <a:pt x="683" y="763"/>
                    </a:lnTo>
                    <a:lnTo>
                      <a:pt x="683" y="757"/>
                    </a:lnTo>
                    <a:lnTo>
                      <a:pt x="672" y="747"/>
                    </a:lnTo>
                    <a:lnTo>
                      <a:pt x="667" y="742"/>
                    </a:lnTo>
                    <a:lnTo>
                      <a:pt x="662" y="736"/>
                    </a:lnTo>
                    <a:lnTo>
                      <a:pt x="657" y="731"/>
                    </a:lnTo>
                    <a:lnTo>
                      <a:pt x="651" y="721"/>
                    </a:lnTo>
                    <a:lnTo>
                      <a:pt x="646" y="721"/>
                    </a:lnTo>
                    <a:lnTo>
                      <a:pt x="641" y="716"/>
                    </a:lnTo>
                    <a:lnTo>
                      <a:pt x="636" y="710"/>
                    </a:lnTo>
                    <a:lnTo>
                      <a:pt x="636" y="705"/>
                    </a:lnTo>
                    <a:lnTo>
                      <a:pt x="605" y="642"/>
                    </a:lnTo>
                    <a:lnTo>
                      <a:pt x="599" y="632"/>
                    </a:lnTo>
                    <a:lnTo>
                      <a:pt x="599" y="627"/>
                    </a:lnTo>
                    <a:lnTo>
                      <a:pt x="594" y="622"/>
                    </a:lnTo>
                    <a:lnTo>
                      <a:pt x="594" y="616"/>
                    </a:lnTo>
                    <a:lnTo>
                      <a:pt x="584" y="595"/>
                    </a:lnTo>
                    <a:lnTo>
                      <a:pt x="579" y="585"/>
                    </a:lnTo>
                    <a:lnTo>
                      <a:pt x="573" y="575"/>
                    </a:lnTo>
                    <a:lnTo>
                      <a:pt x="573" y="569"/>
                    </a:lnTo>
                    <a:lnTo>
                      <a:pt x="568" y="564"/>
                    </a:lnTo>
                    <a:lnTo>
                      <a:pt x="568" y="554"/>
                    </a:lnTo>
                    <a:lnTo>
                      <a:pt x="568" y="533"/>
                    </a:lnTo>
                    <a:lnTo>
                      <a:pt x="568" y="522"/>
                    </a:lnTo>
                    <a:lnTo>
                      <a:pt x="568" y="517"/>
                    </a:lnTo>
                    <a:lnTo>
                      <a:pt x="573" y="512"/>
                    </a:lnTo>
                    <a:lnTo>
                      <a:pt x="584" y="507"/>
                    </a:lnTo>
                    <a:lnTo>
                      <a:pt x="589" y="507"/>
                    </a:lnTo>
                    <a:lnTo>
                      <a:pt x="594" y="501"/>
                    </a:lnTo>
                    <a:lnTo>
                      <a:pt x="594" y="496"/>
                    </a:lnTo>
                    <a:lnTo>
                      <a:pt x="599" y="491"/>
                    </a:lnTo>
                    <a:lnTo>
                      <a:pt x="605" y="491"/>
                    </a:lnTo>
                    <a:lnTo>
                      <a:pt x="605" y="486"/>
                    </a:lnTo>
                    <a:lnTo>
                      <a:pt x="615" y="486"/>
                    </a:lnTo>
                    <a:lnTo>
                      <a:pt x="620" y="480"/>
                    </a:lnTo>
                    <a:lnTo>
                      <a:pt x="625" y="475"/>
                    </a:lnTo>
                    <a:lnTo>
                      <a:pt x="625" y="470"/>
                    </a:lnTo>
                    <a:lnTo>
                      <a:pt x="625" y="465"/>
                    </a:lnTo>
                    <a:lnTo>
                      <a:pt x="615" y="460"/>
                    </a:lnTo>
                    <a:lnTo>
                      <a:pt x="610" y="460"/>
                    </a:lnTo>
                    <a:lnTo>
                      <a:pt x="589" y="470"/>
                    </a:lnTo>
                    <a:lnTo>
                      <a:pt x="584" y="470"/>
                    </a:lnTo>
                    <a:lnTo>
                      <a:pt x="573" y="465"/>
                    </a:lnTo>
                    <a:lnTo>
                      <a:pt x="568" y="460"/>
                    </a:lnTo>
                    <a:lnTo>
                      <a:pt x="558" y="460"/>
                    </a:lnTo>
                    <a:lnTo>
                      <a:pt x="537" y="454"/>
                    </a:lnTo>
                    <a:lnTo>
                      <a:pt x="516" y="449"/>
                    </a:lnTo>
                    <a:lnTo>
                      <a:pt x="511" y="449"/>
                    </a:lnTo>
                    <a:lnTo>
                      <a:pt x="506" y="449"/>
                    </a:lnTo>
                    <a:lnTo>
                      <a:pt x="495" y="444"/>
                    </a:lnTo>
                    <a:lnTo>
                      <a:pt x="490" y="439"/>
                    </a:lnTo>
                    <a:lnTo>
                      <a:pt x="485" y="433"/>
                    </a:lnTo>
                    <a:lnTo>
                      <a:pt x="479" y="428"/>
                    </a:lnTo>
                    <a:lnTo>
                      <a:pt x="479" y="423"/>
                    </a:lnTo>
                    <a:lnTo>
                      <a:pt x="479" y="418"/>
                    </a:lnTo>
                    <a:lnTo>
                      <a:pt x="479" y="413"/>
                    </a:lnTo>
                    <a:lnTo>
                      <a:pt x="464" y="397"/>
                    </a:lnTo>
                    <a:lnTo>
                      <a:pt x="453" y="392"/>
                    </a:lnTo>
                    <a:lnTo>
                      <a:pt x="443" y="386"/>
                    </a:lnTo>
                    <a:lnTo>
                      <a:pt x="438" y="386"/>
                    </a:lnTo>
                    <a:lnTo>
                      <a:pt x="433" y="386"/>
                    </a:lnTo>
                    <a:lnTo>
                      <a:pt x="427" y="392"/>
                    </a:lnTo>
                    <a:lnTo>
                      <a:pt x="422" y="397"/>
                    </a:lnTo>
                    <a:lnTo>
                      <a:pt x="417" y="407"/>
                    </a:lnTo>
                    <a:lnTo>
                      <a:pt x="407" y="407"/>
                    </a:lnTo>
                    <a:lnTo>
                      <a:pt x="407" y="413"/>
                    </a:lnTo>
                    <a:lnTo>
                      <a:pt x="401" y="418"/>
                    </a:lnTo>
                    <a:lnTo>
                      <a:pt x="401" y="423"/>
                    </a:lnTo>
                    <a:lnTo>
                      <a:pt x="401" y="428"/>
                    </a:lnTo>
                    <a:lnTo>
                      <a:pt x="391" y="433"/>
                    </a:lnTo>
                    <a:lnTo>
                      <a:pt x="386" y="444"/>
                    </a:lnTo>
                    <a:lnTo>
                      <a:pt x="375" y="449"/>
                    </a:lnTo>
                    <a:lnTo>
                      <a:pt x="365" y="454"/>
                    </a:lnTo>
                    <a:lnTo>
                      <a:pt x="339" y="470"/>
                    </a:lnTo>
                    <a:lnTo>
                      <a:pt x="318" y="480"/>
                    </a:lnTo>
                    <a:lnTo>
                      <a:pt x="266" y="507"/>
                    </a:lnTo>
                    <a:lnTo>
                      <a:pt x="245" y="517"/>
                    </a:lnTo>
                    <a:lnTo>
                      <a:pt x="229" y="522"/>
                    </a:lnTo>
                    <a:lnTo>
                      <a:pt x="214" y="533"/>
                    </a:lnTo>
                    <a:lnTo>
                      <a:pt x="193" y="538"/>
                    </a:lnTo>
                    <a:lnTo>
                      <a:pt x="182" y="538"/>
                    </a:lnTo>
                    <a:lnTo>
                      <a:pt x="177" y="538"/>
                    </a:lnTo>
                    <a:lnTo>
                      <a:pt x="177" y="533"/>
                    </a:lnTo>
                    <a:lnTo>
                      <a:pt x="177" y="527"/>
                    </a:lnTo>
                    <a:lnTo>
                      <a:pt x="172" y="527"/>
                    </a:lnTo>
                    <a:lnTo>
                      <a:pt x="167" y="533"/>
                    </a:lnTo>
                    <a:lnTo>
                      <a:pt x="162" y="533"/>
                    </a:lnTo>
                    <a:lnTo>
                      <a:pt x="146" y="548"/>
                    </a:lnTo>
                    <a:lnTo>
                      <a:pt x="141" y="548"/>
                    </a:lnTo>
                    <a:lnTo>
                      <a:pt x="135" y="554"/>
                    </a:lnTo>
                    <a:lnTo>
                      <a:pt x="130" y="559"/>
                    </a:lnTo>
                    <a:lnTo>
                      <a:pt x="125" y="559"/>
                    </a:lnTo>
                    <a:lnTo>
                      <a:pt x="125" y="564"/>
                    </a:lnTo>
                    <a:lnTo>
                      <a:pt x="120" y="559"/>
                    </a:lnTo>
                    <a:lnTo>
                      <a:pt x="115" y="564"/>
                    </a:lnTo>
                    <a:lnTo>
                      <a:pt x="109" y="564"/>
                    </a:lnTo>
                    <a:lnTo>
                      <a:pt x="104" y="569"/>
                    </a:lnTo>
                    <a:lnTo>
                      <a:pt x="104" y="575"/>
                    </a:lnTo>
                    <a:lnTo>
                      <a:pt x="99" y="580"/>
                    </a:lnTo>
                    <a:lnTo>
                      <a:pt x="89" y="590"/>
                    </a:lnTo>
                    <a:lnTo>
                      <a:pt x="89" y="595"/>
                    </a:lnTo>
                    <a:lnTo>
                      <a:pt x="83" y="595"/>
                    </a:lnTo>
                    <a:lnTo>
                      <a:pt x="78" y="595"/>
                    </a:lnTo>
                    <a:lnTo>
                      <a:pt x="78" y="601"/>
                    </a:lnTo>
                    <a:lnTo>
                      <a:pt x="73" y="606"/>
                    </a:lnTo>
                    <a:lnTo>
                      <a:pt x="68" y="606"/>
                    </a:lnTo>
                    <a:lnTo>
                      <a:pt x="57" y="611"/>
                    </a:lnTo>
                    <a:lnTo>
                      <a:pt x="52" y="611"/>
                    </a:lnTo>
                    <a:lnTo>
                      <a:pt x="47" y="606"/>
                    </a:lnTo>
                    <a:lnTo>
                      <a:pt x="42" y="606"/>
                    </a:lnTo>
                    <a:lnTo>
                      <a:pt x="36" y="606"/>
                    </a:lnTo>
                    <a:lnTo>
                      <a:pt x="26" y="611"/>
                    </a:lnTo>
                    <a:lnTo>
                      <a:pt x="21" y="611"/>
                    </a:lnTo>
                    <a:lnTo>
                      <a:pt x="16" y="616"/>
                    </a:lnTo>
                    <a:lnTo>
                      <a:pt x="10" y="622"/>
                    </a:lnTo>
                    <a:lnTo>
                      <a:pt x="5" y="622"/>
                    </a:lnTo>
                    <a:lnTo>
                      <a:pt x="5" y="616"/>
                    </a:lnTo>
                    <a:lnTo>
                      <a:pt x="5" y="611"/>
                    </a:lnTo>
                    <a:lnTo>
                      <a:pt x="5" y="606"/>
                    </a:lnTo>
                    <a:lnTo>
                      <a:pt x="10" y="606"/>
                    </a:lnTo>
                    <a:lnTo>
                      <a:pt x="5" y="606"/>
                    </a:lnTo>
                    <a:lnTo>
                      <a:pt x="5" y="601"/>
                    </a:lnTo>
                    <a:lnTo>
                      <a:pt x="5" y="595"/>
                    </a:lnTo>
                    <a:lnTo>
                      <a:pt x="5" y="590"/>
                    </a:lnTo>
                    <a:lnTo>
                      <a:pt x="0" y="590"/>
                    </a:lnTo>
                    <a:lnTo>
                      <a:pt x="0" y="585"/>
                    </a:lnTo>
                    <a:lnTo>
                      <a:pt x="5" y="585"/>
                    </a:lnTo>
                    <a:lnTo>
                      <a:pt x="5" y="580"/>
                    </a:lnTo>
                    <a:lnTo>
                      <a:pt x="0" y="580"/>
                    </a:lnTo>
                    <a:lnTo>
                      <a:pt x="0" y="575"/>
                    </a:lnTo>
                    <a:lnTo>
                      <a:pt x="5" y="575"/>
                    </a:lnTo>
                    <a:lnTo>
                      <a:pt x="5" y="569"/>
                    </a:lnTo>
                    <a:lnTo>
                      <a:pt x="10" y="569"/>
                    </a:lnTo>
                    <a:lnTo>
                      <a:pt x="5" y="569"/>
                    </a:lnTo>
                    <a:lnTo>
                      <a:pt x="5" y="564"/>
                    </a:lnTo>
                    <a:lnTo>
                      <a:pt x="5" y="559"/>
                    </a:lnTo>
                    <a:lnTo>
                      <a:pt x="5" y="554"/>
                    </a:lnTo>
                    <a:lnTo>
                      <a:pt x="5" y="548"/>
                    </a:lnTo>
                    <a:lnTo>
                      <a:pt x="0" y="548"/>
                    </a:lnTo>
                    <a:lnTo>
                      <a:pt x="0" y="543"/>
                    </a:lnTo>
                    <a:lnTo>
                      <a:pt x="0" y="538"/>
                    </a:lnTo>
                    <a:lnTo>
                      <a:pt x="0" y="533"/>
                    </a:lnTo>
                    <a:lnTo>
                      <a:pt x="5" y="527"/>
                    </a:lnTo>
                    <a:lnTo>
                      <a:pt x="10" y="533"/>
                    </a:lnTo>
                    <a:lnTo>
                      <a:pt x="10" y="527"/>
                    </a:lnTo>
                    <a:lnTo>
                      <a:pt x="10" y="522"/>
                    </a:lnTo>
                    <a:lnTo>
                      <a:pt x="10" y="517"/>
                    </a:lnTo>
                    <a:lnTo>
                      <a:pt x="10" y="512"/>
                    </a:lnTo>
                    <a:lnTo>
                      <a:pt x="10" y="507"/>
                    </a:lnTo>
                    <a:lnTo>
                      <a:pt x="5" y="507"/>
                    </a:lnTo>
                    <a:lnTo>
                      <a:pt x="10" y="507"/>
                    </a:lnTo>
                    <a:lnTo>
                      <a:pt x="10" y="501"/>
                    </a:lnTo>
                    <a:lnTo>
                      <a:pt x="10" y="507"/>
                    </a:lnTo>
                    <a:lnTo>
                      <a:pt x="16" y="507"/>
                    </a:lnTo>
                    <a:lnTo>
                      <a:pt x="16" y="501"/>
                    </a:lnTo>
                    <a:lnTo>
                      <a:pt x="16" y="496"/>
                    </a:lnTo>
                    <a:lnTo>
                      <a:pt x="16" y="491"/>
                    </a:lnTo>
                    <a:lnTo>
                      <a:pt x="10" y="491"/>
                    </a:lnTo>
                    <a:lnTo>
                      <a:pt x="10" y="486"/>
                    </a:lnTo>
                    <a:lnTo>
                      <a:pt x="16" y="486"/>
                    </a:lnTo>
                    <a:lnTo>
                      <a:pt x="16" y="480"/>
                    </a:lnTo>
                    <a:lnTo>
                      <a:pt x="21" y="480"/>
                    </a:lnTo>
                    <a:lnTo>
                      <a:pt x="21" y="475"/>
                    </a:lnTo>
                    <a:lnTo>
                      <a:pt x="16" y="475"/>
                    </a:lnTo>
                    <a:lnTo>
                      <a:pt x="16" y="470"/>
                    </a:lnTo>
                    <a:lnTo>
                      <a:pt x="21" y="465"/>
                    </a:lnTo>
                    <a:lnTo>
                      <a:pt x="21" y="460"/>
                    </a:lnTo>
                    <a:lnTo>
                      <a:pt x="21" y="454"/>
                    </a:lnTo>
                    <a:lnTo>
                      <a:pt x="21" y="460"/>
                    </a:lnTo>
                    <a:lnTo>
                      <a:pt x="21" y="454"/>
                    </a:lnTo>
                    <a:lnTo>
                      <a:pt x="16" y="454"/>
                    </a:lnTo>
                    <a:lnTo>
                      <a:pt x="21" y="454"/>
                    </a:lnTo>
                    <a:lnTo>
                      <a:pt x="21" y="449"/>
                    </a:lnTo>
                    <a:lnTo>
                      <a:pt x="16" y="449"/>
                    </a:lnTo>
                    <a:lnTo>
                      <a:pt x="21" y="449"/>
                    </a:lnTo>
                    <a:lnTo>
                      <a:pt x="21" y="444"/>
                    </a:lnTo>
                    <a:lnTo>
                      <a:pt x="16" y="444"/>
                    </a:lnTo>
                    <a:lnTo>
                      <a:pt x="21" y="439"/>
                    </a:lnTo>
                    <a:lnTo>
                      <a:pt x="16" y="439"/>
                    </a:lnTo>
                    <a:lnTo>
                      <a:pt x="21" y="439"/>
                    </a:lnTo>
                    <a:lnTo>
                      <a:pt x="21" y="433"/>
                    </a:lnTo>
                    <a:lnTo>
                      <a:pt x="16" y="428"/>
                    </a:lnTo>
                    <a:lnTo>
                      <a:pt x="21" y="428"/>
                    </a:lnTo>
                    <a:lnTo>
                      <a:pt x="47" y="428"/>
                    </a:lnTo>
                    <a:lnTo>
                      <a:pt x="57" y="428"/>
                    </a:lnTo>
                    <a:lnTo>
                      <a:pt x="62" y="423"/>
                    </a:lnTo>
                    <a:lnTo>
                      <a:pt x="73" y="418"/>
                    </a:lnTo>
                    <a:lnTo>
                      <a:pt x="89" y="418"/>
                    </a:lnTo>
                    <a:lnTo>
                      <a:pt x="89" y="423"/>
                    </a:lnTo>
                    <a:lnTo>
                      <a:pt x="99" y="428"/>
                    </a:lnTo>
                    <a:lnTo>
                      <a:pt x="109" y="423"/>
                    </a:lnTo>
                    <a:lnTo>
                      <a:pt x="130" y="418"/>
                    </a:lnTo>
                    <a:lnTo>
                      <a:pt x="135" y="418"/>
                    </a:lnTo>
                    <a:lnTo>
                      <a:pt x="141" y="413"/>
                    </a:lnTo>
                    <a:lnTo>
                      <a:pt x="141" y="402"/>
                    </a:lnTo>
                    <a:lnTo>
                      <a:pt x="146" y="392"/>
                    </a:lnTo>
                    <a:lnTo>
                      <a:pt x="151" y="381"/>
                    </a:lnTo>
                    <a:lnTo>
                      <a:pt x="151" y="360"/>
                    </a:lnTo>
                    <a:lnTo>
                      <a:pt x="156" y="355"/>
                    </a:lnTo>
                    <a:lnTo>
                      <a:pt x="167" y="345"/>
                    </a:lnTo>
                    <a:lnTo>
                      <a:pt x="167" y="334"/>
                    </a:lnTo>
                    <a:lnTo>
                      <a:pt x="162" y="329"/>
                    </a:lnTo>
                    <a:lnTo>
                      <a:pt x="162" y="324"/>
                    </a:lnTo>
                    <a:lnTo>
                      <a:pt x="162" y="308"/>
                    </a:lnTo>
                    <a:lnTo>
                      <a:pt x="156" y="292"/>
                    </a:lnTo>
                    <a:lnTo>
                      <a:pt x="156" y="287"/>
                    </a:lnTo>
                    <a:lnTo>
                      <a:pt x="156" y="271"/>
                    </a:lnTo>
                    <a:lnTo>
                      <a:pt x="167" y="261"/>
                    </a:lnTo>
                    <a:lnTo>
                      <a:pt x="177" y="256"/>
                    </a:lnTo>
                    <a:lnTo>
                      <a:pt x="182" y="240"/>
                    </a:lnTo>
                    <a:lnTo>
                      <a:pt x="203" y="219"/>
                    </a:lnTo>
                    <a:lnTo>
                      <a:pt x="203" y="209"/>
                    </a:lnTo>
                    <a:lnTo>
                      <a:pt x="203" y="204"/>
                    </a:lnTo>
                    <a:lnTo>
                      <a:pt x="208" y="198"/>
                    </a:lnTo>
                    <a:lnTo>
                      <a:pt x="214" y="193"/>
                    </a:lnTo>
                    <a:lnTo>
                      <a:pt x="224" y="198"/>
                    </a:lnTo>
                    <a:lnTo>
                      <a:pt x="229" y="198"/>
                    </a:lnTo>
                    <a:lnTo>
                      <a:pt x="240" y="188"/>
                    </a:lnTo>
                    <a:lnTo>
                      <a:pt x="240" y="177"/>
                    </a:lnTo>
                    <a:lnTo>
                      <a:pt x="234" y="167"/>
                    </a:lnTo>
                    <a:lnTo>
                      <a:pt x="229" y="157"/>
                    </a:lnTo>
                    <a:lnTo>
                      <a:pt x="234" y="141"/>
                    </a:lnTo>
                    <a:lnTo>
                      <a:pt x="240" y="136"/>
                    </a:lnTo>
                    <a:lnTo>
                      <a:pt x="266" y="125"/>
                    </a:lnTo>
                    <a:lnTo>
                      <a:pt x="281" y="120"/>
                    </a:lnTo>
                    <a:lnTo>
                      <a:pt x="292" y="120"/>
                    </a:lnTo>
                    <a:lnTo>
                      <a:pt x="302" y="120"/>
                    </a:lnTo>
                    <a:lnTo>
                      <a:pt x="313" y="115"/>
                    </a:lnTo>
                    <a:lnTo>
                      <a:pt x="323" y="104"/>
                    </a:lnTo>
                    <a:lnTo>
                      <a:pt x="323" y="94"/>
                    </a:lnTo>
                    <a:lnTo>
                      <a:pt x="328" y="89"/>
                    </a:lnTo>
                    <a:lnTo>
                      <a:pt x="339" y="83"/>
                    </a:lnTo>
                    <a:lnTo>
                      <a:pt x="344" y="73"/>
                    </a:lnTo>
                    <a:lnTo>
                      <a:pt x="344" y="57"/>
                    </a:lnTo>
                    <a:lnTo>
                      <a:pt x="344" y="42"/>
                    </a:lnTo>
                    <a:lnTo>
                      <a:pt x="344" y="31"/>
                    </a:lnTo>
                    <a:lnTo>
                      <a:pt x="349" y="26"/>
                    </a:lnTo>
                    <a:lnTo>
                      <a:pt x="360" y="26"/>
                    </a:lnTo>
                    <a:lnTo>
                      <a:pt x="365" y="21"/>
                    </a:lnTo>
                    <a:lnTo>
                      <a:pt x="370" y="5"/>
                    </a:lnTo>
                    <a:lnTo>
                      <a:pt x="370" y="0"/>
                    </a:lnTo>
                    <a:lnTo>
                      <a:pt x="375" y="5"/>
                    </a:lnTo>
                    <a:lnTo>
                      <a:pt x="380" y="5"/>
                    </a:lnTo>
                    <a:lnTo>
                      <a:pt x="380" y="10"/>
                    </a:lnTo>
                    <a:lnTo>
                      <a:pt x="380" y="15"/>
                    </a:lnTo>
                    <a:lnTo>
                      <a:pt x="380" y="21"/>
                    </a:lnTo>
                    <a:lnTo>
                      <a:pt x="380" y="26"/>
                    </a:lnTo>
                    <a:lnTo>
                      <a:pt x="386" y="31"/>
                    </a:lnTo>
                    <a:lnTo>
                      <a:pt x="391" y="36"/>
                    </a:lnTo>
                    <a:lnTo>
                      <a:pt x="391" y="31"/>
                    </a:lnTo>
                    <a:lnTo>
                      <a:pt x="396" y="31"/>
                    </a:lnTo>
                    <a:lnTo>
                      <a:pt x="396" y="42"/>
                    </a:lnTo>
                    <a:lnTo>
                      <a:pt x="401" y="47"/>
                    </a:lnTo>
                    <a:lnTo>
                      <a:pt x="407" y="47"/>
                    </a:lnTo>
                    <a:lnTo>
                      <a:pt x="407" y="52"/>
                    </a:lnTo>
                    <a:lnTo>
                      <a:pt x="412" y="57"/>
                    </a:lnTo>
                    <a:lnTo>
                      <a:pt x="412" y="52"/>
                    </a:lnTo>
                    <a:lnTo>
                      <a:pt x="407" y="42"/>
                    </a:lnTo>
                    <a:lnTo>
                      <a:pt x="412" y="42"/>
                    </a:lnTo>
                    <a:lnTo>
                      <a:pt x="412" y="36"/>
                    </a:lnTo>
                    <a:lnTo>
                      <a:pt x="417" y="36"/>
                    </a:lnTo>
                    <a:lnTo>
                      <a:pt x="422" y="42"/>
                    </a:lnTo>
                    <a:lnTo>
                      <a:pt x="427" y="47"/>
                    </a:lnTo>
                    <a:lnTo>
                      <a:pt x="433" y="47"/>
                    </a:lnTo>
                    <a:lnTo>
                      <a:pt x="438" y="42"/>
                    </a:lnTo>
                    <a:lnTo>
                      <a:pt x="443" y="47"/>
                    </a:lnTo>
                    <a:lnTo>
                      <a:pt x="453" y="52"/>
                    </a:lnTo>
                    <a:lnTo>
                      <a:pt x="453" y="57"/>
                    </a:lnTo>
                    <a:lnTo>
                      <a:pt x="448" y="62"/>
                    </a:lnTo>
                    <a:lnTo>
                      <a:pt x="448" y="68"/>
                    </a:lnTo>
                    <a:lnTo>
                      <a:pt x="453" y="68"/>
                    </a:lnTo>
                    <a:lnTo>
                      <a:pt x="459" y="68"/>
                    </a:lnTo>
                    <a:lnTo>
                      <a:pt x="464" y="68"/>
                    </a:lnTo>
                    <a:lnTo>
                      <a:pt x="474" y="73"/>
                    </a:lnTo>
                    <a:lnTo>
                      <a:pt x="474" y="78"/>
                    </a:lnTo>
                    <a:lnTo>
                      <a:pt x="469" y="78"/>
                    </a:lnTo>
                    <a:lnTo>
                      <a:pt x="469" y="83"/>
                    </a:lnTo>
                    <a:lnTo>
                      <a:pt x="474" y="83"/>
                    </a:lnTo>
                    <a:lnTo>
                      <a:pt x="479" y="83"/>
                    </a:lnTo>
                    <a:lnTo>
                      <a:pt x="479" y="89"/>
                    </a:lnTo>
                    <a:lnTo>
                      <a:pt x="474" y="94"/>
                    </a:lnTo>
                    <a:lnTo>
                      <a:pt x="469" y="94"/>
                    </a:lnTo>
                    <a:lnTo>
                      <a:pt x="469" y="99"/>
                    </a:lnTo>
                    <a:lnTo>
                      <a:pt x="474" y="99"/>
                    </a:lnTo>
                    <a:lnTo>
                      <a:pt x="479" y="104"/>
                    </a:lnTo>
                    <a:lnTo>
                      <a:pt x="485" y="104"/>
                    </a:lnTo>
                    <a:lnTo>
                      <a:pt x="485" y="109"/>
                    </a:lnTo>
                    <a:lnTo>
                      <a:pt x="490" y="109"/>
                    </a:lnTo>
                    <a:lnTo>
                      <a:pt x="490" y="104"/>
                    </a:lnTo>
                    <a:lnTo>
                      <a:pt x="495" y="109"/>
                    </a:lnTo>
                    <a:lnTo>
                      <a:pt x="500" y="104"/>
                    </a:lnTo>
                    <a:lnTo>
                      <a:pt x="500" y="99"/>
                    </a:lnTo>
                    <a:lnTo>
                      <a:pt x="500" y="104"/>
                    </a:lnTo>
                    <a:lnTo>
                      <a:pt x="506" y="104"/>
                    </a:lnTo>
                    <a:lnTo>
                      <a:pt x="506" y="109"/>
                    </a:lnTo>
                    <a:lnTo>
                      <a:pt x="506" y="120"/>
                    </a:lnTo>
                    <a:lnTo>
                      <a:pt x="511" y="120"/>
                    </a:lnTo>
                    <a:lnTo>
                      <a:pt x="516" y="120"/>
                    </a:lnTo>
                    <a:lnTo>
                      <a:pt x="516" y="115"/>
                    </a:lnTo>
                    <a:lnTo>
                      <a:pt x="521" y="120"/>
                    </a:lnTo>
                    <a:lnTo>
                      <a:pt x="526" y="120"/>
                    </a:lnTo>
                    <a:lnTo>
                      <a:pt x="526" y="125"/>
                    </a:lnTo>
                    <a:lnTo>
                      <a:pt x="537" y="115"/>
                    </a:lnTo>
                    <a:lnTo>
                      <a:pt x="537" y="109"/>
                    </a:lnTo>
                    <a:lnTo>
                      <a:pt x="542" y="109"/>
                    </a:lnTo>
                    <a:lnTo>
                      <a:pt x="542" y="115"/>
                    </a:lnTo>
                    <a:lnTo>
                      <a:pt x="542" y="120"/>
                    </a:lnTo>
                    <a:lnTo>
                      <a:pt x="542" y="125"/>
                    </a:lnTo>
                    <a:lnTo>
                      <a:pt x="552" y="130"/>
                    </a:lnTo>
                    <a:lnTo>
                      <a:pt x="558" y="151"/>
                    </a:lnTo>
                    <a:lnTo>
                      <a:pt x="568" y="162"/>
                    </a:lnTo>
                    <a:lnTo>
                      <a:pt x="573" y="172"/>
                    </a:lnTo>
                    <a:lnTo>
                      <a:pt x="584" y="177"/>
                    </a:lnTo>
                    <a:lnTo>
                      <a:pt x="589" y="183"/>
                    </a:lnTo>
                    <a:lnTo>
                      <a:pt x="589" y="193"/>
                    </a:lnTo>
                    <a:lnTo>
                      <a:pt x="610" y="209"/>
                    </a:lnTo>
                    <a:lnTo>
                      <a:pt x="641" y="240"/>
                    </a:lnTo>
                    <a:lnTo>
                      <a:pt x="678" y="287"/>
                    </a:lnTo>
                    <a:lnTo>
                      <a:pt x="683" y="287"/>
                    </a:lnTo>
                    <a:lnTo>
                      <a:pt x="683" y="292"/>
                    </a:lnTo>
                    <a:lnTo>
                      <a:pt x="688" y="292"/>
                    </a:lnTo>
                    <a:lnTo>
                      <a:pt x="693" y="292"/>
                    </a:lnTo>
                    <a:lnTo>
                      <a:pt x="698" y="298"/>
                    </a:lnTo>
                    <a:lnTo>
                      <a:pt x="698" y="303"/>
                    </a:lnTo>
                    <a:lnTo>
                      <a:pt x="704" y="303"/>
                    </a:lnTo>
                    <a:lnTo>
                      <a:pt x="709" y="303"/>
                    </a:lnTo>
                    <a:lnTo>
                      <a:pt x="709" y="308"/>
                    </a:lnTo>
                    <a:lnTo>
                      <a:pt x="714" y="308"/>
                    </a:lnTo>
                    <a:lnTo>
                      <a:pt x="714" y="313"/>
                    </a:lnTo>
                    <a:lnTo>
                      <a:pt x="719" y="313"/>
                    </a:lnTo>
                    <a:lnTo>
                      <a:pt x="724" y="313"/>
                    </a:lnTo>
                    <a:lnTo>
                      <a:pt x="730" y="318"/>
                    </a:lnTo>
                    <a:lnTo>
                      <a:pt x="735" y="329"/>
                    </a:lnTo>
                    <a:lnTo>
                      <a:pt x="740" y="329"/>
                    </a:lnTo>
                    <a:lnTo>
                      <a:pt x="745" y="339"/>
                    </a:lnTo>
                    <a:lnTo>
                      <a:pt x="751" y="339"/>
                    </a:lnTo>
                    <a:lnTo>
                      <a:pt x="756" y="339"/>
                    </a:lnTo>
                    <a:lnTo>
                      <a:pt x="761" y="345"/>
                    </a:lnTo>
                    <a:lnTo>
                      <a:pt x="766" y="345"/>
                    </a:lnTo>
                    <a:lnTo>
                      <a:pt x="771" y="345"/>
                    </a:lnTo>
                    <a:lnTo>
                      <a:pt x="777" y="345"/>
                    </a:lnTo>
                    <a:lnTo>
                      <a:pt x="782" y="345"/>
                    </a:lnTo>
                    <a:lnTo>
                      <a:pt x="782" y="350"/>
                    </a:lnTo>
                    <a:lnTo>
                      <a:pt x="787" y="350"/>
                    </a:lnTo>
                    <a:lnTo>
                      <a:pt x="787" y="355"/>
                    </a:lnTo>
                    <a:lnTo>
                      <a:pt x="792" y="360"/>
                    </a:lnTo>
                    <a:lnTo>
                      <a:pt x="792" y="366"/>
                    </a:lnTo>
                    <a:lnTo>
                      <a:pt x="787" y="371"/>
                    </a:lnTo>
                    <a:lnTo>
                      <a:pt x="787" y="376"/>
                    </a:lnTo>
                    <a:lnTo>
                      <a:pt x="787" y="386"/>
                    </a:lnTo>
                    <a:lnTo>
                      <a:pt x="787" y="392"/>
                    </a:lnTo>
                    <a:lnTo>
                      <a:pt x="787" y="397"/>
                    </a:lnTo>
                    <a:lnTo>
                      <a:pt x="792" y="397"/>
                    </a:lnTo>
                    <a:lnTo>
                      <a:pt x="797" y="402"/>
                    </a:lnTo>
                    <a:lnTo>
                      <a:pt x="803" y="402"/>
                    </a:lnTo>
                    <a:lnTo>
                      <a:pt x="808" y="402"/>
                    </a:lnTo>
                    <a:lnTo>
                      <a:pt x="813" y="402"/>
                    </a:lnTo>
                    <a:lnTo>
                      <a:pt x="818" y="402"/>
                    </a:lnTo>
                    <a:lnTo>
                      <a:pt x="823" y="402"/>
                    </a:lnTo>
                    <a:lnTo>
                      <a:pt x="823" y="397"/>
                    </a:lnTo>
                    <a:lnTo>
                      <a:pt x="829" y="397"/>
                    </a:lnTo>
                    <a:lnTo>
                      <a:pt x="834" y="392"/>
                    </a:lnTo>
                    <a:lnTo>
                      <a:pt x="839" y="392"/>
                    </a:lnTo>
                    <a:lnTo>
                      <a:pt x="839" y="386"/>
                    </a:lnTo>
                    <a:lnTo>
                      <a:pt x="844" y="386"/>
                    </a:lnTo>
                    <a:lnTo>
                      <a:pt x="850" y="386"/>
                    </a:lnTo>
                    <a:lnTo>
                      <a:pt x="855" y="386"/>
                    </a:lnTo>
                    <a:lnTo>
                      <a:pt x="860" y="386"/>
                    </a:lnTo>
                    <a:lnTo>
                      <a:pt x="865" y="381"/>
                    </a:lnTo>
                    <a:lnTo>
                      <a:pt x="870" y="376"/>
                    </a:lnTo>
                    <a:lnTo>
                      <a:pt x="876" y="371"/>
                    </a:lnTo>
                    <a:lnTo>
                      <a:pt x="881" y="371"/>
                    </a:lnTo>
                    <a:lnTo>
                      <a:pt x="886" y="376"/>
                    </a:lnTo>
                    <a:lnTo>
                      <a:pt x="891" y="376"/>
                    </a:lnTo>
                    <a:lnTo>
                      <a:pt x="896" y="376"/>
                    </a:lnTo>
                    <a:lnTo>
                      <a:pt x="902" y="381"/>
                    </a:lnTo>
                    <a:lnTo>
                      <a:pt x="902" y="386"/>
                    </a:lnTo>
                    <a:lnTo>
                      <a:pt x="907" y="392"/>
                    </a:lnTo>
                    <a:lnTo>
                      <a:pt x="917" y="397"/>
                    </a:lnTo>
                    <a:lnTo>
                      <a:pt x="923" y="402"/>
                    </a:lnTo>
                    <a:lnTo>
                      <a:pt x="928" y="402"/>
                    </a:lnTo>
                    <a:lnTo>
                      <a:pt x="933" y="402"/>
                    </a:lnTo>
                    <a:lnTo>
                      <a:pt x="938" y="402"/>
                    </a:lnTo>
                    <a:lnTo>
                      <a:pt x="938" y="407"/>
                    </a:lnTo>
                    <a:lnTo>
                      <a:pt x="949" y="418"/>
                    </a:lnTo>
                    <a:lnTo>
                      <a:pt x="949" y="423"/>
                    </a:lnTo>
                    <a:lnTo>
                      <a:pt x="954" y="428"/>
                    </a:lnTo>
                    <a:lnTo>
                      <a:pt x="959" y="433"/>
                    </a:lnTo>
                    <a:lnTo>
                      <a:pt x="959" y="439"/>
                    </a:lnTo>
                    <a:lnTo>
                      <a:pt x="964" y="439"/>
                    </a:lnTo>
                    <a:lnTo>
                      <a:pt x="969" y="444"/>
                    </a:lnTo>
                    <a:lnTo>
                      <a:pt x="975" y="449"/>
                    </a:lnTo>
                    <a:lnTo>
                      <a:pt x="980" y="449"/>
                    </a:lnTo>
                    <a:lnTo>
                      <a:pt x="985" y="449"/>
                    </a:lnTo>
                    <a:lnTo>
                      <a:pt x="996" y="449"/>
                    </a:lnTo>
                    <a:lnTo>
                      <a:pt x="996" y="454"/>
                    </a:lnTo>
                    <a:lnTo>
                      <a:pt x="1001" y="454"/>
                    </a:lnTo>
                    <a:lnTo>
                      <a:pt x="1006" y="460"/>
                    </a:lnTo>
                    <a:lnTo>
                      <a:pt x="1011" y="454"/>
                    </a:lnTo>
                    <a:lnTo>
                      <a:pt x="1016" y="454"/>
                    </a:lnTo>
                    <a:lnTo>
                      <a:pt x="1022" y="454"/>
                    </a:lnTo>
                    <a:lnTo>
                      <a:pt x="1027" y="454"/>
                    </a:lnTo>
                    <a:lnTo>
                      <a:pt x="1032" y="460"/>
                    </a:lnTo>
                    <a:lnTo>
                      <a:pt x="1037" y="460"/>
                    </a:lnTo>
                    <a:lnTo>
                      <a:pt x="1048" y="465"/>
                    </a:lnTo>
                    <a:lnTo>
                      <a:pt x="1053" y="465"/>
                    </a:lnTo>
                    <a:lnTo>
                      <a:pt x="1058" y="465"/>
                    </a:lnTo>
                    <a:lnTo>
                      <a:pt x="1058" y="470"/>
                    </a:lnTo>
                    <a:lnTo>
                      <a:pt x="1063" y="470"/>
                    </a:lnTo>
                    <a:lnTo>
                      <a:pt x="1063" y="475"/>
                    </a:lnTo>
                    <a:lnTo>
                      <a:pt x="1068" y="475"/>
                    </a:lnTo>
                    <a:lnTo>
                      <a:pt x="1074" y="475"/>
                    </a:lnTo>
                    <a:lnTo>
                      <a:pt x="1079" y="475"/>
                    </a:lnTo>
                    <a:lnTo>
                      <a:pt x="1084" y="475"/>
                    </a:lnTo>
                    <a:lnTo>
                      <a:pt x="1084" y="480"/>
                    </a:lnTo>
                    <a:lnTo>
                      <a:pt x="1089" y="480"/>
                    </a:lnTo>
                    <a:lnTo>
                      <a:pt x="1095" y="486"/>
                    </a:lnTo>
                    <a:lnTo>
                      <a:pt x="1100" y="491"/>
                    </a:lnTo>
                    <a:lnTo>
                      <a:pt x="1100" y="496"/>
                    </a:lnTo>
                    <a:lnTo>
                      <a:pt x="1105" y="496"/>
                    </a:lnTo>
                    <a:lnTo>
                      <a:pt x="1110" y="501"/>
                    </a:lnTo>
                    <a:lnTo>
                      <a:pt x="1115" y="501"/>
                    </a:lnTo>
                    <a:lnTo>
                      <a:pt x="1115" y="507"/>
                    </a:lnTo>
                    <a:lnTo>
                      <a:pt x="1121" y="507"/>
                    </a:lnTo>
                    <a:lnTo>
                      <a:pt x="1121" y="512"/>
                    </a:lnTo>
                    <a:lnTo>
                      <a:pt x="1126" y="517"/>
                    </a:lnTo>
                    <a:lnTo>
                      <a:pt x="1131" y="517"/>
                    </a:lnTo>
                    <a:lnTo>
                      <a:pt x="1136" y="517"/>
                    </a:lnTo>
                    <a:lnTo>
                      <a:pt x="1141" y="522"/>
                    </a:lnTo>
                    <a:lnTo>
                      <a:pt x="1147" y="522"/>
                    </a:lnTo>
                    <a:lnTo>
                      <a:pt x="1157" y="522"/>
                    </a:lnTo>
                    <a:lnTo>
                      <a:pt x="1162" y="522"/>
                    </a:lnTo>
                    <a:lnTo>
                      <a:pt x="1168" y="527"/>
                    </a:lnTo>
                    <a:lnTo>
                      <a:pt x="1173" y="533"/>
                    </a:lnTo>
                    <a:lnTo>
                      <a:pt x="1173" y="538"/>
                    </a:lnTo>
                    <a:lnTo>
                      <a:pt x="1178" y="538"/>
                    </a:lnTo>
                    <a:lnTo>
                      <a:pt x="1178" y="548"/>
                    </a:lnTo>
                    <a:lnTo>
                      <a:pt x="1183" y="548"/>
                    </a:lnTo>
                    <a:lnTo>
                      <a:pt x="1183" y="554"/>
                    </a:lnTo>
                    <a:lnTo>
                      <a:pt x="1188" y="554"/>
                    </a:lnTo>
                    <a:lnTo>
                      <a:pt x="1194" y="559"/>
                    </a:lnTo>
                    <a:lnTo>
                      <a:pt x="1199" y="559"/>
                    </a:lnTo>
                    <a:lnTo>
                      <a:pt x="1204" y="559"/>
                    </a:lnTo>
                    <a:lnTo>
                      <a:pt x="1204" y="554"/>
                    </a:lnTo>
                    <a:lnTo>
                      <a:pt x="1209" y="554"/>
                    </a:lnTo>
                    <a:lnTo>
                      <a:pt x="1214" y="554"/>
                    </a:lnTo>
                    <a:lnTo>
                      <a:pt x="1220" y="554"/>
                    </a:lnTo>
                    <a:lnTo>
                      <a:pt x="1225" y="554"/>
                    </a:lnTo>
                    <a:lnTo>
                      <a:pt x="1230" y="554"/>
                    </a:lnTo>
                    <a:lnTo>
                      <a:pt x="1235" y="554"/>
                    </a:lnTo>
                    <a:lnTo>
                      <a:pt x="1240" y="554"/>
                    </a:lnTo>
                    <a:lnTo>
                      <a:pt x="1246" y="554"/>
                    </a:lnTo>
                    <a:lnTo>
                      <a:pt x="1251" y="554"/>
                    </a:lnTo>
                    <a:lnTo>
                      <a:pt x="1256" y="554"/>
                    </a:lnTo>
                    <a:lnTo>
                      <a:pt x="1256" y="548"/>
                    </a:lnTo>
                    <a:lnTo>
                      <a:pt x="1261" y="548"/>
                    </a:lnTo>
                    <a:lnTo>
                      <a:pt x="1261" y="554"/>
                    </a:lnTo>
                    <a:lnTo>
                      <a:pt x="1267" y="554"/>
                    </a:lnTo>
                    <a:lnTo>
                      <a:pt x="1272" y="554"/>
                    </a:lnTo>
                    <a:lnTo>
                      <a:pt x="1272" y="548"/>
                    </a:lnTo>
                    <a:lnTo>
                      <a:pt x="1277" y="548"/>
                    </a:lnTo>
                    <a:lnTo>
                      <a:pt x="1282" y="548"/>
                    </a:lnTo>
                    <a:lnTo>
                      <a:pt x="1287" y="548"/>
                    </a:lnTo>
                    <a:lnTo>
                      <a:pt x="1293" y="548"/>
                    </a:lnTo>
                    <a:lnTo>
                      <a:pt x="1298" y="548"/>
                    </a:lnTo>
                    <a:lnTo>
                      <a:pt x="1303" y="548"/>
                    </a:lnTo>
                    <a:lnTo>
                      <a:pt x="1308" y="548"/>
                    </a:lnTo>
                    <a:lnTo>
                      <a:pt x="1313" y="548"/>
                    </a:lnTo>
                    <a:lnTo>
                      <a:pt x="1319" y="554"/>
                    </a:lnTo>
                    <a:lnTo>
                      <a:pt x="1324" y="554"/>
                    </a:lnTo>
                    <a:lnTo>
                      <a:pt x="1324" y="559"/>
                    </a:lnTo>
                    <a:lnTo>
                      <a:pt x="1329" y="564"/>
                    </a:lnTo>
                    <a:lnTo>
                      <a:pt x="1334" y="564"/>
                    </a:lnTo>
                    <a:lnTo>
                      <a:pt x="1340" y="564"/>
                    </a:lnTo>
                    <a:lnTo>
                      <a:pt x="1340" y="559"/>
                    </a:lnTo>
                    <a:lnTo>
                      <a:pt x="1345" y="559"/>
                    </a:lnTo>
                    <a:lnTo>
                      <a:pt x="1350" y="559"/>
                    </a:lnTo>
                    <a:lnTo>
                      <a:pt x="1355" y="559"/>
                    </a:lnTo>
                    <a:lnTo>
                      <a:pt x="1366" y="559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5" name="Freeform 34">
                <a:extLst>
                  <a:ext uri="{FF2B5EF4-FFF2-40B4-BE49-F238E27FC236}">
                    <a16:creationId xmlns:a16="http://schemas.microsoft.com/office/drawing/2014/main" id="{A6E82EF7-77CD-0329-A6FF-CD655084227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514177" y="2363703"/>
                <a:ext cx="2183771" cy="1822437"/>
              </a:xfrm>
              <a:custGeom>
                <a:avLst/>
                <a:gdLst>
                  <a:gd name="T0" fmla="*/ 1000 w 1480"/>
                  <a:gd name="T1" fmla="*/ 182 h 1243"/>
                  <a:gd name="T2" fmla="*/ 985 w 1480"/>
                  <a:gd name="T3" fmla="*/ 240 h 1243"/>
                  <a:gd name="T4" fmla="*/ 985 w 1480"/>
                  <a:gd name="T5" fmla="*/ 297 h 1243"/>
                  <a:gd name="T6" fmla="*/ 995 w 1480"/>
                  <a:gd name="T7" fmla="*/ 355 h 1243"/>
                  <a:gd name="T8" fmla="*/ 1042 w 1480"/>
                  <a:gd name="T9" fmla="*/ 355 h 1243"/>
                  <a:gd name="T10" fmla="*/ 1105 w 1480"/>
                  <a:gd name="T11" fmla="*/ 308 h 1243"/>
                  <a:gd name="T12" fmla="*/ 1162 w 1480"/>
                  <a:gd name="T13" fmla="*/ 313 h 1243"/>
                  <a:gd name="T14" fmla="*/ 1219 w 1480"/>
                  <a:gd name="T15" fmla="*/ 292 h 1243"/>
                  <a:gd name="T16" fmla="*/ 1261 w 1480"/>
                  <a:gd name="T17" fmla="*/ 323 h 1243"/>
                  <a:gd name="T18" fmla="*/ 1297 w 1480"/>
                  <a:gd name="T19" fmla="*/ 381 h 1243"/>
                  <a:gd name="T20" fmla="*/ 1334 w 1480"/>
                  <a:gd name="T21" fmla="*/ 423 h 1243"/>
                  <a:gd name="T22" fmla="*/ 1282 w 1480"/>
                  <a:gd name="T23" fmla="*/ 470 h 1243"/>
                  <a:gd name="T24" fmla="*/ 1329 w 1480"/>
                  <a:gd name="T25" fmla="*/ 517 h 1243"/>
                  <a:gd name="T26" fmla="*/ 1386 w 1480"/>
                  <a:gd name="T27" fmla="*/ 522 h 1243"/>
                  <a:gd name="T28" fmla="*/ 1433 w 1480"/>
                  <a:gd name="T29" fmla="*/ 548 h 1243"/>
                  <a:gd name="T30" fmla="*/ 1423 w 1480"/>
                  <a:gd name="T31" fmla="*/ 616 h 1243"/>
                  <a:gd name="T32" fmla="*/ 1443 w 1480"/>
                  <a:gd name="T33" fmla="*/ 663 h 1243"/>
                  <a:gd name="T34" fmla="*/ 1417 w 1480"/>
                  <a:gd name="T35" fmla="*/ 726 h 1243"/>
                  <a:gd name="T36" fmla="*/ 1438 w 1480"/>
                  <a:gd name="T37" fmla="*/ 783 h 1243"/>
                  <a:gd name="T38" fmla="*/ 1407 w 1480"/>
                  <a:gd name="T39" fmla="*/ 877 h 1243"/>
                  <a:gd name="T40" fmla="*/ 1256 w 1480"/>
                  <a:gd name="T41" fmla="*/ 1144 h 1243"/>
                  <a:gd name="T42" fmla="*/ 1240 w 1480"/>
                  <a:gd name="T43" fmla="*/ 1186 h 1243"/>
                  <a:gd name="T44" fmla="*/ 1214 w 1480"/>
                  <a:gd name="T45" fmla="*/ 1233 h 1243"/>
                  <a:gd name="T46" fmla="*/ 1167 w 1480"/>
                  <a:gd name="T47" fmla="*/ 1191 h 1243"/>
                  <a:gd name="T48" fmla="*/ 1115 w 1480"/>
                  <a:gd name="T49" fmla="*/ 1139 h 1243"/>
                  <a:gd name="T50" fmla="*/ 1078 w 1480"/>
                  <a:gd name="T51" fmla="*/ 1050 h 1243"/>
                  <a:gd name="T52" fmla="*/ 1000 w 1480"/>
                  <a:gd name="T53" fmla="*/ 1034 h 1243"/>
                  <a:gd name="T54" fmla="*/ 927 w 1480"/>
                  <a:gd name="T55" fmla="*/ 1024 h 1243"/>
                  <a:gd name="T56" fmla="*/ 860 w 1480"/>
                  <a:gd name="T57" fmla="*/ 1029 h 1243"/>
                  <a:gd name="T58" fmla="*/ 787 w 1480"/>
                  <a:gd name="T59" fmla="*/ 982 h 1243"/>
                  <a:gd name="T60" fmla="*/ 729 w 1480"/>
                  <a:gd name="T61" fmla="*/ 940 h 1243"/>
                  <a:gd name="T62" fmla="*/ 646 w 1480"/>
                  <a:gd name="T63" fmla="*/ 919 h 1243"/>
                  <a:gd name="T64" fmla="*/ 568 w 1480"/>
                  <a:gd name="T65" fmla="*/ 856 h 1243"/>
                  <a:gd name="T66" fmla="*/ 495 w 1480"/>
                  <a:gd name="T67" fmla="*/ 867 h 1243"/>
                  <a:gd name="T68" fmla="*/ 453 w 1480"/>
                  <a:gd name="T69" fmla="*/ 825 h 1243"/>
                  <a:gd name="T70" fmla="*/ 380 w 1480"/>
                  <a:gd name="T71" fmla="*/ 783 h 1243"/>
                  <a:gd name="T72" fmla="*/ 250 w 1480"/>
                  <a:gd name="T73" fmla="*/ 647 h 1243"/>
                  <a:gd name="T74" fmla="*/ 177 w 1480"/>
                  <a:gd name="T75" fmla="*/ 590 h 1243"/>
                  <a:gd name="T76" fmla="*/ 140 w 1480"/>
                  <a:gd name="T77" fmla="*/ 564 h 1243"/>
                  <a:gd name="T78" fmla="*/ 104 w 1480"/>
                  <a:gd name="T79" fmla="*/ 512 h 1243"/>
                  <a:gd name="T80" fmla="*/ 57 w 1480"/>
                  <a:gd name="T81" fmla="*/ 506 h 1243"/>
                  <a:gd name="T82" fmla="*/ 0 w 1480"/>
                  <a:gd name="T83" fmla="*/ 418 h 1243"/>
                  <a:gd name="T84" fmla="*/ 99 w 1480"/>
                  <a:gd name="T85" fmla="*/ 261 h 1243"/>
                  <a:gd name="T86" fmla="*/ 52 w 1480"/>
                  <a:gd name="T87" fmla="*/ 109 h 1243"/>
                  <a:gd name="T88" fmla="*/ 125 w 1480"/>
                  <a:gd name="T89" fmla="*/ 146 h 1243"/>
                  <a:gd name="T90" fmla="*/ 375 w 1480"/>
                  <a:gd name="T91" fmla="*/ 177 h 1243"/>
                  <a:gd name="T92" fmla="*/ 448 w 1480"/>
                  <a:gd name="T93" fmla="*/ 203 h 1243"/>
                  <a:gd name="T94" fmla="*/ 385 w 1480"/>
                  <a:gd name="T95" fmla="*/ 318 h 1243"/>
                  <a:gd name="T96" fmla="*/ 396 w 1480"/>
                  <a:gd name="T97" fmla="*/ 480 h 1243"/>
                  <a:gd name="T98" fmla="*/ 474 w 1480"/>
                  <a:gd name="T99" fmla="*/ 423 h 1243"/>
                  <a:gd name="T100" fmla="*/ 474 w 1480"/>
                  <a:gd name="T101" fmla="*/ 256 h 1243"/>
                  <a:gd name="T102" fmla="*/ 557 w 1480"/>
                  <a:gd name="T103" fmla="*/ 235 h 1243"/>
                  <a:gd name="T104" fmla="*/ 573 w 1480"/>
                  <a:gd name="T105" fmla="*/ 167 h 1243"/>
                  <a:gd name="T106" fmla="*/ 463 w 1480"/>
                  <a:gd name="T107" fmla="*/ 94 h 1243"/>
                  <a:gd name="T108" fmla="*/ 510 w 1480"/>
                  <a:gd name="T109" fmla="*/ 0 h 1243"/>
                  <a:gd name="T110" fmla="*/ 583 w 1480"/>
                  <a:gd name="T111" fmla="*/ 47 h 1243"/>
                  <a:gd name="T112" fmla="*/ 662 w 1480"/>
                  <a:gd name="T113" fmla="*/ 5 h 1243"/>
                  <a:gd name="T114" fmla="*/ 719 w 1480"/>
                  <a:gd name="T115" fmla="*/ 114 h 1243"/>
                  <a:gd name="T116" fmla="*/ 771 w 1480"/>
                  <a:gd name="T117" fmla="*/ 162 h 1243"/>
                  <a:gd name="T118" fmla="*/ 870 w 1480"/>
                  <a:gd name="T119" fmla="*/ 125 h 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80" h="1243">
                    <a:moveTo>
                      <a:pt x="922" y="94"/>
                    </a:moveTo>
                    <a:lnTo>
                      <a:pt x="933" y="83"/>
                    </a:lnTo>
                    <a:lnTo>
                      <a:pt x="938" y="83"/>
                    </a:lnTo>
                    <a:lnTo>
                      <a:pt x="943" y="88"/>
                    </a:lnTo>
                    <a:lnTo>
                      <a:pt x="948" y="99"/>
                    </a:lnTo>
                    <a:lnTo>
                      <a:pt x="948" y="104"/>
                    </a:lnTo>
                    <a:lnTo>
                      <a:pt x="953" y="104"/>
                    </a:lnTo>
                    <a:lnTo>
                      <a:pt x="969" y="130"/>
                    </a:lnTo>
                    <a:lnTo>
                      <a:pt x="979" y="135"/>
                    </a:lnTo>
                    <a:lnTo>
                      <a:pt x="979" y="141"/>
                    </a:lnTo>
                    <a:lnTo>
                      <a:pt x="985" y="141"/>
                    </a:lnTo>
                    <a:lnTo>
                      <a:pt x="995" y="162"/>
                    </a:lnTo>
                    <a:lnTo>
                      <a:pt x="995" y="167"/>
                    </a:lnTo>
                    <a:lnTo>
                      <a:pt x="1000" y="172"/>
                    </a:lnTo>
                    <a:lnTo>
                      <a:pt x="1000" y="177"/>
                    </a:lnTo>
                    <a:lnTo>
                      <a:pt x="1000" y="182"/>
                    </a:lnTo>
                    <a:lnTo>
                      <a:pt x="1000" y="193"/>
                    </a:lnTo>
                    <a:lnTo>
                      <a:pt x="1000" y="198"/>
                    </a:lnTo>
                    <a:lnTo>
                      <a:pt x="995" y="198"/>
                    </a:lnTo>
                    <a:lnTo>
                      <a:pt x="990" y="203"/>
                    </a:lnTo>
                    <a:lnTo>
                      <a:pt x="985" y="203"/>
                    </a:lnTo>
                    <a:lnTo>
                      <a:pt x="985" y="209"/>
                    </a:lnTo>
                    <a:lnTo>
                      <a:pt x="990" y="209"/>
                    </a:lnTo>
                    <a:lnTo>
                      <a:pt x="990" y="214"/>
                    </a:lnTo>
                    <a:lnTo>
                      <a:pt x="985" y="214"/>
                    </a:lnTo>
                    <a:lnTo>
                      <a:pt x="979" y="214"/>
                    </a:lnTo>
                    <a:lnTo>
                      <a:pt x="979" y="219"/>
                    </a:lnTo>
                    <a:lnTo>
                      <a:pt x="979" y="224"/>
                    </a:lnTo>
                    <a:lnTo>
                      <a:pt x="979" y="229"/>
                    </a:lnTo>
                    <a:lnTo>
                      <a:pt x="979" y="235"/>
                    </a:lnTo>
                    <a:lnTo>
                      <a:pt x="979" y="240"/>
                    </a:lnTo>
                    <a:lnTo>
                      <a:pt x="985" y="240"/>
                    </a:lnTo>
                    <a:lnTo>
                      <a:pt x="985" y="245"/>
                    </a:lnTo>
                    <a:lnTo>
                      <a:pt x="979" y="245"/>
                    </a:lnTo>
                    <a:lnTo>
                      <a:pt x="979" y="250"/>
                    </a:lnTo>
                    <a:lnTo>
                      <a:pt x="979" y="256"/>
                    </a:lnTo>
                    <a:lnTo>
                      <a:pt x="974" y="256"/>
                    </a:lnTo>
                    <a:lnTo>
                      <a:pt x="974" y="261"/>
                    </a:lnTo>
                    <a:lnTo>
                      <a:pt x="979" y="261"/>
                    </a:lnTo>
                    <a:lnTo>
                      <a:pt x="985" y="261"/>
                    </a:lnTo>
                    <a:lnTo>
                      <a:pt x="985" y="266"/>
                    </a:lnTo>
                    <a:lnTo>
                      <a:pt x="990" y="266"/>
                    </a:lnTo>
                    <a:lnTo>
                      <a:pt x="990" y="271"/>
                    </a:lnTo>
                    <a:lnTo>
                      <a:pt x="990" y="276"/>
                    </a:lnTo>
                    <a:lnTo>
                      <a:pt x="990" y="282"/>
                    </a:lnTo>
                    <a:lnTo>
                      <a:pt x="985" y="287"/>
                    </a:lnTo>
                    <a:lnTo>
                      <a:pt x="985" y="292"/>
                    </a:lnTo>
                    <a:lnTo>
                      <a:pt x="985" y="297"/>
                    </a:lnTo>
                    <a:lnTo>
                      <a:pt x="990" y="303"/>
                    </a:lnTo>
                    <a:lnTo>
                      <a:pt x="990" y="313"/>
                    </a:lnTo>
                    <a:lnTo>
                      <a:pt x="985" y="318"/>
                    </a:lnTo>
                    <a:lnTo>
                      <a:pt x="979" y="318"/>
                    </a:lnTo>
                    <a:lnTo>
                      <a:pt x="974" y="318"/>
                    </a:lnTo>
                    <a:lnTo>
                      <a:pt x="974" y="323"/>
                    </a:lnTo>
                    <a:lnTo>
                      <a:pt x="974" y="329"/>
                    </a:lnTo>
                    <a:lnTo>
                      <a:pt x="974" y="334"/>
                    </a:lnTo>
                    <a:lnTo>
                      <a:pt x="969" y="334"/>
                    </a:lnTo>
                    <a:lnTo>
                      <a:pt x="969" y="339"/>
                    </a:lnTo>
                    <a:lnTo>
                      <a:pt x="974" y="339"/>
                    </a:lnTo>
                    <a:lnTo>
                      <a:pt x="974" y="344"/>
                    </a:lnTo>
                    <a:lnTo>
                      <a:pt x="974" y="350"/>
                    </a:lnTo>
                    <a:lnTo>
                      <a:pt x="985" y="350"/>
                    </a:lnTo>
                    <a:lnTo>
                      <a:pt x="990" y="355"/>
                    </a:lnTo>
                    <a:lnTo>
                      <a:pt x="995" y="355"/>
                    </a:lnTo>
                    <a:lnTo>
                      <a:pt x="995" y="370"/>
                    </a:lnTo>
                    <a:lnTo>
                      <a:pt x="1000" y="370"/>
                    </a:lnTo>
                    <a:lnTo>
                      <a:pt x="1000" y="376"/>
                    </a:lnTo>
                    <a:lnTo>
                      <a:pt x="1000" y="381"/>
                    </a:lnTo>
                    <a:lnTo>
                      <a:pt x="1006" y="386"/>
                    </a:lnTo>
                    <a:lnTo>
                      <a:pt x="1006" y="381"/>
                    </a:lnTo>
                    <a:lnTo>
                      <a:pt x="1011" y="381"/>
                    </a:lnTo>
                    <a:lnTo>
                      <a:pt x="1016" y="381"/>
                    </a:lnTo>
                    <a:lnTo>
                      <a:pt x="1021" y="381"/>
                    </a:lnTo>
                    <a:lnTo>
                      <a:pt x="1021" y="376"/>
                    </a:lnTo>
                    <a:lnTo>
                      <a:pt x="1026" y="370"/>
                    </a:lnTo>
                    <a:lnTo>
                      <a:pt x="1032" y="370"/>
                    </a:lnTo>
                    <a:lnTo>
                      <a:pt x="1037" y="370"/>
                    </a:lnTo>
                    <a:lnTo>
                      <a:pt x="1037" y="360"/>
                    </a:lnTo>
                    <a:lnTo>
                      <a:pt x="1037" y="355"/>
                    </a:lnTo>
                    <a:lnTo>
                      <a:pt x="1042" y="355"/>
                    </a:lnTo>
                    <a:lnTo>
                      <a:pt x="1047" y="355"/>
                    </a:lnTo>
                    <a:lnTo>
                      <a:pt x="1052" y="350"/>
                    </a:lnTo>
                    <a:lnTo>
                      <a:pt x="1052" y="344"/>
                    </a:lnTo>
                    <a:lnTo>
                      <a:pt x="1058" y="344"/>
                    </a:lnTo>
                    <a:lnTo>
                      <a:pt x="1058" y="339"/>
                    </a:lnTo>
                    <a:lnTo>
                      <a:pt x="1068" y="334"/>
                    </a:lnTo>
                    <a:lnTo>
                      <a:pt x="1073" y="329"/>
                    </a:lnTo>
                    <a:lnTo>
                      <a:pt x="1078" y="329"/>
                    </a:lnTo>
                    <a:lnTo>
                      <a:pt x="1084" y="323"/>
                    </a:lnTo>
                    <a:lnTo>
                      <a:pt x="1089" y="323"/>
                    </a:lnTo>
                    <a:lnTo>
                      <a:pt x="1089" y="318"/>
                    </a:lnTo>
                    <a:lnTo>
                      <a:pt x="1089" y="313"/>
                    </a:lnTo>
                    <a:lnTo>
                      <a:pt x="1094" y="313"/>
                    </a:lnTo>
                    <a:lnTo>
                      <a:pt x="1094" y="308"/>
                    </a:lnTo>
                    <a:lnTo>
                      <a:pt x="1099" y="308"/>
                    </a:lnTo>
                    <a:lnTo>
                      <a:pt x="1105" y="308"/>
                    </a:lnTo>
                    <a:lnTo>
                      <a:pt x="1105" y="303"/>
                    </a:lnTo>
                    <a:lnTo>
                      <a:pt x="1115" y="303"/>
                    </a:lnTo>
                    <a:lnTo>
                      <a:pt x="1120" y="297"/>
                    </a:lnTo>
                    <a:lnTo>
                      <a:pt x="1125" y="297"/>
                    </a:lnTo>
                    <a:lnTo>
                      <a:pt x="1125" y="292"/>
                    </a:lnTo>
                    <a:lnTo>
                      <a:pt x="1131" y="292"/>
                    </a:lnTo>
                    <a:lnTo>
                      <a:pt x="1131" y="297"/>
                    </a:lnTo>
                    <a:lnTo>
                      <a:pt x="1141" y="297"/>
                    </a:lnTo>
                    <a:lnTo>
                      <a:pt x="1141" y="303"/>
                    </a:lnTo>
                    <a:lnTo>
                      <a:pt x="1141" y="308"/>
                    </a:lnTo>
                    <a:lnTo>
                      <a:pt x="1141" y="313"/>
                    </a:lnTo>
                    <a:lnTo>
                      <a:pt x="1141" y="318"/>
                    </a:lnTo>
                    <a:lnTo>
                      <a:pt x="1146" y="318"/>
                    </a:lnTo>
                    <a:lnTo>
                      <a:pt x="1151" y="318"/>
                    </a:lnTo>
                    <a:lnTo>
                      <a:pt x="1157" y="318"/>
                    </a:lnTo>
                    <a:lnTo>
                      <a:pt x="1162" y="313"/>
                    </a:lnTo>
                    <a:lnTo>
                      <a:pt x="1162" y="308"/>
                    </a:lnTo>
                    <a:lnTo>
                      <a:pt x="1167" y="308"/>
                    </a:lnTo>
                    <a:lnTo>
                      <a:pt x="1172" y="308"/>
                    </a:lnTo>
                    <a:lnTo>
                      <a:pt x="1178" y="303"/>
                    </a:lnTo>
                    <a:lnTo>
                      <a:pt x="1183" y="303"/>
                    </a:lnTo>
                    <a:lnTo>
                      <a:pt x="1188" y="303"/>
                    </a:lnTo>
                    <a:lnTo>
                      <a:pt x="1193" y="303"/>
                    </a:lnTo>
                    <a:lnTo>
                      <a:pt x="1198" y="303"/>
                    </a:lnTo>
                    <a:lnTo>
                      <a:pt x="1204" y="303"/>
                    </a:lnTo>
                    <a:lnTo>
                      <a:pt x="1209" y="303"/>
                    </a:lnTo>
                    <a:lnTo>
                      <a:pt x="1214" y="303"/>
                    </a:lnTo>
                    <a:lnTo>
                      <a:pt x="1219" y="303"/>
                    </a:lnTo>
                    <a:lnTo>
                      <a:pt x="1224" y="303"/>
                    </a:lnTo>
                    <a:lnTo>
                      <a:pt x="1224" y="297"/>
                    </a:lnTo>
                    <a:lnTo>
                      <a:pt x="1219" y="297"/>
                    </a:lnTo>
                    <a:lnTo>
                      <a:pt x="1219" y="292"/>
                    </a:lnTo>
                    <a:lnTo>
                      <a:pt x="1219" y="287"/>
                    </a:lnTo>
                    <a:lnTo>
                      <a:pt x="1219" y="282"/>
                    </a:lnTo>
                    <a:lnTo>
                      <a:pt x="1219" y="276"/>
                    </a:lnTo>
                    <a:lnTo>
                      <a:pt x="1224" y="282"/>
                    </a:lnTo>
                    <a:lnTo>
                      <a:pt x="1230" y="282"/>
                    </a:lnTo>
                    <a:lnTo>
                      <a:pt x="1235" y="282"/>
                    </a:lnTo>
                    <a:lnTo>
                      <a:pt x="1240" y="282"/>
                    </a:lnTo>
                    <a:lnTo>
                      <a:pt x="1245" y="282"/>
                    </a:lnTo>
                    <a:lnTo>
                      <a:pt x="1251" y="282"/>
                    </a:lnTo>
                    <a:lnTo>
                      <a:pt x="1256" y="287"/>
                    </a:lnTo>
                    <a:lnTo>
                      <a:pt x="1261" y="287"/>
                    </a:lnTo>
                    <a:lnTo>
                      <a:pt x="1261" y="297"/>
                    </a:lnTo>
                    <a:lnTo>
                      <a:pt x="1261" y="303"/>
                    </a:lnTo>
                    <a:lnTo>
                      <a:pt x="1261" y="308"/>
                    </a:lnTo>
                    <a:lnTo>
                      <a:pt x="1261" y="318"/>
                    </a:lnTo>
                    <a:lnTo>
                      <a:pt x="1261" y="323"/>
                    </a:lnTo>
                    <a:lnTo>
                      <a:pt x="1261" y="329"/>
                    </a:lnTo>
                    <a:lnTo>
                      <a:pt x="1266" y="329"/>
                    </a:lnTo>
                    <a:lnTo>
                      <a:pt x="1271" y="323"/>
                    </a:lnTo>
                    <a:lnTo>
                      <a:pt x="1277" y="318"/>
                    </a:lnTo>
                    <a:lnTo>
                      <a:pt x="1287" y="323"/>
                    </a:lnTo>
                    <a:lnTo>
                      <a:pt x="1292" y="323"/>
                    </a:lnTo>
                    <a:lnTo>
                      <a:pt x="1292" y="329"/>
                    </a:lnTo>
                    <a:lnTo>
                      <a:pt x="1297" y="334"/>
                    </a:lnTo>
                    <a:lnTo>
                      <a:pt x="1303" y="339"/>
                    </a:lnTo>
                    <a:lnTo>
                      <a:pt x="1308" y="344"/>
                    </a:lnTo>
                    <a:lnTo>
                      <a:pt x="1308" y="350"/>
                    </a:lnTo>
                    <a:lnTo>
                      <a:pt x="1308" y="355"/>
                    </a:lnTo>
                    <a:lnTo>
                      <a:pt x="1303" y="360"/>
                    </a:lnTo>
                    <a:lnTo>
                      <a:pt x="1297" y="370"/>
                    </a:lnTo>
                    <a:lnTo>
                      <a:pt x="1297" y="376"/>
                    </a:lnTo>
                    <a:lnTo>
                      <a:pt x="1297" y="381"/>
                    </a:lnTo>
                    <a:lnTo>
                      <a:pt x="1297" y="386"/>
                    </a:lnTo>
                    <a:lnTo>
                      <a:pt x="1303" y="391"/>
                    </a:lnTo>
                    <a:lnTo>
                      <a:pt x="1308" y="391"/>
                    </a:lnTo>
                    <a:lnTo>
                      <a:pt x="1313" y="391"/>
                    </a:lnTo>
                    <a:lnTo>
                      <a:pt x="1318" y="391"/>
                    </a:lnTo>
                    <a:lnTo>
                      <a:pt x="1323" y="391"/>
                    </a:lnTo>
                    <a:lnTo>
                      <a:pt x="1329" y="391"/>
                    </a:lnTo>
                    <a:lnTo>
                      <a:pt x="1334" y="397"/>
                    </a:lnTo>
                    <a:lnTo>
                      <a:pt x="1339" y="402"/>
                    </a:lnTo>
                    <a:lnTo>
                      <a:pt x="1344" y="407"/>
                    </a:lnTo>
                    <a:lnTo>
                      <a:pt x="1350" y="407"/>
                    </a:lnTo>
                    <a:lnTo>
                      <a:pt x="1350" y="412"/>
                    </a:lnTo>
                    <a:lnTo>
                      <a:pt x="1350" y="418"/>
                    </a:lnTo>
                    <a:lnTo>
                      <a:pt x="1344" y="423"/>
                    </a:lnTo>
                    <a:lnTo>
                      <a:pt x="1339" y="423"/>
                    </a:lnTo>
                    <a:lnTo>
                      <a:pt x="1334" y="423"/>
                    </a:lnTo>
                    <a:lnTo>
                      <a:pt x="1334" y="428"/>
                    </a:lnTo>
                    <a:lnTo>
                      <a:pt x="1334" y="433"/>
                    </a:lnTo>
                    <a:lnTo>
                      <a:pt x="1329" y="438"/>
                    </a:lnTo>
                    <a:lnTo>
                      <a:pt x="1323" y="438"/>
                    </a:lnTo>
                    <a:lnTo>
                      <a:pt x="1323" y="444"/>
                    </a:lnTo>
                    <a:lnTo>
                      <a:pt x="1318" y="444"/>
                    </a:lnTo>
                    <a:lnTo>
                      <a:pt x="1313" y="444"/>
                    </a:lnTo>
                    <a:lnTo>
                      <a:pt x="1313" y="449"/>
                    </a:lnTo>
                    <a:lnTo>
                      <a:pt x="1313" y="454"/>
                    </a:lnTo>
                    <a:lnTo>
                      <a:pt x="1308" y="465"/>
                    </a:lnTo>
                    <a:lnTo>
                      <a:pt x="1303" y="465"/>
                    </a:lnTo>
                    <a:lnTo>
                      <a:pt x="1297" y="459"/>
                    </a:lnTo>
                    <a:lnTo>
                      <a:pt x="1292" y="465"/>
                    </a:lnTo>
                    <a:lnTo>
                      <a:pt x="1287" y="465"/>
                    </a:lnTo>
                    <a:lnTo>
                      <a:pt x="1287" y="470"/>
                    </a:lnTo>
                    <a:lnTo>
                      <a:pt x="1282" y="470"/>
                    </a:lnTo>
                    <a:lnTo>
                      <a:pt x="1282" y="475"/>
                    </a:lnTo>
                    <a:lnTo>
                      <a:pt x="1282" y="480"/>
                    </a:lnTo>
                    <a:lnTo>
                      <a:pt x="1282" y="485"/>
                    </a:lnTo>
                    <a:lnTo>
                      <a:pt x="1282" y="496"/>
                    </a:lnTo>
                    <a:lnTo>
                      <a:pt x="1282" y="501"/>
                    </a:lnTo>
                    <a:lnTo>
                      <a:pt x="1287" y="506"/>
                    </a:lnTo>
                    <a:lnTo>
                      <a:pt x="1292" y="506"/>
                    </a:lnTo>
                    <a:lnTo>
                      <a:pt x="1297" y="506"/>
                    </a:lnTo>
                    <a:lnTo>
                      <a:pt x="1303" y="506"/>
                    </a:lnTo>
                    <a:lnTo>
                      <a:pt x="1303" y="512"/>
                    </a:lnTo>
                    <a:lnTo>
                      <a:pt x="1308" y="512"/>
                    </a:lnTo>
                    <a:lnTo>
                      <a:pt x="1308" y="517"/>
                    </a:lnTo>
                    <a:lnTo>
                      <a:pt x="1313" y="517"/>
                    </a:lnTo>
                    <a:lnTo>
                      <a:pt x="1318" y="517"/>
                    </a:lnTo>
                    <a:lnTo>
                      <a:pt x="1323" y="517"/>
                    </a:lnTo>
                    <a:lnTo>
                      <a:pt x="1329" y="517"/>
                    </a:lnTo>
                    <a:lnTo>
                      <a:pt x="1334" y="517"/>
                    </a:lnTo>
                    <a:lnTo>
                      <a:pt x="1334" y="522"/>
                    </a:lnTo>
                    <a:lnTo>
                      <a:pt x="1339" y="522"/>
                    </a:lnTo>
                    <a:lnTo>
                      <a:pt x="1339" y="517"/>
                    </a:lnTo>
                    <a:lnTo>
                      <a:pt x="1344" y="517"/>
                    </a:lnTo>
                    <a:lnTo>
                      <a:pt x="1350" y="517"/>
                    </a:lnTo>
                    <a:lnTo>
                      <a:pt x="1355" y="517"/>
                    </a:lnTo>
                    <a:lnTo>
                      <a:pt x="1355" y="522"/>
                    </a:lnTo>
                    <a:lnTo>
                      <a:pt x="1355" y="517"/>
                    </a:lnTo>
                    <a:lnTo>
                      <a:pt x="1360" y="517"/>
                    </a:lnTo>
                    <a:lnTo>
                      <a:pt x="1360" y="522"/>
                    </a:lnTo>
                    <a:lnTo>
                      <a:pt x="1365" y="522"/>
                    </a:lnTo>
                    <a:lnTo>
                      <a:pt x="1370" y="522"/>
                    </a:lnTo>
                    <a:lnTo>
                      <a:pt x="1376" y="522"/>
                    </a:lnTo>
                    <a:lnTo>
                      <a:pt x="1381" y="522"/>
                    </a:lnTo>
                    <a:lnTo>
                      <a:pt x="1386" y="522"/>
                    </a:lnTo>
                    <a:lnTo>
                      <a:pt x="1391" y="522"/>
                    </a:lnTo>
                    <a:lnTo>
                      <a:pt x="1396" y="522"/>
                    </a:lnTo>
                    <a:lnTo>
                      <a:pt x="1402" y="522"/>
                    </a:lnTo>
                    <a:lnTo>
                      <a:pt x="1407" y="522"/>
                    </a:lnTo>
                    <a:lnTo>
                      <a:pt x="1407" y="517"/>
                    </a:lnTo>
                    <a:lnTo>
                      <a:pt x="1412" y="517"/>
                    </a:lnTo>
                    <a:lnTo>
                      <a:pt x="1412" y="522"/>
                    </a:lnTo>
                    <a:lnTo>
                      <a:pt x="1417" y="522"/>
                    </a:lnTo>
                    <a:lnTo>
                      <a:pt x="1417" y="517"/>
                    </a:lnTo>
                    <a:lnTo>
                      <a:pt x="1423" y="517"/>
                    </a:lnTo>
                    <a:lnTo>
                      <a:pt x="1428" y="517"/>
                    </a:lnTo>
                    <a:lnTo>
                      <a:pt x="1428" y="522"/>
                    </a:lnTo>
                    <a:lnTo>
                      <a:pt x="1433" y="527"/>
                    </a:lnTo>
                    <a:lnTo>
                      <a:pt x="1433" y="532"/>
                    </a:lnTo>
                    <a:lnTo>
                      <a:pt x="1433" y="538"/>
                    </a:lnTo>
                    <a:lnTo>
                      <a:pt x="1433" y="548"/>
                    </a:lnTo>
                    <a:lnTo>
                      <a:pt x="1438" y="548"/>
                    </a:lnTo>
                    <a:lnTo>
                      <a:pt x="1438" y="553"/>
                    </a:lnTo>
                    <a:lnTo>
                      <a:pt x="1438" y="559"/>
                    </a:lnTo>
                    <a:lnTo>
                      <a:pt x="1438" y="564"/>
                    </a:lnTo>
                    <a:lnTo>
                      <a:pt x="1443" y="574"/>
                    </a:lnTo>
                    <a:lnTo>
                      <a:pt x="1443" y="579"/>
                    </a:lnTo>
                    <a:lnTo>
                      <a:pt x="1443" y="585"/>
                    </a:lnTo>
                    <a:lnTo>
                      <a:pt x="1443" y="590"/>
                    </a:lnTo>
                    <a:lnTo>
                      <a:pt x="1438" y="595"/>
                    </a:lnTo>
                    <a:lnTo>
                      <a:pt x="1438" y="600"/>
                    </a:lnTo>
                    <a:lnTo>
                      <a:pt x="1438" y="606"/>
                    </a:lnTo>
                    <a:lnTo>
                      <a:pt x="1438" y="611"/>
                    </a:lnTo>
                    <a:lnTo>
                      <a:pt x="1438" y="616"/>
                    </a:lnTo>
                    <a:lnTo>
                      <a:pt x="1433" y="616"/>
                    </a:lnTo>
                    <a:lnTo>
                      <a:pt x="1428" y="616"/>
                    </a:lnTo>
                    <a:lnTo>
                      <a:pt x="1423" y="616"/>
                    </a:lnTo>
                    <a:lnTo>
                      <a:pt x="1417" y="616"/>
                    </a:lnTo>
                    <a:lnTo>
                      <a:pt x="1412" y="616"/>
                    </a:lnTo>
                    <a:lnTo>
                      <a:pt x="1407" y="621"/>
                    </a:lnTo>
                    <a:lnTo>
                      <a:pt x="1407" y="627"/>
                    </a:lnTo>
                    <a:lnTo>
                      <a:pt x="1412" y="632"/>
                    </a:lnTo>
                    <a:lnTo>
                      <a:pt x="1412" y="637"/>
                    </a:lnTo>
                    <a:lnTo>
                      <a:pt x="1417" y="637"/>
                    </a:lnTo>
                    <a:lnTo>
                      <a:pt x="1423" y="637"/>
                    </a:lnTo>
                    <a:lnTo>
                      <a:pt x="1428" y="637"/>
                    </a:lnTo>
                    <a:lnTo>
                      <a:pt x="1433" y="637"/>
                    </a:lnTo>
                    <a:lnTo>
                      <a:pt x="1433" y="642"/>
                    </a:lnTo>
                    <a:lnTo>
                      <a:pt x="1438" y="647"/>
                    </a:lnTo>
                    <a:lnTo>
                      <a:pt x="1438" y="653"/>
                    </a:lnTo>
                    <a:lnTo>
                      <a:pt x="1438" y="658"/>
                    </a:lnTo>
                    <a:lnTo>
                      <a:pt x="1438" y="663"/>
                    </a:lnTo>
                    <a:lnTo>
                      <a:pt x="1443" y="663"/>
                    </a:lnTo>
                    <a:lnTo>
                      <a:pt x="1449" y="668"/>
                    </a:lnTo>
                    <a:lnTo>
                      <a:pt x="1459" y="674"/>
                    </a:lnTo>
                    <a:lnTo>
                      <a:pt x="1459" y="679"/>
                    </a:lnTo>
                    <a:lnTo>
                      <a:pt x="1459" y="684"/>
                    </a:lnTo>
                    <a:lnTo>
                      <a:pt x="1454" y="689"/>
                    </a:lnTo>
                    <a:lnTo>
                      <a:pt x="1449" y="694"/>
                    </a:lnTo>
                    <a:lnTo>
                      <a:pt x="1443" y="694"/>
                    </a:lnTo>
                    <a:lnTo>
                      <a:pt x="1443" y="700"/>
                    </a:lnTo>
                    <a:lnTo>
                      <a:pt x="1443" y="705"/>
                    </a:lnTo>
                    <a:lnTo>
                      <a:pt x="1438" y="705"/>
                    </a:lnTo>
                    <a:lnTo>
                      <a:pt x="1438" y="710"/>
                    </a:lnTo>
                    <a:lnTo>
                      <a:pt x="1433" y="715"/>
                    </a:lnTo>
                    <a:lnTo>
                      <a:pt x="1428" y="715"/>
                    </a:lnTo>
                    <a:lnTo>
                      <a:pt x="1423" y="721"/>
                    </a:lnTo>
                    <a:lnTo>
                      <a:pt x="1417" y="721"/>
                    </a:lnTo>
                    <a:lnTo>
                      <a:pt x="1417" y="726"/>
                    </a:lnTo>
                    <a:lnTo>
                      <a:pt x="1417" y="731"/>
                    </a:lnTo>
                    <a:lnTo>
                      <a:pt x="1412" y="731"/>
                    </a:lnTo>
                    <a:lnTo>
                      <a:pt x="1407" y="731"/>
                    </a:lnTo>
                    <a:lnTo>
                      <a:pt x="1412" y="741"/>
                    </a:lnTo>
                    <a:lnTo>
                      <a:pt x="1412" y="747"/>
                    </a:lnTo>
                    <a:lnTo>
                      <a:pt x="1417" y="752"/>
                    </a:lnTo>
                    <a:lnTo>
                      <a:pt x="1423" y="752"/>
                    </a:lnTo>
                    <a:lnTo>
                      <a:pt x="1433" y="752"/>
                    </a:lnTo>
                    <a:lnTo>
                      <a:pt x="1438" y="752"/>
                    </a:lnTo>
                    <a:lnTo>
                      <a:pt x="1438" y="757"/>
                    </a:lnTo>
                    <a:lnTo>
                      <a:pt x="1438" y="762"/>
                    </a:lnTo>
                    <a:lnTo>
                      <a:pt x="1433" y="768"/>
                    </a:lnTo>
                    <a:lnTo>
                      <a:pt x="1433" y="773"/>
                    </a:lnTo>
                    <a:lnTo>
                      <a:pt x="1428" y="778"/>
                    </a:lnTo>
                    <a:lnTo>
                      <a:pt x="1433" y="783"/>
                    </a:lnTo>
                    <a:lnTo>
                      <a:pt x="1438" y="783"/>
                    </a:lnTo>
                    <a:lnTo>
                      <a:pt x="1443" y="783"/>
                    </a:lnTo>
                    <a:lnTo>
                      <a:pt x="1449" y="778"/>
                    </a:lnTo>
                    <a:lnTo>
                      <a:pt x="1459" y="778"/>
                    </a:lnTo>
                    <a:lnTo>
                      <a:pt x="1464" y="778"/>
                    </a:lnTo>
                    <a:lnTo>
                      <a:pt x="1475" y="783"/>
                    </a:lnTo>
                    <a:lnTo>
                      <a:pt x="1480" y="788"/>
                    </a:lnTo>
                    <a:lnTo>
                      <a:pt x="1475" y="788"/>
                    </a:lnTo>
                    <a:lnTo>
                      <a:pt x="1464" y="804"/>
                    </a:lnTo>
                    <a:lnTo>
                      <a:pt x="1454" y="815"/>
                    </a:lnTo>
                    <a:lnTo>
                      <a:pt x="1423" y="862"/>
                    </a:lnTo>
                    <a:lnTo>
                      <a:pt x="1417" y="872"/>
                    </a:lnTo>
                    <a:lnTo>
                      <a:pt x="1417" y="877"/>
                    </a:lnTo>
                    <a:lnTo>
                      <a:pt x="1412" y="877"/>
                    </a:lnTo>
                    <a:lnTo>
                      <a:pt x="1412" y="883"/>
                    </a:lnTo>
                    <a:lnTo>
                      <a:pt x="1412" y="877"/>
                    </a:lnTo>
                    <a:lnTo>
                      <a:pt x="1407" y="877"/>
                    </a:lnTo>
                    <a:lnTo>
                      <a:pt x="1391" y="867"/>
                    </a:lnTo>
                    <a:lnTo>
                      <a:pt x="1339" y="825"/>
                    </a:lnTo>
                    <a:lnTo>
                      <a:pt x="1329" y="820"/>
                    </a:lnTo>
                    <a:lnTo>
                      <a:pt x="1323" y="820"/>
                    </a:lnTo>
                    <a:lnTo>
                      <a:pt x="1318" y="820"/>
                    </a:lnTo>
                    <a:lnTo>
                      <a:pt x="1240" y="820"/>
                    </a:lnTo>
                    <a:lnTo>
                      <a:pt x="1240" y="825"/>
                    </a:lnTo>
                    <a:lnTo>
                      <a:pt x="1240" y="851"/>
                    </a:lnTo>
                    <a:lnTo>
                      <a:pt x="1240" y="945"/>
                    </a:lnTo>
                    <a:lnTo>
                      <a:pt x="1240" y="1003"/>
                    </a:lnTo>
                    <a:lnTo>
                      <a:pt x="1240" y="1039"/>
                    </a:lnTo>
                    <a:lnTo>
                      <a:pt x="1240" y="1071"/>
                    </a:lnTo>
                    <a:lnTo>
                      <a:pt x="1240" y="1133"/>
                    </a:lnTo>
                    <a:lnTo>
                      <a:pt x="1261" y="1133"/>
                    </a:lnTo>
                    <a:lnTo>
                      <a:pt x="1261" y="1139"/>
                    </a:lnTo>
                    <a:lnTo>
                      <a:pt x="1256" y="1144"/>
                    </a:lnTo>
                    <a:lnTo>
                      <a:pt x="1261" y="1149"/>
                    </a:lnTo>
                    <a:lnTo>
                      <a:pt x="1261" y="1154"/>
                    </a:lnTo>
                    <a:lnTo>
                      <a:pt x="1256" y="1154"/>
                    </a:lnTo>
                    <a:lnTo>
                      <a:pt x="1256" y="1159"/>
                    </a:lnTo>
                    <a:lnTo>
                      <a:pt x="1261" y="1159"/>
                    </a:lnTo>
                    <a:lnTo>
                      <a:pt x="1266" y="1159"/>
                    </a:lnTo>
                    <a:lnTo>
                      <a:pt x="1261" y="1165"/>
                    </a:lnTo>
                    <a:lnTo>
                      <a:pt x="1261" y="1170"/>
                    </a:lnTo>
                    <a:lnTo>
                      <a:pt x="1261" y="1175"/>
                    </a:lnTo>
                    <a:lnTo>
                      <a:pt x="1256" y="1180"/>
                    </a:lnTo>
                    <a:lnTo>
                      <a:pt x="1251" y="1180"/>
                    </a:lnTo>
                    <a:lnTo>
                      <a:pt x="1251" y="1186"/>
                    </a:lnTo>
                    <a:lnTo>
                      <a:pt x="1245" y="1186"/>
                    </a:lnTo>
                    <a:lnTo>
                      <a:pt x="1251" y="1186"/>
                    </a:lnTo>
                    <a:lnTo>
                      <a:pt x="1245" y="1186"/>
                    </a:lnTo>
                    <a:lnTo>
                      <a:pt x="1240" y="1186"/>
                    </a:lnTo>
                    <a:lnTo>
                      <a:pt x="1240" y="1191"/>
                    </a:lnTo>
                    <a:lnTo>
                      <a:pt x="1235" y="1191"/>
                    </a:lnTo>
                    <a:lnTo>
                      <a:pt x="1235" y="1196"/>
                    </a:lnTo>
                    <a:lnTo>
                      <a:pt x="1230" y="1196"/>
                    </a:lnTo>
                    <a:lnTo>
                      <a:pt x="1230" y="1201"/>
                    </a:lnTo>
                    <a:lnTo>
                      <a:pt x="1235" y="1201"/>
                    </a:lnTo>
                    <a:lnTo>
                      <a:pt x="1235" y="1212"/>
                    </a:lnTo>
                    <a:lnTo>
                      <a:pt x="1230" y="1212"/>
                    </a:lnTo>
                    <a:lnTo>
                      <a:pt x="1224" y="1212"/>
                    </a:lnTo>
                    <a:lnTo>
                      <a:pt x="1224" y="1206"/>
                    </a:lnTo>
                    <a:lnTo>
                      <a:pt x="1219" y="1206"/>
                    </a:lnTo>
                    <a:lnTo>
                      <a:pt x="1219" y="1212"/>
                    </a:lnTo>
                    <a:lnTo>
                      <a:pt x="1219" y="1217"/>
                    </a:lnTo>
                    <a:lnTo>
                      <a:pt x="1214" y="1222"/>
                    </a:lnTo>
                    <a:lnTo>
                      <a:pt x="1214" y="1227"/>
                    </a:lnTo>
                    <a:lnTo>
                      <a:pt x="1214" y="1233"/>
                    </a:lnTo>
                    <a:lnTo>
                      <a:pt x="1214" y="1238"/>
                    </a:lnTo>
                    <a:lnTo>
                      <a:pt x="1209" y="1243"/>
                    </a:lnTo>
                    <a:lnTo>
                      <a:pt x="1204" y="1243"/>
                    </a:lnTo>
                    <a:lnTo>
                      <a:pt x="1204" y="1238"/>
                    </a:lnTo>
                    <a:lnTo>
                      <a:pt x="1204" y="1233"/>
                    </a:lnTo>
                    <a:lnTo>
                      <a:pt x="1198" y="1233"/>
                    </a:lnTo>
                    <a:lnTo>
                      <a:pt x="1193" y="1227"/>
                    </a:lnTo>
                    <a:lnTo>
                      <a:pt x="1188" y="1222"/>
                    </a:lnTo>
                    <a:lnTo>
                      <a:pt x="1188" y="1217"/>
                    </a:lnTo>
                    <a:lnTo>
                      <a:pt x="1183" y="1217"/>
                    </a:lnTo>
                    <a:lnTo>
                      <a:pt x="1183" y="1212"/>
                    </a:lnTo>
                    <a:lnTo>
                      <a:pt x="1183" y="1206"/>
                    </a:lnTo>
                    <a:lnTo>
                      <a:pt x="1178" y="1201"/>
                    </a:lnTo>
                    <a:lnTo>
                      <a:pt x="1172" y="1196"/>
                    </a:lnTo>
                    <a:lnTo>
                      <a:pt x="1172" y="1191"/>
                    </a:lnTo>
                    <a:lnTo>
                      <a:pt x="1167" y="1191"/>
                    </a:lnTo>
                    <a:lnTo>
                      <a:pt x="1162" y="1191"/>
                    </a:lnTo>
                    <a:lnTo>
                      <a:pt x="1162" y="1186"/>
                    </a:lnTo>
                    <a:lnTo>
                      <a:pt x="1157" y="1180"/>
                    </a:lnTo>
                    <a:lnTo>
                      <a:pt x="1157" y="1175"/>
                    </a:lnTo>
                    <a:lnTo>
                      <a:pt x="1151" y="1175"/>
                    </a:lnTo>
                    <a:lnTo>
                      <a:pt x="1151" y="1170"/>
                    </a:lnTo>
                    <a:lnTo>
                      <a:pt x="1146" y="1170"/>
                    </a:lnTo>
                    <a:lnTo>
                      <a:pt x="1141" y="1170"/>
                    </a:lnTo>
                    <a:lnTo>
                      <a:pt x="1141" y="1165"/>
                    </a:lnTo>
                    <a:lnTo>
                      <a:pt x="1136" y="1159"/>
                    </a:lnTo>
                    <a:lnTo>
                      <a:pt x="1136" y="1154"/>
                    </a:lnTo>
                    <a:lnTo>
                      <a:pt x="1131" y="1154"/>
                    </a:lnTo>
                    <a:lnTo>
                      <a:pt x="1125" y="1149"/>
                    </a:lnTo>
                    <a:lnTo>
                      <a:pt x="1120" y="1149"/>
                    </a:lnTo>
                    <a:lnTo>
                      <a:pt x="1115" y="1144"/>
                    </a:lnTo>
                    <a:lnTo>
                      <a:pt x="1115" y="1139"/>
                    </a:lnTo>
                    <a:lnTo>
                      <a:pt x="1110" y="1128"/>
                    </a:lnTo>
                    <a:lnTo>
                      <a:pt x="1110" y="1123"/>
                    </a:lnTo>
                    <a:lnTo>
                      <a:pt x="1110" y="1118"/>
                    </a:lnTo>
                    <a:lnTo>
                      <a:pt x="1105" y="1112"/>
                    </a:lnTo>
                    <a:lnTo>
                      <a:pt x="1099" y="1107"/>
                    </a:lnTo>
                    <a:lnTo>
                      <a:pt x="1099" y="1102"/>
                    </a:lnTo>
                    <a:lnTo>
                      <a:pt x="1099" y="1097"/>
                    </a:lnTo>
                    <a:lnTo>
                      <a:pt x="1099" y="1092"/>
                    </a:lnTo>
                    <a:lnTo>
                      <a:pt x="1099" y="1086"/>
                    </a:lnTo>
                    <a:lnTo>
                      <a:pt x="1094" y="1081"/>
                    </a:lnTo>
                    <a:lnTo>
                      <a:pt x="1094" y="1076"/>
                    </a:lnTo>
                    <a:lnTo>
                      <a:pt x="1089" y="1071"/>
                    </a:lnTo>
                    <a:lnTo>
                      <a:pt x="1084" y="1065"/>
                    </a:lnTo>
                    <a:lnTo>
                      <a:pt x="1084" y="1060"/>
                    </a:lnTo>
                    <a:lnTo>
                      <a:pt x="1084" y="1055"/>
                    </a:lnTo>
                    <a:lnTo>
                      <a:pt x="1078" y="1050"/>
                    </a:lnTo>
                    <a:lnTo>
                      <a:pt x="1073" y="1045"/>
                    </a:lnTo>
                    <a:lnTo>
                      <a:pt x="1068" y="1045"/>
                    </a:lnTo>
                    <a:lnTo>
                      <a:pt x="1063" y="1039"/>
                    </a:lnTo>
                    <a:lnTo>
                      <a:pt x="1063" y="1034"/>
                    </a:lnTo>
                    <a:lnTo>
                      <a:pt x="1058" y="1034"/>
                    </a:lnTo>
                    <a:lnTo>
                      <a:pt x="1052" y="1029"/>
                    </a:lnTo>
                    <a:lnTo>
                      <a:pt x="1047" y="1029"/>
                    </a:lnTo>
                    <a:lnTo>
                      <a:pt x="1042" y="1029"/>
                    </a:lnTo>
                    <a:lnTo>
                      <a:pt x="1037" y="1029"/>
                    </a:lnTo>
                    <a:lnTo>
                      <a:pt x="1032" y="1029"/>
                    </a:lnTo>
                    <a:lnTo>
                      <a:pt x="1021" y="1029"/>
                    </a:lnTo>
                    <a:lnTo>
                      <a:pt x="1016" y="1029"/>
                    </a:lnTo>
                    <a:lnTo>
                      <a:pt x="1011" y="1029"/>
                    </a:lnTo>
                    <a:lnTo>
                      <a:pt x="1006" y="1029"/>
                    </a:lnTo>
                    <a:lnTo>
                      <a:pt x="1006" y="1034"/>
                    </a:lnTo>
                    <a:lnTo>
                      <a:pt x="1000" y="1034"/>
                    </a:lnTo>
                    <a:lnTo>
                      <a:pt x="995" y="1034"/>
                    </a:lnTo>
                    <a:lnTo>
                      <a:pt x="990" y="1029"/>
                    </a:lnTo>
                    <a:lnTo>
                      <a:pt x="990" y="1024"/>
                    </a:lnTo>
                    <a:lnTo>
                      <a:pt x="985" y="1024"/>
                    </a:lnTo>
                    <a:lnTo>
                      <a:pt x="979" y="1018"/>
                    </a:lnTo>
                    <a:lnTo>
                      <a:pt x="974" y="1018"/>
                    </a:lnTo>
                    <a:lnTo>
                      <a:pt x="969" y="1018"/>
                    </a:lnTo>
                    <a:lnTo>
                      <a:pt x="964" y="1018"/>
                    </a:lnTo>
                    <a:lnTo>
                      <a:pt x="959" y="1018"/>
                    </a:lnTo>
                    <a:lnTo>
                      <a:pt x="953" y="1018"/>
                    </a:lnTo>
                    <a:lnTo>
                      <a:pt x="948" y="1018"/>
                    </a:lnTo>
                    <a:lnTo>
                      <a:pt x="943" y="1018"/>
                    </a:lnTo>
                    <a:lnTo>
                      <a:pt x="938" y="1018"/>
                    </a:lnTo>
                    <a:lnTo>
                      <a:pt x="938" y="1024"/>
                    </a:lnTo>
                    <a:lnTo>
                      <a:pt x="933" y="1024"/>
                    </a:lnTo>
                    <a:lnTo>
                      <a:pt x="927" y="1024"/>
                    </a:lnTo>
                    <a:lnTo>
                      <a:pt x="927" y="1018"/>
                    </a:lnTo>
                    <a:lnTo>
                      <a:pt x="922" y="1018"/>
                    </a:lnTo>
                    <a:lnTo>
                      <a:pt x="922" y="1024"/>
                    </a:lnTo>
                    <a:lnTo>
                      <a:pt x="917" y="1024"/>
                    </a:lnTo>
                    <a:lnTo>
                      <a:pt x="912" y="1024"/>
                    </a:lnTo>
                    <a:lnTo>
                      <a:pt x="906" y="1024"/>
                    </a:lnTo>
                    <a:lnTo>
                      <a:pt x="901" y="1024"/>
                    </a:lnTo>
                    <a:lnTo>
                      <a:pt x="896" y="1024"/>
                    </a:lnTo>
                    <a:lnTo>
                      <a:pt x="891" y="1024"/>
                    </a:lnTo>
                    <a:lnTo>
                      <a:pt x="886" y="1024"/>
                    </a:lnTo>
                    <a:lnTo>
                      <a:pt x="880" y="1024"/>
                    </a:lnTo>
                    <a:lnTo>
                      <a:pt x="875" y="1024"/>
                    </a:lnTo>
                    <a:lnTo>
                      <a:pt x="870" y="1024"/>
                    </a:lnTo>
                    <a:lnTo>
                      <a:pt x="870" y="1029"/>
                    </a:lnTo>
                    <a:lnTo>
                      <a:pt x="865" y="1029"/>
                    </a:lnTo>
                    <a:lnTo>
                      <a:pt x="860" y="1029"/>
                    </a:lnTo>
                    <a:lnTo>
                      <a:pt x="854" y="1024"/>
                    </a:lnTo>
                    <a:lnTo>
                      <a:pt x="849" y="1024"/>
                    </a:lnTo>
                    <a:lnTo>
                      <a:pt x="849" y="1018"/>
                    </a:lnTo>
                    <a:lnTo>
                      <a:pt x="844" y="1018"/>
                    </a:lnTo>
                    <a:lnTo>
                      <a:pt x="844" y="1008"/>
                    </a:lnTo>
                    <a:lnTo>
                      <a:pt x="839" y="1008"/>
                    </a:lnTo>
                    <a:lnTo>
                      <a:pt x="839" y="1003"/>
                    </a:lnTo>
                    <a:lnTo>
                      <a:pt x="834" y="997"/>
                    </a:lnTo>
                    <a:lnTo>
                      <a:pt x="828" y="992"/>
                    </a:lnTo>
                    <a:lnTo>
                      <a:pt x="823" y="992"/>
                    </a:lnTo>
                    <a:lnTo>
                      <a:pt x="813" y="992"/>
                    </a:lnTo>
                    <a:lnTo>
                      <a:pt x="807" y="992"/>
                    </a:lnTo>
                    <a:lnTo>
                      <a:pt x="802" y="987"/>
                    </a:lnTo>
                    <a:lnTo>
                      <a:pt x="797" y="987"/>
                    </a:lnTo>
                    <a:lnTo>
                      <a:pt x="792" y="987"/>
                    </a:lnTo>
                    <a:lnTo>
                      <a:pt x="787" y="982"/>
                    </a:lnTo>
                    <a:lnTo>
                      <a:pt x="787" y="977"/>
                    </a:lnTo>
                    <a:lnTo>
                      <a:pt x="781" y="977"/>
                    </a:lnTo>
                    <a:lnTo>
                      <a:pt x="781" y="971"/>
                    </a:lnTo>
                    <a:lnTo>
                      <a:pt x="776" y="971"/>
                    </a:lnTo>
                    <a:lnTo>
                      <a:pt x="771" y="966"/>
                    </a:lnTo>
                    <a:lnTo>
                      <a:pt x="766" y="966"/>
                    </a:lnTo>
                    <a:lnTo>
                      <a:pt x="766" y="961"/>
                    </a:lnTo>
                    <a:lnTo>
                      <a:pt x="761" y="956"/>
                    </a:lnTo>
                    <a:lnTo>
                      <a:pt x="755" y="950"/>
                    </a:lnTo>
                    <a:lnTo>
                      <a:pt x="750" y="950"/>
                    </a:lnTo>
                    <a:lnTo>
                      <a:pt x="750" y="945"/>
                    </a:lnTo>
                    <a:lnTo>
                      <a:pt x="745" y="945"/>
                    </a:lnTo>
                    <a:lnTo>
                      <a:pt x="740" y="945"/>
                    </a:lnTo>
                    <a:lnTo>
                      <a:pt x="734" y="945"/>
                    </a:lnTo>
                    <a:lnTo>
                      <a:pt x="729" y="945"/>
                    </a:lnTo>
                    <a:lnTo>
                      <a:pt x="729" y="940"/>
                    </a:lnTo>
                    <a:lnTo>
                      <a:pt x="724" y="940"/>
                    </a:lnTo>
                    <a:lnTo>
                      <a:pt x="724" y="935"/>
                    </a:lnTo>
                    <a:lnTo>
                      <a:pt x="719" y="935"/>
                    </a:lnTo>
                    <a:lnTo>
                      <a:pt x="714" y="935"/>
                    </a:lnTo>
                    <a:lnTo>
                      <a:pt x="703" y="930"/>
                    </a:lnTo>
                    <a:lnTo>
                      <a:pt x="698" y="930"/>
                    </a:lnTo>
                    <a:lnTo>
                      <a:pt x="693" y="924"/>
                    </a:lnTo>
                    <a:lnTo>
                      <a:pt x="688" y="924"/>
                    </a:lnTo>
                    <a:lnTo>
                      <a:pt x="682" y="924"/>
                    </a:lnTo>
                    <a:lnTo>
                      <a:pt x="677" y="924"/>
                    </a:lnTo>
                    <a:lnTo>
                      <a:pt x="672" y="930"/>
                    </a:lnTo>
                    <a:lnTo>
                      <a:pt x="667" y="924"/>
                    </a:lnTo>
                    <a:lnTo>
                      <a:pt x="662" y="924"/>
                    </a:lnTo>
                    <a:lnTo>
                      <a:pt x="662" y="919"/>
                    </a:lnTo>
                    <a:lnTo>
                      <a:pt x="651" y="919"/>
                    </a:lnTo>
                    <a:lnTo>
                      <a:pt x="646" y="919"/>
                    </a:lnTo>
                    <a:lnTo>
                      <a:pt x="641" y="919"/>
                    </a:lnTo>
                    <a:lnTo>
                      <a:pt x="635" y="914"/>
                    </a:lnTo>
                    <a:lnTo>
                      <a:pt x="630" y="909"/>
                    </a:lnTo>
                    <a:lnTo>
                      <a:pt x="625" y="909"/>
                    </a:lnTo>
                    <a:lnTo>
                      <a:pt x="625" y="903"/>
                    </a:lnTo>
                    <a:lnTo>
                      <a:pt x="620" y="898"/>
                    </a:lnTo>
                    <a:lnTo>
                      <a:pt x="615" y="893"/>
                    </a:lnTo>
                    <a:lnTo>
                      <a:pt x="615" y="888"/>
                    </a:lnTo>
                    <a:lnTo>
                      <a:pt x="604" y="877"/>
                    </a:lnTo>
                    <a:lnTo>
                      <a:pt x="604" y="872"/>
                    </a:lnTo>
                    <a:lnTo>
                      <a:pt x="599" y="872"/>
                    </a:lnTo>
                    <a:lnTo>
                      <a:pt x="594" y="872"/>
                    </a:lnTo>
                    <a:lnTo>
                      <a:pt x="589" y="872"/>
                    </a:lnTo>
                    <a:lnTo>
                      <a:pt x="583" y="867"/>
                    </a:lnTo>
                    <a:lnTo>
                      <a:pt x="573" y="862"/>
                    </a:lnTo>
                    <a:lnTo>
                      <a:pt x="568" y="856"/>
                    </a:lnTo>
                    <a:lnTo>
                      <a:pt x="568" y="851"/>
                    </a:lnTo>
                    <a:lnTo>
                      <a:pt x="562" y="846"/>
                    </a:lnTo>
                    <a:lnTo>
                      <a:pt x="557" y="846"/>
                    </a:lnTo>
                    <a:lnTo>
                      <a:pt x="552" y="846"/>
                    </a:lnTo>
                    <a:lnTo>
                      <a:pt x="547" y="841"/>
                    </a:lnTo>
                    <a:lnTo>
                      <a:pt x="542" y="841"/>
                    </a:lnTo>
                    <a:lnTo>
                      <a:pt x="536" y="846"/>
                    </a:lnTo>
                    <a:lnTo>
                      <a:pt x="531" y="851"/>
                    </a:lnTo>
                    <a:lnTo>
                      <a:pt x="526" y="856"/>
                    </a:lnTo>
                    <a:lnTo>
                      <a:pt x="521" y="856"/>
                    </a:lnTo>
                    <a:lnTo>
                      <a:pt x="516" y="856"/>
                    </a:lnTo>
                    <a:lnTo>
                      <a:pt x="510" y="856"/>
                    </a:lnTo>
                    <a:lnTo>
                      <a:pt x="505" y="856"/>
                    </a:lnTo>
                    <a:lnTo>
                      <a:pt x="505" y="862"/>
                    </a:lnTo>
                    <a:lnTo>
                      <a:pt x="500" y="862"/>
                    </a:lnTo>
                    <a:lnTo>
                      <a:pt x="495" y="867"/>
                    </a:lnTo>
                    <a:lnTo>
                      <a:pt x="489" y="867"/>
                    </a:lnTo>
                    <a:lnTo>
                      <a:pt x="489" y="872"/>
                    </a:lnTo>
                    <a:lnTo>
                      <a:pt x="484" y="872"/>
                    </a:lnTo>
                    <a:lnTo>
                      <a:pt x="479" y="872"/>
                    </a:lnTo>
                    <a:lnTo>
                      <a:pt x="474" y="872"/>
                    </a:lnTo>
                    <a:lnTo>
                      <a:pt x="469" y="872"/>
                    </a:lnTo>
                    <a:lnTo>
                      <a:pt x="463" y="872"/>
                    </a:lnTo>
                    <a:lnTo>
                      <a:pt x="458" y="867"/>
                    </a:lnTo>
                    <a:lnTo>
                      <a:pt x="453" y="867"/>
                    </a:lnTo>
                    <a:lnTo>
                      <a:pt x="453" y="862"/>
                    </a:lnTo>
                    <a:lnTo>
                      <a:pt x="453" y="856"/>
                    </a:lnTo>
                    <a:lnTo>
                      <a:pt x="453" y="846"/>
                    </a:lnTo>
                    <a:lnTo>
                      <a:pt x="453" y="841"/>
                    </a:lnTo>
                    <a:lnTo>
                      <a:pt x="458" y="836"/>
                    </a:lnTo>
                    <a:lnTo>
                      <a:pt x="458" y="830"/>
                    </a:lnTo>
                    <a:lnTo>
                      <a:pt x="453" y="825"/>
                    </a:lnTo>
                    <a:lnTo>
                      <a:pt x="453" y="820"/>
                    </a:lnTo>
                    <a:lnTo>
                      <a:pt x="448" y="820"/>
                    </a:lnTo>
                    <a:lnTo>
                      <a:pt x="448" y="815"/>
                    </a:lnTo>
                    <a:lnTo>
                      <a:pt x="443" y="815"/>
                    </a:lnTo>
                    <a:lnTo>
                      <a:pt x="437" y="815"/>
                    </a:lnTo>
                    <a:lnTo>
                      <a:pt x="432" y="815"/>
                    </a:lnTo>
                    <a:lnTo>
                      <a:pt x="427" y="815"/>
                    </a:lnTo>
                    <a:lnTo>
                      <a:pt x="422" y="809"/>
                    </a:lnTo>
                    <a:lnTo>
                      <a:pt x="417" y="809"/>
                    </a:lnTo>
                    <a:lnTo>
                      <a:pt x="411" y="809"/>
                    </a:lnTo>
                    <a:lnTo>
                      <a:pt x="406" y="799"/>
                    </a:lnTo>
                    <a:lnTo>
                      <a:pt x="401" y="799"/>
                    </a:lnTo>
                    <a:lnTo>
                      <a:pt x="396" y="788"/>
                    </a:lnTo>
                    <a:lnTo>
                      <a:pt x="390" y="783"/>
                    </a:lnTo>
                    <a:lnTo>
                      <a:pt x="385" y="783"/>
                    </a:lnTo>
                    <a:lnTo>
                      <a:pt x="380" y="783"/>
                    </a:lnTo>
                    <a:lnTo>
                      <a:pt x="380" y="778"/>
                    </a:lnTo>
                    <a:lnTo>
                      <a:pt x="375" y="778"/>
                    </a:lnTo>
                    <a:lnTo>
                      <a:pt x="375" y="773"/>
                    </a:lnTo>
                    <a:lnTo>
                      <a:pt x="370" y="773"/>
                    </a:lnTo>
                    <a:lnTo>
                      <a:pt x="364" y="773"/>
                    </a:lnTo>
                    <a:lnTo>
                      <a:pt x="364" y="768"/>
                    </a:lnTo>
                    <a:lnTo>
                      <a:pt x="359" y="762"/>
                    </a:lnTo>
                    <a:lnTo>
                      <a:pt x="354" y="762"/>
                    </a:lnTo>
                    <a:lnTo>
                      <a:pt x="349" y="762"/>
                    </a:lnTo>
                    <a:lnTo>
                      <a:pt x="349" y="757"/>
                    </a:lnTo>
                    <a:lnTo>
                      <a:pt x="344" y="757"/>
                    </a:lnTo>
                    <a:lnTo>
                      <a:pt x="307" y="710"/>
                    </a:lnTo>
                    <a:lnTo>
                      <a:pt x="276" y="679"/>
                    </a:lnTo>
                    <a:lnTo>
                      <a:pt x="255" y="663"/>
                    </a:lnTo>
                    <a:lnTo>
                      <a:pt x="255" y="653"/>
                    </a:lnTo>
                    <a:lnTo>
                      <a:pt x="250" y="647"/>
                    </a:lnTo>
                    <a:lnTo>
                      <a:pt x="239" y="642"/>
                    </a:lnTo>
                    <a:lnTo>
                      <a:pt x="234" y="632"/>
                    </a:lnTo>
                    <a:lnTo>
                      <a:pt x="224" y="621"/>
                    </a:lnTo>
                    <a:lnTo>
                      <a:pt x="218" y="600"/>
                    </a:lnTo>
                    <a:lnTo>
                      <a:pt x="208" y="595"/>
                    </a:lnTo>
                    <a:lnTo>
                      <a:pt x="208" y="590"/>
                    </a:lnTo>
                    <a:lnTo>
                      <a:pt x="208" y="585"/>
                    </a:lnTo>
                    <a:lnTo>
                      <a:pt x="208" y="579"/>
                    </a:lnTo>
                    <a:lnTo>
                      <a:pt x="203" y="579"/>
                    </a:lnTo>
                    <a:lnTo>
                      <a:pt x="203" y="585"/>
                    </a:lnTo>
                    <a:lnTo>
                      <a:pt x="192" y="595"/>
                    </a:lnTo>
                    <a:lnTo>
                      <a:pt x="192" y="590"/>
                    </a:lnTo>
                    <a:lnTo>
                      <a:pt x="187" y="590"/>
                    </a:lnTo>
                    <a:lnTo>
                      <a:pt x="182" y="585"/>
                    </a:lnTo>
                    <a:lnTo>
                      <a:pt x="182" y="590"/>
                    </a:lnTo>
                    <a:lnTo>
                      <a:pt x="177" y="590"/>
                    </a:lnTo>
                    <a:lnTo>
                      <a:pt x="172" y="590"/>
                    </a:lnTo>
                    <a:lnTo>
                      <a:pt x="172" y="579"/>
                    </a:lnTo>
                    <a:lnTo>
                      <a:pt x="172" y="574"/>
                    </a:lnTo>
                    <a:lnTo>
                      <a:pt x="166" y="574"/>
                    </a:lnTo>
                    <a:lnTo>
                      <a:pt x="166" y="569"/>
                    </a:lnTo>
                    <a:lnTo>
                      <a:pt x="166" y="574"/>
                    </a:lnTo>
                    <a:lnTo>
                      <a:pt x="161" y="579"/>
                    </a:lnTo>
                    <a:lnTo>
                      <a:pt x="156" y="574"/>
                    </a:lnTo>
                    <a:lnTo>
                      <a:pt x="156" y="579"/>
                    </a:lnTo>
                    <a:lnTo>
                      <a:pt x="151" y="579"/>
                    </a:lnTo>
                    <a:lnTo>
                      <a:pt x="151" y="574"/>
                    </a:lnTo>
                    <a:lnTo>
                      <a:pt x="145" y="574"/>
                    </a:lnTo>
                    <a:lnTo>
                      <a:pt x="140" y="569"/>
                    </a:lnTo>
                    <a:lnTo>
                      <a:pt x="135" y="569"/>
                    </a:lnTo>
                    <a:lnTo>
                      <a:pt x="135" y="564"/>
                    </a:lnTo>
                    <a:lnTo>
                      <a:pt x="140" y="564"/>
                    </a:lnTo>
                    <a:lnTo>
                      <a:pt x="145" y="559"/>
                    </a:lnTo>
                    <a:lnTo>
                      <a:pt x="145" y="553"/>
                    </a:lnTo>
                    <a:lnTo>
                      <a:pt x="140" y="553"/>
                    </a:lnTo>
                    <a:lnTo>
                      <a:pt x="135" y="553"/>
                    </a:lnTo>
                    <a:lnTo>
                      <a:pt x="135" y="548"/>
                    </a:lnTo>
                    <a:lnTo>
                      <a:pt x="140" y="548"/>
                    </a:lnTo>
                    <a:lnTo>
                      <a:pt x="140" y="543"/>
                    </a:lnTo>
                    <a:lnTo>
                      <a:pt x="130" y="538"/>
                    </a:lnTo>
                    <a:lnTo>
                      <a:pt x="125" y="538"/>
                    </a:lnTo>
                    <a:lnTo>
                      <a:pt x="119" y="538"/>
                    </a:lnTo>
                    <a:lnTo>
                      <a:pt x="114" y="538"/>
                    </a:lnTo>
                    <a:lnTo>
                      <a:pt x="114" y="532"/>
                    </a:lnTo>
                    <a:lnTo>
                      <a:pt x="119" y="527"/>
                    </a:lnTo>
                    <a:lnTo>
                      <a:pt x="119" y="522"/>
                    </a:lnTo>
                    <a:lnTo>
                      <a:pt x="109" y="517"/>
                    </a:lnTo>
                    <a:lnTo>
                      <a:pt x="104" y="512"/>
                    </a:lnTo>
                    <a:lnTo>
                      <a:pt x="99" y="517"/>
                    </a:lnTo>
                    <a:lnTo>
                      <a:pt x="93" y="517"/>
                    </a:lnTo>
                    <a:lnTo>
                      <a:pt x="88" y="512"/>
                    </a:lnTo>
                    <a:lnTo>
                      <a:pt x="83" y="506"/>
                    </a:lnTo>
                    <a:lnTo>
                      <a:pt x="78" y="506"/>
                    </a:lnTo>
                    <a:lnTo>
                      <a:pt x="78" y="512"/>
                    </a:lnTo>
                    <a:lnTo>
                      <a:pt x="73" y="512"/>
                    </a:lnTo>
                    <a:lnTo>
                      <a:pt x="78" y="522"/>
                    </a:lnTo>
                    <a:lnTo>
                      <a:pt x="78" y="527"/>
                    </a:lnTo>
                    <a:lnTo>
                      <a:pt x="73" y="522"/>
                    </a:lnTo>
                    <a:lnTo>
                      <a:pt x="73" y="517"/>
                    </a:lnTo>
                    <a:lnTo>
                      <a:pt x="67" y="517"/>
                    </a:lnTo>
                    <a:lnTo>
                      <a:pt x="62" y="512"/>
                    </a:lnTo>
                    <a:lnTo>
                      <a:pt x="62" y="501"/>
                    </a:lnTo>
                    <a:lnTo>
                      <a:pt x="57" y="501"/>
                    </a:lnTo>
                    <a:lnTo>
                      <a:pt x="57" y="506"/>
                    </a:lnTo>
                    <a:lnTo>
                      <a:pt x="52" y="501"/>
                    </a:lnTo>
                    <a:lnTo>
                      <a:pt x="46" y="496"/>
                    </a:lnTo>
                    <a:lnTo>
                      <a:pt x="46" y="491"/>
                    </a:lnTo>
                    <a:lnTo>
                      <a:pt x="46" y="485"/>
                    </a:lnTo>
                    <a:lnTo>
                      <a:pt x="46" y="480"/>
                    </a:lnTo>
                    <a:lnTo>
                      <a:pt x="46" y="475"/>
                    </a:lnTo>
                    <a:lnTo>
                      <a:pt x="41" y="475"/>
                    </a:lnTo>
                    <a:lnTo>
                      <a:pt x="36" y="470"/>
                    </a:lnTo>
                    <a:lnTo>
                      <a:pt x="36" y="475"/>
                    </a:lnTo>
                    <a:lnTo>
                      <a:pt x="36" y="465"/>
                    </a:lnTo>
                    <a:lnTo>
                      <a:pt x="36" y="459"/>
                    </a:lnTo>
                    <a:lnTo>
                      <a:pt x="31" y="459"/>
                    </a:lnTo>
                    <a:lnTo>
                      <a:pt x="26" y="459"/>
                    </a:lnTo>
                    <a:lnTo>
                      <a:pt x="5" y="444"/>
                    </a:lnTo>
                    <a:lnTo>
                      <a:pt x="0" y="428"/>
                    </a:lnTo>
                    <a:lnTo>
                      <a:pt x="0" y="418"/>
                    </a:lnTo>
                    <a:lnTo>
                      <a:pt x="10" y="391"/>
                    </a:lnTo>
                    <a:lnTo>
                      <a:pt x="20" y="381"/>
                    </a:lnTo>
                    <a:lnTo>
                      <a:pt x="20" y="370"/>
                    </a:lnTo>
                    <a:lnTo>
                      <a:pt x="20" y="365"/>
                    </a:lnTo>
                    <a:lnTo>
                      <a:pt x="31" y="360"/>
                    </a:lnTo>
                    <a:lnTo>
                      <a:pt x="41" y="355"/>
                    </a:lnTo>
                    <a:lnTo>
                      <a:pt x="46" y="355"/>
                    </a:lnTo>
                    <a:lnTo>
                      <a:pt x="67" y="370"/>
                    </a:lnTo>
                    <a:lnTo>
                      <a:pt x="78" y="376"/>
                    </a:lnTo>
                    <a:lnTo>
                      <a:pt x="83" y="360"/>
                    </a:lnTo>
                    <a:lnTo>
                      <a:pt x="83" y="339"/>
                    </a:lnTo>
                    <a:lnTo>
                      <a:pt x="93" y="313"/>
                    </a:lnTo>
                    <a:lnTo>
                      <a:pt x="104" y="303"/>
                    </a:lnTo>
                    <a:lnTo>
                      <a:pt x="104" y="292"/>
                    </a:lnTo>
                    <a:lnTo>
                      <a:pt x="104" y="282"/>
                    </a:lnTo>
                    <a:lnTo>
                      <a:pt x="99" y="261"/>
                    </a:lnTo>
                    <a:lnTo>
                      <a:pt x="99" y="256"/>
                    </a:lnTo>
                    <a:lnTo>
                      <a:pt x="88" y="250"/>
                    </a:lnTo>
                    <a:lnTo>
                      <a:pt x="78" y="245"/>
                    </a:lnTo>
                    <a:lnTo>
                      <a:pt x="73" y="229"/>
                    </a:lnTo>
                    <a:lnTo>
                      <a:pt x="73" y="224"/>
                    </a:lnTo>
                    <a:lnTo>
                      <a:pt x="62" y="214"/>
                    </a:lnTo>
                    <a:lnTo>
                      <a:pt x="62" y="209"/>
                    </a:lnTo>
                    <a:lnTo>
                      <a:pt x="67" y="198"/>
                    </a:lnTo>
                    <a:lnTo>
                      <a:pt x="73" y="177"/>
                    </a:lnTo>
                    <a:lnTo>
                      <a:pt x="73" y="167"/>
                    </a:lnTo>
                    <a:lnTo>
                      <a:pt x="67" y="146"/>
                    </a:lnTo>
                    <a:lnTo>
                      <a:pt x="62" y="135"/>
                    </a:lnTo>
                    <a:lnTo>
                      <a:pt x="57" y="135"/>
                    </a:lnTo>
                    <a:lnTo>
                      <a:pt x="52" y="130"/>
                    </a:lnTo>
                    <a:lnTo>
                      <a:pt x="52" y="120"/>
                    </a:lnTo>
                    <a:lnTo>
                      <a:pt x="52" y="109"/>
                    </a:lnTo>
                    <a:lnTo>
                      <a:pt x="62" y="104"/>
                    </a:lnTo>
                    <a:lnTo>
                      <a:pt x="78" y="109"/>
                    </a:lnTo>
                    <a:lnTo>
                      <a:pt x="78" y="114"/>
                    </a:lnTo>
                    <a:lnTo>
                      <a:pt x="83" y="120"/>
                    </a:lnTo>
                    <a:lnTo>
                      <a:pt x="83" y="125"/>
                    </a:lnTo>
                    <a:lnTo>
                      <a:pt x="88" y="125"/>
                    </a:lnTo>
                    <a:lnTo>
                      <a:pt x="93" y="120"/>
                    </a:lnTo>
                    <a:lnTo>
                      <a:pt x="99" y="120"/>
                    </a:lnTo>
                    <a:lnTo>
                      <a:pt x="104" y="125"/>
                    </a:lnTo>
                    <a:lnTo>
                      <a:pt x="104" y="130"/>
                    </a:lnTo>
                    <a:lnTo>
                      <a:pt x="109" y="135"/>
                    </a:lnTo>
                    <a:lnTo>
                      <a:pt x="109" y="141"/>
                    </a:lnTo>
                    <a:lnTo>
                      <a:pt x="114" y="141"/>
                    </a:lnTo>
                    <a:lnTo>
                      <a:pt x="119" y="141"/>
                    </a:lnTo>
                    <a:lnTo>
                      <a:pt x="125" y="141"/>
                    </a:lnTo>
                    <a:lnTo>
                      <a:pt x="125" y="146"/>
                    </a:lnTo>
                    <a:lnTo>
                      <a:pt x="130" y="146"/>
                    </a:lnTo>
                    <a:lnTo>
                      <a:pt x="135" y="146"/>
                    </a:lnTo>
                    <a:lnTo>
                      <a:pt x="145" y="151"/>
                    </a:lnTo>
                    <a:lnTo>
                      <a:pt x="192" y="146"/>
                    </a:lnTo>
                    <a:lnTo>
                      <a:pt x="208" y="135"/>
                    </a:lnTo>
                    <a:lnTo>
                      <a:pt x="229" y="130"/>
                    </a:lnTo>
                    <a:lnTo>
                      <a:pt x="234" y="135"/>
                    </a:lnTo>
                    <a:lnTo>
                      <a:pt x="250" y="135"/>
                    </a:lnTo>
                    <a:lnTo>
                      <a:pt x="271" y="151"/>
                    </a:lnTo>
                    <a:lnTo>
                      <a:pt x="281" y="151"/>
                    </a:lnTo>
                    <a:lnTo>
                      <a:pt x="297" y="177"/>
                    </a:lnTo>
                    <a:lnTo>
                      <a:pt x="323" y="182"/>
                    </a:lnTo>
                    <a:lnTo>
                      <a:pt x="344" y="182"/>
                    </a:lnTo>
                    <a:lnTo>
                      <a:pt x="354" y="177"/>
                    </a:lnTo>
                    <a:lnTo>
                      <a:pt x="364" y="172"/>
                    </a:lnTo>
                    <a:lnTo>
                      <a:pt x="375" y="177"/>
                    </a:lnTo>
                    <a:lnTo>
                      <a:pt x="385" y="177"/>
                    </a:lnTo>
                    <a:lnTo>
                      <a:pt x="396" y="177"/>
                    </a:lnTo>
                    <a:lnTo>
                      <a:pt x="406" y="172"/>
                    </a:lnTo>
                    <a:lnTo>
                      <a:pt x="411" y="167"/>
                    </a:lnTo>
                    <a:lnTo>
                      <a:pt x="417" y="162"/>
                    </a:lnTo>
                    <a:lnTo>
                      <a:pt x="417" y="156"/>
                    </a:lnTo>
                    <a:lnTo>
                      <a:pt x="427" y="162"/>
                    </a:lnTo>
                    <a:lnTo>
                      <a:pt x="432" y="167"/>
                    </a:lnTo>
                    <a:lnTo>
                      <a:pt x="432" y="172"/>
                    </a:lnTo>
                    <a:lnTo>
                      <a:pt x="437" y="172"/>
                    </a:lnTo>
                    <a:lnTo>
                      <a:pt x="437" y="177"/>
                    </a:lnTo>
                    <a:lnTo>
                      <a:pt x="443" y="177"/>
                    </a:lnTo>
                    <a:lnTo>
                      <a:pt x="448" y="182"/>
                    </a:lnTo>
                    <a:lnTo>
                      <a:pt x="448" y="188"/>
                    </a:lnTo>
                    <a:lnTo>
                      <a:pt x="448" y="198"/>
                    </a:lnTo>
                    <a:lnTo>
                      <a:pt x="448" y="203"/>
                    </a:lnTo>
                    <a:lnTo>
                      <a:pt x="443" y="209"/>
                    </a:lnTo>
                    <a:lnTo>
                      <a:pt x="437" y="229"/>
                    </a:lnTo>
                    <a:lnTo>
                      <a:pt x="432" y="256"/>
                    </a:lnTo>
                    <a:lnTo>
                      <a:pt x="432" y="261"/>
                    </a:lnTo>
                    <a:lnTo>
                      <a:pt x="432" y="271"/>
                    </a:lnTo>
                    <a:lnTo>
                      <a:pt x="427" y="276"/>
                    </a:lnTo>
                    <a:lnTo>
                      <a:pt x="427" y="282"/>
                    </a:lnTo>
                    <a:lnTo>
                      <a:pt x="427" y="287"/>
                    </a:lnTo>
                    <a:lnTo>
                      <a:pt x="422" y="292"/>
                    </a:lnTo>
                    <a:lnTo>
                      <a:pt x="411" y="297"/>
                    </a:lnTo>
                    <a:lnTo>
                      <a:pt x="406" y="303"/>
                    </a:lnTo>
                    <a:lnTo>
                      <a:pt x="401" y="308"/>
                    </a:lnTo>
                    <a:lnTo>
                      <a:pt x="396" y="313"/>
                    </a:lnTo>
                    <a:lnTo>
                      <a:pt x="396" y="318"/>
                    </a:lnTo>
                    <a:lnTo>
                      <a:pt x="390" y="318"/>
                    </a:lnTo>
                    <a:lnTo>
                      <a:pt x="385" y="318"/>
                    </a:lnTo>
                    <a:lnTo>
                      <a:pt x="380" y="323"/>
                    </a:lnTo>
                    <a:lnTo>
                      <a:pt x="375" y="329"/>
                    </a:lnTo>
                    <a:lnTo>
                      <a:pt x="375" y="339"/>
                    </a:lnTo>
                    <a:lnTo>
                      <a:pt x="375" y="350"/>
                    </a:lnTo>
                    <a:lnTo>
                      <a:pt x="375" y="418"/>
                    </a:lnTo>
                    <a:lnTo>
                      <a:pt x="380" y="423"/>
                    </a:lnTo>
                    <a:lnTo>
                      <a:pt x="385" y="423"/>
                    </a:lnTo>
                    <a:lnTo>
                      <a:pt x="385" y="438"/>
                    </a:lnTo>
                    <a:lnTo>
                      <a:pt x="385" y="444"/>
                    </a:lnTo>
                    <a:lnTo>
                      <a:pt x="375" y="459"/>
                    </a:lnTo>
                    <a:lnTo>
                      <a:pt x="370" y="465"/>
                    </a:lnTo>
                    <a:lnTo>
                      <a:pt x="364" y="470"/>
                    </a:lnTo>
                    <a:lnTo>
                      <a:pt x="364" y="485"/>
                    </a:lnTo>
                    <a:lnTo>
                      <a:pt x="370" y="485"/>
                    </a:lnTo>
                    <a:lnTo>
                      <a:pt x="375" y="485"/>
                    </a:lnTo>
                    <a:lnTo>
                      <a:pt x="396" y="480"/>
                    </a:lnTo>
                    <a:lnTo>
                      <a:pt x="422" y="485"/>
                    </a:lnTo>
                    <a:lnTo>
                      <a:pt x="432" y="485"/>
                    </a:lnTo>
                    <a:lnTo>
                      <a:pt x="432" y="475"/>
                    </a:lnTo>
                    <a:lnTo>
                      <a:pt x="432" y="470"/>
                    </a:lnTo>
                    <a:lnTo>
                      <a:pt x="427" y="465"/>
                    </a:lnTo>
                    <a:lnTo>
                      <a:pt x="422" y="459"/>
                    </a:lnTo>
                    <a:lnTo>
                      <a:pt x="422" y="438"/>
                    </a:lnTo>
                    <a:lnTo>
                      <a:pt x="432" y="433"/>
                    </a:lnTo>
                    <a:lnTo>
                      <a:pt x="432" y="428"/>
                    </a:lnTo>
                    <a:lnTo>
                      <a:pt x="432" y="423"/>
                    </a:lnTo>
                    <a:lnTo>
                      <a:pt x="448" y="423"/>
                    </a:lnTo>
                    <a:lnTo>
                      <a:pt x="453" y="423"/>
                    </a:lnTo>
                    <a:lnTo>
                      <a:pt x="458" y="418"/>
                    </a:lnTo>
                    <a:lnTo>
                      <a:pt x="463" y="423"/>
                    </a:lnTo>
                    <a:lnTo>
                      <a:pt x="469" y="423"/>
                    </a:lnTo>
                    <a:lnTo>
                      <a:pt x="474" y="423"/>
                    </a:lnTo>
                    <a:lnTo>
                      <a:pt x="479" y="418"/>
                    </a:lnTo>
                    <a:lnTo>
                      <a:pt x="484" y="418"/>
                    </a:lnTo>
                    <a:lnTo>
                      <a:pt x="484" y="397"/>
                    </a:lnTo>
                    <a:lnTo>
                      <a:pt x="489" y="360"/>
                    </a:lnTo>
                    <a:lnTo>
                      <a:pt x="479" y="355"/>
                    </a:lnTo>
                    <a:lnTo>
                      <a:pt x="479" y="339"/>
                    </a:lnTo>
                    <a:lnTo>
                      <a:pt x="479" y="292"/>
                    </a:lnTo>
                    <a:lnTo>
                      <a:pt x="469" y="287"/>
                    </a:lnTo>
                    <a:lnTo>
                      <a:pt x="469" y="282"/>
                    </a:lnTo>
                    <a:lnTo>
                      <a:pt x="463" y="276"/>
                    </a:lnTo>
                    <a:lnTo>
                      <a:pt x="458" y="271"/>
                    </a:lnTo>
                    <a:lnTo>
                      <a:pt x="458" y="266"/>
                    </a:lnTo>
                    <a:lnTo>
                      <a:pt x="463" y="266"/>
                    </a:lnTo>
                    <a:lnTo>
                      <a:pt x="469" y="261"/>
                    </a:lnTo>
                    <a:lnTo>
                      <a:pt x="469" y="256"/>
                    </a:lnTo>
                    <a:lnTo>
                      <a:pt x="474" y="256"/>
                    </a:lnTo>
                    <a:lnTo>
                      <a:pt x="495" y="256"/>
                    </a:lnTo>
                    <a:lnTo>
                      <a:pt x="500" y="261"/>
                    </a:lnTo>
                    <a:lnTo>
                      <a:pt x="500" y="266"/>
                    </a:lnTo>
                    <a:lnTo>
                      <a:pt x="505" y="266"/>
                    </a:lnTo>
                    <a:lnTo>
                      <a:pt x="510" y="266"/>
                    </a:lnTo>
                    <a:lnTo>
                      <a:pt x="516" y="266"/>
                    </a:lnTo>
                    <a:lnTo>
                      <a:pt x="521" y="266"/>
                    </a:lnTo>
                    <a:lnTo>
                      <a:pt x="521" y="261"/>
                    </a:lnTo>
                    <a:lnTo>
                      <a:pt x="526" y="256"/>
                    </a:lnTo>
                    <a:lnTo>
                      <a:pt x="531" y="256"/>
                    </a:lnTo>
                    <a:lnTo>
                      <a:pt x="536" y="256"/>
                    </a:lnTo>
                    <a:lnTo>
                      <a:pt x="536" y="250"/>
                    </a:lnTo>
                    <a:lnTo>
                      <a:pt x="542" y="250"/>
                    </a:lnTo>
                    <a:lnTo>
                      <a:pt x="547" y="250"/>
                    </a:lnTo>
                    <a:lnTo>
                      <a:pt x="552" y="245"/>
                    </a:lnTo>
                    <a:lnTo>
                      <a:pt x="557" y="235"/>
                    </a:lnTo>
                    <a:lnTo>
                      <a:pt x="562" y="240"/>
                    </a:lnTo>
                    <a:lnTo>
                      <a:pt x="568" y="245"/>
                    </a:lnTo>
                    <a:lnTo>
                      <a:pt x="573" y="235"/>
                    </a:lnTo>
                    <a:lnTo>
                      <a:pt x="578" y="235"/>
                    </a:lnTo>
                    <a:lnTo>
                      <a:pt x="583" y="235"/>
                    </a:lnTo>
                    <a:lnTo>
                      <a:pt x="583" y="224"/>
                    </a:lnTo>
                    <a:lnTo>
                      <a:pt x="578" y="209"/>
                    </a:lnTo>
                    <a:lnTo>
                      <a:pt x="573" y="203"/>
                    </a:lnTo>
                    <a:lnTo>
                      <a:pt x="562" y="198"/>
                    </a:lnTo>
                    <a:lnTo>
                      <a:pt x="557" y="193"/>
                    </a:lnTo>
                    <a:lnTo>
                      <a:pt x="557" y="182"/>
                    </a:lnTo>
                    <a:lnTo>
                      <a:pt x="562" y="182"/>
                    </a:lnTo>
                    <a:lnTo>
                      <a:pt x="562" y="177"/>
                    </a:lnTo>
                    <a:lnTo>
                      <a:pt x="568" y="177"/>
                    </a:lnTo>
                    <a:lnTo>
                      <a:pt x="568" y="172"/>
                    </a:lnTo>
                    <a:lnTo>
                      <a:pt x="573" y="167"/>
                    </a:lnTo>
                    <a:lnTo>
                      <a:pt x="573" y="156"/>
                    </a:lnTo>
                    <a:lnTo>
                      <a:pt x="568" y="146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73" y="120"/>
                    </a:lnTo>
                    <a:lnTo>
                      <a:pt x="552" y="114"/>
                    </a:lnTo>
                    <a:lnTo>
                      <a:pt x="552" y="109"/>
                    </a:lnTo>
                    <a:lnTo>
                      <a:pt x="531" y="109"/>
                    </a:lnTo>
                    <a:lnTo>
                      <a:pt x="516" y="114"/>
                    </a:lnTo>
                    <a:lnTo>
                      <a:pt x="505" y="109"/>
                    </a:lnTo>
                    <a:lnTo>
                      <a:pt x="500" y="104"/>
                    </a:lnTo>
                    <a:lnTo>
                      <a:pt x="489" y="99"/>
                    </a:lnTo>
                    <a:lnTo>
                      <a:pt x="479" y="99"/>
                    </a:lnTo>
                    <a:lnTo>
                      <a:pt x="469" y="99"/>
                    </a:lnTo>
                    <a:lnTo>
                      <a:pt x="469" y="94"/>
                    </a:lnTo>
                    <a:lnTo>
                      <a:pt x="463" y="94"/>
                    </a:lnTo>
                    <a:lnTo>
                      <a:pt x="448" y="88"/>
                    </a:lnTo>
                    <a:lnTo>
                      <a:pt x="448" y="78"/>
                    </a:lnTo>
                    <a:lnTo>
                      <a:pt x="443" y="73"/>
                    </a:lnTo>
                    <a:lnTo>
                      <a:pt x="437" y="67"/>
                    </a:lnTo>
                    <a:lnTo>
                      <a:pt x="432" y="62"/>
                    </a:lnTo>
                    <a:lnTo>
                      <a:pt x="443" y="57"/>
                    </a:lnTo>
                    <a:lnTo>
                      <a:pt x="443" y="52"/>
                    </a:lnTo>
                    <a:lnTo>
                      <a:pt x="443" y="47"/>
                    </a:lnTo>
                    <a:lnTo>
                      <a:pt x="448" y="41"/>
                    </a:lnTo>
                    <a:lnTo>
                      <a:pt x="458" y="36"/>
                    </a:lnTo>
                    <a:lnTo>
                      <a:pt x="458" y="26"/>
                    </a:lnTo>
                    <a:lnTo>
                      <a:pt x="458" y="20"/>
                    </a:lnTo>
                    <a:lnTo>
                      <a:pt x="469" y="20"/>
                    </a:lnTo>
                    <a:lnTo>
                      <a:pt x="474" y="15"/>
                    </a:lnTo>
                    <a:lnTo>
                      <a:pt x="489" y="10"/>
                    </a:lnTo>
                    <a:lnTo>
                      <a:pt x="510" y="0"/>
                    </a:lnTo>
                    <a:lnTo>
                      <a:pt x="516" y="5"/>
                    </a:lnTo>
                    <a:lnTo>
                      <a:pt x="526" y="5"/>
                    </a:lnTo>
                    <a:lnTo>
                      <a:pt x="526" y="0"/>
                    </a:lnTo>
                    <a:lnTo>
                      <a:pt x="536" y="20"/>
                    </a:lnTo>
                    <a:lnTo>
                      <a:pt x="536" y="26"/>
                    </a:lnTo>
                    <a:lnTo>
                      <a:pt x="547" y="31"/>
                    </a:lnTo>
                    <a:lnTo>
                      <a:pt x="552" y="31"/>
                    </a:lnTo>
                    <a:lnTo>
                      <a:pt x="552" y="47"/>
                    </a:lnTo>
                    <a:lnTo>
                      <a:pt x="562" y="41"/>
                    </a:lnTo>
                    <a:lnTo>
                      <a:pt x="562" y="31"/>
                    </a:lnTo>
                    <a:lnTo>
                      <a:pt x="573" y="36"/>
                    </a:lnTo>
                    <a:lnTo>
                      <a:pt x="573" y="41"/>
                    </a:lnTo>
                    <a:lnTo>
                      <a:pt x="568" y="47"/>
                    </a:lnTo>
                    <a:lnTo>
                      <a:pt x="568" y="62"/>
                    </a:lnTo>
                    <a:lnTo>
                      <a:pt x="578" y="57"/>
                    </a:lnTo>
                    <a:lnTo>
                      <a:pt x="583" y="47"/>
                    </a:lnTo>
                    <a:lnTo>
                      <a:pt x="583" y="41"/>
                    </a:lnTo>
                    <a:lnTo>
                      <a:pt x="589" y="41"/>
                    </a:lnTo>
                    <a:lnTo>
                      <a:pt x="589" y="10"/>
                    </a:lnTo>
                    <a:lnTo>
                      <a:pt x="594" y="5"/>
                    </a:lnTo>
                    <a:lnTo>
                      <a:pt x="604" y="5"/>
                    </a:lnTo>
                    <a:lnTo>
                      <a:pt x="615" y="5"/>
                    </a:lnTo>
                    <a:lnTo>
                      <a:pt x="615" y="10"/>
                    </a:lnTo>
                    <a:lnTo>
                      <a:pt x="625" y="15"/>
                    </a:lnTo>
                    <a:lnTo>
                      <a:pt x="630" y="20"/>
                    </a:lnTo>
                    <a:lnTo>
                      <a:pt x="635" y="41"/>
                    </a:lnTo>
                    <a:lnTo>
                      <a:pt x="646" y="41"/>
                    </a:lnTo>
                    <a:lnTo>
                      <a:pt x="646" y="36"/>
                    </a:lnTo>
                    <a:lnTo>
                      <a:pt x="646" y="10"/>
                    </a:lnTo>
                    <a:lnTo>
                      <a:pt x="651" y="10"/>
                    </a:lnTo>
                    <a:lnTo>
                      <a:pt x="651" y="5"/>
                    </a:lnTo>
                    <a:lnTo>
                      <a:pt x="662" y="5"/>
                    </a:lnTo>
                    <a:lnTo>
                      <a:pt x="672" y="0"/>
                    </a:lnTo>
                    <a:lnTo>
                      <a:pt x="677" y="5"/>
                    </a:lnTo>
                    <a:lnTo>
                      <a:pt x="682" y="26"/>
                    </a:lnTo>
                    <a:lnTo>
                      <a:pt x="688" y="47"/>
                    </a:lnTo>
                    <a:lnTo>
                      <a:pt x="698" y="67"/>
                    </a:lnTo>
                    <a:lnTo>
                      <a:pt x="703" y="73"/>
                    </a:lnTo>
                    <a:lnTo>
                      <a:pt x="703" y="78"/>
                    </a:lnTo>
                    <a:lnTo>
                      <a:pt x="714" y="78"/>
                    </a:lnTo>
                    <a:lnTo>
                      <a:pt x="714" y="88"/>
                    </a:lnTo>
                    <a:lnTo>
                      <a:pt x="719" y="88"/>
                    </a:lnTo>
                    <a:lnTo>
                      <a:pt x="719" y="94"/>
                    </a:lnTo>
                    <a:lnTo>
                      <a:pt x="719" y="99"/>
                    </a:lnTo>
                    <a:lnTo>
                      <a:pt x="724" y="104"/>
                    </a:lnTo>
                    <a:lnTo>
                      <a:pt x="719" y="104"/>
                    </a:lnTo>
                    <a:lnTo>
                      <a:pt x="719" y="109"/>
                    </a:lnTo>
                    <a:lnTo>
                      <a:pt x="719" y="114"/>
                    </a:lnTo>
                    <a:lnTo>
                      <a:pt x="719" y="120"/>
                    </a:lnTo>
                    <a:lnTo>
                      <a:pt x="719" y="125"/>
                    </a:lnTo>
                    <a:lnTo>
                      <a:pt x="714" y="130"/>
                    </a:lnTo>
                    <a:lnTo>
                      <a:pt x="719" y="130"/>
                    </a:lnTo>
                    <a:lnTo>
                      <a:pt x="719" y="135"/>
                    </a:lnTo>
                    <a:lnTo>
                      <a:pt x="724" y="167"/>
                    </a:lnTo>
                    <a:lnTo>
                      <a:pt x="729" y="162"/>
                    </a:lnTo>
                    <a:lnTo>
                      <a:pt x="734" y="162"/>
                    </a:lnTo>
                    <a:lnTo>
                      <a:pt x="740" y="156"/>
                    </a:lnTo>
                    <a:lnTo>
                      <a:pt x="750" y="156"/>
                    </a:lnTo>
                    <a:lnTo>
                      <a:pt x="750" y="162"/>
                    </a:lnTo>
                    <a:lnTo>
                      <a:pt x="755" y="167"/>
                    </a:lnTo>
                    <a:lnTo>
                      <a:pt x="761" y="167"/>
                    </a:lnTo>
                    <a:lnTo>
                      <a:pt x="766" y="167"/>
                    </a:lnTo>
                    <a:lnTo>
                      <a:pt x="766" y="162"/>
                    </a:lnTo>
                    <a:lnTo>
                      <a:pt x="771" y="162"/>
                    </a:lnTo>
                    <a:lnTo>
                      <a:pt x="771" y="156"/>
                    </a:lnTo>
                    <a:lnTo>
                      <a:pt x="776" y="156"/>
                    </a:lnTo>
                    <a:lnTo>
                      <a:pt x="781" y="156"/>
                    </a:lnTo>
                    <a:lnTo>
                      <a:pt x="787" y="151"/>
                    </a:lnTo>
                    <a:lnTo>
                      <a:pt x="792" y="151"/>
                    </a:lnTo>
                    <a:lnTo>
                      <a:pt x="797" y="151"/>
                    </a:lnTo>
                    <a:lnTo>
                      <a:pt x="802" y="151"/>
                    </a:lnTo>
                    <a:lnTo>
                      <a:pt x="807" y="151"/>
                    </a:lnTo>
                    <a:lnTo>
                      <a:pt x="813" y="151"/>
                    </a:lnTo>
                    <a:lnTo>
                      <a:pt x="834" y="146"/>
                    </a:lnTo>
                    <a:lnTo>
                      <a:pt x="839" y="141"/>
                    </a:lnTo>
                    <a:lnTo>
                      <a:pt x="844" y="135"/>
                    </a:lnTo>
                    <a:lnTo>
                      <a:pt x="849" y="130"/>
                    </a:lnTo>
                    <a:lnTo>
                      <a:pt x="860" y="125"/>
                    </a:lnTo>
                    <a:lnTo>
                      <a:pt x="870" y="120"/>
                    </a:lnTo>
                    <a:lnTo>
                      <a:pt x="870" y="125"/>
                    </a:lnTo>
                    <a:lnTo>
                      <a:pt x="875" y="130"/>
                    </a:lnTo>
                    <a:lnTo>
                      <a:pt x="880" y="135"/>
                    </a:lnTo>
                    <a:lnTo>
                      <a:pt x="880" y="141"/>
                    </a:lnTo>
                    <a:lnTo>
                      <a:pt x="886" y="146"/>
                    </a:lnTo>
                    <a:lnTo>
                      <a:pt x="891" y="135"/>
                    </a:lnTo>
                    <a:lnTo>
                      <a:pt x="891" y="130"/>
                    </a:lnTo>
                    <a:lnTo>
                      <a:pt x="896" y="125"/>
                    </a:lnTo>
                    <a:lnTo>
                      <a:pt x="896" y="114"/>
                    </a:lnTo>
                    <a:lnTo>
                      <a:pt x="901" y="109"/>
                    </a:lnTo>
                    <a:lnTo>
                      <a:pt x="901" y="104"/>
                    </a:lnTo>
                    <a:lnTo>
                      <a:pt x="906" y="104"/>
                    </a:lnTo>
                    <a:lnTo>
                      <a:pt x="912" y="99"/>
                    </a:lnTo>
                    <a:lnTo>
                      <a:pt x="922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6" name="Freeform 35">
                <a:extLst>
                  <a:ext uri="{FF2B5EF4-FFF2-40B4-BE49-F238E27FC236}">
                    <a16:creationId xmlns:a16="http://schemas.microsoft.com/office/drawing/2014/main" id="{B75687D0-DC1E-313D-F049-D15C908F96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828463" y="922468"/>
                <a:ext cx="1531591" cy="1318079"/>
              </a:xfrm>
              <a:custGeom>
                <a:avLst/>
                <a:gdLst>
                  <a:gd name="T0" fmla="*/ 1011 w 1038"/>
                  <a:gd name="T1" fmla="*/ 298 h 899"/>
                  <a:gd name="T2" fmla="*/ 928 w 1038"/>
                  <a:gd name="T3" fmla="*/ 314 h 899"/>
                  <a:gd name="T4" fmla="*/ 881 w 1038"/>
                  <a:gd name="T5" fmla="*/ 298 h 899"/>
                  <a:gd name="T6" fmla="*/ 829 w 1038"/>
                  <a:gd name="T7" fmla="*/ 298 h 899"/>
                  <a:gd name="T8" fmla="*/ 808 w 1038"/>
                  <a:gd name="T9" fmla="*/ 329 h 899"/>
                  <a:gd name="T10" fmla="*/ 735 w 1038"/>
                  <a:gd name="T11" fmla="*/ 340 h 899"/>
                  <a:gd name="T12" fmla="*/ 730 w 1038"/>
                  <a:gd name="T13" fmla="*/ 403 h 899"/>
                  <a:gd name="T14" fmla="*/ 725 w 1038"/>
                  <a:gd name="T15" fmla="*/ 444 h 899"/>
                  <a:gd name="T16" fmla="*/ 683 w 1038"/>
                  <a:gd name="T17" fmla="*/ 434 h 899"/>
                  <a:gd name="T18" fmla="*/ 652 w 1038"/>
                  <a:gd name="T19" fmla="*/ 413 h 899"/>
                  <a:gd name="T20" fmla="*/ 621 w 1038"/>
                  <a:gd name="T21" fmla="*/ 423 h 899"/>
                  <a:gd name="T22" fmla="*/ 600 w 1038"/>
                  <a:gd name="T23" fmla="*/ 455 h 899"/>
                  <a:gd name="T24" fmla="*/ 636 w 1038"/>
                  <a:gd name="T25" fmla="*/ 606 h 899"/>
                  <a:gd name="T26" fmla="*/ 584 w 1038"/>
                  <a:gd name="T27" fmla="*/ 627 h 899"/>
                  <a:gd name="T28" fmla="*/ 480 w 1038"/>
                  <a:gd name="T29" fmla="*/ 632 h 899"/>
                  <a:gd name="T30" fmla="*/ 402 w 1038"/>
                  <a:gd name="T31" fmla="*/ 627 h 899"/>
                  <a:gd name="T32" fmla="*/ 329 w 1038"/>
                  <a:gd name="T33" fmla="*/ 622 h 899"/>
                  <a:gd name="T34" fmla="*/ 323 w 1038"/>
                  <a:gd name="T35" fmla="*/ 737 h 899"/>
                  <a:gd name="T36" fmla="*/ 308 w 1038"/>
                  <a:gd name="T37" fmla="*/ 826 h 899"/>
                  <a:gd name="T38" fmla="*/ 303 w 1038"/>
                  <a:gd name="T39" fmla="*/ 847 h 899"/>
                  <a:gd name="T40" fmla="*/ 287 w 1038"/>
                  <a:gd name="T41" fmla="*/ 836 h 899"/>
                  <a:gd name="T42" fmla="*/ 250 w 1038"/>
                  <a:gd name="T43" fmla="*/ 852 h 899"/>
                  <a:gd name="T44" fmla="*/ 204 w 1038"/>
                  <a:gd name="T45" fmla="*/ 862 h 899"/>
                  <a:gd name="T46" fmla="*/ 172 w 1038"/>
                  <a:gd name="T47" fmla="*/ 873 h 899"/>
                  <a:gd name="T48" fmla="*/ 136 w 1038"/>
                  <a:gd name="T49" fmla="*/ 899 h 899"/>
                  <a:gd name="T50" fmla="*/ 110 w 1038"/>
                  <a:gd name="T51" fmla="*/ 852 h 899"/>
                  <a:gd name="T52" fmla="*/ 151 w 1038"/>
                  <a:gd name="T53" fmla="*/ 805 h 899"/>
                  <a:gd name="T54" fmla="*/ 151 w 1038"/>
                  <a:gd name="T55" fmla="*/ 659 h 899"/>
                  <a:gd name="T56" fmla="*/ 162 w 1038"/>
                  <a:gd name="T57" fmla="*/ 612 h 899"/>
                  <a:gd name="T58" fmla="*/ 183 w 1038"/>
                  <a:gd name="T59" fmla="*/ 591 h 899"/>
                  <a:gd name="T60" fmla="*/ 209 w 1038"/>
                  <a:gd name="T61" fmla="*/ 570 h 899"/>
                  <a:gd name="T62" fmla="*/ 240 w 1038"/>
                  <a:gd name="T63" fmla="*/ 612 h 899"/>
                  <a:gd name="T64" fmla="*/ 271 w 1038"/>
                  <a:gd name="T65" fmla="*/ 549 h 899"/>
                  <a:gd name="T66" fmla="*/ 250 w 1038"/>
                  <a:gd name="T67" fmla="*/ 497 h 899"/>
                  <a:gd name="T68" fmla="*/ 250 w 1038"/>
                  <a:gd name="T69" fmla="*/ 444 h 899"/>
                  <a:gd name="T70" fmla="*/ 250 w 1038"/>
                  <a:gd name="T71" fmla="*/ 397 h 899"/>
                  <a:gd name="T72" fmla="*/ 204 w 1038"/>
                  <a:gd name="T73" fmla="*/ 356 h 899"/>
                  <a:gd name="T74" fmla="*/ 214 w 1038"/>
                  <a:gd name="T75" fmla="*/ 303 h 899"/>
                  <a:gd name="T76" fmla="*/ 209 w 1038"/>
                  <a:gd name="T77" fmla="*/ 277 h 899"/>
                  <a:gd name="T78" fmla="*/ 151 w 1038"/>
                  <a:gd name="T79" fmla="*/ 282 h 899"/>
                  <a:gd name="T80" fmla="*/ 110 w 1038"/>
                  <a:gd name="T81" fmla="*/ 272 h 899"/>
                  <a:gd name="T82" fmla="*/ 58 w 1038"/>
                  <a:gd name="T83" fmla="*/ 251 h 899"/>
                  <a:gd name="T84" fmla="*/ 5 w 1038"/>
                  <a:gd name="T85" fmla="*/ 246 h 899"/>
                  <a:gd name="T86" fmla="*/ 16 w 1038"/>
                  <a:gd name="T87" fmla="*/ 157 h 899"/>
                  <a:gd name="T88" fmla="*/ 68 w 1038"/>
                  <a:gd name="T89" fmla="*/ 120 h 899"/>
                  <a:gd name="T90" fmla="*/ 125 w 1038"/>
                  <a:gd name="T91" fmla="*/ 73 h 899"/>
                  <a:gd name="T92" fmla="*/ 177 w 1038"/>
                  <a:gd name="T93" fmla="*/ 63 h 899"/>
                  <a:gd name="T94" fmla="*/ 235 w 1038"/>
                  <a:gd name="T95" fmla="*/ 53 h 899"/>
                  <a:gd name="T96" fmla="*/ 323 w 1038"/>
                  <a:gd name="T97" fmla="*/ 58 h 899"/>
                  <a:gd name="T98" fmla="*/ 381 w 1038"/>
                  <a:gd name="T99" fmla="*/ 58 h 899"/>
                  <a:gd name="T100" fmla="*/ 428 w 1038"/>
                  <a:gd name="T101" fmla="*/ 58 h 899"/>
                  <a:gd name="T102" fmla="*/ 511 w 1038"/>
                  <a:gd name="T103" fmla="*/ 5 h 899"/>
                  <a:gd name="T104" fmla="*/ 626 w 1038"/>
                  <a:gd name="T105" fmla="*/ 32 h 899"/>
                  <a:gd name="T106" fmla="*/ 735 w 1038"/>
                  <a:gd name="T107" fmla="*/ 73 h 899"/>
                  <a:gd name="T108" fmla="*/ 824 w 1038"/>
                  <a:gd name="T109" fmla="*/ 79 h 899"/>
                  <a:gd name="T110" fmla="*/ 918 w 1038"/>
                  <a:gd name="T111" fmla="*/ 126 h 899"/>
                  <a:gd name="T112" fmla="*/ 996 w 1038"/>
                  <a:gd name="T113" fmla="*/ 214 h 899"/>
                  <a:gd name="T114" fmla="*/ 1027 w 1038"/>
                  <a:gd name="T115" fmla="*/ 267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8" h="899">
                    <a:moveTo>
                      <a:pt x="1038" y="277"/>
                    </a:moveTo>
                    <a:lnTo>
                      <a:pt x="1032" y="282"/>
                    </a:lnTo>
                    <a:lnTo>
                      <a:pt x="1027" y="282"/>
                    </a:lnTo>
                    <a:lnTo>
                      <a:pt x="1022" y="288"/>
                    </a:lnTo>
                    <a:lnTo>
                      <a:pt x="1017" y="293"/>
                    </a:lnTo>
                    <a:lnTo>
                      <a:pt x="1017" y="298"/>
                    </a:lnTo>
                    <a:lnTo>
                      <a:pt x="1011" y="298"/>
                    </a:lnTo>
                    <a:lnTo>
                      <a:pt x="1001" y="303"/>
                    </a:lnTo>
                    <a:lnTo>
                      <a:pt x="991" y="309"/>
                    </a:lnTo>
                    <a:lnTo>
                      <a:pt x="980" y="314"/>
                    </a:lnTo>
                    <a:lnTo>
                      <a:pt x="975" y="314"/>
                    </a:lnTo>
                    <a:lnTo>
                      <a:pt x="970" y="319"/>
                    </a:lnTo>
                    <a:lnTo>
                      <a:pt x="954" y="319"/>
                    </a:lnTo>
                    <a:lnTo>
                      <a:pt x="928" y="314"/>
                    </a:lnTo>
                    <a:lnTo>
                      <a:pt x="918" y="314"/>
                    </a:lnTo>
                    <a:lnTo>
                      <a:pt x="912" y="314"/>
                    </a:lnTo>
                    <a:lnTo>
                      <a:pt x="907" y="309"/>
                    </a:lnTo>
                    <a:lnTo>
                      <a:pt x="902" y="309"/>
                    </a:lnTo>
                    <a:lnTo>
                      <a:pt x="897" y="303"/>
                    </a:lnTo>
                    <a:lnTo>
                      <a:pt x="892" y="298"/>
                    </a:lnTo>
                    <a:lnTo>
                      <a:pt x="881" y="298"/>
                    </a:lnTo>
                    <a:lnTo>
                      <a:pt x="876" y="293"/>
                    </a:lnTo>
                    <a:lnTo>
                      <a:pt x="871" y="288"/>
                    </a:lnTo>
                    <a:lnTo>
                      <a:pt x="860" y="288"/>
                    </a:lnTo>
                    <a:lnTo>
                      <a:pt x="845" y="288"/>
                    </a:lnTo>
                    <a:lnTo>
                      <a:pt x="829" y="288"/>
                    </a:lnTo>
                    <a:lnTo>
                      <a:pt x="829" y="293"/>
                    </a:lnTo>
                    <a:lnTo>
                      <a:pt x="829" y="298"/>
                    </a:lnTo>
                    <a:lnTo>
                      <a:pt x="829" y="303"/>
                    </a:lnTo>
                    <a:lnTo>
                      <a:pt x="824" y="319"/>
                    </a:lnTo>
                    <a:lnTo>
                      <a:pt x="824" y="329"/>
                    </a:lnTo>
                    <a:lnTo>
                      <a:pt x="824" y="335"/>
                    </a:lnTo>
                    <a:lnTo>
                      <a:pt x="819" y="335"/>
                    </a:lnTo>
                    <a:lnTo>
                      <a:pt x="813" y="329"/>
                    </a:lnTo>
                    <a:lnTo>
                      <a:pt x="808" y="329"/>
                    </a:lnTo>
                    <a:lnTo>
                      <a:pt x="793" y="319"/>
                    </a:lnTo>
                    <a:lnTo>
                      <a:pt x="782" y="319"/>
                    </a:lnTo>
                    <a:lnTo>
                      <a:pt x="772" y="324"/>
                    </a:lnTo>
                    <a:lnTo>
                      <a:pt x="761" y="329"/>
                    </a:lnTo>
                    <a:lnTo>
                      <a:pt x="746" y="335"/>
                    </a:lnTo>
                    <a:lnTo>
                      <a:pt x="740" y="340"/>
                    </a:lnTo>
                    <a:lnTo>
                      <a:pt x="735" y="340"/>
                    </a:lnTo>
                    <a:lnTo>
                      <a:pt x="735" y="345"/>
                    </a:lnTo>
                    <a:lnTo>
                      <a:pt x="735" y="350"/>
                    </a:lnTo>
                    <a:lnTo>
                      <a:pt x="735" y="356"/>
                    </a:lnTo>
                    <a:lnTo>
                      <a:pt x="735" y="361"/>
                    </a:lnTo>
                    <a:lnTo>
                      <a:pt x="730" y="382"/>
                    </a:lnTo>
                    <a:lnTo>
                      <a:pt x="725" y="387"/>
                    </a:lnTo>
                    <a:lnTo>
                      <a:pt x="730" y="403"/>
                    </a:lnTo>
                    <a:lnTo>
                      <a:pt x="735" y="413"/>
                    </a:lnTo>
                    <a:lnTo>
                      <a:pt x="735" y="429"/>
                    </a:lnTo>
                    <a:lnTo>
                      <a:pt x="740" y="434"/>
                    </a:lnTo>
                    <a:lnTo>
                      <a:pt x="740" y="439"/>
                    </a:lnTo>
                    <a:lnTo>
                      <a:pt x="740" y="444"/>
                    </a:lnTo>
                    <a:lnTo>
                      <a:pt x="730" y="444"/>
                    </a:lnTo>
                    <a:lnTo>
                      <a:pt x="725" y="444"/>
                    </a:lnTo>
                    <a:lnTo>
                      <a:pt x="720" y="444"/>
                    </a:lnTo>
                    <a:lnTo>
                      <a:pt x="714" y="444"/>
                    </a:lnTo>
                    <a:lnTo>
                      <a:pt x="714" y="439"/>
                    </a:lnTo>
                    <a:lnTo>
                      <a:pt x="704" y="439"/>
                    </a:lnTo>
                    <a:lnTo>
                      <a:pt x="693" y="434"/>
                    </a:lnTo>
                    <a:lnTo>
                      <a:pt x="688" y="434"/>
                    </a:lnTo>
                    <a:lnTo>
                      <a:pt x="683" y="434"/>
                    </a:lnTo>
                    <a:lnTo>
                      <a:pt x="678" y="429"/>
                    </a:lnTo>
                    <a:lnTo>
                      <a:pt x="673" y="423"/>
                    </a:lnTo>
                    <a:lnTo>
                      <a:pt x="667" y="418"/>
                    </a:lnTo>
                    <a:lnTo>
                      <a:pt x="662" y="418"/>
                    </a:lnTo>
                    <a:lnTo>
                      <a:pt x="662" y="413"/>
                    </a:lnTo>
                    <a:lnTo>
                      <a:pt x="657" y="413"/>
                    </a:lnTo>
                    <a:lnTo>
                      <a:pt x="652" y="413"/>
                    </a:lnTo>
                    <a:lnTo>
                      <a:pt x="647" y="413"/>
                    </a:lnTo>
                    <a:lnTo>
                      <a:pt x="641" y="413"/>
                    </a:lnTo>
                    <a:lnTo>
                      <a:pt x="636" y="413"/>
                    </a:lnTo>
                    <a:lnTo>
                      <a:pt x="631" y="418"/>
                    </a:lnTo>
                    <a:lnTo>
                      <a:pt x="626" y="418"/>
                    </a:lnTo>
                    <a:lnTo>
                      <a:pt x="626" y="423"/>
                    </a:lnTo>
                    <a:lnTo>
                      <a:pt x="621" y="423"/>
                    </a:lnTo>
                    <a:lnTo>
                      <a:pt x="621" y="429"/>
                    </a:lnTo>
                    <a:lnTo>
                      <a:pt x="610" y="434"/>
                    </a:lnTo>
                    <a:lnTo>
                      <a:pt x="610" y="439"/>
                    </a:lnTo>
                    <a:lnTo>
                      <a:pt x="605" y="439"/>
                    </a:lnTo>
                    <a:lnTo>
                      <a:pt x="605" y="444"/>
                    </a:lnTo>
                    <a:lnTo>
                      <a:pt x="600" y="450"/>
                    </a:lnTo>
                    <a:lnTo>
                      <a:pt x="600" y="455"/>
                    </a:lnTo>
                    <a:lnTo>
                      <a:pt x="610" y="486"/>
                    </a:lnTo>
                    <a:lnTo>
                      <a:pt x="615" y="502"/>
                    </a:lnTo>
                    <a:lnTo>
                      <a:pt x="626" y="518"/>
                    </a:lnTo>
                    <a:lnTo>
                      <a:pt x="631" y="533"/>
                    </a:lnTo>
                    <a:lnTo>
                      <a:pt x="631" y="544"/>
                    </a:lnTo>
                    <a:lnTo>
                      <a:pt x="636" y="544"/>
                    </a:lnTo>
                    <a:lnTo>
                      <a:pt x="636" y="606"/>
                    </a:lnTo>
                    <a:lnTo>
                      <a:pt x="631" y="606"/>
                    </a:lnTo>
                    <a:lnTo>
                      <a:pt x="631" y="617"/>
                    </a:lnTo>
                    <a:lnTo>
                      <a:pt x="626" y="627"/>
                    </a:lnTo>
                    <a:lnTo>
                      <a:pt x="605" y="627"/>
                    </a:lnTo>
                    <a:lnTo>
                      <a:pt x="605" y="622"/>
                    </a:lnTo>
                    <a:lnTo>
                      <a:pt x="589" y="622"/>
                    </a:lnTo>
                    <a:lnTo>
                      <a:pt x="584" y="627"/>
                    </a:lnTo>
                    <a:lnTo>
                      <a:pt x="568" y="632"/>
                    </a:lnTo>
                    <a:lnTo>
                      <a:pt x="542" y="632"/>
                    </a:lnTo>
                    <a:lnTo>
                      <a:pt x="495" y="638"/>
                    </a:lnTo>
                    <a:lnTo>
                      <a:pt x="490" y="638"/>
                    </a:lnTo>
                    <a:lnTo>
                      <a:pt x="490" y="632"/>
                    </a:lnTo>
                    <a:lnTo>
                      <a:pt x="485" y="632"/>
                    </a:lnTo>
                    <a:lnTo>
                      <a:pt x="480" y="632"/>
                    </a:lnTo>
                    <a:lnTo>
                      <a:pt x="469" y="632"/>
                    </a:lnTo>
                    <a:lnTo>
                      <a:pt x="459" y="632"/>
                    </a:lnTo>
                    <a:lnTo>
                      <a:pt x="449" y="632"/>
                    </a:lnTo>
                    <a:lnTo>
                      <a:pt x="443" y="632"/>
                    </a:lnTo>
                    <a:lnTo>
                      <a:pt x="443" y="627"/>
                    </a:lnTo>
                    <a:lnTo>
                      <a:pt x="438" y="627"/>
                    </a:lnTo>
                    <a:lnTo>
                      <a:pt x="402" y="627"/>
                    </a:lnTo>
                    <a:lnTo>
                      <a:pt x="376" y="627"/>
                    </a:lnTo>
                    <a:lnTo>
                      <a:pt x="365" y="627"/>
                    </a:lnTo>
                    <a:lnTo>
                      <a:pt x="360" y="627"/>
                    </a:lnTo>
                    <a:lnTo>
                      <a:pt x="349" y="622"/>
                    </a:lnTo>
                    <a:lnTo>
                      <a:pt x="339" y="622"/>
                    </a:lnTo>
                    <a:lnTo>
                      <a:pt x="334" y="622"/>
                    </a:lnTo>
                    <a:lnTo>
                      <a:pt x="329" y="622"/>
                    </a:lnTo>
                    <a:lnTo>
                      <a:pt x="323" y="627"/>
                    </a:lnTo>
                    <a:lnTo>
                      <a:pt x="323" y="632"/>
                    </a:lnTo>
                    <a:lnTo>
                      <a:pt x="318" y="632"/>
                    </a:lnTo>
                    <a:lnTo>
                      <a:pt x="318" y="638"/>
                    </a:lnTo>
                    <a:lnTo>
                      <a:pt x="318" y="679"/>
                    </a:lnTo>
                    <a:lnTo>
                      <a:pt x="323" y="732"/>
                    </a:lnTo>
                    <a:lnTo>
                      <a:pt x="323" y="737"/>
                    </a:lnTo>
                    <a:lnTo>
                      <a:pt x="318" y="742"/>
                    </a:lnTo>
                    <a:lnTo>
                      <a:pt x="318" y="753"/>
                    </a:lnTo>
                    <a:lnTo>
                      <a:pt x="313" y="774"/>
                    </a:lnTo>
                    <a:lnTo>
                      <a:pt x="313" y="794"/>
                    </a:lnTo>
                    <a:lnTo>
                      <a:pt x="308" y="810"/>
                    </a:lnTo>
                    <a:lnTo>
                      <a:pt x="308" y="821"/>
                    </a:lnTo>
                    <a:lnTo>
                      <a:pt x="308" y="826"/>
                    </a:lnTo>
                    <a:lnTo>
                      <a:pt x="308" y="831"/>
                    </a:lnTo>
                    <a:lnTo>
                      <a:pt x="308" y="836"/>
                    </a:lnTo>
                    <a:lnTo>
                      <a:pt x="313" y="836"/>
                    </a:lnTo>
                    <a:lnTo>
                      <a:pt x="313" y="841"/>
                    </a:lnTo>
                    <a:lnTo>
                      <a:pt x="308" y="841"/>
                    </a:lnTo>
                    <a:lnTo>
                      <a:pt x="303" y="841"/>
                    </a:lnTo>
                    <a:lnTo>
                      <a:pt x="303" y="847"/>
                    </a:lnTo>
                    <a:lnTo>
                      <a:pt x="297" y="847"/>
                    </a:lnTo>
                    <a:lnTo>
                      <a:pt x="292" y="847"/>
                    </a:lnTo>
                    <a:lnTo>
                      <a:pt x="292" y="841"/>
                    </a:lnTo>
                    <a:lnTo>
                      <a:pt x="292" y="836"/>
                    </a:lnTo>
                    <a:lnTo>
                      <a:pt x="297" y="836"/>
                    </a:lnTo>
                    <a:lnTo>
                      <a:pt x="292" y="831"/>
                    </a:lnTo>
                    <a:lnTo>
                      <a:pt x="287" y="836"/>
                    </a:lnTo>
                    <a:lnTo>
                      <a:pt x="282" y="841"/>
                    </a:lnTo>
                    <a:lnTo>
                      <a:pt x="276" y="847"/>
                    </a:lnTo>
                    <a:lnTo>
                      <a:pt x="271" y="847"/>
                    </a:lnTo>
                    <a:lnTo>
                      <a:pt x="266" y="841"/>
                    </a:lnTo>
                    <a:lnTo>
                      <a:pt x="261" y="841"/>
                    </a:lnTo>
                    <a:lnTo>
                      <a:pt x="256" y="841"/>
                    </a:lnTo>
                    <a:lnTo>
                      <a:pt x="250" y="852"/>
                    </a:lnTo>
                    <a:lnTo>
                      <a:pt x="245" y="857"/>
                    </a:lnTo>
                    <a:lnTo>
                      <a:pt x="240" y="862"/>
                    </a:lnTo>
                    <a:lnTo>
                      <a:pt x="235" y="862"/>
                    </a:lnTo>
                    <a:lnTo>
                      <a:pt x="224" y="862"/>
                    </a:lnTo>
                    <a:lnTo>
                      <a:pt x="219" y="868"/>
                    </a:lnTo>
                    <a:lnTo>
                      <a:pt x="214" y="868"/>
                    </a:lnTo>
                    <a:lnTo>
                      <a:pt x="204" y="862"/>
                    </a:lnTo>
                    <a:lnTo>
                      <a:pt x="198" y="862"/>
                    </a:lnTo>
                    <a:lnTo>
                      <a:pt x="193" y="862"/>
                    </a:lnTo>
                    <a:lnTo>
                      <a:pt x="193" y="868"/>
                    </a:lnTo>
                    <a:lnTo>
                      <a:pt x="188" y="868"/>
                    </a:lnTo>
                    <a:lnTo>
                      <a:pt x="183" y="868"/>
                    </a:lnTo>
                    <a:lnTo>
                      <a:pt x="177" y="868"/>
                    </a:lnTo>
                    <a:lnTo>
                      <a:pt x="172" y="873"/>
                    </a:lnTo>
                    <a:lnTo>
                      <a:pt x="172" y="878"/>
                    </a:lnTo>
                    <a:lnTo>
                      <a:pt x="167" y="878"/>
                    </a:lnTo>
                    <a:lnTo>
                      <a:pt x="167" y="883"/>
                    </a:lnTo>
                    <a:lnTo>
                      <a:pt x="162" y="883"/>
                    </a:lnTo>
                    <a:lnTo>
                      <a:pt x="162" y="878"/>
                    </a:lnTo>
                    <a:lnTo>
                      <a:pt x="157" y="888"/>
                    </a:lnTo>
                    <a:lnTo>
                      <a:pt x="136" y="899"/>
                    </a:lnTo>
                    <a:lnTo>
                      <a:pt x="136" y="894"/>
                    </a:lnTo>
                    <a:lnTo>
                      <a:pt x="131" y="894"/>
                    </a:lnTo>
                    <a:lnTo>
                      <a:pt x="125" y="888"/>
                    </a:lnTo>
                    <a:lnTo>
                      <a:pt x="104" y="868"/>
                    </a:lnTo>
                    <a:lnTo>
                      <a:pt x="104" y="862"/>
                    </a:lnTo>
                    <a:lnTo>
                      <a:pt x="104" y="852"/>
                    </a:lnTo>
                    <a:lnTo>
                      <a:pt x="110" y="852"/>
                    </a:lnTo>
                    <a:lnTo>
                      <a:pt x="110" y="847"/>
                    </a:lnTo>
                    <a:lnTo>
                      <a:pt x="120" y="841"/>
                    </a:lnTo>
                    <a:lnTo>
                      <a:pt x="131" y="836"/>
                    </a:lnTo>
                    <a:lnTo>
                      <a:pt x="146" y="826"/>
                    </a:lnTo>
                    <a:lnTo>
                      <a:pt x="157" y="821"/>
                    </a:lnTo>
                    <a:lnTo>
                      <a:pt x="157" y="810"/>
                    </a:lnTo>
                    <a:lnTo>
                      <a:pt x="151" y="805"/>
                    </a:lnTo>
                    <a:lnTo>
                      <a:pt x="151" y="784"/>
                    </a:lnTo>
                    <a:lnTo>
                      <a:pt x="157" y="768"/>
                    </a:lnTo>
                    <a:lnTo>
                      <a:pt x="162" y="742"/>
                    </a:lnTo>
                    <a:lnTo>
                      <a:pt x="162" y="716"/>
                    </a:lnTo>
                    <a:lnTo>
                      <a:pt x="162" y="690"/>
                    </a:lnTo>
                    <a:lnTo>
                      <a:pt x="151" y="669"/>
                    </a:lnTo>
                    <a:lnTo>
                      <a:pt x="151" y="659"/>
                    </a:lnTo>
                    <a:lnTo>
                      <a:pt x="151" y="648"/>
                    </a:lnTo>
                    <a:lnTo>
                      <a:pt x="146" y="638"/>
                    </a:lnTo>
                    <a:lnTo>
                      <a:pt x="146" y="627"/>
                    </a:lnTo>
                    <a:lnTo>
                      <a:pt x="151" y="627"/>
                    </a:lnTo>
                    <a:lnTo>
                      <a:pt x="151" y="622"/>
                    </a:lnTo>
                    <a:lnTo>
                      <a:pt x="157" y="617"/>
                    </a:lnTo>
                    <a:lnTo>
                      <a:pt x="162" y="612"/>
                    </a:lnTo>
                    <a:lnTo>
                      <a:pt x="167" y="612"/>
                    </a:lnTo>
                    <a:lnTo>
                      <a:pt x="172" y="612"/>
                    </a:lnTo>
                    <a:lnTo>
                      <a:pt x="172" y="606"/>
                    </a:lnTo>
                    <a:lnTo>
                      <a:pt x="177" y="606"/>
                    </a:lnTo>
                    <a:lnTo>
                      <a:pt x="177" y="601"/>
                    </a:lnTo>
                    <a:lnTo>
                      <a:pt x="177" y="596"/>
                    </a:lnTo>
                    <a:lnTo>
                      <a:pt x="183" y="591"/>
                    </a:lnTo>
                    <a:lnTo>
                      <a:pt x="183" y="585"/>
                    </a:lnTo>
                    <a:lnTo>
                      <a:pt x="183" y="580"/>
                    </a:lnTo>
                    <a:lnTo>
                      <a:pt x="193" y="575"/>
                    </a:lnTo>
                    <a:lnTo>
                      <a:pt x="193" y="565"/>
                    </a:lnTo>
                    <a:lnTo>
                      <a:pt x="198" y="570"/>
                    </a:lnTo>
                    <a:lnTo>
                      <a:pt x="209" y="565"/>
                    </a:lnTo>
                    <a:lnTo>
                      <a:pt x="209" y="570"/>
                    </a:lnTo>
                    <a:lnTo>
                      <a:pt x="214" y="575"/>
                    </a:lnTo>
                    <a:lnTo>
                      <a:pt x="214" y="580"/>
                    </a:lnTo>
                    <a:lnTo>
                      <a:pt x="224" y="575"/>
                    </a:lnTo>
                    <a:lnTo>
                      <a:pt x="224" y="612"/>
                    </a:lnTo>
                    <a:lnTo>
                      <a:pt x="230" y="612"/>
                    </a:lnTo>
                    <a:lnTo>
                      <a:pt x="235" y="612"/>
                    </a:lnTo>
                    <a:lnTo>
                      <a:pt x="240" y="612"/>
                    </a:lnTo>
                    <a:lnTo>
                      <a:pt x="245" y="612"/>
                    </a:lnTo>
                    <a:lnTo>
                      <a:pt x="245" y="575"/>
                    </a:lnTo>
                    <a:lnTo>
                      <a:pt x="250" y="570"/>
                    </a:lnTo>
                    <a:lnTo>
                      <a:pt x="250" y="565"/>
                    </a:lnTo>
                    <a:lnTo>
                      <a:pt x="261" y="559"/>
                    </a:lnTo>
                    <a:lnTo>
                      <a:pt x="266" y="554"/>
                    </a:lnTo>
                    <a:lnTo>
                      <a:pt x="271" y="549"/>
                    </a:lnTo>
                    <a:lnTo>
                      <a:pt x="276" y="544"/>
                    </a:lnTo>
                    <a:lnTo>
                      <a:pt x="282" y="533"/>
                    </a:lnTo>
                    <a:lnTo>
                      <a:pt x="282" y="523"/>
                    </a:lnTo>
                    <a:lnTo>
                      <a:pt x="271" y="523"/>
                    </a:lnTo>
                    <a:lnTo>
                      <a:pt x="271" y="512"/>
                    </a:lnTo>
                    <a:lnTo>
                      <a:pt x="256" y="507"/>
                    </a:lnTo>
                    <a:lnTo>
                      <a:pt x="250" y="497"/>
                    </a:lnTo>
                    <a:lnTo>
                      <a:pt x="245" y="481"/>
                    </a:lnTo>
                    <a:lnTo>
                      <a:pt x="245" y="470"/>
                    </a:lnTo>
                    <a:lnTo>
                      <a:pt x="245" y="465"/>
                    </a:lnTo>
                    <a:lnTo>
                      <a:pt x="250" y="460"/>
                    </a:lnTo>
                    <a:lnTo>
                      <a:pt x="250" y="455"/>
                    </a:lnTo>
                    <a:lnTo>
                      <a:pt x="250" y="450"/>
                    </a:lnTo>
                    <a:lnTo>
                      <a:pt x="250" y="444"/>
                    </a:lnTo>
                    <a:lnTo>
                      <a:pt x="256" y="439"/>
                    </a:lnTo>
                    <a:lnTo>
                      <a:pt x="261" y="439"/>
                    </a:lnTo>
                    <a:lnTo>
                      <a:pt x="261" y="434"/>
                    </a:lnTo>
                    <a:lnTo>
                      <a:pt x="261" y="429"/>
                    </a:lnTo>
                    <a:lnTo>
                      <a:pt x="261" y="418"/>
                    </a:lnTo>
                    <a:lnTo>
                      <a:pt x="256" y="408"/>
                    </a:lnTo>
                    <a:lnTo>
                      <a:pt x="250" y="397"/>
                    </a:lnTo>
                    <a:lnTo>
                      <a:pt x="245" y="397"/>
                    </a:lnTo>
                    <a:lnTo>
                      <a:pt x="240" y="397"/>
                    </a:lnTo>
                    <a:lnTo>
                      <a:pt x="235" y="392"/>
                    </a:lnTo>
                    <a:lnTo>
                      <a:pt x="230" y="392"/>
                    </a:lnTo>
                    <a:lnTo>
                      <a:pt x="219" y="382"/>
                    </a:lnTo>
                    <a:lnTo>
                      <a:pt x="209" y="371"/>
                    </a:lnTo>
                    <a:lnTo>
                      <a:pt x="204" y="356"/>
                    </a:lnTo>
                    <a:lnTo>
                      <a:pt x="198" y="345"/>
                    </a:lnTo>
                    <a:lnTo>
                      <a:pt x="193" y="345"/>
                    </a:lnTo>
                    <a:lnTo>
                      <a:pt x="209" y="329"/>
                    </a:lnTo>
                    <a:lnTo>
                      <a:pt x="214" y="319"/>
                    </a:lnTo>
                    <a:lnTo>
                      <a:pt x="209" y="314"/>
                    </a:lnTo>
                    <a:lnTo>
                      <a:pt x="209" y="309"/>
                    </a:lnTo>
                    <a:lnTo>
                      <a:pt x="214" y="303"/>
                    </a:lnTo>
                    <a:lnTo>
                      <a:pt x="219" y="298"/>
                    </a:lnTo>
                    <a:lnTo>
                      <a:pt x="219" y="293"/>
                    </a:lnTo>
                    <a:lnTo>
                      <a:pt x="219" y="288"/>
                    </a:lnTo>
                    <a:lnTo>
                      <a:pt x="219" y="282"/>
                    </a:lnTo>
                    <a:lnTo>
                      <a:pt x="219" y="277"/>
                    </a:lnTo>
                    <a:lnTo>
                      <a:pt x="219" y="272"/>
                    </a:lnTo>
                    <a:lnTo>
                      <a:pt x="209" y="277"/>
                    </a:lnTo>
                    <a:lnTo>
                      <a:pt x="204" y="282"/>
                    </a:lnTo>
                    <a:lnTo>
                      <a:pt x="198" y="288"/>
                    </a:lnTo>
                    <a:lnTo>
                      <a:pt x="193" y="298"/>
                    </a:lnTo>
                    <a:lnTo>
                      <a:pt x="172" y="298"/>
                    </a:lnTo>
                    <a:lnTo>
                      <a:pt x="162" y="293"/>
                    </a:lnTo>
                    <a:lnTo>
                      <a:pt x="162" y="288"/>
                    </a:lnTo>
                    <a:lnTo>
                      <a:pt x="151" y="282"/>
                    </a:lnTo>
                    <a:lnTo>
                      <a:pt x="146" y="282"/>
                    </a:lnTo>
                    <a:lnTo>
                      <a:pt x="131" y="288"/>
                    </a:lnTo>
                    <a:lnTo>
                      <a:pt x="125" y="282"/>
                    </a:lnTo>
                    <a:lnTo>
                      <a:pt x="115" y="282"/>
                    </a:lnTo>
                    <a:lnTo>
                      <a:pt x="115" y="277"/>
                    </a:lnTo>
                    <a:lnTo>
                      <a:pt x="110" y="277"/>
                    </a:lnTo>
                    <a:lnTo>
                      <a:pt x="110" y="272"/>
                    </a:lnTo>
                    <a:lnTo>
                      <a:pt x="104" y="272"/>
                    </a:lnTo>
                    <a:lnTo>
                      <a:pt x="104" y="277"/>
                    </a:lnTo>
                    <a:lnTo>
                      <a:pt x="84" y="267"/>
                    </a:lnTo>
                    <a:lnTo>
                      <a:pt x="78" y="256"/>
                    </a:lnTo>
                    <a:lnTo>
                      <a:pt x="73" y="256"/>
                    </a:lnTo>
                    <a:lnTo>
                      <a:pt x="68" y="251"/>
                    </a:lnTo>
                    <a:lnTo>
                      <a:pt x="58" y="251"/>
                    </a:lnTo>
                    <a:lnTo>
                      <a:pt x="52" y="246"/>
                    </a:lnTo>
                    <a:lnTo>
                      <a:pt x="47" y="246"/>
                    </a:lnTo>
                    <a:lnTo>
                      <a:pt x="37" y="246"/>
                    </a:lnTo>
                    <a:lnTo>
                      <a:pt x="32" y="246"/>
                    </a:lnTo>
                    <a:lnTo>
                      <a:pt x="16" y="246"/>
                    </a:lnTo>
                    <a:lnTo>
                      <a:pt x="11" y="246"/>
                    </a:lnTo>
                    <a:lnTo>
                      <a:pt x="5" y="246"/>
                    </a:lnTo>
                    <a:lnTo>
                      <a:pt x="0" y="251"/>
                    </a:lnTo>
                    <a:lnTo>
                      <a:pt x="0" y="214"/>
                    </a:lnTo>
                    <a:lnTo>
                      <a:pt x="0" y="209"/>
                    </a:lnTo>
                    <a:lnTo>
                      <a:pt x="0" y="199"/>
                    </a:lnTo>
                    <a:lnTo>
                      <a:pt x="0" y="167"/>
                    </a:lnTo>
                    <a:lnTo>
                      <a:pt x="0" y="157"/>
                    </a:lnTo>
                    <a:lnTo>
                      <a:pt x="16" y="157"/>
                    </a:lnTo>
                    <a:lnTo>
                      <a:pt x="21" y="157"/>
                    </a:lnTo>
                    <a:lnTo>
                      <a:pt x="26" y="157"/>
                    </a:lnTo>
                    <a:lnTo>
                      <a:pt x="32" y="157"/>
                    </a:lnTo>
                    <a:lnTo>
                      <a:pt x="42" y="141"/>
                    </a:lnTo>
                    <a:lnTo>
                      <a:pt x="58" y="131"/>
                    </a:lnTo>
                    <a:lnTo>
                      <a:pt x="63" y="126"/>
                    </a:lnTo>
                    <a:lnTo>
                      <a:pt x="68" y="120"/>
                    </a:lnTo>
                    <a:lnTo>
                      <a:pt x="73" y="120"/>
                    </a:lnTo>
                    <a:lnTo>
                      <a:pt x="78" y="110"/>
                    </a:lnTo>
                    <a:lnTo>
                      <a:pt x="99" y="94"/>
                    </a:lnTo>
                    <a:lnTo>
                      <a:pt x="104" y="89"/>
                    </a:lnTo>
                    <a:lnTo>
                      <a:pt x="110" y="84"/>
                    </a:lnTo>
                    <a:lnTo>
                      <a:pt x="120" y="73"/>
                    </a:lnTo>
                    <a:lnTo>
                      <a:pt x="125" y="73"/>
                    </a:lnTo>
                    <a:lnTo>
                      <a:pt x="146" y="68"/>
                    </a:lnTo>
                    <a:lnTo>
                      <a:pt x="151" y="68"/>
                    </a:lnTo>
                    <a:lnTo>
                      <a:pt x="157" y="68"/>
                    </a:lnTo>
                    <a:lnTo>
                      <a:pt x="162" y="68"/>
                    </a:lnTo>
                    <a:lnTo>
                      <a:pt x="167" y="63"/>
                    </a:lnTo>
                    <a:lnTo>
                      <a:pt x="172" y="63"/>
                    </a:lnTo>
                    <a:lnTo>
                      <a:pt x="177" y="63"/>
                    </a:lnTo>
                    <a:lnTo>
                      <a:pt x="183" y="63"/>
                    </a:lnTo>
                    <a:lnTo>
                      <a:pt x="198" y="58"/>
                    </a:lnTo>
                    <a:lnTo>
                      <a:pt x="209" y="58"/>
                    </a:lnTo>
                    <a:lnTo>
                      <a:pt x="219" y="58"/>
                    </a:lnTo>
                    <a:lnTo>
                      <a:pt x="224" y="53"/>
                    </a:lnTo>
                    <a:lnTo>
                      <a:pt x="230" y="53"/>
                    </a:lnTo>
                    <a:lnTo>
                      <a:pt x="235" y="53"/>
                    </a:lnTo>
                    <a:lnTo>
                      <a:pt x="240" y="53"/>
                    </a:lnTo>
                    <a:lnTo>
                      <a:pt x="266" y="47"/>
                    </a:lnTo>
                    <a:lnTo>
                      <a:pt x="271" y="47"/>
                    </a:lnTo>
                    <a:lnTo>
                      <a:pt x="282" y="42"/>
                    </a:lnTo>
                    <a:lnTo>
                      <a:pt x="292" y="53"/>
                    </a:lnTo>
                    <a:lnTo>
                      <a:pt x="308" y="58"/>
                    </a:lnTo>
                    <a:lnTo>
                      <a:pt x="323" y="58"/>
                    </a:lnTo>
                    <a:lnTo>
                      <a:pt x="329" y="58"/>
                    </a:lnTo>
                    <a:lnTo>
                      <a:pt x="339" y="58"/>
                    </a:lnTo>
                    <a:lnTo>
                      <a:pt x="344" y="58"/>
                    </a:lnTo>
                    <a:lnTo>
                      <a:pt x="360" y="58"/>
                    </a:lnTo>
                    <a:lnTo>
                      <a:pt x="365" y="53"/>
                    </a:lnTo>
                    <a:lnTo>
                      <a:pt x="376" y="58"/>
                    </a:lnTo>
                    <a:lnTo>
                      <a:pt x="381" y="58"/>
                    </a:lnTo>
                    <a:lnTo>
                      <a:pt x="386" y="58"/>
                    </a:lnTo>
                    <a:lnTo>
                      <a:pt x="391" y="58"/>
                    </a:lnTo>
                    <a:lnTo>
                      <a:pt x="396" y="58"/>
                    </a:lnTo>
                    <a:lnTo>
                      <a:pt x="402" y="58"/>
                    </a:lnTo>
                    <a:lnTo>
                      <a:pt x="407" y="58"/>
                    </a:lnTo>
                    <a:lnTo>
                      <a:pt x="417" y="58"/>
                    </a:lnTo>
                    <a:lnTo>
                      <a:pt x="428" y="58"/>
                    </a:lnTo>
                    <a:lnTo>
                      <a:pt x="438" y="53"/>
                    </a:lnTo>
                    <a:lnTo>
                      <a:pt x="449" y="47"/>
                    </a:lnTo>
                    <a:lnTo>
                      <a:pt x="464" y="32"/>
                    </a:lnTo>
                    <a:lnTo>
                      <a:pt x="469" y="16"/>
                    </a:lnTo>
                    <a:lnTo>
                      <a:pt x="475" y="16"/>
                    </a:lnTo>
                    <a:lnTo>
                      <a:pt x="480" y="16"/>
                    </a:lnTo>
                    <a:lnTo>
                      <a:pt x="511" y="5"/>
                    </a:lnTo>
                    <a:lnTo>
                      <a:pt x="537" y="0"/>
                    </a:lnTo>
                    <a:lnTo>
                      <a:pt x="542" y="0"/>
                    </a:lnTo>
                    <a:lnTo>
                      <a:pt x="579" y="16"/>
                    </a:lnTo>
                    <a:lnTo>
                      <a:pt x="589" y="21"/>
                    </a:lnTo>
                    <a:lnTo>
                      <a:pt x="600" y="26"/>
                    </a:lnTo>
                    <a:lnTo>
                      <a:pt x="615" y="32"/>
                    </a:lnTo>
                    <a:lnTo>
                      <a:pt x="626" y="32"/>
                    </a:lnTo>
                    <a:lnTo>
                      <a:pt x="631" y="32"/>
                    </a:lnTo>
                    <a:lnTo>
                      <a:pt x="657" y="47"/>
                    </a:lnTo>
                    <a:lnTo>
                      <a:pt x="667" y="53"/>
                    </a:lnTo>
                    <a:lnTo>
                      <a:pt x="720" y="68"/>
                    </a:lnTo>
                    <a:lnTo>
                      <a:pt x="725" y="68"/>
                    </a:lnTo>
                    <a:lnTo>
                      <a:pt x="730" y="73"/>
                    </a:lnTo>
                    <a:lnTo>
                      <a:pt x="735" y="73"/>
                    </a:lnTo>
                    <a:lnTo>
                      <a:pt x="746" y="79"/>
                    </a:lnTo>
                    <a:lnTo>
                      <a:pt x="761" y="84"/>
                    </a:lnTo>
                    <a:lnTo>
                      <a:pt x="777" y="84"/>
                    </a:lnTo>
                    <a:lnTo>
                      <a:pt x="787" y="89"/>
                    </a:lnTo>
                    <a:lnTo>
                      <a:pt x="793" y="89"/>
                    </a:lnTo>
                    <a:lnTo>
                      <a:pt x="808" y="84"/>
                    </a:lnTo>
                    <a:lnTo>
                      <a:pt x="824" y="79"/>
                    </a:lnTo>
                    <a:lnTo>
                      <a:pt x="829" y="79"/>
                    </a:lnTo>
                    <a:lnTo>
                      <a:pt x="834" y="79"/>
                    </a:lnTo>
                    <a:lnTo>
                      <a:pt x="845" y="84"/>
                    </a:lnTo>
                    <a:lnTo>
                      <a:pt x="897" y="105"/>
                    </a:lnTo>
                    <a:lnTo>
                      <a:pt x="902" y="115"/>
                    </a:lnTo>
                    <a:lnTo>
                      <a:pt x="912" y="126"/>
                    </a:lnTo>
                    <a:lnTo>
                      <a:pt x="918" y="126"/>
                    </a:lnTo>
                    <a:lnTo>
                      <a:pt x="923" y="120"/>
                    </a:lnTo>
                    <a:lnTo>
                      <a:pt x="944" y="141"/>
                    </a:lnTo>
                    <a:lnTo>
                      <a:pt x="944" y="152"/>
                    </a:lnTo>
                    <a:lnTo>
                      <a:pt x="991" y="199"/>
                    </a:lnTo>
                    <a:lnTo>
                      <a:pt x="991" y="204"/>
                    </a:lnTo>
                    <a:lnTo>
                      <a:pt x="996" y="209"/>
                    </a:lnTo>
                    <a:lnTo>
                      <a:pt x="996" y="214"/>
                    </a:lnTo>
                    <a:lnTo>
                      <a:pt x="1001" y="220"/>
                    </a:lnTo>
                    <a:lnTo>
                      <a:pt x="1006" y="230"/>
                    </a:lnTo>
                    <a:lnTo>
                      <a:pt x="1011" y="230"/>
                    </a:lnTo>
                    <a:lnTo>
                      <a:pt x="1011" y="241"/>
                    </a:lnTo>
                    <a:lnTo>
                      <a:pt x="1017" y="246"/>
                    </a:lnTo>
                    <a:lnTo>
                      <a:pt x="1022" y="256"/>
                    </a:lnTo>
                    <a:lnTo>
                      <a:pt x="1027" y="267"/>
                    </a:lnTo>
                    <a:lnTo>
                      <a:pt x="1038" y="277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7" name="Freeform 36">
                <a:extLst>
                  <a:ext uri="{FF2B5EF4-FFF2-40B4-BE49-F238E27FC236}">
                    <a16:creationId xmlns:a16="http://schemas.microsoft.com/office/drawing/2014/main" id="{0F849A36-69D0-4F96-4748-DE3F91637F4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452206" y="1283143"/>
                <a:ext cx="1476997" cy="1791647"/>
              </a:xfrm>
              <a:custGeom>
                <a:avLst/>
                <a:gdLst>
                  <a:gd name="T0" fmla="*/ 615 w 1001"/>
                  <a:gd name="T1" fmla="*/ 601 h 1222"/>
                  <a:gd name="T2" fmla="*/ 662 w 1001"/>
                  <a:gd name="T3" fmla="*/ 585 h 1222"/>
                  <a:gd name="T4" fmla="*/ 677 w 1001"/>
                  <a:gd name="T5" fmla="*/ 585 h 1222"/>
                  <a:gd name="T6" fmla="*/ 714 w 1001"/>
                  <a:gd name="T7" fmla="*/ 569 h 1222"/>
                  <a:gd name="T8" fmla="*/ 730 w 1001"/>
                  <a:gd name="T9" fmla="*/ 595 h 1222"/>
                  <a:gd name="T10" fmla="*/ 771 w 1001"/>
                  <a:gd name="T11" fmla="*/ 611 h 1222"/>
                  <a:gd name="T12" fmla="*/ 808 w 1001"/>
                  <a:gd name="T13" fmla="*/ 611 h 1222"/>
                  <a:gd name="T14" fmla="*/ 849 w 1001"/>
                  <a:gd name="T15" fmla="*/ 622 h 1222"/>
                  <a:gd name="T16" fmla="*/ 886 w 1001"/>
                  <a:gd name="T17" fmla="*/ 611 h 1222"/>
                  <a:gd name="T18" fmla="*/ 928 w 1001"/>
                  <a:gd name="T19" fmla="*/ 632 h 1222"/>
                  <a:gd name="T20" fmla="*/ 969 w 1001"/>
                  <a:gd name="T21" fmla="*/ 679 h 1222"/>
                  <a:gd name="T22" fmla="*/ 969 w 1001"/>
                  <a:gd name="T23" fmla="*/ 768 h 1222"/>
                  <a:gd name="T24" fmla="*/ 959 w 1001"/>
                  <a:gd name="T25" fmla="*/ 831 h 1222"/>
                  <a:gd name="T26" fmla="*/ 922 w 1001"/>
                  <a:gd name="T27" fmla="*/ 878 h 1222"/>
                  <a:gd name="T28" fmla="*/ 849 w 1001"/>
                  <a:gd name="T29" fmla="*/ 888 h 1222"/>
                  <a:gd name="T30" fmla="*/ 803 w 1001"/>
                  <a:gd name="T31" fmla="*/ 904 h 1222"/>
                  <a:gd name="T32" fmla="*/ 761 w 1001"/>
                  <a:gd name="T33" fmla="*/ 862 h 1222"/>
                  <a:gd name="T34" fmla="*/ 745 w 1001"/>
                  <a:gd name="T35" fmla="*/ 815 h 1222"/>
                  <a:gd name="T36" fmla="*/ 688 w 1001"/>
                  <a:gd name="T37" fmla="*/ 773 h 1222"/>
                  <a:gd name="T38" fmla="*/ 625 w 1001"/>
                  <a:gd name="T39" fmla="*/ 778 h 1222"/>
                  <a:gd name="T40" fmla="*/ 589 w 1001"/>
                  <a:gd name="T41" fmla="*/ 768 h 1222"/>
                  <a:gd name="T42" fmla="*/ 500 w 1001"/>
                  <a:gd name="T43" fmla="*/ 763 h 1222"/>
                  <a:gd name="T44" fmla="*/ 505 w 1001"/>
                  <a:gd name="T45" fmla="*/ 831 h 1222"/>
                  <a:gd name="T46" fmla="*/ 615 w 1001"/>
                  <a:gd name="T47" fmla="*/ 857 h 1222"/>
                  <a:gd name="T48" fmla="*/ 599 w 1001"/>
                  <a:gd name="T49" fmla="*/ 930 h 1222"/>
                  <a:gd name="T50" fmla="*/ 594 w 1001"/>
                  <a:gd name="T51" fmla="*/ 982 h 1222"/>
                  <a:gd name="T52" fmla="*/ 547 w 1001"/>
                  <a:gd name="T53" fmla="*/ 1003 h 1222"/>
                  <a:gd name="T54" fmla="*/ 511 w 1001"/>
                  <a:gd name="T55" fmla="*/ 1019 h 1222"/>
                  <a:gd name="T56" fmla="*/ 505 w 1001"/>
                  <a:gd name="T57" fmla="*/ 1160 h 1222"/>
                  <a:gd name="T58" fmla="*/ 474 w 1001"/>
                  <a:gd name="T59" fmla="*/ 1212 h 1222"/>
                  <a:gd name="T60" fmla="*/ 427 w 1001"/>
                  <a:gd name="T61" fmla="*/ 1175 h 1222"/>
                  <a:gd name="T62" fmla="*/ 438 w 1001"/>
                  <a:gd name="T63" fmla="*/ 1050 h 1222"/>
                  <a:gd name="T64" fmla="*/ 479 w 1001"/>
                  <a:gd name="T65" fmla="*/ 966 h 1222"/>
                  <a:gd name="T66" fmla="*/ 469 w 1001"/>
                  <a:gd name="T67" fmla="*/ 899 h 1222"/>
                  <a:gd name="T68" fmla="*/ 365 w 1001"/>
                  <a:gd name="T69" fmla="*/ 919 h 1222"/>
                  <a:gd name="T70" fmla="*/ 172 w 1001"/>
                  <a:gd name="T71" fmla="*/ 883 h 1222"/>
                  <a:gd name="T72" fmla="*/ 130 w 1001"/>
                  <a:gd name="T73" fmla="*/ 862 h 1222"/>
                  <a:gd name="T74" fmla="*/ 78 w 1001"/>
                  <a:gd name="T75" fmla="*/ 820 h 1222"/>
                  <a:gd name="T76" fmla="*/ 73 w 1001"/>
                  <a:gd name="T77" fmla="*/ 585 h 1222"/>
                  <a:gd name="T78" fmla="*/ 52 w 1001"/>
                  <a:gd name="T79" fmla="*/ 522 h 1222"/>
                  <a:gd name="T80" fmla="*/ 62 w 1001"/>
                  <a:gd name="T81" fmla="*/ 423 h 1222"/>
                  <a:gd name="T82" fmla="*/ 68 w 1001"/>
                  <a:gd name="T83" fmla="*/ 313 h 1222"/>
                  <a:gd name="T84" fmla="*/ 104 w 1001"/>
                  <a:gd name="T85" fmla="*/ 251 h 1222"/>
                  <a:gd name="T86" fmla="*/ 203 w 1001"/>
                  <a:gd name="T87" fmla="*/ 157 h 1222"/>
                  <a:gd name="T88" fmla="*/ 250 w 1001"/>
                  <a:gd name="T89" fmla="*/ 57 h 1222"/>
                  <a:gd name="T90" fmla="*/ 307 w 1001"/>
                  <a:gd name="T91" fmla="*/ 0 h 1222"/>
                  <a:gd name="T92" fmla="*/ 370 w 1001"/>
                  <a:gd name="T93" fmla="*/ 36 h 1222"/>
                  <a:gd name="T94" fmla="*/ 464 w 1001"/>
                  <a:gd name="T95" fmla="*/ 31 h 1222"/>
                  <a:gd name="T96" fmla="*/ 464 w 1001"/>
                  <a:gd name="T97" fmla="*/ 83 h 1222"/>
                  <a:gd name="T98" fmla="*/ 511 w 1001"/>
                  <a:gd name="T99" fmla="*/ 162 h 1222"/>
                  <a:gd name="T100" fmla="*/ 500 w 1001"/>
                  <a:gd name="T101" fmla="*/ 224 h 1222"/>
                  <a:gd name="T102" fmla="*/ 516 w 1001"/>
                  <a:gd name="T103" fmla="*/ 313 h 1222"/>
                  <a:gd name="T104" fmla="*/ 469 w 1001"/>
                  <a:gd name="T105" fmla="*/ 329 h 1222"/>
                  <a:gd name="T106" fmla="*/ 432 w 1001"/>
                  <a:gd name="T107" fmla="*/ 360 h 1222"/>
                  <a:gd name="T108" fmla="*/ 406 w 1001"/>
                  <a:gd name="T109" fmla="*/ 413 h 1222"/>
                  <a:gd name="T110" fmla="*/ 386 w 1001"/>
                  <a:gd name="T111" fmla="*/ 590 h 1222"/>
                  <a:gd name="T112" fmla="*/ 412 w 1001"/>
                  <a:gd name="T113" fmla="*/ 642 h 1222"/>
                  <a:gd name="T114" fmla="*/ 448 w 1001"/>
                  <a:gd name="T115" fmla="*/ 616 h 1222"/>
                  <a:gd name="T116" fmla="*/ 516 w 1001"/>
                  <a:gd name="T117" fmla="*/ 595 h 1222"/>
                  <a:gd name="T118" fmla="*/ 552 w 1001"/>
                  <a:gd name="T119" fmla="*/ 601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01" h="1222">
                    <a:moveTo>
                      <a:pt x="568" y="595"/>
                    </a:moveTo>
                    <a:lnTo>
                      <a:pt x="573" y="590"/>
                    </a:lnTo>
                    <a:lnTo>
                      <a:pt x="578" y="590"/>
                    </a:lnTo>
                    <a:lnTo>
                      <a:pt x="584" y="590"/>
                    </a:lnTo>
                    <a:lnTo>
                      <a:pt x="589" y="590"/>
                    </a:lnTo>
                    <a:lnTo>
                      <a:pt x="589" y="585"/>
                    </a:lnTo>
                    <a:lnTo>
                      <a:pt x="594" y="585"/>
                    </a:lnTo>
                    <a:lnTo>
                      <a:pt x="599" y="590"/>
                    </a:lnTo>
                    <a:lnTo>
                      <a:pt x="604" y="595"/>
                    </a:lnTo>
                    <a:lnTo>
                      <a:pt x="610" y="595"/>
                    </a:lnTo>
                    <a:lnTo>
                      <a:pt x="615" y="601"/>
                    </a:lnTo>
                    <a:lnTo>
                      <a:pt x="620" y="601"/>
                    </a:lnTo>
                    <a:lnTo>
                      <a:pt x="620" y="595"/>
                    </a:lnTo>
                    <a:lnTo>
                      <a:pt x="625" y="590"/>
                    </a:lnTo>
                    <a:lnTo>
                      <a:pt x="631" y="590"/>
                    </a:lnTo>
                    <a:lnTo>
                      <a:pt x="641" y="595"/>
                    </a:lnTo>
                    <a:lnTo>
                      <a:pt x="646" y="595"/>
                    </a:lnTo>
                    <a:lnTo>
                      <a:pt x="646" y="590"/>
                    </a:lnTo>
                    <a:lnTo>
                      <a:pt x="651" y="590"/>
                    </a:lnTo>
                    <a:lnTo>
                      <a:pt x="657" y="590"/>
                    </a:lnTo>
                    <a:lnTo>
                      <a:pt x="662" y="590"/>
                    </a:lnTo>
                    <a:lnTo>
                      <a:pt x="662" y="585"/>
                    </a:lnTo>
                    <a:lnTo>
                      <a:pt x="662" y="580"/>
                    </a:lnTo>
                    <a:lnTo>
                      <a:pt x="657" y="580"/>
                    </a:lnTo>
                    <a:lnTo>
                      <a:pt x="657" y="575"/>
                    </a:lnTo>
                    <a:lnTo>
                      <a:pt x="662" y="575"/>
                    </a:lnTo>
                    <a:lnTo>
                      <a:pt x="662" y="569"/>
                    </a:lnTo>
                    <a:lnTo>
                      <a:pt x="667" y="569"/>
                    </a:lnTo>
                    <a:lnTo>
                      <a:pt x="667" y="575"/>
                    </a:lnTo>
                    <a:lnTo>
                      <a:pt x="672" y="575"/>
                    </a:lnTo>
                    <a:lnTo>
                      <a:pt x="677" y="575"/>
                    </a:lnTo>
                    <a:lnTo>
                      <a:pt x="677" y="580"/>
                    </a:lnTo>
                    <a:lnTo>
                      <a:pt x="677" y="585"/>
                    </a:lnTo>
                    <a:lnTo>
                      <a:pt x="683" y="585"/>
                    </a:lnTo>
                    <a:lnTo>
                      <a:pt x="683" y="580"/>
                    </a:lnTo>
                    <a:lnTo>
                      <a:pt x="688" y="580"/>
                    </a:lnTo>
                    <a:lnTo>
                      <a:pt x="688" y="575"/>
                    </a:lnTo>
                    <a:lnTo>
                      <a:pt x="693" y="575"/>
                    </a:lnTo>
                    <a:lnTo>
                      <a:pt x="698" y="575"/>
                    </a:lnTo>
                    <a:lnTo>
                      <a:pt x="704" y="580"/>
                    </a:lnTo>
                    <a:lnTo>
                      <a:pt x="704" y="575"/>
                    </a:lnTo>
                    <a:lnTo>
                      <a:pt x="709" y="575"/>
                    </a:lnTo>
                    <a:lnTo>
                      <a:pt x="709" y="569"/>
                    </a:lnTo>
                    <a:lnTo>
                      <a:pt x="714" y="569"/>
                    </a:lnTo>
                    <a:lnTo>
                      <a:pt x="714" y="575"/>
                    </a:lnTo>
                    <a:lnTo>
                      <a:pt x="709" y="580"/>
                    </a:lnTo>
                    <a:lnTo>
                      <a:pt x="709" y="585"/>
                    </a:lnTo>
                    <a:lnTo>
                      <a:pt x="714" y="580"/>
                    </a:lnTo>
                    <a:lnTo>
                      <a:pt x="714" y="575"/>
                    </a:lnTo>
                    <a:lnTo>
                      <a:pt x="719" y="575"/>
                    </a:lnTo>
                    <a:lnTo>
                      <a:pt x="719" y="580"/>
                    </a:lnTo>
                    <a:lnTo>
                      <a:pt x="724" y="585"/>
                    </a:lnTo>
                    <a:lnTo>
                      <a:pt x="724" y="590"/>
                    </a:lnTo>
                    <a:lnTo>
                      <a:pt x="724" y="595"/>
                    </a:lnTo>
                    <a:lnTo>
                      <a:pt x="730" y="595"/>
                    </a:lnTo>
                    <a:lnTo>
                      <a:pt x="730" y="601"/>
                    </a:lnTo>
                    <a:lnTo>
                      <a:pt x="735" y="601"/>
                    </a:lnTo>
                    <a:lnTo>
                      <a:pt x="740" y="601"/>
                    </a:lnTo>
                    <a:lnTo>
                      <a:pt x="745" y="601"/>
                    </a:lnTo>
                    <a:lnTo>
                      <a:pt x="750" y="606"/>
                    </a:lnTo>
                    <a:lnTo>
                      <a:pt x="756" y="606"/>
                    </a:lnTo>
                    <a:lnTo>
                      <a:pt x="756" y="601"/>
                    </a:lnTo>
                    <a:lnTo>
                      <a:pt x="761" y="601"/>
                    </a:lnTo>
                    <a:lnTo>
                      <a:pt x="766" y="606"/>
                    </a:lnTo>
                    <a:lnTo>
                      <a:pt x="771" y="606"/>
                    </a:lnTo>
                    <a:lnTo>
                      <a:pt x="771" y="611"/>
                    </a:lnTo>
                    <a:lnTo>
                      <a:pt x="771" y="616"/>
                    </a:lnTo>
                    <a:lnTo>
                      <a:pt x="776" y="622"/>
                    </a:lnTo>
                    <a:lnTo>
                      <a:pt x="782" y="622"/>
                    </a:lnTo>
                    <a:lnTo>
                      <a:pt x="787" y="622"/>
                    </a:lnTo>
                    <a:lnTo>
                      <a:pt x="792" y="622"/>
                    </a:lnTo>
                    <a:lnTo>
                      <a:pt x="792" y="616"/>
                    </a:lnTo>
                    <a:lnTo>
                      <a:pt x="797" y="622"/>
                    </a:lnTo>
                    <a:lnTo>
                      <a:pt x="803" y="622"/>
                    </a:lnTo>
                    <a:lnTo>
                      <a:pt x="803" y="616"/>
                    </a:lnTo>
                    <a:lnTo>
                      <a:pt x="808" y="616"/>
                    </a:lnTo>
                    <a:lnTo>
                      <a:pt x="808" y="611"/>
                    </a:lnTo>
                    <a:lnTo>
                      <a:pt x="818" y="616"/>
                    </a:lnTo>
                    <a:lnTo>
                      <a:pt x="813" y="616"/>
                    </a:lnTo>
                    <a:lnTo>
                      <a:pt x="813" y="622"/>
                    </a:lnTo>
                    <a:lnTo>
                      <a:pt x="818" y="622"/>
                    </a:lnTo>
                    <a:lnTo>
                      <a:pt x="823" y="616"/>
                    </a:lnTo>
                    <a:lnTo>
                      <a:pt x="829" y="622"/>
                    </a:lnTo>
                    <a:lnTo>
                      <a:pt x="834" y="616"/>
                    </a:lnTo>
                    <a:lnTo>
                      <a:pt x="834" y="622"/>
                    </a:lnTo>
                    <a:lnTo>
                      <a:pt x="839" y="622"/>
                    </a:lnTo>
                    <a:lnTo>
                      <a:pt x="844" y="622"/>
                    </a:lnTo>
                    <a:lnTo>
                      <a:pt x="849" y="622"/>
                    </a:lnTo>
                    <a:lnTo>
                      <a:pt x="855" y="622"/>
                    </a:lnTo>
                    <a:lnTo>
                      <a:pt x="860" y="616"/>
                    </a:lnTo>
                    <a:lnTo>
                      <a:pt x="860" y="622"/>
                    </a:lnTo>
                    <a:lnTo>
                      <a:pt x="865" y="622"/>
                    </a:lnTo>
                    <a:lnTo>
                      <a:pt x="865" y="616"/>
                    </a:lnTo>
                    <a:lnTo>
                      <a:pt x="870" y="616"/>
                    </a:lnTo>
                    <a:lnTo>
                      <a:pt x="870" y="611"/>
                    </a:lnTo>
                    <a:lnTo>
                      <a:pt x="876" y="611"/>
                    </a:lnTo>
                    <a:lnTo>
                      <a:pt x="876" y="606"/>
                    </a:lnTo>
                    <a:lnTo>
                      <a:pt x="881" y="611"/>
                    </a:lnTo>
                    <a:lnTo>
                      <a:pt x="886" y="611"/>
                    </a:lnTo>
                    <a:lnTo>
                      <a:pt x="891" y="611"/>
                    </a:lnTo>
                    <a:lnTo>
                      <a:pt x="896" y="611"/>
                    </a:lnTo>
                    <a:lnTo>
                      <a:pt x="902" y="616"/>
                    </a:lnTo>
                    <a:lnTo>
                      <a:pt x="907" y="622"/>
                    </a:lnTo>
                    <a:lnTo>
                      <a:pt x="912" y="622"/>
                    </a:lnTo>
                    <a:lnTo>
                      <a:pt x="912" y="627"/>
                    </a:lnTo>
                    <a:lnTo>
                      <a:pt x="917" y="622"/>
                    </a:lnTo>
                    <a:lnTo>
                      <a:pt x="917" y="627"/>
                    </a:lnTo>
                    <a:lnTo>
                      <a:pt x="922" y="627"/>
                    </a:lnTo>
                    <a:lnTo>
                      <a:pt x="922" y="632"/>
                    </a:lnTo>
                    <a:lnTo>
                      <a:pt x="928" y="632"/>
                    </a:lnTo>
                    <a:lnTo>
                      <a:pt x="933" y="632"/>
                    </a:lnTo>
                    <a:lnTo>
                      <a:pt x="933" y="637"/>
                    </a:lnTo>
                    <a:lnTo>
                      <a:pt x="928" y="637"/>
                    </a:lnTo>
                    <a:lnTo>
                      <a:pt x="933" y="637"/>
                    </a:lnTo>
                    <a:lnTo>
                      <a:pt x="933" y="642"/>
                    </a:lnTo>
                    <a:lnTo>
                      <a:pt x="933" y="648"/>
                    </a:lnTo>
                    <a:lnTo>
                      <a:pt x="948" y="653"/>
                    </a:lnTo>
                    <a:lnTo>
                      <a:pt x="954" y="658"/>
                    </a:lnTo>
                    <a:lnTo>
                      <a:pt x="954" y="663"/>
                    </a:lnTo>
                    <a:lnTo>
                      <a:pt x="959" y="674"/>
                    </a:lnTo>
                    <a:lnTo>
                      <a:pt x="969" y="679"/>
                    </a:lnTo>
                    <a:lnTo>
                      <a:pt x="975" y="679"/>
                    </a:lnTo>
                    <a:lnTo>
                      <a:pt x="975" y="684"/>
                    </a:lnTo>
                    <a:lnTo>
                      <a:pt x="980" y="684"/>
                    </a:lnTo>
                    <a:lnTo>
                      <a:pt x="990" y="700"/>
                    </a:lnTo>
                    <a:lnTo>
                      <a:pt x="995" y="710"/>
                    </a:lnTo>
                    <a:lnTo>
                      <a:pt x="1001" y="731"/>
                    </a:lnTo>
                    <a:lnTo>
                      <a:pt x="1001" y="742"/>
                    </a:lnTo>
                    <a:lnTo>
                      <a:pt x="990" y="752"/>
                    </a:lnTo>
                    <a:lnTo>
                      <a:pt x="948" y="752"/>
                    </a:lnTo>
                    <a:lnTo>
                      <a:pt x="948" y="763"/>
                    </a:lnTo>
                    <a:lnTo>
                      <a:pt x="969" y="768"/>
                    </a:lnTo>
                    <a:lnTo>
                      <a:pt x="964" y="773"/>
                    </a:lnTo>
                    <a:lnTo>
                      <a:pt x="959" y="773"/>
                    </a:lnTo>
                    <a:lnTo>
                      <a:pt x="959" y="778"/>
                    </a:lnTo>
                    <a:lnTo>
                      <a:pt x="954" y="778"/>
                    </a:lnTo>
                    <a:lnTo>
                      <a:pt x="954" y="784"/>
                    </a:lnTo>
                    <a:lnTo>
                      <a:pt x="948" y="789"/>
                    </a:lnTo>
                    <a:lnTo>
                      <a:pt x="948" y="794"/>
                    </a:lnTo>
                    <a:lnTo>
                      <a:pt x="954" y="815"/>
                    </a:lnTo>
                    <a:lnTo>
                      <a:pt x="954" y="825"/>
                    </a:lnTo>
                    <a:lnTo>
                      <a:pt x="959" y="825"/>
                    </a:lnTo>
                    <a:lnTo>
                      <a:pt x="959" y="831"/>
                    </a:lnTo>
                    <a:lnTo>
                      <a:pt x="964" y="831"/>
                    </a:lnTo>
                    <a:lnTo>
                      <a:pt x="954" y="836"/>
                    </a:lnTo>
                    <a:lnTo>
                      <a:pt x="948" y="841"/>
                    </a:lnTo>
                    <a:lnTo>
                      <a:pt x="943" y="841"/>
                    </a:lnTo>
                    <a:lnTo>
                      <a:pt x="943" y="846"/>
                    </a:lnTo>
                    <a:lnTo>
                      <a:pt x="938" y="851"/>
                    </a:lnTo>
                    <a:lnTo>
                      <a:pt x="938" y="862"/>
                    </a:lnTo>
                    <a:lnTo>
                      <a:pt x="933" y="867"/>
                    </a:lnTo>
                    <a:lnTo>
                      <a:pt x="933" y="872"/>
                    </a:lnTo>
                    <a:lnTo>
                      <a:pt x="928" y="883"/>
                    </a:lnTo>
                    <a:lnTo>
                      <a:pt x="922" y="878"/>
                    </a:lnTo>
                    <a:lnTo>
                      <a:pt x="922" y="872"/>
                    </a:lnTo>
                    <a:lnTo>
                      <a:pt x="917" y="867"/>
                    </a:lnTo>
                    <a:lnTo>
                      <a:pt x="912" y="862"/>
                    </a:lnTo>
                    <a:lnTo>
                      <a:pt x="912" y="857"/>
                    </a:lnTo>
                    <a:lnTo>
                      <a:pt x="902" y="862"/>
                    </a:lnTo>
                    <a:lnTo>
                      <a:pt x="891" y="867"/>
                    </a:lnTo>
                    <a:lnTo>
                      <a:pt x="886" y="872"/>
                    </a:lnTo>
                    <a:lnTo>
                      <a:pt x="881" y="878"/>
                    </a:lnTo>
                    <a:lnTo>
                      <a:pt x="876" y="883"/>
                    </a:lnTo>
                    <a:lnTo>
                      <a:pt x="855" y="888"/>
                    </a:lnTo>
                    <a:lnTo>
                      <a:pt x="849" y="888"/>
                    </a:lnTo>
                    <a:lnTo>
                      <a:pt x="844" y="888"/>
                    </a:lnTo>
                    <a:lnTo>
                      <a:pt x="839" y="888"/>
                    </a:lnTo>
                    <a:lnTo>
                      <a:pt x="834" y="888"/>
                    </a:lnTo>
                    <a:lnTo>
                      <a:pt x="829" y="888"/>
                    </a:lnTo>
                    <a:lnTo>
                      <a:pt x="823" y="893"/>
                    </a:lnTo>
                    <a:lnTo>
                      <a:pt x="818" y="893"/>
                    </a:lnTo>
                    <a:lnTo>
                      <a:pt x="813" y="893"/>
                    </a:lnTo>
                    <a:lnTo>
                      <a:pt x="813" y="899"/>
                    </a:lnTo>
                    <a:lnTo>
                      <a:pt x="808" y="899"/>
                    </a:lnTo>
                    <a:lnTo>
                      <a:pt x="808" y="904"/>
                    </a:lnTo>
                    <a:lnTo>
                      <a:pt x="803" y="904"/>
                    </a:lnTo>
                    <a:lnTo>
                      <a:pt x="797" y="904"/>
                    </a:lnTo>
                    <a:lnTo>
                      <a:pt x="792" y="899"/>
                    </a:lnTo>
                    <a:lnTo>
                      <a:pt x="792" y="893"/>
                    </a:lnTo>
                    <a:lnTo>
                      <a:pt x="782" y="893"/>
                    </a:lnTo>
                    <a:lnTo>
                      <a:pt x="776" y="899"/>
                    </a:lnTo>
                    <a:lnTo>
                      <a:pt x="771" y="899"/>
                    </a:lnTo>
                    <a:lnTo>
                      <a:pt x="766" y="904"/>
                    </a:lnTo>
                    <a:lnTo>
                      <a:pt x="761" y="872"/>
                    </a:lnTo>
                    <a:lnTo>
                      <a:pt x="761" y="867"/>
                    </a:lnTo>
                    <a:lnTo>
                      <a:pt x="756" y="867"/>
                    </a:lnTo>
                    <a:lnTo>
                      <a:pt x="761" y="862"/>
                    </a:lnTo>
                    <a:lnTo>
                      <a:pt x="761" y="857"/>
                    </a:lnTo>
                    <a:lnTo>
                      <a:pt x="761" y="851"/>
                    </a:lnTo>
                    <a:lnTo>
                      <a:pt x="761" y="846"/>
                    </a:lnTo>
                    <a:lnTo>
                      <a:pt x="761" y="841"/>
                    </a:lnTo>
                    <a:lnTo>
                      <a:pt x="766" y="841"/>
                    </a:lnTo>
                    <a:lnTo>
                      <a:pt x="761" y="836"/>
                    </a:lnTo>
                    <a:lnTo>
                      <a:pt x="761" y="831"/>
                    </a:lnTo>
                    <a:lnTo>
                      <a:pt x="761" y="825"/>
                    </a:lnTo>
                    <a:lnTo>
                      <a:pt x="756" y="825"/>
                    </a:lnTo>
                    <a:lnTo>
                      <a:pt x="756" y="815"/>
                    </a:lnTo>
                    <a:lnTo>
                      <a:pt x="745" y="815"/>
                    </a:lnTo>
                    <a:lnTo>
                      <a:pt x="745" y="810"/>
                    </a:lnTo>
                    <a:lnTo>
                      <a:pt x="740" y="804"/>
                    </a:lnTo>
                    <a:lnTo>
                      <a:pt x="730" y="784"/>
                    </a:lnTo>
                    <a:lnTo>
                      <a:pt x="724" y="763"/>
                    </a:lnTo>
                    <a:lnTo>
                      <a:pt x="719" y="742"/>
                    </a:lnTo>
                    <a:lnTo>
                      <a:pt x="714" y="737"/>
                    </a:lnTo>
                    <a:lnTo>
                      <a:pt x="704" y="742"/>
                    </a:lnTo>
                    <a:lnTo>
                      <a:pt x="693" y="742"/>
                    </a:lnTo>
                    <a:lnTo>
                      <a:pt x="693" y="747"/>
                    </a:lnTo>
                    <a:lnTo>
                      <a:pt x="688" y="747"/>
                    </a:lnTo>
                    <a:lnTo>
                      <a:pt x="688" y="773"/>
                    </a:lnTo>
                    <a:lnTo>
                      <a:pt x="688" y="778"/>
                    </a:lnTo>
                    <a:lnTo>
                      <a:pt x="677" y="778"/>
                    </a:lnTo>
                    <a:lnTo>
                      <a:pt x="672" y="757"/>
                    </a:lnTo>
                    <a:lnTo>
                      <a:pt x="667" y="752"/>
                    </a:lnTo>
                    <a:lnTo>
                      <a:pt x="657" y="747"/>
                    </a:lnTo>
                    <a:lnTo>
                      <a:pt x="657" y="742"/>
                    </a:lnTo>
                    <a:lnTo>
                      <a:pt x="646" y="742"/>
                    </a:lnTo>
                    <a:lnTo>
                      <a:pt x="636" y="742"/>
                    </a:lnTo>
                    <a:lnTo>
                      <a:pt x="631" y="747"/>
                    </a:lnTo>
                    <a:lnTo>
                      <a:pt x="631" y="778"/>
                    </a:lnTo>
                    <a:lnTo>
                      <a:pt x="625" y="778"/>
                    </a:lnTo>
                    <a:lnTo>
                      <a:pt x="625" y="784"/>
                    </a:lnTo>
                    <a:lnTo>
                      <a:pt x="620" y="794"/>
                    </a:lnTo>
                    <a:lnTo>
                      <a:pt x="610" y="799"/>
                    </a:lnTo>
                    <a:lnTo>
                      <a:pt x="610" y="784"/>
                    </a:lnTo>
                    <a:lnTo>
                      <a:pt x="615" y="778"/>
                    </a:lnTo>
                    <a:lnTo>
                      <a:pt x="615" y="773"/>
                    </a:lnTo>
                    <a:lnTo>
                      <a:pt x="604" y="768"/>
                    </a:lnTo>
                    <a:lnTo>
                      <a:pt x="604" y="778"/>
                    </a:lnTo>
                    <a:lnTo>
                      <a:pt x="594" y="784"/>
                    </a:lnTo>
                    <a:lnTo>
                      <a:pt x="594" y="768"/>
                    </a:lnTo>
                    <a:lnTo>
                      <a:pt x="589" y="768"/>
                    </a:lnTo>
                    <a:lnTo>
                      <a:pt x="578" y="763"/>
                    </a:lnTo>
                    <a:lnTo>
                      <a:pt x="578" y="757"/>
                    </a:lnTo>
                    <a:lnTo>
                      <a:pt x="568" y="737"/>
                    </a:lnTo>
                    <a:lnTo>
                      <a:pt x="568" y="742"/>
                    </a:lnTo>
                    <a:lnTo>
                      <a:pt x="558" y="742"/>
                    </a:lnTo>
                    <a:lnTo>
                      <a:pt x="552" y="737"/>
                    </a:lnTo>
                    <a:lnTo>
                      <a:pt x="531" y="747"/>
                    </a:lnTo>
                    <a:lnTo>
                      <a:pt x="516" y="752"/>
                    </a:lnTo>
                    <a:lnTo>
                      <a:pt x="511" y="757"/>
                    </a:lnTo>
                    <a:lnTo>
                      <a:pt x="500" y="757"/>
                    </a:lnTo>
                    <a:lnTo>
                      <a:pt x="500" y="763"/>
                    </a:lnTo>
                    <a:lnTo>
                      <a:pt x="500" y="773"/>
                    </a:lnTo>
                    <a:lnTo>
                      <a:pt x="490" y="778"/>
                    </a:lnTo>
                    <a:lnTo>
                      <a:pt x="485" y="784"/>
                    </a:lnTo>
                    <a:lnTo>
                      <a:pt x="485" y="789"/>
                    </a:lnTo>
                    <a:lnTo>
                      <a:pt x="485" y="794"/>
                    </a:lnTo>
                    <a:lnTo>
                      <a:pt x="474" y="799"/>
                    </a:lnTo>
                    <a:lnTo>
                      <a:pt x="479" y="804"/>
                    </a:lnTo>
                    <a:lnTo>
                      <a:pt x="485" y="810"/>
                    </a:lnTo>
                    <a:lnTo>
                      <a:pt x="490" y="815"/>
                    </a:lnTo>
                    <a:lnTo>
                      <a:pt x="490" y="825"/>
                    </a:lnTo>
                    <a:lnTo>
                      <a:pt x="505" y="831"/>
                    </a:lnTo>
                    <a:lnTo>
                      <a:pt x="511" y="831"/>
                    </a:lnTo>
                    <a:lnTo>
                      <a:pt x="511" y="836"/>
                    </a:lnTo>
                    <a:lnTo>
                      <a:pt x="521" y="836"/>
                    </a:lnTo>
                    <a:lnTo>
                      <a:pt x="531" y="836"/>
                    </a:lnTo>
                    <a:lnTo>
                      <a:pt x="542" y="841"/>
                    </a:lnTo>
                    <a:lnTo>
                      <a:pt x="547" y="846"/>
                    </a:lnTo>
                    <a:lnTo>
                      <a:pt x="558" y="851"/>
                    </a:lnTo>
                    <a:lnTo>
                      <a:pt x="573" y="846"/>
                    </a:lnTo>
                    <a:lnTo>
                      <a:pt x="594" y="846"/>
                    </a:lnTo>
                    <a:lnTo>
                      <a:pt x="594" y="851"/>
                    </a:lnTo>
                    <a:lnTo>
                      <a:pt x="615" y="857"/>
                    </a:lnTo>
                    <a:lnTo>
                      <a:pt x="610" y="857"/>
                    </a:lnTo>
                    <a:lnTo>
                      <a:pt x="604" y="857"/>
                    </a:lnTo>
                    <a:lnTo>
                      <a:pt x="610" y="883"/>
                    </a:lnTo>
                    <a:lnTo>
                      <a:pt x="615" y="893"/>
                    </a:lnTo>
                    <a:lnTo>
                      <a:pt x="615" y="904"/>
                    </a:lnTo>
                    <a:lnTo>
                      <a:pt x="610" y="909"/>
                    </a:lnTo>
                    <a:lnTo>
                      <a:pt x="610" y="914"/>
                    </a:lnTo>
                    <a:lnTo>
                      <a:pt x="604" y="914"/>
                    </a:lnTo>
                    <a:lnTo>
                      <a:pt x="604" y="919"/>
                    </a:lnTo>
                    <a:lnTo>
                      <a:pt x="599" y="919"/>
                    </a:lnTo>
                    <a:lnTo>
                      <a:pt x="599" y="930"/>
                    </a:lnTo>
                    <a:lnTo>
                      <a:pt x="604" y="935"/>
                    </a:lnTo>
                    <a:lnTo>
                      <a:pt x="615" y="940"/>
                    </a:lnTo>
                    <a:lnTo>
                      <a:pt x="620" y="946"/>
                    </a:lnTo>
                    <a:lnTo>
                      <a:pt x="625" y="961"/>
                    </a:lnTo>
                    <a:lnTo>
                      <a:pt x="625" y="972"/>
                    </a:lnTo>
                    <a:lnTo>
                      <a:pt x="620" y="972"/>
                    </a:lnTo>
                    <a:lnTo>
                      <a:pt x="615" y="972"/>
                    </a:lnTo>
                    <a:lnTo>
                      <a:pt x="610" y="982"/>
                    </a:lnTo>
                    <a:lnTo>
                      <a:pt x="604" y="977"/>
                    </a:lnTo>
                    <a:lnTo>
                      <a:pt x="599" y="972"/>
                    </a:lnTo>
                    <a:lnTo>
                      <a:pt x="594" y="982"/>
                    </a:lnTo>
                    <a:lnTo>
                      <a:pt x="589" y="987"/>
                    </a:lnTo>
                    <a:lnTo>
                      <a:pt x="584" y="987"/>
                    </a:lnTo>
                    <a:lnTo>
                      <a:pt x="578" y="987"/>
                    </a:lnTo>
                    <a:lnTo>
                      <a:pt x="578" y="993"/>
                    </a:lnTo>
                    <a:lnTo>
                      <a:pt x="573" y="993"/>
                    </a:lnTo>
                    <a:lnTo>
                      <a:pt x="568" y="993"/>
                    </a:lnTo>
                    <a:lnTo>
                      <a:pt x="563" y="998"/>
                    </a:lnTo>
                    <a:lnTo>
                      <a:pt x="563" y="1003"/>
                    </a:lnTo>
                    <a:lnTo>
                      <a:pt x="558" y="1003"/>
                    </a:lnTo>
                    <a:lnTo>
                      <a:pt x="552" y="1003"/>
                    </a:lnTo>
                    <a:lnTo>
                      <a:pt x="547" y="1003"/>
                    </a:lnTo>
                    <a:lnTo>
                      <a:pt x="542" y="1003"/>
                    </a:lnTo>
                    <a:lnTo>
                      <a:pt x="542" y="998"/>
                    </a:lnTo>
                    <a:lnTo>
                      <a:pt x="537" y="993"/>
                    </a:lnTo>
                    <a:lnTo>
                      <a:pt x="516" y="993"/>
                    </a:lnTo>
                    <a:lnTo>
                      <a:pt x="511" y="993"/>
                    </a:lnTo>
                    <a:lnTo>
                      <a:pt x="511" y="998"/>
                    </a:lnTo>
                    <a:lnTo>
                      <a:pt x="505" y="1003"/>
                    </a:lnTo>
                    <a:lnTo>
                      <a:pt x="500" y="1003"/>
                    </a:lnTo>
                    <a:lnTo>
                      <a:pt x="500" y="1008"/>
                    </a:lnTo>
                    <a:lnTo>
                      <a:pt x="505" y="1013"/>
                    </a:lnTo>
                    <a:lnTo>
                      <a:pt x="511" y="1019"/>
                    </a:lnTo>
                    <a:lnTo>
                      <a:pt x="511" y="1024"/>
                    </a:lnTo>
                    <a:lnTo>
                      <a:pt x="521" y="1029"/>
                    </a:lnTo>
                    <a:lnTo>
                      <a:pt x="521" y="1076"/>
                    </a:lnTo>
                    <a:lnTo>
                      <a:pt x="521" y="1092"/>
                    </a:lnTo>
                    <a:lnTo>
                      <a:pt x="531" y="1097"/>
                    </a:lnTo>
                    <a:lnTo>
                      <a:pt x="526" y="1134"/>
                    </a:lnTo>
                    <a:lnTo>
                      <a:pt x="526" y="1155"/>
                    </a:lnTo>
                    <a:lnTo>
                      <a:pt x="521" y="1155"/>
                    </a:lnTo>
                    <a:lnTo>
                      <a:pt x="516" y="1160"/>
                    </a:lnTo>
                    <a:lnTo>
                      <a:pt x="511" y="1160"/>
                    </a:lnTo>
                    <a:lnTo>
                      <a:pt x="505" y="1160"/>
                    </a:lnTo>
                    <a:lnTo>
                      <a:pt x="500" y="1155"/>
                    </a:lnTo>
                    <a:lnTo>
                      <a:pt x="495" y="1160"/>
                    </a:lnTo>
                    <a:lnTo>
                      <a:pt x="490" y="1160"/>
                    </a:lnTo>
                    <a:lnTo>
                      <a:pt x="474" y="1160"/>
                    </a:lnTo>
                    <a:lnTo>
                      <a:pt x="474" y="1165"/>
                    </a:lnTo>
                    <a:lnTo>
                      <a:pt x="474" y="1170"/>
                    </a:lnTo>
                    <a:lnTo>
                      <a:pt x="464" y="1175"/>
                    </a:lnTo>
                    <a:lnTo>
                      <a:pt x="464" y="1196"/>
                    </a:lnTo>
                    <a:lnTo>
                      <a:pt x="469" y="1202"/>
                    </a:lnTo>
                    <a:lnTo>
                      <a:pt x="474" y="1207"/>
                    </a:lnTo>
                    <a:lnTo>
                      <a:pt x="474" y="1212"/>
                    </a:lnTo>
                    <a:lnTo>
                      <a:pt x="474" y="1222"/>
                    </a:lnTo>
                    <a:lnTo>
                      <a:pt x="464" y="1222"/>
                    </a:lnTo>
                    <a:lnTo>
                      <a:pt x="438" y="1217"/>
                    </a:lnTo>
                    <a:lnTo>
                      <a:pt x="417" y="1222"/>
                    </a:lnTo>
                    <a:lnTo>
                      <a:pt x="412" y="1222"/>
                    </a:lnTo>
                    <a:lnTo>
                      <a:pt x="406" y="1222"/>
                    </a:lnTo>
                    <a:lnTo>
                      <a:pt x="406" y="1207"/>
                    </a:lnTo>
                    <a:lnTo>
                      <a:pt x="412" y="1202"/>
                    </a:lnTo>
                    <a:lnTo>
                      <a:pt x="417" y="1196"/>
                    </a:lnTo>
                    <a:lnTo>
                      <a:pt x="427" y="1181"/>
                    </a:lnTo>
                    <a:lnTo>
                      <a:pt x="427" y="1175"/>
                    </a:lnTo>
                    <a:lnTo>
                      <a:pt x="427" y="1160"/>
                    </a:lnTo>
                    <a:lnTo>
                      <a:pt x="422" y="1160"/>
                    </a:lnTo>
                    <a:lnTo>
                      <a:pt x="417" y="1155"/>
                    </a:lnTo>
                    <a:lnTo>
                      <a:pt x="417" y="1087"/>
                    </a:lnTo>
                    <a:lnTo>
                      <a:pt x="417" y="1076"/>
                    </a:lnTo>
                    <a:lnTo>
                      <a:pt x="417" y="1066"/>
                    </a:lnTo>
                    <a:lnTo>
                      <a:pt x="422" y="1060"/>
                    </a:lnTo>
                    <a:lnTo>
                      <a:pt x="427" y="1055"/>
                    </a:lnTo>
                    <a:lnTo>
                      <a:pt x="432" y="1055"/>
                    </a:lnTo>
                    <a:lnTo>
                      <a:pt x="438" y="1055"/>
                    </a:lnTo>
                    <a:lnTo>
                      <a:pt x="438" y="1050"/>
                    </a:lnTo>
                    <a:lnTo>
                      <a:pt x="443" y="1045"/>
                    </a:lnTo>
                    <a:lnTo>
                      <a:pt x="448" y="1040"/>
                    </a:lnTo>
                    <a:lnTo>
                      <a:pt x="453" y="1034"/>
                    </a:lnTo>
                    <a:lnTo>
                      <a:pt x="464" y="1029"/>
                    </a:lnTo>
                    <a:lnTo>
                      <a:pt x="469" y="1024"/>
                    </a:lnTo>
                    <a:lnTo>
                      <a:pt x="469" y="1019"/>
                    </a:lnTo>
                    <a:lnTo>
                      <a:pt x="469" y="1013"/>
                    </a:lnTo>
                    <a:lnTo>
                      <a:pt x="474" y="1008"/>
                    </a:lnTo>
                    <a:lnTo>
                      <a:pt x="474" y="998"/>
                    </a:lnTo>
                    <a:lnTo>
                      <a:pt x="474" y="993"/>
                    </a:lnTo>
                    <a:lnTo>
                      <a:pt x="479" y="966"/>
                    </a:lnTo>
                    <a:lnTo>
                      <a:pt x="485" y="946"/>
                    </a:lnTo>
                    <a:lnTo>
                      <a:pt x="490" y="940"/>
                    </a:lnTo>
                    <a:lnTo>
                      <a:pt x="490" y="935"/>
                    </a:lnTo>
                    <a:lnTo>
                      <a:pt x="490" y="925"/>
                    </a:lnTo>
                    <a:lnTo>
                      <a:pt x="490" y="919"/>
                    </a:lnTo>
                    <a:lnTo>
                      <a:pt x="485" y="914"/>
                    </a:lnTo>
                    <a:lnTo>
                      <a:pt x="479" y="914"/>
                    </a:lnTo>
                    <a:lnTo>
                      <a:pt x="479" y="909"/>
                    </a:lnTo>
                    <a:lnTo>
                      <a:pt x="474" y="909"/>
                    </a:lnTo>
                    <a:lnTo>
                      <a:pt x="474" y="904"/>
                    </a:lnTo>
                    <a:lnTo>
                      <a:pt x="469" y="899"/>
                    </a:lnTo>
                    <a:lnTo>
                      <a:pt x="459" y="893"/>
                    </a:lnTo>
                    <a:lnTo>
                      <a:pt x="459" y="899"/>
                    </a:lnTo>
                    <a:lnTo>
                      <a:pt x="453" y="904"/>
                    </a:lnTo>
                    <a:lnTo>
                      <a:pt x="448" y="909"/>
                    </a:lnTo>
                    <a:lnTo>
                      <a:pt x="438" y="914"/>
                    </a:lnTo>
                    <a:lnTo>
                      <a:pt x="427" y="914"/>
                    </a:lnTo>
                    <a:lnTo>
                      <a:pt x="417" y="914"/>
                    </a:lnTo>
                    <a:lnTo>
                      <a:pt x="406" y="909"/>
                    </a:lnTo>
                    <a:lnTo>
                      <a:pt x="396" y="914"/>
                    </a:lnTo>
                    <a:lnTo>
                      <a:pt x="386" y="919"/>
                    </a:lnTo>
                    <a:lnTo>
                      <a:pt x="365" y="919"/>
                    </a:lnTo>
                    <a:lnTo>
                      <a:pt x="339" y="914"/>
                    </a:lnTo>
                    <a:lnTo>
                      <a:pt x="323" y="888"/>
                    </a:lnTo>
                    <a:lnTo>
                      <a:pt x="313" y="888"/>
                    </a:lnTo>
                    <a:lnTo>
                      <a:pt x="292" y="872"/>
                    </a:lnTo>
                    <a:lnTo>
                      <a:pt x="276" y="872"/>
                    </a:lnTo>
                    <a:lnTo>
                      <a:pt x="271" y="867"/>
                    </a:lnTo>
                    <a:lnTo>
                      <a:pt x="250" y="872"/>
                    </a:lnTo>
                    <a:lnTo>
                      <a:pt x="234" y="883"/>
                    </a:lnTo>
                    <a:lnTo>
                      <a:pt x="187" y="888"/>
                    </a:lnTo>
                    <a:lnTo>
                      <a:pt x="177" y="883"/>
                    </a:lnTo>
                    <a:lnTo>
                      <a:pt x="172" y="883"/>
                    </a:lnTo>
                    <a:lnTo>
                      <a:pt x="167" y="883"/>
                    </a:lnTo>
                    <a:lnTo>
                      <a:pt x="167" y="878"/>
                    </a:lnTo>
                    <a:lnTo>
                      <a:pt x="161" y="878"/>
                    </a:lnTo>
                    <a:lnTo>
                      <a:pt x="156" y="878"/>
                    </a:lnTo>
                    <a:lnTo>
                      <a:pt x="151" y="878"/>
                    </a:lnTo>
                    <a:lnTo>
                      <a:pt x="151" y="872"/>
                    </a:lnTo>
                    <a:lnTo>
                      <a:pt x="146" y="867"/>
                    </a:lnTo>
                    <a:lnTo>
                      <a:pt x="146" y="862"/>
                    </a:lnTo>
                    <a:lnTo>
                      <a:pt x="141" y="857"/>
                    </a:lnTo>
                    <a:lnTo>
                      <a:pt x="135" y="857"/>
                    </a:lnTo>
                    <a:lnTo>
                      <a:pt x="130" y="862"/>
                    </a:lnTo>
                    <a:lnTo>
                      <a:pt x="125" y="862"/>
                    </a:lnTo>
                    <a:lnTo>
                      <a:pt x="125" y="857"/>
                    </a:lnTo>
                    <a:lnTo>
                      <a:pt x="120" y="851"/>
                    </a:lnTo>
                    <a:lnTo>
                      <a:pt x="120" y="846"/>
                    </a:lnTo>
                    <a:lnTo>
                      <a:pt x="104" y="841"/>
                    </a:lnTo>
                    <a:lnTo>
                      <a:pt x="94" y="846"/>
                    </a:lnTo>
                    <a:lnTo>
                      <a:pt x="99" y="831"/>
                    </a:lnTo>
                    <a:lnTo>
                      <a:pt x="94" y="831"/>
                    </a:lnTo>
                    <a:lnTo>
                      <a:pt x="88" y="831"/>
                    </a:lnTo>
                    <a:lnTo>
                      <a:pt x="83" y="831"/>
                    </a:lnTo>
                    <a:lnTo>
                      <a:pt x="78" y="820"/>
                    </a:lnTo>
                    <a:lnTo>
                      <a:pt x="10" y="721"/>
                    </a:lnTo>
                    <a:lnTo>
                      <a:pt x="0" y="705"/>
                    </a:lnTo>
                    <a:lnTo>
                      <a:pt x="10" y="684"/>
                    </a:lnTo>
                    <a:lnTo>
                      <a:pt x="26" y="648"/>
                    </a:lnTo>
                    <a:lnTo>
                      <a:pt x="31" y="632"/>
                    </a:lnTo>
                    <a:lnTo>
                      <a:pt x="47" y="616"/>
                    </a:lnTo>
                    <a:lnTo>
                      <a:pt x="52" y="606"/>
                    </a:lnTo>
                    <a:lnTo>
                      <a:pt x="68" y="601"/>
                    </a:lnTo>
                    <a:lnTo>
                      <a:pt x="68" y="595"/>
                    </a:lnTo>
                    <a:lnTo>
                      <a:pt x="68" y="590"/>
                    </a:lnTo>
                    <a:lnTo>
                      <a:pt x="73" y="585"/>
                    </a:lnTo>
                    <a:lnTo>
                      <a:pt x="78" y="585"/>
                    </a:lnTo>
                    <a:lnTo>
                      <a:pt x="78" y="580"/>
                    </a:lnTo>
                    <a:lnTo>
                      <a:pt x="73" y="569"/>
                    </a:lnTo>
                    <a:lnTo>
                      <a:pt x="73" y="564"/>
                    </a:lnTo>
                    <a:lnTo>
                      <a:pt x="68" y="559"/>
                    </a:lnTo>
                    <a:lnTo>
                      <a:pt x="62" y="554"/>
                    </a:lnTo>
                    <a:lnTo>
                      <a:pt x="57" y="554"/>
                    </a:lnTo>
                    <a:lnTo>
                      <a:pt x="57" y="548"/>
                    </a:lnTo>
                    <a:lnTo>
                      <a:pt x="57" y="538"/>
                    </a:lnTo>
                    <a:lnTo>
                      <a:pt x="57" y="528"/>
                    </a:lnTo>
                    <a:lnTo>
                      <a:pt x="52" y="522"/>
                    </a:lnTo>
                    <a:lnTo>
                      <a:pt x="57" y="517"/>
                    </a:lnTo>
                    <a:lnTo>
                      <a:pt x="68" y="507"/>
                    </a:lnTo>
                    <a:lnTo>
                      <a:pt x="73" y="501"/>
                    </a:lnTo>
                    <a:lnTo>
                      <a:pt x="73" y="496"/>
                    </a:lnTo>
                    <a:lnTo>
                      <a:pt x="73" y="491"/>
                    </a:lnTo>
                    <a:lnTo>
                      <a:pt x="68" y="481"/>
                    </a:lnTo>
                    <a:lnTo>
                      <a:pt x="68" y="465"/>
                    </a:lnTo>
                    <a:lnTo>
                      <a:pt x="62" y="460"/>
                    </a:lnTo>
                    <a:lnTo>
                      <a:pt x="62" y="444"/>
                    </a:lnTo>
                    <a:lnTo>
                      <a:pt x="62" y="433"/>
                    </a:lnTo>
                    <a:lnTo>
                      <a:pt x="62" y="423"/>
                    </a:lnTo>
                    <a:lnTo>
                      <a:pt x="62" y="413"/>
                    </a:lnTo>
                    <a:lnTo>
                      <a:pt x="62" y="407"/>
                    </a:lnTo>
                    <a:lnTo>
                      <a:pt x="68" y="392"/>
                    </a:lnTo>
                    <a:lnTo>
                      <a:pt x="73" y="381"/>
                    </a:lnTo>
                    <a:lnTo>
                      <a:pt x="68" y="376"/>
                    </a:lnTo>
                    <a:lnTo>
                      <a:pt x="68" y="360"/>
                    </a:lnTo>
                    <a:lnTo>
                      <a:pt x="68" y="345"/>
                    </a:lnTo>
                    <a:lnTo>
                      <a:pt x="68" y="334"/>
                    </a:lnTo>
                    <a:lnTo>
                      <a:pt x="68" y="324"/>
                    </a:lnTo>
                    <a:lnTo>
                      <a:pt x="68" y="319"/>
                    </a:lnTo>
                    <a:lnTo>
                      <a:pt x="68" y="313"/>
                    </a:lnTo>
                    <a:lnTo>
                      <a:pt x="68" y="308"/>
                    </a:lnTo>
                    <a:lnTo>
                      <a:pt x="68" y="298"/>
                    </a:lnTo>
                    <a:lnTo>
                      <a:pt x="62" y="292"/>
                    </a:lnTo>
                    <a:lnTo>
                      <a:pt x="62" y="287"/>
                    </a:lnTo>
                    <a:lnTo>
                      <a:pt x="78" y="277"/>
                    </a:lnTo>
                    <a:lnTo>
                      <a:pt x="83" y="272"/>
                    </a:lnTo>
                    <a:lnTo>
                      <a:pt x="83" y="266"/>
                    </a:lnTo>
                    <a:lnTo>
                      <a:pt x="88" y="266"/>
                    </a:lnTo>
                    <a:lnTo>
                      <a:pt x="94" y="261"/>
                    </a:lnTo>
                    <a:lnTo>
                      <a:pt x="99" y="256"/>
                    </a:lnTo>
                    <a:lnTo>
                      <a:pt x="104" y="251"/>
                    </a:lnTo>
                    <a:lnTo>
                      <a:pt x="115" y="245"/>
                    </a:lnTo>
                    <a:lnTo>
                      <a:pt x="135" y="230"/>
                    </a:lnTo>
                    <a:lnTo>
                      <a:pt x="135" y="224"/>
                    </a:lnTo>
                    <a:lnTo>
                      <a:pt x="151" y="214"/>
                    </a:lnTo>
                    <a:lnTo>
                      <a:pt x="156" y="209"/>
                    </a:lnTo>
                    <a:lnTo>
                      <a:pt x="172" y="198"/>
                    </a:lnTo>
                    <a:lnTo>
                      <a:pt x="177" y="193"/>
                    </a:lnTo>
                    <a:lnTo>
                      <a:pt x="182" y="193"/>
                    </a:lnTo>
                    <a:lnTo>
                      <a:pt x="187" y="177"/>
                    </a:lnTo>
                    <a:lnTo>
                      <a:pt x="193" y="172"/>
                    </a:lnTo>
                    <a:lnTo>
                      <a:pt x="203" y="157"/>
                    </a:lnTo>
                    <a:lnTo>
                      <a:pt x="203" y="151"/>
                    </a:lnTo>
                    <a:lnTo>
                      <a:pt x="208" y="146"/>
                    </a:lnTo>
                    <a:lnTo>
                      <a:pt x="214" y="141"/>
                    </a:lnTo>
                    <a:lnTo>
                      <a:pt x="214" y="136"/>
                    </a:lnTo>
                    <a:lnTo>
                      <a:pt x="219" y="125"/>
                    </a:lnTo>
                    <a:lnTo>
                      <a:pt x="229" y="115"/>
                    </a:lnTo>
                    <a:lnTo>
                      <a:pt x="240" y="99"/>
                    </a:lnTo>
                    <a:lnTo>
                      <a:pt x="240" y="94"/>
                    </a:lnTo>
                    <a:lnTo>
                      <a:pt x="245" y="73"/>
                    </a:lnTo>
                    <a:lnTo>
                      <a:pt x="245" y="63"/>
                    </a:lnTo>
                    <a:lnTo>
                      <a:pt x="250" y="57"/>
                    </a:lnTo>
                    <a:lnTo>
                      <a:pt x="250" y="42"/>
                    </a:lnTo>
                    <a:lnTo>
                      <a:pt x="250" y="26"/>
                    </a:lnTo>
                    <a:lnTo>
                      <a:pt x="250" y="16"/>
                    </a:lnTo>
                    <a:lnTo>
                      <a:pt x="255" y="5"/>
                    </a:lnTo>
                    <a:lnTo>
                      <a:pt x="260" y="0"/>
                    </a:lnTo>
                    <a:lnTo>
                      <a:pt x="266" y="0"/>
                    </a:lnTo>
                    <a:lnTo>
                      <a:pt x="271" y="0"/>
                    </a:lnTo>
                    <a:lnTo>
                      <a:pt x="287" y="0"/>
                    </a:lnTo>
                    <a:lnTo>
                      <a:pt x="292" y="0"/>
                    </a:lnTo>
                    <a:lnTo>
                      <a:pt x="302" y="0"/>
                    </a:lnTo>
                    <a:lnTo>
                      <a:pt x="307" y="0"/>
                    </a:lnTo>
                    <a:lnTo>
                      <a:pt x="313" y="5"/>
                    </a:lnTo>
                    <a:lnTo>
                      <a:pt x="323" y="5"/>
                    </a:lnTo>
                    <a:lnTo>
                      <a:pt x="328" y="10"/>
                    </a:lnTo>
                    <a:lnTo>
                      <a:pt x="333" y="10"/>
                    </a:lnTo>
                    <a:lnTo>
                      <a:pt x="339" y="21"/>
                    </a:lnTo>
                    <a:lnTo>
                      <a:pt x="359" y="31"/>
                    </a:lnTo>
                    <a:lnTo>
                      <a:pt x="359" y="26"/>
                    </a:lnTo>
                    <a:lnTo>
                      <a:pt x="365" y="26"/>
                    </a:lnTo>
                    <a:lnTo>
                      <a:pt x="365" y="31"/>
                    </a:lnTo>
                    <a:lnTo>
                      <a:pt x="370" y="31"/>
                    </a:lnTo>
                    <a:lnTo>
                      <a:pt x="370" y="36"/>
                    </a:lnTo>
                    <a:lnTo>
                      <a:pt x="380" y="36"/>
                    </a:lnTo>
                    <a:lnTo>
                      <a:pt x="386" y="42"/>
                    </a:lnTo>
                    <a:lnTo>
                      <a:pt x="401" y="36"/>
                    </a:lnTo>
                    <a:lnTo>
                      <a:pt x="406" y="36"/>
                    </a:lnTo>
                    <a:lnTo>
                      <a:pt x="417" y="42"/>
                    </a:lnTo>
                    <a:lnTo>
                      <a:pt x="417" y="47"/>
                    </a:lnTo>
                    <a:lnTo>
                      <a:pt x="427" y="52"/>
                    </a:lnTo>
                    <a:lnTo>
                      <a:pt x="448" y="52"/>
                    </a:lnTo>
                    <a:lnTo>
                      <a:pt x="453" y="42"/>
                    </a:lnTo>
                    <a:lnTo>
                      <a:pt x="459" y="36"/>
                    </a:lnTo>
                    <a:lnTo>
                      <a:pt x="464" y="31"/>
                    </a:lnTo>
                    <a:lnTo>
                      <a:pt x="474" y="26"/>
                    </a:lnTo>
                    <a:lnTo>
                      <a:pt x="474" y="31"/>
                    </a:lnTo>
                    <a:lnTo>
                      <a:pt x="474" y="36"/>
                    </a:lnTo>
                    <a:lnTo>
                      <a:pt x="474" y="42"/>
                    </a:lnTo>
                    <a:lnTo>
                      <a:pt x="474" y="47"/>
                    </a:lnTo>
                    <a:lnTo>
                      <a:pt x="474" y="52"/>
                    </a:lnTo>
                    <a:lnTo>
                      <a:pt x="469" y="57"/>
                    </a:lnTo>
                    <a:lnTo>
                      <a:pt x="464" y="63"/>
                    </a:lnTo>
                    <a:lnTo>
                      <a:pt x="464" y="68"/>
                    </a:lnTo>
                    <a:lnTo>
                      <a:pt x="469" y="73"/>
                    </a:lnTo>
                    <a:lnTo>
                      <a:pt x="464" y="83"/>
                    </a:lnTo>
                    <a:lnTo>
                      <a:pt x="448" y="99"/>
                    </a:lnTo>
                    <a:lnTo>
                      <a:pt x="453" y="99"/>
                    </a:lnTo>
                    <a:lnTo>
                      <a:pt x="459" y="110"/>
                    </a:lnTo>
                    <a:lnTo>
                      <a:pt x="464" y="125"/>
                    </a:lnTo>
                    <a:lnTo>
                      <a:pt x="474" y="136"/>
                    </a:lnTo>
                    <a:lnTo>
                      <a:pt x="485" y="146"/>
                    </a:lnTo>
                    <a:lnTo>
                      <a:pt x="490" y="146"/>
                    </a:lnTo>
                    <a:lnTo>
                      <a:pt x="495" y="151"/>
                    </a:lnTo>
                    <a:lnTo>
                      <a:pt x="500" y="151"/>
                    </a:lnTo>
                    <a:lnTo>
                      <a:pt x="505" y="151"/>
                    </a:lnTo>
                    <a:lnTo>
                      <a:pt x="511" y="162"/>
                    </a:lnTo>
                    <a:lnTo>
                      <a:pt x="516" y="172"/>
                    </a:lnTo>
                    <a:lnTo>
                      <a:pt x="516" y="183"/>
                    </a:lnTo>
                    <a:lnTo>
                      <a:pt x="516" y="188"/>
                    </a:lnTo>
                    <a:lnTo>
                      <a:pt x="516" y="193"/>
                    </a:lnTo>
                    <a:lnTo>
                      <a:pt x="511" y="193"/>
                    </a:lnTo>
                    <a:lnTo>
                      <a:pt x="505" y="198"/>
                    </a:lnTo>
                    <a:lnTo>
                      <a:pt x="505" y="204"/>
                    </a:lnTo>
                    <a:lnTo>
                      <a:pt x="505" y="209"/>
                    </a:lnTo>
                    <a:lnTo>
                      <a:pt x="505" y="214"/>
                    </a:lnTo>
                    <a:lnTo>
                      <a:pt x="500" y="219"/>
                    </a:lnTo>
                    <a:lnTo>
                      <a:pt x="500" y="224"/>
                    </a:lnTo>
                    <a:lnTo>
                      <a:pt x="500" y="235"/>
                    </a:lnTo>
                    <a:lnTo>
                      <a:pt x="505" y="251"/>
                    </a:lnTo>
                    <a:lnTo>
                      <a:pt x="511" y="261"/>
                    </a:lnTo>
                    <a:lnTo>
                      <a:pt x="526" y="266"/>
                    </a:lnTo>
                    <a:lnTo>
                      <a:pt x="526" y="277"/>
                    </a:lnTo>
                    <a:lnTo>
                      <a:pt x="537" y="277"/>
                    </a:lnTo>
                    <a:lnTo>
                      <a:pt x="537" y="287"/>
                    </a:lnTo>
                    <a:lnTo>
                      <a:pt x="531" y="298"/>
                    </a:lnTo>
                    <a:lnTo>
                      <a:pt x="526" y="303"/>
                    </a:lnTo>
                    <a:lnTo>
                      <a:pt x="521" y="308"/>
                    </a:lnTo>
                    <a:lnTo>
                      <a:pt x="516" y="313"/>
                    </a:lnTo>
                    <a:lnTo>
                      <a:pt x="505" y="319"/>
                    </a:lnTo>
                    <a:lnTo>
                      <a:pt x="505" y="324"/>
                    </a:lnTo>
                    <a:lnTo>
                      <a:pt x="500" y="329"/>
                    </a:lnTo>
                    <a:lnTo>
                      <a:pt x="500" y="366"/>
                    </a:lnTo>
                    <a:lnTo>
                      <a:pt x="495" y="366"/>
                    </a:lnTo>
                    <a:lnTo>
                      <a:pt x="490" y="366"/>
                    </a:lnTo>
                    <a:lnTo>
                      <a:pt x="485" y="366"/>
                    </a:lnTo>
                    <a:lnTo>
                      <a:pt x="479" y="366"/>
                    </a:lnTo>
                    <a:lnTo>
                      <a:pt x="479" y="329"/>
                    </a:lnTo>
                    <a:lnTo>
                      <a:pt x="469" y="334"/>
                    </a:lnTo>
                    <a:lnTo>
                      <a:pt x="469" y="329"/>
                    </a:lnTo>
                    <a:lnTo>
                      <a:pt x="464" y="324"/>
                    </a:lnTo>
                    <a:lnTo>
                      <a:pt x="464" y="319"/>
                    </a:lnTo>
                    <a:lnTo>
                      <a:pt x="453" y="324"/>
                    </a:lnTo>
                    <a:lnTo>
                      <a:pt x="448" y="319"/>
                    </a:lnTo>
                    <a:lnTo>
                      <a:pt x="448" y="329"/>
                    </a:lnTo>
                    <a:lnTo>
                      <a:pt x="438" y="334"/>
                    </a:lnTo>
                    <a:lnTo>
                      <a:pt x="438" y="339"/>
                    </a:lnTo>
                    <a:lnTo>
                      <a:pt x="438" y="345"/>
                    </a:lnTo>
                    <a:lnTo>
                      <a:pt x="432" y="350"/>
                    </a:lnTo>
                    <a:lnTo>
                      <a:pt x="432" y="355"/>
                    </a:lnTo>
                    <a:lnTo>
                      <a:pt x="432" y="360"/>
                    </a:lnTo>
                    <a:lnTo>
                      <a:pt x="427" y="360"/>
                    </a:lnTo>
                    <a:lnTo>
                      <a:pt x="427" y="366"/>
                    </a:lnTo>
                    <a:lnTo>
                      <a:pt x="422" y="366"/>
                    </a:lnTo>
                    <a:lnTo>
                      <a:pt x="417" y="366"/>
                    </a:lnTo>
                    <a:lnTo>
                      <a:pt x="412" y="371"/>
                    </a:lnTo>
                    <a:lnTo>
                      <a:pt x="406" y="376"/>
                    </a:lnTo>
                    <a:lnTo>
                      <a:pt x="406" y="381"/>
                    </a:lnTo>
                    <a:lnTo>
                      <a:pt x="401" y="381"/>
                    </a:lnTo>
                    <a:lnTo>
                      <a:pt x="401" y="392"/>
                    </a:lnTo>
                    <a:lnTo>
                      <a:pt x="406" y="402"/>
                    </a:lnTo>
                    <a:lnTo>
                      <a:pt x="406" y="413"/>
                    </a:lnTo>
                    <a:lnTo>
                      <a:pt x="406" y="423"/>
                    </a:lnTo>
                    <a:lnTo>
                      <a:pt x="417" y="444"/>
                    </a:lnTo>
                    <a:lnTo>
                      <a:pt x="417" y="470"/>
                    </a:lnTo>
                    <a:lnTo>
                      <a:pt x="417" y="496"/>
                    </a:lnTo>
                    <a:lnTo>
                      <a:pt x="412" y="522"/>
                    </a:lnTo>
                    <a:lnTo>
                      <a:pt x="406" y="538"/>
                    </a:lnTo>
                    <a:lnTo>
                      <a:pt x="406" y="559"/>
                    </a:lnTo>
                    <a:lnTo>
                      <a:pt x="412" y="564"/>
                    </a:lnTo>
                    <a:lnTo>
                      <a:pt x="412" y="575"/>
                    </a:lnTo>
                    <a:lnTo>
                      <a:pt x="401" y="580"/>
                    </a:lnTo>
                    <a:lnTo>
                      <a:pt x="386" y="590"/>
                    </a:lnTo>
                    <a:lnTo>
                      <a:pt x="375" y="595"/>
                    </a:lnTo>
                    <a:lnTo>
                      <a:pt x="365" y="601"/>
                    </a:lnTo>
                    <a:lnTo>
                      <a:pt x="365" y="606"/>
                    </a:lnTo>
                    <a:lnTo>
                      <a:pt x="359" y="606"/>
                    </a:lnTo>
                    <a:lnTo>
                      <a:pt x="359" y="616"/>
                    </a:lnTo>
                    <a:lnTo>
                      <a:pt x="359" y="622"/>
                    </a:lnTo>
                    <a:lnTo>
                      <a:pt x="380" y="642"/>
                    </a:lnTo>
                    <a:lnTo>
                      <a:pt x="386" y="648"/>
                    </a:lnTo>
                    <a:lnTo>
                      <a:pt x="391" y="648"/>
                    </a:lnTo>
                    <a:lnTo>
                      <a:pt x="391" y="653"/>
                    </a:lnTo>
                    <a:lnTo>
                      <a:pt x="412" y="642"/>
                    </a:lnTo>
                    <a:lnTo>
                      <a:pt x="417" y="632"/>
                    </a:lnTo>
                    <a:lnTo>
                      <a:pt x="417" y="637"/>
                    </a:lnTo>
                    <a:lnTo>
                      <a:pt x="422" y="637"/>
                    </a:lnTo>
                    <a:lnTo>
                      <a:pt x="422" y="632"/>
                    </a:lnTo>
                    <a:lnTo>
                      <a:pt x="427" y="632"/>
                    </a:lnTo>
                    <a:lnTo>
                      <a:pt x="427" y="627"/>
                    </a:lnTo>
                    <a:lnTo>
                      <a:pt x="432" y="622"/>
                    </a:lnTo>
                    <a:lnTo>
                      <a:pt x="438" y="622"/>
                    </a:lnTo>
                    <a:lnTo>
                      <a:pt x="443" y="622"/>
                    </a:lnTo>
                    <a:lnTo>
                      <a:pt x="448" y="622"/>
                    </a:lnTo>
                    <a:lnTo>
                      <a:pt x="448" y="616"/>
                    </a:lnTo>
                    <a:lnTo>
                      <a:pt x="453" y="616"/>
                    </a:lnTo>
                    <a:lnTo>
                      <a:pt x="459" y="616"/>
                    </a:lnTo>
                    <a:lnTo>
                      <a:pt x="469" y="622"/>
                    </a:lnTo>
                    <a:lnTo>
                      <a:pt x="474" y="622"/>
                    </a:lnTo>
                    <a:lnTo>
                      <a:pt x="479" y="616"/>
                    </a:lnTo>
                    <a:lnTo>
                      <a:pt x="490" y="616"/>
                    </a:lnTo>
                    <a:lnTo>
                      <a:pt x="495" y="616"/>
                    </a:lnTo>
                    <a:lnTo>
                      <a:pt x="500" y="611"/>
                    </a:lnTo>
                    <a:lnTo>
                      <a:pt x="505" y="606"/>
                    </a:lnTo>
                    <a:lnTo>
                      <a:pt x="511" y="595"/>
                    </a:lnTo>
                    <a:lnTo>
                      <a:pt x="516" y="595"/>
                    </a:lnTo>
                    <a:lnTo>
                      <a:pt x="521" y="595"/>
                    </a:lnTo>
                    <a:lnTo>
                      <a:pt x="526" y="601"/>
                    </a:lnTo>
                    <a:lnTo>
                      <a:pt x="531" y="601"/>
                    </a:lnTo>
                    <a:lnTo>
                      <a:pt x="537" y="595"/>
                    </a:lnTo>
                    <a:lnTo>
                      <a:pt x="542" y="590"/>
                    </a:lnTo>
                    <a:lnTo>
                      <a:pt x="547" y="585"/>
                    </a:lnTo>
                    <a:lnTo>
                      <a:pt x="552" y="590"/>
                    </a:lnTo>
                    <a:lnTo>
                      <a:pt x="547" y="590"/>
                    </a:lnTo>
                    <a:lnTo>
                      <a:pt x="547" y="595"/>
                    </a:lnTo>
                    <a:lnTo>
                      <a:pt x="547" y="601"/>
                    </a:lnTo>
                    <a:lnTo>
                      <a:pt x="552" y="601"/>
                    </a:lnTo>
                    <a:lnTo>
                      <a:pt x="558" y="601"/>
                    </a:lnTo>
                    <a:lnTo>
                      <a:pt x="558" y="595"/>
                    </a:lnTo>
                    <a:lnTo>
                      <a:pt x="563" y="595"/>
                    </a:lnTo>
                    <a:lnTo>
                      <a:pt x="568" y="595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8" name="Freeform 37">
                <a:extLst>
                  <a:ext uri="{FF2B5EF4-FFF2-40B4-BE49-F238E27FC236}">
                    <a16:creationId xmlns:a16="http://schemas.microsoft.com/office/drawing/2014/main" id="{B6B3050D-539C-2619-889B-1E2367E47E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82925" y="1328594"/>
                <a:ext cx="1330920" cy="1318079"/>
              </a:xfrm>
              <a:custGeom>
                <a:avLst/>
                <a:gdLst>
                  <a:gd name="T0" fmla="*/ 813 w 902"/>
                  <a:gd name="T1" fmla="*/ 120 h 899"/>
                  <a:gd name="T2" fmla="*/ 818 w 902"/>
                  <a:gd name="T3" fmla="*/ 199 h 899"/>
                  <a:gd name="T4" fmla="*/ 829 w 902"/>
                  <a:gd name="T5" fmla="*/ 282 h 899"/>
                  <a:gd name="T6" fmla="*/ 844 w 902"/>
                  <a:gd name="T7" fmla="*/ 335 h 899"/>
                  <a:gd name="T8" fmla="*/ 855 w 902"/>
                  <a:gd name="T9" fmla="*/ 413 h 899"/>
                  <a:gd name="T10" fmla="*/ 881 w 902"/>
                  <a:gd name="T11" fmla="*/ 460 h 899"/>
                  <a:gd name="T12" fmla="*/ 891 w 902"/>
                  <a:gd name="T13" fmla="*/ 491 h 899"/>
                  <a:gd name="T14" fmla="*/ 860 w 902"/>
                  <a:gd name="T15" fmla="*/ 507 h 899"/>
                  <a:gd name="T16" fmla="*/ 813 w 902"/>
                  <a:gd name="T17" fmla="*/ 533 h 899"/>
                  <a:gd name="T18" fmla="*/ 771 w 902"/>
                  <a:gd name="T19" fmla="*/ 533 h 899"/>
                  <a:gd name="T20" fmla="*/ 756 w 902"/>
                  <a:gd name="T21" fmla="*/ 585 h 899"/>
                  <a:gd name="T22" fmla="*/ 761 w 902"/>
                  <a:gd name="T23" fmla="*/ 627 h 899"/>
                  <a:gd name="T24" fmla="*/ 766 w 902"/>
                  <a:gd name="T25" fmla="*/ 679 h 899"/>
                  <a:gd name="T26" fmla="*/ 756 w 902"/>
                  <a:gd name="T27" fmla="*/ 716 h 899"/>
                  <a:gd name="T28" fmla="*/ 724 w 902"/>
                  <a:gd name="T29" fmla="*/ 737 h 899"/>
                  <a:gd name="T30" fmla="*/ 703 w 902"/>
                  <a:gd name="T31" fmla="*/ 763 h 899"/>
                  <a:gd name="T32" fmla="*/ 693 w 902"/>
                  <a:gd name="T33" fmla="*/ 800 h 899"/>
                  <a:gd name="T34" fmla="*/ 683 w 902"/>
                  <a:gd name="T35" fmla="*/ 826 h 899"/>
                  <a:gd name="T36" fmla="*/ 646 w 902"/>
                  <a:gd name="T37" fmla="*/ 841 h 899"/>
                  <a:gd name="T38" fmla="*/ 610 w 902"/>
                  <a:gd name="T39" fmla="*/ 841 h 899"/>
                  <a:gd name="T40" fmla="*/ 578 w 902"/>
                  <a:gd name="T41" fmla="*/ 841 h 899"/>
                  <a:gd name="T42" fmla="*/ 547 w 902"/>
                  <a:gd name="T43" fmla="*/ 841 h 899"/>
                  <a:gd name="T44" fmla="*/ 526 w 902"/>
                  <a:gd name="T45" fmla="*/ 857 h 899"/>
                  <a:gd name="T46" fmla="*/ 505 w 902"/>
                  <a:gd name="T47" fmla="*/ 878 h 899"/>
                  <a:gd name="T48" fmla="*/ 485 w 902"/>
                  <a:gd name="T49" fmla="*/ 899 h 899"/>
                  <a:gd name="T50" fmla="*/ 458 w 902"/>
                  <a:gd name="T51" fmla="*/ 847 h 899"/>
                  <a:gd name="T52" fmla="*/ 412 w 902"/>
                  <a:gd name="T53" fmla="*/ 789 h 899"/>
                  <a:gd name="T54" fmla="*/ 391 w 902"/>
                  <a:gd name="T55" fmla="*/ 753 h 899"/>
                  <a:gd name="T56" fmla="*/ 427 w 902"/>
                  <a:gd name="T57" fmla="*/ 721 h 899"/>
                  <a:gd name="T58" fmla="*/ 406 w 902"/>
                  <a:gd name="T59" fmla="*/ 648 h 899"/>
                  <a:gd name="T60" fmla="*/ 365 w 902"/>
                  <a:gd name="T61" fmla="*/ 606 h 899"/>
                  <a:gd name="T62" fmla="*/ 349 w 902"/>
                  <a:gd name="T63" fmla="*/ 596 h 899"/>
                  <a:gd name="T64" fmla="*/ 313 w 902"/>
                  <a:gd name="T65" fmla="*/ 575 h 899"/>
                  <a:gd name="T66" fmla="*/ 292 w 902"/>
                  <a:gd name="T67" fmla="*/ 591 h 899"/>
                  <a:gd name="T68" fmla="*/ 255 w 902"/>
                  <a:gd name="T69" fmla="*/ 591 h 899"/>
                  <a:gd name="T70" fmla="*/ 234 w 902"/>
                  <a:gd name="T71" fmla="*/ 591 h 899"/>
                  <a:gd name="T72" fmla="*/ 208 w 902"/>
                  <a:gd name="T73" fmla="*/ 575 h 899"/>
                  <a:gd name="T74" fmla="*/ 172 w 902"/>
                  <a:gd name="T75" fmla="*/ 570 h 899"/>
                  <a:gd name="T76" fmla="*/ 151 w 902"/>
                  <a:gd name="T77" fmla="*/ 544 h 899"/>
                  <a:gd name="T78" fmla="*/ 141 w 902"/>
                  <a:gd name="T79" fmla="*/ 544 h 899"/>
                  <a:gd name="T80" fmla="*/ 114 w 902"/>
                  <a:gd name="T81" fmla="*/ 554 h 899"/>
                  <a:gd name="T82" fmla="*/ 94 w 902"/>
                  <a:gd name="T83" fmla="*/ 544 h 899"/>
                  <a:gd name="T84" fmla="*/ 83 w 902"/>
                  <a:gd name="T85" fmla="*/ 564 h 899"/>
                  <a:gd name="T86" fmla="*/ 41 w 902"/>
                  <a:gd name="T87" fmla="*/ 564 h 899"/>
                  <a:gd name="T88" fmla="*/ 5 w 902"/>
                  <a:gd name="T89" fmla="*/ 564 h 899"/>
                  <a:gd name="T90" fmla="*/ 5 w 902"/>
                  <a:gd name="T91" fmla="*/ 497 h 899"/>
                  <a:gd name="T92" fmla="*/ 15 w 902"/>
                  <a:gd name="T93" fmla="*/ 355 h 899"/>
                  <a:gd name="T94" fmla="*/ 68 w 902"/>
                  <a:gd name="T95" fmla="*/ 350 h 899"/>
                  <a:gd name="T96" fmla="*/ 172 w 902"/>
                  <a:gd name="T97" fmla="*/ 355 h 899"/>
                  <a:gd name="T98" fmla="*/ 281 w 902"/>
                  <a:gd name="T99" fmla="*/ 345 h 899"/>
                  <a:gd name="T100" fmla="*/ 323 w 902"/>
                  <a:gd name="T101" fmla="*/ 267 h 899"/>
                  <a:gd name="T102" fmla="*/ 297 w 902"/>
                  <a:gd name="T103" fmla="*/ 162 h 899"/>
                  <a:gd name="T104" fmla="*/ 328 w 902"/>
                  <a:gd name="T105" fmla="*/ 136 h 899"/>
                  <a:gd name="T106" fmla="*/ 365 w 902"/>
                  <a:gd name="T107" fmla="*/ 146 h 899"/>
                  <a:gd name="T108" fmla="*/ 412 w 902"/>
                  <a:gd name="T109" fmla="*/ 167 h 899"/>
                  <a:gd name="T110" fmla="*/ 422 w 902"/>
                  <a:gd name="T111" fmla="*/ 126 h 899"/>
                  <a:gd name="T112" fmla="*/ 432 w 902"/>
                  <a:gd name="T113" fmla="*/ 63 h 899"/>
                  <a:gd name="T114" fmla="*/ 511 w 902"/>
                  <a:gd name="T115" fmla="*/ 58 h 899"/>
                  <a:gd name="T116" fmla="*/ 537 w 902"/>
                  <a:gd name="T117" fmla="*/ 11 h 899"/>
                  <a:gd name="T118" fmla="*/ 599 w 902"/>
                  <a:gd name="T119" fmla="*/ 32 h 899"/>
                  <a:gd name="T120" fmla="*/ 683 w 902"/>
                  <a:gd name="T121" fmla="*/ 32 h 899"/>
                  <a:gd name="T122" fmla="*/ 730 w 902"/>
                  <a:gd name="T123" fmla="*/ 0 h 899"/>
                  <a:gd name="T124" fmla="*/ 776 w 902"/>
                  <a:gd name="T125" fmla="*/ 58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2" h="899">
                    <a:moveTo>
                      <a:pt x="813" y="68"/>
                    </a:moveTo>
                    <a:lnTo>
                      <a:pt x="813" y="89"/>
                    </a:lnTo>
                    <a:lnTo>
                      <a:pt x="818" y="89"/>
                    </a:lnTo>
                    <a:lnTo>
                      <a:pt x="818" y="94"/>
                    </a:lnTo>
                    <a:lnTo>
                      <a:pt x="818" y="99"/>
                    </a:lnTo>
                    <a:lnTo>
                      <a:pt x="818" y="110"/>
                    </a:lnTo>
                    <a:lnTo>
                      <a:pt x="813" y="115"/>
                    </a:lnTo>
                    <a:lnTo>
                      <a:pt x="813" y="120"/>
                    </a:lnTo>
                    <a:lnTo>
                      <a:pt x="813" y="141"/>
                    </a:lnTo>
                    <a:lnTo>
                      <a:pt x="813" y="146"/>
                    </a:lnTo>
                    <a:lnTo>
                      <a:pt x="813" y="152"/>
                    </a:lnTo>
                    <a:lnTo>
                      <a:pt x="818" y="157"/>
                    </a:lnTo>
                    <a:lnTo>
                      <a:pt x="818" y="162"/>
                    </a:lnTo>
                    <a:lnTo>
                      <a:pt x="818" y="178"/>
                    </a:lnTo>
                    <a:lnTo>
                      <a:pt x="818" y="188"/>
                    </a:lnTo>
                    <a:lnTo>
                      <a:pt x="818" y="199"/>
                    </a:lnTo>
                    <a:lnTo>
                      <a:pt x="818" y="204"/>
                    </a:lnTo>
                    <a:lnTo>
                      <a:pt x="823" y="209"/>
                    </a:lnTo>
                    <a:lnTo>
                      <a:pt x="823" y="225"/>
                    </a:lnTo>
                    <a:lnTo>
                      <a:pt x="823" y="230"/>
                    </a:lnTo>
                    <a:lnTo>
                      <a:pt x="829" y="246"/>
                    </a:lnTo>
                    <a:lnTo>
                      <a:pt x="829" y="256"/>
                    </a:lnTo>
                    <a:lnTo>
                      <a:pt x="829" y="267"/>
                    </a:lnTo>
                    <a:lnTo>
                      <a:pt x="829" y="282"/>
                    </a:lnTo>
                    <a:lnTo>
                      <a:pt x="834" y="293"/>
                    </a:lnTo>
                    <a:lnTo>
                      <a:pt x="834" y="298"/>
                    </a:lnTo>
                    <a:lnTo>
                      <a:pt x="834" y="303"/>
                    </a:lnTo>
                    <a:lnTo>
                      <a:pt x="839" y="303"/>
                    </a:lnTo>
                    <a:lnTo>
                      <a:pt x="839" y="314"/>
                    </a:lnTo>
                    <a:lnTo>
                      <a:pt x="844" y="319"/>
                    </a:lnTo>
                    <a:lnTo>
                      <a:pt x="844" y="324"/>
                    </a:lnTo>
                    <a:lnTo>
                      <a:pt x="844" y="335"/>
                    </a:lnTo>
                    <a:lnTo>
                      <a:pt x="844" y="340"/>
                    </a:lnTo>
                    <a:lnTo>
                      <a:pt x="849" y="345"/>
                    </a:lnTo>
                    <a:lnTo>
                      <a:pt x="855" y="355"/>
                    </a:lnTo>
                    <a:lnTo>
                      <a:pt x="855" y="361"/>
                    </a:lnTo>
                    <a:lnTo>
                      <a:pt x="860" y="376"/>
                    </a:lnTo>
                    <a:lnTo>
                      <a:pt x="860" y="387"/>
                    </a:lnTo>
                    <a:lnTo>
                      <a:pt x="860" y="408"/>
                    </a:lnTo>
                    <a:lnTo>
                      <a:pt x="855" y="413"/>
                    </a:lnTo>
                    <a:lnTo>
                      <a:pt x="849" y="418"/>
                    </a:lnTo>
                    <a:lnTo>
                      <a:pt x="844" y="429"/>
                    </a:lnTo>
                    <a:lnTo>
                      <a:pt x="844" y="434"/>
                    </a:lnTo>
                    <a:lnTo>
                      <a:pt x="849" y="434"/>
                    </a:lnTo>
                    <a:lnTo>
                      <a:pt x="849" y="439"/>
                    </a:lnTo>
                    <a:lnTo>
                      <a:pt x="849" y="444"/>
                    </a:lnTo>
                    <a:lnTo>
                      <a:pt x="870" y="455"/>
                    </a:lnTo>
                    <a:lnTo>
                      <a:pt x="881" y="460"/>
                    </a:lnTo>
                    <a:lnTo>
                      <a:pt x="886" y="465"/>
                    </a:lnTo>
                    <a:lnTo>
                      <a:pt x="886" y="470"/>
                    </a:lnTo>
                    <a:lnTo>
                      <a:pt x="891" y="476"/>
                    </a:lnTo>
                    <a:lnTo>
                      <a:pt x="896" y="476"/>
                    </a:lnTo>
                    <a:lnTo>
                      <a:pt x="896" y="481"/>
                    </a:lnTo>
                    <a:lnTo>
                      <a:pt x="902" y="481"/>
                    </a:lnTo>
                    <a:lnTo>
                      <a:pt x="896" y="486"/>
                    </a:lnTo>
                    <a:lnTo>
                      <a:pt x="891" y="491"/>
                    </a:lnTo>
                    <a:lnTo>
                      <a:pt x="886" y="497"/>
                    </a:lnTo>
                    <a:lnTo>
                      <a:pt x="875" y="491"/>
                    </a:lnTo>
                    <a:lnTo>
                      <a:pt x="870" y="491"/>
                    </a:lnTo>
                    <a:lnTo>
                      <a:pt x="865" y="491"/>
                    </a:lnTo>
                    <a:lnTo>
                      <a:pt x="860" y="491"/>
                    </a:lnTo>
                    <a:lnTo>
                      <a:pt x="860" y="497"/>
                    </a:lnTo>
                    <a:lnTo>
                      <a:pt x="860" y="502"/>
                    </a:lnTo>
                    <a:lnTo>
                      <a:pt x="860" y="507"/>
                    </a:lnTo>
                    <a:lnTo>
                      <a:pt x="855" y="512"/>
                    </a:lnTo>
                    <a:lnTo>
                      <a:pt x="849" y="512"/>
                    </a:lnTo>
                    <a:lnTo>
                      <a:pt x="839" y="523"/>
                    </a:lnTo>
                    <a:lnTo>
                      <a:pt x="834" y="528"/>
                    </a:lnTo>
                    <a:lnTo>
                      <a:pt x="834" y="533"/>
                    </a:lnTo>
                    <a:lnTo>
                      <a:pt x="823" y="533"/>
                    </a:lnTo>
                    <a:lnTo>
                      <a:pt x="818" y="533"/>
                    </a:lnTo>
                    <a:lnTo>
                      <a:pt x="813" y="533"/>
                    </a:lnTo>
                    <a:lnTo>
                      <a:pt x="813" y="528"/>
                    </a:lnTo>
                    <a:lnTo>
                      <a:pt x="808" y="528"/>
                    </a:lnTo>
                    <a:lnTo>
                      <a:pt x="802" y="528"/>
                    </a:lnTo>
                    <a:lnTo>
                      <a:pt x="797" y="528"/>
                    </a:lnTo>
                    <a:lnTo>
                      <a:pt x="792" y="528"/>
                    </a:lnTo>
                    <a:lnTo>
                      <a:pt x="787" y="533"/>
                    </a:lnTo>
                    <a:lnTo>
                      <a:pt x="776" y="533"/>
                    </a:lnTo>
                    <a:lnTo>
                      <a:pt x="771" y="533"/>
                    </a:lnTo>
                    <a:lnTo>
                      <a:pt x="766" y="533"/>
                    </a:lnTo>
                    <a:lnTo>
                      <a:pt x="766" y="538"/>
                    </a:lnTo>
                    <a:lnTo>
                      <a:pt x="761" y="544"/>
                    </a:lnTo>
                    <a:lnTo>
                      <a:pt x="761" y="554"/>
                    </a:lnTo>
                    <a:lnTo>
                      <a:pt x="761" y="564"/>
                    </a:lnTo>
                    <a:lnTo>
                      <a:pt x="761" y="575"/>
                    </a:lnTo>
                    <a:lnTo>
                      <a:pt x="756" y="580"/>
                    </a:lnTo>
                    <a:lnTo>
                      <a:pt x="756" y="585"/>
                    </a:lnTo>
                    <a:lnTo>
                      <a:pt x="750" y="596"/>
                    </a:lnTo>
                    <a:lnTo>
                      <a:pt x="750" y="601"/>
                    </a:lnTo>
                    <a:lnTo>
                      <a:pt x="750" y="611"/>
                    </a:lnTo>
                    <a:lnTo>
                      <a:pt x="750" y="617"/>
                    </a:lnTo>
                    <a:lnTo>
                      <a:pt x="750" y="622"/>
                    </a:lnTo>
                    <a:lnTo>
                      <a:pt x="756" y="622"/>
                    </a:lnTo>
                    <a:lnTo>
                      <a:pt x="761" y="622"/>
                    </a:lnTo>
                    <a:lnTo>
                      <a:pt x="761" y="627"/>
                    </a:lnTo>
                    <a:lnTo>
                      <a:pt x="766" y="632"/>
                    </a:lnTo>
                    <a:lnTo>
                      <a:pt x="771" y="638"/>
                    </a:lnTo>
                    <a:lnTo>
                      <a:pt x="766" y="648"/>
                    </a:lnTo>
                    <a:lnTo>
                      <a:pt x="766" y="653"/>
                    </a:lnTo>
                    <a:lnTo>
                      <a:pt x="771" y="664"/>
                    </a:lnTo>
                    <a:lnTo>
                      <a:pt x="771" y="669"/>
                    </a:lnTo>
                    <a:lnTo>
                      <a:pt x="766" y="674"/>
                    </a:lnTo>
                    <a:lnTo>
                      <a:pt x="766" y="679"/>
                    </a:lnTo>
                    <a:lnTo>
                      <a:pt x="761" y="685"/>
                    </a:lnTo>
                    <a:lnTo>
                      <a:pt x="761" y="690"/>
                    </a:lnTo>
                    <a:lnTo>
                      <a:pt x="761" y="695"/>
                    </a:lnTo>
                    <a:lnTo>
                      <a:pt x="761" y="700"/>
                    </a:lnTo>
                    <a:lnTo>
                      <a:pt x="761" y="706"/>
                    </a:lnTo>
                    <a:lnTo>
                      <a:pt x="756" y="706"/>
                    </a:lnTo>
                    <a:lnTo>
                      <a:pt x="756" y="711"/>
                    </a:lnTo>
                    <a:lnTo>
                      <a:pt x="756" y="716"/>
                    </a:lnTo>
                    <a:lnTo>
                      <a:pt x="750" y="716"/>
                    </a:lnTo>
                    <a:lnTo>
                      <a:pt x="750" y="721"/>
                    </a:lnTo>
                    <a:lnTo>
                      <a:pt x="745" y="721"/>
                    </a:lnTo>
                    <a:lnTo>
                      <a:pt x="740" y="726"/>
                    </a:lnTo>
                    <a:lnTo>
                      <a:pt x="735" y="726"/>
                    </a:lnTo>
                    <a:lnTo>
                      <a:pt x="735" y="732"/>
                    </a:lnTo>
                    <a:lnTo>
                      <a:pt x="730" y="732"/>
                    </a:lnTo>
                    <a:lnTo>
                      <a:pt x="724" y="737"/>
                    </a:lnTo>
                    <a:lnTo>
                      <a:pt x="719" y="737"/>
                    </a:lnTo>
                    <a:lnTo>
                      <a:pt x="719" y="742"/>
                    </a:lnTo>
                    <a:lnTo>
                      <a:pt x="714" y="742"/>
                    </a:lnTo>
                    <a:lnTo>
                      <a:pt x="709" y="747"/>
                    </a:lnTo>
                    <a:lnTo>
                      <a:pt x="709" y="753"/>
                    </a:lnTo>
                    <a:lnTo>
                      <a:pt x="709" y="758"/>
                    </a:lnTo>
                    <a:lnTo>
                      <a:pt x="709" y="763"/>
                    </a:lnTo>
                    <a:lnTo>
                      <a:pt x="703" y="763"/>
                    </a:lnTo>
                    <a:lnTo>
                      <a:pt x="703" y="768"/>
                    </a:lnTo>
                    <a:lnTo>
                      <a:pt x="703" y="773"/>
                    </a:lnTo>
                    <a:lnTo>
                      <a:pt x="703" y="779"/>
                    </a:lnTo>
                    <a:lnTo>
                      <a:pt x="703" y="784"/>
                    </a:lnTo>
                    <a:lnTo>
                      <a:pt x="703" y="789"/>
                    </a:lnTo>
                    <a:lnTo>
                      <a:pt x="698" y="794"/>
                    </a:lnTo>
                    <a:lnTo>
                      <a:pt x="693" y="794"/>
                    </a:lnTo>
                    <a:lnTo>
                      <a:pt x="693" y="800"/>
                    </a:lnTo>
                    <a:lnTo>
                      <a:pt x="693" y="805"/>
                    </a:lnTo>
                    <a:lnTo>
                      <a:pt x="693" y="810"/>
                    </a:lnTo>
                    <a:lnTo>
                      <a:pt x="688" y="810"/>
                    </a:lnTo>
                    <a:lnTo>
                      <a:pt x="683" y="815"/>
                    </a:lnTo>
                    <a:lnTo>
                      <a:pt x="683" y="820"/>
                    </a:lnTo>
                    <a:lnTo>
                      <a:pt x="688" y="820"/>
                    </a:lnTo>
                    <a:lnTo>
                      <a:pt x="683" y="820"/>
                    </a:lnTo>
                    <a:lnTo>
                      <a:pt x="683" y="826"/>
                    </a:lnTo>
                    <a:lnTo>
                      <a:pt x="677" y="826"/>
                    </a:lnTo>
                    <a:lnTo>
                      <a:pt x="672" y="826"/>
                    </a:lnTo>
                    <a:lnTo>
                      <a:pt x="672" y="831"/>
                    </a:lnTo>
                    <a:lnTo>
                      <a:pt x="667" y="831"/>
                    </a:lnTo>
                    <a:lnTo>
                      <a:pt x="662" y="831"/>
                    </a:lnTo>
                    <a:lnTo>
                      <a:pt x="651" y="831"/>
                    </a:lnTo>
                    <a:lnTo>
                      <a:pt x="646" y="836"/>
                    </a:lnTo>
                    <a:lnTo>
                      <a:pt x="646" y="841"/>
                    </a:lnTo>
                    <a:lnTo>
                      <a:pt x="641" y="841"/>
                    </a:lnTo>
                    <a:lnTo>
                      <a:pt x="636" y="841"/>
                    </a:lnTo>
                    <a:lnTo>
                      <a:pt x="630" y="836"/>
                    </a:lnTo>
                    <a:lnTo>
                      <a:pt x="625" y="836"/>
                    </a:lnTo>
                    <a:lnTo>
                      <a:pt x="620" y="836"/>
                    </a:lnTo>
                    <a:lnTo>
                      <a:pt x="620" y="841"/>
                    </a:lnTo>
                    <a:lnTo>
                      <a:pt x="615" y="841"/>
                    </a:lnTo>
                    <a:lnTo>
                      <a:pt x="610" y="841"/>
                    </a:lnTo>
                    <a:lnTo>
                      <a:pt x="604" y="841"/>
                    </a:lnTo>
                    <a:lnTo>
                      <a:pt x="599" y="841"/>
                    </a:lnTo>
                    <a:lnTo>
                      <a:pt x="599" y="847"/>
                    </a:lnTo>
                    <a:lnTo>
                      <a:pt x="594" y="852"/>
                    </a:lnTo>
                    <a:lnTo>
                      <a:pt x="594" y="847"/>
                    </a:lnTo>
                    <a:lnTo>
                      <a:pt x="589" y="847"/>
                    </a:lnTo>
                    <a:lnTo>
                      <a:pt x="584" y="847"/>
                    </a:lnTo>
                    <a:lnTo>
                      <a:pt x="578" y="841"/>
                    </a:lnTo>
                    <a:lnTo>
                      <a:pt x="578" y="836"/>
                    </a:lnTo>
                    <a:lnTo>
                      <a:pt x="573" y="836"/>
                    </a:lnTo>
                    <a:lnTo>
                      <a:pt x="568" y="836"/>
                    </a:lnTo>
                    <a:lnTo>
                      <a:pt x="563" y="836"/>
                    </a:lnTo>
                    <a:lnTo>
                      <a:pt x="563" y="841"/>
                    </a:lnTo>
                    <a:lnTo>
                      <a:pt x="557" y="841"/>
                    </a:lnTo>
                    <a:lnTo>
                      <a:pt x="552" y="841"/>
                    </a:lnTo>
                    <a:lnTo>
                      <a:pt x="547" y="841"/>
                    </a:lnTo>
                    <a:lnTo>
                      <a:pt x="547" y="836"/>
                    </a:lnTo>
                    <a:lnTo>
                      <a:pt x="542" y="836"/>
                    </a:lnTo>
                    <a:lnTo>
                      <a:pt x="542" y="841"/>
                    </a:lnTo>
                    <a:lnTo>
                      <a:pt x="542" y="847"/>
                    </a:lnTo>
                    <a:lnTo>
                      <a:pt x="537" y="847"/>
                    </a:lnTo>
                    <a:lnTo>
                      <a:pt x="531" y="847"/>
                    </a:lnTo>
                    <a:lnTo>
                      <a:pt x="531" y="852"/>
                    </a:lnTo>
                    <a:lnTo>
                      <a:pt x="526" y="857"/>
                    </a:lnTo>
                    <a:lnTo>
                      <a:pt x="526" y="862"/>
                    </a:lnTo>
                    <a:lnTo>
                      <a:pt x="521" y="862"/>
                    </a:lnTo>
                    <a:lnTo>
                      <a:pt x="516" y="862"/>
                    </a:lnTo>
                    <a:lnTo>
                      <a:pt x="516" y="868"/>
                    </a:lnTo>
                    <a:lnTo>
                      <a:pt x="511" y="868"/>
                    </a:lnTo>
                    <a:lnTo>
                      <a:pt x="511" y="873"/>
                    </a:lnTo>
                    <a:lnTo>
                      <a:pt x="505" y="873"/>
                    </a:lnTo>
                    <a:lnTo>
                      <a:pt x="505" y="878"/>
                    </a:lnTo>
                    <a:lnTo>
                      <a:pt x="505" y="883"/>
                    </a:lnTo>
                    <a:lnTo>
                      <a:pt x="505" y="888"/>
                    </a:lnTo>
                    <a:lnTo>
                      <a:pt x="505" y="894"/>
                    </a:lnTo>
                    <a:lnTo>
                      <a:pt x="500" y="894"/>
                    </a:lnTo>
                    <a:lnTo>
                      <a:pt x="500" y="899"/>
                    </a:lnTo>
                    <a:lnTo>
                      <a:pt x="495" y="899"/>
                    </a:lnTo>
                    <a:lnTo>
                      <a:pt x="490" y="899"/>
                    </a:lnTo>
                    <a:lnTo>
                      <a:pt x="485" y="899"/>
                    </a:lnTo>
                    <a:lnTo>
                      <a:pt x="479" y="899"/>
                    </a:lnTo>
                    <a:lnTo>
                      <a:pt x="479" y="888"/>
                    </a:lnTo>
                    <a:lnTo>
                      <a:pt x="479" y="883"/>
                    </a:lnTo>
                    <a:lnTo>
                      <a:pt x="479" y="878"/>
                    </a:lnTo>
                    <a:lnTo>
                      <a:pt x="474" y="873"/>
                    </a:lnTo>
                    <a:lnTo>
                      <a:pt x="474" y="868"/>
                    </a:lnTo>
                    <a:lnTo>
                      <a:pt x="464" y="847"/>
                    </a:lnTo>
                    <a:lnTo>
                      <a:pt x="458" y="847"/>
                    </a:lnTo>
                    <a:lnTo>
                      <a:pt x="458" y="841"/>
                    </a:lnTo>
                    <a:lnTo>
                      <a:pt x="448" y="836"/>
                    </a:lnTo>
                    <a:lnTo>
                      <a:pt x="432" y="810"/>
                    </a:lnTo>
                    <a:lnTo>
                      <a:pt x="427" y="810"/>
                    </a:lnTo>
                    <a:lnTo>
                      <a:pt x="427" y="805"/>
                    </a:lnTo>
                    <a:lnTo>
                      <a:pt x="422" y="794"/>
                    </a:lnTo>
                    <a:lnTo>
                      <a:pt x="417" y="789"/>
                    </a:lnTo>
                    <a:lnTo>
                      <a:pt x="412" y="789"/>
                    </a:lnTo>
                    <a:lnTo>
                      <a:pt x="401" y="800"/>
                    </a:lnTo>
                    <a:lnTo>
                      <a:pt x="396" y="800"/>
                    </a:lnTo>
                    <a:lnTo>
                      <a:pt x="396" y="794"/>
                    </a:lnTo>
                    <a:lnTo>
                      <a:pt x="391" y="794"/>
                    </a:lnTo>
                    <a:lnTo>
                      <a:pt x="391" y="784"/>
                    </a:lnTo>
                    <a:lnTo>
                      <a:pt x="385" y="763"/>
                    </a:lnTo>
                    <a:lnTo>
                      <a:pt x="385" y="758"/>
                    </a:lnTo>
                    <a:lnTo>
                      <a:pt x="391" y="753"/>
                    </a:lnTo>
                    <a:lnTo>
                      <a:pt x="391" y="747"/>
                    </a:lnTo>
                    <a:lnTo>
                      <a:pt x="396" y="747"/>
                    </a:lnTo>
                    <a:lnTo>
                      <a:pt x="396" y="742"/>
                    </a:lnTo>
                    <a:lnTo>
                      <a:pt x="401" y="742"/>
                    </a:lnTo>
                    <a:lnTo>
                      <a:pt x="406" y="737"/>
                    </a:lnTo>
                    <a:lnTo>
                      <a:pt x="385" y="732"/>
                    </a:lnTo>
                    <a:lnTo>
                      <a:pt x="385" y="721"/>
                    </a:lnTo>
                    <a:lnTo>
                      <a:pt x="427" y="721"/>
                    </a:lnTo>
                    <a:lnTo>
                      <a:pt x="438" y="711"/>
                    </a:lnTo>
                    <a:lnTo>
                      <a:pt x="438" y="700"/>
                    </a:lnTo>
                    <a:lnTo>
                      <a:pt x="432" y="679"/>
                    </a:lnTo>
                    <a:lnTo>
                      <a:pt x="427" y="669"/>
                    </a:lnTo>
                    <a:lnTo>
                      <a:pt x="417" y="653"/>
                    </a:lnTo>
                    <a:lnTo>
                      <a:pt x="412" y="653"/>
                    </a:lnTo>
                    <a:lnTo>
                      <a:pt x="412" y="648"/>
                    </a:lnTo>
                    <a:lnTo>
                      <a:pt x="406" y="648"/>
                    </a:lnTo>
                    <a:lnTo>
                      <a:pt x="396" y="643"/>
                    </a:lnTo>
                    <a:lnTo>
                      <a:pt x="391" y="632"/>
                    </a:lnTo>
                    <a:lnTo>
                      <a:pt x="391" y="627"/>
                    </a:lnTo>
                    <a:lnTo>
                      <a:pt x="385" y="622"/>
                    </a:lnTo>
                    <a:lnTo>
                      <a:pt x="370" y="617"/>
                    </a:lnTo>
                    <a:lnTo>
                      <a:pt x="370" y="611"/>
                    </a:lnTo>
                    <a:lnTo>
                      <a:pt x="370" y="606"/>
                    </a:lnTo>
                    <a:lnTo>
                      <a:pt x="365" y="606"/>
                    </a:lnTo>
                    <a:lnTo>
                      <a:pt x="370" y="606"/>
                    </a:lnTo>
                    <a:lnTo>
                      <a:pt x="370" y="601"/>
                    </a:lnTo>
                    <a:lnTo>
                      <a:pt x="365" y="601"/>
                    </a:lnTo>
                    <a:lnTo>
                      <a:pt x="359" y="601"/>
                    </a:lnTo>
                    <a:lnTo>
                      <a:pt x="359" y="596"/>
                    </a:lnTo>
                    <a:lnTo>
                      <a:pt x="354" y="596"/>
                    </a:lnTo>
                    <a:lnTo>
                      <a:pt x="354" y="591"/>
                    </a:lnTo>
                    <a:lnTo>
                      <a:pt x="349" y="596"/>
                    </a:lnTo>
                    <a:lnTo>
                      <a:pt x="349" y="591"/>
                    </a:lnTo>
                    <a:lnTo>
                      <a:pt x="344" y="591"/>
                    </a:lnTo>
                    <a:lnTo>
                      <a:pt x="339" y="585"/>
                    </a:lnTo>
                    <a:lnTo>
                      <a:pt x="333" y="580"/>
                    </a:lnTo>
                    <a:lnTo>
                      <a:pt x="328" y="580"/>
                    </a:lnTo>
                    <a:lnTo>
                      <a:pt x="323" y="580"/>
                    </a:lnTo>
                    <a:lnTo>
                      <a:pt x="318" y="580"/>
                    </a:lnTo>
                    <a:lnTo>
                      <a:pt x="313" y="575"/>
                    </a:lnTo>
                    <a:lnTo>
                      <a:pt x="313" y="580"/>
                    </a:lnTo>
                    <a:lnTo>
                      <a:pt x="307" y="580"/>
                    </a:lnTo>
                    <a:lnTo>
                      <a:pt x="307" y="585"/>
                    </a:lnTo>
                    <a:lnTo>
                      <a:pt x="302" y="585"/>
                    </a:lnTo>
                    <a:lnTo>
                      <a:pt x="302" y="591"/>
                    </a:lnTo>
                    <a:lnTo>
                      <a:pt x="297" y="591"/>
                    </a:lnTo>
                    <a:lnTo>
                      <a:pt x="297" y="585"/>
                    </a:lnTo>
                    <a:lnTo>
                      <a:pt x="292" y="591"/>
                    </a:lnTo>
                    <a:lnTo>
                      <a:pt x="286" y="591"/>
                    </a:lnTo>
                    <a:lnTo>
                      <a:pt x="281" y="591"/>
                    </a:lnTo>
                    <a:lnTo>
                      <a:pt x="276" y="591"/>
                    </a:lnTo>
                    <a:lnTo>
                      <a:pt x="271" y="591"/>
                    </a:lnTo>
                    <a:lnTo>
                      <a:pt x="271" y="585"/>
                    </a:lnTo>
                    <a:lnTo>
                      <a:pt x="266" y="591"/>
                    </a:lnTo>
                    <a:lnTo>
                      <a:pt x="260" y="585"/>
                    </a:lnTo>
                    <a:lnTo>
                      <a:pt x="255" y="591"/>
                    </a:lnTo>
                    <a:lnTo>
                      <a:pt x="250" y="591"/>
                    </a:lnTo>
                    <a:lnTo>
                      <a:pt x="250" y="585"/>
                    </a:lnTo>
                    <a:lnTo>
                      <a:pt x="255" y="585"/>
                    </a:lnTo>
                    <a:lnTo>
                      <a:pt x="245" y="580"/>
                    </a:lnTo>
                    <a:lnTo>
                      <a:pt x="245" y="585"/>
                    </a:lnTo>
                    <a:lnTo>
                      <a:pt x="240" y="585"/>
                    </a:lnTo>
                    <a:lnTo>
                      <a:pt x="240" y="591"/>
                    </a:lnTo>
                    <a:lnTo>
                      <a:pt x="234" y="591"/>
                    </a:lnTo>
                    <a:lnTo>
                      <a:pt x="229" y="585"/>
                    </a:lnTo>
                    <a:lnTo>
                      <a:pt x="229" y="591"/>
                    </a:lnTo>
                    <a:lnTo>
                      <a:pt x="224" y="591"/>
                    </a:lnTo>
                    <a:lnTo>
                      <a:pt x="219" y="591"/>
                    </a:lnTo>
                    <a:lnTo>
                      <a:pt x="213" y="591"/>
                    </a:lnTo>
                    <a:lnTo>
                      <a:pt x="208" y="585"/>
                    </a:lnTo>
                    <a:lnTo>
                      <a:pt x="208" y="580"/>
                    </a:lnTo>
                    <a:lnTo>
                      <a:pt x="208" y="575"/>
                    </a:lnTo>
                    <a:lnTo>
                      <a:pt x="203" y="575"/>
                    </a:lnTo>
                    <a:lnTo>
                      <a:pt x="198" y="570"/>
                    </a:lnTo>
                    <a:lnTo>
                      <a:pt x="193" y="570"/>
                    </a:lnTo>
                    <a:lnTo>
                      <a:pt x="193" y="575"/>
                    </a:lnTo>
                    <a:lnTo>
                      <a:pt x="187" y="575"/>
                    </a:lnTo>
                    <a:lnTo>
                      <a:pt x="182" y="570"/>
                    </a:lnTo>
                    <a:lnTo>
                      <a:pt x="177" y="570"/>
                    </a:lnTo>
                    <a:lnTo>
                      <a:pt x="172" y="570"/>
                    </a:lnTo>
                    <a:lnTo>
                      <a:pt x="167" y="570"/>
                    </a:lnTo>
                    <a:lnTo>
                      <a:pt x="167" y="564"/>
                    </a:lnTo>
                    <a:lnTo>
                      <a:pt x="161" y="564"/>
                    </a:lnTo>
                    <a:lnTo>
                      <a:pt x="161" y="559"/>
                    </a:lnTo>
                    <a:lnTo>
                      <a:pt x="161" y="554"/>
                    </a:lnTo>
                    <a:lnTo>
                      <a:pt x="156" y="549"/>
                    </a:lnTo>
                    <a:lnTo>
                      <a:pt x="156" y="544"/>
                    </a:lnTo>
                    <a:lnTo>
                      <a:pt x="151" y="544"/>
                    </a:lnTo>
                    <a:lnTo>
                      <a:pt x="151" y="549"/>
                    </a:lnTo>
                    <a:lnTo>
                      <a:pt x="146" y="554"/>
                    </a:lnTo>
                    <a:lnTo>
                      <a:pt x="146" y="549"/>
                    </a:lnTo>
                    <a:lnTo>
                      <a:pt x="151" y="544"/>
                    </a:lnTo>
                    <a:lnTo>
                      <a:pt x="151" y="538"/>
                    </a:lnTo>
                    <a:lnTo>
                      <a:pt x="146" y="538"/>
                    </a:lnTo>
                    <a:lnTo>
                      <a:pt x="146" y="544"/>
                    </a:lnTo>
                    <a:lnTo>
                      <a:pt x="141" y="544"/>
                    </a:lnTo>
                    <a:lnTo>
                      <a:pt x="141" y="549"/>
                    </a:lnTo>
                    <a:lnTo>
                      <a:pt x="135" y="544"/>
                    </a:lnTo>
                    <a:lnTo>
                      <a:pt x="130" y="544"/>
                    </a:lnTo>
                    <a:lnTo>
                      <a:pt x="125" y="544"/>
                    </a:lnTo>
                    <a:lnTo>
                      <a:pt x="125" y="549"/>
                    </a:lnTo>
                    <a:lnTo>
                      <a:pt x="120" y="549"/>
                    </a:lnTo>
                    <a:lnTo>
                      <a:pt x="120" y="554"/>
                    </a:lnTo>
                    <a:lnTo>
                      <a:pt x="114" y="554"/>
                    </a:lnTo>
                    <a:lnTo>
                      <a:pt x="114" y="549"/>
                    </a:lnTo>
                    <a:lnTo>
                      <a:pt x="114" y="544"/>
                    </a:lnTo>
                    <a:lnTo>
                      <a:pt x="109" y="544"/>
                    </a:lnTo>
                    <a:lnTo>
                      <a:pt x="104" y="544"/>
                    </a:lnTo>
                    <a:lnTo>
                      <a:pt x="104" y="538"/>
                    </a:lnTo>
                    <a:lnTo>
                      <a:pt x="99" y="538"/>
                    </a:lnTo>
                    <a:lnTo>
                      <a:pt x="99" y="544"/>
                    </a:lnTo>
                    <a:lnTo>
                      <a:pt x="94" y="544"/>
                    </a:lnTo>
                    <a:lnTo>
                      <a:pt x="94" y="549"/>
                    </a:lnTo>
                    <a:lnTo>
                      <a:pt x="99" y="549"/>
                    </a:lnTo>
                    <a:lnTo>
                      <a:pt x="99" y="554"/>
                    </a:lnTo>
                    <a:lnTo>
                      <a:pt x="99" y="559"/>
                    </a:lnTo>
                    <a:lnTo>
                      <a:pt x="94" y="559"/>
                    </a:lnTo>
                    <a:lnTo>
                      <a:pt x="88" y="559"/>
                    </a:lnTo>
                    <a:lnTo>
                      <a:pt x="83" y="559"/>
                    </a:lnTo>
                    <a:lnTo>
                      <a:pt x="83" y="564"/>
                    </a:lnTo>
                    <a:lnTo>
                      <a:pt x="78" y="564"/>
                    </a:lnTo>
                    <a:lnTo>
                      <a:pt x="68" y="559"/>
                    </a:lnTo>
                    <a:lnTo>
                      <a:pt x="62" y="559"/>
                    </a:lnTo>
                    <a:lnTo>
                      <a:pt x="57" y="564"/>
                    </a:lnTo>
                    <a:lnTo>
                      <a:pt x="57" y="570"/>
                    </a:lnTo>
                    <a:lnTo>
                      <a:pt x="52" y="570"/>
                    </a:lnTo>
                    <a:lnTo>
                      <a:pt x="47" y="564"/>
                    </a:lnTo>
                    <a:lnTo>
                      <a:pt x="41" y="564"/>
                    </a:lnTo>
                    <a:lnTo>
                      <a:pt x="36" y="559"/>
                    </a:lnTo>
                    <a:lnTo>
                      <a:pt x="31" y="554"/>
                    </a:lnTo>
                    <a:lnTo>
                      <a:pt x="26" y="554"/>
                    </a:lnTo>
                    <a:lnTo>
                      <a:pt x="26" y="559"/>
                    </a:lnTo>
                    <a:lnTo>
                      <a:pt x="21" y="559"/>
                    </a:lnTo>
                    <a:lnTo>
                      <a:pt x="15" y="559"/>
                    </a:lnTo>
                    <a:lnTo>
                      <a:pt x="10" y="559"/>
                    </a:lnTo>
                    <a:lnTo>
                      <a:pt x="5" y="564"/>
                    </a:lnTo>
                    <a:lnTo>
                      <a:pt x="5" y="559"/>
                    </a:lnTo>
                    <a:lnTo>
                      <a:pt x="0" y="559"/>
                    </a:lnTo>
                    <a:lnTo>
                      <a:pt x="0" y="554"/>
                    </a:lnTo>
                    <a:lnTo>
                      <a:pt x="0" y="549"/>
                    </a:lnTo>
                    <a:lnTo>
                      <a:pt x="0" y="544"/>
                    </a:lnTo>
                    <a:lnTo>
                      <a:pt x="0" y="533"/>
                    </a:lnTo>
                    <a:lnTo>
                      <a:pt x="5" y="517"/>
                    </a:lnTo>
                    <a:lnTo>
                      <a:pt x="5" y="497"/>
                    </a:lnTo>
                    <a:lnTo>
                      <a:pt x="10" y="476"/>
                    </a:lnTo>
                    <a:lnTo>
                      <a:pt x="10" y="465"/>
                    </a:lnTo>
                    <a:lnTo>
                      <a:pt x="15" y="460"/>
                    </a:lnTo>
                    <a:lnTo>
                      <a:pt x="15" y="455"/>
                    </a:lnTo>
                    <a:lnTo>
                      <a:pt x="10" y="402"/>
                    </a:lnTo>
                    <a:lnTo>
                      <a:pt x="10" y="361"/>
                    </a:lnTo>
                    <a:lnTo>
                      <a:pt x="10" y="355"/>
                    </a:lnTo>
                    <a:lnTo>
                      <a:pt x="15" y="355"/>
                    </a:lnTo>
                    <a:lnTo>
                      <a:pt x="15" y="350"/>
                    </a:lnTo>
                    <a:lnTo>
                      <a:pt x="21" y="345"/>
                    </a:lnTo>
                    <a:lnTo>
                      <a:pt x="26" y="345"/>
                    </a:lnTo>
                    <a:lnTo>
                      <a:pt x="31" y="345"/>
                    </a:lnTo>
                    <a:lnTo>
                      <a:pt x="41" y="345"/>
                    </a:lnTo>
                    <a:lnTo>
                      <a:pt x="52" y="350"/>
                    </a:lnTo>
                    <a:lnTo>
                      <a:pt x="57" y="350"/>
                    </a:lnTo>
                    <a:lnTo>
                      <a:pt x="68" y="350"/>
                    </a:lnTo>
                    <a:lnTo>
                      <a:pt x="94" y="350"/>
                    </a:lnTo>
                    <a:lnTo>
                      <a:pt x="130" y="350"/>
                    </a:lnTo>
                    <a:lnTo>
                      <a:pt x="135" y="350"/>
                    </a:lnTo>
                    <a:lnTo>
                      <a:pt x="135" y="355"/>
                    </a:lnTo>
                    <a:lnTo>
                      <a:pt x="141" y="355"/>
                    </a:lnTo>
                    <a:lnTo>
                      <a:pt x="151" y="355"/>
                    </a:lnTo>
                    <a:lnTo>
                      <a:pt x="161" y="355"/>
                    </a:lnTo>
                    <a:lnTo>
                      <a:pt x="172" y="355"/>
                    </a:lnTo>
                    <a:lnTo>
                      <a:pt x="177" y="355"/>
                    </a:lnTo>
                    <a:lnTo>
                      <a:pt x="182" y="355"/>
                    </a:lnTo>
                    <a:lnTo>
                      <a:pt x="182" y="361"/>
                    </a:lnTo>
                    <a:lnTo>
                      <a:pt x="187" y="361"/>
                    </a:lnTo>
                    <a:lnTo>
                      <a:pt x="234" y="355"/>
                    </a:lnTo>
                    <a:lnTo>
                      <a:pt x="260" y="355"/>
                    </a:lnTo>
                    <a:lnTo>
                      <a:pt x="276" y="350"/>
                    </a:lnTo>
                    <a:lnTo>
                      <a:pt x="281" y="345"/>
                    </a:lnTo>
                    <a:lnTo>
                      <a:pt x="297" y="345"/>
                    </a:lnTo>
                    <a:lnTo>
                      <a:pt x="297" y="350"/>
                    </a:lnTo>
                    <a:lnTo>
                      <a:pt x="318" y="350"/>
                    </a:lnTo>
                    <a:lnTo>
                      <a:pt x="323" y="340"/>
                    </a:lnTo>
                    <a:lnTo>
                      <a:pt x="323" y="329"/>
                    </a:lnTo>
                    <a:lnTo>
                      <a:pt x="328" y="329"/>
                    </a:lnTo>
                    <a:lnTo>
                      <a:pt x="328" y="267"/>
                    </a:lnTo>
                    <a:lnTo>
                      <a:pt x="323" y="267"/>
                    </a:lnTo>
                    <a:lnTo>
                      <a:pt x="323" y="256"/>
                    </a:lnTo>
                    <a:lnTo>
                      <a:pt x="318" y="241"/>
                    </a:lnTo>
                    <a:lnTo>
                      <a:pt x="307" y="225"/>
                    </a:lnTo>
                    <a:lnTo>
                      <a:pt x="302" y="209"/>
                    </a:lnTo>
                    <a:lnTo>
                      <a:pt x="292" y="178"/>
                    </a:lnTo>
                    <a:lnTo>
                      <a:pt x="292" y="173"/>
                    </a:lnTo>
                    <a:lnTo>
                      <a:pt x="297" y="167"/>
                    </a:lnTo>
                    <a:lnTo>
                      <a:pt x="297" y="162"/>
                    </a:lnTo>
                    <a:lnTo>
                      <a:pt x="302" y="162"/>
                    </a:lnTo>
                    <a:lnTo>
                      <a:pt x="302" y="157"/>
                    </a:lnTo>
                    <a:lnTo>
                      <a:pt x="313" y="152"/>
                    </a:lnTo>
                    <a:lnTo>
                      <a:pt x="313" y="146"/>
                    </a:lnTo>
                    <a:lnTo>
                      <a:pt x="318" y="146"/>
                    </a:lnTo>
                    <a:lnTo>
                      <a:pt x="318" y="141"/>
                    </a:lnTo>
                    <a:lnTo>
                      <a:pt x="323" y="141"/>
                    </a:lnTo>
                    <a:lnTo>
                      <a:pt x="328" y="136"/>
                    </a:lnTo>
                    <a:lnTo>
                      <a:pt x="333" y="136"/>
                    </a:lnTo>
                    <a:lnTo>
                      <a:pt x="339" y="136"/>
                    </a:lnTo>
                    <a:lnTo>
                      <a:pt x="344" y="136"/>
                    </a:lnTo>
                    <a:lnTo>
                      <a:pt x="349" y="136"/>
                    </a:lnTo>
                    <a:lnTo>
                      <a:pt x="354" y="136"/>
                    </a:lnTo>
                    <a:lnTo>
                      <a:pt x="354" y="141"/>
                    </a:lnTo>
                    <a:lnTo>
                      <a:pt x="359" y="141"/>
                    </a:lnTo>
                    <a:lnTo>
                      <a:pt x="365" y="146"/>
                    </a:lnTo>
                    <a:lnTo>
                      <a:pt x="370" y="152"/>
                    </a:lnTo>
                    <a:lnTo>
                      <a:pt x="375" y="157"/>
                    </a:lnTo>
                    <a:lnTo>
                      <a:pt x="380" y="157"/>
                    </a:lnTo>
                    <a:lnTo>
                      <a:pt x="385" y="157"/>
                    </a:lnTo>
                    <a:lnTo>
                      <a:pt x="396" y="162"/>
                    </a:lnTo>
                    <a:lnTo>
                      <a:pt x="406" y="162"/>
                    </a:lnTo>
                    <a:lnTo>
                      <a:pt x="406" y="167"/>
                    </a:lnTo>
                    <a:lnTo>
                      <a:pt x="412" y="167"/>
                    </a:lnTo>
                    <a:lnTo>
                      <a:pt x="417" y="167"/>
                    </a:lnTo>
                    <a:lnTo>
                      <a:pt x="422" y="167"/>
                    </a:lnTo>
                    <a:lnTo>
                      <a:pt x="432" y="167"/>
                    </a:lnTo>
                    <a:lnTo>
                      <a:pt x="432" y="162"/>
                    </a:lnTo>
                    <a:lnTo>
                      <a:pt x="432" y="157"/>
                    </a:lnTo>
                    <a:lnTo>
                      <a:pt x="427" y="152"/>
                    </a:lnTo>
                    <a:lnTo>
                      <a:pt x="427" y="136"/>
                    </a:lnTo>
                    <a:lnTo>
                      <a:pt x="422" y="126"/>
                    </a:lnTo>
                    <a:lnTo>
                      <a:pt x="417" y="110"/>
                    </a:lnTo>
                    <a:lnTo>
                      <a:pt x="422" y="105"/>
                    </a:lnTo>
                    <a:lnTo>
                      <a:pt x="427" y="84"/>
                    </a:lnTo>
                    <a:lnTo>
                      <a:pt x="427" y="79"/>
                    </a:lnTo>
                    <a:lnTo>
                      <a:pt x="427" y="73"/>
                    </a:lnTo>
                    <a:lnTo>
                      <a:pt x="427" y="68"/>
                    </a:lnTo>
                    <a:lnTo>
                      <a:pt x="427" y="63"/>
                    </a:lnTo>
                    <a:lnTo>
                      <a:pt x="432" y="63"/>
                    </a:lnTo>
                    <a:lnTo>
                      <a:pt x="438" y="58"/>
                    </a:lnTo>
                    <a:lnTo>
                      <a:pt x="453" y="52"/>
                    </a:lnTo>
                    <a:lnTo>
                      <a:pt x="464" y="47"/>
                    </a:lnTo>
                    <a:lnTo>
                      <a:pt x="474" y="42"/>
                    </a:lnTo>
                    <a:lnTo>
                      <a:pt x="485" y="42"/>
                    </a:lnTo>
                    <a:lnTo>
                      <a:pt x="500" y="52"/>
                    </a:lnTo>
                    <a:lnTo>
                      <a:pt x="505" y="52"/>
                    </a:lnTo>
                    <a:lnTo>
                      <a:pt x="511" y="58"/>
                    </a:lnTo>
                    <a:lnTo>
                      <a:pt x="516" y="58"/>
                    </a:lnTo>
                    <a:lnTo>
                      <a:pt x="516" y="52"/>
                    </a:lnTo>
                    <a:lnTo>
                      <a:pt x="516" y="42"/>
                    </a:lnTo>
                    <a:lnTo>
                      <a:pt x="521" y="26"/>
                    </a:lnTo>
                    <a:lnTo>
                      <a:pt x="521" y="21"/>
                    </a:lnTo>
                    <a:lnTo>
                      <a:pt x="521" y="16"/>
                    </a:lnTo>
                    <a:lnTo>
                      <a:pt x="521" y="11"/>
                    </a:lnTo>
                    <a:lnTo>
                      <a:pt x="537" y="11"/>
                    </a:lnTo>
                    <a:lnTo>
                      <a:pt x="552" y="11"/>
                    </a:lnTo>
                    <a:lnTo>
                      <a:pt x="563" y="11"/>
                    </a:lnTo>
                    <a:lnTo>
                      <a:pt x="568" y="16"/>
                    </a:lnTo>
                    <a:lnTo>
                      <a:pt x="573" y="21"/>
                    </a:lnTo>
                    <a:lnTo>
                      <a:pt x="584" y="21"/>
                    </a:lnTo>
                    <a:lnTo>
                      <a:pt x="589" y="26"/>
                    </a:lnTo>
                    <a:lnTo>
                      <a:pt x="594" y="32"/>
                    </a:lnTo>
                    <a:lnTo>
                      <a:pt x="599" y="32"/>
                    </a:lnTo>
                    <a:lnTo>
                      <a:pt x="604" y="37"/>
                    </a:lnTo>
                    <a:lnTo>
                      <a:pt x="610" y="37"/>
                    </a:lnTo>
                    <a:lnTo>
                      <a:pt x="620" y="37"/>
                    </a:lnTo>
                    <a:lnTo>
                      <a:pt x="646" y="42"/>
                    </a:lnTo>
                    <a:lnTo>
                      <a:pt x="662" y="42"/>
                    </a:lnTo>
                    <a:lnTo>
                      <a:pt x="667" y="37"/>
                    </a:lnTo>
                    <a:lnTo>
                      <a:pt x="672" y="37"/>
                    </a:lnTo>
                    <a:lnTo>
                      <a:pt x="683" y="32"/>
                    </a:lnTo>
                    <a:lnTo>
                      <a:pt x="693" y="26"/>
                    </a:lnTo>
                    <a:lnTo>
                      <a:pt x="703" y="21"/>
                    </a:lnTo>
                    <a:lnTo>
                      <a:pt x="709" y="21"/>
                    </a:lnTo>
                    <a:lnTo>
                      <a:pt x="709" y="16"/>
                    </a:lnTo>
                    <a:lnTo>
                      <a:pt x="714" y="11"/>
                    </a:lnTo>
                    <a:lnTo>
                      <a:pt x="719" y="5"/>
                    </a:lnTo>
                    <a:lnTo>
                      <a:pt x="724" y="5"/>
                    </a:lnTo>
                    <a:lnTo>
                      <a:pt x="730" y="0"/>
                    </a:lnTo>
                    <a:lnTo>
                      <a:pt x="735" y="11"/>
                    </a:lnTo>
                    <a:lnTo>
                      <a:pt x="740" y="21"/>
                    </a:lnTo>
                    <a:lnTo>
                      <a:pt x="740" y="26"/>
                    </a:lnTo>
                    <a:lnTo>
                      <a:pt x="740" y="32"/>
                    </a:lnTo>
                    <a:lnTo>
                      <a:pt x="745" y="37"/>
                    </a:lnTo>
                    <a:lnTo>
                      <a:pt x="756" y="37"/>
                    </a:lnTo>
                    <a:lnTo>
                      <a:pt x="766" y="52"/>
                    </a:lnTo>
                    <a:lnTo>
                      <a:pt x="776" y="58"/>
                    </a:lnTo>
                    <a:lnTo>
                      <a:pt x="787" y="63"/>
                    </a:lnTo>
                    <a:lnTo>
                      <a:pt x="797" y="63"/>
                    </a:lnTo>
                    <a:lnTo>
                      <a:pt x="813" y="6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79" name="Freeform 38">
                <a:extLst>
                  <a:ext uri="{FF2B5EF4-FFF2-40B4-BE49-F238E27FC236}">
                    <a16:creationId xmlns:a16="http://schemas.microsoft.com/office/drawing/2014/main" id="{D7E1E6E2-49C6-2126-4E7D-9C39011E3D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89567" y="1228895"/>
                <a:ext cx="1254193" cy="1263830"/>
              </a:xfrm>
              <a:custGeom>
                <a:avLst/>
                <a:gdLst>
                  <a:gd name="T0" fmla="*/ 824 w 850"/>
                  <a:gd name="T1" fmla="*/ 209 h 862"/>
                  <a:gd name="T2" fmla="*/ 777 w 850"/>
                  <a:gd name="T3" fmla="*/ 251 h 862"/>
                  <a:gd name="T4" fmla="*/ 735 w 850"/>
                  <a:gd name="T5" fmla="*/ 256 h 862"/>
                  <a:gd name="T6" fmla="*/ 709 w 850"/>
                  <a:gd name="T7" fmla="*/ 246 h 862"/>
                  <a:gd name="T8" fmla="*/ 678 w 850"/>
                  <a:gd name="T9" fmla="*/ 220 h 862"/>
                  <a:gd name="T10" fmla="*/ 631 w 850"/>
                  <a:gd name="T11" fmla="*/ 199 h 862"/>
                  <a:gd name="T12" fmla="*/ 579 w 850"/>
                  <a:gd name="T13" fmla="*/ 199 h 862"/>
                  <a:gd name="T14" fmla="*/ 548 w 850"/>
                  <a:gd name="T15" fmla="*/ 194 h 862"/>
                  <a:gd name="T16" fmla="*/ 511 w 850"/>
                  <a:gd name="T17" fmla="*/ 204 h 862"/>
                  <a:gd name="T18" fmla="*/ 506 w 850"/>
                  <a:gd name="T19" fmla="*/ 235 h 862"/>
                  <a:gd name="T20" fmla="*/ 506 w 850"/>
                  <a:gd name="T21" fmla="*/ 267 h 862"/>
                  <a:gd name="T22" fmla="*/ 532 w 850"/>
                  <a:gd name="T23" fmla="*/ 272 h 862"/>
                  <a:gd name="T24" fmla="*/ 558 w 850"/>
                  <a:gd name="T25" fmla="*/ 282 h 862"/>
                  <a:gd name="T26" fmla="*/ 527 w 850"/>
                  <a:gd name="T27" fmla="*/ 309 h 862"/>
                  <a:gd name="T28" fmla="*/ 506 w 850"/>
                  <a:gd name="T29" fmla="*/ 356 h 862"/>
                  <a:gd name="T30" fmla="*/ 464 w 850"/>
                  <a:gd name="T31" fmla="*/ 371 h 862"/>
                  <a:gd name="T32" fmla="*/ 423 w 850"/>
                  <a:gd name="T33" fmla="*/ 387 h 862"/>
                  <a:gd name="T34" fmla="*/ 381 w 850"/>
                  <a:gd name="T35" fmla="*/ 423 h 862"/>
                  <a:gd name="T36" fmla="*/ 381 w 850"/>
                  <a:gd name="T37" fmla="*/ 476 h 862"/>
                  <a:gd name="T38" fmla="*/ 381 w 850"/>
                  <a:gd name="T39" fmla="*/ 533 h 862"/>
                  <a:gd name="T40" fmla="*/ 391 w 850"/>
                  <a:gd name="T41" fmla="*/ 575 h 862"/>
                  <a:gd name="T42" fmla="*/ 396 w 850"/>
                  <a:gd name="T43" fmla="*/ 622 h 862"/>
                  <a:gd name="T44" fmla="*/ 407 w 850"/>
                  <a:gd name="T45" fmla="*/ 659 h 862"/>
                  <a:gd name="T46" fmla="*/ 386 w 850"/>
                  <a:gd name="T47" fmla="*/ 669 h 862"/>
                  <a:gd name="T48" fmla="*/ 355 w 850"/>
                  <a:gd name="T49" fmla="*/ 669 h 862"/>
                  <a:gd name="T50" fmla="*/ 329 w 850"/>
                  <a:gd name="T51" fmla="*/ 690 h 862"/>
                  <a:gd name="T52" fmla="*/ 324 w 850"/>
                  <a:gd name="T53" fmla="*/ 747 h 862"/>
                  <a:gd name="T54" fmla="*/ 355 w 850"/>
                  <a:gd name="T55" fmla="*/ 779 h 862"/>
                  <a:gd name="T56" fmla="*/ 308 w 850"/>
                  <a:gd name="T57" fmla="*/ 805 h 862"/>
                  <a:gd name="T58" fmla="*/ 266 w 850"/>
                  <a:gd name="T59" fmla="*/ 779 h 862"/>
                  <a:gd name="T60" fmla="*/ 245 w 850"/>
                  <a:gd name="T61" fmla="*/ 758 h 862"/>
                  <a:gd name="T62" fmla="*/ 214 w 850"/>
                  <a:gd name="T63" fmla="*/ 768 h 862"/>
                  <a:gd name="T64" fmla="*/ 198 w 850"/>
                  <a:gd name="T65" fmla="*/ 805 h 862"/>
                  <a:gd name="T66" fmla="*/ 167 w 850"/>
                  <a:gd name="T67" fmla="*/ 800 h 862"/>
                  <a:gd name="T68" fmla="*/ 131 w 850"/>
                  <a:gd name="T69" fmla="*/ 821 h 862"/>
                  <a:gd name="T70" fmla="*/ 125 w 850"/>
                  <a:gd name="T71" fmla="*/ 857 h 862"/>
                  <a:gd name="T72" fmla="*/ 94 w 850"/>
                  <a:gd name="T73" fmla="*/ 841 h 862"/>
                  <a:gd name="T74" fmla="*/ 47 w 850"/>
                  <a:gd name="T75" fmla="*/ 821 h 862"/>
                  <a:gd name="T76" fmla="*/ 63 w 850"/>
                  <a:gd name="T77" fmla="*/ 789 h 862"/>
                  <a:gd name="T78" fmla="*/ 42 w 850"/>
                  <a:gd name="T79" fmla="*/ 779 h 862"/>
                  <a:gd name="T80" fmla="*/ 11 w 850"/>
                  <a:gd name="T81" fmla="*/ 758 h 862"/>
                  <a:gd name="T82" fmla="*/ 21 w 850"/>
                  <a:gd name="T83" fmla="*/ 706 h 862"/>
                  <a:gd name="T84" fmla="*/ 0 w 850"/>
                  <a:gd name="T85" fmla="*/ 669 h 862"/>
                  <a:gd name="T86" fmla="*/ 16 w 850"/>
                  <a:gd name="T87" fmla="*/ 606 h 862"/>
                  <a:gd name="T88" fmla="*/ 58 w 850"/>
                  <a:gd name="T89" fmla="*/ 596 h 862"/>
                  <a:gd name="T90" fmla="*/ 99 w 850"/>
                  <a:gd name="T91" fmla="*/ 580 h 862"/>
                  <a:gd name="T92" fmla="*/ 125 w 850"/>
                  <a:gd name="T93" fmla="*/ 559 h 862"/>
                  <a:gd name="T94" fmla="*/ 136 w 850"/>
                  <a:gd name="T95" fmla="*/ 538 h 862"/>
                  <a:gd name="T96" fmla="*/ 94 w 850"/>
                  <a:gd name="T97" fmla="*/ 497 h 862"/>
                  <a:gd name="T98" fmla="*/ 99 w 850"/>
                  <a:gd name="T99" fmla="*/ 413 h 862"/>
                  <a:gd name="T100" fmla="*/ 84 w 850"/>
                  <a:gd name="T101" fmla="*/ 366 h 862"/>
                  <a:gd name="T102" fmla="*/ 73 w 850"/>
                  <a:gd name="T103" fmla="*/ 277 h 862"/>
                  <a:gd name="T104" fmla="*/ 63 w 850"/>
                  <a:gd name="T105" fmla="*/ 214 h 862"/>
                  <a:gd name="T106" fmla="*/ 63 w 850"/>
                  <a:gd name="T107" fmla="*/ 157 h 862"/>
                  <a:gd name="T108" fmla="*/ 115 w 850"/>
                  <a:gd name="T109" fmla="*/ 110 h 862"/>
                  <a:gd name="T110" fmla="*/ 183 w 850"/>
                  <a:gd name="T111" fmla="*/ 94 h 862"/>
                  <a:gd name="T112" fmla="*/ 287 w 850"/>
                  <a:gd name="T113" fmla="*/ 53 h 862"/>
                  <a:gd name="T114" fmla="*/ 443 w 850"/>
                  <a:gd name="T115" fmla="*/ 11 h 862"/>
                  <a:gd name="T116" fmla="*/ 532 w 850"/>
                  <a:gd name="T117" fmla="*/ 47 h 862"/>
                  <a:gd name="T118" fmla="*/ 595 w 850"/>
                  <a:gd name="T119" fmla="*/ 105 h 862"/>
                  <a:gd name="T120" fmla="*/ 657 w 850"/>
                  <a:gd name="T121" fmla="*/ 115 h 862"/>
                  <a:gd name="T122" fmla="*/ 761 w 850"/>
                  <a:gd name="T123" fmla="*/ 178 h 862"/>
                  <a:gd name="T124" fmla="*/ 840 w 850"/>
                  <a:gd name="T125" fmla="*/ 194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50" h="862">
                    <a:moveTo>
                      <a:pt x="850" y="199"/>
                    </a:moveTo>
                    <a:lnTo>
                      <a:pt x="850" y="204"/>
                    </a:lnTo>
                    <a:lnTo>
                      <a:pt x="850" y="209"/>
                    </a:lnTo>
                    <a:lnTo>
                      <a:pt x="845" y="209"/>
                    </a:lnTo>
                    <a:lnTo>
                      <a:pt x="840" y="209"/>
                    </a:lnTo>
                    <a:lnTo>
                      <a:pt x="834" y="209"/>
                    </a:lnTo>
                    <a:lnTo>
                      <a:pt x="829" y="209"/>
                    </a:lnTo>
                    <a:lnTo>
                      <a:pt x="824" y="209"/>
                    </a:lnTo>
                    <a:lnTo>
                      <a:pt x="819" y="209"/>
                    </a:lnTo>
                    <a:lnTo>
                      <a:pt x="819" y="214"/>
                    </a:lnTo>
                    <a:lnTo>
                      <a:pt x="819" y="220"/>
                    </a:lnTo>
                    <a:lnTo>
                      <a:pt x="813" y="230"/>
                    </a:lnTo>
                    <a:lnTo>
                      <a:pt x="813" y="235"/>
                    </a:lnTo>
                    <a:lnTo>
                      <a:pt x="808" y="241"/>
                    </a:lnTo>
                    <a:lnTo>
                      <a:pt x="798" y="246"/>
                    </a:lnTo>
                    <a:lnTo>
                      <a:pt x="777" y="251"/>
                    </a:lnTo>
                    <a:lnTo>
                      <a:pt x="772" y="251"/>
                    </a:lnTo>
                    <a:lnTo>
                      <a:pt x="767" y="256"/>
                    </a:lnTo>
                    <a:lnTo>
                      <a:pt x="761" y="256"/>
                    </a:lnTo>
                    <a:lnTo>
                      <a:pt x="756" y="256"/>
                    </a:lnTo>
                    <a:lnTo>
                      <a:pt x="751" y="256"/>
                    </a:lnTo>
                    <a:lnTo>
                      <a:pt x="746" y="256"/>
                    </a:lnTo>
                    <a:lnTo>
                      <a:pt x="741" y="256"/>
                    </a:lnTo>
                    <a:lnTo>
                      <a:pt x="735" y="256"/>
                    </a:lnTo>
                    <a:lnTo>
                      <a:pt x="735" y="251"/>
                    </a:lnTo>
                    <a:lnTo>
                      <a:pt x="730" y="251"/>
                    </a:lnTo>
                    <a:lnTo>
                      <a:pt x="725" y="251"/>
                    </a:lnTo>
                    <a:lnTo>
                      <a:pt x="720" y="251"/>
                    </a:lnTo>
                    <a:lnTo>
                      <a:pt x="714" y="246"/>
                    </a:lnTo>
                    <a:lnTo>
                      <a:pt x="714" y="251"/>
                    </a:lnTo>
                    <a:lnTo>
                      <a:pt x="709" y="251"/>
                    </a:lnTo>
                    <a:lnTo>
                      <a:pt x="709" y="246"/>
                    </a:lnTo>
                    <a:lnTo>
                      <a:pt x="704" y="246"/>
                    </a:lnTo>
                    <a:lnTo>
                      <a:pt x="699" y="241"/>
                    </a:lnTo>
                    <a:lnTo>
                      <a:pt x="694" y="241"/>
                    </a:lnTo>
                    <a:lnTo>
                      <a:pt x="688" y="235"/>
                    </a:lnTo>
                    <a:lnTo>
                      <a:pt x="678" y="241"/>
                    </a:lnTo>
                    <a:lnTo>
                      <a:pt x="678" y="235"/>
                    </a:lnTo>
                    <a:lnTo>
                      <a:pt x="678" y="225"/>
                    </a:lnTo>
                    <a:lnTo>
                      <a:pt x="678" y="220"/>
                    </a:lnTo>
                    <a:lnTo>
                      <a:pt x="678" y="214"/>
                    </a:lnTo>
                    <a:lnTo>
                      <a:pt x="673" y="209"/>
                    </a:lnTo>
                    <a:lnTo>
                      <a:pt x="673" y="204"/>
                    </a:lnTo>
                    <a:lnTo>
                      <a:pt x="668" y="204"/>
                    </a:lnTo>
                    <a:lnTo>
                      <a:pt x="652" y="199"/>
                    </a:lnTo>
                    <a:lnTo>
                      <a:pt x="641" y="199"/>
                    </a:lnTo>
                    <a:lnTo>
                      <a:pt x="636" y="199"/>
                    </a:lnTo>
                    <a:lnTo>
                      <a:pt x="631" y="199"/>
                    </a:lnTo>
                    <a:lnTo>
                      <a:pt x="621" y="199"/>
                    </a:lnTo>
                    <a:lnTo>
                      <a:pt x="610" y="204"/>
                    </a:lnTo>
                    <a:lnTo>
                      <a:pt x="600" y="204"/>
                    </a:lnTo>
                    <a:lnTo>
                      <a:pt x="595" y="204"/>
                    </a:lnTo>
                    <a:lnTo>
                      <a:pt x="589" y="204"/>
                    </a:lnTo>
                    <a:lnTo>
                      <a:pt x="589" y="199"/>
                    </a:lnTo>
                    <a:lnTo>
                      <a:pt x="584" y="199"/>
                    </a:lnTo>
                    <a:lnTo>
                      <a:pt x="579" y="199"/>
                    </a:lnTo>
                    <a:lnTo>
                      <a:pt x="574" y="199"/>
                    </a:lnTo>
                    <a:lnTo>
                      <a:pt x="574" y="194"/>
                    </a:lnTo>
                    <a:lnTo>
                      <a:pt x="569" y="194"/>
                    </a:lnTo>
                    <a:lnTo>
                      <a:pt x="563" y="194"/>
                    </a:lnTo>
                    <a:lnTo>
                      <a:pt x="558" y="199"/>
                    </a:lnTo>
                    <a:lnTo>
                      <a:pt x="558" y="194"/>
                    </a:lnTo>
                    <a:lnTo>
                      <a:pt x="553" y="194"/>
                    </a:lnTo>
                    <a:lnTo>
                      <a:pt x="548" y="194"/>
                    </a:lnTo>
                    <a:lnTo>
                      <a:pt x="548" y="199"/>
                    </a:lnTo>
                    <a:lnTo>
                      <a:pt x="537" y="199"/>
                    </a:lnTo>
                    <a:lnTo>
                      <a:pt x="532" y="199"/>
                    </a:lnTo>
                    <a:lnTo>
                      <a:pt x="527" y="199"/>
                    </a:lnTo>
                    <a:lnTo>
                      <a:pt x="522" y="199"/>
                    </a:lnTo>
                    <a:lnTo>
                      <a:pt x="516" y="199"/>
                    </a:lnTo>
                    <a:lnTo>
                      <a:pt x="511" y="199"/>
                    </a:lnTo>
                    <a:lnTo>
                      <a:pt x="511" y="204"/>
                    </a:lnTo>
                    <a:lnTo>
                      <a:pt x="506" y="204"/>
                    </a:lnTo>
                    <a:lnTo>
                      <a:pt x="511" y="209"/>
                    </a:lnTo>
                    <a:lnTo>
                      <a:pt x="511" y="214"/>
                    </a:lnTo>
                    <a:lnTo>
                      <a:pt x="511" y="220"/>
                    </a:lnTo>
                    <a:lnTo>
                      <a:pt x="511" y="225"/>
                    </a:lnTo>
                    <a:lnTo>
                      <a:pt x="511" y="230"/>
                    </a:lnTo>
                    <a:lnTo>
                      <a:pt x="506" y="230"/>
                    </a:lnTo>
                    <a:lnTo>
                      <a:pt x="506" y="235"/>
                    </a:lnTo>
                    <a:lnTo>
                      <a:pt x="506" y="241"/>
                    </a:lnTo>
                    <a:lnTo>
                      <a:pt x="501" y="241"/>
                    </a:lnTo>
                    <a:lnTo>
                      <a:pt x="501" y="246"/>
                    </a:lnTo>
                    <a:lnTo>
                      <a:pt x="501" y="251"/>
                    </a:lnTo>
                    <a:lnTo>
                      <a:pt x="501" y="256"/>
                    </a:lnTo>
                    <a:lnTo>
                      <a:pt x="501" y="261"/>
                    </a:lnTo>
                    <a:lnTo>
                      <a:pt x="501" y="267"/>
                    </a:lnTo>
                    <a:lnTo>
                      <a:pt x="506" y="267"/>
                    </a:lnTo>
                    <a:lnTo>
                      <a:pt x="511" y="267"/>
                    </a:lnTo>
                    <a:lnTo>
                      <a:pt x="516" y="267"/>
                    </a:lnTo>
                    <a:lnTo>
                      <a:pt x="516" y="272"/>
                    </a:lnTo>
                    <a:lnTo>
                      <a:pt x="522" y="272"/>
                    </a:lnTo>
                    <a:lnTo>
                      <a:pt x="522" y="277"/>
                    </a:lnTo>
                    <a:lnTo>
                      <a:pt x="527" y="277"/>
                    </a:lnTo>
                    <a:lnTo>
                      <a:pt x="532" y="277"/>
                    </a:lnTo>
                    <a:lnTo>
                      <a:pt x="532" y="272"/>
                    </a:lnTo>
                    <a:lnTo>
                      <a:pt x="537" y="272"/>
                    </a:lnTo>
                    <a:lnTo>
                      <a:pt x="542" y="272"/>
                    </a:lnTo>
                    <a:lnTo>
                      <a:pt x="542" y="277"/>
                    </a:lnTo>
                    <a:lnTo>
                      <a:pt x="548" y="277"/>
                    </a:lnTo>
                    <a:lnTo>
                      <a:pt x="553" y="272"/>
                    </a:lnTo>
                    <a:lnTo>
                      <a:pt x="553" y="277"/>
                    </a:lnTo>
                    <a:lnTo>
                      <a:pt x="558" y="277"/>
                    </a:lnTo>
                    <a:lnTo>
                      <a:pt x="558" y="282"/>
                    </a:lnTo>
                    <a:lnTo>
                      <a:pt x="558" y="288"/>
                    </a:lnTo>
                    <a:lnTo>
                      <a:pt x="558" y="293"/>
                    </a:lnTo>
                    <a:lnTo>
                      <a:pt x="548" y="298"/>
                    </a:lnTo>
                    <a:lnTo>
                      <a:pt x="532" y="298"/>
                    </a:lnTo>
                    <a:lnTo>
                      <a:pt x="527" y="298"/>
                    </a:lnTo>
                    <a:lnTo>
                      <a:pt x="522" y="298"/>
                    </a:lnTo>
                    <a:lnTo>
                      <a:pt x="522" y="309"/>
                    </a:lnTo>
                    <a:lnTo>
                      <a:pt x="527" y="309"/>
                    </a:lnTo>
                    <a:lnTo>
                      <a:pt x="527" y="314"/>
                    </a:lnTo>
                    <a:lnTo>
                      <a:pt x="522" y="314"/>
                    </a:lnTo>
                    <a:lnTo>
                      <a:pt x="522" y="319"/>
                    </a:lnTo>
                    <a:lnTo>
                      <a:pt x="516" y="329"/>
                    </a:lnTo>
                    <a:lnTo>
                      <a:pt x="516" y="335"/>
                    </a:lnTo>
                    <a:lnTo>
                      <a:pt x="511" y="340"/>
                    </a:lnTo>
                    <a:lnTo>
                      <a:pt x="511" y="345"/>
                    </a:lnTo>
                    <a:lnTo>
                      <a:pt x="506" y="356"/>
                    </a:lnTo>
                    <a:lnTo>
                      <a:pt x="501" y="361"/>
                    </a:lnTo>
                    <a:lnTo>
                      <a:pt x="496" y="366"/>
                    </a:lnTo>
                    <a:lnTo>
                      <a:pt x="490" y="366"/>
                    </a:lnTo>
                    <a:lnTo>
                      <a:pt x="485" y="366"/>
                    </a:lnTo>
                    <a:lnTo>
                      <a:pt x="480" y="366"/>
                    </a:lnTo>
                    <a:lnTo>
                      <a:pt x="475" y="371"/>
                    </a:lnTo>
                    <a:lnTo>
                      <a:pt x="469" y="371"/>
                    </a:lnTo>
                    <a:lnTo>
                      <a:pt x="464" y="371"/>
                    </a:lnTo>
                    <a:lnTo>
                      <a:pt x="459" y="376"/>
                    </a:lnTo>
                    <a:lnTo>
                      <a:pt x="454" y="376"/>
                    </a:lnTo>
                    <a:lnTo>
                      <a:pt x="449" y="382"/>
                    </a:lnTo>
                    <a:lnTo>
                      <a:pt x="443" y="382"/>
                    </a:lnTo>
                    <a:lnTo>
                      <a:pt x="438" y="382"/>
                    </a:lnTo>
                    <a:lnTo>
                      <a:pt x="433" y="382"/>
                    </a:lnTo>
                    <a:lnTo>
                      <a:pt x="428" y="387"/>
                    </a:lnTo>
                    <a:lnTo>
                      <a:pt x="423" y="387"/>
                    </a:lnTo>
                    <a:lnTo>
                      <a:pt x="412" y="392"/>
                    </a:lnTo>
                    <a:lnTo>
                      <a:pt x="407" y="392"/>
                    </a:lnTo>
                    <a:lnTo>
                      <a:pt x="396" y="392"/>
                    </a:lnTo>
                    <a:lnTo>
                      <a:pt x="391" y="397"/>
                    </a:lnTo>
                    <a:lnTo>
                      <a:pt x="386" y="403"/>
                    </a:lnTo>
                    <a:lnTo>
                      <a:pt x="386" y="408"/>
                    </a:lnTo>
                    <a:lnTo>
                      <a:pt x="381" y="413"/>
                    </a:lnTo>
                    <a:lnTo>
                      <a:pt x="381" y="423"/>
                    </a:lnTo>
                    <a:lnTo>
                      <a:pt x="376" y="429"/>
                    </a:lnTo>
                    <a:lnTo>
                      <a:pt x="376" y="434"/>
                    </a:lnTo>
                    <a:lnTo>
                      <a:pt x="376" y="444"/>
                    </a:lnTo>
                    <a:lnTo>
                      <a:pt x="376" y="450"/>
                    </a:lnTo>
                    <a:lnTo>
                      <a:pt x="376" y="455"/>
                    </a:lnTo>
                    <a:lnTo>
                      <a:pt x="376" y="460"/>
                    </a:lnTo>
                    <a:lnTo>
                      <a:pt x="381" y="470"/>
                    </a:lnTo>
                    <a:lnTo>
                      <a:pt x="381" y="476"/>
                    </a:lnTo>
                    <a:lnTo>
                      <a:pt x="381" y="481"/>
                    </a:lnTo>
                    <a:lnTo>
                      <a:pt x="381" y="486"/>
                    </a:lnTo>
                    <a:lnTo>
                      <a:pt x="381" y="491"/>
                    </a:lnTo>
                    <a:lnTo>
                      <a:pt x="381" y="502"/>
                    </a:lnTo>
                    <a:lnTo>
                      <a:pt x="381" y="507"/>
                    </a:lnTo>
                    <a:lnTo>
                      <a:pt x="381" y="518"/>
                    </a:lnTo>
                    <a:lnTo>
                      <a:pt x="381" y="523"/>
                    </a:lnTo>
                    <a:lnTo>
                      <a:pt x="381" y="533"/>
                    </a:lnTo>
                    <a:lnTo>
                      <a:pt x="381" y="538"/>
                    </a:lnTo>
                    <a:lnTo>
                      <a:pt x="381" y="544"/>
                    </a:lnTo>
                    <a:lnTo>
                      <a:pt x="381" y="549"/>
                    </a:lnTo>
                    <a:lnTo>
                      <a:pt x="381" y="554"/>
                    </a:lnTo>
                    <a:lnTo>
                      <a:pt x="381" y="559"/>
                    </a:lnTo>
                    <a:lnTo>
                      <a:pt x="386" y="565"/>
                    </a:lnTo>
                    <a:lnTo>
                      <a:pt x="386" y="570"/>
                    </a:lnTo>
                    <a:lnTo>
                      <a:pt x="391" y="575"/>
                    </a:lnTo>
                    <a:lnTo>
                      <a:pt x="391" y="580"/>
                    </a:lnTo>
                    <a:lnTo>
                      <a:pt x="391" y="585"/>
                    </a:lnTo>
                    <a:lnTo>
                      <a:pt x="391" y="591"/>
                    </a:lnTo>
                    <a:lnTo>
                      <a:pt x="396" y="596"/>
                    </a:lnTo>
                    <a:lnTo>
                      <a:pt x="396" y="601"/>
                    </a:lnTo>
                    <a:lnTo>
                      <a:pt x="396" y="606"/>
                    </a:lnTo>
                    <a:lnTo>
                      <a:pt x="396" y="617"/>
                    </a:lnTo>
                    <a:lnTo>
                      <a:pt x="396" y="622"/>
                    </a:lnTo>
                    <a:lnTo>
                      <a:pt x="396" y="627"/>
                    </a:lnTo>
                    <a:lnTo>
                      <a:pt x="396" y="632"/>
                    </a:lnTo>
                    <a:lnTo>
                      <a:pt x="396" y="638"/>
                    </a:lnTo>
                    <a:lnTo>
                      <a:pt x="402" y="638"/>
                    </a:lnTo>
                    <a:lnTo>
                      <a:pt x="402" y="643"/>
                    </a:lnTo>
                    <a:lnTo>
                      <a:pt x="407" y="643"/>
                    </a:lnTo>
                    <a:lnTo>
                      <a:pt x="407" y="653"/>
                    </a:lnTo>
                    <a:lnTo>
                      <a:pt x="407" y="659"/>
                    </a:lnTo>
                    <a:lnTo>
                      <a:pt x="407" y="664"/>
                    </a:lnTo>
                    <a:lnTo>
                      <a:pt x="402" y="664"/>
                    </a:lnTo>
                    <a:lnTo>
                      <a:pt x="402" y="659"/>
                    </a:lnTo>
                    <a:lnTo>
                      <a:pt x="396" y="659"/>
                    </a:lnTo>
                    <a:lnTo>
                      <a:pt x="391" y="659"/>
                    </a:lnTo>
                    <a:lnTo>
                      <a:pt x="391" y="664"/>
                    </a:lnTo>
                    <a:lnTo>
                      <a:pt x="386" y="664"/>
                    </a:lnTo>
                    <a:lnTo>
                      <a:pt x="386" y="669"/>
                    </a:lnTo>
                    <a:lnTo>
                      <a:pt x="381" y="669"/>
                    </a:lnTo>
                    <a:lnTo>
                      <a:pt x="376" y="669"/>
                    </a:lnTo>
                    <a:lnTo>
                      <a:pt x="370" y="669"/>
                    </a:lnTo>
                    <a:lnTo>
                      <a:pt x="365" y="669"/>
                    </a:lnTo>
                    <a:lnTo>
                      <a:pt x="365" y="674"/>
                    </a:lnTo>
                    <a:lnTo>
                      <a:pt x="365" y="669"/>
                    </a:lnTo>
                    <a:lnTo>
                      <a:pt x="360" y="669"/>
                    </a:lnTo>
                    <a:lnTo>
                      <a:pt x="355" y="669"/>
                    </a:lnTo>
                    <a:lnTo>
                      <a:pt x="350" y="674"/>
                    </a:lnTo>
                    <a:lnTo>
                      <a:pt x="344" y="674"/>
                    </a:lnTo>
                    <a:lnTo>
                      <a:pt x="344" y="679"/>
                    </a:lnTo>
                    <a:lnTo>
                      <a:pt x="339" y="679"/>
                    </a:lnTo>
                    <a:lnTo>
                      <a:pt x="334" y="679"/>
                    </a:lnTo>
                    <a:lnTo>
                      <a:pt x="334" y="685"/>
                    </a:lnTo>
                    <a:lnTo>
                      <a:pt x="329" y="685"/>
                    </a:lnTo>
                    <a:lnTo>
                      <a:pt x="329" y="690"/>
                    </a:lnTo>
                    <a:lnTo>
                      <a:pt x="329" y="695"/>
                    </a:lnTo>
                    <a:lnTo>
                      <a:pt x="329" y="700"/>
                    </a:lnTo>
                    <a:lnTo>
                      <a:pt x="324" y="711"/>
                    </a:lnTo>
                    <a:lnTo>
                      <a:pt x="324" y="716"/>
                    </a:lnTo>
                    <a:lnTo>
                      <a:pt x="324" y="732"/>
                    </a:lnTo>
                    <a:lnTo>
                      <a:pt x="324" y="737"/>
                    </a:lnTo>
                    <a:lnTo>
                      <a:pt x="318" y="742"/>
                    </a:lnTo>
                    <a:lnTo>
                      <a:pt x="324" y="747"/>
                    </a:lnTo>
                    <a:lnTo>
                      <a:pt x="329" y="753"/>
                    </a:lnTo>
                    <a:lnTo>
                      <a:pt x="339" y="763"/>
                    </a:lnTo>
                    <a:lnTo>
                      <a:pt x="339" y="768"/>
                    </a:lnTo>
                    <a:lnTo>
                      <a:pt x="344" y="768"/>
                    </a:lnTo>
                    <a:lnTo>
                      <a:pt x="360" y="768"/>
                    </a:lnTo>
                    <a:lnTo>
                      <a:pt x="360" y="774"/>
                    </a:lnTo>
                    <a:lnTo>
                      <a:pt x="355" y="774"/>
                    </a:lnTo>
                    <a:lnTo>
                      <a:pt x="355" y="779"/>
                    </a:lnTo>
                    <a:lnTo>
                      <a:pt x="350" y="779"/>
                    </a:lnTo>
                    <a:lnTo>
                      <a:pt x="350" y="784"/>
                    </a:lnTo>
                    <a:lnTo>
                      <a:pt x="344" y="789"/>
                    </a:lnTo>
                    <a:lnTo>
                      <a:pt x="339" y="794"/>
                    </a:lnTo>
                    <a:lnTo>
                      <a:pt x="324" y="794"/>
                    </a:lnTo>
                    <a:lnTo>
                      <a:pt x="318" y="800"/>
                    </a:lnTo>
                    <a:lnTo>
                      <a:pt x="313" y="800"/>
                    </a:lnTo>
                    <a:lnTo>
                      <a:pt x="308" y="805"/>
                    </a:lnTo>
                    <a:lnTo>
                      <a:pt x="303" y="805"/>
                    </a:lnTo>
                    <a:lnTo>
                      <a:pt x="297" y="805"/>
                    </a:lnTo>
                    <a:lnTo>
                      <a:pt x="292" y="800"/>
                    </a:lnTo>
                    <a:lnTo>
                      <a:pt x="287" y="794"/>
                    </a:lnTo>
                    <a:lnTo>
                      <a:pt x="287" y="789"/>
                    </a:lnTo>
                    <a:lnTo>
                      <a:pt x="277" y="784"/>
                    </a:lnTo>
                    <a:lnTo>
                      <a:pt x="271" y="779"/>
                    </a:lnTo>
                    <a:lnTo>
                      <a:pt x="266" y="779"/>
                    </a:lnTo>
                    <a:lnTo>
                      <a:pt x="261" y="774"/>
                    </a:lnTo>
                    <a:lnTo>
                      <a:pt x="256" y="774"/>
                    </a:lnTo>
                    <a:lnTo>
                      <a:pt x="256" y="779"/>
                    </a:lnTo>
                    <a:lnTo>
                      <a:pt x="251" y="779"/>
                    </a:lnTo>
                    <a:lnTo>
                      <a:pt x="251" y="774"/>
                    </a:lnTo>
                    <a:lnTo>
                      <a:pt x="251" y="768"/>
                    </a:lnTo>
                    <a:lnTo>
                      <a:pt x="245" y="763"/>
                    </a:lnTo>
                    <a:lnTo>
                      <a:pt x="245" y="758"/>
                    </a:lnTo>
                    <a:lnTo>
                      <a:pt x="240" y="758"/>
                    </a:lnTo>
                    <a:lnTo>
                      <a:pt x="235" y="758"/>
                    </a:lnTo>
                    <a:lnTo>
                      <a:pt x="230" y="758"/>
                    </a:lnTo>
                    <a:lnTo>
                      <a:pt x="224" y="758"/>
                    </a:lnTo>
                    <a:lnTo>
                      <a:pt x="219" y="758"/>
                    </a:lnTo>
                    <a:lnTo>
                      <a:pt x="219" y="763"/>
                    </a:lnTo>
                    <a:lnTo>
                      <a:pt x="214" y="763"/>
                    </a:lnTo>
                    <a:lnTo>
                      <a:pt x="214" y="768"/>
                    </a:lnTo>
                    <a:lnTo>
                      <a:pt x="209" y="774"/>
                    </a:lnTo>
                    <a:lnTo>
                      <a:pt x="204" y="779"/>
                    </a:lnTo>
                    <a:lnTo>
                      <a:pt x="204" y="784"/>
                    </a:lnTo>
                    <a:lnTo>
                      <a:pt x="198" y="784"/>
                    </a:lnTo>
                    <a:lnTo>
                      <a:pt x="198" y="789"/>
                    </a:lnTo>
                    <a:lnTo>
                      <a:pt x="198" y="794"/>
                    </a:lnTo>
                    <a:lnTo>
                      <a:pt x="198" y="800"/>
                    </a:lnTo>
                    <a:lnTo>
                      <a:pt x="198" y="805"/>
                    </a:lnTo>
                    <a:lnTo>
                      <a:pt x="198" y="810"/>
                    </a:lnTo>
                    <a:lnTo>
                      <a:pt x="193" y="810"/>
                    </a:lnTo>
                    <a:lnTo>
                      <a:pt x="188" y="810"/>
                    </a:lnTo>
                    <a:lnTo>
                      <a:pt x="183" y="810"/>
                    </a:lnTo>
                    <a:lnTo>
                      <a:pt x="183" y="805"/>
                    </a:lnTo>
                    <a:lnTo>
                      <a:pt x="178" y="805"/>
                    </a:lnTo>
                    <a:lnTo>
                      <a:pt x="172" y="800"/>
                    </a:lnTo>
                    <a:lnTo>
                      <a:pt x="167" y="800"/>
                    </a:lnTo>
                    <a:lnTo>
                      <a:pt x="157" y="800"/>
                    </a:lnTo>
                    <a:lnTo>
                      <a:pt x="152" y="800"/>
                    </a:lnTo>
                    <a:lnTo>
                      <a:pt x="146" y="800"/>
                    </a:lnTo>
                    <a:lnTo>
                      <a:pt x="141" y="805"/>
                    </a:lnTo>
                    <a:lnTo>
                      <a:pt x="136" y="805"/>
                    </a:lnTo>
                    <a:lnTo>
                      <a:pt x="131" y="810"/>
                    </a:lnTo>
                    <a:lnTo>
                      <a:pt x="131" y="815"/>
                    </a:lnTo>
                    <a:lnTo>
                      <a:pt x="131" y="821"/>
                    </a:lnTo>
                    <a:lnTo>
                      <a:pt x="136" y="826"/>
                    </a:lnTo>
                    <a:lnTo>
                      <a:pt x="141" y="831"/>
                    </a:lnTo>
                    <a:lnTo>
                      <a:pt x="141" y="841"/>
                    </a:lnTo>
                    <a:lnTo>
                      <a:pt x="141" y="852"/>
                    </a:lnTo>
                    <a:lnTo>
                      <a:pt x="136" y="852"/>
                    </a:lnTo>
                    <a:lnTo>
                      <a:pt x="131" y="852"/>
                    </a:lnTo>
                    <a:lnTo>
                      <a:pt x="131" y="857"/>
                    </a:lnTo>
                    <a:lnTo>
                      <a:pt x="125" y="857"/>
                    </a:lnTo>
                    <a:lnTo>
                      <a:pt x="120" y="862"/>
                    </a:lnTo>
                    <a:lnTo>
                      <a:pt x="115" y="862"/>
                    </a:lnTo>
                    <a:lnTo>
                      <a:pt x="110" y="862"/>
                    </a:lnTo>
                    <a:lnTo>
                      <a:pt x="110" y="857"/>
                    </a:lnTo>
                    <a:lnTo>
                      <a:pt x="105" y="852"/>
                    </a:lnTo>
                    <a:lnTo>
                      <a:pt x="99" y="852"/>
                    </a:lnTo>
                    <a:lnTo>
                      <a:pt x="99" y="847"/>
                    </a:lnTo>
                    <a:lnTo>
                      <a:pt x="94" y="841"/>
                    </a:lnTo>
                    <a:lnTo>
                      <a:pt x="89" y="836"/>
                    </a:lnTo>
                    <a:lnTo>
                      <a:pt x="84" y="831"/>
                    </a:lnTo>
                    <a:lnTo>
                      <a:pt x="73" y="826"/>
                    </a:lnTo>
                    <a:lnTo>
                      <a:pt x="68" y="826"/>
                    </a:lnTo>
                    <a:lnTo>
                      <a:pt x="63" y="821"/>
                    </a:lnTo>
                    <a:lnTo>
                      <a:pt x="58" y="821"/>
                    </a:lnTo>
                    <a:lnTo>
                      <a:pt x="52" y="821"/>
                    </a:lnTo>
                    <a:lnTo>
                      <a:pt x="47" y="821"/>
                    </a:lnTo>
                    <a:lnTo>
                      <a:pt x="42" y="821"/>
                    </a:lnTo>
                    <a:lnTo>
                      <a:pt x="42" y="815"/>
                    </a:lnTo>
                    <a:lnTo>
                      <a:pt x="47" y="810"/>
                    </a:lnTo>
                    <a:lnTo>
                      <a:pt x="52" y="805"/>
                    </a:lnTo>
                    <a:lnTo>
                      <a:pt x="58" y="800"/>
                    </a:lnTo>
                    <a:lnTo>
                      <a:pt x="63" y="794"/>
                    </a:lnTo>
                    <a:lnTo>
                      <a:pt x="68" y="789"/>
                    </a:lnTo>
                    <a:lnTo>
                      <a:pt x="63" y="789"/>
                    </a:lnTo>
                    <a:lnTo>
                      <a:pt x="63" y="784"/>
                    </a:lnTo>
                    <a:lnTo>
                      <a:pt x="63" y="779"/>
                    </a:lnTo>
                    <a:lnTo>
                      <a:pt x="63" y="774"/>
                    </a:lnTo>
                    <a:lnTo>
                      <a:pt x="58" y="774"/>
                    </a:lnTo>
                    <a:lnTo>
                      <a:pt x="52" y="774"/>
                    </a:lnTo>
                    <a:lnTo>
                      <a:pt x="47" y="774"/>
                    </a:lnTo>
                    <a:lnTo>
                      <a:pt x="47" y="779"/>
                    </a:lnTo>
                    <a:lnTo>
                      <a:pt x="42" y="779"/>
                    </a:lnTo>
                    <a:lnTo>
                      <a:pt x="37" y="774"/>
                    </a:lnTo>
                    <a:lnTo>
                      <a:pt x="32" y="768"/>
                    </a:lnTo>
                    <a:lnTo>
                      <a:pt x="26" y="768"/>
                    </a:lnTo>
                    <a:lnTo>
                      <a:pt x="21" y="768"/>
                    </a:lnTo>
                    <a:lnTo>
                      <a:pt x="16" y="768"/>
                    </a:lnTo>
                    <a:lnTo>
                      <a:pt x="11" y="768"/>
                    </a:lnTo>
                    <a:lnTo>
                      <a:pt x="11" y="763"/>
                    </a:lnTo>
                    <a:lnTo>
                      <a:pt x="11" y="758"/>
                    </a:lnTo>
                    <a:lnTo>
                      <a:pt x="11" y="753"/>
                    </a:lnTo>
                    <a:lnTo>
                      <a:pt x="16" y="747"/>
                    </a:lnTo>
                    <a:lnTo>
                      <a:pt x="16" y="742"/>
                    </a:lnTo>
                    <a:lnTo>
                      <a:pt x="21" y="737"/>
                    </a:lnTo>
                    <a:lnTo>
                      <a:pt x="21" y="732"/>
                    </a:lnTo>
                    <a:lnTo>
                      <a:pt x="16" y="721"/>
                    </a:lnTo>
                    <a:lnTo>
                      <a:pt x="16" y="716"/>
                    </a:lnTo>
                    <a:lnTo>
                      <a:pt x="21" y="706"/>
                    </a:lnTo>
                    <a:lnTo>
                      <a:pt x="16" y="700"/>
                    </a:lnTo>
                    <a:lnTo>
                      <a:pt x="11" y="695"/>
                    </a:lnTo>
                    <a:lnTo>
                      <a:pt x="11" y="690"/>
                    </a:lnTo>
                    <a:lnTo>
                      <a:pt x="6" y="690"/>
                    </a:lnTo>
                    <a:lnTo>
                      <a:pt x="0" y="690"/>
                    </a:lnTo>
                    <a:lnTo>
                      <a:pt x="0" y="685"/>
                    </a:lnTo>
                    <a:lnTo>
                      <a:pt x="0" y="679"/>
                    </a:lnTo>
                    <a:lnTo>
                      <a:pt x="0" y="669"/>
                    </a:lnTo>
                    <a:lnTo>
                      <a:pt x="0" y="664"/>
                    </a:lnTo>
                    <a:lnTo>
                      <a:pt x="6" y="653"/>
                    </a:lnTo>
                    <a:lnTo>
                      <a:pt x="6" y="648"/>
                    </a:lnTo>
                    <a:lnTo>
                      <a:pt x="11" y="643"/>
                    </a:lnTo>
                    <a:lnTo>
                      <a:pt x="11" y="632"/>
                    </a:lnTo>
                    <a:lnTo>
                      <a:pt x="11" y="622"/>
                    </a:lnTo>
                    <a:lnTo>
                      <a:pt x="11" y="612"/>
                    </a:lnTo>
                    <a:lnTo>
                      <a:pt x="16" y="606"/>
                    </a:lnTo>
                    <a:lnTo>
                      <a:pt x="16" y="601"/>
                    </a:lnTo>
                    <a:lnTo>
                      <a:pt x="21" y="601"/>
                    </a:lnTo>
                    <a:lnTo>
                      <a:pt x="26" y="601"/>
                    </a:lnTo>
                    <a:lnTo>
                      <a:pt x="37" y="601"/>
                    </a:lnTo>
                    <a:lnTo>
                      <a:pt x="42" y="596"/>
                    </a:lnTo>
                    <a:lnTo>
                      <a:pt x="47" y="596"/>
                    </a:lnTo>
                    <a:lnTo>
                      <a:pt x="52" y="596"/>
                    </a:lnTo>
                    <a:lnTo>
                      <a:pt x="58" y="596"/>
                    </a:lnTo>
                    <a:lnTo>
                      <a:pt x="63" y="596"/>
                    </a:lnTo>
                    <a:lnTo>
                      <a:pt x="63" y="601"/>
                    </a:lnTo>
                    <a:lnTo>
                      <a:pt x="68" y="601"/>
                    </a:lnTo>
                    <a:lnTo>
                      <a:pt x="73" y="601"/>
                    </a:lnTo>
                    <a:lnTo>
                      <a:pt x="84" y="601"/>
                    </a:lnTo>
                    <a:lnTo>
                      <a:pt x="84" y="596"/>
                    </a:lnTo>
                    <a:lnTo>
                      <a:pt x="89" y="591"/>
                    </a:lnTo>
                    <a:lnTo>
                      <a:pt x="99" y="580"/>
                    </a:lnTo>
                    <a:lnTo>
                      <a:pt x="105" y="580"/>
                    </a:lnTo>
                    <a:lnTo>
                      <a:pt x="110" y="575"/>
                    </a:lnTo>
                    <a:lnTo>
                      <a:pt x="110" y="570"/>
                    </a:lnTo>
                    <a:lnTo>
                      <a:pt x="110" y="565"/>
                    </a:lnTo>
                    <a:lnTo>
                      <a:pt x="110" y="559"/>
                    </a:lnTo>
                    <a:lnTo>
                      <a:pt x="115" y="559"/>
                    </a:lnTo>
                    <a:lnTo>
                      <a:pt x="120" y="559"/>
                    </a:lnTo>
                    <a:lnTo>
                      <a:pt x="125" y="559"/>
                    </a:lnTo>
                    <a:lnTo>
                      <a:pt x="136" y="565"/>
                    </a:lnTo>
                    <a:lnTo>
                      <a:pt x="141" y="559"/>
                    </a:lnTo>
                    <a:lnTo>
                      <a:pt x="146" y="554"/>
                    </a:lnTo>
                    <a:lnTo>
                      <a:pt x="152" y="549"/>
                    </a:lnTo>
                    <a:lnTo>
                      <a:pt x="146" y="549"/>
                    </a:lnTo>
                    <a:lnTo>
                      <a:pt x="146" y="544"/>
                    </a:lnTo>
                    <a:lnTo>
                      <a:pt x="141" y="544"/>
                    </a:lnTo>
                    <a:lnTo>
                      <a:pt x="136" y="538"/>
                    </a:lnTo>
                    <a:lnTo>
                      <a:pt x="136" y="533"/>
                    </a:lnTo>
                    <a:lnTo>
                      <a:pt x="131" y="528"/>
                    </a:lnTo>
                    <a:lnTo>
                      <a:pt x="120" y="523"/>
                    </a:lnTo>
                    <a:lnTo>
                      <a:pt x="99" y="512"/>
                    </a:lnTo>
                    <a:lnTo>
                      <a:pt x="99" y="507"/>
                    </a:lnTo>
                    <a:lnTo>
                      <a:pt x="99" y="502"/>
                    </a:lnTo>
                    <a:lnTo>
                      <a:pt x="94" y="502"/>
                    </a:lnTo>
                    <a:lnTo>
                      <a:pt x="94" y="497"/>
                    </a:lnTo>
                    <a:lnTo>
                      <a:pt x="99" y="486"/>
                    </a:lnTo>
                    <a:lnTo>
                      <a:pt x="105" y="481"/>
                    </a:lnTo>
                    <a:lnTo>
                      <a:pt x="110" y="476"/>
                    </a:lnTo>
                    <a:lnTo>
                      <a:pt x="110" y="455"/>
                    </a:lnTo>
                    <a:lnTo>
                      <a:pt x="110" y="444"/>
                    </a:lnTo>
                    <a:lnTo>
                      <a:pt x="105" y="429"/>
                    </a:lnTo>
                    <a:lnTo>
                      <a:pt x="105" y="423"/>
                    </a:lnTo>
                    <a:lnTo>
                      <a:pt x="99" y="413"/>
                    </a:lnTo>
                    <a:lnTo>
                      <a:pt x="94" y="408"/>
                    </a:lnTo>
                    <a:lnTo>
                      <a:pt x="94" y="403"/>
                    </a:lnTo>
                    <a:lnTo>
                      <a:pt x="94" y="392"/>
                    </a:lnTo>
                    <a:lnTo>
                      <a:pt x="94" y="387"/>
                    </a:lnTo>
                    <a:lnTo>
                      <a:pt x="89" y="382"/>
                    </a:lnTo>
                    <a:lnTo>
                      <a:pt x="89" y="371"/>
                    </a:lnTo>
                    <a:lnTo>
                      <a:pt x="84" y="371"/>
                    </a:lnTo>
                    <a:lnTo>
                      <a:pt x="84" y="366"/>
                    </a:lnTo>
                    <a:lnTo>
                      <a:pt x="84" y="361"/>
                    </a:lnTo>
                    <a:lnTo>
                      <a:pt x="79" y="350"/>
                    </a:lnTo>
                    <a:lnTo>
                      <a:pt x="79" y="335"/>
                    </a:lnTo>
                    <a:lnTo>
                      <a:pt x="79" y="324"/>
                    </a:lnTo>
                    <a:lnTo>
                      <a:pt x="79" y="314"/>
                    </a:lnTo>
                    <a:lnTo>
                      <a:pt x="73" y="298"/>
                    </a:lnTo>
                    <a:lnTo>
                      <a:pt x="73" y="293"/>
                    </a:lnTo>
                    <a:lnTo>
                      <a:pt x="73" y="277"/>
                    </a:lnTo>
                    <a:lnTo>
                      <a:pt x="68" y="272"/>
                    </a:lnTo>
                    <a:lnTo>
                      <a:pt x="68" y="267"/>
                    </a:lnTo>
                    <a:lnTo>
                      <a:pt x="68" y="256"/>
                    </a:lnTo>
                    <a:lnTo>
                      <a:pt x="68" y="246"/>
                    </a:lnTo>
                    <a:lnTo>
                      <a:pt x="68" y="230"/>
                    </a:lnTo>
                    <a:lnTo>
                      <a:pt x="68" y="225"/>
                    </a:lnTo>
                    <a:lnTo>
                      <a:pt x="63" y="220"/>
                    </a:lnTo>
                    <a:lnTo>
                      <a:pt x="63" y="214"/>
                    </a:lnTo>
                    <a:lnTo>
                      <a:pt x="63" y="209"/>
                    </a:lnTo>
                    <a:lnTo>
                      <a:pt x="63" y="188"/>
                    </a:lnTo>
                    <a:lnTo>
                      <a:pt x="63" y="183"/>
                    </a:lnTo>
                    <a:lnTo>
                      <a:pt x="68" y="178"/>
                    </a:lnTo>
                    <a:lnTo>
                      <a:pt x="68" y="167"/>
                    </a:lnTo>
                    <a:lnTo>
                      <a:pt x="68" y="162"/>
                    </a:lnTo>
                    <a:lnTo>
                      <a:pt x="68" y="157"/>
                    </a:lnTo>
                    <a:lnTo>
                      <a:pt x="63" y="157"/>
                    </a:lnTo>
                    <a:lnTo>
                      <a:pt x="63" y="136"/>
                    </a:lnTo>
                    <a:lnTo>
                      <a:pt x="73" y="136"/>
                    </a:lnTo>
                    <a:lnTo>
                      <a:pt x="84" y="131"/>
                    </a:lnTo>
                    <a:lnTo>
                      <a:pt x="99" y="126"/>
                    </a:lnTo>
                    <a:lnTo>
                      <a:pt x="105" y="126"/>
                    </a:lnTo>
                    <a:lnTo>
                      <a:pt x="110" y="120"/>
                    </a:lnTo>
                    <a:lnTo>
                      <a:pt x="115" y="115"/>
                    </a:lnTo>
                    <a:lnTo>
                      <a:pt x="115" y="110"/>
                    </a:lnTo>
                    <a:lnTo>
                      <a:pt x="120" y="110"/>
                    </a:lnTo>
                    <a:lnTo>
                      <a:pt x="136" y="89"/>
                    </a:lnTo>
                    <a:lnTo>
                      <a:pt x="141" y="84"/>
                    </a:lnTo>
                    <a:lnTo>
                      <a:pt x="152" y="84"/>
                    </a:lnTo>
                    <a:lnTo>
                      <a:pt x="157" y="84"/>
                    </a:lnTo>
                    <a:lnTo>
                      <a:pt x="162" y="89"/>
                    </a:lnTo>
                    <a:lnTo>
                      <a:pt x="167" y="89"/>
                    </a:lnTo>
                    <a:lnTo>
                      <a:pt x="183" y="94"/>
                    </a:lnTo>
                    <a:lnTo>
                      <a:pt x="198" y="94"/>
                    </a:lnTo>
                    <a:lnTo>
                      <a:pt x="204" y="94"/>
                    </a:lnTo>
                    <a:lnTo>
                      <a:pt x="209" y="94"/>
                    </a:lnTo>
                    <a:lnTo>
                      <a:pt x="219" y="89"/>
                    </a:lnTo>
                    <a:lnTo>
                      <a:pt x="224" y="89"/>
                    </a:lnTo>
                    <a:lnTo>
                      <a:pt x="261" y="68"/>
                    </a:lnTo>
                    <a:lnTo>
                      <a:pt x="266" y="63"/>
                    </a:lnTo>
                    <a:lnTo>
                      <a:pt x="287" y="53"/>
                    </a:lnTo>
                    <a:lnTo>
                      <a:pt x="297" y="42"/>
                    </a:lnTo>
                    <a:lnTo>
                      <a:pt x="370" y="0"/>
                    </a:lnTo>
                    <a:lnTo>
                      <a:pt x="376" y="0"/>
                    </a:lnTo>
                    <a:lnTo>
                      <a:pt x="391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12" y="5"/>
                    </a:lnTo>
                    <a:lnTo>
                      <a:pt x="443" y="11"/>
                    </a:lnTo>
                    <a:lnTo>
                      <a:pt x="469" y="11"/>
                    </a:lnTo>
                    <a:lnTo>
                      <a:pt x="480" y="16"/>
                    </a:lnTo>
                    <a:lnTo>
                      <a:pt x="485" y="16"/>
                    </a:lnTo>
                    <a:lnTo>
                      <a:pt x="490" y="21"/>
                    </a:lnTo>
                    <a:lnTo>
                      <a:pt x="501" y="26"/>
                    </a:lnTo>
                    <a:lnTo>
                      <a:pt x="516" y="42"/>
                    </a:lnTo>
                    <a:lnTo>
                      <a:pt x="522" y="47"/>
                    </a:lnTo>
                    <a:lnTo>
                      <a:pt x="532" y="47"/>
                    </a:lnTo>
                    <a:lnTo>
                      <a:pt x="537" y="47"/>
                    </a:lnTo>
                    <a:lnTo>
                      <a:pt x="542" y="47"/>
                    </a:lnTo>
                    <a:lnTo>
                      <a:pt x="542" y="53"/>
                    </a:lnTo>
                    <a:lnTo>
                      <a:pt x="548" y="58"/>
                    </a:lnTo>
                    <a:lnTo>
                      <a:pt x="558" y="63"/>
                    </a:lnTo>
                    <a:lnTo>
                      <a:pt x="569" y="79"/>
                    </a:lnTo>
                    <a:lnTo>
                      <a:pt x="579" y="84"/>
                    </a:lnTo>
                    <a:lnTo>
                      <a:pt x="595" y="105"/>
                    </a:lnTo>
                    <a:lnTo>
                      <a:pt x="600" y="105"/>
                    </a:lnTo>
                    <a:lnTo>
                      <a:pt x="605" y="110"/>
                    </a:lnTo>
                    <a:lnTo>
                      <a:pt x="610" y="110"/>
                    </a:lnTo>
                    <a:lnTo>
                      <a:pt x="621" y="105"/>
                    </a:lnTo>
                    <a:lnTo>
                      <a:pt x="631" y="105"/>
                    </a:lnTo>
                    <a:lnTo>
                      <a:pt x="636" y="105"/>
                    </a:lnTo>
                    <a:lnTo>
                      <a:pt x="641" y="110"/>
                    </a:lnTo>
                    <a:lnTo>
                      <a:pt x="657" y="115"/>
                    </a:lnTo>
                    <a:lnTo>
                      <a:pt x="683" y="136"/>
                    </a:lnTo>
                    <a:lnTo>
                      <a:pt x="688" y="141"/>
                    </a:lnTo>
                    <a:lnTo>
                      <a:pt x="694" y="152"/>
                    </a:lnTo>
                    <a:lnTo>
                      <a:pt x="694" y="157"/>
                    </a:lnTo>
                    <a:lnTo>
                      <a:pt x="720" y="167"/>
                    </a:lnTo>
                    <a:lnTo>
                      <a:pt x="730" y="167"/>
                    </a:lnTo>
                    <a:lnTo>
                      <a:pt x="746" y="173"/>
                    </a:lnTo>
                    <a:lnTo>
                      <a:pt x="761" y="178"/>
                    </a:lnTo>
                    <a:lnTo>
                      <a:pt x="777" y="183"/>
                    </a:lnTo>
                    <a:lnTo>
                      <a:pt x="787" y="188"/>
                    </a:lnTo>
                    <a:lnTo>
                      <a:pt x="803" y="194"/>
                    </a:lnTo>
                    <a:lnTo>
                      <a:pt x="813" y="194"/>
                    </a:lnTo>
                    <a:lnTo>
                      <a:pt x="824" y="199"/>
                    </a:lnTo>
                    <a:lnTo>
                      <a:pt x="829" y="199"/>
                    </a:lnTo>
                    <a:lnTo>
                      <a:pt x="834" y="194"/>
                    </a:lnTo>
                    <a:lnTo>
                      <a:pt x="840" y="194"/>
                    </a:lnTo>
                    <a:lnTo>
                      <a:pt x="840" y="199"/>
                    </a:lnTo>
                    <a:lnTo>
                      <a:pt x="845" y="199"/>
                    </a:lnTo>
                    <a:lnTo>
                      <a:pt x="850" y="199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0" name="Freeform 39">
                <a:extLst>
                  <a:ext uri="{FF2B5EF4-FFF2-40B4-BE49-F238E27FC236}">
                    <a16:creationId xmlns:a16="http://schemas.microsoft.com/office/drawing/2014/main" id="{9309FD9E-ACF6-E480-C391-CD1BAF458FA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858783" y="1658481"/>
                <a:ext cx="969418" cy="1164132"/>
              </a:xfrm>
              <a:custGeom>
                <a:avLst/>
                <a:gdLst>
                  <a:gd name="T0" fmla="*/ 548 w 657"/>
                  <a:gd name="T1" fmla="*/ 512 h 794"/>
                  <a:gd name="T2" fmla="*/ 506 w 657"/>
                  <a:gd name="T3" fmla="*/ 548 h 794"/>
                  <a:gd name="T4" fmla="*/ 480 w 657"/>
                  <a:gd name="T5" fmla="*/ 580 h 794"/>
                  <a:gd name="T6" fmla="*/ 433 w 657"/>
                  <a:gd name="T7" fmla="*/ 601 h 794"/>
                  <a:gd name="T8" fmla="*/ 428 w 657"/>
                  <a:gd name="T9" fmla="*/ 658 h 794"/>
                  <a:gd name="T10" fmla="*/ 438 w 657"/>
                  <a:gd name="T11" fmla="*/ 705 h 794"/>
                  <a:gd name="T12" fmla="*/ 449 w 657"/>
                  <a:gd name="T13" fmla="*/ 757 h 794"/>
                  <a:gd name="T14" fmla="*/ 386 w 657"/>
                  <a:gd name="T15" fmla="*/ 773 h 794"/>
                  <a:gd name="T16" fmla="*/ 344 w 657"/>
                  <a:gd name="T17" fmla="*/ 768 h 794"/>
                  <a:gd name="T18" fmla="*/ 334 w 657"/>
                  <a:gd name="T19" fmla="*/ 737 h 794"/>
                  <a:gd name="T20" fmla="*/ 350 w 657"/>
                  <a:gd name="T21" fmla="*/ 695 h 794"/>
                  <a:gd name="T22" fmla="*/ 355 w 657"/>
                  <a:gd name="T23" fmla="*/ 632 h 794"/>
                  <a:gd name="T24" fmla="*/ 329 w 657"/>
                  <a:gd name="T25" fmla="*/ 569 h 794"/>
                  <a:gd name="T26" fmla="*/ 282 w 657"/>
                  <a:gd name="T27" fmla="*/ 533 h 794"/>
                  <a:gd name="T28" fmla="*/ 230 w 657"/>
                  <a:gd name="T29" fmla="*/ 501 h 794"/>
                  <a:gd name="T30" fmla="*/ 178 w 657"/>
                  <a:gd name="T31" fmla="*/ 475 h 794"/>
                  <a:gd name="T32" fmla="*/ 183 w 657"/>
                  <a:gd name="T33" fmla="*/ 428 h 794"/>
                  <a:gd name="T34" fmla="*/ 110 w 657"/>
                  <a:gd name="T35" fmla="*/ 444 h 794"/>
                  <a:gd name="T36" fmla="*/ 68 w 657"/>
                  <a:gd name="T37" fmla="*/ 475 h 794"/>
                  <a:gd name="T38" fmla="*/ 6 w 657"/>
                  <a:gd name="T39" fmla="*/ 454 h 794"/>
                  <a:gd name="T40" fmla="*/ 11 w 657"/>
                  <a:gd name="T41" fmla="*/ 392 h 794"/>
                  <a:gd name="T42" fmla="*/ 47 w 657"/>
                  <a:gd name="T43" fmla="*/ 376 h 794"/>
                  <a:gd name="T44" fmla="*/ 73 w 657"/>
                  <a:gd name="T45" fmla="*/ 366 h 794"/>
                  <a:gd name="T46" fmla="*/ 84 w 657"/>
                  <a:gd name="T47" fmla="*/ 345 h 794"/>
                  <a:gd name="T48" fmla="*/ 73 w 657"/>
                  <a:gd name="T49" fmla="*/ 298 h 794"/>
                  <a:gd name="T50" fmla="*/ 63 w 657"/>
                  <a:gd name="T51" fmla="*/ 251 h 794"/>
                  <a:gd name="T52" fmla="*/ 63 w 657"/>
                  <a:gd name="T53" fmla="*/ 188 h 794"/>
                  <a:gd name="T54" fmla="*/ 63 w 657"/>
                  <a:gd name="T55" fmla="*/ 130 h 794"/>
                  <a:gd name="T56" fmla="*/ 110 w 657"/>
                  <a:gd name="T57" fmla="*/ 94 h 794"/>
                  <a:gd name="T58" fmla="*/ 157 w 657"/>
                  <a:gd name="T59" fmla="*/ 78 h 794"/>
                  <a:gd name="T60" fmla="*/ 198 w 657"/>
                  <a:gd name="T61" fmla="*/ 42 h 794"/>
                  <a:gd name="T62" fmla="*/ 214 w 657"/>
                  <a:gd name="T63" fmla="*/ 5 h 794"/>
                  <a:gd name="T64" fmla="*/ 251 w 657"/>
                  <a:gd name="T65" fmla="*/ 36 h 794"/>
                  <a:gd name="T66" fmla="*/ 287 w 657"/>
                  <a:gd name="T67" fmla="*/ 42 h 794"/>
                  <a:gd name="T68" fmla="*/ 308 w 657"/>
                  <a:gd name="T69" fmla="*/ 0 h 794"/>
                  <a:gd name="T70" fmla="*/ 360 w 657"/>
                  <a:gd name="T71" fmla="*/ 0 h 794"/>
                  <a:gd name="T72" fmla="*/ 402 w 657"/>
                  <a:gd name="T73" fmla="*/ 16 h 794"/>
                  <a:gd name="T74" fmla="*/ 407 w 657"/>
                  <a:gd name="T75" fmla="*/ 57 h 794"/>
                  <a:gd name="T76" fmla="*/ 438 w 657"/>
                  <a:gd name="T77" fmla="*/ 78 h 794"/>
                  <a:gd name="T78" fmla="*/ 412 w 657"/>
                  <a:gd name="T79" fmla="*/ 146 h 794"/>
                  <a:gd name="T80" fmla="*/ 454 w 657"/>
                  <a:gd name="T81" fmla="*/ 110 h 794"/>
                  <a:gd name="T82" fmla="*/ 475 w 657"/>
                  <a:gd name="T83" fmla="*/ 115 h 794"/>
                  <a:gd name="T84" fmla="*/ 501 w 657"/>
                  <a:gd name="T85" fmla="*/ 167 h 794"/>
                  <a:gd name="T86" fmla="*/ 501 w 657"/>
                  <a:gd name="T87" fmla="*/ 198 h 794"/>
                  <a:gd name="T88" fmla="*/ 542 w 657"/>
                  <a:gd name="T89" fmla="*/ 204 h 794"/>
                  <a:gd name="T90" fmla="*/ 574 w 657"/>
                  <a:gd name="T91" fmla="*/ 219 h 794"/>
                  <a:gd name="T92" fmla="*/ 589 w 657"/>
                  <a:gd name="T93" fmla="*/ 188 h 794"/>
                  <a:gd name="T94" fmla="*/ 600 w 657"/>
                  <a:gd name="T95" fmla="*/ 230 h 794"/>
                  <a:gd name="T96" fmla="*/ 600 w 657"/>
                  <a:gd name="T97" fmla="*/ 256 h 794"/>
                  <a:gd name="T98" fmla="*/ 595 w 657"/>
                  <a:gd name="T99" fmla="*/ 282 h 794"/>
                  <a:gd name="T100" fmla="*/ 568 w 657"/>
                  <a:gd name="T101" fmla="*/ 313 h 794"/>
                  <a:gd name="T102" fmla="*/ 595 w 657"/>
                  <a:gd name="T103" fmla="*/ 334 h 794"/>
                  <a:gd name="T104" fmla="*/ 600 w 657"/>
                  <a:gd name="T105" fmla="*/ 355 h 794"/>
                  <a:gd name="T106" fmla="*/ 615 w 657"/>
                  <a:gd name="T107" fmla="*/ 381 h 794"/>
                  <a:gd name="T108" fmla="*/ 657 w 657"/>
                  <a:gd name="T109" fmla="*/ 397 h 794"/>
                  <a:gd name="T110" fmla="*/ 626 w 657"/>
                  <a:gd name="T111" fmla="*/ 428 h 794"/>
                  <a:gd name="T112" fmla="*/ 600 w 657"/>
                  <a:gd name="T113" fmla="*/ 46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7" h="794">
                    <a:moveTo>
                      <a:pt x="589" y="486"/>
                    </a:moveTo>
                    <a:lnTo>
                      <a:pt x="589" y="491"/>
                    </a:lnTo>
                    <a:lnTo>
                      <a:pt x="584" y="491"/>
                    </a:lnTo>
                    <a:lnTo>
                      <a:pt x="574" y="496"/>
                    </a:lnTo>
                    <a:lnTo>
                      <a:pt x="568" y="496"/>
                    </a:lnTo>
                    <a:lnTo>
                      <a:pt x="563" y="501"/>
                    </a:lnTo>
                    <a:lnTo>
                      <a:pt x="558" y="507"/>
                    </a:lnTo>
                    <a:lnTo>
                      <a:pt x="553" y="507"/>
                    </a:lnTo>
                    <a:lnTo>
                      <a:pt x="548" y="512"/>
                    </a:lnTo>
                    <a:lnTo>
                      <a:pt x="542" y="512"/>
                    </a:lnTo>
                    <a:lnTo>
                      <a:pt x="537" y="517"/>
                    </a:lnTo>
                    <a:lnTo>
                      <a:pt x="532" y="517"/>
                    </a:lnTo>
                    <a:lnTo>
                      <a:pt x="527" y="522"/>
                    </a:lnTo>
                    <a:lnTo>
                      <a:pt x="522" y="528"/>
                    </a:lnTo>
                    <a:lnTo>
                      <a:pt x="522" y="533"/>
                    </a:lnTo>
                    <a:lnTo>
                      <a:pt x="516" y="538"/>
                    </a:lnTo>
                    <a:lnTo>
                      <a:pt x="511" y="543"/>
                    </a:lnTo>
                    <a:lnTo>
                      <a:pt x="506" y="548"/>
                    </a:lnTo>
                    <a:lnTo>
                      <a:pt x="495" y="554"/>
                    </a:lnTo>
                    <a:lnTo>
                      <a:pt x="495" y="559"/>
                    </a:lnTo>
                    <a:lnTo>
                      <a:pt x="490" y="559"/>
                    </a:lnTo>
                    <a:lnTo>
                      <a:pt x="490" y="564"/>
                    </a:lnTo>
                    <a:lnTo>
                      <a:pt x="485" y="564"/>
                    </a:lnTo>
                    <a:lnTo>
                      <a:pt x="485" y="569"/>
                    </a:lnTo>
                    <a:lnTo>
                      <a:pt x="485" y="575"/>
                    </a:lnTo>
                    <a:lnTo>
                      <a:pt x="480" y="575"/>
                    </a:lnTo>
                    <a:lnTo>
                      <a:pt x="480" y="580"/>
                    </a:lnTo>
                    <a:lnTo>
                      <a:pt x="475" y="585"/>
                    </a:lnTo>
                    <a:lnTo>
                      <a:pt x="469" y="585"/>
                    </a:lnTo>
                    <a:lnTo>
                      <a:pt x="464" y="590"/>
                    </a:lnTo>
                    <a:lnTo>
                      <a:pt x="459" y="590"/>
                    </a:lnTo>
                    <a:lnTo>
                      <a:pt x="449" y="585"/>
                    </a:lnTo>
                    <a:lnTo>
                      <a:pt x="443" y="585"/>
                    </a:lnTo>
                    <a:lnTo>
                      <a:pt x="438" y="590"/>
                    </a:lnTo>
                    <a:lnTo>
                      <a:pt x="433" y="595"/>
                    </a:lnTo>
                    <a:lnTo>
                      <a:pt x="433" y="601"/>
                    </a:lnTo>
                    <a:lnTo>
                      <a:pt x="428" y="611"/>
                    </a:lnTo>
                    <a:lnTo>
                      <a:pt x="428" y="616"/>
                    </a:lnTo>
                    <a:lnTo>
                      <a:pt x="428" y="622"/>
                    </a:lnTo>
                    <a:lnTo>
                      <a:pt x="428" y="632"/>
                    </a:lnTo>
                    <a:lnTo>
                      <a:pt x="433" y="632"/>
                    </a:lnTo>
                    <a:lnTo>
                      <a:pt x="433" y="643"/>
                    </a:lnTo>
                    <a:lnTo>
                      <a:pt x="433" y="648"/>
                    </a:lnTo>
                    <a:lnTo>
                      <a:pt x="433" y="653"/>
                    </a:lnTo>
                    <a:lnTo>
                      <a:pt x="428" y="658"/>
                    </a:lnTo>
                    <a:lnTo>
                      <a:pt x="428" y="663"/>
                    </a:lnTo>
                    <a:lnTo>
                      <a:pt x="423" y="669"/>
                    </a:lnTo>
                    <a:lnTo>
                      <a:pt x="423" y="674"/>
                    </a:lnTo>
                    <a:lnTo>
                      <a:pt x="423" y="679"/>
                    </a:lnTo>
                    <a:lnTo>
                      <a:pt x="423" y="690"/>
                    </a:lnTo>
                    <a:lnTo>
                      <a:pt x="428" y="690"/>
                    </a:lnTo>
                    <a:lnTo>
                      <a:pt x="428" y="695"/>
                    </a:lnTo>
                    <a:lnTo>
                      <a:pt x="433" y="700"/>
                    </a:lnTo>
                    <a:lnTo>
                      <a:pt x="438" y="705"/>
                    </a:lnTo>
                    <a:lnTo>
                      <a:pt x="443" y="710"/>
                    </a:lnTo>
                    <a:lnTo>
                      <a:pt x="449" y="716"/>
                    </a:lnTo>
                    <a:lnTo>
                      <a:pt x="449" y="721"/>
                    </a:lnTo>
                    <a:lnTo>
                      <a:pt x="449" y="731"/>
                    </a:lnTo>
                    <a:lnTo>
                      <a:pt x="454" y="737"/>
                    </a:lnTo>
                    <a:lnTo>
                      <a:pt x="454" y="742"/>
                    </a:lnTo>
                    <a:lnTo>
                      <a:pt x="454" y="747"/>
                    </a:lnTo>
                    <a:lnTo>
                      <a:pt x="454" y="752"/>
                    </a:lnTo>
                    <a:lnTo>
                      <a:pt x="449" y="757"/>
                    </a:lnTo>
                    <a:lnTo>
                      <a:pt x="433" y="784"/>
                    </a:lnTo>
                    <a:lnTo>
                      <a:pt x="428" y="794"/>
                    </a:lnTo>
                    <a:lnTo>
                      <a:pt x="423" y="794"/>
                    </a:lnTo>
                    <a:lnTo>
                      <a:pt x="417" y="794"/>
                    </a:lnTo>
                    <a:lnTo>
                      <a:pt x="412" y="794"/>
                    </a:lnTo>
                    <a:lnTo>
                      <a:pt x="407" y="794"/>
                    </a:lnTo>
                    <a:lnTo>
                      <a:pt x="402" y="789"/>
                    </a:lnTo>
                    <a:lnTo>
                      <a:pt x="391" y="789"/>
                    </a:lnTo>
                    <a:lnTo>
                      <a:pt x="386" y="773"/>
                    </a:lnTo>
                    <a:lnTo>
                      <a:pt x="381" y="768"/>
                    </a:lnTo>
                    <a:lnTo>
                      <a:pt x="381" y="763"/>
                    </a:lnTo>
                    <a:lnTo>
                      <a:pt x="376" y="763"/>
                    </a:lnTo>
                    <a:lnTo>
                      <a:pt x="370" y="763"/>
                    </a:lnTo>
                    <a:lnTo>
                      <a:pt x="365" y="763"/>
                    </a:lnTo>
                    <a:lnTo>
                      <a:pt x="360" y="763"/>
                    </a:lnTo>
                    <a:lnTo>
                      <a:pt x="355" y="768"/>
                    </a:lnTo>
                    <a:lnTo>
                      <a:pt x="350" y="768"/>
                    </a:lnTo>
                    <a:lnTo>
                      <a:pt x="344" y="768"/>
                    </a:lnTo>
                    <a:lnTo>
                      <a:pt x="339" y="768"/>
                    </a:lnTo>
                    <a:lnTo>
                      <a:pt x="334" y="768"/>
                    </a:lnTo>
                    <a:lnTo>
                      <a:pt x="329" y="768"/>
                    </a:lnTo>
                    <a:lnTo>
                      <a:pt x="329" y="763"/>
                    </a:lnTo>
                    <a:lnTo>
                      <a:pt x="329" y="757"/>
                    </a:lnTo>
                    <a:lnTo>
                      <a:pt x="329" y="747"/>
                    </a:lnTo>
                    <a:lnTo>
                      <a:pt x="329" y="742"/>
                    </a:lnTo>
                    <a:lnTo>
                      <a:pt x="334" y="742"/>
                    </a:lnTo>
                    <a:lnTo>
                      <a:pt x="334" y="737"/>
                    </a:lnTo>
                    <a:lnTo>
                      <a:pt x="339" y="737"/>
                    </a:lnTo>
                    <a:lnTo>
                      <a:pt x="344" y="737"/>
                    </a:lnTo>
                    <a:lnTo>
                      <a:pt x="355" y="737"/>
                    </a:lnTo>
                    <a:lnTo>
                      <a:pt x="360" y="731"/>
                    </a:lnTo>
                    <a:lnTo>
                      <a:pt x="355" y="726"/>
                    </a:lnTo>
                    <a:lnTo>
                      <a:pt x="350" y="716"/>
                    </a:lnTo>
                    <a:lnTo>
                      <a:pt x="350" y="705"/>
                    </a:lnTo>
                    <a:lnTo>
                      <a:pt x="350" y="700"/>
                    </a:lnTo>
                    <a:lnTo>
                      <a:pt x="350" y="695"/>
                    </a:lnTo>
                    <a:lnTo>
                      <a:pt x="350" y="684"/>
                    </a:lnTo>
                    <a:lnTo>
                      <a:pt x="350" y="679"/>
                    </a:lnTo>
                    <a:lnTo>
                      <a:pt x="350" y="674"/>
                    </a:lnTo>
                    <a:lnTo>
                      <a:pt x="350" y="669"/>
                    </a:lnTo>
                    <a:lnTo>
                      <a:pt x="350" y="663"/>
                    </a:lnTo>
                    <a:lnTo>
                      <a:pt x="350" y="658"/>
                    </a:lnTo>
                    <a:lnTo>
                      <a:pt x="350" y="648"/>
                    </a:lnTo>
                    <a:lnTo>
                      <a:pt x="355" y="643"/>
                    </a:lnTo>
                    <a:lnTo>
                      <a:pt x="355" y="632"/>
                    </a:lnTo>
                    <a:lnTo>
                      <a:pt x="360" y="627"/>
                    </a:lnTo>
                    <a:lnTo>
                      <a:pt x="360" y="622"/>
                    </a:lnTo>
                    <a:lnTo>
                      <a:pt x="360" y="616"/>
                    </a:lnTo>
                    <a:lnTo>
                      <a:pt x="355" y="595"/>
                    </a:lnTo>
                    <a:lnTo>
                      <a:pt x="350" y="595"/>
                    </a:lnTo>
                    <a:lnTo>
                      <a:pt x="339" y="590"/>
                    </a:lnTo>
                    <a:lnTo>
                      <a:pt x="334" y="585"/>
                    </a:lnTo>
                    <a:lnTo>
                      <a:pt x="329" y="575"/>
                    </a:lnTo>
                    <a:lnTo>
                      <a:pt x="329" y="569"/>
                    </a:lnTo>
                    <a:lnTo>
                      <a:pt x="323" y="564"/>
                    </a:lnTo>
                    <a:lnTo>
                      <a:pt x="318" y="564"/>
                    </a:lnTo>
                    <a:lnTo>
                      <a:pt x="318" y="559"/>
                    </a:lnTo>
                    <a:lnTo>
                      <a:pt x="313" y="559"/>
                    </a:lnTo>
                    <a:lnTo>
                      <a:pt x="308" y="548"/>
                    </a:lnTo>
                    <a:lnTo>
                      <a:pt x="297" y="543"/>
                    </a:lnTo>
                    <a:lnTo>
                      <a:pt x="292" y="538"/>
                    </a:lnTo>
                    <a:lnTo>
                      <a:pt x="287" y="533"/>
                    </a:lnTo>
                    <a:lnTo>
                      <a:pt x="282" y="533"/>
                    </a:lnTo>
                    <a:lnTo>
                      <a:pt x="266" y="538"/>
                    </a:lnTo>
                    <a:lnTo>
                      <a:pt x="261" y="538"/>
                    </a:lnTo>
                    <a:lnTo>
                      <a:pt x="256" y="538"/>
                    </a:lnTo>
                    <a:lnTo>
                      <a:pt x="251" y="538"/>
                    </a:lnTo>
                    <a:lnTo>
                      <a:pt x="245" y="528"/>
                    </a:lnTo>
                    <a:lnTo>
                      <a:pt x="240" y="522"/>
                    </a:lnTo>
                    <a:lnTo>
                      <a:pt x="235" y="512"/>
                    </a:lnTo>
                    <a:lnTo>
                      <a:pt x="230" y="507"/>
                    </a:lnTo>
                    <a:lnTo>
                      <a:pt x="230" y="501"/>
                    </a:lnTo>
                    <a:lnTo>
                      <a:pt x="224" y="501"/>
                    </a:lnTo>
                    <a:lnTo>
                      <a:pt x="219" y="501"/>
                    </a:lnTo>
                    <a:lnTo>
                      <a:pt x="214" y="501"/>
                    </a:lnTo>
                    <a:lnTo>
                      <a:pt x="209" y="501"/>
                    </a:lnTo>
                    <a:lnTo>
                      <a:pt x="204" y="496"/>
                    </a:lnTo>
                    <a:lnTo>
                      <a:pt x="198" y="491"/>
                    </a:lnTo>
                    <a:lnTo>
                      <a:pt x="188" y="491"/>
                    </a:lnTo>
                    <a:lnTo>
                      <a:pt x="178" y="486"/>
                    </a:lnTo>
                    <a:lnTo>
                      <a:pt x="178" y="475"/>
                    </a:lnTo>
                    <a:lnTo>
                      <a:pt x="172" y="475"/>
                    </a:lnTo>
                    <a:lnTo>
                      <a:pt x="172" y="470"/>
                    </a:lnTo>
                    <a:lnTo>
                      <a:pt x="178" y="465"/>
                    </a:lnTo>
                    <a:lnTo>
                      <a:pt x="183" y="460"/>
                    </a:lnTo>
                    <a:lnTo>
                      <a:pt x="188" y="449"/>
                    </a:lnTo>
                    <a:lnTo>
                      <a:pt x="193" y="444"/>
                    </a:lnTo>
                    <a:lnTo>
                      <a:pt x="188" y="439"/>
                    </a:lnTo>
                    <a:lnTo>
                      <a:pt x="188" y="434"/>
                    </a:lnTo>
                    <a:lnTo>
                      <a:pt x="183" y="428"/>
                    </a:lnTo>
                    <a:lnTo>
                      <a:pt x="172" y="423"/>
                    </a:lnTo>
                    <a:lnTo>
                      <a:pt x="167" y="423"/>
                    </a:lnTo>
                    <a:lnTo>
                      <a:pt x="162" y="428"/>
                    </a:lnTo>
                    <a:lnTo>
                      <a:pt x="151" y="434"/>
                    </a:lnTo>
                    <a:lnTo>
                      <a:pt x="141" y="434"/>
                    </a:lnTo>
                    <a:lnTo>
                      <a:pt x="136" y="434"/>
                    </a:lnTo>
                    <a:lnTo>
                      <a:pt x="131" y="434"/>
                    </a:lnTo>
                    <a:lnTo>
                      <a:pt x="120" y="439"/>
                    </a:lnTo>
                    <a:lnTo>
                      <a:pt x="110" y="444"/>
                    </a:lnTo>
                    <a:lnTo>
                      <a:pt x="105" y="444"/>
                    </a:lnTo>
                    <a:lnTo>
                      <a:pt x="99" y="454"/>
                    </a:lnTo>
                    <a:lnTo>
                      <a:pt x="94" y="454"/>
                    </a:lnTo>
                    <a:lnTo>
                      <a:pt x="94" y="460"/>
                    </a:lnTo>
                    <a:lnTo>
                      <a:pt x="89" y="460"/>
                    </a:lnTo>
                    <a:lnTo>
                      <a:pt x="78" y="465"/>
                    </a:lnTo>
                    <a:lnTo>
                      <a:pt x="78" y="470"/>
                    </a:lnTo>
                    <a:lnTo>
                      <a:pt x="73" y="475"/>
                    </a:lnTo>
                    <a:lnTo>
                      <a:pt x="68" y="475"/>
                    </a:lnTo>
                    <a:lnTo>
                      <a:pt x="63" y="475"/>
                    </a:lnTo>
                    <a:lnTo>
                      <a:pt x="58" y="475"/>
                    </a:lnTo>
                    <a:lnTo>
                      <a:pt x="47" y="475"/>
                    </a:lnTo>
                    <a:lnTo>
                      <a:pt x="42" y="475"/>
                    </a:lnTo>
                    <a:lnTo>
                      <a:pt x="26" y="475"/>
                    </a:lnTo>
                    <a:lnTo>
                      <a:pt x="21" y="475"/>
                    </a:lnTo>
                    <a:lnTo>
                      <a:pt x="21" y="470"/>
                    </a:lnTo>
                    <a:lnTo>
                      <a:pt x="11" y="460"/>
                    </a:lnTo>
                    <a:lnTo>
                      <a:pt x="6" y="454"/>
                    </a:lnTo>
                    <a:lnTo>
                      <a:pt x="0" y="449"/>
                    </a:lnTo>
                    <a:lnTo>
                      <a:pt x="6" y="444"/>
                    </a:lnTo>
                    <a:lnTo>
                      <a:pt x="6" y="439"/>
                    </a:lnTo>
                    <a:lnTo>
                      <a:pt x="6" y="423"/>
                    </a:lnTo>
                    <a:lnTo>
                      <a:pt x="6" y="418"/>
                    </a:lnTo>
                    <a:lnTo>
                      <a:pt x="11" y="407"/>
                    </a:lnTo>
                    <a:lnTo>
                      <a:pt x="11" y="402"/>
                    </a:lnTo>
                    <a:lnTo>
                      <a:pt x="11" y="397"/>
                    </a:lnTo>
                    <a:lnTo>
                      <a:pt x="11" y="392"/>
                    </a:lnTo>
                    <a:lnTo>
                      <a:pt x="16" y="392"/>
                    </a:lnTo>
                    <a:lnTo>
                      <a:pt x="16" y="386"/>
                    </a:lnTo>
                    <a:lnTo>
                      <a:pt x="21" y="386"/>
                    </a:lnTo>
                    <a:lnTo>
                      <a:pt x="26" y="386"/>
                    </a:lnTo>
                    <a:lnTo>
                      <a:pt x="26" y="381"/>
                    </a:lnTo>
                    <a:lnTo>
                      <a:pt x="32" y="381"/>
                    </a:lnTo>
                    <a:lnTo>
                      <a:pt x="37" y="376"/>
                    </a:lnTo>
                    <a:lnTo>
                      <a:pt x="42" y="376"/>
                    </a:lnTo>
                    <a:lnTo>
                      <a:pt x="47" y="376"/>
                    </a:lnTo>
                    <a:lnTo>
                      <a:pt x="47" y="381"/>
                    </a:lnTo>
                    <a:lnTo>
                      <a:pt x="47" y="376"/>
                    </a:lnTo>
                    <a:lnTo>
                      <a:pt x="52" y="376"/>
                    </a:lnTo>
                    <a:lnTo>
                      <a:pt x="58" y="376"/>
                    </a:lnTo>
                    <a:lnTo>
                      <a:pt x="63" y="376"/>
                    </a:lnTo>
                    <a:lnTo>
                      <a:pt x="68" y="376"/>
                    </a:lnTo>
                    <a:lnTo>
                      <a:pt x="68" y="371"/>
                    </a:lnTo>
                    <a:lnTo>
                      <a:pt x="73" y="371"/>
                    </a:lnTo>
                    <a:lnTo>
                      <a:pt x="73" y="366"/>
                    </a:lnTo>
                    <a:lnTo>
                      <a:pt x="78" y="366"/>
                    </a:lnTo>
                    <a:lnTo>
                      <a:pt x="84" y="366"/>
                    </a:lnTo>
                    <a:lnTo>
                      <a:pt x="84" y="371"/>
                    </a:lnTo>
                    <a:lnTo>
                      <a:pt x="89" y="371"/>
                    </a:lnTo>
                    <a:lnTo>
                      <a:pt x="89" y="366"/>
                    </a:lnTo>
                    <a:lnTo>
                      <a:pt x="89" y="360"/>
                    </a:lnTo>
                    <a:lnTo>
                      <a:pt x="89" y="350"/>
                    </a:lnTo>
                    <a:lnTo>
                      <a:pt x="84" y="350"/>
                    </a:lnTo>
                    <a:lnTo>
                      <a:pt x="84" y="345"/>
                    </a:lnTo>
                    <a:lnTo>
                      <a:pt x="78" y="345"/>
                    </a:lnTo>
                    <a:lnTo>
                      <a:pt x="78" y="339"/>
                    </a:lnTo>
                    <a:lnTo>
                      <a:pt x="78" y="334"/>
                    </a:lnTo>
                    <a:lnTo>
                      <a:pt x="78" y="329"/>
                    </a:lnTo>
                    <a:lnTo>
                      <a:pt x="78" y="324"/>
                    </a:lnTo>
                    <a:lnTo>
                      <a:pt x="78" y="313"/>
                    </a:lnTo>
                    <a:lnTo>
                      <a:pt x="78" y="308"/>
                    </a:lnTo>
                    <a:lnTo>
                      <a:pt x="78" y="303"/>
                    </a:lnTo>
                    <a:lnTo>
                      <a:pt x="73" y="298"/>
                    </a:lnTo>
                    <a:lnTo>
                      <a:pt x="73" y="292"/>
                    </a:lnTo>
                    <a:lnTo>
                      <a:pt x="73" y="287"/>
                    </a:lnTo>
                    <a:lnTo>
                      <a:pt x="73" y="282"/>
                    </a:lnTo>
                    <a:lnTo>
                      <a:pt x="68" y="277"/>
                    </a:lnTo>
                    <a:lnTo>
                      <a:pt x="68" y="272"/>
                    </a:lnTo>
                    <a:lnTo>
                      <a:pt x="63" y="266"/>
                    </a:lnTo>
                    <a:lnTo>
                      <a:pt x="63" y="261"/>
                    </a:lnTo>
                    <a:lnTo>
                      <a:pt x="63" y="256"/>
                    </a:lnTo>
                    <a:lnTo>
                      <a:pt x="63" y="251"/>
                    </a:lnTo>
                    <a:lnTo>
                      <a:pt x="63" y="245"/>
                    </a:lnTo>
                    <a:lnTo>
                      <a:pt x="63" y="240"/>
                    </a:lnTo>
                    <a:lnTo>
                      <a:pt x="63" y="230"/>
                    </a:lnTo>
                    <a:lnTo>
                      <a:pt x="63" y="225"/>
                    </a:lnTo>
                    <a:lnTo>
                      <a:pt x="63" y="214"/>
                    </a:lnTo>
                    <a:lnTo>
                      <a:pt x="63" y="209"/>
                    </a:lnTo>
                    <a:lnTo>
                      <a:pt x="63" y="198"/>
                    </a:lnTo>
                    <a:lnTo>
                      <a:pt x="63" y="193"/>
                    </a:lnTo>
                    <a:lnTo>
                      <a:pt x="63" y="188"/>
                    </a:lnTo>
                    <a:lnTo>
                      <a:pt x="63" y="183"/>
                    </a:lnTo>
                    <a:lnTo>
                      <a:pt x="63" y="177"/>
                    </a:lnTo>
                    <a:lnTo>
                      <a:pt x="58" y="167"/>
                    </a:lnTo>
                    <a:lnTo>
                      <a:pt x="58" y="162"/>
                    </a:lnTo>
                    <a:lnTo>
                      <a:pt x="58" y="157"/>
                    </a:lnTo>
                    <a:lnTo>
                      <a:pt x="58" y="151"/>
                    </a:lnTo>
                    <a:lnTo>
                      <a:pt x="58" y="141"/>
                    </a:lnTo>
                    <a:lnTo>
                      <a:pt x="58" y="136"/>
                    </a:lnTo>
                    <a:lnTo>
                      <a:pt x="63" y="130"/>
                    </a:lnTo>
                    <a:lnTo>
                      <a:pt x="63" y="120"/>
                    </a:lnTo>
                    <a:lnTo>
                      <a:pt x="68" y="115"/>
                    </a:lnTo>
                    <a:lnTo>
                      <a:pt x="68" y="110"/>
                    </a:lnTo>
                    <a:lnTo>
                      <a:pt x="73" y="104"/>
                    </a:lnTo>
                    <a:lnTo>
                      <a:pt x="78" y="99"/>
                    </a:lnTo>
                    <a:lnTo>
                      <a:pt x="89" y="99"/>
                    </a:lnTo>
                    <a:lnTo>
                      <a:pt x="94" y="99"/>
                    </a:lnTo>
                    <a:lnTo>
                      <a:pt x="105" y="94"/>
                    </a:lnTo>
                    <a:lnTo>
                      <a:pt x="110" y="94"/>
                    </a:lnTo>
                    <a:lnTo>
                      <a:pt x="115" y="89"/>
                    </a:lnTo>
                    <a:lnTo>
                      <a:pt x="120" y="89"/>
                    </a:lnTo>
                    <a:lnTo>
                      <a:pt x="125" y="89"/>
                    </a:lnTo>
                    <a:lnTo>
                      <a:pt x="131" y="89"/>
                    </a:lnTo>
                    <a:lnTo>
                      <a:pt x="136" y="83"/>
                    </a:lnTo>
                    <a:lnTo>
                      <a:pt x="141" y="83"/>
                    </a:lnTo>
                    <a:lnTo>
                      <a:pt x="146" y="78"/>
                    </a:lnTo>
                    <a:lnTo>
                      <a:pt x="151" y="78"/>
                    </a:lnTo>
                    <a:lnTo>
                      <a:pt x="157" y="78"/>
                    </a:lnTo>
                    <a:lnTo>
                      <a:pt x="162" y="73"/>
                    </a:lnTo>
                    <a:lnTo>
                      <a:pt x="167" y="73"/>
                    </a:lnTo>
                    <a:lnTo>
                      <a:pt x="172" y="73"/>
                    </a:lnTo>
                    <a:lnTo>
                      <a:pt x="178" y="73"/>
                    </a:lnTo>
                    <a:lnTo>
                      <a:pt x="183" y="68"/>
                    </a:lnTo>
                    <a:lnTo>
                      <a:pt x="188" y="63"/>
                    </a:lnTo>
                    <a:lnTo>
                      <a:pt x="193" y="52"/>
                    </a:lnTo>
                    <a:lnTo>
                      <a:pt x="193" y="47"/>
                    </a:lnTo>
                    <a:lnTo>
                      <a:pt x="198" y="42"/>
                    </a:lnTo>
                    <a:lnTo>
                      <a:pt x="198" y="36"/>
                    </a:lnTo>
                    <a:lnTo>
                      <a:pt x="204" y="26"/>
                    </a:lnTo>
                    <a:lnTo>
                      <a:pt x="204" y="21"/>
                    </a:lnTo>
                    <a:lnTo>
                      <a:pt x="209" y="21"/>
                    </a:lnTo>
                    <a:lnTo>
                      <a:pt x="209" y="16"/>
                    </a:lnTo>
                    <a:lnTo>
                      <a:pt x="204" y="16"/>
                    </a:lnTo>
                    <a:lnTo>
                      <a:pt x="204" y="5"/>
                    </a:lnTo>
                    <a:lnTo>
                      <a:pt x="209" y="5"/>
                    </a:lnTo>
                    <a:lnTo>
                      <a:pt x="214" y="5"/>
                    </a:lnTo>
                    <a:lnTo>
                      <a:pt x="230" y="5"/>
                    </a:lnTo>
                    <a:lnTo>
                      <a:pt x="240" y="0"/>
                    </a:lnTo>
                    <a:lnTo>
                      <a:pt x="245" y="0"/>
                    </a:lnTo>
                    <a:lnTo>
                      <a:pt x="245" y="5"/>
                    </a:lnTo>
                    <a:lnTo>
                      <a:pt x="245" y="10"/>
                    </a:lnTo>
                    <a:lnTo>
                      <a:pt x="245" y="16"/>
                    </a:lnTo>
                    <a:lnTo>
                      <a:pt x="245" y="21"/>
                    </a:lnTo>
                    <a:lnTo>
                      <a:pt x="245" y="31"/>
                    </a:lnTo>
                    <a:lnTo>
                      <a:pt x="251" y="36"/>
                    </a:lnTo>
                    <a:lnTo>
                      <a:pt x="261" y="52"/>
                    </a:lnTo>
                    <a:lnTo>
                      <a:pt x="266" y="52"/>
                    </a:lnTo>
                    <a:lnTo>
                      <a:pt x="271" y="57"/>
                    </a:lnTo>
                    <a:lnTo>
                      <a:pt x="277" y="57"/>
                    </a:lnTo>
                    <a:lnTo>
                      <a:pt x="277" y="52"/>
                    </a:lnTo>
                    <a:lnTo>
                      <a:pt x="277" y="47"/>
                    </a:lnTo>
                    <a:lnTo>
                      <a:pt x="282" y="47"/>
                    </a:lnTo>
                    <a:lnTo>
                      <a:pt x="282" y="42"/>
                    </a:lnTo>
                    <a:lnTo>
                      <a:pt x="287" y="42"/>
                    </a:lnTo>
                    <a:lnTo>
                      <a:pt x="287" y="36"/>
                    </a:lnTo>
                    <a:lnTo>
                      <a:pt x="292" y="31"/>
                    </a:lnTo>
                    <a:lnTo>
                      <a:pt x="292" y="26"/>
                    </a:lnTo>
                    <a:lnTo>
                      <a:pt x="292" y="21"/>
                    </a:lnTo>
                    <a:lnTo>
                      <a:pt x="297" y="10"/>
                    </a:lnTo>
                    <a:lnTo>
                      <a:pt x="303" y="10"/>
                    </a:lnTo>
                    <a:lnTo>
                      <a:pt x="303" y="5"/>
                    </a:lnTo>
                    <a:lnTo>
                      <a:pt x="308" y="5"/>
                    </a:lnTo>
                    <a:lnTo>
                      <a:pt x="308" y="0"/>
                    </a:lnTo>
                    <a:lnTo>
                      <a:pt x="313" y="5"/>
                    </a:lnTo>
                    <a:lnTo>
                      <a:pt x="318" y="5"/>
                    </a:lnTo>
                    <a:lnTo>
                      <a:pt x="329" y="0"/>
                    </a:lnTo>
                    <a:lnTo>
                      <a:pt x="334" y="0"/>
                    </a:lnTo>
                    <a:lnTo>
                      <a:pt x="339" y="0"/>
                    </a:lnTo>
                    <a:lnTo>
                      <a:pt x="344" y="0"/>
                    </a:lnTo>
                    <a:lnTo>
                      <a:pt x="350" y="0"/>
                    </a:lnTo>
                    <a:lnTo>
                      <a:pt x="355" y="0"/>
                    </a:lnTo>
                    <a:lnTo>
                      <a:pt x="360" y="0"/>
                    </a:lnTo>
                    <a:lnTo>
                      <a:pt x="365" y="0"/>
                    </a:lnTo>
                    <a:lnTo>
                      <a:pt x="370" y="0"/>
                    </a:lnTo>
                    <a:lnTo>
                      <a:pt x="376" y="0"/>
                    </a:lnTo>
                    <a:lnTo>
                      <a:pt x="381" y="0"/>
                    </a:lnTo>
                    <a:lnTo>
                      <a:pt x="386" y="0"/>
                    </a:lnTo>
                    <a:lnTo>
                      <a:pt x="391" y="5"/>
                    </a:lnTo>
                    <a:lnTo>
                      <a:pt x="396" y="5"/>
                    </a:lnTo>
                    <a:lnTo>
                      <a:pt x="402" y="5"/>
                    </a:lnTo>
                    <a:lnTo>
                      <a:pt x="402" y="16"/>
                    </a:lnTo>
                    <a:lnTo>
                      <a:pt x="402" y="21"/>
                    </a:lnTo>
                    <a:lnTo>
                      <a:pt x="396" y="26"/>
                    </a:lnTo>
                    <a:lnTo>
                      <a:pt x="391" y="26"/>
                    </a:lnTo>
                    <a:lnTo>
                      <a:pt x="391" y="31"/>
                    </a:lnTo>
                    <a:lnTo>
                      <a:pt x="391" y="36"/>
                    </a:lnTo>
                    <a:lnTo>
                      <a:pt x="391" y="47"/>
                    </a:lnTo>
                    <a:lnTo>
                      <a:pt x="396" y="52"/>
                    </a:lnTo>
                    <a:lnTo>
                      <a:pt x="402" y="52"/>
                    </a:lnTo>
                    <a:lnTo>
                      <a:pt x="407" y="57"/>
                    </a:lnTo>
                    <a:lnTo>
                      <a:pt x="412" y="63"/>
                    </a:lnTo>
                    <a:lnTo>
                      <a:pt x="417" y="63"/>
                    </a:lnTo>
                    <a:lnTo>
                      <a:pt x="423" y="63"/>
                    </a:lnTo>
                    <a:lnTo>
                      <a:pt x="428" y="63"/>
                    </a:lnTo>
                    <a:lnTo>
                      <a:pt x="433" y="68"/>
                    </a:lnTo>
                    <a:lnTo>
                      <a:pt x="438" y="68"/>
                    </a:lnTo>
                    <a:lnTo>
                      <a:pt x="443" y="73"/>
                    </a:lnTo>
                    <a:lnTo>
                      <a:pt x="443" y="78"/>
                    </a:lnTo>
                    <a:lnTo>
                      <a:pt x="438" y="78"/>
                    </a:lnTo>
                    <a:lnTo>
                      <a:pt x="428" y="94"/>
                    </a:lnTo>
                    <a:lnTo>
                      <a:pt x="423" y="99"/>
                    </a:lnTo>
                    <a:lnTo>
                      <a:pt x="412" y="110"/>
                    </a:lnTo>
                    <a:lnTo>
                      <a:pt x="412" y="115"/>
                    </a:lnTo>
                    <a:lnTo>
                      <a:pt x="407" y="120"/>
                    </a:lnTo>
                    <a:lnTo>
                      <a:pt x="407" y="130"/>
                    </a:lnTo>
                    <a:lnTo>
                      <a:pt x="402" y="146"/>
                    </a:lnTo>
                    <a:lnTo>
                      <a:pt x="407" y="146"/>
                    </a:lnTo>
                    <a:lnTo>
                      <a:pt x="412" y="146"/>
                    </a:lnTo>
                    <a:lnTo>
                      <a:pt x="417" y="141"/>
                    </a:lnTo>
                    <a:lnTo>
                      <a:pt x="423" y="130"/>
                    </a:lnTo>
                    <a:lnTo>
                      <a:pt x="428" y="120"/>
                    </a:lnTo>
                    <a:lnTo>
                      <a:pt x="433" y="120"/>
                    </a:lnTo>
                    <a:lnTo>
                      <a:pt x="438" y="115"/>
                    </a:lnTo>
                    <a:lnTo>
                      <a:pt x="438" y="110"/>
                    </a:lnTo>
                    <a:lnTo>
                      <a:pt x="443" y="110"/>
                    </a:lnTo>
                    <a:lnTo>
                      <a:pt x="449" y="110"/>
                    </a:lnTo>
                    <a:lnTo>
                      <a:pt x="454" y="110"/>
                    </a:lnTo>
                    <a:lnTo>
                      <a:pt x="454" y="115"/>
                    </a:lnTo>
                    <a:lnTo>
                      <a:pt x="454" y="120"/>
                    </a:lnTo>
                    <a:lnTo>
                      <a:pt x="454" y="125"/>
                    </a:lnTo>
                    <a:lnTo>
                      <a:pt x="459" y="120"/>
                    </a:lnTo>
                    <a:lnTo>
                      <a:pt x="464" y="110"/>
                    </a:lnTo>
                    <a:lnTo>
                      <a:pt x="469" y="110"/>
                    </a:lnTo>
                    <a:lnTo>
                      <a:pt x="475" y="110"/>
                    </a:lnTo>
                    <a:lnTo>
                      <a:pt x="480" y="110"/>
                    </a:lnTo>
                    <a:lnTo>
                      <a:pt x="475" y="115"/>
                    </a:lnTo>
                    <a:lnTo>
                      <a:pt x="475" y="120"/>
                    </a:lnTo>
                    <a:lnTo>
                      <a:pt x="469" y="125"/>
                    </a:lnTo>
                    <a:lnTo>
                      <a:pt x="475" y="130"/>
                    </a:lnTo>
                    <a:lnTo>
                      <a:pt x="475" y="136"/>
                    </a:lnTo>
                    <a:lnTo>
                      <a:pt x="480" y="141"/>
                    </a:lnTo>
                    <a:lnTo>
                      <a:pt x="490" y="151"/>
                    </a:lnTo>
                    <a:lnTo>
                      <a:pt x="495" y="157"/>
                    </a:lnTo>
                    <a:lnTo>
                      <a:pt x="501" y="162"/>
                    </a:lnTo>
                    <a:lnTo>
                      <a:pt x="501" y="167"/>
                    </a:lnTo>
                    <a:lnTo>
                      <a:pt x="501" y="172"/>
                    </a:lnTo>
                    <a:lnTo>
                      <a:pt x="495" y="172"/>
                    </a:lnTo>
                    <a:lnTo>
                      <a:pt x="495" y="177"/>
                    </a:lnTo>
                    <a:lnTo>
                      <a:pt x="490" y="183"/>
                    </a:lnTo>
                    <a:lnTo>
                      <a:pt x="490" y="188"/>
                    </a:lnTo>
                    <a:lnTo>
                      <a:pt x="495" y="193"/>
                    </a:lnTo>
                    <a:lnTo>
                      <a:pt x="495" y="198"/>
                    </a:lnTo>
                    <a:lnTo>
                      <a:pt x="495" y="204"/>
                    </a:lnTo>
                    <a:lnTo>
                      <a:pt x="501" y="198"/>
                    </a:lnTo>
                    <a:lnTo>
                      <a:pt x="506" y="198"/>
                    </a:lnTo>
                    <a:lnTo>
                      <a:pt x="511" y="198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7" y="198"/>
                    </a:lnTo>
                    <a:lnTo>
                      <a:pt x="527" y="204"/>
                    </a:lnTo>
                    <a:lnTo>
                      <a:pt x="532" y="204"/>
                    </a:lnTo>
                    <a:lnTo>
                      <a:pt x="537" y="204"/>
                    </a:lnTo>
                    <a:lnTo>
                      <a:pt x="542" y="204"/>
                    </a:lnTo>
                    <a:lnTo>
                      <a:pt x="542" y="209"/>
                    </a:lnTo>
                    <a:lnTo>
                      <a:pt x="548" y="214"/>
                    </a:lnTo>
                    <a:lnTo>
                      <a:pt x="548" y="219"/>
                    </a:lnTo>
                    <a:lnTo>
                      <a:pt x="548" y="225"/>
                    </a:lnTo>
                    <a:lnTo>
                      <a:pt x="553" y="225"/>
                    </a:lnTo>
                    <a:lnTo>
                      <a:pt x="558" y="225"/>
                    </a:lnTo>
                    <a:lnTo>
                      <a:pt x="563" y="225"/>
                    </a:lnTo>
                    <a:lnTo>
                      <a:pt x="568" y="225"/>
                    </a:lnTo>
                    <a:lnTo>
                      <a:pt x="574" y="219"/>
                    </a:lnTo>
                    <a:lnTo>
                      <a:pt x="574" y="214"/>
                    </a:lnTo>
                    <a:lnTo>
                      <a:pt x="574" y="209"/>
                    </a:lnTo>
                    <a:lnTo>
                      <a:pt x="574" y="204"/>
                    </a:lnTo>
                    <a:lnTo>
                      <a:pt x="574" y="198"/>
                    </a:lnTo>
                    <a:lnTo>
                      <a:pt x="579" y="198"/>
                    </a:lnTo>
                    <a:lnTo>
                      <a:pt x="579" y="193"/>
                    </a:lnTo>
                    <a:lnTo>
                      <a:pt x="579" y="188"/>
                    </a:lnTo>
                    <a:lnTo>
                      <a:pt x="584" y="188"/>
                    </a:lnTo>
                    <a:lnTo>
                      <a:pt x="589" y="188"/>
                    </a:lnTo>
                    <a:lnTo>
                      <a:pt x="595" y="188"/>
                    </a:lnTo>
                    <a:lnTo>
                      <a:pt x="600" y="188"/>
                    </a:lnTo>
                    <a:lnTo>
                      <a:pt x="600" y="198"/>
                    </a:lnTo>
                    <a:lnTo>
                      <a:pt x="600" y="204"/>
                    </a:lnTo>
                    <a:lnTo>
                      <a:pt x="600" y="209"/>
                    </a:lnTo>
                    <a:lnTo>
                      <a:pt x="600" y="214"/>
                    </a:lnTo>
                    <a:lnTo>
                      <a:pt x="600" y="219"/>
                    </a:lnTo>
                    <a:lnTo>
                      <a:pt x="600" y="225"/>
                    </a:lnTo>
                    <a:lnTo>
                      <a:pt x="600" y="230"/>
                    </a:lnTo>
                    <a:lnTo>
                      <a:pt x="605" y="230"/>
                    </a:lnTo>
                    <a:lnTo>
                      <a:pt x="610" y="230"/>
                    </a:lnTo>
                    <a:lnTo>
                      <a:pt x="610" y="235"/>
                    </a:lnTo>
                    <a:lnTo>
                      <a:pt x="610" y="240"/>
                    </a:lnTo>
                    <a:lnTo>
                      <a:pt x="605" y="240"/>
                    </a:lnTo>
                    <a:lnTo>
                      <a:pt x="600" y="240"/>
                    </a:lnTo>
                    <a:lnTo>
                      <a:pt x="600" y="245"/>
                    </a:lnTo>
                    <a:lnTo>
                      <a:pt x="600" y="251"/>
                    </a:lnTo>
                    <a:lnTo>
                      <a:pt x="600" y="256"/>
                    </a:lnTo>
                    <a:lnTo>
                      <a:pt x="605" y="256"/>
                    </a:lnTo>
                    <a:lnTo>
                      <a:pt x="605" y="261"/>
                    </a:lnTo>
                    <a:lnTo>
                      <a:pt x="605" y="266"/>
                    </a:lnTo>
                    <a:lnTo>
                      <a:pt x="610" y="266"/>
                    </a:lnTo>
                    <a:lnTo>
                      <a:pt x="605" y="272"/>
                    </a:lnTo>
                    <a:lnTo>
                      <a:pt x="605" y="277"/>
                    </a:lnTo>
                    <a:lnTo>
                      <a:pt x="605" y="282"/>
                    </a:lnTo>
                    <a:lnTo>
                      <a:pt x="600" y="282"/>
                    </a:lnTo>
                    <a:lnTo>
                      <a:pt x="595" y="282"/>
                    </a:lnTo>
                    <a:lnTo>
                      <a:pt x="595" y="287"/>
                    </a:lnTo>
                    <a:lnTo>
                      <a:pt x="589" y="292"/>
                    </a:lnTo>
                    <a:lnTo>
                      <a:pt x="584" y="298"/>
                    </a:lnTo>
                    <a:lnTo>
                      <a:pt x="579" y="298"/>
                    </a:lnTo>
                    <a:lnTo>
                      <a:pt x="579" y="303"/>
                    </a:lnTo>
                    <a:lnTo>
                      <a:pt x="574" y="303"/>
                    </a:lnTo>
                    <a:lnTo>
                      <a:pt x="574" y="308"/>
                    </a:lnTo>
                    <a:lnTo>
                      <a:pt x="568" y="308"/>
                    </a:lnTo>
                    <a:lnTo>
                      <a:pt x="568" y="313"/>
                    </a:lnTo>
                    <a:lnTo>
                      <a:pt x="568" y="319"/>
                    </a:lnTo>
                    <a:lnTo>
                      <a:pt x="574" y="324"/>
                    </a:lnTo>
                    <a:lnTo>
                      <a:pt x="574" y="329"/>
                    </a:lnTo>
                    <a:lnTo>
                      <a:pt x="574" y="334"/>
                    </a:lnTo>
                    <a:lnTo>
                      <a:pt x="579" y="334"/>
                    </a:lnTo>
                    <a:lnTo>
                      <a:pt x="584" y="329"/>
                    </a:lnTo>
                    <a:lnTo>
                      <a:pt x="589" y="329"/>
                    </a:lnTo>
                    <a:lnTo>
                      <a:pt x="589" y="334"/>
                    </a:lnTo>
                    <a:lnTo>
                      <a:pt x="595" y="334"/>
                    </a:lnTo>
                    <a:lnTo>
                      <a:pt x="600" y="334"/>
                    </a:lnTo>
                    <a:lnTo>
                      <a:pt x="605" y="329"/>
                    </a:lnTo>
                    <a:lnTo>
                      <a:pt x="610" y="329"/>
                    </a:lnTo>
                    <a:lnTo>
                      <a:pt x="610" y="334"/>
                    </a:lnTo>
                    <a:lnTo>
                      <a:pt x="610" y="339"/>
                    </a:lnTo>
                    <a:lnTo>
                      <a:pt x="610" y="345"/>
                    </a:lnTo>
                    <a:lnTo>
                      <a:pt x="605" y="350"/>
                    </a:lnTo>
                    <a:lnTo>
                      <a:pt x="600" y="350"/>
                    </a:lnTo>
                    <a:lnTo>
                      <a:pt x="600" y="355"/>
                    </a:lnTo>
                    <a:lnTo>
                      <a:pt x="605" y="360"/>
                    </a:lnTo>
                    <a:lnTo>
                      <a:pt x="605" y="366"/>
                    </a:lnTo>
                    <a:lnTo>
                      <a:pt x="610" y="366"/>
                    </a:lnTo>
                    <a:lnTo>
                      <a:pt x="615" y="366"/>
                    </a:lnTo>
                    <a:lnTo>
                      <a:pt x="621" y="366"/>
                    </a:lnTo>
                    <a:lnTo>
                      <a:pt x="621" y="371"/>
                    </a:lnTo>
                    <a:lnTo>
                      <a:pt x="621" y="376"/>
                    </a:lnTo>
                    <a:lnTo>
                      <a:pt x="615" y="376"/>
                    </a:lnTo>
                    <a:lnTo>
                      <a:pt x="615" y="381"/>
                    </a:lnTo>
                    <a:lnTo>
                      <a:pt x="621" y="381"/>
                    </a:lnTo>
                    <a:lnTo>
                      <a:pt x="621" y="386"/>
                    </a:lnTo>
                    <a:lnTo>
                      <a:pt x="626" y="392"/>
                    </a:lnTo>
                    <a:lnTo>
                      <a:pt x="631" y="397"/>
                    </a:lnTo>
                    <a:lnTo>
                      <a:pt x="636" y="397"/>
                    </a:lnTo>
                    <a:lnTo>
                      <a:pt x="641" y="397"/>
                    </a:lnTo>
                    <a:lnTo>
                      <a:pt x="647" y="397"/>
                    </a:lnTo>
                    <a:lnTo>
                      <a:pt x="652" y="397"/>
                    </a:lnTo>
                    <a:lnTo>
                      <a:pt x="657" y="397"/>
                    </a:lnTo>
                    <a:lnTo>
                      <a:pt x="657" y="402"/>
                    </a:lnTo>
                    <a:lnTo>
                      <a:pt x="657" y="407"/>
                    </a:lnTo>
                    <a:lnTo>
                      <a:pt x="652" y="407"/>
                    </a:lnTo>
                    <a:lnTo>
                      <a:pt x="647" y="413"/>
                    </a:lnTo>
                    <a:lnTo>
                      <a:pt x="641" y="413"/>
                    </a:lnTo>
                    <a:lnTo>
                      <a:pt x="641" y="418"/>
                    </a:lnTo>
                    <a:lnTo>
                      <a:pt x="641" y="423"/>
                    </a:lnTo>
                    <a:lnTo>
                      <a:pt x="636" y="423"/>
                    </a:lnTo>
                    <a:lnTo>
                      <a:pt x="626" y="428"/>
                    </a:lnTo>
                    <a:lnTo>
                      <a:pt x="621" y="434"/>
                    </a:lnTo>
                    <a:lnTo>
                      <a:pt x="615" y="434"/>
                    </a:lnTo>
                    <a:lnTo>
                      <a:pt x="610" y="434"/>
                    </a:lnTo>
                    <a:lnTo>
                      <a:pt x="605" y="439"/>
                    </a:lnTo>
                    <a:lnTo>
                      <a:pt x="600" y="439"/>
                    </a:lnTo>
                    <a:lnTo>
                      <a:pt x="600" y="444"/>
                    </a:lnTo>
                    <a:lnTo>
                      <a:pt x="600" y="449"/>
                    </a:lnTo>
                    <a:lnTo>
                      <a:pt x="600" y="454"/>
                    </a:lnTo>
                    <a:lnTo>
                      <a:pt x="600" y="460"/>
                    </a:lnTo>
                    <a:lnTo>
                      <a:pt x="595" y="460"/>
                    </a:lnTo>
                    <a:lnTo>
                      <a:pt x="595" y="465"/>
                    </a:lnTo>
                    <a:lnTo>
                      <a:pt x="595" y="470"/>
                    </a:lnTo>
                    <a:lnTo>
                      <a:pt x="589" y="475"/>
                    </a:lnTo>
                    <a:lnTo>
                      <a:pt x="589" y="481"/>
                    </a:lnTo>
                    <a:lnTo>
                      <a:pt x="589" y="48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9B45312C-5238-65BE-885D-CDAC4ECCD8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90507" y="1206902"/>
                <a:ext cx="1621598" cy="1615708"/>
              </a:xfrm>
              <a:custGeom>
                <a:avLst/>
                <a:gdLst>
                  <a:gd name="T0" fmla="*/ 1052 w 1099"/>
                  <a:gd name="T1" fmla="*/ 198 h 1102"/>
                  <a:gd name="T2" fmla="*/ 1094 w 1099"/>
                  <a:gd name="T3" fmla="*/ 287 h 1102"/>
                  <a:gd name="T4" fmla="*/ 1032 w 1099"/>
                  <a:gd name="T5" fmla="*/ 360 h 1102"/>
                  <a:gd name="T6" fmla="*/ 1032 w 1099"/>
                  <a:gd name="T7" fmla="*/ 444 h 1102"/>
                  <a:gd name="T8" fmla="*/ 1006 w 1099"/>
                  <a:gd name="T9" fmla="*/ 632 h 1102"/>
                  <a:gd name="T10" fmla="*/ 1021 w 1099"/>
                  <a:gd name="T11" fmla="*/ 694 h 1102"/>
                  <a:gd name="T12" fmla="*/ 1037 w 1099"/>
                  <a:gd name="T13" fmla="*/ 747 h 1102"/>
                  <a:gd name="T14" fmla="*/ 990 w 1099"/>
                  <a:gd name="T15" fmla="*/ 794 h 1102"/>
                  <a:gd name="T16" fmla="*/ 959 w 1099"/>
                  <a:gd name="T17" fmla="*/ 867 h 1102"/>
                  <a:gd name="T18" fmla="*/ 959 w 1099"/>
                  <a:gd name="T19" fmla="*/ 909 h 1102"/>
                  <a:gd name="T20" fmla="*/ 886 w 1099"/>
                  <a:gd name="T21" fmla="*/ 945 h 1102"/>
                  <a:gd name="T22" fmla="*/ 834 w 1099"/>
                  <a:gd name="T23" fmla="*/ 961 h 1102"/>
                  <a:gd name="T24" fmla="*/ 797 w 1099"/>
                  <a:gd name="T25" fmla="*/ 977 h 1102"/>
                  <a:gd name="T26" fmla="*/ 781 w 1099"/>
                  <a:gd name="T27" fmla="*/ 998 h 1102"/>
                  <a:gd name="T28" fmla="*/ 807 w 1099"/>
                  <a:gd name="T29" fmla="*/ 1029 h 1102"/>
                  <a:gd name="T30" fmla="*/ 813 w 1099"/>
                  <a:gd name="T31" fmla="*/ 1071 h 1102"/>
                  <a:gd name="T32" fmla="*/ 771 w 1099"/>
                  <a:gd name="T33" fmla="*/ 1086 h 1102"/>
                  <a:gd name="T34" fmla="*/ 724 w 1099"/>
                  <a:gd name="T35" fmla="*/ 1092 h 1102"/>
                  <a:gd name="T36" fmla="*/ 729 w 1099"/>
                  <a:gd name="T37" fmla="*/ 1029 h 1102"/>
                  <a:gd name="T38" fmla="*/ 729 w 1099"/>
                  <a:gd name="T39" fmla="*/ 987 h 1102"/>
                  <a:gd name="T40" fmla="*/ 724 w 1099"/>
                  <a:gd name="T41" fmla="*/ 945 h 1102"/>
                  <a:gd name="T42" fmla="*/ 708 w 1099"/>
                  <a:gd name="T43" fmla="*/ 924 h 1102"/>
                  <a:gd name="T44" fmla="*/ 677 w 1099"/>
                  <a:gd name="T45" fmla="*/ 898 h 1102"/>
                  <a:gd name="T46" fmla="*/ 651 w 1099"/>
                  <a:gd name="T47" fmla="*/ 856 h 1102"/>
                  <a:gd name="T48" fmla="*/ 620 w 1099"/>
                  <a:gd name="T49" fmla="*/ 836 h 1102"/>
                  <a:gd name="T50" fmla="*/ 573 w 1099"/>
                  <a:gd name="T51" fmla="*/ 820 h 1102"/>
                  <a:gd name="T52" fmla="*/ 516 w 1099"/>
                  <a:gd name="T53" fmla="*/ 815 h 1102"/>
                  <a:gd name="T54" fmla="*/ 463 w 1099"/>
                  <a:gd name="T55" fmla="*/ 789 h 1102"/>
                  <a:gd name="T56" fmla="*/ 500 w 1099"/>
                  <a:gd name="T57" fmla="*/ 742 h 1102"/>
                  <a:gd name="T58" fmla="*/ 489 w 1099"/>
                  <a:gd name="T59" fmla="*/ 668 h 1102"/>
                  <a:gd name="T60" fmla="*/ 453 w 1099"/>
                  <a:gd name="T61" fmla="*/ 590 h 1102"/>
                  <a:gd name="T62" fmla="*/ 443 w 1099"/>
                  <a:gd name="T63" fmla="*/ 527 h 1102"/>
                  <a:gd name="T64" fmla="*/ 417 w 1099"/>
                  <a:gd name="T65" fmla="*/ 371 h 1102"/>
                  <a:gd name="T66" fmla="*/ 380 w 1099"/>
                  <a:gd name="T67" fmla="*/ 339 h 1102"/>
                  <a:gd name="T68" fmla="*/ 370 w 1099"/>
                  <a:gd name="T69" fmla="*/ 324 h 1102"/>
                  <a:gd name="T70" fmla="*/ 364 w 1099"/>
                  <a:gd name="T71" fmla="*/ 282 h 1102"/>
                  <a:gd name="T72" fmla="*/ 359 w 1099"/>
                  <a:gd name="T73" fmla="*/ 245 h 1102"/>
                  <a:gd name="T74" fmla="*/ 344 w 1099"/>
                  <a:gd name="T75" fmla="*/ 214 h 1102"/>
                  <a:gd name="T76" fmla="*/ 286 w 1099"/>
                  <a:gd name="T77" fmla="*/ 203 h 1102"/>
                  <a:gd name="T78" fmla="*/ 234 w 1099"/>
                  <a:gd name="T79" fmla="*/ 214 h 1102"/>
                  <a:gd name="T80" fmla="*/ 239 w 1099"/>
                  <a:gd name="T81" fmla="*/ 156 h 1102"/>
                  <a:gd name="T82" fmla="*/ 192 w 1099"/>
                  <a:gd name="T83" fmla="*/ 146 h 1102"/>
                  <a:gd name="T84" fmla="*/ 145 w 1099"/>
                  <a:gd name="T85" fmla="*/ 156 h 1102"/>
                  <a:gd name="T86" fmla="*/ 99 w 1099"/>
                  <a:gd name="T87" fmla="*/ 203 h 1102"/>
                  <a:gd name="T88" fmla="*/ 46 w 1099"/>
                  <a:gd name="T89" fmla="*/ 224 h 1102"/>
                  <a:gd name="T90" fmla="*/ 20 w 1099"/>
                  <a:gd name="T91" fmla="*/ 203 h 1102"/>
                  <a:gd name="T92" fmla="*/ 83 w 1099"/>
                  <a:gd name="T93" fmla="*/ 135 h 1102"/>
                  <a:gd name="T94" fmla="*/ 151 w 1099"/>
                  <a:gd name="T95" fmla="*/ 73 h 1102"/>
                  <a:gd name="T96" fmla="*/ 229 w 1099"/>
                  <a:gd name="T97" fmla="*/ 41 h 1102"/>
                  <a:gd name="T98" fmla="*/ 364 w 1099"/>
                  <a:gd name="T99" fmla="*/ 15 h 1102"/>
                  <a:gd name="T100" fmla="*/ 531 w 1099"/>
                  <a:gd name="T101" fmla="*/ 0 h 1102"/>
                  <a:gd name="T102" fmla="*/ 688 w 1099"/>
                  <a:gd name="T103" fmla="*/ 5 h 1102"/>
                  <a:gd name="T104" fmla="*/ 787 w 1099"/>
                  <a:gd name="T105" fmla="*/ 31 h 1102"/>
                  <a:gd name="T106" fmla="*/ 865 w 1099"/>
                  <a:gd name="T107" fmla="*/ 47 h 1102"/>
                  <a:gd name="T108" fmla="*/ 927 w 1099"/>
                  <a:gd name="T109" fmla="*/ 94 h 1102"/>
                  <a:gd name="T110" fmla="*/ 979 w 1099"/>
                  <a:gd name="T111" fmla="*/ 104 h 1102"/>
                  <a:gd name="T112" fmla="*/ 1016 w 1099"/>
                  <a:gd name="T113" fmla="*/ 115 h 1102"/>
                  <a:gd name="T114" fmla="*/ 1058 w 1099"/>
                  <a:gd name="T115" fmla="*/ 120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99" h="1102">
                    <a:moveTo>
                      <a:pt x="1068" y="120"/>
                    </a:moveTo>
                    <a:lnTo>
                      <a:pt x="1068" y="125"/>
                    </a:lnTo>
                    <a:lnTo>
                      <a:pt x="1068" y="130"/>
                    </a:lnTo>
                    <a:lnTo>
                      <a:pt x="1068" y="135"/>
                    </a:lnTo>
                    <a:lnTo>
                      <a:pt x="1063" y="141"/>
                    </a:lnTo>
                    <a:lnTo>
                      <a:pt x="1058" y="146"/>
                    </a:lnTo>
                    <a:lnTo>
                      <a:pt x="1058" y="151"/>
                    </a:lnTo>
                    <a:lnTo>
                      <a:pt x="1058" y="172"/>
                    </a:lnTo>
                    <a:lnTo>
                      <a:pt x="1052" y="188"/>
                    </a:lnTo>
                    <a:lnTo>
                      <a:pt x="1052" y="198"/>
                    </a:lnTo>
                    <a:lnTo>
                      <a:pt x="1058" y="214"/>
                    </a:lnTo>
                    <a:lnTo>
                      <a:pt x="1063" y="235"/>
                    </a:lnTo>
                    <a:lnTo>
                      <a:pt x="1073" y="245"/>
                    </a:lnTo>
                    <a:lnTo>
                      <a:pt x="1089" y="256"/>
                    </a:lnTo>
                    <a:lnTo>
                      <a:pt x="1094" y="261"/>
                    </a:lnTo>
                    <a:lnTo>
                      <a:pt x="1099" y="266"/>
                    </a:lnTo>
                    <a:lnTo>
                      <a:pt x="1099" y="276"/>
                    </a:lnTo>
                    <a:lnTo>
                      <a:pt x="1099" y="282"/>
                    </a:lnTo>
                    <a:lnTo>
                      <a:pt x="1099" y="287"/>
                    </a:lnTo>
                    <a:lnTo>
                      <a:pt x="1094" y="287"/>
                    </a:lnTo>
                    <a:lnTo>
                      <a:pt x="1089" y="292"/>
                    </a:lnTo>
                    <a:lnTo>
                      <a:pt x="1084" y="297"/>
                    </a:lnTo>
                    <a:lnTo>
                      <a:pt x="1084" y="308"/>
                    </a:lnTo>
                    <a:lnTo>
                      <a:pt x="1078" y="318"/>
                    </a:lnTo>
                    <a:lnTo>
                      <a:pt x="1073" y="324"/>
                    </a:lnTo>
                    <a:lnTo>
                      <a:pt x="1052" y="344"/>
                    </a:lnTo>
                    <a:lnTo>
                      <a:pt x="1047" y="355"/>
                    </a:lnTo>
                    <a:lnTo>
                      <a:pt x="1042" y="355"/>
                    </a:lnTo>
                    <a:lnTo>
                      <a:pt x="1037" y="360"/>
                    </a:lnTo>
                    <a:lnTo>
                      <a:pt x="1032" y="360"/>
                    </a:lnTo>
                    <a:lnTo>
                      <a:pt x="1032" y="365"/>
                    </a:lnTo>
                    <a:lnTo>
                      <a:pt x="1026" y="365"/>
                    </a:lnTo>
                    <a:lnTo>
                      <a:pt x="1021" y="371"/>
                    </a:lnTo>
                    <a:lnTo>
                      <a:pt x="1016" y="371"/>
                    </a:lnTo>
                    <a:lnTo>
                      <a:pt x="1016" y="376"/>
                    </a:lnTo>
                    <a:lnTo>
                      <a:pt x="1016" y="381"/>
                    </a:lnTo>
                    <a:lnTo>
                      <a:pt x="1026" y="402"/>
                    </a:lnTo>
                    <a:lnTo>
                      <a:pt x="1032" y="407"/>
                    </a:lnTo>
                    <a:lnTo>
                      <a:pt x="1032" y="423"/>
                    </a:lnTo>
                    <a:lnTo>
                      <a:pt x="1032" y="444"/>
                    </a:lnTo>
                    <a:lnTo>
                      <a:pt x="1011" y="538"/>
                    </a:lnTo>
                    <a:lnTo>
                      <a:pt x="1011" y="553"/>
                    </a:lnTo>
                    <a:lnTo>
                      <a:pt x="1006" y="564"/>
                    </a:lnTo>
                    <a:lnTo>
                      <a:pt x="1006" y="574"/>
                    </a:lnTo>
                    <a:lnTo>
                      <a:pt x="1006" y="595"/>
                    </a:lnTo>
                    <a:lnTo>
                      <a:pt x="1006" y="600"/>
                    </a:lnTo>
                    <a:lnTo>
                      <a:pt x="1006" y="616"/>
                    </a:lnTo>
                    <a:lnTo>
                      <a:pt x="1011" y="621"/>
                    </a:lnTo>
                    <a:lnTo>
                      <a:pt x="1006" y="627"/>
                    </a:lnTo>
                    <a:lnTo>
                      <a:pt x="1006" y="632"/>
                    </a:lnTo>
                    <a:lnTo>
                      <a:pt x="1006" y="637"/>
                    </a:lnTo>
                    <a:lnTo>
                      <a:pt x="995" y="642"/>
                    </a:lnTo>
                    <a:lnTo>
                      <a:pt x="985" y="668"/>
                    </a:lnTo>
                    <a:lnTo>
                      <a:pt x="979" y="684"/>
                    </a:lnTo>
                    <a:lnTo>
                      <a:pt x="990" y="684"/>
                    </a:lnTo>
                    <a:lnTo>
                      <a:pt x="995" y="684"/>
                    </a:lnTo>
                    <a:lnTo>
                      <a:pt x="1000" y="684"/>
                    </a:lnTo>
                    <a:lnTo>
                      <a:pt x="1006" y="684"/>
                    </a:lnTo>
                    <a:lnTo>
                      <a:pt x="1016" y="684"/>
                    </a:lnTo>
                    <a:lnTo>
                      <a:pt x="1021" y="694"/>
                    </a:lnTo>
                    <a:lnTo>
                      <a:pt x="1026" y="694"/>
                    </a:lnTo>
                    <a:lnTo>
                      <a:pt x="1026" y="700"/>
                    </a:lnTo>
                    <a:lnTo>
                      <a:pt x="1032" y="710"/>
                    </a:lnTo>
                    <a:lnTo>
                      <a:pt x="1032" y="715"/>
                    </a:lnTo>
                    <a:lnTo>
                      <a:pt x="1032" y="721"/>
                    </a:lnTo>
                    <a:lnTo>
                      <a:pt x="1037" y="726"/>
                    </a:lnTo>
                    <a:lnTo>
                      <a:pt x="1037" y="731"/>
                    </a:lnTo>
                    <a:lnTo>
                      <a:pt x="1037" y="736"/>
                    </a:lnTo>
                    <a:lnTo>
                      <a:pt x="1042" y="742"/>
                    </a:lnTo>
                    <a:lnTo>
                      <a:pt x="1037" y="747"/>
                    </a:lnTo>
                    <a:lnTo>
                      <a:pt x="1032" y="752"/>
                    </a:lnTo>
                    <a:lnTo>
                      <a:pt x="1026" y="757"/>
                    </a:lnTo>
                    <a:lnTo>
                      <a:pt x="1021" y="757"/>
                    </a:lnTo>
                    <a:lnTo>
                      <a:pt x="1016" y="762"/>
                    </a:lnTo>
                    <a:lnTo>
                      <a:pt x="1011" y="768"/>
                    </a:lnTo>
                    <a:lnTo>
                      <a:pt x="1000" y="773"/>
                    </a:lnTo>
                    <a:lnTo>
                      <a:pt x="995" y="778"/>
                    </a:lnTo>
                    <a:lnTo>
                      <a:pt x="995" y="783"/>
                    </a:lnTo>
                    <a:lnTo>
                      <a:pt x="990" y="789"/>
                    </a:lnTo>
                    <a:lnTo>
                      <a:pt x="990" y="794"/>
                    </a:lnTo>
                    <a:lnTo>
                      <a:pt x="990" y="804"/>
                    </a:lnTo>
                    <a:lnTo>
                      <a:pt x="985" y="809"/>
                    </a:lnTo>
                    <a:lnTo>
                      <a:pt x="979" y="815"/>
                    </a:lnTo>
                    <a:lnTo>
                      <a:pt x="969" y="820"/>
                    </a:lnTo>
                    <a:lnTo>
                      <a:pt x="964" y="825"/>
                    </a:lnTo>
                    <a:lnTo>
                      <a:pt x="959" y="830"/>
                    </a:lnTo>
                    <a:lnTo>
                      <a:pt x="953" y="836"/>
                    </a:lnTo>
                    <a:lnTo>
                      <a:pt x="953" y="841"/>
                    </a:lnTo>
                    <a:lnTo>
                      <a:pt x="959" y="856"/>
                    </a:lnTo>
                    <a:lnTo>
                      <a:pt x="959" y="867"/>
                    </a:lnTo>
                    <a:lnTo>
                      <a:pt x="964" y="872"/>
                    </a:lnTo>
                    <a:lnTo>
                      <a:pt x="964" y="877"/>
                    </a:lnTo>
                    <a:lnTo>
                      <a:pt x="969" y="888"/>
                    </a:lnTo>
                    <a:lnTo>
                      <a:pt x="969" y="893"/>
                    </a:lnTo>
                    <a:lnTo>
                      <a:pt x="969" y="898"/>
                    </a:lnTo>
                    <a:lnTo>
                      <a:pt x="974" y="898"/>
                    </a:lnTo>
                    <a:lnTo>
                      <a:pt x="974" y="903"/>
                    </a:lnTo>
                    <a:lnTo>
                      <a:pt x="969" y="903"/>
                    </a:lnTo>
                    <a:lnTo>
                      <a:pt x="964" y="903"/>
                    </a:lnTo>
                    <a:lnTo>
                      <a:pt x="959" y="909"/>
                    </a:lnTo>
                    <a:lnTo>
                      <a:pt x="953" y="909"/>
                    </a:lnTo>
                    <a:lnTo>
                      <a:pt x="948" y="909"/>
                    </a:lnTo>
                    <a:lnTo>
                      <a:pt x="943" y="909"/>
                    </a:lnTo>
                    <a:lnTo>
                      <a:pt x="933" y="909"/>
                    </a:lnTo>
                    <a:lnTo>
                      <a:pt x="927" y="909"/>
                    </a:lnTo>
                    <a:lnTo>
                      <a:pt x="922" y="909"/>
                    </a:lnTo>
                    <a:lnTo>
                      <a:pt x="922" y="914"/>
                    </a:lnTo>
                    <a:lnTo>
                      <a:pt x="917" y="919"/>
                    </a:lnTo>
                    <a:lnTo>
                      <a:pt x="901" y="940"/>
                    </a:lnTo>
                    <a:lnTo>
                      <a:pt x="886" y="945"/>
                    </a:lnTo>
                    <a:lnTo>
                      <a:pt x="880" y="945"/>
                    </a:lnTo>
                    <a:lnTo>
                      <a:pt x="875" y="945"/>
                    </a:lnTo>
                    <a:lnTo>
                      <a:pt x="870" y="951"/>
                    </a:lnTo>
                    <a:lnTo>
                      <a:pt x="865" y="951"/>
                    </a:lnTo>
                    <a:lnTo>
                      <a:pt x="860" y="956"/>
                    </a:lnTo>
                    <a:lnTo>
                      <a:pt x="854" y="956"/>
                    </a:lnTo>
                    <a:lnTo>
                      <a:pt x="849" y="956"/>
                    </a:lnTo>
                    <a:lnTo>
                      <a:pt x="844" y="956"/>
                    </a:lnTo>
                    <a:lnTo>
                      <a:pt x="839" y="956"/>
                    </a:lnTo>
                    <a:lnTo>
                      <a:pt x="834" y="961"/>
                    </a:lnTo>
                    <a:lnTo>
                      <a:pt x="828" y="961"/>
                    </a:lnTo>
                    <a:lnTo>
                      <a:pt x="823" y="961"/>
                    </a:lnTo>
                    <a:lnTo>
                      <a:pt x="823" y="966"/>
                    </a:lnTo>
                    <a:lnTo>
                      <a:pt x="818" y="966"/>
                    </a:lnTo>
                    <a:lnTo>
                      <a:pt x="813" y="966"/>
                    </a:lnTo>
                    <a:lnTo>
                      <a:pt x="813" y="971"/>
                    </a:lnTo>
                    <a:lnTo>
                      <a:pt x="807" y="971"/>
                    </a:lnTo>
                    <a:lnTo>
                      <a:pt x="802" y="971"/>
                    </a:lnTo>
                    <a:lnTo>
                      <a:pt x="802" y="977"/>
                    </a:lnTo>
                    <a:lnTo>
                      <a:pt x="797" y="977"/>
                    </a:lnTo>
                    <a:lnTo>
                      <a:pt x="792" y="977"/>
                    </a:lnTo>
                    <a:lnTo>
                      <a:pt x="792" y="982"/>
                    </a:lnTo>
                    <a:lnTo>
                      <a:pt x="787" y="977"/>
                    </a:lnTo>
                    <a:lnTo>
                      <a:pt x="781" y="982"/>
                    </a:lnTo>
                    <a:lnTo>
                      <a:pt x="776" y="982"/>
                    </a:lnTo>
                    <a:lnTo>
                      <a:pt x="771" y="982"/>
                    </a:lnTo>
                    <a:lnTo>
                      <a:pt x="771" y="987"/>
                    </a:lnTo>
                    <a:lnTo>
                      <a:pt x="771" y="992"/>
                    </a:lnTo>
                    <a:lnTo>
                      <a:pt x="776" y="998"/>
                    </a:lnTo>
                    <a:lnTo>
                      <a:pt x="781" y="998"/>
                    </a:lnTo>
                    <a:lnTo>
                      <a:pt x="787" y="998"/>
                    </a:lnTo>
                    <a:lnTo>
                      <a:pt x="792" y="998"/>
                    </a:lnTo>
                    <a:lnTo>
                      <a:pt x="797" y="998"/>
                    </a:lnTo>
                    <a:lnTo>
                      <a:pt x="797" y="1003"/>
                    </a:lnTo>
                    <a:lnTo>
                      <a:pt x="802" y="1008"/>
                    </a:lnTo>
                    <a:lnTo>
                      <a:pt x="807" y="1008"/>
                    </a:lnTo>
                    <a:lnTo>
                      <a:pt x="813" y="1013"/>
                    </a:lnTo>
                    <a:lnTo>
                      <a:pt x="813" y="1018"/>
                    </a:lnTo>
                    <a:lnTo>
                      <a:pt x="807" y="1024"/>
                    </a:lnTo>
                    <a:lnTo>
                      <a:pt x="807" y="1029"/>
                    </a:lnTo>
                    <a:lnTo>
                      <a:pt x="807" y="1034"/>
                    </a:lnTo>
                    <a:lnTo>
                      <a:pt x="813" y="1034"/>
                    </a:lnTo>
                    <a:lnTo>
                      <a:pt x="813" y="1039"/>
                    </a:lnTo>
                    <a:lnTo>
                      <a:pt x="823" y="1050"/>
                    </a:lnTo>
                    <a:lnTo>
                      <a:pt x="823" y="1055"/>
                    </a:lnTo>
                    <a:lnTo>
                      <a:pt x="823" y="1060"/>
                    </a:lnTo>
                    <a:lnTo>
                      <a:pt x="823" y="1065"/>
                    </a:lnTo>
                    <a:lnTo>
                      <a:pt x="818" y="1065"/>
                    </a:lnTo>
                    <a:lnTo>
                      <a:pt x="813" y="1065"/>
                    </a:lnTo>
                    <a:lnTo>
                      <a:pt x="813" y="1071"/>
                    </a:lnTo>
                    <a:lnTo>
                      <a:pt x="807" y="1071"/>
                    </a:lnTo>
                    <a:lnTo>
                      <a:pt x="802" y="1071"/>
                    </a:lnTo>
                    <a:lnTo>
                      <a:pt x="802" y="1076"/>
                    </a:lnTo>
                    <a:lnTo>
                      <a:pt x="797" y="1076"/>
                    </a:lnTo>
                    <a:lnTo>
                      <a:pt x="792" y="1076"/>
                    </a:lnTo>
                    <a:lnTo>
                      <a:pt x="787" y="1081"/>
                    </a:lnTo>
                    <a:lnTo>
                      <a:pt x="781" y="1086"/>
                    </a:lnTo>
                    <a:lnTo>
                      <a:pt x="776" y="1081"/>
                    </a:lnTo>
                    <a:lnTo>
                      <a:pt x="776" y="1086"/>
                    </a:lnTo>
                    <a:lnTo>
                      <a:pt x="771" y="1086"/>
                    </a:lnTo>
                    <a:lnTo>
                      <a:pt x="766" y="1086"/>
                    </a:lnTo>
                    <a:lnTo>
                      <a:pt x="761" y="1086"/>
                    </a:lnTo>
                    <a:lnTo>
                      <a:pt x="755" y="1092"/>
                    </a:lnTo>
                    <a:lnTo>
                      <a:pt x="750" y="1092"/>
                    </a:lnTo>
                    <a:lnTo>
                      <a:pt x="745" y="1092"/>
                    </a:lnTo>
                    <a:lnTo>
                      <a:pt x="740" y="1092"/>
                    </a:lnTo>
                    <a:lnTo>
                      <a:pt x="734" y="1097"/>
                    </a:lnTo>
                    <a:lnTo>
                      <a:pt x="729" y="1102"/>
                    </a:lnTo>
                    <a:lnTo>
                      <a:pt x="724" y="1097"/>
                    </a:lnTo>
                    <a:lnTo>
                      <a:pt x="724" y="1092"/>
                    </a:lnTo>
                    <a:lnTo>
                      <a:pt x="724" y="1086"/>
                    </a:lnTo>
                    <a:lnTo>
                      <a:pt x="724" y="1081"/>
                    </a:lnTo>
                    <a:lnTo>
                      <a:pt x="729" y="1071"/>
                    </a:lnTo>
                    <a:lnTo>
                      <a:pt x="729" y="1065"/>
                    </a:lnTo>
                    <a:lnTo>
                      <a:pt x="729" y="1060"/>
                    </a:lnTo>
                    <a:lnTo>
                      <a:pt x="724" y="1060"/>
                    </a:lnTo>
                    <a:lnTo>
                      <a:pt x="724" y="1055"/>
                    </a:lnTo>
                    <a:lnTo>
                      <a:pt x="724" y="1050"/>
                    </a:lnTo>
                    <a:lnTo>
                      <a:pt x="729" y="1034"/>
                    </a:lnTo>
                    <a:lnTo>
                      <a:pt x="729" y="1029"/>
                    </a:lnTo>
                    <a:lnTo>
                      <a:pt x="729" y="1024"/>
                    </a:lnTo>
                    <a:lnTo>
                      <a:pt x="729" y="1018"/>
                    </a:lnTo>
                    <a:lnTo>
                      <a:pt x="729" y="1013"/>
                    </a:lnTo>
                    <a:lnTo>
                      <a:pt x="729" y="1008"/>
                    </a:lnTo>
                    <a:lnTo>
                      <a:pt x="734" y="1008"/>
                    </a:lnTo>
                    <a:lnTo>
                      <a:pt x="734" y="1003"/>
                    </a:lnTo>
                    <a:lnTo>
                      <a:pt x="734" y="998"/>
                    </a:lnTo>
                    <a:lnTo>
                      <a:pt x="734" y="992"/>
                    </a:lnTo>
                    <a:lnTo>
                      <a:pt x="734" y="987"/>
                    </a:lnTo>
                    <a:lnTo>
                      <a:pt x="729" y="987"/>
                    </a:lnTo>
                    <a:lnTo>
                      <a:pt x="734" y="982"/>
                    </a:lnTo>
                    <a:lnTo>
                      <a:pt x="729" y="982"/>
                    </a:lnTo>
                    <a:lnTo>
                      <a:pt x="729" y="977"/>
                    </a:lnTo>
                    <a:lnTo>
                      <a:pt x="729" y="971"/>
                    </a:lnTo>
                    <a:lnTo>
                      <a:pt x="729" y="966"/>
                    </a:lnTo>
                    <a:lnTo>
                      <a:pt x="729" y="961"/>
                    </a:lnTo>
                    <a:lnTo>
                      <a:pt x="729" y="956"/>
                    </a:lnTo>
                    <a:lnTo>
                      <a:pt x="729" y="951"/>
                    </a:lnTo>
                    <a:lnTo>
                      <a:pt x="724" y="951"/>
                    </a:lnTo>
                    <a:lnTo>
                      <a:pt x="724" y="945"/>
                    </a:lnTo>
                    <a:lnTo>
                      <a:pt x="719" y="945"/>
                    </a:lnTo>
                    <a:lnTo>
                      <a:pt x="719" y="940"/>
                    </a:lnTo>
                    <a:lnTo>
                      <a:pt x="714" y="940"/>
                    </a:lnTo>
                    <a:lnTo>
                      <a:pt x="714" y="935"/>
                    </a:lnTo>
                    <a:lnTo>
                      <a:pt x="719" y="935"/>
                    </a:lnTo>
                    <a:lnTo>
                      <a:pt x="714" y="935"/>
                    </a:lnTo>
                    <a:lnTo>
                      <a:pt x="708" y="930"/>
                    </a:lnTo>
                    <a:lnTo>
                      <a:pt x="714" y="930"/>
                    </a:lnTo>
                    <a:lnTo>
                      <a:pt x="708" y="930"/>
                    </a:lnTo>
                    <a:lnTo>
                      <a:pt x="708" y="924"/>
                    </a:lnTo>
                    <a:lnTo>
                      <a:pt x="703" y="924"/>
                    </a:lnTo>
                    <a:lnTo>
                      <a:pt x="703" y="919"/>
                    </a:lnTo>
                    <a:lnTo>
                      <a:pt x="703" y="914"/>
                    </a:lnTo>
                    <a:lnTo>
                      <a:pt x="698" y="914"/>
                    </a:lnTo>
                    <a:lnTo>
                      <a:pt x="693" y="909"/>
                    </a:lnTo>
                    <a:lnTo>
                      <a:pt x="688" y="909"/>
                    </a:lnTo>
                    <a:lnTo>
                      <a:pt x="688" y="903"/>
                    </a:lnTo>
                    <a:lnTo>
                      <a:pt x="682" y="903"/>
                    </a:lnTo>
                    <a:lnTo>
                      <a:pt x="682" y="898"/>
                    </a:lnTo>
                    <a:lnTo>
                      <a:pt x="677" y="898"/>
                    </a:lnTo>
                    <a:lnTo>
                      <a:pt x="677" y="893"/>
                    </a:lnTo>
                    <a:lnTo>
                      <a:pt x="677" y="888"/>
                    </a:lnTo>
                    <a:lnTo>
                      <a:pt x="672" y="888"/>
                    </a:lnTo>
                    <a:lnTo>
                      <a:pt x="667" y="883"/>
                    </a:lnTo>
                    <a:lnTo>
                      <a:pt x="667" y="877"/>
                    </a:lnTo>
                    <a:lnTo>
                      <a:pt x="662" y="872"/>
                    </a:lnTo>
                    <a:lnTo>
                      <a:pt x="662" y="867"/>
                    </a:lnTo>
                    <a:lnTo>
                      <a:pt x="656" y="862"/>
                    </a:lnTo>
                    <a:lnTo>
                      <a:pt x="656" y="856"/>
                    </a:lnTo>
                    <a:lnTo>
                      <a:pt x="651" y="856"/>
                    </a:lnTo>
                    <a:lnTo>
                      <a:pt x="651" y="851"/>
                    </a:lnTo>
                    <a:lnTo>
                      <a:pt x="651" y="846"/>
                    </a:lnTo>
                    <a:lnTo>
                      <a:pt x="651" y="841"/>
                    </a:lnTo>
                    <a:lnTo>
                      <a:pt x="646" y="836"/>
                    </a:lnTo>
                    <a:lnTo>
                      <a:pt x="641" y="836"/>
                    </a:lnTo>
                    <a:lnTo>
                      <a:pt x="635" y="830"/>
                    </a:lnTo>
                    <a:lnTo>
                      <a:pt x="635" y="836"/>
                    </a:lnTo>
                    <a:lnTo>
                      <a:pt x="630" y="836"/>
                    </a:lnTo>
                    <a:lnTo>
                      <a:pt x="625" y="836"/>
                    </a:lnTo>
                    <a:lnTo>
                      <a:pt x="620" y="836"/>
                    </a:lnTo>
                    <a:lnTo>
                      <a:pt x="615" y="836"/>
                    </a:lnTo>
                    <a:lnTo>
                      <a:pt x="609" y="830"/>
                    </a:lnTo>
                    <a:lnTo>
                      <a:pt x="604" y="830"/>
                    </a:lnTo>
                    <a:lnTo>
                      <a:pt x="599" y="830"/>
                    </a:lnTo>
                    <a:lnTo>
                      <a:pt x="594" y="830"/>
                    </a:lnTo>
                    <a:lnTo>
                      <a:pt x="594" y="825"/>
                    </a:lnTo>
                    <a:lnTo>
                      <a:pt x="583" y="825"/>
                    </a:lnTo>
                    <a:lnTo>
                      <a:pt x="578" y="825"/>
                    </a:lnTo>
                    <a:lnTo>
                      <a:pt x="578" y="820"/>
                    </a:lnTo>
                    <a:lnTo>
                      <a:pt x="573" y="820"/>
                    </a:lnTo>
                    <a:lnTo>
                      <a:pt x="562" y="815"/>
                    </a:lnTo>
                    <a:lnTo>
                      <a:pt x="557" y="815"/>
                    </a:lnTo>
                    <a:lnTo>
                      <a:pt x="557" y="809"/>
                    </a:lnTo>
                    <a:lnTo>
                      <a:pt x="552" y="809"/>
                    </a:lnTo>
                    <a:lnTo>
                      <a:pt x="547" y="809"/>
                    </a:lnTo>
                    <a:lnTo>
                      <a:pt x="542" y="809"/>
                    </a:lnTo>
                    <a:lnTo>
                      <a:pt x="536" y="815"/>
                    </a:lnTo>
                    <a:lnTo>
                      <a:pt x="531" y="815"/>
                    </a:lnTo>
                    <a:lnTo>
                      <a:pt x="526" y="815"/>
                    </a:lnTo>
                    <a:lnTo>
                      <a:pt x="516" y="815"/>
                    </a:lnTo>
                    <a:lnTo>
                      <a:pt x="510" y="815"/>
                    </a:lnTo>
                    <a:lnTo>
                      <a:pt x="505" y="809"/>
                    </a:lnTo>
                    <a:lnTo>
                      <a:pt x="495" y="809"/>
                    </a:lnTo>
                    <a:lnTo>
                      <a:pt x="489" y="804"/>
                    </a:lnTo>
                    <a:lnTo>
                      <a:pt x="484" y="804"/>
                    </a:lnTo>
                    <a:lnTo>
                      <a:pt x="479" y="799"/>
                    </a:lnTo>
                    <a:lnTo>
                      <a:pt x="474" y="799"/>
                    </a:lnTo>
                    <a:lnTo>
                      <a:pt x="469" y="794"/>
                    </a:lnTo>
                    <a:lnTo>
                      <a:pt x="463" y="794"/>
                    </a:lnTo>
                    <a:lnTo>
                      <a:pt x="463" y="789"/>
                    </a:lnTo>
                    <a:lnTo>
                      <a:pt x="463" y="783"/>
                    </a:lnTo>
                    <a:lnTo>
                      <a:pt x="469" y="783"/>
                    </a:lnTo>
                    <a:lnTo>
                      <a:pt x="474" y="783"/>
                    </a:lnTo>
                    <a:lnTo>
                      <a:pt x="479" y="783"/>
                    </a:lnTo>
                    <a:lnTo>
                      <a:pt x="484" y="778"/>
                    </a:lnTo>
                    <a:lnTo>
                      <a:pt x="489" y="768"/>
                    </a:lnTo>
                    <a:lnTo>
                      <a:pt x="495" y="762"/>
                    </a:lnTo>
                    <a:lnTo>
                      <a:pt x="500" y="757"/>
                    </a:lnTo>
                    <a:lnTo>
                      <a:pt x="500" y="747"/>
                    </a:lnTo>
                    <a:lnTo>
                      <a:pt x="500" y="742"/>
                    </a:lnTo>
                    <a:lnTo>
                      <a:pt x="500" y="736"/>
                    </a:lnTo>
                    <a:lnTo>
                      <a:pt x="500" y="731"/>
                    </a:lnTo>
                    <a:lnTo>
                      <a:pt x="500" y="715"/>
                    </a:lnTo>
                    <a:lnTo>
                      <a:pt x="500" y="710"/>
                    </a:lnTo>
                    <a:lnTo>
                      <a:pt x="500" y="705"/>
                    </a:lnTo>
                    <a:lnTo>
                      <a:pt x="495" y="694"/>
                    </a:lnTo>
                    <a:lnTo>
                      <a:pt x="495" y="679"/>
                    </a:lnTo>
                    <a:lnTo>
                      <a:pt x="495" y="674"/>
                    </a:lnTo>
                    <a:lnTo>
                      <a:pt x="489" y="674"/>
                    </a:lnTo>
                    <a:lnTo>
                      <a:pt x="489" y="668"/>
                    </a:lnTo>
                    <a:lnTo>
                      <a:pt x="489" y="658"/>
                    </a:lnTo>
                    <a:lnTo>
                      <a:pt x="489" y="653"/>
                    </a:lnTo>
                    <a:lnTo>
                      <a:pt x="479" y="637"/>
                    </a:lnTo>
                    <a:lnTo>
                      <a:pt x="474" y="627"/>
                    </a:lnTo>
                    <a:lnTo>
                      <a:pt x="469" y="611"/>
                    </a:lnTo>
                    <a:lnTo>
                      <a:pt x="463" y="606"/>
                    </a:lnTo>
                    <a:lnTo>
                      <a:pt x="458" y="606"/>
                    </a:lnTo>
                    <a:lnTo>
                      <a:pt x="453" y="600"/>
                    </a:lnTo>
                    <a:lnTo>
                      <a:pt x="448" y="595"/>
                    </a:lnTo>
                    <a:lnTo>
                      <a:pt x="453" y="590"/>
                    </a:lnTo>
                    <a:lnTo>
                      <a:pt x="453" y="585"/>
                    </a:lnTo>
                    <a:lnTo>
                      <a:pt x="453" y="580"/>
                    </a:lnTo>
                    <a:lnTo>
                      <a:pt x="453" y="574"/>
                    </a:lnTo>
                    <a:lnTo>
                      <a:pt x="448" y="569"/>
                    </a:lnTo>
                    <a:lnTo>
                      <a:pt x="448" y="564"/>
                    </a:lnTo>
                    <a:lnTo>
                      <a:pt x="443" y="564"/>
                    </a:lnTo>
                    <a:lnTo>
                      <a:pt x="443" y="559"/>
                    </a:lnTo>
                    <a:lnTo>
                      <a:pt x="443" y="553"/>
                    </a:lnTo>
                    <a:lnTo>
                      <a:pt x="437" y="533"/>
                    </a:lnTo>
                    <a:lnTo>
                      <a:pt x="443" y="527"/>
                    </a:lnTo>
                    <a:lnTo>
                      <a:pt x="443" y="512"/>
                    </a:lnTo>
                    <a:lnTo>
                      <a:pt x="437" y="506"/>
                    </a:lnTo>
                    <a:lnTo>
                      <a:pt x="437" y="491"/>
                    </a:lnTo>
                    <a:lnTo>
                      <a:pt x="432" y="480"/>
                    </a:lnTo>
                    <a:lnTo>
                      <a:pt x="427" y="465"/>
                    </a:lnTo>
                    <a:lnTo>
                      <a:pt x="422" y="444"/>
                    </a:lnTo>
                    <a:lnTo>
                      <a:pt x="422" y="438"/>
                    </a:lnTo>
                    <a:lnTo>
                      <a:pt x="417" y="402"/>
                    </a:lnTo>
                    <a:lnTo>
                      <a:pt x="417" y="391"/>
                    </a:lnTo>
                    <a:lnTo>
                      <a:pt x="417" y="371"/>
                    </a:lnTo>
                    <a:lnTo>
                      <a:pt x="417" y="365"/>
                    </a:lnTo>
                    <a:lnTo>
                      <a:pt x="417" y="360"/>
                    </a:lnTo>
                    <a:lnTo>
                      <a:pt x="411" y="360"/>
                    </a:lnTo>
                    <a:lnTo>
                      <a:pt x="406" y="360"/>
                    </a:lnTo>
                    <a:lnTo>
                      <a:pt x="406" y="355"/>
                    </a:lnTo>
                    <a:lnTo>
                      <a:pt x="396" y="355"/>
                    </a:lnTo>
                    <a:lnTo>
                      <a:pt x="396" y="350"/>
                    </a:lnTo>
                    <a:lnTo>
                      <a:pt x="390" y="350"/>
                    </a:lnTo>
                    <a:lnTo>
                      <a:pt x="385" y="344"/>
                    </a:lnTo>
                    <a:lnTo>
                      <a:pt x="380" y="339"/>
                    </a:lnTo>
                    <a:lnTo>
                      <a:pt x="375" y="339"/>
                    </a:lnTo>
                    <a:lnTo>
                      <a:pt x="370" y="339"/>
                    </a:lnTo>
                    <a:lnTo>
                      <a:pt x="364" y="339"/>
                    </a:lnTo>
                    <a:lnTo>
                      <a:pt x="364" y="334"/>
                    </a:lnTo>
                    <a:lnTo>
                      <a:pt x="370" y="334"/>
                    </a:lnTo>
                    <a:lnTo>
                      <a:pt x="370" y="329"/>
                    </a:lnTo>
                    <a:lnTo>
                      <a:pt x="364" y="329"/>
                    </a:lnTo>
                    <a:lnTo>
                      <a:pt x="370" y="324"/>
                    </a:lnTo>
                    <a:lnTo>
                      <a:pt x="364" y="324"/>
                    </a:lnTo>
                    <a:lnTo>
                      <a:pt x="370" y="324"/>
                    </a:lnTo>
                    <a:lnTo>
                      <a:pt x="370" y="318"/>
                    </a:lnTo>
                    <a:lnTo>
                      <a:pt x="364" y="318"/>
                    </a:lnTo>
                    <a:lnTo>
                      <a:pt x="364" y="313"/>
                    </a:lnTo>
                    <a:lnTo>
                      <a:pt x="364" y="308"/>
                    </a:lnTo>
                    <a:lnTo>
                      <a:pt x="364" y="303"/>
                    </a:lnTo>
                    <a:lnTo>
                      <a:pt x="364" y="297"/>
                    </a:lnTo>
                    <a:lnTo>
                      <a:pt x="364" y="292"/>
                    </a:lnTo>
                    <a:lnTo>
                      <a:pt x="364" y="287"/>
                    </a:lnTo>
                    <a:lnTo>
                      <a:pt x="370" y="282"/>
                    </a:lnTo>
                    <a:lnTo>
                      <a:pt x="364" y="282"/>
                    </a:lnTo>
                    <a:lnTo>
                      <a:pt x="364" y="276"/>
                    </a:lnTo>
                    <a:lnTo>
                      <a:pt x="364" y="271"/>
                    </a:lnTo>
                    <a:lnTo>
                      <a:pt x="370" y="271"/>
                    </a:lnTo>
                    <a:lnTo>
                      <a:pt x="370" y="266"/>
                    </a:lnTo>
                    <a:lnTo>
                      <a:pt x="370" y="261"/>
                    </a:lnTo>
                    <a:lnTo>
                      <a:pt x="364" y="261"/>
                    </a:lnTo>
                    <a:lnTo>
                      <a:pt x="364" y="256"/>
                    </a:lnTo>
                    <a:lnTo>
                      <a:pt x="364" y="250"/>
                    </a:lnTo>
                    <a:lnTo>
                      <a:pt x="359" y="250"/>
                    </a:lnTo>
                    <a:lnTo>
                      <a:pt x="359" y="245"/>
                    </a:lnTo>
                    <a:lnTo>
                      <a:pt x="359" y="240"/>
                    </a:lnTo>
                    <a:lnTo>
                      <a:pt x="359" y="235"/>
                    </a:lnTo>
                    <a:lnTo>
                      <a:pt x="359" y="229"/>
                    </a:lnTo>
                    <a:lnTo>
                      <a:pt x="354" y="229"/>
                    </a:lnTo>
                    <a:lnTo>
                      <a:pt x="359" y="224"/>
                    </a:lnTo>
                    <a:lnTo>
                      <a:pt x="359" y="219"/>
                    </a:lnTo>
                    <a:lnTo>
                      <a:pt x="354" y="224"/>
                    </a:lnTo>
                    <a:lnTo>
                      <a:pt x="349" y="219"/>
                    </a:lnTo>
                    <a:lnTo>
                      <a:pt x="349" y="214"/>
                    </a:lnTo>
                    <a:lnTo>
                      <a:pt x="344" y="214"/>
                    </a:lnTo>
                    <a:lnTo>
                      <a:pt x="338" y="214"/>
                    </a:lnTo>
                    <a:lnTo>
                      <a:pt x="333" y="214"/>
                    </a:lnTo>
                    <a:lnTo>
                      <a:pt x="333" y="219"/>
                    </a:lnTo>
                    <a:lnTo>
                      <a:pt x="328" y="219"/>
                    </a:lnTo>
                    <a:lnTo>
                      <a:pt x="317" y="219"/>
                    </a:lnTo>
                    <a:lnTo>
                      <a:pt x="312" y="219"/>
                    </a:lnTo>
                    <a:lnTo>
                      <a:pt x="307" y="214"/>
                    </a:lnTo>
                    <a:lnTo>
                      <a:pt x="297" y="209"/>
                    </a:lnTo>
                    <a:lnTo>
                      <a:pt x="291" y="209"/>
                    </a:lnTo>
                    <a:lnTo>
                      <a:pt x="286" y="203"/>
                    </a:lnTo>
                    <a:lnTo>
                      <a:pt x="281" y="203"/>
                    </a:lnTo>
                    <a:lnTo>
                      <a:pt x="276" y="209"/>
                    </a:lnTo>
                    <a:lnTo>
                      <a:pt x="271" y="209"/>
                    </a:lnTo>
                    <a:lnTo>
                      <a:pt x="265" y="203"/>
                    </a:lnTo>
                    <a:lnTo>
                      <a:pt x="260" y="209"/>
                    </a:lnTo>
                    <a:lnTo>
                      <a:pt x="255" y="209"/>
                    </a:lnTo>
                    <a:lnTo>
                      <a:pt x="250" y="209"/>
                    </a:lnTo>
                    <a:lnTo>
                      <a:pt x="245" y="209"/>
                    </a:lnTo>
                    <a:lnTo>
                      <a:pt x="239" y="214"/>
                    </a:lnTo>
                    <a:lnTo>
                      <a:pt x="234" y="214"/>
                    </a:lnTo>
                    <a:lnTo>
                      <a:pt x="229" y="209"/>
                    </a:lnTo>
                    <a:lnTo>
                      <a:pt x="229" y="203"/>
                    </a:lnTo>
                    <a:lnTo>
                      <a:pt x="234" y="203"/>
                    </a:lnTo>
                    <a:lnTo>
                      <a:pt x="234" y="198"/>
                    </a:lnTo>
                    <a:lnTo>
                      <a:pt x="239" y="198"/>
                    </a:lnTo>
                    <a:lnTo>
                      <a:pt x="239" y="193"/>
                    </a:lnTo>
                    <a:lnTo>
                      <a:pt x="245" y="177"/>
                    </a:lnTo>
                    <a:lnTo>
                      <a:pt x="245" y="167"/>
                    </a:lnTo>
                    <a:lnTo>
                      <a:pt x="239" y="162"/>
                    </a:lnTo>
                    <a:lnTo>
                      <a:pt x="239" y="156"/>
                    </a:lnTo>
                    <a:lnTo>
                      <a:pt x="234" y="151"/>
                    </a:lnTo>
                    <a:lnTo>
                      <a:pt x="234" y="141"/>
                    </a:lnTo>
                    <a:lnTo>
                      <a:pt x="229" y="141"/>
                    </a:lnTo>
                    <a:lnTo>
                      <a:pt x="224" y="135"/>
                    </a:lnTo>
                    <a:lnTo>
                      <a:pt x="218" y="135"/>
                    </a:lnTo>
                    <a:lnTo>
                      <a:pt x="213" y="135"/>
                    </a:lnTo>
                    <a:lnTo>
                      <a:pt x="208" y="135"/>
                    </a:lnTo>
                    <a:lnTo>
                      <a:pt x="203" y="141"/>
                    </a:lnTo>
                    <a:lnTo>
                      <a:pt x="198" y="146"/>
                    </a:lnTo>
                    <a:lnTo>
                      <a:pt x="192" y="146"/>
                    </a:lnTo>
                    <a:lnTo>
                      <a:pt x="187" y="146"/>
                    </a:lnTo>
                    <a:lnTo>
                      <a:pt x="182" y="146"/>
                    </a:lnTo>
                    <a:lnTo>
                      <a:pt x="177" y="146"/>
                    </a:lnTo>
                    <a:lnTo>
                      <a:pt x="172" y="146"/>
                    </a:lnTo>
                    <a:lnTo>
                      <a:pt x="166" y="146"/>
                    </a:lnTo>
                    <a:lnTo>
                      <a:pt x="161" y="151"/>
                    </a:lnTo>
                    <a:lnTo>
                      <a:pt x="156" y="151"/>
                    </a:lnTo>
                    <a:lnTo>
                      <a:pt x="151" y="151"/>
                    </a:lnTo>
                    <a:lnTo>
                      <a:pt x="151" y="156"/>
                    </a:lnTo>
                    <a:lnTo>
                      <a:pt x="145" y="156"/>
                    </a:lnTo>
                    <a:lnTo>
                      <a:pt x="135" y="156"/>
                    </a:lnTo>
                    <a:lnTo>
                      <a:pt x="130" y="162"/>
                    </a:lnTo>
                    <a:lnTo>
                      <a:pt x="125" y="162"/>
                    </a:lnTo>
                    <a:lnTo>
                      <a:pt x="119" y="162"/>
                    </a:lnTo>
                    <a:lnTo>
                      <a:pt x="114" y="167"/>
                    </a:lnTo>
                    <a:lnTo>
                      <a:pt x="109" y="172"/>
                    </a:lnTo>
                    <a:lnTo>
                      <a:pt x="109" y="177"/>
                    </a:lnTo>
                    <a:lnTo>
                      <a:pt x="104" y="193"/>
                    </a:lnTo>
                    <a:lnTo>
                      <a:pt x="99" y="198"/>
                    </a:lnTo>
                    <a:lnTo>
                      <a:pt x="99" y="203"/>
                    </a:lnTo>
                    <a:lnTo>
                      <a:pt x="93" y="209"/>
                    </a:lnTo>
                    <a:lnTo>
                      <a:pt x="88" y="214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73" y="219"/>
                    </a:lnTo>
                    <a:lnTo>
                      <a:pt x="67" y="219"/>
                    </a:lnTo>
                    <a:lnTo>
                      <a:pt x="62" y="219"/>
                    </a:lnTo>
                    <a:lnTo>
                      <a:pt x="57" y="219"/>
                    </a:lnTo>
                    <a:lnTo>
                      <a:pt x="52" y="224"/>
                    </a:lnTo>
                    <a:lnTo>
                      <a:pt x="46" y="224"/>
                    </a:lnTo>
                    <a:lnTo>
                      <a:pt x="41" y="224"/>
                    </a:lnTo>
                    <a:lnTo>
                      <a:pt x="31" y="224"/>
                    </a:lnTo>
                    <a:lnTo>
                      <a:pt x="26" y="224"/>
                    </a:lnTo>
                    <a:lnTo>
                      <a:pt x="20" y="224"/>
                    </a:lnTo>
                    <a:lnTo>
                      <a:pt x="10" y="224"/>
                    </a:lnTo>
                    <a:lnTo>
                      <a:pt x="0" y="224"/>
                    </a:lnTo>
                    <a:lnTo>
                      <a:pt x="10" y="214"/>
                    </a:lnTo>
                    <a:lnTo>
                      <a:pt x="15" y="214"/>
                    </a:lnTo>
                    <a:lnTo>
                      <a:pt x="15" y="209"/>
                    </a:lnTo>
                    <a:lnTo>
                      <a:pt x="20" y="203"/>
                    </a:lnTo>
                    <a:lnTo>
                      <a:pt x="41" y="188"/>
                    </a:lnTo>
                    <a:lnTo>
                      <a:pt x="52" y="172"/>
                    </a:lnTo>
                    <a:lnTo>
                      <a:pt x="57" y="172"/>
                    </a:lnTo>
                    <a:lnTo>
                      <a:pt x="57" y="167"/>
                    </a:lnTo>
                    <a:lnTo>
                      <a:pt x="62" y="162"/>
                    </a:lnTo>
                    <a:lnTo>
                      <a:pt x="67" y="156"/>
                    </a:lnTo>
                    <a:lnTo>
                      <a:pt x="73" y="151"/>
                    </a:lnTo>
                    <a:lnTo>
                      <a:pt x="73" y="146"/>
                    </a:lnTo>
                    <a:lnTo>
                      <a:pt x="83" y="141"/>
                    </a:lnTo>
                    <a:lnTo>
                      <a:pt x="83" y="135"/>
                    </a:lnTo>
                    <a:lnTo>
                      <a:pt x="88" y="135"/>
                    </a:lnTo>
                    <a:lnTo>
                      <a:pt x="104" y="120"/>
                    </a:lnTo>
                    <a:lnTo>
                      <a:pt x="104" y="115"/>
                    </a:lnTo>
                    <a:lnTo>
                      <a:pt x="109" y="115"/>
                    </a:lnTo>
                    <a:lnTo>
                      <a:pt x="125" y="94"/>
                    </a:lnTo>
                    <a:lnTo>
                      <a:pt x="130" y="88"/>
                    </a:lnTo>
                    <a:lnTo>
                      <a:pt x="135" y="83"/>
                    </a:lnTo>
                    <a:lnTo>
                      <a:pt x="140" y="83"/>
                    </a:lnTo>
                    <a:lnTo>
                      <a:pt x="145" y="78"/>
                    </a:lnTo>
                    <a:lnTo>
                      <a:pt x="151" y="73"/>
                    </a:lnTo>
                    <a:lnTo>
                      <a:pt x="156" y="73"/>
                    </a:lnTo>
                    <a:lnTo>
                      <a:pt x="177" y="62"/>
                    </a:lnTo>
                    <a:lnTo>
                      <a:pt x="182" y="57"/>
                    </a:lnTo>
                    <a:lnTo>
                      <a:pt x="192" y="57"/>
                    </a:lnTo>
                    <a:lnTo>
                      <a:pt x="203" y="52"/>
                    </a:lnTo>
                    <a:lnTo>
                      <a:pt x="203" y="47"/>
                    </a:lnTo>
                    <a:lnTo>
                      <a:pt x="213" y="47"/>
                    </a:lnTo>
                    <a:lnTo>
                      <a:pt x="218" y="41"/>
                    </a:lnTo>
                    <a:lnTo>
                      <a:pt x="224" y="41"/>
                    </a:lnTo>
                    <a:lnTo>
                      <a:pt x="229" y="41"/>
                    </a:lnTo>
                    <a:lnTo>
                      <a:pt x="234" y="41"/>
                    </a:lnTo>
                    <a:lnTo>
                      <a:pt x="239" y="41"/>
                    </a:lnTo>
                    <a:lnTo>
                      <a:pt x="271" y="41"/>
                    </a:lnTo>
                    <a:lnTo>
                      <a:pt x="286" y="41"/>
                    </a:lnTo>
                    <a:lnTo>
                      <a:pt x="302" y="36"/>
                    </a:lnTo>
                    <a:lnTo>
                      <a:pt x="307" y="36"/>
                    </a:lnTo>
                    <a:lnTo>
                      <a:pt x="312" y="36"/>
                    </a:lnTo>
                    <a:lnTo>
                      <a:pt x="323" y="36"/>
                    </a:lnTo>
                    <a:lnTo>
                      <a:pt x="333" y="26"/>
                    </a:lnTo>
                    <a:lnTo>
                      <a:pt x="364" y="15"/>
                    </a:lnTo>
                    <a:lnTo>
                      <a:pt x="380" y="10"/>
                    </a:lnTo>
                    <a:lnTo>
                      <a:pt x="390" y="5"/>
                    </a:lnTo>
                    <a:lnTo>
                      <a:pt x="396" y="5"/>
                    </a:lnTo>
                    <a:lnTo>
                      <a:pt x="406" y="5"/>
                    </a:lnTo>
                    <a:lnTo>
                      <a:pt x="411" y="10"/>
                    </a:lnTo>
                    <a:lnTo>
                      <a:pt x="422" y="10"/>
                    </a:lnTo>
                    <a:lnTo>
                      <a:pt x="443" y="10"/>
                    </a:lnTo>
                    <a:lnTo>
                      <a:pt x="463" y="5"/>
                    </a:lnTo>
                    <a:lnTo>
                      <a:pt x="474" y="5"/>
                    </a:lnTo>
                    <a:lnTo>
                      <a:pt x="531" y="0"/>
                    </a:lnTo>
                    <a:lnTo>
                      <a:pt x="547" y="0"/>
                    </a:lnTo>
                    <a:lnTo>
                      <a:pt x="599" y="0"/>
                    </a:lnTo>
                    <a:lnTo>
                      <a:pt x="620" y="0"/>
                    </a:lnTo>
                    <a:lnTo>
                      <a:pt x="630" y="0"/>
                    </a:lnTo>
                    <a:lnTo>
                      <a:pt x="635" y="0"/>
                    </a:lnTo>
                    <a:lnTo>
                      <a:pt x="651" y="5"/>
                    </a:lnTo>
                    <a:lnTo>
                      <a:pt x="662" y="5"/>
                    </a:lnTo>
                    <a:lnTo>
                      <a:pt x="672" y="5"/>
                    </a:lnTo>
                    <a:lnTo>
                      <a:pt x="677" y="5"/>
                    </a:lnTo>
                    <a:lnTo>
                      <a:pt x="688" y="5"/>
                    </a:lnTo>
                    <a:lnTo>
                      <a:pt x="703" y="5"/>
                    </a:lnTo>
                    <a:lnTo>
                      <a:pt x="714" y="10"/>
                    </a:lnTo>
                    <a:lnTo>
                      <a:pt x="719" y="10"/>
                    </a:lnTo>
                    <a:lnTo>
                      <a:pt x="724" y="10"/>
                    </a:lnTo>
                    <a:lnTo>
                      <a:pt x="734" y="10"/>
                    </a:lnTo>
                    <a:lnTo>
                      <a:pt x="740" y="15"/>
                    </a:lnTo>
                    <a:lnTo>
                      <a:pt x="745" y="20"/>
                    </a:lnTo>
                    <a:lnTo>
                      <a:pt x="755" y="26"/>
                    </a:lnTo>
                    <a:lnTo>
                      <a:pt x="781" y="31"/>
                    </a:lnTo>
                    <a:lnTo>
                      <a:pt x="787" y="31"/>
                    </a:lnTo>
                    <a:lnTo>
                      <a:pt x="792" y="36"/>
                    </a:lnTo>
                    <a:lnTo>
                      <a:pt x="797" y="36"/>
                    </a:lnTo>
                    <a:lnTo>
                      <a:pt x="807" y="36"/>
                    </a:lnTo>
                    <a:lnTo>
                      <a:pt x="818" y="36"/>
                    </a:lnTo>
                    <a:lnTo>
                      <a:pt x="828" y="41"/>
                    </a:lnTo>
                    <a:lnTo>
                      <a:pt x="844" y="41"/>
                    </a:lnTo>
                    <a:lnTo>
                      <a:pt x="849" y="41"/>
                    </a:lnTo>
                    <a:lnTo>
                      <a:pt x="854" y="47"/>
                    </a:lnTo>
                    <a:lnTo>
                      <a:pt x="860" y="47"/>
                    </a:lnTo>
                    <a:lnTo>
                      <a:pt x="865" y="47"/>
                    </a:lnTo>
                    <a:lnTo>
                      <a:pt x="870" y="52"/>
                    </a:lnTo>
                    <a:lnTo>
                      <a:pt x="875" y="52"/>
                    </a:lnTo>
                    <a:lnTo>
                      <a:pt x="886" y="62"/>
                    </a:lnTo>
                    <a:lnTo>
                      <a:pt x="906" y="73"/>
                    </a:lnTo>
                    <a:lnTo>
                      <a:pt x="912" y="78"/>
                    </a:lnTo>
                    <a:lnTo>
                      <a:pt x="917" y="83"/>
                    </a:lnTo>
                    <a:lnTo>
                      <a:pt x="917" y="88"/>
                    </a:lnTo>
                    <a:lnTo>
                      <a:pt x="922" y="88"/>
                    </a:lnTo>
                    <a:lnTo>
                      <a:pt x="922" y="94"/>
                    </a:lnTo>
                    <a:lnTo>
                      <a:pt x="927" y="94"/>
                    </a:lnTo>
                    <a:lnTo>
                      <a:pt x="938" y="99"/>
                    </a:lnTo>
                    <a:lnTo>
                      <a:pt x="948" y="99"/>
                    </a:lnTo>
                    <a:lnTo>
                      <a:pt x="953" y="104"/>
                    </a:lnTo>
                    <a:lnTo>
                      <a:pt x="959" y="104"/>
                    </a:lnTo>
                    <a:lnTo>
                      <a:pt x="964" y="104"/>
                    </a:lnTo>
                    <a:lnTo>
                      <a:pt x="964" y="109"/>
                    </a:lnTo>
                    <a:lnTo>
                      <a:pt x="969" y="109"/>
                    </a:lnTo>
                    <a:lnTo>
                      <a:pt x="974" y="109"/>
                    </a:lnTo>
                    <a:lnTo>
                      <a:pt x="979" y="109"/>
                    </a:lnTo>
                    <a:lnTo>
                      <a:pt x="979" y="104"/>
                    </a:lnTo>
                    <a:lnTo>
                      <a:pt x="985" y="104"/>
                    </a:lnTo>
                    <a:lnTo>
                      <a:pt x="985" y="99"/>
                    </a:lnTo>
                    <a:lnTo>
                      <a:pt x="990" y="99"/>
                    </a:lnTo>
                    <a:lnTo>
                      <a:pt x="990" y="104"/>
                    </a:lnTo>
                    <a:lnTo>
                      <a:pt x="1000" y="104"/>
                    </a:lnTo>
                    <a:lnTo>
                      <a:pt x="1006" y="104"/>
                    </a:lnTo>
                    <a:lnTo>
                      <a:pt x="1011" y="104"/>
                    </a:lnTo>
                    <a:lnTo>
                      <a:pt x="1016" y="104"/>
                    </a:lnTo>
                    <a:lnTo>
                      <a:pt x="1016" y="109"/>
                    </a:lnTo>
                    <a:lnTo>
                      <a:pt x="1016" y="115"/>
                    </a:lnTo>
                    <a:lnTo>
                      <a:pt x="1021" y="115"/>
                    </a:lnTo>
                    <a:lnTo>
                      <a:pt x="1026" y="109"/>
                    </a:lnTo>
                    <a:lnTo>
                      <a:pt x="1032" y="109"/>
                    </a:lnTo>
                    <a:lnTo>
                      <a:pt x="1032" y="115"/>
                    </a:lnTo>
                    <a:lnTo>
                      <a:pt x="1037" y="115"/>
                    </a:lnTo>
                    <a:lnTo>
                      <a:pt x="1042" y="115"/>
                    </a:lnTo>
                    <a:lnTo>
                      <a:pt x="1047" y="115"/>
                    </a:lnTo>
                    <a:lnTo>
                      <a:pt x="1047" y="120"/>
                    </a:lnTo>
                    <a:lnTo>
                      <a:pt x="1052" y="120"/>
                    </a:lnTo>
                    <a:lnTo>
                      <a:pt x="1058" y="120"/>
                    </a:lnTo>
                    <a:lnTo>
                      <a:pt x="1063" y="120"/>
                    </a:lnTo>
                    <a:lnTo>
                      <a:pt x="1068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F1BB100E-B77F-1FE1-D2C2-A3CFB00484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28803" y="1404834"/>
                <a:ext cx="1407647" cy="1203717"/>
              </a:xfrm>
              <a:custGeom>
                <a:avLst/>
                <a:gdLst>
                  <a:gd name="T0" fmla="*/ 912 w 954"/>
                  <a:gd name="T1" fmla="*/ 225 h 821"/>
                  <a:gd name="T2" fmla="*/ 834 w 954"/>
                  <a:gd name="T3" fmla="*/ 230 h 821"/>
                  <a:gd name="T4" fmla="*/ 787 w 954"/>
                  <a:gd name="T5" fmla="*/ 340 h 821"/>
                  <a:gd name="T6" fmla="*/ 719 w 954"/>
                  <a:gd name="T7" fmla="*/ 413 h 821"/>
                  <a:gd name="T8" fmla="*/ 620 w 954"/>
                  <a:gd name="T9" fmla="*/ 450 h 821"/>
                  <a:gd name="T10" fmla="*/ 578 w 954"/>
                  <a:gd name="T11" fmla="*/ 492 h 821"/>
                  <a:gd name="T12" fmla="*/ 636 w 954"/>
                  <a:gd name="T13" fmla="*/ 502 h 821"/>
                  <a:gd name="T14" fmla="*/ 636 w 954"/>
                  <a:gd name="T15" fmla="*/ 596 h 821"/>
                  <a:gd name="T16" fmla="*/ 672 w 954"/>
                  <a:gd name="T17" fmla="*/ 627 h 821"/>
                  <a:gd name="T18" fmla="*/ 698 w 954"/>
                  <a:gd name="T19" fmla="*/ 680 h 821"/>
                  <a:gd name="T20" fmla="*/ 771 w 954"/>
                  <a:gd name="T21" fmla="*/ 701 h 821"/>
                  <a:gd name="T22" fmla="*/ 865 w 954"/>
                  <a:gd name="T23" fmla="*/ 721 h 821"/>
                  <a:gd name="T24" fmla="*/ 834 w 954"/>
                  <a:gd name="T25" fmla="*/ 748 h 821"/>
                  <a:gd name="T26" fmla="*/ 802 w 954"/>
                  <a:gd name="T27" fmla="*/ 763 h 821"/>
                  <a:gd name="T28" fmla="*/ 787 w 954"/>
                  <a:gd name="T29" fmla="*/ 805 h 821"/>
                  <a:gd name="T30" fmla="*/ 761 w 954"/>
                  <a:gd name="T31" fmla="*/ 810 h 821"/>
                  <a:gd name="T32" fmla="*/ 703 w 954"/>
                  <a:gd name="T33" fmla="*/ 810 h 821"/>
                  <a:gd name="T34" fmla="*/ 662 w 954"/>
                  <a:gd name="T35" fmla="*/ 768 h 821"/>
                  <a:gd name="T36" fmla="*/ 662 w 954"/>
                  <a:gd name="T37" fmla="*/ 711 h 821"/>
                  <a:gd name="T38" fmla="*/ 615 w 954"/>
                  <a:gd name="T39" fmla="*/ 695 h 821"/>
                  <a:gd name="T40" fmla="*/ 557 w 954"/>
                  <a:gd name="T41" fmla="*/ 685 h 821"/>
                  <a:gd name="T42" fmla="*/ 516 w 954"/>
                  <a:gd name="T43" fmla="*/ 674 h 821"/>
                  <a:gd name="T44" fmla="*/ 427 w 954"/>
                  <a:gd name="T45" fmla="*/ 654 h 821"/>
                  <a:gd name="T46" fmla="*/ 417 w 954"/>
                  <a:gd name="T47" fmla="*/ 617 h 821"/>
                  <a:gd name="T48" fmla="*/ 469 w 954"/>
                  <a:gd name="T49" fmla="*/ 580 h 821"/>
                  <a:gd name="T50" fmla="*/ 432 w 954"/>
                  <a:gd name="T51" fmla="*/ 554 h 821"/>
                  <a:gd name="T52" fmla="*/ 427 w 954"/>
                  <a:gd name="T53" fmla="*/ 518 h 821"/>
                  <a:gd name="T54" fmla="*/ 391 w 954"/>
                  <a:gd name="T55" fmla="*/ 502 h 821"/>
                  <a:gd name="T56" fmla="*/ 412 w 954"/>
                  <a:gd name="T57" fmla="*/ 455 h 821"/>
                  <a:gd name="T58" fmla="*/ 417 w 954"/>
                  <a:gd name="T59" fmla="*/ 413 h 821"/>
                  <a:gd name="T60" fmla="*/ 417 w 954"/>
                  <a:gd name="T61" fmla="*/ 371 h 821"/>
                  <a:gd name="T62" fmla="*/ 391 w 954"/>
                  <a:gd name="T63" fmla="*/ 392 h 821"/>
                  <a:gd name="T64" fmla="*/ 344 w 954"/>
                  <a:gd name="T65" fmla="*/ 377 h 821"/>
                  <a:gd name="T66" fmla="*/ 312 w 954"/>
                  <a:gd name="T67" fmla="*/ 350 h 821"/>
                  <a:gd name="T68" fmla="*/ 292 w 954"/>
                  <a:gd name="T69" fmla="*/ 288 h 821"/>
                  <a:gd name="T70" fmla="*/ 255 w 954"/>
                  <a:gd name="T71" fmla="*/ 283 h 821"/>
                  <a:gd name="T72" fmla="*/ 229 w 954"/>
                  <a:gd name="T73" fmla="*/ 283 h 821"/>
                  <a:gd name="T74" fmla="*/ 224 w 954"/>
                  <a:gd name="T75" fmla="*/ 230 h 821"/>
                  <a:gd name="T76" fmla="*/ 208 w 954"/>
                  <a:gd name="T77" fmla="*/ 178 h 821"/>
                  <a:gd name="T78" fmla="*/ 146 w 954"/>
                  <a:gd name="T79" fmla="*/ 173 h 821"/>
                  <a:gd name="T80" fmla="*/ 104 w 954"/>
                  <a:gd name="T81" fmla="*/ 215 h 821"/>
                  <a:gd name="T82" fmla="*/ 62 w 954"/>
                  <a:gd name="T83" fmla="*/ 189 h 821"/>
                  <a:gd name="T84" fmla="*/ 41 w 954"/>
                  <a:gd name="T85" fmla="*/ 152 h 821"/>
                  <a:gd name="T86" fmla="*/ 0 w 954"/>
                  <a:gd name="T87" fmla="*/ 141 h 821"/>
                  <a:gd name="T88" fmla="*/ 10 w 954"/>
                  <a:gd name="T89" fmla="*/ 89 h 821"/>
                  <a:gd name="T90" fmla="*/ 57 w 954"/>
                  <a:gd name="T91" fmla="*/ 74 h 821"/>
                  <a:gd name="T92" fmla="*/ 109 w 954"/>
                  <a:gd name="T93" fmla="*/ 84 h 821"/>
                  <a:gd name="T94" fmla="*/ 177 w 954"/>
                  <a:gd name="T95" fmla="*/ 115 h 821"/>
                  <a:gd name="T96" fmla="*/ 229 w 954"/>
                  <a:gd name="T97" fmla="*/ 131 h 821"/>
                  <a:gd name="T98" fmla="*/ 307 w 954"/>
                  <a:gd name="T99" fmla="*/ 121 h 821"/>
                  <a:gd name="T100" fmla="*/ 349 w 954"/>
                  <a:gd name="T101" fmla="*/ 84 h 821"/>
                  <a:gd name="T102" fmla="*/ 432 w 954"/>
                  <a:gd name="T103" fmla="*/ 84 h 821"/>
                  <a:gd name="T104" fmla="*/ 531 w 954"/>
                  <a:gd name="T105" fmla="*/ 84 h 821"/>
                  <a:gd name="T106" fmla="*/ 625 w 954"/>
                  <a:gd name="T107" fmla="*/ 89 h 821"/>
                  <a:gd name="T108" fmla="*/ 683 w 954"/>
                  <a:gd name="T109" fmla="*/ 63 h 821"/>
                  <a:gd name="T110" fmla="*/ 740 w 954"/>
                  <a:gd name="T111" fmla="*/ 16 h 821"/>
                  <a:gd name="T112" fmla="*/ 802 w 954"/>
                  <a:gd name="T113" fmla="*/ 0 h 821"/>
                  <a:gd name="T114" fmla="*/ 818 w 954"/>
                  <a:gd name="T115" fmla="*/ 68 h 821"/>
                  <a:gd name="T116" fmla="*/ 865 w 954"/>
                  <a:gd name="T117" fmla="*/ 68 h 821"/>
                  <a:gd name="T118" fmla="*/ 933 w 954"/>
                  <a:gd name="T119" fmla="*/ 79 h 821"/>
                  <a:gd name="T120" fmla="*/ 948 w 954"/>
                  <a:gd name="T121" fmla="*/ 121 h 821"/>
                  <a:gd name="T122" fmla="*/ 948 w 954"/>
                  <a:gd name="T123" fmla="*/ 168 h 821"/>
                  <a:gd name="T124" fmla="*/ 948 w 954"/>
                  <a:gd name="T125" fmla="*/ 204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4" h="821">
                    <a:moveTo>
                      <a:pt x="954" y="204"/>
                    </a:moveTo>
                    <a:lnTo>
                      <a:pt x="948" y="204"/>
                    </a:lnTo>
                    <a:lnTo>
                      <a:pt x="948" y="209"/>
                    </a:lnTo>
                    <a:lnTo>
                      <a:pt x="943" y="209"/>
                    </a:lnTo>
                    <a:lnTo>
                      <a:pt x="943" y="215"/>
                    </a:lnTo>
                    <a:lnTo>
                      <a:pt x="938" y="215"/>
                    </a:lnTo>
                    <a:lnTo>
                      <a:pt x="933" y="215"/>
                    </a:lnTo>
                    <a:lnTo>
                      <a:pt x="933" y="220"/>
                    </a:lnTo>
                    <a:lnTo>
                      <a:pt x="928" y="220"/>
                    </a:lnTo>
                    <a:lnTo>
                      <a:pt x="922" y="220"/>
                    </a:lnTo>
                    <a:lnTo>
                      <a:pt x="917" y="225"/>
                    </a:lnTo>
                    <a:lnTo>
                      <a:pt x="912" y="225"/>
                    </a:lnTo>
                    <a:lnTo>
                      <a:pt x="907" y="230"/>
                    </a:lnTo>
                    <a:lnTo>
                      <a:pt x="901" y="230"/>
                    </a:lnTo>
                    <a:lnTo>
                      <a:pt x="901" y="236"/>
                    </a:lnTo>
                    <a:lnTo>
                      <a:pt x="896" y="236"/>
                    </a:lnTo>
                    <a:lnTo>
                      <a:pt x="891" y="236"/>
                    </a:lnTo>
                    <a:lnTo>
                      <a:pt x="886" y="236"/>
                    </a:lnTo>
                    <a:lnTo>
                      <a:pt x="881" y="225"/>
                    </a:lnTo>
                    <a:lnTo>
                      <a:pt x="870" y="220"/>
                    </a:lnTo>
                    <a:lnTo>
                      <a:pt x="855" y="220"/>
                    </a:lnTo>
                    <a:lnTo>
                      <a:pt x="849" y="225"/>
                    </a:lnTo>
                    <a:lnTo>
                      <a:pt x="839" y="225"/>
                    </a:lnTo>
                    <a:lnTo>
                      <a:pt x="834" y="230"/>
                    </a:lnTo>
                    <a:lnTo>
                      <a:pt x="823" y="241"/>
                    </a:lnTo>
                    <a:lnTo>
                      <a:pt x="818" y="241"/>
                    </a:lnTo>
                    <a:lnTo>
                      <a:pt x="818" y="246"/>
                    </a:lnTo>
                    <a:lnTo>
                      <a:pt x="813" y="256"/>
                    </a:lnTo>
                    <a:lnTo>
                      <a:pt x="813" y="267"/>
                    </a:lnTo>
                    <a:lnTo>
                      <a:pt x="813" y="277"/>
                    </a:lnTo>
                    <a:lnTo>
                      <a:pt x="808" y="288"/>
                    </a:lnTo>
                    <a:lnTo>
                      <a:pt x="802" y="298"/>
                    </a:lnTo>
                    <a:lnTo>
                      <a:pt x="802" y="303"/>
                    </a:lnTo>
                    <a:lnTo>
                      <a:pt x="797" y="314"/>
                    </a:lnTo>
                    <a:lnTo>
                      <a:pt x="792" y="319"/>
                    </a:lnTo>
                    <a:lnTo>
                      <a:pt x="787" y="340"/>
                    </a:lnTo>
                    <a:lnTo>
                      <a:pt x="787" y="345"/>
                    </a:lnTo>
                    <a:lnTo>
                      <a:pt x="782" y="366"/>
                    </a:lnTo>
                    <a:lnTo>
                      <a:pt x="782" y="377"/>
                    </a:lnTo>
                    <a:lnTo>
                      <a:pt x="787" y="382"/>
                    </a:lnTo>
                    <a:lnTo>
                      <a:pt x="787" y="387"/>
                    </a:lnTo>
                    <a:lnTo>
                      <a:pt x="782" y="387"/>
                    </a:lnTo>
                    <a:lnTo>
                      <a:pt x="776" y="392"/>
                    </a:lnTo>
                    <a:lnTo>
                      <a:pt x="771" y="392"/>
                    </a:lnTo>
                    <a:lnTo>
                      <a:pt x="761" y="392"/>
                    </a:lnTo>
                    <a:lnTo>
                      <a:pt x="756" y="398"/>
                    </a:lnTo>
                    <a:lnTo>
                      <a:pt x="756" y="403"/>
                    </a:lnTo>
                    <a:lnTo>
                      <a:pt x="719" y="413"/>
                    </a:lnTo>
                    <a:lnTo>
                      <a:pt x="709" y="418"/>
                    </a:lnTo>
                    <a:lnTo>
                      <a:pt x="703" y="418"/>
                    </a:lnTo>
                    <a:lnTo>
                      <a:pt x="698" y="418"/>
                    </a:lnTo>
                    <a:lnTo>
                      <a:pt x="688" y="418"/>
                    </a:lnTo>
                    <a:lnTo>
                      <a:pt x="683" y="424"/>
                    </a:lnTo>
                    <a:lnTo>
                      <a:pt x="677" y="424"/>
                    </a:lnTo>
                    <a:lnTo>
                      <a:pt x="662" y="429"/>
                    </a:lnTo>
                    <a:lnTo>
                      <a:pt x="657" y="434"/>
                    </a:lnTo>
                    <a:lnTo>
                      <a:pt x="651" y="434"/>
                    </a:lnTo>
                    <a:lnTo>
                      <a:pt x="646" y="439"/>
                    </a:lnTo>
                    <a:lnTo>
                      <a:pt x="636" y="445"/>
                    </a:lnTo>
                    <a:lnTo>
                      <a:pt x="620" y="450"/>
                    </a:lnTo>
                    <a:lnTo>
                      <a:pt x="615" y="450"/>
                    </a:lnTo>
                    <a:lnTo>
                      <a:pt x="604" y="450"/>
                    </a:lnTo>
                    <a:lnTo>
                      <a:pt x="599" y="450"/>
                    </a:lnTo>
                    <a:lnTo>
                      <a:pt x="594" y="450"/>
                    </a:lnTo>
                    <a:lnTo>
                      <a:pt x="594" y="460"/>
                    </a:lnTo>
                    <a:lnTo>
                      <a:pt x="594" y="465"/>
                    </a:lnTo>
                    <a:lnTo>
                      <a:pt x="589" y="471"/>
                    </a:lnTo>
                    <a:lnTo>
                      <a:pt x="589" y="476"/>
                    </a:lnTo>
                    <a:lnTo>
                      <a:pt x="589" y="481"/>
                    </a:lnTo>
                    <a:lnTo>
                      <a:pt x="589" y="486"/>
                    </a:lnTo>
                    <a:lnTo>
                      <a:pt x="584" y="486"/>
                    </a:lnTo>
                    <a:lnTo>
                      <a:pt x="578" y="492"/>
                    </a:lnTo>
                    <a:lnTo>
                      <a:pt x="573" y="497"/>
                    </a:lnTo>
                    <a:lnTo>
                      <a:pt x="573" y="502"/>
                    </a:lnTo>
                    <a:lnTo>
                      <a:pt x="578" y="507"/>
                    </a:lnTo>
                    <a:lnTo>
                      <a:pt x="578" y="512"/>
                    </a:lnTo>
                    <a:lnTo>
                      <a:pt x="584" y="512"/>
                    </a:lnTo>
                    <a:lnTo>
                      <a:pt x="589" y="512"/>
                    </a:lnTo>
                    <a:lnTo>
                      <a:pt x="594" y="512"/>
                    </a:lnTo>
                    <a:lnTo>
                      <a:pt x="604" y="512"/>
                    </a:lnTo>
                    <a:lnTo>
                      <a:pt x="610" y="507"/>
                    </a:lnTo>
                    <a:lnTo>
                      <a:pt x="615" y="507"/>
                    </a:lnTo>
                    <a:lnTo>
                      <a:pt x="620" y="502"/>
                    </a:lnTo>
                    <a:lnTo>
                      <a:pt x="636" y="502"/>
                    </a:lnTo>
                    <a:lnTo>
                      <a:pt x="646" y="507"/>
                    </a:lnTo>
                    <a:lnTo>
                      <a:pt x="651" y="512"/>
                    </a:lnTo>
                    <a:lnTo>
                      <a:pt x="651" y="523"/>
                    </a:lnTo>
                    <a:lnTo>
                      <a:pt x="651" y="539"/>
                    </a:lnTo>
                    <a:lnTo>
                      <a:pt x="651" y="554"/>
                    </a:lnTo>
                    <a:lnTo>
                      <a:pt x="651" y="559"/>
                    </a:lnTo>
                    <a:lnTo>
                      <a:pt x="651" y="565"/>
                    </a:lnTo>
                    <a:lnTo>
                      <a:pt x="651" y="570"/>
                    </a:lnTo>
                    <a:lnTo>
                      <a:pt x="651" y="575"/>
                    </a:lnTo>
                    <a:lnTo>
                      <a:pt x="646" y="580"/>
                    </a:lnTo>
                    <a:lnTo>
                      <a:pt x="636" y="586"/>
                    </a:lnTo>
                    <a:lnTo>
                      <a:pt x="636" y="596"/>
                    </a:lnTo>
                    <a:lnTo>
                      <a:pt x="636" y="612"/>
                    </a:lnTo>
                    <a:lnTo>
                      <a:pt x="641" y="617"/>
                    </a:lnTo>
                    <a:lnTo>
                      <a:pt x="646" y="617"/>
                    </a:lnTo>
                    <a:lnTo>
                      <a:pt x="651" y="612"/>
                    </a:lnTo>
                    <a:lnTo>
                      <a:pt x="657" y="607"/>
                    </a:lnTo>
                    <a:lnTo>
                      <a:pt x="657" y="601"/>
                    </a:lnTo>
                    <a:lnTo>
                      <a:pt x="662" y="601"/>
                    </a:lnTo>
                    <a:lnTo>
                      <a:pt x="667" y="607"/>
                    </a:lnTo>
                    <a:lnTo>
                      <a:pt x="672" y="612"/>
                    </a:lnTo>
                    <a:lnTo>
                      <a:pt x="672" y="617"/>
                    </a:lnTo>
                    <a:lnTo>
                      <a:pt x="672" y="622"/>
                    </a:lnTo>
                    <a:lnTo>
                      <a:pt x="672" y="627"/>
                    </a:lnTo>
                    <a:lnTo>
                      <a:pt x="672" y="633"/>
                    </a:lnTo>
                    <a:lnTo>
                      <a:pt x="672" y="638"/>
                    </a:lnTo>
                    <a:lnTo>
                      <a:pt x="672" y="643"/>
                    </a:lnTo>
                    <a:lnTo>
                      <a:pt x="672" y="654"/>
                    </a:lnTo>
                    <a:lnTo>
                      <a:pt x="672" y="659"/>
                    </a:lnTo>
                    <a:lnTo>
                      <a:pt x="677" y="659"/>
                    </a:lnTo>
                    <a:lnTo>
                      <a:pt x="683" y="659"/>
                    </a:lnTo>
                    <a:lnTo>
                      <a:pt x="688" y="659"/>
                    </a:lnTo>
                    <a:lnTo>
                      <a:pt x="693" y="664"/>
                    </a:lnTo>
                    <a:lnTo>
                      <a:pt x="693" y="669"/>
                    </a:lnTo>
                    <a:lnTo>
                      <a:pt x="698" y="674"/>
                    </a:lnTo>
                    <a:lnTo>
                      <a:pt x="698" y="680"/>
                    </a:lnTo>
                    <a:lnTo>
                      <a:pt x="703" y="685"/>
                    </a:lnTo>
                    <a:lnTo>
                      <a:pt x="709" y="690"/>
                    </a:lnTo>
                    <a:lnTo>
                      <a:pt x="714" y="695"/>
                    </a:lnTo>
                    <a:lnTo>
                      <a:pt x="719" y="695"/>
                    </a:lnTo>
                    <a:lnTo>
                      <a:pt x="724" y="695"/>
                    </a:lnTo>
                    <a:lnTo>
                      <a:pt x="729" y="695"/>
                    </a:lnTo>
                    <a:lnTo>
                      <a:pt x="735" y="695"/>
                    </a:lnTo>
                    <a:lnTo>
                      <a:pt x="745" y="695"/>
                    </a:lnTo>
                    <a:lnTo>
                      <a:pt x="750" y="695"/>
                    </a:lnTo>
                    <a:lnTo>
                      <a:pt x="756" y="695"/>
                    </a:lnTo>
                    <a:lnTo>
                      <a:pt x="766" y="701"/>
                    </a:lnTo>
                    <a:lnTo>
                      <a:pt x="771" y="701"/>
                    </a:lnTo>
                    <a:lnTo>
                      <a:pt x="776" y="706"/>
                    </a:lnTo>
                    <a:lnTo>
                      <a:pt x="787" y="706"/>
                    </a:lnTo>
                    <a:lnTo>
                      <a:pt x="797" y="711"/>
                    </a:lnTo>
                    <a:lnTo>
                      <a:pt x="802" y="711"/>
                    </a:lnTo>
                    <a:lnTo>
                      <a:pt x="813" y="711"/>
                    </a:lnTo>
                    <a:lnTo>
                      <a:pt x="818" y="711"/>
                    </a:lnTo>
                    <a:lnTo>
                      <a:pt x="823" y="716"/>
                    </a:lnTo>
                    <a:lnTo>
                      <a:pt x="829" y="716"/>
                    </a:lnTo>
                    <a:lnTo>
                      <a:pt x="844" y="716"/>
                    </a:lnTo>
                    <a:lnTo>
                      <a:pt x="855" y="716"/>
                    </a:lnTo>
                    <a:lnTo>
                      <a:pt x="860" y="716"/>
                    </a:lnTo>
                    <a:lnTo>
                      <a:pt x="865" y="721"/>
                    </a:lnTo>
                    <a:lnTo>
                      <a:pt x="860" y="721"/>
                    </a:lnTo>
                    <a:lnTo>
                      <a:pt x="865" y="721"/>
                    </a:lnTo>
                    <a:lnTo>
                      <a:pt x="865" y="727"/>
                    </a:lnTo>
                    <a:lnTo>
                      <a:pt x="860" y="732"/>
                    </a:lnTo>
                    <a:lnTo>
                      <a:pt x="855" y="742"/>
                    </a:lnTo>
                    <a:lnTo>
                      <a:pt x="855" y="748"/>
                    </a:lnTo>
                    <a:lnTo>
                      <a:pt x="849" y="748"/>
                    </a:lnTo>
                    <a:lnTo>
                      <a:pt x="849" y="753"/>
                    </a:lnTo>
                    <a:lnTo>
                      <a:pt x="849" y="748"/>
                    </a:lnTo>
                    <a:lnTo>
                      <a:pt x="844" y="748"/>
                    </a:lnTo>
                    <a:lnTo>
                      <a:pt x="839" y="748"/>
                    </a:lnTo>
                    <a:lnTo>
                      <a:pt x="834" y="748"/>
                    </a:lnTo>
                    <a:lnTo>
                      <a:pt x="834" y="753"/>
                    </a:lnTo>
                    <a:lnTo>
                      <a:pt x="834" y="758"/>
                    </a:lnTo>
                    <a:lnTo>
                      <a:pt x="829" y="758"/>
                    </a:lnTo>
                    <a:lnTo>
                      <a:pt x="829" y="753"/>
                    </a:lnTo>
                    <a:lnTo>
                      <a:pt x="829" y="758"/>
                    </a:lnTo>
                    <a:lnTo>
                      <a:pt x="823" y="763"/>
                    </a:lnTo>
                    <a:lnTo>
                      <a:pt x="818" y="763"/>
                    </a:lnTo>
                    <a:lnTo>
                      <a:pt x="813" y="763"/>
                    </a:lnTo>
                    <a:lnTo>
                      <a:pt x="808" y="763"/>
                    </a:lnTo>
                    <a:lnTo>
                      <a:pt x="808" y="758"/>
                    </a:lnTo>
                    <a:lnTo>
                      <a:pt x="802" y="758"/>
                    </a:lnTo>
                    <a:lnTo>
                      <a:pt x="802" y="763"/>
                    </a:lnTo>
                    <a:lnTo>
                      <a:pt x="797" y="763"/>
                    </a:lnTo>
                    <a:lnTo>
                      <a:pt x="792" y="768"/>
                    </a:lnTo>
                    <a:lnTo>
                      <a:pt x="787" y="774"/>
                    </a:lnTo>
                    <a:lnTo>
                      <a:pt x="787" y="779"/>
                    </a:lnTo>
                    <a:lnTo>
                      <a:pt x="782" y="779"/>
                    </a:lnTo>
                    <a:lnTo>
                      <a:pt x="782" y="784"/>
                    </a:lnTo>
                    <a:lnTo>
                      <a:pt x="776" y="789"/>
                    </a:lnTo>
                    <a:lnTo>
                      <a:pt x="776" y="795"/>
                    </a:lnTo>
                    <a:lnTo>
                      <a:pt x="776" y="800"/>
                    </a:lnTo>
                    <a:lnTo>
                      <a:pt x="782" y="800"/>
                    </a:lnTo>
                    <a:lnTo>
                      <a:pt x="782" y="805"/>
                    </a:lnTo>
                    <a:lnTo>
                      <a:pt x="787" y="805"/>
                    </a:lnTo>
                    <a:lnTo>
                      <a:pt x="792" y="805"/>
                    </a:lnTo>
                    <a:lnTo>
                      <a:pt x="797" y="810"/>
                    </a:lnTo>
                    <a:lnTo>
                      <a:pt x="797" y="816"/>
                    </a:lnTo>
                    <a:lnTo>
                      <a:pt x="792" y="816"/>
                    </a:lnTo>
                    <a:lnTo>
                      <a:pt x="792" y="821"/>
                    </a:lnTo>
                    <a:lnTo>
                      <a:pt x="787" y="821"/>
                    </a:lnTo>
                    <a:lnTo>
                      <a:pt x="782" y="821"/>
                    </a:lnTo>
                    <a:lnTo>
                      <a:pt x="776" y="816"/>
                    </a:lnTo>
                    <a:lnTo>
                      <a:pt x="771" y="816"/>
                    </a:lnTo>
                    <a:lnTo>
                      <a:pt x="766" y="816"/>
                    </a:lnTo>
                    <a:lnTo>
                      <a:pt x="766" y="810"/>
                    </a:lnTo>
                    <a:lnTo>
                      <a:pt x="761" y="810"/>
                    </a:lnTo>
                    <a:lnTo>
                      <a:pt x="761" y="805"/>
                    </a:lnTo>
                    <a:lnTo>
                      <a:pt x="756" y="800"/>
                    </a:lnTo>
                    <a:lnTo>
                      <a:pt x="750" y="800"/>
                    </a:lnTo>
                    <a:lnTo>
                      <a:pt x="745" y="800"/>
                    </a:lnTo>
                    <a:lnTo>
                      <a:pt x="740" y="800"/>
                    </a:lnTo>
                    <a:lnTo>
                      <a:pt x="735" y="800"/>
                    </a:lnTo>
                    <a:lnTo>
                      <a:pt x="729" y="805"/>
                    </a:lnTo>
                    <a:lnTo>
                      <a:pt x="724" y="805"/>
                    </a:lnTo>
                    <a:lnTo>
                      <a:pt x="724" y="810"/>
                    </a:lnTo>
                    <a:lnTo>
                      <a:pt x="714" y="810"/>
                    </a:lnTo>
                    <a:lnTo>
                      <a:pt x="709" y="810"/>
                    </a:lnTo>
                    <a:lnTo>
                      <a:pt x="703" y="810"/>
                    </a:lnTo>
                    <a:lnTo>
                      <a:pt x="698" y="810"/>
                    </a:lnTo>
                    <a:lnTo>
                      <a:pt x="693" y="805"/>
                    </a:lnTo>
                    <a:lnTo>
                      <a:pt x="683" y="805"/>
                    </a:lnTo>
                    <a:lnTo>
                      <a:pt x="677" y="805"/>
                    </a:lnTo>
                    <a:lnTo>
                      <a:pt x="677" y="800"/>
                    </a:lnTo>
                    <a:lnTo>
                      <a:pt x="672" y="800"/>
                    </a:lnTo>
                    <a:lnTo>
                      <a:pt x="667" y="795"/>
                    </a:lnTo>
                    <a:lnTo>
                      <a:pt x="667" y="789"/>
                    </a:lnTo>
                    <a:lnTo>
                      <a:pt x="662" y="779"/>
                    </a:lnTo>
                    <a:lnTo>
                      <a:pt x="667" y="774"/>
                    </a:lnTo>
                    <a:lnTo>
                      <a:pt x="662" y="774"/>
                    </a:lnTo>
                    <a:lnTo>
                      <a:pt x="662" y="768"/>
                    </a:lnTo>
                    <a:lnTo>
                      <a:pt x="662" y="758"/>
                    </a:lnTo>
                    <a:lnTo>
                      <a:pt x="662" y="753"/>
                    </a:lnTo>
                    <a:lnTo>
                      <a:pt x="667" y="753"/>
                    </a:lnTo>
                    <a:lnTo>
                      <a:pt x="667" y="748"/>
                    </a:lnTo>
                    <a:lnTo>
                      <a:pt x="672" y="748"/>
                    </a:lnTo>
                    <a:lnTo>
                      <a:pt x="672" y="742"/>
                    </a:lnTo>
                    <a:lnTo>
                      <a:pt x="677" y="737"/>
                    </a:lnTo>
                    <a:lnTo>
                      <a:pt x="677" y="732"/>
                    </a:lnTo>
                    <a:lnTo>
                      <a:pt x="672" y="727"/>
                    </a:lnTo>
                    <a:lnTo>
                      <a:pt x="672" y="721"/>
                    </a:lnTo>
                    <a:lnTo>
                      <a:pt x="667" y="716"/>
                    </a:lnTo>
                    <a:lnTo>
                      <a:pt x="662" y="711"/>
                    </a:lnTo>
                    <a:lnTo>
                      <a:pt x="662" y="701"/>
                    </a:lnTo>
                    <a:lnTo>
                      <a:pt x="657" y="701"/>
                    </a:lnTo>
                    <a:lnTo>
                      <a:pt x="657" y="695"/>
                    </a:lnTo>
                    <a:lnTo>
                      <a:pt x="651" y="690"/>
                    </a:lnTo>
                    <a:lnTo>
                      <a:pt x="651" y="685"/>
                    </a:lnTo>
                    <a:lnTo>
                      <a:pt x="646" y="685"/>
                    </a:lnTo>
                    <a:lnTo>
                      <a:pt x="641" y="685"/>
                    </a:lnTo>
                    <a:lnTo>
                      <a:pt x="636" y="690"/>
                    </a:lnTo>
                    <a:lnTo>
                      <a:pt x="630" y="690"/>
                    </a:lnTo>
                    <a:lnTo>
                      <a:pt x="625" y="695"/>
                    </a:lnTo>
                    <a:lnTo>
                      <a:pt x="620" y="695"/>
                    </a:lnTo>
                    <a:lnTo>
                      <a:pt x="615" y="695"/>
                    </a:lnTo>
                    <a:lnTo>
                      <a:pt x="610" y="701"/>
                    </a:lnTo>
                    <a:lnTo>
                      <a:pt x="604" y="701"/>
                    </a:lnTo>
                    <a:lnTo>
                      <a:pt x="604" y="695"/>
                    </a:lnTo>
                    <a:lnTo>
                      <a:pt x="599" y="695"/>
                    </a:lnTo>
                    <a:lnTo>
                      <a:pt x="589" y="701"/>
                    </a:lnTo>
                    <a:lnTo>
                      <a:pt x="584" y="701"/>
                    </a:lnTo>
                    <a:lnTo>
                      <a:pt x="578" y="701"/>
                    </a:lnTo>
                    <a:lnTo>
                      <a:pt x="573" y="695"/>
                    </a:lnTo>
                    <a:lnTo>
                      <a:pt x="568" y="695"/>
                    </a:lnTo>
                    <a:lnTo>
                      <a:pt x="563" y="690"/>
                    </a:lnTo>
                    <a:lnTo>
                      <a:pt x="557" y="690"/>
                    </a:lnTo>
                    <a:lnTo>
                      <a:pt x="557" y="685"/>
                    </a:lnTo>
                    <a:lnTo>
                      <a:pt x="557" y="680"/>
                    </a:lnTo>
                    <a:lnTo>
                      <a:pt x="557" y="674"/>
                    </a:lnTo>
                    <a:lnTo>
                      <a:pt x="552" y="669"/>
                    </a:lnTo>
                    <a:lnTo>
                      <a:pt x="547" y="664"/>
                    </a:lnTo>
                    <a:lnTo>
                      <a:pt x="542" y="664"/>
                    </a:lnTo>
                    <a:lnTo>
                      <a:pt x="537" y="664"/>
                    </a:lnTo>
                    <a:lnTo>
                      <a:pt x="531" y="664"/>
                    </a:lnTo>
                    <a:lnTo>
                      <a:pt x="526" y="664"/>
                    </a:lnTo>
                    <a:lnTo>
                      <a:pt x="526" y="669"/>
                    </a:lnTo>
                    <a:lnTo>
                      <a:pt x="521" y="669"/>
                    </a:lnTo>
                    <a:lnTo>
                      <a:pt x="516" y="669"/>
                    </a:lnTo>
                    <a:lnTo>
                      <a:pt x="516" y="674"/>
                    </a:lnTo>
                    <a:lnTo>
                      <a:pt x="511" y="674"/>
                    </a:lnTo>
                    <a:lnTo>
                      <a:pt x="500" y="674"/>
                    </a:lnTo>
                    <a:lnTo>
                      <a:pt x="495" y="674"/>
                    </a:lnTo>
                    <a:lnTo>
                      <a:pt x="484" y="669"/>
                    </a:lnTo>
                    <a:lnTo>
                      <a:pt x="479" y="664"/>
                    </a:lnTo>
                    <a:lnTo>
                      <a:pt x="474" y="664"/>
                    </a:lnTo>
                    <a:lnTo>
                      <a:pt x="469" y="659"/>
                    </a:lnTo>
                    <a:lnTo>
                      <a:pt x="453" y="654"/>
                    </a:lnTo>
                    <a:lnTo>
                      <a:pt x="448" y="654"/>
                    </a:lnTo>
                    <a:lnTo>
                      <a:pt x="438" y="648"/>
                    </a:lnTo>
                    <a:lnTo>
                      <a:pt x="432" y="654"/>
                    </a:lnTo>
                    <a:lnTo>
                      <a:pt x="427" y="654"/>
                    </a:lnTo>
                    <a:lnTo>
                      <a:pt x="417" y="654"/>
                    </a:lnTo>
                    <a:lnTo>
                      <a:pt x="412" y="659"/>
                    </a:lnTo>
                    <a:lnTo>
                      <a:pt x="406" y="659"/>
                    </a:lnTo>
                    <a:lnTo>
                      <a:pt x="406" y="654"/>
                    </a:lnTo>
                    <a:lnTo>
                      <a:pt x="406" y="648"/>
                    </a:lnTo>
                    <a:lnTo>
                      <a:pt x="412" y="643"/>
                    </a:lnTo>
                    <a:lnTo>
                      <a:pt x="412" y="638"/>
                    </a:lnTo>
                    <a:lnTo>
                      <a:pt x="412" y="633"/>
                    </a:lnTo>
                    <a:lnTo>
                      <a:pt x="417" y="633"/>
                    </a:lnTo>
                    <a:lnTo>
                      <a:pt x="417" y="627"/>
                    </a:lnTo>
                    <a:lnTo>
                      <a:pt x="417" y="622"/>
                    </a:lnTo>
                    <a:lnTo>
                      <a:pt x="417" y="617"/>
                    </a:lnTo>
                    <a:lnTo>
                      <a:pt x="417" y="612"/>
                    </a:lnTo>
                    <a:lnTo>
                      <a:pt x="422" y="612"/>
                    </a:lnTo>
                    <a:lnTo>
                      <a:pt x="427" y="607"/>
                    </a:lnTo>
                    <a:lnTo>
                      <a:pt x="432" y="607"/>
                    </a:lnTo>
                    <a:lnTo>
                      <a:pt x="438" y="607"/>
                    </a:lnTo>
                    <a:lnTo>
                      <a:pt x="443" y="601"/>
                    </a:lnTo>
                    <a:lnTo>
                      <a:pt x="453" y="596"/>
                    </a:lnTo>
                    <a:lnTo>
                      <a:pt x="458" y="596"/>
                    </a:lnTo>
                    <a:lnTo>
                      <a:pt x="458" y="591"/>
                    </a:lnTo>
                    <a:lnTo>
                      <a:pt x="458" y="586"/>
                    </a:lnTo>
                    <a:lnTo>
                      <a:pt x="464" y="586"/>
                    </a:lnTo>
                    <a:lnTo>
                      <a:pt x="469" y="580"/>
                    </a:lnTo>
                    <a:lnTo>
                      <a:pt x="474" y="580"/>
                    </a:lnTo>
                    <a:lnTo>
                      <a:pt x="474" y="575"/>
                    </a:lnTo>
                    <a:lnTo>
                      <a:pt x="474" y="570"/>
                    </a:lnTo>
                    <a:lnTo>
                      <a:pt x="469" y="570"/>
                    </a:lnTo>
                    <a:lnTo>
                      <a:pt x="464" y="570"/>
                    </a:lnTo>
                    <a:lnTo>
                      <a:pt x="458" y="570"/>
                    </a:lnTo>
                    <a:lnTo>
                      <a:pt x="453" y="570"/>
                    </a:lnTo>
                    <a:lnTo>
                      <a:pt x="448" y="570"/>
                    </a:lnTo>
                    <a:lnTo>
                      <a:pt x="443" y="565"/>
                    </a:lnTo>
                    <a:lnTo>
                      <a:pt x="438" y="559"/>
                    </a:lnTo>
                    <a:lnTo>
                      <a:pt x="438" y="554"/>
                    </a:lnTo>
                    <a:lnTo>
                      <a:pt x="432" y="554"/>
                    </a:lnTo>
                    <a:lnTo>
                      <a:pt x="432" y="549"/>
                    </a:lnTo>
                    <a:lnTo>
                      <a:pt x="438" y="549"/>
                    </a:lnTo>
                    <a:lnTo>
                      <a:pt x="438" y="544"/>
                    </a:lnTo>
                    <a:lnTo>
                      <a:pt x="438" y="539"/>
                    </a:lnTo>
                    <a:lnTo>
                      <a:pt x="432" y="539"/>
                    </a:lnTo>
                    <a:lnTo>
                      <a:pt x="427" y="539"/>
                    </a:lnTo>
                    <a:lnTo>
                      <a:pt x="422" y="539"/>
                    </a:lnTo>
                    <a:lnTo>
                      <a:pt x="422" y="533"/>
                    </a:lnTo>
                    <a:lnTo>
                      <a:pt x="417" y="528"/>
                    </a:lnTo>
                    <a:lnTo>
                      <a:pt x="417" y="523"/>
                    </a:lnTo>
                    <a:lnTo>
                      <a:pt x="422" y="523"/>
                    </a:lnTo>
                    <a:lnTo>
                      <a:pt x="427" y="518"/>
                    </a:lnTo>
                    <a:lnTo>
                      <a:pt x="427" y="512"/>
                    </a:lnTo>
                    <a:lnTo>
                      <a:pt x="427" y="507"/>
                    </a:lnTo>
                    <a:lnTo>
                      <a:pt x="427" y="502"/>
                    </a:lnTo>
                    <a:lnTo>
                      <a:pt x="422" y="502"/>
                    </a:lnTo>
                    <a:lnTo>
                      <a:pt x="417" y="507"/>
                    </a:lnTo>
                    <a:lnTo>
                      <a:pt x="412" y="507"/>
                    </a:lnTo>
                    <a:lnTo>
                      <a:pt x="406" y="507"/>
                    </a:lnTo>
                    <a:lnTo>
                      <a:pt x="406" y="502"/>
                    </a:lnTo>
                    <a:lnTo>
                      <a:pt x="401" y="502"/>
                    </a:lnTo>
                    <a:lnTo>
                      <a:pt x="396" y="507"/>
                    </a:lnTo>
                    <a:lnTo>
                      <a:pt x="391" y="507"/>
                    </a:lnTo>
                    <a:lnTo>
                      <a:pt x="391" y="502"/>
                    </a:lnTo>
                    <a:lnTo>
                      <a:pt x="391" y="497"/>
                    </a:lnTo>
                    <a:lnTo>
                      <a:pt x="385" y="492"/>
                    </a:lnTo>
                    <a:lnTo>
                      <a:pt x="385" y="486"/>
                    </a:lnTo>
                    <a:lnTo>
                      <a:pt x="385" y="481"/>
                    </a:lnTo>
                    <a:lnTo>
                      <a:pt x="391" y="481"/>
                    </a:lnTo>
                    <a:lnTo>
                      <a:pt x="391" y="476"/>
                    </a:lnTo>
                    <a:lnTo>
                      <a:pt x="396" y="476"/>
                    </a:lnTo>
                    <a:lnTo>
                      <a:pt x="396" y="471"/>
                    </a:lnTo>
                    <a:lnTo>
                      <a:pt x="401" y="471"/>
                    </a:lnTo>
                    <a:lnTo>
                      <a:pt x="406" y="465"/>
                    </a:lnTo>
                    <a:lnTo>
                      <a:pt x="412" y="460"/>
                    </a:lnTo>
                    <a:lnTo>
                      <a:pt x="412" y="455"/>
                    </a:lnTo>
                    <a:lnTo>
                      <a:pt x="417" y="455"/>
                    </a:lnTo>
                    <a:lnTo>
                      <a:pt x="422" y="455"/>
                    </a:lnTo>
                    <a:lnTo>
                      <a:pt x="422" y="450"/>
                    </a:lnTo>
                    <a:lnTo>
                      <a:pt x="422" y="445"/>
                    </a:lnTo>
                    <a:lnTo>
                      <a:pt x="427" y="439"/>
                    </a:lnTo>
                    <a:lnTo>
                      <a:pt x="422" y="439"/>
                    </a:lnTo>
                    <a:lnTo>
                      <a:pt x="422" y="434"/>
                    </a:lnTo>
                    <a:lnTo>
                      <a:pt x="422" y="429"/>
                    </a:lnTo>
                    <a:lnTo>
                      <a:pt x="417" y="429"/>
                    </a:lnTo>
                    <a:lnTo>
                      <a:pt x="417" y="424"/>
                    </a:lnTo>
                    <a:lnTo>
                      <a:pt x="417" y="418"/>
                    </a:lnTo>
                    <a:lnTo>
                      <a:pt x="417" y="413"/>
                    </a:lnTo>
                    <a:lnTo>
                      <a:pt x="422" y="413"/>
                    </a:lnTo>
                    <a:lnTo>
                      <a:pt x="427" y="413"/>
                    </a:lnTo>
                    <a:lnTo>
                      <a:pt x="427" y="408"/>
                    </a:lnTo>
                    <a:lnTo>
                      <a:pt x="427" y="403"/>
                    </a:lnTo>
                    <a:lnTo>
                      <a:pt x="422" y="403"/>
                    </a:lnTo>
                    <a:lnTo>
                      <a:pt x="417" y="403"/>
                    </a:lnTo>
                    <a:lnTo>
                      <a:pt x="417" y="398"/>
                    </a:lnTo>
                    <a:lnTo>
                      <a:pt x="417" y="392"/>
                    </a:lnTo>
                    <a:lnTo>
                      <a:pt x="417" y="387"/>
                    </a:lnTo>
                    <a:lnTo>
                      <a:pt x="417" y="382"/>
                    </a:lnTo>
                    <a:lnTo>
                      <a:pt x="417" y="377"/>
                    </a:lnTo>
                    <a:lnTo>
                      <a:pt x="417" y="371"/>
                    </a:lnTo>
                    <a:lnTo>
                      <a:pt x="417" y="361"/>
                    </a:lnTo>
                    <a:lnTo>
                      <a:pt x="412" y="361"/>
                    </a:lnTo>
                    <a:lnTo>
                      <a:pt x="406" y="361"/>
                    </a:lnTo>
                    <a:lnTo>
                      <a:pt x="401" y="361"/>
                    </a:lnTo>
                    <a:lnTo>
                      <a:pt x="396" y="361"/>
                    </a:lnTo>
                    <a:lnTo>
                      <a:pt x="396" y="366"/>
                    </a:lnTo>
                    <a:lnTo>
                      <a:pt x="396" y="371"/>
                    </a:lnTo>
                    <a:lnTo>
                      <a:pt x="391" y="371"/>
                    </a:lnTo>
                    <a:lnTo>
                      <a:pt x="391" y="377"/>
                    </a:lnTo>
                    <a:lnTo>
                      <a:pt x="391" y="382"/>
                    </a:lnTo>
                    <a:lnTo>
                      <a:pt x="391" y="387"/>
                    </a:lnTo>
                    <a:lnTo>
                      <a:pt x="391" y="392"/>
                    </a:lnTo>
                    <a:lnTo>
                      <a:pt x="385" y="398"/>
                    </a:lnTo>
                    <a:lnTo>
                      <a:pt x="380" y="398"/>
                    </a:lnTo>
                    <a:lnTo>
                      <a:pt x="375" y="398"/>
                    </a:lnTo>
                    <a:lnTo>
                      <a:pt x="370" y="398"/>
                    </a:lnTo>
                    <a:lnTo>
                      <a:pt x="365" y="398"/>
                    </a:lnTo>
                    <a:lnTo>
                      <a:pt x="365" y="392"/>
                    </a:lnTo>
                    <a:lnTo>
                      <a:pt x="365" y="387"/>
                    </a:lnTo>
                    <a:lnTo>
                      <a:pt x="359" y="382"/>
                    </a:lnTo>
                    <a:lnTo>
                      <a:pt x="359" y="377"/>
                    </a:lnTo>
                    <a:lnTo>
                      <a:pt x="354" y="377"/>
                    </a:lnTo>
                    <a:lnTo>
                      <a:pt x="349" y="377"/>
                    </a:lnTo>
                    <a:lnTo>
                      <a:pt x="344" y="377"/>
                    </a:lnTo>
                    <a:lnTo>
                      <a:pt x="344" y="371"/>
                    </a:lnTo>
                    <a:lnTo>
                      <a:pt x="339" y="371"/>
                    </a:lnTo>
                    <a:lnTo>
                      <a:pt x="333" y="371"/>
                    </a:lnTo>
                    <a:lnTo>
                      <a:pt x="328" y="371"/>
                    </a:lnTo>
                    <a:lnTo>
                      <a:pt x="323" y="371"/>
                    </a:lnTo>
                    <a:lnTo>
                      <a:pt x="318" y="371"/>
                    </a:lnTo>
                    <a:lnTo>
                      <a:pt x="312" y="377"/>
                    </a:lnTo>
                    <a:lnTo>
                      <a:pt x="312" y="371"/>
                    </a:lnTo>
                    <a:lnTo>
                      <a:pt x="312" y="366"/>
                    </a:lnTo>
                    <a:lnTo>
                      <a:pt x="307" y="361"/>
                    </a:lnTo>
                    <a:lnTo>
                      <a:pt x="307" y="356"/>
                    </a:lnTo>
                    <a:lnTo>
                      <a:pt x="312" y="350"/>
                    </a:lnTo>
                    <a:lnTo>
                      <a:pt x="312" y="345"/>
                    </a:lnTo>
                    <a:lnTo>
                      <a:pt x="318" y="345"/>
                    </a:lnTo>
                    <a:lnTo>
                      <a:pt x="318" y="340"/>
                    </a:lnTo>
                    <a:lnTo>
                      <a:pt x="318" y="335"/>
                    </a:lnTo>
                    <a:lnTo>
                      <a:pt x="312" y="330"/>
                    </a:lnTo>
                    <a:lnTo>
                      <a:pt x="307" y="324"/>
                    </a:lnTo>
                    <a:lnTo>
                      <a:pt x="297" y="314"/>
                    </a:lnTo>
                    <a:lnTo>
                      <a:pt x="292" y="309"/>
                    </a:lnTo>
                    <a:lnTo>
                      <a:pt x="292" y="303"/>
                    </a:lnTo>
                    <a:lnTo>
                      <a:pt x="286" y="298"/>
                    </a:lnTo>
                    <a:lnTo>
                      <a:pt x="292" y="293"/>
                    </a:lnTo>
                    <a:lnTo>
                      <a:pt x="292" y="288"/>
                    </a:lnTo>
                    <a:lnTo>
                      <a:pt x="297" y="283"/>
                    </a:lnTo>
                    <a:lnTo>
                      <a:pt x="292" y="283"/>
                    </a:lnTo>
                    <a:lnTo>
                      <a:pt x="286" y="283"/>
                    </a:lnTo>
                    <a:lnTo>
                      <a:pt x="281" y="283"/>
                    </a:lnTo>
                    <a:lnTo>
                      <a:pt x="276" y="293"/>
                    </a:lnTo>
                    <a:lnTo>
                      <a:pt x="271" y="298"/>
                    </a:lnTo>
                    <a:lnTo>
                      <a:pt x="271" y="293"/>
                    </a:lnTo>
                    <a:lnTo>
                      <a:pt x="271" y="288"/>
                    </a:lnTo>
                    <a:lnTo>
                      <a:pt x="271" y="283"/>
                    </a:lnTo>
                    <a:lnTo>
                      <a:pt x="266" y="283"/>
                    </a:lnTo>
                    <a:lnTo>
                      <a:pt x="260" y="283"/>
                    </a:lnTo>
                    <a:lnTo>
                      <a:pt x="255" y="283"/>
                    </a:lnTo>
                    <a:lnTo>
                      <a:pt x="255" y="288"/>
                    </a:lnTo>
                    <a:lnTo>
                      <a:pt x="250" y="293"/>
                    </a:lnTo>
                    <a:lnTo>
                      <a:pt x="245" y="293"/>
                    </a:lnTo>
                    <a:lnTo>
                      <a:pt x="240" y="303"/>
                    </a:lnTo>
                    <a:lnTo>
                      <a:pt x="234" y="314"/>
                    </a:lnTo>
                    <a:lnTo>
                      <a:pt x="229" y="319"/>
                    </a:lnTo>
                    <a:lnTo>
                      <a:pt x="224" y="319"/>
                    </a:lnTo>
                    <a:lnTo>
                      <a:pt x="219" y="319"/>
                    </a:lnTo>
                    <a:lnTo>
                      <a:pt x="224" y="303"/>
                    </a:lnTo>
                    <a:lnTo>
                      <a:pt x="224" y="293"/>
                    </a:lnTo>
                    <a:lnTo>
                      <a:pt x="229" y="288"/>
                    </a:lnTo>
                    <a:lnTo>
                      <a:pt x="229" y="283"/>
                    </a:lnTo>
                    <a:lnTo>
                      <a:pt x="240" y="272"/>
                    </a:lnTo>
                    <a:lnTo>
                      <a:pt x="245" y="267"/>
                    </a:lnTo>
                    <a:lnTo>
                      <a:pt x="255" y="251"/>
                    </a:lnTo>
                    <a:lnTo>
                      <a:pt x="260" y="251"/>
                    </a:lnTo>
                    <a:lnTo>
                      <a:pt x="260" y="246"/>
                    </a:lnTo>
                    <a:lnTo>
                      <a:pt x="255" y="241"/>
                    </a:lnTo>
                    <a:lnTo>
                      <a:pt x="250" y="241"/>
                    </a:lnTo>
                    <a:lnTo>
                      <a:pt x="245" y="236"/>
                    </a:lnTo>
                    <a:lnTo>
                      <a:pt x="240" y="236"/>
                    </a:lnTo>
                    <a:lnTo>
                      <a:pt x="234" y="236"/>
                    </a:lnTo>
                    <a:lnTo>
                      <a:pt x="229" y="236"/>
                    </a:lnTo>
                    <a:lnTo>
                      <a:pt x="224" y="230"/>
                    </a:lnTo>
                    <a:lnTo>
                      <a:pt x="219" y="225"/>
                    </a:lnTo>
                    <a:lnTo>
                      <a:pt x="213" y="225"/>
                    </a:lnTo>
                    <a:lnTo>
                      <a:pt x="208" y="220"/>
                    </a:lnTo>
                    <a:lnTo>
                      <a:pt x="208" y="209"/>
                    </a:lnTo>
                    <a:lnTo>
                      <a:pt x="208" y="204"/>
                    </a:lnTo>
                    <a:lnTo>
                      <a:pt x="208" y="199"/>
                    </a:lnTo>
                    <a:lnTo>
                      <a:pt x="213" y="199"/>
                    </a:lnTo>
                    <a:lnTo>
                      <a:pt x="219" y="194"/>
                    </a:lnTo>
                    <a:lnTo>
                      <a:pt x="219" y="189"/>
                    </a:lnTo>
                    <a:lnTo>
                      <a:pt x="219" y="178"/>
                    </a:lnTo>
                    <a:lnTo>
                      <a:pt x="213" y="178"/>
                    </a:lnTo>
                    <a:lnTo>
                      <a:pt x="208" y="178"/>
                    </a:lnTo>
                    <a:lnTo>
                      <a:pt x="203" y="173"/>
                    </a:lnTo>
                    <a:lnTo>
                      <a:pt x="198" y="173"/>
                    </a:lnTo>
                    <a:lnTo>
                      <a:pt x="193" y="173"/>
                    </a:lnTo>
                    <a:lnTo>
                      <a:pt x="187" y="173"/>
                    </a:lnTo>
                    <a:lnTo>
                      <a:pt x="182" y="173"/>
                    </a:lnTo>
                    <a:lnTo>
                      <a:pt x="177" y="173"/>
                    </a:lnTo>
                    <a:lnTo>
                      <a:pt x="172" y="173"/>
                    </a:lnTo>
                    <a:lnTo>
                      <a:pt x="167" y="173"/>
                    </a:lnTo>
                    <a:lnTo>
                      <a:pt x="161" y="173"/>
                    </a:lnTo>
                    <a:lnTo>
                      <a:pt x="156" y="173"/>
                    </a:lnTo>
                    <a:lnTo>
                      <a:pt x="151" y="173"/>
                    </a:lnTo>
                    <a:lnTo>
                      <a:pt x="146" y="173"/>
                    </a:lnTo>
                    <a:lnTo>
                      <a:pt x="135" y="178"/>
                    </a:lnTo>
                    <a:lnTo>
                      <a:pt x="130" y="178"/>
                    </a:lnTo>
                    <a:lnTo>
                      <a:pt x="125" y="173"/>
                    </a:lnTo>
                    <a:lnTo>
                      <a:pt x="125" y="178"/>
                    </a:lnTo>
                    <a:lnTo>
                      <a:pt x="120" y="178"/>
                    </a:lnTo>
                    <a:lnTo>
                      <a:pt x="120" y="183"/>
                    </a:lnTo>
                    <a:lnTo>
                      <a:pt x="114" y="183"/>
                    </a:lnTo>
                    <a:lnTo>
                      <a:pt x="109" y="194"/>
                    </a:lnTo>
                    <a:lnTo>
                      <a:pt x="109" y="199"/>
                    </a:lnTo>
                    <a:lnTo>
                      <a:pt x="109" y="204"/>
                    </a:lnTo>
                    <a:lnTo>
                      <a:pt x="104" y="209"/>
                    </a:lnTo>
                    <a:lnTo>
                      <a:pt x="104" y="215"/>
                    </a:lnTo>
                    <a:lnTo>
                      <a:pt x="99" y="215"/>
                    </a:lnTo>
                    <a:lnTo>
                      <a:pt x="99" y="220"/>
                    </a:lnTo>
                    <a:lnTo>
                      <a:pt x="94" y="220"/>
                    </a:lnTo>
                    <a:lnTo>
                      <a:pt x="94" y="225"/>
                    </a:lnTo>
                    <a:lnTo>
                      <a:pt x="94" y="230"/>
                    </a:lnTo>
                    <a:lnTo>
                      <a:pt x="88" y="230"/>
                    </a:lnTo>
                    <a:lnTo>
                      <a:pt x="83" y="225"/>
                    </a:lnTo>
                    <a:lnTo>
                      <a:pt x="78" y="225"/>
                    </a:lnTo>
                    <a:lnTo>
                      <a:pt x="68" y="209"/>
                    </a:lnTo>
                    <a:lnTo>
                      <a:pt x="62" y="204"/>
                    </a:lnTo>
                    <a:lnTo>
                      <a:pt x="62" y="194"/>
                    </a:lnTo>
                    <a:lnTo>
                      <a:pt x="62" y="189"/>
                    </a:lnTo>
                    <a:lnTo>
                      <a:pt x="62" y="183"/>
                    </a:lnTo>
                    <a:lnTo>
                      <a:pt x="62" y="178"/>
                    </a:lnTo>
                    <a:lnTo>
                      <a:pt x="62" y="173"/>
                    </a:lnTo>
                    <a:lnTo>
                      <a:pt x="57" y="173"/>
                    </a:lnTo>
                    <a:lnTo>
                      <a:pt x="57" y="168"/>
                    </a:lnTo>
                    <a:lnTo>
                      <a:pt x="57" y="162"/>
                    </a:lnTo>
                    <a:lnTo>
                      <a:pt x="57" y="157"/>
                    </a:lnTo>
                    <a:lnTo>
                      <a:pt x="52" y="157"/>
                    </a:lnTo>
                    <a:lnTo>
                      <a:pt x="52" y="152"/>
                    </a:lnTo>
                    <a:lnTo>
                      <a:pt x="47" y="157"/>
                    </a:lnTo>
                    <a:lnTo>
                      <a:pt x="41" y="157"/>
                    </a:lnTo>
                    <a:lnTo>
                      <a:pt x="41" y="152"/>
                    </a:lnTo>
                    <a:lnTo>
                      <a:pt x="36" y="152"/>
                    </a:lnTo>
                    <a:lnTo>
                      <a:pt x="31" y="152"/>
                    </a:lnTo>
                    <a:lnTo>
                      <a:pt x="31" y="157"/>
                    </a:lnTo>
                    <a:lnTo>
                      <a:pt x="26" y="157"/>
                    </a:lnTo>
                    <a:lnTo>
                      <a:pt x="21" y="157"/>
                    </a:lnTo>
                    <a:lnTo>
                      <a:pt x="21" y="152"/>
                    </a:lnTo>
                    <a:lnTo>
                      <a:pt x="15" y="152"/>
                    </a:lnTo>
                    <a:lnTo>
                      <a:pt x="15" y="147"/>
                    </a:lnTo>
                    <a:lnTo>
                      <a:pt x="10" y="147"/>
                    </a:lnTo>
                    <a:lnTo>
                      <a:pt x="5" y="147"/>
                    </a:lnTo>
                    <a:lnTo>
                      <a:pt x="0" y="147"/>
                    </a:lnTo>
                    <a:lnTo>
                      <a:pt x="0" y="141"/>
                    </a:lnTo>
                    <a:lnTo>
                      <a:pt x="0" y="136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121"/>
                    </a:lnTo>
                    <a:lnTo>
                      <a:pt x="5" y="121"/>
                    </a:lnTo>
                    <a:lnTo>
                      <a:pt x="5" y="115"/>
                    </a:lnTo>
                    <a:lnTo>
                      <a:pt x="5" y="110"/>
                    </a:lnTo>
                    <a:lnTo>
                      <a:pt x="10" y="110"/>
                    </a:lnTo>
                    <a:lnTo>
                      <a:pt x="10" y="105"/>
                    </a:lnTo>
                    <a:lnTo>
                      <a:pt x="10" y="100"/>
                    </a:lnTo>
                    <a:lnTo>
                      <a:pt x="10" y="94"/>
                    </a:lnTo>
                    <a:lnTo>
                      <a:pt x="10" y="89"/>
                    </a:lnTo>
                    <a:lnTo>
                      <a:pt x="5" y="84"/>
                    </a:lnTo>
                    <a:lnTo>
                      <a:pt x="10" y="84"/>
                    </a:lnTo>
                    <a:lnTo>
                      <a:pt x="10" y="79"/>
                    </a:lnTo>
                    <a:lnTo>
                      <a:pt x="15" y="79"/>
                    </a:lnTo>
                    <a:lnTo>
                      <a:pt x="21" y="79"/>
                    </a:lnTo>
                    <a:lnTo>
                      <a:pt x="26" y="79"/>
                    </a:lnTo>
                    <a:lnTo>
                      <a:pt x="31" y="79"/>
                    </a:lnTo>
                    <a:lnTo>
                      <a:pt x="36" y="79"/>
                    </a:lnTo>
                    <a:lnTo>
                      <a:pt x="47" y="79"/>
                    </a:lnTo>
                    <a:lnTo>
                      <a:pt x="47" y="74"/>
                    </a:lnTo>
                    <a:lnTo>
                      <a:pt x="52" y="74"/>
                    </a:lnTo>
                    <a:lnTo>
                      <a:pt x="57" y="74"/>
                    </a:lnTo>
                    <a:lnTo>
                      <a:pt x="57" y="79"/>
                    </a:lnTo>
                    <a:lnTo>
                      <a:pt x="62" y="74"/>
                    </a:lnTo>
                    <a:lnTo>
                      <a:pt x="68" y="74"/>
                    </a:lnTo>
                    <a:lnTo>
                      <a:pt x="73" y="74"/>
                    </a:lnTo>
                    <a:lnTo>
                      <a:pt x="73" y="79"/>
                    </a:lnTo>
                    <a:lnTo>
                      <a:pt x="78" y="79"/>
                    </a:lnTo>
                    <a:lnTo>
                      <a:pt x="83" y="79"/>
                    </a:lnTo>
                    <a:lnTo>
                      <a:pt x="88" y="79"/>
                    </a:lnTo>
                    <a:lnTo>
                      <a:pt x="88" y="84"/>
                    </a:lnTo>
                    <a:lnTo>
                      <a:pt x="94" y="84"/>
                    </a:lnTo>
                    <a:lnTo>
                      <a:pt x="99" y="84"/>
                    </a:lnTo>
                    <a:lnTo>
                      <a:pt x="109" y="84"/>
                    </a:lnTo>
                    <a:lnTo>
                      <a:pt x="120" y="79"/>
                    </a:lnTo>
                    <a:lnTo>
                      <a:pt x="130" y="79"/>
                    </a:lnTo>
                    <a:lnTo>
                      <a:pt x="135" y="79"/>
                    </a:lnTo>
                    <a:lnTo>
                      <a:pt x="140" y="79"/>
                    </a:lnTo>
                    <a:lnTo>
                      <a:pt x="151" y="79"/>
                    </a:lnTo>
                    <a:lnTo>
                      <a:pt x="167" y="84"/>
                    </a:lnTo>
                    <a:lnTo>
                      <a:pt x="172" y="84"/>
                    </a:lnTo>
                    <a:lnTo>
                      <a:pt x="172" y="89"/>
                    </a:lnTo>
                    <a:lnTo>
                      <a:pt x="177" y="94"/>
                    </a:lnTo>
                    <a:lnTo>
                      <a:pt x="177" y="100"/>
                    </a:lnTo>
                    <a:lnTo>
                      <a:pt x="177" y="105"/>
                    </a:lnTo>
                    <a:lnTo>
                      <a:pt x="177" y="115"/>
                    </a:lnTo>
                    <a:lnTo>
                      <a:pt x="177" y="121"/>
                    </a:lnTo>
                    <a:lnTo>
                      <a:pt x="187" y="115"/>
                    </a:lnTo>
                    <a:lnTo>
                      <a:pt x="193" y="121"/>
                    </a:lnTo>
                    <a:lnTo>
                      <a:pt x="198" y="121"/>
                    </a:lnTo>
                    <a:lnTo>
                      <a:pt x="203" y="126"/>
                    </a:lnTo>
                    <a:lnTo>
                      <a:pt x="208" y="126"/>
                    </a:lnTo>
                    <a:lnTo>
                      <a:pt x="208" y="131"/>
                    </a:lnTo>
                    <a:lnTo>
                      <a:pt x="213" y="131"/>
                    </a:lnTo>
                    <a:lnTo>
                      <a:pt x="213" y="126"/>
                    </a:lnTo>
                    <a:lnTo>
                      <a:pt x="219" y="131"/>
                    </a:lnTo>
                    <a:lnTo>
                      <a:pt x="224" y="131"/>
                    </a:lnTo>
                    <a:lnTo>
                      <a:pt x="229" y="131"/>
                    </a:lnTo>
                    <a:lnTo>
                      <a:pt x="234" y="131"/>
                    </a:lnTo>
                    <a:lnTo>
                      <a:pt x="234" y="136"/>
                    </a:lnTo>
                    <a:lnTo>
                      <a:pt x="240" y="136"/>
                    </a:lnTo>
                    <a:lnTo>
                      <a:pt x="245" y="136"/>
                    </a:lnTo>
                    <a:lnTo>
                      <a:pt x="250" y="136"/>
                    </a:lnTo>
                    <a:lnTo>
                      <a:pt x="255" y="136"/>
                    </a:lnTo>
                    <a:lnTo>
                      <a:pt x="260" y="136"/>
                    </a:lnTo>
                    <a:lnTo>
                      <a:pt x="266" y="136"/>
                    </a:lnTo>
                    <a:lnTo>
                      <a:pt x="271" y="131"/>
                    </a:lnTo>
                    <a:lnTo>
                      <a:pt x="276" y="131"/>
                    </a:lnTo>
                    <a:lnTo>
                      <a:pt x="297" y="126"/>
                    </a:lnTo>
                    <a:lnTo>
                      <a:pt x="307" y="121"/>
                    </a:lnTo>
                    <a:lnTo>
                      <a:pt x="312" y="115"/>
                    </a:lnTo>
                    <a:lnTo>
                      <a:pt x="312" y="110"/>
                    </a:lnTo>
                    <a:lnTo>
                      <a:pt x="318" y="100"/>
                    </a:lnTo>
                    <a:lnTo>
                      <a:pt x="318" y="94"/>
                    </a:lnTo>
                    <a:lnTo>
                      <a:pt x="318" y="89"/>
                    </a:lnTo>
                    <a:lnTo>
                      <a:pt x="323" y="89"/>
                    </a:lnTo>
                    <a:lnTo>
                      <a:pt x="328" y="89"/>
                    </a:lnTo>
                    <a:lnTo>
                      <a:pt x="333" y="89"/>
                    </a:lnTo>
                    <a:lnTo>
                      <a:pt x="339" y="89"/>
                    </a:lnTo>
                    <a:lnTo>
                      <a:pt x="344" y="89"/>
                    </a:lnTo>
                    <a:lnTo>
                      <a:pt x="349" y="89"/>
                    </a:lnTo>
                    <a:lnTo>
                      <a:pt x="349" y="84"/>
                    </a:lnTo>
                    <a:lnTo>
                      <a:pt x="349" y="79"/>
                    </a:lnTo>
                    <a:lnTo>
                      <a:pt x="354" y="79"/>
                    </a:lnTo>
                    <a:lnTo>
                      <a:pt x="359" y="79"/>
                    </a:lnTo>
                    <a:lnTo>
                      <a:pt x="365" y="79"/>
                    </a:lnTo>
                    <a:lnTo>
                      <a:pt x="370" y="79"/>
                    </a:lnTo>
                    <a:lnTo>
                      <a:pt x="385" y="79"/>
                    </a:lnTo>
                    <a:lnTo>
                      <a:pt x="396" y="79"/>
                    </a:lnTo>
                    <a:lnTo>
                      <a:pt x="401" y="79"/>
                    </a:lnTo>
                    <a:lnTo>
                      <a:pt x="406" y="79"/>
                    </a:lnTo>
                    <a:lnTo>
                      <a:pt x="412" y="79"/>
                    </a:lnTo>
                    <a:lnTo>
                      <a:pt x="427" y="84"/>
                    </a:lnTo>
                    <a:lnTo>
                      <a:pt x="432" y="84"/>
                    </a:lnTo>
                    <a:lnTo>
                      <a:pt x="438" y="84"/>
                    </a:lnTo>
                    <a:lnTo>
                      <a:pt x="448" y="84"/>
                    </a:lnTo>
                    <a:lnTo>
                      <a:pt x="458" y="84"/>
                    </a:lnTo>
                    <a:lnTo>
                      <a:pt x="464" y="84"/>
                    </a:lnTo>
                    <a:lnTo>
                      <a:pt x="469" y="84"/>
                    </a:lnTo>
                    <a:lnTo>
                      <a:pt x="474" y="84"/>
                    </a:lnTo>
                    <a:lnTo>
                      <a:pt x="479" y="84"/>
                    </a:lnTo>
                    <a:lnTo>
                      <a:pt x="484" y="84"/>
                    </a:lnTo>
                    <a:lnTo>
                      <a:pt x="500" y="84"/>
                    </a:lnTo>
                    <a:lnTo>
                      <a:pt x="511" y="84"/>
                    </a:lnTo>
                    <a:lnTo>
                      <a:pt x="526" y="84"/>
                    </a:lnTo>
                    <a:lnTo>
                      <a:pt x="531" y="84"/>
                    </a:lnTo>
                    <a:lnTo>
                      <a:pt x="537" y="84"/>
                    </a:lnTo>
                    <a:lnTo>
                      <a:pt x="547" y="89"/>
                    </a:lnTo>
                    <a:lnTo>
                      <a:pt x="557" y="89"/>
                    </a:lnTo>
                    <a:lnTo>
                      <a:pt x="563" y="89"/>
                    </a:lnTo>
                    <a:lnTo>
                      <a:pt x="568" y="89"/>
                    </a:lnTo>
                    <a:lnTo>
                      <a:pt x="573" y="89"/>
                    </a:lnTo>
                    <a:lnTo>
                      <a:pt x="584" y="89"/>
                    </a:lnTo>
                    <a:lnTo>
                      <a:pt x="594" y="89"/>
                    </a:lnTo>
                    <a:lnTo>
                      <a:pt x="604" y="89"/>
                    </a:lnTo>
                    <a:lnTo>
                      <a:pt x="610" y="89"/>
                    </a:lnTo>
                    <a:lnTo>
                      <a:pt x="615" y="89"/>
                    </a:lnTo>
                    <a:lnTo>
                      <a:pt x="625" y="89"/>
                    </a:lnTo>
                    <a:lnTo>
                      <a:pt x="630" y="89"/>
                    </a:lnTo>
                    <a:lnTo>
                      <a:pt x="636" y="89"/>
                    </a:lnTo>
                    <a:lnTo>
                      <a:pt x="641" y="84"/>
                    </a:lnTo>
                    <a:lnTo>
                      <a:pt x="646" y="84"/>
                    </a:lnTo>
                    <a:lnTo>
                      <a:pt x="651" y="84"/>
                    </a:lnTo>
                    <a:lnTo>
                      <a:pt x="657" y="84"/>
                    </a:lnTo>
                    <a:lnTo>
                      <a:pt x="662" y="79"/>
                    </a:lnTo>
                    <a:lnTo>
                      <a:pt x="667" y="79"/>
                    </a:lnTo>
                    <a:lnTo>
                      <a:pt x="672" y="79"/>
                    </a:lnTo>
                    <a:lnTo>
                      <a:pt x="677" y="74"/>
                    </a:lnTo>
                    <a:lnTo>
                      <a:pt x="683" y="68"/>
                    </a:lnTo>
                    <a:lnTo>
                      <a:pt x="683" y="63"/>
                    </a:lnTo>
                    <a:lnTo>
                      <a:pt x="688" y="58"/>
                    </a:lnTo>
                    <a:lnTo>
                      <a:pt x="693" y="42"/>
                    </a:lnTo>
                    <a:lnTo>
                      <a:pt x="693" y="37"/>
                    </a:lnTo>
                    <a:lnTo>
                      <a:pt x="698" y="32"/>
                    </a:lnTo>
                    <a:lnTo>
                      <a:pt x="703" y="27"/>
                    </a:lnTo>
                    <a:lnTo>
                      <a:pt x="709" y="27"/>
                    </a:lnTo>
                    <a:lnTo>
                      <a:pt x="714" y="27"/>
                    </a:lnTo>
                    <a:lnTo>
                      <a:pt x="719" y="21"/>
                    </a:lnTo>
                    <a:lnTo>
                      <a:pt x="729" y="21"/>
                    </a:lnTo>
                    <a:lnTo>
                      <a:pt x="735" y="21"/>
                    </a:lnTo>
                    <a:lnTo>
                      <a:pt x="735" y="16"/>
                    </a:lnTo>
                    <a:lnTo>
                      <a:pt x="740" y="16"/>
                    </a:lnTo>
                    <a:lnTo>
                      <a:pt x="745" y="16"/>
                    </a:lnTo>
                    <a:lnTo>
                      <a:pt x="750" y="11"/>
                    </a:lnTo>
                    <a:lnTo>
                      <a:pt x="756" y="11"/>
                    </a:lnTo>
                    <a:lnTo>
                      <a:pt x="761" y="11"/>
                    </a:lnTo>
                    <a:lnTo>
                      <a:pt x="766" y="11"/>
                    </a:lnTo>
                    <a:lnTo>
                      <a:pt x="771" y="11"/>
                    </a:lnTo>
                    <a:lnTo>
                      <a:pt x="776" y="11"/>
                    </a:lnTo>
                    <a:lnTo>
                      <a:pt x="782" y="11"/>
                    </a:lnTo>
                    <a:lnTo>
                      <a:pt x="787" y="6"/>
                    </a:lnTo>
                    <a:lnTo>
                      <a:pt x="792" y="0"/>
                    </a:lnTo>
                    <a:lnTo>
                      <a:pt x="797" y="0"/>
                    </a:lnTo>
                    <a:lnTo>
                      <a:pt x="802" y="0"/>
                    </a:lnTo>
                    <a:lnTo>
                      <a:pt x="808" y="0"/>
                    </a:lnTo>
                    <a:lnTo>
                      <a:pt x="813" y="6"/>
                    </a:lnTo>
                    <a:lnTo>
                      <a:pt x="818" y="6"/>
                    </a:lnTo>
                    <a:lnTo>
                      <a:pt x="818" y="16"/>
                    </a:lnTo>
                    <a:lnTo>
                      <a:pt x="823" y="21"/>
                    </a:lnTo>
                    <a:lnTo>
                      <a:pt x="823" y="27"/>
                    </a:lnTo>
                    <a:lnTo>
                      <a:pt x="829" y="32"/>
                    </a:lnTo>
                    <a:lnTo>
                      <a:pt x="829" y="42"/>
                    </a:lnTo>
                    <a:lnTo>
                      <a:pt x="823" y="58"/>
                    </a:lnTo>
                    <a:lnTo>
                      <a:pt x="823" y="63"/>
                    </a:lnTo>
                    <a:lnTo>
                      <a:pt x="818" y="63"/>
                    </a:lnTo>
                    <a:lnTo>
                      <a:pt x="818" y="68"/>
                    </a:lnTo>
                    <a:lnTo>
                      <a:pt x="813" y="68"/>
                    </a:lnTo>
                    <a:lnTo>
                      <a:pt x="813" y="74"/>
                    </a:lnTo>
                    <a:lnTo>
                      <a:pt x="818" y="79"/>
                    </a:lnTo>
                    <a:lnTo>
                      <a:pt x="823" y="79"/>
                    </a:lnTo>
                    <a:lnTo>
                      <a:pt x="829" y="74"/>
                    </a:lnTo>
                    <a:lnTo>
                      <a:pt x="834" y="74"/>
                    </a:lnTo>
                    <a:lnTo>
                      <a:pt x="839" y="74"/>
                    </a:lnTo>
                    <a:lnTo>
                      <a:pt x="844" y="74"/>
                    </a:lnTo>
                    <a:lnTo>
                      <a:pt x="849" y="68"/>
                    </a:lnTo>
                    <a:lnTo>
                      <a:pt x="855" y="74"/>
                    </a:lnTo>
                    <a:lnTo>
                      <a:pt x="860" y="74"/>
                    </a:lnTo>
                    <a:lnTo>
                      <a:pt x="865" y="68"/>
                    </a:lnTo>
                    <a:lnTo>
                      <a:pt x="870" y="68"/>
                    </a:lnTo>
                    <a:lnTo>
                      <a:pt x="875" y="74"/>
                    </a:lnTo>
                    <a:lnTo>
                      <a:pt x="881" y="74"/>
                    </a:lnTo>
                    <a:lnTo>
                      <a:pt x="891" y="79"/>
                    </a:lnTo>
                    <a:lnTo>
                      <a:pt x="896" y="84"/>
                    </a:lnTo>
                    <a:lnTo>
                      <a:pt x="901" y="84"/>
                    </a:lnTo>
                    <a:lnTo>
                      <a:pt x="912" y="84"/>
                    </a:lnTo>
                    <a:lnTo>
                      <a:pt x="917" y="84"/>
                    </a:lnTo>
                    <a:lnTo>
                      <a:pt x="917" y="79"/>
                    </a:lnTo>
                    <a:lnTo>
                      <a:pt x="922" y="79"/>
                    </a:lnTo>
                    <a:lnTo>
                      <a:pt x="928" y="79"/>
                    </a:lnTo>
                    <a:lnTo>
                      <a:pt x="933" y="79"/>
                    </a:lnTo>
                    <a:lnTo>
                      <a:pt x="933" y="84"/>
                    </a:lnTo>
                    <a:lnTo>
                      <a:pt x="938" y="89"/>
                    </a:lnTo>
                    <a:lnTo>
                      <a:pt x="943" y="84"/>
                    </a:lnTo>
                    <a:lnTo>
                      <a:pt x="943" y="89"/>
                    </a:lnTo>
                    <a:lnTo>
                      <a:pt x="938" y="94"/>
                    </a:lnTo>
                    <a:lnTo>
                      <a:pt x="943" y="94"/>
                    </a:lnTo>
                    <a:lnTo>
                      <a:pt x="943" y="100"/>
                    </a:lnTo>
                    <a:lnTo>
                      <a:pt x="943" y="105"/>
                    </a:lnTo>
                    <a:lnTo>
                      <a:pt x="943" y="110"/>
                    </a:lnTo>
                    <a:lnTo>
                      <a:pt x="943" y="115"/>
                    </a:lnTo>
                    <a:lnTo>
                      <a:pt x="948" y="115"/>
                    </a:lnTo>
                    <a:lnTo>
                      <a:pt x="948" y="121"/>
                    </a:lnTo>
                    <a:lnTo>
                      <a:pt x="948" y="126"/>
                    </a:lnTo>
                    <a:lnTo>
                      <a:pt x="954" y="126"/>
                    </a:lnTo>
                    <a:lnTo>
                      <a:pt x="954" y="131"/>
                    </a:lnTo>
                    <a:lnTo>
                      <a:pt x="954" y="136"/>
                    </a:lnTo>
                    <a:lnTo>
                      <a:pt x="948" y="136"/>
                    </a:lnTo>
                    <a:lnTo>
                      <a:pt x="948" y="141"/>
                    </a:lnTo>
                    <a:lnTo>
                      <a:pt x="948" y="147"/>
                    </a:lnTo>
                    <a:lnTo>
                      <a:pt x="954" y="147"/>
                    </a:lnTo>
                    <a:lnTo>
                      <a:pt x="948" y="152"/>
                    </a:lnTo>
                    <a:lnTo>
                      <a:pt x="948" y="157"/>
                    </a:lnTo>
                    <a:lnTo>
                      <a:pt x="948" y="162"/>
                    </a:lnTo>
                    <a:lnTo>
                      <a:pt x="948" y="168"/>
                    </a:lnTo>
                    <a:lnTo>
                      <a:pt x="948" y="173"/>
                    </a:lnTo>
                    <a:lnTo>
                      <a:pt x="948" y="178"/>
                    </a:lnTo>
                    <a:lnTo>
                      <a:pt x="948" y="183"/>
                    </a:lnTo>
                    <a:lnTo>
                      <a:pt x="954" y="183"/>
                    </a:lnTo>
                    <a:lnTo>
                      <a:pt x="954" y="189"/>
                    </a:lnTo>
                    <a:lnTo>
                      <a:pt x="948" y="189"/>
                    </a:lnTo>
                    <a:lnTo>
                      <a:pt x="954" y="189"/>
                    </a:lnTo>
                    <a:lnTo>
                      <a:pt x="948" y="194"/>
                    </a:lnTo>
                    <a:lnTo>
                      <a:pt x="954" y="194"/>
                    </a:lnTo>
                    <a:lnTo>
                      <a:pt x="954" y="199"/>
                    </a:lnTo>
                    <a:lnTo>
                      <a:pt x="948" y="199"/>
                    </a:lnTo>
                    <a:lnTo>
                      <a:pt x="948" y="204"/>
                    </a:lnTo>
                    <a:lnTo>
                      <a:pt x="954" y="20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83" name="Freeform 42">
                <a:extLst>
                  <a:ext uri="{FF2B5EF4-FFF2-40B4-BE49-F238E27FC236}">
                    <a16:creationId xmlns:a16="http://schemas.microsoft.com/office/drawing/2014/main" id="{EF346E53-0B15-B649-7A87-E0426EB8CD2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73538" y="1014836"/>
                <a:ext cx="1800136" cy="2114204"/>
              </a:xfrm>
              <a:custGeom>
                <a:avLst/>
                <a:gdLst>
                  <a:gd name="T0" fmla="*/ 704 w 1220"/>
                  <a:gd name="T1" fmla="*/ 1087 h 1442"/>
                  <a:gd name="T2" fmla="*/ 699 w 1220"/>
                  <a:gd name="T3" fmla="*/ 1155 h 1442"/>
                  <a:gd name="T4" fmla="*/ 662 w 1220"/>
                  <a:gd name="T5" fmla="*/ 1217 h 1442"/>
                  <a:gd name="T6" fmla="*/ 642 w 1220"/>
                  <a:gd name="T7" fmla="*/ 1285 h 1442"/>
                  <a:gd name="T8" fmla="*/ 553 w 1220"/>
                  <a:gd name="T9" fmla="*/ 1238 h 1442"/>
                  <a:gd name="T10" fmla="*/ 464 w 1220"/>
                  <a:gd name="T11" fmla="*/ 1228 h 1442"/>
                  <a:gd name="T12" fmla="*/ 417 w 1220"/>
                  <a:gd name="T13" fmla="*/ 1280 h 1442"/>
                  <a:gd name="T14" fmla="*/ 386 w 1220"/>
                  <a:gd name="T15" fmla="*/ 1317 h 1442"/>
                  <a:gd name="T16" fmla="*/ 313 w 1220"/>
                  <a:gd name="T17" fmla="*/ 1327 h 1442"/>
                  <a:gd name="T18" fmla="*/ 266 w 1220"/>
                  <a:gd name="T19" fmla="*/ 1374 h 1442"/>
                  <a:gd name="T20" fmla="*/ 219 w 1220"/>
                  <a:gd name="T21" fmla="*/ 1432 h 1442"/>
                  <a:gd name="T22" fmla="*/ 152 w 1220"/>
                  <a:gd name="T23" fmla="*/ 1437 h 1442"/>
                  <a:gd name="T24" fmla="*/ 110 w 1220"/>
                  <a:gd name="T25" fmla="*/ 1421 h 1442"/>
                  <a:gd name="T26" fmla="*/ 47 w 1220"/>
                  <a:gd name="T27" fmla="*/ 1385 h 1442"/>
                  <a:gd name="T28" fmla="*/ 27 w 1220"/>
                  <a:gd name="T29" fmla="*/ 1317 h 1442"/>
                  <a:gd name="T30" fmla="*/ 42 w 1220"/>
                  <a:gd name="T31" fmla="*/ 1238 h 1442"/>
                  <a:gd name="T32" fmla="*/ 79 w 1220"/>
                  <a:gd name="T33" fmla="*/ 1202 h 1442"/>
                  <a:gd name="T34" fmla="*/ 79 w 1220"/>
                  <a:gd name="T35" fmla="*/ 1144 h 1442"/>
                  <a:gd name="T36" fmla="*/ 47 w 1220"/>
                  <a:gd name="T37" fmla="*/ 1113 h 1442"/>
                  <a:gd name="T38" fmla="*/ 94 w 1220"/>
                  <a:gd name="T39" fmla="*/ 1092 h 1442"/>
                  <a:gd name="T40" fmla="*/ 183 w 1220"/>
                  <a:gd name="T41" fmla="*/ 1050 h 1442"/>
                  <a:gd name="T42" fmla="*/ 235 w 1220"/>
                  <a:gd name="T43" fmla="*/ 1029 h 1442"/>
                  <a:gd name="T44" fmla="*/ 251 w 1220"/>
                  <a:gd name="T45" fmla="*/ 940 h 1442"/>
                  <a:gd name="T46" fmla="*/ 308 w 1220"/>
                  <a:gd name="T47" fmla="*/ 873 h 1442"/>
                  <a:gd name="T48" fmla="*/ 261 w 1220"/>
                  <a:gd name="T49" fmla="*/ 815 h 1442"/>
                  <a:gd name="T50" fmla="*/ 272 w 1220"/>
                  <a:gd name="T51" fmla="*/ 695 h 1442"/>
                  <a:gd name="T52" fmla="*/ 298 w 1220"/>
                  <a:gd name="T53" fmla="*/ 491 h 1442"/>
                  <a:gd name="T54" fmla="*/ 365 w 1220"/>
                  <a:gd name="T55" fmla="*/ 407 h 1442"/>
                  <a:gd name="T56" fmla="*/ 334 w 1220"/>
                  <a:gd name="T57" fmla="*/ 266 h 1442"/>
                  <a:gd name="T58" fmla="*/ 371 w 1220"/>
                  <a:gd name="T59" fmla="*/ 235 h 1442"/>
                  <a:gd name="T60" fmla="*/ 386 w 1220"/>
                  <a:gd name="T61" fmla="*/ 199 h 1442"/>
                  <a:gd name="T62" fmla="*/ 433 w 1220"/>
                  <a:gd name="T63" fmla="*/ 167 h 1442"/>
                  <a:gd name="T64" fmla="*/ 464 w 1220"/>
                  <a:gd name="T65" fmla="*/ 146 h 1442"/>
                  <a:gd name="T66" fmla="*/ 490 w 1220"/>
                  <a:gd name="T67" fmla="*/ 125 h 1442"/>
                  <a:gd name="T68" fmla="*/ 506 w 1220"/>
                  <a:gd name="T69" fmla="*/ 94 h 1442"/>
                  <a:gd name="T70" fmla="*/ 543 w 1220"/>
                  <a:gd name="T71" fmla="*/ 84 h 1442"/>
                  <a:gd name="T72" fmla="*/ 595 w 1220"/>
                  <a:gd name="T73" fmla="*/ 63 h 1442"/>
                  <a:gd name="T74" fmla="*/ 616 w 1220"/>
                  <a:gd name="T75" fmla="*/ 78 h 1442"/>
                  <a:gd name="T76" fmla="*/ 636 w 1220"/>
                  <a:gd name="T77" fmla="*/ 78 h 1442"/>
                  <a:gd name="T78" fmla="*/ 668 w 1220"/>
                  <a:gd name="T79" fmla="*/ 47 h 1442"/>
                  <a:gd name="T80" fmla="*/ 683 w 1220"/>
                  <a:gd name="T81" fmla="*/ 10 h 1442"/>
                  <a:gd name="T82" fmla="*/ 970 w 1220"/>
                  <a:gd name="T83" fmla="*/ 230 h 1442"/>
                  <a:gd name="T84" fmla="*/ 1027 w 1220"/>
                  <a:gd name="T85" fmla="*/ 486 h 1442"/>
                  <a:gd name="T86" fmla="*/ 1027 w 1220"/>
                  <a:gd name="T87" fmla="*/ 512 h 1442"/>
                  <a:gd name="T88" fmla="*/ 1079 w 1220"/>
                  <a:gd name="T89" fmla="*/ 522 h 1442"/>
                  <a:gd name="T90" fmla="*/ 1126 w 1220"/>
                  <a:gd name="T91" fmla="*/ 533 h 1442"/>
                  <a:gd name="T92" fmla="*/ 1158 w 1220"/>
                  <a:gd name="T93" fmla="*/ 554 h 1442"/>
                  <a:gd name="T94" fmla="*/ 1178 w 1220"/>
                  <a:gd name="T95" fmla="*/ 580 h 1442"/>
                  <a:gd name="T96" fmla="*/ 1199 w 1220"/>
                  <a:gd name="T97" fmla="*/ 601 h 1442"/>
                  <a:gd name="T98" fmla="*/ 1205 w 1220"/>
                  <a:gd name="T99" fmla="*/ 632 h 1442"/>
                  <a:gd name="T100" fmla="*/ 1205 w 1220"/>
                  <a:gd name="T101" fmla="*/ 674 h 1442"/>
                  <a:gd name="T102" fmla="*/ 1189 w 1220"/>
                  <a:gd name="T103" fmla="*/ 721 h 1442"/>
                  <a:gd name="T104" fmla="*/ 1173 w 1220"/>
                  <a:gd name="T105" fmla="*/ 773 h 1442"/>
                  <a:gd name="T106" fmla="*/ 1210 w 1220"/>
                  <a:gd name="T107" fmla="*/ 825 h 1442"/>
                  <a:gd name="T108" fmla="*/ 1152 w 1220"/>
                  <a:gd name="T109" fmla="*/ 878 h 1442"/>
                  <a:gd name="T110" fmla="*/ 1106 w 1220"/>
                  <a:gd name="T111" fmla="*/ 909 h 1442"/>
                  <a:gd name="T112" fmla="*/ 1048 w 1220"/>
                  <a:gd name="T113" fmla="*/ 946 h 1442"/>
                  <a:gd name="T114" fmla="*/ 986 w 1220"/>
                  <a:gd name="T115" fmla="*/ 956 h 1442"/>
                  <a:gd name="T116" fmla="*/ 939 w 1220"/>
                  <a:gd name="T117" fmla="*/ 967 h 1442"/>
                  <a:gd name="T118" fmla="*/ 907 w 1220"/>
                  <a:gd name="T119" fmla="*/ 1008 h 1442"/>
                  <a:gd name="T120" fmla="*/ 881 w 1220"/>
                  <a:gd name="T121" fmla="*/ 105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0" h="1442">
                    <a:moveTo>
                      <a:pt x="840" y="1082"/>
                    </a:moveTo>
                    <a:lnTo>
                      <a:pt x="824" y="1082"/>
                    </a:lnTo>
                    <a:lnTo>
                      <a:pt x="819" y="1082"/>
                    </a:lnTo>
                    <a:lnTo>
                      <a:pt x="808" y="1082"/>
                    </a:lnTo>
                    <a:lnTo>
                      <a:pt x="793" y="1082"/>
                    </a:lnTo>
                    <a:lnTo>
                      <a:pt x="782" y="1087"/>
                    </a:lnTo>
                    <a:lnTo>
                      <a:pt x="777" y="1092"/>
                    </a:lnTo>
                    <a:lnTo>
                      <a:pt x="767" y="1097"/>
                    </a:lnTo>
                    <a:lnTo>
                      <a:pt x="756" y="1097"/>
                    </a:lnTo>
                    <a:lnTo>
                      <a:pt x="746" y="1102"/>
                    </a:lnTo>
                    <a:lnTo>
                      <a:pt x="730" y="1097"/>
                    </a:lnTo>
                    <a:lnTo>
                      <a:pt x="715" y="1092"/>
                    </a:lnTo>
                    <a:lnTo>
                      <a:pt x="704" y="1087"/>
                    </a:lnTo>
                    <a:lnTo>
                      <a:pt x="699" y="1092"/>
                    </a:lnTo>
                    <a:lnTo>
                      <a:pt x="699" y="1097"/>
                    </a:lnTo>
                    <a:lnTo>
                      <a:pt x="699" y="1102"/>
                    </a:lnTo>
                    <a:lnTo>
                      <a:pt x="699" y="1108"/>
                    </a:lnTo>
                    <a:lnTo>
                      <a:pt x="699" y="1113"/>
                    </a:lnTo>
                    <a:lnTo>
                      <a:pt x="699" y="1118"/>
                    </a:lnTo>
                    <a:lnTo>
                      <a:pt x="699" y="1129"/>
                    </a:lnTo>
                    <a:lnTo>
                      <a:pt x="694" y="1134"/>
                    </a:lnTo>
                    <a:lnTo>
                      <a:pt x="694" y="1139"/>
                    </a:lnTo>
                    <a:lnTo>
                      <a:pt x="694" y="1144"/>
                    </a:lnTo>
                    <a:lnTo>
                      <a:pt x="699" y="1149"/>
                    </a:lnTo>
                    <a:lnTo>
                      <a:pt x="694" y="1149"/>
                    </a:lnTo>
                    <a:lnTo>
                      <a:pt x="699" y="1155"/>
                    </a:lnTo>
                    <a:lnTo>
                      <a:pt x="694" y="1155"/>
                    </a:lnTo>
                    <a:lnTo>
                      <a:pt x="694" y="1160"/>
                    </a:lnTo>
                    <a:lnTo>
                      <a:pt x="694" y="1170"/>
                    </a:lnTo>
                    <a:lnTo>
                      <a:pt x="689" y="1181"/>
                    </a:lnTo>
                    <a:lnTo>
                      <a:pt x="689" y="1186"/>
                    </a:lnTo>
                    <a:lnTo>
                      <a:pt x="683" y="1186"/>
                    </a:lnTo>
                    <a:lnTo>
                      <a:pt x="683" y="1191"/>
                    </a:lnTo>
                    <a:lnTo>
                      <a:pt x="678" y="1196"/>
                    </a:lnTo>
                    <a:lnTo>
                      <a:pt x="678" y="1202"/>
                    </a:lnTo>
                    <a:lnTo>
                      <a:pt x="673" y="1207"/>
                    </a:lnTo>
                    <a:lnTo>
                      <a:pt x="673" y="1212"/>
                    </a:lnTo>
                    <a:lnTo>
                      <a:pt x="668" y="1212"/>
                    </a:lnTo>
                    <a:lnTo>
                      <a:pt x="662" y="1217"/>
                    </a:lnTo>
                    <a:lnTo>
                      <a:pt x="657" y="1223"/>
                    </a:lnTo>
                    <a:lnTo>
                      <a:pt x="657" y="1228"/>
                    </a:lnTo>
                    <a:lnTo>
                      <a:pt x="657" y="1233"/>
                    </a:lnTo>
                    <a:lnTo>
                      <a:pt x="657" y="1249"/>
                    </a:lnTo>
                    <a:lnTo>
                      <a:pt x="657" y="1254"/>
                    </a:lnTo>
                    <a:lnTo>
                      <a:pt x="652" y="1259"/>
                    </a:lnTo>
                    <a:lnTo>
                      <a:pt x="652" y="1264"/>
                    </a:lnTo>
                    <a:lnTo>
                      <a:pt x="652" y="1270"/>
                    </a:lnTo>
                    <a:lnTo>
                      <a:pt x="652" y="1275"/>
                    </a:lnTo>
                    <a:lnTo>
                      <a:pt x="652" y="1280"/>
                    </a:lnTo>
                    <a:lnTo>
                      <a:pt x="652" y="1285"/>
                    </a:lnTo>
                    <a:lnTo>
                      <a:pt x="647" y="1285"/>
                    </a:lnTo>
                    <a:lnTo>
                      <a:pt x="642" y="1285"/>
                    </a:lnTo>
                    <a:lnTo>
                      <a:pt x="631" y="1290"/>
                    </a:lnTo>
                    <a:lnTo>
                      <a:pt x="626" y="1285"/>
                    </a:lnTo>
                    <a:lnTo>
                      <a:pt x="626" y="1280"/>
                    </a:lnTo>
                    <a:lnTo>
                      <a:pt x="621" y="1280"/>
                    </a:lnTo>
                    <a:lnTo>
                      <a:pt x="616" y="1280"/>
                    </a:lnTo>
                    <a:lnTo>
                      <a:pt x="610" y="1280"/>
                    </a:lnTo>
                    <a:lnTo>
                      <a:pt x="600" y="1280"/>
                    </a:lnTo>
                    <a:lnTo>
                      <a:pt x="595" y="1275"/>
                    </a:lnTo>
                    <a:lnTo>
                      <a:pt x="584" y="1270"/>
                    </a:lnTo>
                    <a:lnTo>
                      <a:pt x="584" y="1264"/>
                    </a:lnTo>
                    <a:lnTo>
                      <a:pt x="569" y="1249"/>
                    </a:lnTo>
                    <a:lnTo>
                      <a:pt x="558" y="1243"/>
                    </a:lnTo>
                    <a:lnTo>
                      <a:pt x="553" y="1238"/>
                    </a:lnTo>
                    <a:lnTo>
                      <a:pt x="548" y="1233"/>
                    </a:lnTo>
                    <a:lnTo>
                      <a:pt x="537" y="1233"/>
                    </a:lnTo>
                    <a:lnTo>
                      <a:pt x="532" y="1228"/>
                    </a:lnTo>
                    <a:lnTo>
                      <a:pt x="527" y="1228"/>
                    </a:lnTo>
                    <a:lnTo>
                      <a:pt x="517" y="1228"/>
                    </a:lnTo>
                    <a:lnTo>
                      <a:pt x="511" y="1228"/>
                    </a:lnTo>
                    <a:lnTo>
                      <a:pt x="506" y="1228"/>
                    </a:lnTo>
                    <a:lnTo>
                      <a:pt x="496" y="1228"/>
                    </a:lnTo>
                    <a:lnTo>
                      <a:pt x="490" y="1228"/>
                    </a:lnTo>
                    <a:lnTo>
                      <a:pt x="485" y="1228"/>
                    </a:lnTo>
                    <a:lnTo>
                      <a:pt x="475" y="1228"/>
                    </a:lnTo>
                    <a:lnTo>
                      <a:pt x="470" y="1228"/>
                    </a:lnTo>
                    <a:lnTo>
                      <a:pt x="464" y="1228"/>
                    </a:lnTo>
                    <a:lnTo>
                      <a:pt x="464" y="1233"/>
                    </a:lnTo>
                    <a:lnTo>
                      <a:pt x="459" y="1238"/>
                    </a:lnTo>
                    <a:lnTo>
                      <a:pt x="454" y="1243"/>
                    </a:lnTo>
                    <a:lnTo>
                      <a:pt x="454" y="1249"/>
                    </a:lnTo>
                    <a:lnTo>
                      <a:pt x="449" y="1254"/>
                    </a:lnTo>
                    <a:lnTo>
                      <a:pt x="444" y="1264"/>
                    </a:lnTo>
                    <a:lnTo>
                      <a:pt x="438" y="1270"/>
                    </a:lnTo>
                    <a:lnTo>
                      <a:pt x="438" y="1275"/>
                    </a:lnTo>
                    <a:lnTo>
                      <a:pt x="438" y="1280"/>
                    </a:lnTo>
                    <a:lnTo>
                      <a:pt x="433" y="1280"/>
                    </a:lnTo>
                    <a:lnTo>
                      <a:pt x="428" y="1280"/>
                    </a:lnTo>
                    <a:lnTo>
                      <a:pt x="423" y="1280"/>
                    </a:lnTo>
                    <a:lnTo>
                      <a:pt x="417" y="1280"/>
                    </a:lnTo>
                    <a:lnTo>
                      <a:pt x="412" y="1280"/>
                    </a:lnTo>
                    <a:lnTo>
                      <a:pt x="412" y="1285"/>
                    </a:lnTo>
                    <a:lnTo>
                      <a:pt x="407" y="1285"/>
                    </a:lnTo>
                    <a:lnTo>
                      <a:pt x="402" y="1285"/>
                    </a:lnTo>
                    <a:lnTo>
                      <a:pt x="402" y="1290"/>
                    </a:lnTo>
                    <a:lnTo>
                      <a:pt x="397" y="1290"/>
                    </a:lnTo>
                    <a:lnTo>
                      <a:pt x="397" y="1296"/>
                    </a:lnTo>
                    <a:lnTo>
                      <a:pt x="402" y="1301"/>
                    </a:lnTo>
                    <a:lnTo>
                      <a:pt x="397" y="1301"/>
                    </a:lnTo>
                    <a:lnTo>
                      <a:pt x="397" y="1306"/>
                    </a:lnTo>
                    <a:lnTo>
                      <a:pt x="397" y="1311"/>
                    </a:lnTo>
                    <a:lnTo>
                      <a:pt x="391" y="1317"/>
                    </a:lnTo>
                    <a:lnTo>
                      <a:pt x="386" y="1317"/>
                    </a:lnTo>
                    <a:lnTo>
                      <a:pt x="381" y="1317"/>
                    </a:lnTo>
                    <a:lnTo>
                      <a:pt x="376" y="1322"/>
                    </a:lnTo>
                    <a:lnTo>
                      <a:pt x="371" y="1322"/>
                    </a:lnTo>
                    <a:lnTo>
                      <a:pt x="365" y="1327"/>
                    </a:lnTo>
                    <a:lnTo>
                      <a:pt x="360" y="1327"/>
                    </a:lnTo>
                    <a:lnTo>
                      <a:pt x="355" y="1327"/>
                    </a:lnTo>
                    <a:lnTo>
                      <a:pt x="350" y="1327"/>
                    </a:lnTo>
                    <a:lnTo>
                      <a:pt x="344" y="1327"/>
                    </a:lnTo>
                    <a:lnTo>
                      <a:pt x="339" y="1327"/>
                    </a:lnTo>
                    <a:lnTo>
                      <a:pt x="329" y="1327"/>
                    </a:lnTo>
                    <a:lnTo>
                      <a:pt x="324" y="1327"/>
                    </a:lnTo>
                    <a:lnTo>
                      <a:pt x="318" y="1327"/>
                    </a:lnTo>
                    <a:lnTo>
                      <a:pt x="313" y="1327"/>
                    </a:lnTo>
                    <a:lnTo>
                      <a:pt x="308" y="1332"/>
                    </a:lnTo>
                    <a:lnTo>
                      <a:pt x="303" y="1332"/>
                    </a:lnTo>
                    <a:lnTo>
                      <a:pt x="298" y="1332"/>
                    </a:lnTo>
                    <a:lnTo>
                      <a:pt x="292" y="1332"/>
                    </a:lnTo>
                    <a:lnTo>
                      <a:pt x="292" y="1338"/>
                    </a:lnTo>
                    <a:lnTo>
                      <a:pt x="287" y="1343"/>
                    </a:lnTo>
                    <a:lnTo>
                      <a:pt x="282" y="1348"/>
                    </a:lnTo>
                    <a:lnTo>
                      <a:pt x="282" y="1353"/>
                    </a:lnTo>
                    <a:lnTo>
                      <a:pt x="282" y="1358"/>
                    </a:lnTo>
                    <a:lnTo>
                      <a:pt x="282" y="1364"/>
                    </a:lnTo>
                    <a:lnTo>
                      <a:pt x="277" y="1369"/>
                    </a:lnTo>
                    <a:lnTo>
                      <a:pt x="272" y="1369"/>
                    </a:lnTo>
                    <a:lnTo>
                      <a:pt x="266" y="1374"/>
                    </a:lnTo>
                    <a:lnTo>
                      <a:pt x="261" y="1374"/>
                    </a:lnTo>
                    <a:lnTo>
                      <a:pt x="256" y="1379"/>
                    </a:lnTo>
                    <a:lnTo>
                      <a:pt x="251" y="1379"/>
                    </a:lnTo>
                    <a:lnTo>
                      <a:pt x="245" y="1385"/>
                    </a:lnTo>
                    <a:lnTo>
                      <a:pt x="245" y="1390"/>
                    </a:lnTo>
                    <a:lnTo>
                      <a:pt x="240" y="1395"/>
                    </a:lnTo>
                    <a:lnTo>
                      <a:pt x="235" y="1400"/>
                    </a:lnTo>
                    <a:lnTo>
                      <a:pt x="230" y="1405"/>
                    </a:lnTo>
                    <a:lnTo>
                      <a:pt x="230" y="1411"/>
                    </a:lnTo>
                    <a:lnTo>
                      <a:pt x="225" y="1421"/>
                    </a:lnTo>
                    <a:lnTo>
                      <a:pt x="219" y="1421"/>
                    </a:lnTo>
                    <a:lnTo>
                      <a:pt x="219" y="1426"/>
                    </a:lnTo>
                    <a:lnTo>
                      <a:pt x="219" y="1432"/>
                    </a:lnTo>
                    <a:lnTo>
                      <a:pt x="214" y="1437"/>
                    </a:lnTo>
                    <a:lnTo>
                      <a:pt x="209" y="1437"/>
                    </a:lnTo>
                    <a:lnTo>
                      <a:pt x="199" y="1442"/>
                    </a:lnTo>
                    <a:lnTo>
                      <a:pt x="193" y="1442"/>
                    </a:lnTo>
                    <a:lnTo>
                      <a:pt x="183" y="1437"/>
                    </a:lnTo>
                    <a:lnTo>
                      <a:pt x="183" y="1442"/>
                    </a:lnTo>
                    <a:lnTo>
                      <a:pt x="178" y="1442"/>
                    </a:lnTo>
                    <a:lnTo>
                      <a:pt x="178" y="1437"/>
                    </a:lnTo>
                    <a:lnTo>
                      <a:pt x="172" y="1437"/>
                    </a:lnTo>
                    <a:lnTo>
                      <a:pt x="167" y="1437"/>
                    </a:lnTo>
                    <a:lnTo>
                      <a:pt x="162" y="1437"/>
                    </a:lnTo>
                    <a:lnTo>
                      <a:pt x="157" y="1437"/>
                    </a:lnTo>
                    <a:lnTo>
                      <a:pt x="152" y="1437"/>
                    </a:lnTo>
                    <a:lnTo>
                      <a:pt x="152" y="1442"/>
                    </a:lnTo>
                    <a:lnTo>
                      <a:pt x="146" y="1442"/>
                    </a:lnTo>
                    <a:lnTo>
                      <a:pt x="146" y="1437"/>
                    </a:lnTo>
                    <a:lnTo>
                      <a:pt x="141" y="1437"/>
                    </a:lnTo>
                    <a:lnTo>
                      <a:pt x="136" y="1437"/>
                    </a:lnTo>
                    <a:lnTo>
                      <a:pt x="136" y="1432"/>
                    </a:lnTo>
                    <a:lnTo>
                      <a:pt x="131" y="1432"/>
                    </a:lnTo>
                    <a:lnTo>
                      <a:pt x="126" y="1432"/>
                    </a:lnTo>
                    <a:lnTo>
                      <a:pt x="120" y="1432"/>
                    </a:lnTo>
                    <a:lnTo>
                      <a:pt x="115" y="1432"/>
                    </a:lnTo>
                    <a:lnTo>
                      <a:pt x="115" y="1426"/>
                    </a:lnTo>
                    <a:lnTo>
                      <a:pt x="110" y="1426"/>
                    </a:lnTo>
                    <a:lnTo>
                      <a:pt x="110" y="1421"/>
                    </a:lnTo>
                    <a:lnTo>
                      <a:pt x="105" y="1421"/>
                    </a:lnTo>
                    <a:lnTo>
                      <a:pt x="105" y="1416"/>
                    </a:lnTo>
                    <a:lnTo>
                      <a:pt x="105" y="1411"/>
                    </a:lnTo>
                    <a:lnTo>
                      <a:pt x="105" y="1405"/>
                    </a:lnTo>
                    <a:lnTo>
                      <a:pt x="100" y="1405"/>
                    </a:lnTo>
                    <a:lnTo>
                      <a:pt x="94" y="1405"/>
                    </a:lnTo>
                    <a:lnTo>
                      <a:pt x="94" y="1400"/>
                    </a:lnTo>
                    <a:lnTo>
                      <a:pt x="84" y="1395"/>
                    </a:lnTo>
                    <a:lnTo>
                      <a:pt x="79" y="1390"/>
                    </a:lnTo>
                    <a:lnTo>
                      <a:pt x="73" y="1390"/>
                    </a:lnTo>
                    <a:lnTo>
                      <a:pt x="68" y="1390"/>
                    </a:lnTo>
                    <a:lnTo>
                      <a:pt x="58" y="1385"/>
                    </a:lnTo>
                    <a:lnTo>
                      <a:pt x="47" y="1385"/>
                    </a:lnTo>
                    <a:lnTo>
                      <a:pt x="42" y="1385"/>
                    </a:lnTo>
                    <a:lnTo>
                      <a:pt x="37" y="1379"/>
                    </a:lnTo>
                    <a:lnTo>
                      <a:pt x="27" y="1374"/>
                    </a:lnTo>
                    <a:lnTo>
                      <a:pt x="21" y="1369"/>
                    </a:lnTo>
                    <a:lnTo>
                      <a:pt x="21" y="1364"/>
                    </a:lnTo>
                    <a:lnTo>
                      <a:pt x="16" y="1353"/>
                    </a:lnTo>
                    <a:lnTo>
                      <a:pt x="6" y="1343"/>
                    </a:lnTo>
                    <a:lnTo>
                      <a:pt x="0" y="1338"/>
                    </a:lnTo>
                    <a:lnTo>
                      <a:pt x="0" y="1332"/>
                    </a:lnTo>
                    <a:lnTo>
                      <a:pt x="0" y="1327"/>
                    </a:lnTo>
                    <a:lnTo>
                      <a:pt x="6" y="1327"/>
                    </a:lnTo>
                    <a:lnTo>
                      <a:pt x="11" y="1322"/>
                    </a:lnTo>
                    <a:lnTo>
                      <a:pt x="27" y="1317"/>
                    </a:lnTo>
                    <a:lnTo>
                      <a:pt x="32" y="1311"/>
                    </a:lnTo>
                    <a:lnTo>
                      <a:pt x="37" y="1306"/>
                    </a:lnTo>
                    <a:lnTo>
                      <a:pt x="37" y="1301"/>
                    </a:lnTo>
                    <a:lnTo>
                      <a:pt x="37" y="1296"/>
                    </a:lnTo>
                    <a:lnTo>
                      <a:pt x="37" y="1285"/>
                    </a:lnTo>
                    <a:lnTo>
                      <a:pt x="37" y="1275"/>
                    </a:lnTo>
                    <a:lnTo>
                      <a:pt x="37" y="1270"/>
                    </a:lnTo>
                    <a:lnTo>
                      <a:pt x="42" y="1259"/>
                    </a:lnTo>
                    <a:lnTo>
                      <a:pt x="42" y="1254"/>
                    </a:lnTo>
                    <a:lnTo>
                      <a:pt x="42" y="1249"/>
                    </a:lnTo>
                    <a:lnTo>
                      <a:pt x="47" y="1243"/>
                    </a:lnTo>
                    <a:lnTo>
                      <a:pt x="42" y="1243"/>
                    </a:lnTo>
                    <a:lnTo>
                      <a:pt x="42" y="1238"/>
                    </a:lnTo>
                    <a:lnTo>
                      <a:pt x="42" y="1233"/>
                    </a:lnTo>
                    <a:lnTo>
                      <a:pt x="42" y="1228"/>
                    </a:lnTo>
                    <a:lnTo>
                      <a:pt x="42" y="1223"/>
                    </a:lnTo>
                    <a:lnTo>
                      <a:pt x="42" y="1217"/>
                    </a:lnTo>
                    <a:lnTo>
                      <a:pt x="42" y="1212"/>
                    </a:lnTo>
                    <a:lnTo>
                      <a:pt x="47" y="1217"/>
                    </a:lnTo>
                    <a:lnTo>
                      <a:pt x="53" y="1212"/>
                    </a:lnTo>
                    <a:lnTo>
                      <a:pt x="58" y="1207"/>
                    </a:lnTo>
                    <a:lnTo>
                      <a:pt x="63" y="1207"/>
                    </a:lnTo>
                    <a:lnTo>
                      <a:pt x="68" y="1207"/>
                    </a:lnTo>
                    <a:lnTo>
                      <a:pt x="68" y="1202"/>
                    </a:lnTo>
                    <a:lnTo>
                      <a:pt x="73" y="1202"/>
                    </a:lnTo>
                    <a:lnTo>
                      <a:pt x="79" y="1202"/>
                    </a:lnTo>
                    <a:lnTo>
                      <a:pt x="79" y="1196"/>
                    </a:lnTo>
                    <a:lnTo>
                      <a:pt x="84" y="1196"/>
                    </a:lnTo>
                    <a:lnTo>
                      <a:pt x="89" y="1196"/>
                    </a:lnTo>
                    <a:lnTo>
                      <a:pt x="89" y="1191"/>
                    </a:lnTo>
                    <a:lnTo>
                      <a:pt x="89" y="1186"/>
                    </a:lnTo>
                    <a:lnTo>
                      <a:pt x="89" y="1181"/>
                    </a:lnTo>
                    <a:lnTo>
                      <a:pt x="79" y="1170"/>
                    </a:lnTo>
                    <a:lnTo>
                      <a:pt x="79" y="1165"/>
                    </a:lnTo>
                    <a:lnTo>
                      <a:pt x="73" y="1165"/>
                    </a:lnTo>
                    <a:lnTo>
                      <a:pt x="73" y="1160"/>
                    </a:lnTo>
                    <a:lnTo>
                      <a:pt x="73" y="1155"/>
                    </a:lnTo>
                    <a:lnTo>
                      <a:pt x="79" y="1149"/>
                    </a:lnTo>
                    <a:lnTo>
                      <a:pt x="79" y="1144"/>
                    </a:lnTo>
                    <a:lnTo>
                      <a:pt x="73" y="1139"/>
                    </a:lnTo>
                    <a:lnTo>
                      <a:pt x="68" y="1139"/>
                    </a:lnTo>
                    <a:lnTo>
                      <a:pt x="63" y="1134"/>
                    </a:lnTo>
                    <a:lnTo>
                      <a:pt x="63" y="1129"/>
                    </a:lnTo>
                    <a:lnTo>
                      <a:pt x="58" y="1129"/>
                    </a:lnTo>
                    <a:lnTo>
                      <a:pt x="53" y="1129"/>
                    </a:lnTo>
                    <a:lnTo>
                      <a:pt x="47" y="1129"/>
                    </a:lnTo>
                    <a:lnTo>
                      <a:pt x="42" y="1129"/>
                    </a:lnTo>
                    <a:lnTo>
                      <a:pt x="37" y="1123"/>
                    </a:lnTo>
                    <a:lnTo>
                      <a:pt x="37" y="1118"/>
                    </a:lnTo>
                    <a:lnTo>
                      <a:pt x="37" y="1113"/>
                    </a:lnTo>
                    <a:lnTo>
                      <a:pt x="42" y="1113"/>
                    </a:lnTo>
                    <a:lnTo>
                      <a:pt x="47" y="1113"/>
                    </a:lnTo>
                    <a:lnTo>
                      <a:pt x="53" y="1108"/>
                    </a:lnTo>
                    <a:lnTo>
                      <a:pt x="58" y="1113"/>
                    </a:lnTo>
                    <a:lnTo>
                      <a:pt x="58" y="1108"/>
                    </a:lnTo>
                    <a:lnTo>
                      <a:pt x="63" y="1108"/>
                    </a:lnTo>
                    <a:lnTo>
                      <a:pt x="68" y="1108"/>
                    </a:lnTo>
                    <a:lnTo>
                      <a:pt x="68" y="1102"/>
                    </a:lnTo>
                    <a:lnTo>
                      <a:pt x="73" y="1102"/>
                    </a:lnTo>
                    <a:lnTo>
                      <a:pt x="79" y="1102"/>
                    </a:lnTo>
                    <a:lnTo>
                      <a:pt x="79" y="1097"/>
                    </a:lnTo>
                    <a:lnTo>
                      <a:pt x="84" y="1097"/>
                    </a:lnTo>
                    <a:lnTo>
                      <a:pt x="89" y="1097"/>
                    </a:lnTo>
                    <a:lnTo>
                      <a:pt x="89" y="1092"/>
                    </a:lnTo>
                    <a:lnTo>
                      <a:pt x="94" y="1092"/>
                    </a:lnTo>
                    <a:lnTo>
                      <a:pt x="100" y="1092"/>
                    </a:lnTo>
                    <a:lnTo>
                      <a:pt x="105" y="1087"/>
                    </a:lnTo>
                    <a:lnTo>
                      <a:pt x="110" y="1087"/>
                    </a:lnTo>
                    <a:lnTo>
                      <a:pt x="115" y="1087"/>
                    </a:lnTo>
                    <a:lnTo>
                      <a:pt x="120" y="1087"/>
                    </a:lnTo>
                    <a:lnTo>
                      <a:pt x="126" y="1087"/>
                    </a:lnTo>
                    <a:lnTo>
                      <a:pt x="131" y="1082"/>
                    </a:lnTo>
                    <a:lnTo>
                      <a:pt x="136" y="1082"/>
                    </a:lnTo>
                    <a:lnTo>
                      <a:pt x="141" y="1076"/>
                    </a:lnTo>
                    <a:lnTo>
                      <a:pt x="146" y="1076"/>
                    </a:lnTo>
                    <a:lnTo>
                      <a:pt x="152" y="1076"/>
                    </a:lnTo>
                    <a:lnTo>
                      <a:pt x="167" y="1071"/>
                    </a:lnTo>
                    <a:lnTo>
                      <a:pt x="183" y="1050"/>
                    </a:lnTo>
                    <a:lnTo>
                      <a:pt x="188" y="1045"/>
                    </a:lnTo>
                    <a:lnTo>
                      <a:pt x="188" y="1040"/>
                    </a:lnTo>
                    <a:lnTo>
                      <a:pt x="193" y="1040"/>
                    </a:lnTo>
                    <a:lnTo>
                      <a:pt x="199" y="1040"/>
                    </a:lnTo>
                    <a:lnTo>
                      <a:pt x="209" y="1040"/>
                    </a:lnTo>
                    <a:lnTo>
                      <a:pt x="214" y="1040"/>
                    </a:lnTo>
                    <a:lnTo>
                      <a:pt x="219" y="1040"/>
                    </a:lnTo>
                    <a:lnTo>
                      <a:pt x="225" y="1040"/>
                    </a:lnTo>
                    <a:lnTo>
                      <a:pt x="230" y="1034"/>
                    </a:lnTo>
                    <a:lnTo>
                      <a:pt x="235" y="1034"/>
                    </a:lnTo>
                    <a:lnTo>
                      <a:pt x="240" y="1034"/>
                    </a:lnTo>
                    <a:lnTo>
                      <a:pt x="240" y="1029"/>
                    </a:lnTo>
                    <a:lnTo>
                      <a:pt x="235" y="1029"/>
                    </a:lnTo>
                    <a:lnTo>
                      <a:pt x="235" y="1024"/>
                    </a:lnTo>
                    <a:lnTo>
                      <a:pt x="235" y="1019"/>
                    </a:lnTo>
                    <a:lnTo>
                      <a:pt x="230" y="1008"/>
                    </a:lnTo>
                    <a:lnTo>
                      <a:pt x="230" y="1003"/>
                    </a:lnTo>
                    <a:lnTo>
                      <a:pt x="225" y="998"/>
                    </a:lnTo>
                    <a:lnTo>
                      <a:pt x="225" y="987"/>
                    </a:lnTo>
                    <a:lnTo>
                      <a:pt x="219" y="972"/>
                    </a:lnTo>
                    <a:lnTo>
                      <a:pt x="219" y="967"/>
                    </a:lnTo>
                    <a:lnTo>
                      <a:pt x="225" y="961"/>
                    </a:lnTo>
                    <a:lnTo>
                      <a:pt x="230" y="956"/>
                    </a:lnTo>
                    <a:lnTo>
                      <a:pt x="235" y="951"/>
                    </a:lnTo>
                    <a:lnTo>
                      <a:pt x="245" y="946"/>
                    </a:lnTo>
                    <a:lnTo>
                      <a:pt x="251" y="940"/>
                    </a:lnTo>
                    <a:lnTo>
                      <a:pt x="256" y="935"/>
                    </a:lnTo>
                    <a:lnTo>
                      <a:pt x="256" y="925"/>
                    </a:lnTo>
                    <a:lnTo>
                      <a:pt x="256" y="920"/>
                    </a:lnTo>
                    <a:lnTo>
                      <a:pt x="261" y="914"/>
                    </a:lnTo>
                    <a:lnTo>
                      <a:pt x="261" y="909"/>
                    </a:lnTo>
                    <a:lnTo>
                      <a:pt x="266" y="904"/>
                    </a:lnTo>
                    <a:lnTo>
                      <a:pt x="277" y="899"/>
                    </a:lnTo>
                    <a:lnTo>
                      <a:pt x="282" y="893"/>
                    </a:lnTo>
                    <a:lnTo>
                      <a:pt x="287" y="888"/>
                    </a:lnTo>
                    <a:lnTo>
                      <a:pt x="292" y="888"/>
                    </a:lnTo>
                    <a:lnTo>
                      <a:pt x="298" y="883"/>
                    </a:lnTo>
                    <a:lnTo>
                      <a:pt x="303" y="878"/>
                    </a:lnTo>
                    <a:lnTo>
                      <a:pt x="308" y="873"/>
                    </a:lnTo>
                    <a:lnTo>
                      <a:pt x="303" y="867"/>
                    </a:lnTo>
                    <a:lnTo>
                      <a:pt x="303" y="862"/>
                    </a:lnTo>
                    <a:lnTo>
                      <a:pt x="303" y="857"/>
                    </a:lnTo>
                    <a:lnTo>
                      <a:pt x="298" y="852"/>
                    </a:lnTo>
                    <a:lnTo>
                      <a:pt x="298" y="846"/>
                    </a:lnTo>
                    <a:lnTo>
                      <a:pt x="298" y="841"/>
                    </a:lnTo>
                    <a:lnTo>
                      <a:pt x="292" y="831"/>
                    </a:lnTo>
                    <a:lnTo>
                      <a:pt x="292" y="825"/>
                    </a:lnTo>
                    <a:lnTo>
                      <a:pt x="287" y="825"/>
                    </a:lnTo>
                    <a:lnTo>
                      <a:pt x="282" y="815"/>
                    </a:lnTo>
                    <a:lnTo>
                      <a:pt x="272" y="815"/>
                    </a:lnTo>
                    <a:lnTo>
                      <a:pt x="266" y="815"/>
                    </a:lnTo>
                    <a:lnTo>
                      <a:pt x="261" y="815"/>
                    </a:lnTo>
                    <a:lnTo>
                      <a:pt x="256" y="815"/>
                    </a:lnTo>
                    <a:lnTo>
                      <a:pt x="245" y="815"/>
                    </a:lnTo>
                    <a:lnTo>
                      <a:pt x="251" y="799"/>
                    </a:lnTo>
                    <a:lnTo>
                      <a:pt x="261" y="773"/>
                    </a:lnTo>
                    <a:lnTo>
                      <a:pt x="272" y="768"/>
                    </a:lnTo>
                    <a:lnTo>
                      <a:pt x="272" y="763"/>
                    </a:lnTo>
                    <a:lnTo>
                      <a:pt x="272" y="758"/>
                    </a:lnTo>
                    <a:lnTo>
                      <a:pt x="277" y="752"/>
                    </a:lnTo>
                    <a:lnTo>
                      <a:pt x="272" y="747"/>
                    </a:lnTo>
                    <a:lnTo>
                      <a:pt x="272" y="731"/>
                    </a:lnTo>
                    <a:lnTo>
                      <a:pt x="272" y="726"/>
                    </a:lnTo>
                    <a:lnTo>
                      <a:pt x="272" y="705"/>
                    </a:lnTo>
                    <a:lnTo>
                      <a:pt x="272" y="695"/>
                    </a:lnTo>
                    <a:lnTo>
                      <a:pt x="277" y="684"/>
                    </a:lnTo>
                    <a:lnTo>
                      <a:pt x="277" y="669"/>
                    </a:lnTo>
                    <a:lnTo>
                      <a:pt x="298" y="575"/>
                    </a:lnTo>
                    <a:lnTo>
                      <a:pt x="298" y="554"/>
                    </a:lnTo>
                    <a:lnTo>
                      <a:pt x="298" y="538"/>
                    </a:lnTo>
                    <a:lnTo>
                      <a:pt x="292" y="533"/>
                    </a:lnTo>
                    <a:lnTo>
                      <a:pt x="282" y="512"/>
                    </a:lnTo>
                    <a:lnTo>
                      <a:pt x="282" y="507"/>
                    </a:lnTo>
                    <a:lnTo>
                      <a:pt x="282" y="502"/>
                    </a:lnTo>
                    <a:lnTo>
                      <a:pt x="287" y="502"/>
                    </a:lnTo>
                    <a:lnTo>
                      <a:pt x="292" y="496"/>
                    </a:lnTo>
                    <a:lnTo>
                      <a:pt x="298" y="496"/>
                    </a:lnTo>
                    <a:lnTo>
                      <a:pt x="298" y="491"/>
                    </a:lnTo>
                    <a:lnTo>
                      <a:pt x="303" y="491"/>
                    </a:lnTo>
                    <a:lnTo>
                      <a:pt x="308" y="486"/>
                    </a:lnTo>
                    <a:lnTo>
                      <a:pt x="313" y="486"/>
                    </a:lnTo>
                    <a:lnTo>
                      <a:pt x="318" y="475"/>
                    </a:lnTo>
                    <a:lnTo>
                      <a:pt x="339" y="455"/>
                    </a:lnTo>
                    <a:lnTo>
                      <a:pt x="344" y="449"/>
                    </a:lnTo>
                    <a:lnTo>
                      <a:pt x="350" y="439"/>
                    </a:lnTo>
                    <a:lnTo>
                      <a:pt x="350" y="428"/>
                    </a:lnTo>
                    <a:lnTo>
                      <a:pt x="355" y="423"/>
                    </a:lnTo>
                    <a:lnTo>
                      <a:pt x="360" y="418"/>
                    </a:lnTo>
                    <a:lnTo>
                      <a:pt x="365" y="418"/>
                    </a:lnTo>
                    <a:lnTo>
                      <a:pt x="365" y="413"/>
                    </a:lnTo>
                    <a:lnTo>
                      <a:pt x="365" y="407"/>
                    </a:lnTo>
                    <a:lnTo>
                      <a:pt x="365" y="397"/>
                    </a:lnTo>
                    <a:lnTo>
                      <a:pt x="360" y="392"/>
                    </a:lnTo>
                    <a:lnTo>
                      <a:pt x="355" y="387"/>
                    </a:lnTo>
                    <a:lnTo>
                      <a:pt x="339" y="376"/>
                    </a:lnTo>
                    <a:lnTo>
                      <a:pt x="329" y="366"/>
                    </a:lnTo>
                    <a:lnTo>
                      <a:pt x="324" y="345"/>
                    </a:lnTo>
                    <a:lnTo>
                      <a:pt x="318" y="329"/>
                    </a:lnTo>
                    <a:lnTo>
                      <a:pt x="318" y="319"/>
                    </a:lnTo>
                    <a:lnTo>
                      <a:pt x="324" y="303"/>
                    </a:lnTo>
                    <a:lnTo>
                      <a:pt x="324" y="282"/>
                    </a:lnTo>
                    <a:lnTo>
                      <a:pt x="324" y="277"/>
                    </a:lnTo>
                    <a:lnTo>
                      <a:pt x="329" y="272"/>
                    </a:lnTo>
                    <a:lnTo>
                      <a:pt x="334" y="266"/>
                    </a:lnTo>
                    <a:lnTo>
                      <a:pt x="334" y="261"/>
                    </a:lnTo>
                    <a:lnTo>
                      <a:pt x="334" y="256"/>
                    </a:lnTo>
                    <a:lnTo>
                      <a:pt x="334" y="251"/>
                    </a:lnTo>
                    <a:lnTo>
                      <a:pt x="344" y="251"/>
                    </a:lnTo>
                    <a:lnTo>
                      <a:pt x="350" y="251"/>
                    </a:lnTo>
                    <a:lnTo>
                      <a:pt x="355" y="256"/>
                    </a:lnTo>
                    <a:lnTo>
                      <a:pt x="360" y="256"/>
                    </a:lnTo>
                    <a:lnTo>
                      <a:pt x="365" y="256"/>
                    </a:lnTo>
                    <a:lnTo>
                      <a:pt x="365" y="251"/>
                    </a:lnTo>
                    <a:lnTo>
                      <a:pt x="365" y="246"/>
                    </a:lnTo>
                    <a:lnTo>
                      <a:pt x="371" y="246"/>
                    </a:lnTo>
                    <a:lnTo>
                      <a:pt x="371" y="240"/>
                    </a:lnTo>
                    <a:lnTo>
                      <a:pt x="371" y="235"/>
                    </a:lnTo>
                    <a:lnTo>
                      <a:pt x="365" y="235"/>
                    </a:lnTo>
                    <a:lnTo>
                      <a:pt x="365" y="230"/>
                    </a:lnTo>
                    <a:lnTo>
                      <a:pt x="371" y="230"/>
                    </a:lnTo>
                    <a:lnTo>
                      <a:pt x="371" y="225"/>
                    </a:lnTo>
                    <a:lnTo>
                      <a:pt x="376" y="219"/>
                    </a:lnTo>
                    <a:lnTo>
                      <a:pt x="381" y="219"/>
                    </a:lnTo>
                    <a:lnTo>
                      <a:pt x="381" y="225"/>
                    </a:lnTo>
                    <a:lnTo>
                      <a:pt x="386" y="225"/>
                    </a:lnTo>
                    <a:lnTo>
                      <a:pt x="386" y="219"/>
                    </a:lnTo>
                    <a:lnTo>
                      <a:pt x="391" y="214"/>
                    </a:lnTo>
                    <a:lnTo>
                      <a:pt x="391" y="209"/>
                    </a:lnTo>
                    <a:lnTo>
                      <a:pt x="386" y="204"/>
                    </a:lnTo>
                    <a:lnTo>
                      <a:pt x="386" y="199"/>
                    </a:lnTo>
                    <a:lnTo>
                      <a:pt x="386" y="193"/>
                    </a:lnTo>
                    <a:lnTo>
                      <a:pt x="391" y="193"/>
                    </a:lnTo>
                    <a:lnTo>
                      <a:pt x="397" y="193"/>
                    </a:lnTo>
                    <a:lnTo>
                      <a:pt x="397" y="188"/>
                    </a:lnTo>
                    <a:lnTo>
                      <a:pt x="402" y="183"/>
                    </a:lnTo>
                    <a:lnTo>
                      <a:pt x="407" y="178"/>
                    </a:lnTo>
                    <a:lnTo>
                      <a:pt x="407" y="172"/>
                    </a:lnTo>
                    <a:lnTo>
                      <a:pt x="412" y="172"/>
                    </a:lnTo>
                    <a:lnTo>
                      <a:pt x="417" y="172"/>
                    </a:lnTo>
                    <a:lnTo>
                      <a:pt x="423" y="172"/>
                    </a:lnTo>
                    <a:lnTo>
                      <a:pt x="423" y="167"/>
                    </a:lnTo>
                    <a:lnTo>
                      <a:pt x="428" y="167"/>
                    </a:lnTo>
                    <a:lnTo>
                      <a:pt x="433" y="167"/>
                    </a:lnTo>
                    <a:lnTo>
                      <a:pt x="433" y="172"/>
                    </a:lnTo>
                    <a:lnTo>
                      <a:pt x="438" y="172"/>
                    </a:lnTo>
                    <a:lnTo>
                      <a:pt x="444" y="167"/>
                    </a:lnTo>
                    <a:lnTo>
                      <a:pt x="449" y="162"/>
                    </a:lnTo>
                    <a:lnTo>
                      <a:pt x="444" y="162"/>
                    </a:lnTo>
                    <a:lnTo>
                      <a:pt x="449" y="157"/>
                    </a:lnTo>
                    <a:lnTo>
                      <a:pt x="449" y="162"/>
                    </a:lnTo>
                    <a:lnTo>
                      <a:pt x="454" y="162"/>
                    </a:lnTo>
                    <a:lnTo>
                      <a:pt x="454" y="157"/>
                    </a:lnTo>
                    <a:lnTo>
                      <a:pt x="459" y="157"/>
                    </a:lnTo>
                    <a:lnTo>
                      <a:pt x="459" y="151"/>
                    </a:lnTo>
                    <a:lnTo>
                      <a:pt x="464" y="151"/>
                    </a:lnTo>
                    <a:lnTo>
                      <a:pt x="464" y="146"/>
                    </a:lnTo>
                    <a:lnTo>
                      <a:pt x="464" y="141"/>
                    </a:lnTo>
                    <a:lnTo>
                      <a:pt x="470" y="141"/>
                    </a:lnTo>
                    <a:lnTo>
                      <a:pt x="470" y="136"/>
                    </a:lnTo>
                    <a:lnTo>
                      <a:pt x="475" y="141"/>
                    </a:lnTo>
                    <a:lnTo>
                      <a:pt x="480" y="136"/>
                    </a:lnTo>
                    <a:lnTo>
                      <a:pt x="485" y="136"/>
                    </a:lnTo>
                    <a:lnTo>
                      <a:pt x="485" y="131"/>
                    </a:lnTo>
                    <a:lnTo>
                      <a:pt x="480" y="131"/>
                    </a:lnTo>
                    <a:lnTo>
                      <a:pt x="480" y="125"/>
                    </a:lnTo>
                    <a:lnTo>
                      <a:pt x="485" y="125"/>
                    </a:lnTo>
                    <a:lnTo>
                      <a:pt x="485" y="120"/>
                    </a:lnTo>
                    <a:lnTo>
                      <a:pt x="490" y="120"/>
                    </a:lnTo>
                    <a:lnTo>
                      <a:pt x="490" y="125"/>
                    </a:lnTo>
                    <a:lnTo>
                      <a:pt x="496" y="120"/>
                    </a:lnTo>
                    <a:lnTo>
                      <a:pt x="501" y="120"/>
                    </a:lnTo>
                    <a:lnTo>
                      <a:pt x="496" y="120"/>
                    </a:lnTo>
                    <a:lnTo>
                      <a:pt x="496" y="115"/>
                    </a:lnTo>
                    <a:lnTo>
                      <a:pt x="490" y="115"/>
                    </a:lnTo>
                    <a:lnTo>
                      <a:pt x="490" y="110"/>
                    </a:lnTo>
                    <a:lnTo>
                      <a:pt x="496" y="110"/>
                    </a:lnTo>
                    <a:lnTo>
                      <a:pt x="501" y="110"/>
                    </a:lnTo>
                    <a:lnTo>
                      <a:pt x="501" y="104"/>
                    </a:lnTo>
                    <a:lnTo>
                      <a:pt x="506" y="104"/>
                    </a:lnTo>
                    <a:lnTo>
                      <a:pt x="506" y="99"/>
                    </a:lnTo>
                    <a:lnTo>
                      <a:pt x="511" y="99"/>
                    </a:lnTo>
                    <a:lnTo>
                      <a:pt x="506" y="94"/>
                    </a:lnTo>
                    <a:lnTo>
                      <a:pt x="511" y="94"/>
                    </a:lnTo>
                    <a:lnTo>
                      <a:pt x="517" y="94"/>
                    </a:lnTo>
                    <a:lnTo>
                      <a:pt x="517" y="89"/>
                    </a:lnTo>
                    <a:lnTo>
                      <a:pt x="511" y="89"/>
                    </a:lnTo>
                    <a:lnTo>
                      <a:pt x="517" y="89"/>
                    </a:lnTo>
                    <a:lnTo>
                      <a:pt x="517" y="84"/>
                    </a:lnTo>
                    <a:lnTo>
                      <a:pt x="522" y="84"/>
                    </a:lnTo>
                    <a:lnTo>
                      <a:pt x="522" y="89"/>
                    </a:lnTo>
                    <a:lnTo>
                      <a:pt x="527" y="89"/>
                    </a:lnTo>
                    <a:lnTo>
                      <a:pt x="532" y="89"/>
                    </a:lnTo>
                    <a:lnTo>
                      <a:pt x="537" y="89"/>
                    </a:lnTo>
                    <a:lnTo>
                      <a:pt x="537" y="84"/>
                    </a:lnTo>
                    <a:lnTo>
                      <a:pt x="543" y="84"/>
                    </a:lnTo>
                    <a:lnTo>
                      <a:pt x="548" y="84"/>
                    </a:lnTo>
                    <a:lnTo>
                      <a:pt x="548" y="78"/>
                    </a:lnTo>
                    <a:lnTo>
                      <a:pt x="553" y="78"/>
                    </a:lnTo>
                    <a:lnTo>
                      <a:pt x="558" y="78"/>
                    </a:lnTo>
                    <a:lnTo>
                      <a:pt x="563" y="78"/>
                    </a:lnTo>
                    <a:lnTo>
                      <a:pt x="569" y="78"/>
                    </a:lnTo>
                    <a:lnTo>
                      <a:pt x="569" y="73"/>
                    </a:lnTo>
                    <a:lnTo>
                      <a:pt x="574" y="73"/>
                    </a:lnTo>
                    <a:lnTo>
                      <a:pt x="579" y="73"/>
                    </a:lnTo>
                    <a:lnTo>
                      <a:pt x="584" y="68"/>
                    </a:lnTo>
                    <a:lnTo>
                      <a:pt x="589" y="68"/>
                    </a:lnTo>
                    <a:lnTo>
                      <a:pt x="589" y="63"/>
                    </a:lnTo>
                    <a:lnTo>
                      <a:pt x="595" y="63"/>
                    </a:lnTo>
                    <a:lnTo>
                      <a:pt x="595" y="68"/>
                    </a:lnTo>
                    <a:lnTo>
                      <a:pt x="589" y="68"/>
                    </a:lnTo>
                    <a:lnTo>
                      <a:pt x="589" y="73"/>
                    </a:lnTo>
                    <a:lnTo>
                      <a:pt x="595" y="73"/>
                    </a:lnTo>
                    <a:lnTo>
                      <a:pt x="595" y="78"/>
                    </a:lnTo>
                    <a:lnTo>
                      <a:pt x="600" y="78"/>
                    </a:lnTo>
                    <a:lnTo>
                      <a:pt x="600" y="73"/>
                    </a:lnTo>
                    <a:lnTo>
                      <a:pt x="605" y="73"/>
                    </a:lnTo>
                    <a:lnTo>
                      <a:pt x="605" y="68"/>
                    </a:lnTo>
                    <a:lnTo>
                      <a:pt x="605" y="73"/>
                    </a:lnTo>
                    <a:lnTo>
                      <a:pt x="610" y="73"/>
                    </a:lnTo>
                    <a:lnTo>
                      <a:pt x="610" y="78"/>
                    </a:lnTo>
                    <a:lnTo>
                      <a:pt x="616" y="78"/>
                    </a:lnTo>
                    <a:lnTo>
                      <a:pt x="616" y="73"/>
                    </a:lnTo>
                    <a:lnTo>
                      <a:pt x="610" y="73"/>
                    </a:lnTo>
                    <a:lnTo>
                      <a:pt x="610" y="68"/>
                    </a:lnTo>
                    <a:lnTo>
                      <a:pt x="616" y="68"/>
                    </a:lnTo>
                    <a:lnTo>
                      <a:pt x="621" y="68"/>
                    </a:lnTo>
                    <a:lnTo>
                      <a:pt x="621" y="73"/>
                    </a:lnTo>
                    <a:lnTo>
                      <a:pt x="621" y="78"/>
                    </a:lnTo>
                    <a:lnTo>
                      <a:pt x="626" y="78"/>
                    </a:lnTo>
                    <a:lnTo>
                      <a:pt x="626" y="73"/>
                    </a:lnTo>
                    <a:lnTo>
                      <a:pt x="631" y="73"/>
                    </a:lnTo>
                    <a:lnTo>
                      <a:pt x="636" y="68"/>
                    </a:lnTo>
                    <a:lnTo>
                      <a:pt x="636" y="73"/>
                    </a:lnTo>
                    <a:lnTo>
                      <a:pt x="636" y="78"/>
                    </a:lnTo>
                    <a:lnTo>
                      <a:pt x="642" y="78"/>
                    </a:lnTo>
                    <a:lnTo>
                      <a:pt x="642" y="73"/>
                    </a:lnTo>
                    <a:lnTo>
                      <a:pt x="647" y="73"/>
                    </a:lnTo>
                    <a:lnTo>
                      <a:pt x="647" y="68"/>
                    </a:lnTo>
                    <a:lnTo>
                      <a:pt x="647" y="63"/>
                    </a:lnTo>
                    <a:lnTo>
                      <a:pt x="652" y="63"/>
                    </a:lnTo>
                    <a:lnTo>
                      <a:pt x="657" y="63"/>
                    </a:lnTo>
                    <a:lnTo>
                      <a:pt x="657" y="57"/>
                    </a:lnTo>
                    <a:lnTo>
                      <a:pt x="652" y="57"/>
                    </a:lnTo>
                    <a:lnTo>
                      <a:pt x="652" y="52"/>
                    </a:lnTo>
                    <a:lnTo>
                      <a:pt x="657" y="52"/>
                    </a:lnTo>
                    <a:lnTo>
                      <a:pt x="662" y="52"/>
                    </a:lnTo>
                    <a:lnTo>
                      <a:pt x="668" y="47"/>
                    </a:lnTo>
                    <a:lnTo>
                      <a:pt x="662" y="42"/>
                    </a:lnTo>
                    <a:lnTo>
                      <a:pt x="657" y="42"/>
                    </a:lnTo>
                    <a:lnTo>
                      <a:pt x="662" y="42"/>
                    </a:lnTo>
                    <a:lnTo>
                      <a:pt x="662" y="37"/>
                    </a:lnTo>
                    <a:lnTo>
                      <a:pt x="662" y="31"/>
                    </a:lnTo>
                    <a:lnTo>
                      <a:pt x="668" y="31"/>
                    </a:lnTo>
                    <a:lnTo>
                      <a:pt x="673" y="31"/>
                    </a:lnTo>
                    <a:lnTo>
                      <a:pt x="673" y="26"/>
                    </a:lnTo>
                    <a:lnTo>
                      <a:pt x="673" y="21"/>
                    </a:lnTo>
                    <a:lnTo>
                      <a:pt x="678" y="21"/>
                    </a:lnTo>
                    <a:lnTo>
                      <a:pt x="678" y="16"/>
                    </a:lnTo>
                    <a:lnTo>
                      <a:pt x="683" y="16"/>
                    </a:lnTo>
                    <a:lnTo>
                      <a:pt x="683" y="10"/>
                    </a:lnTo>
                    <a:lnTo>
                      <a:pt x="689" y="10"/>
                    </a:lnTo>
                    <a:lnTo>
                      <a:pt x="694" y="10"/>
                    </a:lnTo>
                    <a:lnTo>
                      <a:pt x="694" y="5"/>
                    </a:lnTo>
                    <a:lnTo>
                      <a:pt x="694" y="0"/>
                    </a:lnTo>
                    <a:lnTo>
                      <a:pt x="699" y="0"/>
                    </a:lnTo>
                    <a:lnTo>
                      <a:pt x="704" y="0"/>
                    </a:lnTo>
                    <a:lnTo>
                      <a:pt x="704" y="5"/>
                    </a:lnTo>
                    <a:lnTo>
                      <a:pt x="814" y="10"/>
                    </a:lnTo>
                    <a:lnTo>
                      <a:pt x="892" y="115"/>
                    </a:lnTo>
                    <a:lnTo>
                      <a:pt x="897" y="125"/>
                    </a:lnTo>
                    <a:lnTo>
                      <a:pt x="939" y="188"/>
                    </a:lnTo>
                    <a:lnTo>
                      <a:pt x="954" y="204"/>
                    </a:lnTo>
                    <a:lnTo>
                      <a:pt x="970" y="230"/>
                    </a:lnTo>
                    <a:lnTo>
                      <a:pt x="980" y="240"/>
                    </a:lnTo>
                    <a:lnTo>
                      <a:pt x="986" y="251"/>
                    </a:lnTo>
                    <a:lnTo>
                      <a:pt x="1006" y="355"/>
                    </a:lnTo>
                    <a:lnTo>
                      <a:pt x="1012" y="397"/>
                    </a:lnTo>
                    <a:lnTo>
                      <a:pt x="1022" y="439"/>
                    </a:lnTo>
                    <a:lnTo>
                      <a:pt x="1027" y="465"/>
                    </a:lnTo>
                    <a:lnTo>
                      <a:pt x="1033" y="470"/>
                    </a:lnTo>
                    <a:lnTo>
                      <a:pt x="1033" y="465"/>
                    </a:lnTo>
                    <a:lnTo>
                      <a:pt x="1033" y="470"/>
                    </a:lnTo>
                    <a:lnTo>
                      <a:pt x="1033" y="475"/>
                    </a:lnTo>
                    <a:lnTo>
                      <a:pt x="1027" y="475"/>
                    </a:lnTo>
                    <a:lnTo>
                      <a:pt x="1027" y="481"/>
                    </a:lnTo>
                    <a:lnTo>
                      <a:pt x="1027" y="486"/>
                    </a:lnTo>
                    <a:lnTo>
                      <a:pt x="1022" y="486"/>
                    </a:lnTo>
                    <a:lnTo>
                      <a:pt x="1027" y="491"/>
                    </a:lnTo>
                    <a:lnTo>
                      <a:pt x="1027" y="496"/>
                    </a:lnTo>
                    <a:lnTo>
                      <a:pt x="1033" y="496"/>
                    </a:lnTo>
                    <a:lnTo>
                      <a:pt x="1027" y="496"/>
                    </a:lnTo>
                    <a:lnTo>
                      <a:pt x="1027" y="502"/>
                    </a:lnTo>
                    <a:lnTo>
                      <a:pt x="1033" y="502"/>
                    </a:lnTo>
                    <a:lnTo>
                      <a:pt x="1027" y="502"/>
                    </a:lnTo>
                    <a:lnTo>
                      <a:pt x="1027" y="507"/>
                    </a:lnTo>
                    <a:lnTo>
                      <a:pt x="1022" y="502"/>
                    </a:lnTo>
                    <a:lnTo>
                      <a:pt x="1022" y="507"/>
                    </a:lnTo>
                    <a:lnTo>
                      <a:pt x="1022" y="512"/>
                    </a:lnTo>
                    <a:lnTo>
                      <a:pt x="1027" y="512"/>
                    </a:lnTo>
                    <a:lnTo>
                      <a:pt x="1033" y="517"/>
                    </a:lnTo>
                    <a:lnTo>
                      <a:pt x="1033" y="522"/>
                    </a:lnTo>
                    <a:lnTo>
                      <a:pt x="1038" y="522"/>
                    </a:lnTo>
                    <a:lnTo>
                      <a:pt x="1043" y="528"/>
                    </a:lnTo>
                    <a:lnTo>
                      <a:pt x="1053" y="528"/>
                    </a:lnTo>
                    <a:lnTo>
                      <a:pt x="1059" y="528"/>
                    </a:lnTo>
                    <a:lnTo>
                      <a:pt x="1064" y="528"/>
                    </a:lnTo>
                    <a:lnTo>
                      <a:pt x="1069" y="533"/>
                    </a:lnTo>
                    <a:lnTo>
                      <a:pt x="1069" y="528"/>
                    </a:lnTo>
                    <a:lnTo>
                      <a:pt x="1074" y="528"/>
                    </a:lnTo>
                    <a:lnTo>
                      <a:pt x="1074" y="533"/>
                    </a:lnTo>
                    <a:lnTo>
                      <a:pt x="1079" y="528"/>
                    </a:lnTo>
                    <a:lnTo>
                      <a:pt x="1079" y="522"/>
                    </a:lnTo>
                    <a:lnTo>
                      <a:pt x="1085" y="522"/>
                    </a:lnTo>
                    <a:lnTo>
                      <a:pt x="1085" y="528"/>
                    </a:lnTo>
                    <a:lnTo>
                      <a:pt x="1090" y="528"/>
                    </a:lnTo>
                    <a:lnTo>
                      <a:pt x="1095" y="528"/>
                    </a:lnTo>
                    <a:lnTo>
                      <a:pt x="1100" y="528"/>
                    </a:lnTo>
                    <a:lnTo>
                      <a:pt x="1100" y="533"/>
                    </a:lnTo>
                    <a:lnTo>
                      <a:pt x="1106" y="533"/>
                    </a:lnTo>
                    <a:lnTo>
                      <a:pt x="1106" y="528"/>
                    </a:lnTo>
                    <a:lnTo>
                      <a:pt x="1111" y="528"/>
                    </a:lnTo>
                    <a:lnTo>
                      <a:pt x="1116" y="528"/>
                    </a:lnTo>
                    <a:lnTo>
                      <a:pt x="1121" y="528"/>
                    </a:lnTo>
                    <a:lnTo>
                      <a:pt x="1126" y="528"/>
                    </a:lnTo>
                    <a:lnTo>
                      <a:pt x="1126" y="533"/>
                    </a:lnTo>
                    <a:lnTo>
                      <a:pt x="1132" y="533"/>
                    </a:lnTo>
                    <a:lnTo>
                      <a:pt x="1137" y="533"/>
                    </a:lnTo>
                    <a:lnTo>
                      <a:pt x="1142" y="538"/>
                    </a:lnTo>
                    <a:lnTo>
                      <a:pt x="1142" y="533"/>
                    </a:lnTo>
                    <a:lnTo>
                      <a:pt x="1147" y="538"/>
                    </a:lnTo>
                    <a:lnTo>
                      <a:pt x="1142" y="538"/>
                    </a:lnTo>
                    <a:lnTo>
                      <a:pt x="1147" y="538"/>
                    </a:lnTo>
                    <a:lnTo>
                      <a:pt x="1147" y="543"/>
                    </a:lnTo>
                    <a:lnTo>
                      <a:pt x="1152" y="543"/>
                    </a:lnTo>
                    <a:lnTo>
                      <a:pt x="1158" y="543"/>
                    </a:lnTo>
                    <a:lnTo>
                      <a:pt x="1158" y="549"/>
                    </a:lnTo>
                    <a:lnTo>
                      <a:pt x="1152" y="549"/>
                    </a:lnTo>
                    <a:lnTo>
                      <a:pt x="1158" y="554"/>
                    </a:lnTo>
                    <a:lnTo>
                      <a:pt x="1152" y="554"/>
                    </a:lnTo>
                    <a:lnTo>
                      <a:pt x="1158" y="554"/>
                    </a:lnTo>
                    <a:lnTo>
                      <a:pt x="1158" y="559"/>
                    </a:lnTo>
                    <a:lnTo>
                      <a:pt x="1163" y="559"/>
                    </a:lnTo>
                    <a:lnTo>
                      <a:pt x="1168" y="559"/>
                    </a:lnTo>
                    <a:lnTo>
                      <a:pt x="1168" y="564"/>
                    </a:lnTo>
                    <a:lnTo>
                      <a:pt x="1168" y="569"/>
                    </a:lnTo>
                    <a:lnTo>
                      <a:pt x="1173" y="569"/>
                    </a:lnTo>
                    <a:lnTo>
                      <a:pt x="1173" y="575"/>
                    </a:lnTo>
                    <a:lnTo>
                      <a:pt x="1168" y="575"/>
                    </a:lnTo>
                    <a:lnTo>
                      <a:pt x="1168" y="580"/>
                    </a:lnTo>
                    <a:lnTo>
                      <a:pt x="1173" y="580"/>
                    </a:lnTo>
                    <a:lnTo>
                      <a:pt x="1178" y="580"/>
                    </a:lnTo>
                    <a:lnTo>
                      <a:pt x="1178" y="585"/>
                    </a:lnTo>
                    <a:lnTo>
                      <a:pt x="1178" y="580"/>
                    </a:lnTo>
                    <a:lnTo>
                      <a:pt x="1184" y="580"/>
                    </a:lnTo>
                    <a:lnTo>
                      <a:pt x="1189" y="585"/>
                    </a:lnTo>
                    <a:lnTo>
                      <a:pt x="1184" y="585"/>
                    </a:lnTo>
                    <a:lnTo>
                      <a:pt x="1189" y="585"/>
                    </a:lnTo>
                    <a:lnTo>
                      <a:pt x="1189" y="590"/>
                    </a:lnTo>
                    <a:lnTo>
                      <a:pt x="1194" y="590"/>
                    </a:lnTo>
                    <a:lnTo>
                      <a:pt x="1194" y="596"/>
                    </a:lnTo>
                    <a:lnTo>
                      <a:pt x="1189" y="596"/>
                    </a:lnTo>
                    <a:lnTo>
                      <a:pt x="1194" y="596"/>
                    </a:lnTo>
                    <a:lnTo>
                      <a:pt x="1194" y="601"/>
                    </a:lnTo>
                    <a:lnTo>
                      <a:pt x="1199" y="601"/>
                    </a:lnTo>
                    <a:lnTo>
                      <a:pt x="1199" y="596"/>
                    </a:lnTo>
                    <a:lnTo>
                      <a:pt x="1205" y="596"/>
                    </a:lnTo>
                    <a:lnTo>
                      <a:pt x="1210" y="596"/>
                    </a:lnTo>
                    <a:lnTo>
                      <a:pt x="1215" y="596"/>
                    </a:lnTo>
                    <a:lnTo>
                      <a:pt x="1215" y="601"/>
                    </a:lnTo>
                    <a:lnTo>
                      <a:pt x="1220" y="606"/>
                    </a:lnTo>
                    <a:lnTo>
                      <a:pt x="1220" y="611"/>
                    </a:lnTo>
                    <a:lnTo>
                      <a:pt x="1215" y="611"/>
                    </a:lnTo>
                    <a:lnTo>
                      <a:pt x="1215" y="616"/>
                    </a:lnTo>
                    <a:lnTo>
                      <a:pt x="1210" y="616"/>
                    </a:lnTo>
                    <a:lnTo>
                      <a:pt x="1210" y="622"/>
                    </a:lnTo>
                    <a:lnTo>
                      <a:pt x="1210" y="627"/>
                    </a:lnTo>
                    <a:lnTo>
                      <a:pt x="1205" y="632"/>
                    </a:lnTo>
                    <a:lnTo>
                      <a:pt x="1205" y="637"/>
                    </a:lnTo>
                    <a:lnTo>
                      <a:pt x="1205" y="643"/>
                    </a:lnTo>
                    <a:lnTo>
                      <a:pt x="1210" y="643"/>
                    </a:lnTo>
                    <a:lnTo>
                      <a:pt x="1210" y="648"/>
                    </a:lnTo>
                    <a:lnTo>
                      <a:pt x="1205" y="648"/>
                    </a:lnTo>
                    <a:lnTo>
                      <a:pt x="1199" y="648"/>
                    </a:lnTo>
                    <a:lnTo>
                      <a:pt x="1199" y="653"/>
                    </a:lnTo>
                    <a:lnTo>
                      <a:pt x="1199" y="658"/>
                    </a:lnTo>
                    <a:lnTo>
                      <a:pt x="1199" y="664"/>
                    </a:lnTo>
                    <a:lnTo>
                      <a:pt x="1199" y="669"/>
                    </a:lnTo>
                    <a:lnTo>
                      <a:pt x="1205" y="669"/>
                    </a:lnTo>
                    <a:lnTo>
                      <a:pt x="1199" y="669"/>
                    </a:lnTo>
                    <a:lnTo>
                      <a:pt x="1205" y="674"/>
                    </a:lnTo>
                    <a:lnTo>
                      <a:pt x="1205" y="679"/>
                    </a:lnTo>
                    <a:lnTo>
                      <a:pt x="1205" y="684"/>
                    </a:lnTo>
                    <a:lnTo>
                      <a:pt x="1210" y="684"/>
                    </a:lnTo>
                    <a:lnTo>
                      <a:pt x="1210" y="690"/>
                    </a:lnTo>
                    <a:lnTo>
                      <a:pt x="1205" y="690"/>
                    </a:lnTo>
                    <a:lnTo>
                      <a:pt x="1205" y="695"/>
                    </a:lnTo>
                    <a:lnTo>
                      <a:pt x="1205" y="700"/>
                    </a:lnTo>
                    <a:lnTo>
                      <a:pt x="1205" y="705"/>
                    </a:lnTo>
                    <a:lnTo>
                      <a:pt x="1199" y="711"/>
                    </a:lnTo>
                    <a:lnTo>
                      <a:pt x="1199" y="716"/>
                    </a:lnTo>
                    <a:lnTo>
                      <a:pt x="1194" y="716"/>
                    </a:lnTo>
                    <a:lnTo>
                      <a:pt x="1194" y="721"/>
                    </a:lnTo>
                    <a:lnTo>
                      <a:pt x="1189" y="721"/>
                    </a:lnTo>
                    <a:lnTo>
                      <a:pt x="1194" y="726"/>
                    </a:lnTo>
                    <a:lnTo>
                      <a:pt x="1194" y="731"/>
                    </a:lnTo>
                    <a:lnTo>
                      <a:pt x="1194" y="737"/>
                    </a:lnTo>
                    <a:lnTo>
                      <a:pt x="1194" y="742"/>
                    </a:lnTo>
                    <a:lnTo>
                      <a:pt x="1194" y="747"/>
                    </a:lnTo>
                    <a:lnTo>
                      <a:pt x="1194" y="752"/>
                    </a:lnTo>
                    <a:lnTo>
                      <a:pt x="1194" y="758"/>
                    </a:lnTo>
                    <a:lnTo>
                      <a:pt x="1189" y="763"/>
                    </a:lnTo>
                    <a:lnTo>
                      <a:pt x="1189" y="768"/>
                    </a:lnTo>
                    <a:lnTo>
                      <a:pt x="1184" y="768"/>
                    </a:lnTo>
                    <a:lnTo>
                      <a:pt x="1178" y="768"/>
                    </a:lnTo>
                    <a:lnTo>
                      <a:pt x="1178" y="773"/>
                    </a:lnTo>
                    <a:lnTo>
                      <a:pt x="1173" y="773"/>
                    </a:lnTo>
                    <a:lnTo>
                      <a:pt x="1173" y="778"/>
                    </a:lnTo>
                    <a:lnTo>
                      <a:pt x="1168" y="778"/>
                    </a:lnTo>
                    <a:lnTo>
                      <a:pt x="1173" y="784"/>
                    </a:lnTo>
                    <a:lnTo>
                      <a:pt x="1173" y="789"/>
                    </a:lnTo>
                    <a:lnTo>
                      <a:pt x="1178" y="789"/>
                    </a:lnTo>
                    <a:lnTo>
                      <a:pt x="1184" y="794"/>
                    </a:lnTo>
                    <a:lnTo>
                      <a:pt x="1189" y="799"/>
                    </a:lnTo>
                    <a:lnTo>
                      <a:pt x="1194" y="805"/>
                    </a:lnTo>
                    <a:lnTo>
                      <a:pt x="1205" y="810"/>
                    </a:lnTo>
                    <a:lnTo>
                      <a:pt x="1205" y="815"/>
                    </a:lnTo>
                    <a:lnTo>
                      <a:pt x="1205" y="820"/>
                    </a:lnTo>
                    <a:lnTo>
                      <a:pt x="1210" y="820"/>
                    </a:lnTo>
                    <a:lnTo>
                      <a:pt x="1210" y="825"/>
                    </a:lnTo>
                    <a:lnTo>
                      <a:pt x="1210" y="831"/>
                    </a:lnTo>
                    <a:lnTo>
                      <a:pt x="1205" y="831"/>
                    </a:lnTo>
                    <a:lnTo>
                      <a:pt x="1205" y="841"/>
                    </a:lnTo>
                    <a:lnTo>
                      <a:pt x="1199" y="846"/>
                    </a:lnTo>
                    <a:lnTo>
                      <a:pt x="1199" y="852"/>
                    </a:lnTo>
                    <a:lnTo>
                      <a:pt x="1205" y="857"/>
                    </a:lnTo>
                    <a:lnTo>
                      <a:pt x="1199" y="857"/>
                    </a:lnTo>
                    <a:lnTo>
                      <a:pt x="1194" y="862"/>
                    </a:lnTo>
                    <a:lnTo>
                      <a:pt x="1189" y="867"/>
                    </a:lnTo>
                    <a:lnTo>
                      <a:pt x="1178" y="867"/>
                    </a:lnTo>
                    <a:lnTo>
                      <a:pt x="1168" y="873"/>
                    </a:lnTo>
                    <a:lnTo>
                      <a:pt x="1158" y="878"/>
                    </a:lnTo>
                    <a:lnTo>
                      <a:pt x="1152" y="878"/>
                    </a:lnTo>
                    <a:lnTo>
                      <a:pt x="1147" y="878"/>
                    </a:lnTo>
                    <a:lnTo>
                      <a:pt x="1142" y="878"/>
                    </a:lnTo>
                    <a:lnTo>
                      <a:pt x="1137" y="883"/>
                    </a:lnTo>
                    <a:lnTo>
                      <a:pt x="1132" y="883"/>
                    </a:lnTo>
                    <a:lnTo>
                      <a:pt x="1132" y="888"/>
                    </a:lnTo>
                    <a:lnTo>
                      <a:pt x="1126" y="888"/>
                    </a:lnTo>
                    <a:lnTo>
                      <a:pt x="1126" y="893"/>
                    </a:lnTo>
                    <a:lnTo>
                      <a:pt x="1126" y="899"/>
                    </a:lnTo>
                    <a:lnTo>
                      <a:pt x="1121" y="899"/>
                    </a:lnTo>
                    <a:lnTo>
                      <a:pt x="1121" y="904"/>
                    </a:lnTo>
                    <a:lnTo>
                      <a:pt x="1116" y="904"/>
                    </a:lnTo>
                    <a:lnTo>
                      <a:pt x="1111" y="904"/>
                    </a:lnTo>
                    <a:lnTo>
                      <a:pt x="1106" y="909"/>
                    </a:lnTo>
                    <a:lnTo>
                      <a:pt x="1100" y="909"/>
                    </a:lnTo>
                    <a:lnTo>
                      <a:pt x="1095" y="909"/>
                    </a:lnTo>
                    <a:lnTo>
                      <a:pt x="1090" y="914"/>
                    </a:lnTo>
                    <a:lnTo>
                      <a:pt x="1085" y="914"/>
                    </a:lnTo>
                    <a:lnTo>
                      <a:pt x="1079" y="920"/>
                    </a:lnTo>
                    <a:lnTo>
                      <a:pt x="1074" y="920"/>
                    </a:lnTo>
                    <a:lnTo>
                      <a:pt x="1074" y="925"/>
                    </a:lnTo>
                    <a:lnTo>
                      <a:pt x="1069" y="925"/>
                    </a:lnTo>
                    <a:lnTo>
                      <a:pt x="1064" y="930"/>
                    </a:lnTo>
                    <a:lnTo>
                      <a:pt x="1059" y="935"/>
                    </a:lnTo>
                    <a:lnTo>
                      <a:pt x="1053" y="935"/>
                    </a:lnTo>
                    <a:lnTo>
                      <a:pt x="1048" y="940"/>
                    </a:lnTo>
                    <a:lnTo>
                      <a:pt x="1048" y="946"/>
                    </a:lnTo>
                    <a:lnTo>
                      <a:pt x="1043" y="946"/>
                    </a:lnTo>
                    <a:lnTo>
                      <a:pt x="1038" y="946"/>
                    </a:lnTo>
                    <a:lnTo>
                      <a:pt x="1033" y="951"/>
                    </a:lnTo>
                    <a:lnTo>
                      <a:pt x="1027" y="956"/>
                    </a:lnTo>
                    <a:lnTo>
                      <a:pt x="1022" y="956"/>
                    </a:lnTo>
                    <a:lnTo>
                      <a:pt x="1022" y="961"/>
                    </a:lnTo>
                    <a:lnTo>
                      <a:pt x="1017" y="961"/>
                    </a:lnTo>
                    <a:lnTo>
                      <a:pt x="1012" y="961"/>
                    </a:lnTo>
                    <a:lnTo>
                      <a:pt x="1006" y="961"/>
                    </a:lnTo>
                    <a:lnTo>
                      <a:pt x="1001" y="961"/>
                    </a:lnTo>
                    <a:lnTo>
                      <a:pt x="996" y="961"/>
                    </a:lnTo>
                    <a:lnTo>
                      <a:pt x="996" y="956"/>
                    </a:lnTo>
                    <a:lnTo>
                      <a:pt x="986" y="956"/>
                    </a:lnTo>
                    <a:lnTo>
                      <a:pt x="980" y="951"/>
                    </a:lnTo>
                    <a:lnTo>
                      <a:pt x="975" y="951"/>
                    </a:lnTo>
                    <a:lnTo>
                      <a:pt x="970" y="946"/>
                    </a:lnTo>
                    <a:lnTo>
                      <a:pt x="965" y="946"/>
                    </a:lnTo>
                    <a:lnTo>
                      <a:pt x="960" y="940"/>
                    </a:lnTo>
                    <a:lnTo>
                      <a:pt x="954" y="940"/>
                    </a:lnTo>
                    <a:lnTo>
                      <a:pt x="949" y="940"/>
                    </a:lnTo>
                    <a:lnTo>
                      <a:pt x="949" y="946"/>
                    </a:lnTo>
                    <a:lnTo>
                      <a:pt x="944" y="946"/>
                    </a:lnTo>
                    <a:lnTo>
                      <a:pt x="944" y="956"/>
                    </a:lnTo>
                    <a:lnTo>
                      <a:pt x="944" y="961"/>
                    </a:lnTo>
                    <a:lnTo>
                      <a:pt x="939" y="961"/>
                    </a:lnTo>
                    <a:lnTo>
                      <a:pt x="939" y="967"/>
                    </a:lnTo>
                    <a:lnTo>
                      <a:pt x="939" y="972"/>
                    </a:lnTo>
                    <a:lnTo>
                      <a:pt x="933" y="972"/>
                    </a:lnTo>
                    <a:lnTo>
                      <a:pt x="933" y="977"/>
                    </a:lnTo>
                    <a:lnTo>
                      <a:pt x="933" y="982"/>
                    </a:lnTo>
                    <a:lnTo>
                      <a:pt x="928" y="982"/>
                    </a:lnTo>
                    <a:lnTo>
                      <a:pt x="923" y="982"/>
                    </a:lnTo>
                    <a:lnTo>
                      <a:pt x="923" y="987"/>
                    </a:lnTo>
                    <a:lnTo>
                      <a:pt x="923" y="993"/>
                    </a:lnTo>
                    <a:lnTo>
                      <a:pt x="923" y="998"/>
                    </a:lnTo>
                    <a:lnTo>
                      <a:pt x="918" y="998"/>
                    </a:lnTo>
                    <a:lnTo>
                      <a:pt x="913" y="1003"/>
                    </a:lnTo>
                    <a:lnTo>
                      <a:pt x="907" y="1003"/>
                    </a:lnTo>
                    <a:lnTo>
                      <a:pt x="907" y="1008"/>
                    </a:lnTo>
                    <a:lnTo>
                      <a:pt x="913" y="1008"/>
                    </a:lnTo>
                    <a:lnTo>
                      <a:pt x="907" y="1014"/>
                    </a:lnTo>
                    <a:lnTo>
                      <a:pt x="902" y="1014"/>
                    </a:lnTo>
                    <a:lnTo>
                      <a:pt x="902" y="1019"/>
                    </a:lnTo>
                    <a:lnTo>
                      <a:pt x="902" y="1024"/>
                    </a:lnTo>
                    <a:lnTo>
                      <a:pt x="897" y="1029"/>
                    </a:lnTo>
                    <a:lnTo>
                      <a:pt x="892" y="1029"/>
                    </a:lnTo>
                    <a:lnTo>
                      <a:pt x="892" y="1034"/>
                    </a:lnTo>
                    <a:lnTo>
                      <a:pt x="887" y="1040"/>
                    </a:lnTo>
                    <a:lnTo>
                      <a:pt x="887" y="1034"/>
                    </a:lnTo>
                    <a:lnTo>
                      <a:pt x="887" y="1040"/>
                    </a:lnTo>
                    <a:lnTo>
                      <a:pt x="881" y="1045"/>
                    </a:lnTo>
                    <a:lnTo>
                      <a:pt x="881" y="1050"/>
                    </a:lnTo>
                    <a:lnTo>
                      <a:pt x="881" y="1055"/>
                    </a:lnTo>
                    <a:lnTo>
                      <a:pt x="876" y="1061"/>
                    </a:lnTo>
                    <a:lnTo>
                      <a:pt x="871" y="1061"/>
                    </a:lnTo>
                    <a:lnTo>
                      <a:pt x="866" y="1066"/>
                    </a:lnTo>
                    <a:lnTo>
                      <a:pt x="861" y="1066"/>
                    </a:lnTo>
                    <a:lnTo>
                      <a:pt x="855" y="1066"/>
                    </a:lnTo>
                    <a:lnTo>
                      <a:pt x="850" y="1071"/>
                    </a:lnTo>
                    <a:lnTo>
                      <a:pt x="845" y="1071"/>
                    </a:lnTo>
                    <a:lnTo>
                      <a:pt x="845" y="1076"/>
                    </a:lnTo>
                    <a:lnTo>
                      <a:pt x="840" y="1076"/>
                    </a:lnTo>
                    <a:lnTo>
                      <a:pt x="840" y="108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922EE64-14DA-0E70-ABA0-5DBB798BF426}"/>
                </a:ext>
              </a:extLst>
            </p:cNvPr>
            <p:cNvGrpSpPr/>
            <p:nvPr/>
          </p:nvGrpSpPr>
          <p:grpSpPr>
            <a:xfrm>
              <a:off x="1126085" y="2010338"/>
              <a:ext cx="5037083" cy="4212113"/>
              <a:chOff x="1126085" y="2010338"/>
              <a:chExt cx="5037083" cy="4212113"/>
            </a:xfrm>
            <a:grpFill/>
          </p:grpSpPr>
          <p:sp>
            <p:nvSpPr>
              <p:cNvPr id="34" name="Rectangle 46">
                <a:extLst>
                  <a:ext uri="{FF2B5EF4-FFF2-40B4-BE49-F238E27FC236}">
                    <a16:creationId xmlns:a16="http://schemas.microsoft.com/office/drawing/2014/main" id="{DB30CA20-F6BC-F361-95D8-D297AAE857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61976" y="5590762"/>
                <a:ext cx="344105" cy="122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Abia</a:t>
                </a:r>
              </a:p>
            </p:txBody>
          </p:sp>
          <p:sp>
            <p:nvSpPr>
              <p:cNvPr id="35" name="Rectangle 47">
                <a:extLst>
                  <a:ext uri="{FF2B5EF4-FFF2-40B4-BE49-F238E27FC236}">
                    <a16:creationId xmlns:a16="http://schemas.microsoft.com/office/drawing/2014/main" id="{A0419B11-DD45-EB2E-F240-F0FA4A622A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92207" y="5978382"/>
                <a:ext cx="312552" cy="24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Akwa</a:t>
                </a:r>
                <a:b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</a:b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Ibom</a:t>
                </a:r>
              </a:p>
            </p:txBody>
          </p:sp>
          <p:sp>
            <p:nvSpPr>
              <p:cNvPr id="36" name="Rectangle 49">
                <a:extLst>
                  <a:ext uri="{FF2B5EF4-FFF2-40B4-BE49-F238E27FC236}">
                    <a16:creationId xmlns:a16="http://schemas.microsoft.com/office/drawing/2014/main" id="{586195A3-2957-1C88-9F21-5D47724CC2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92072" y="2886049"/>
                <a:ext cx="398757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Bauchi</a:t>
                </a:r>
              </a:p>
            </p:txBody>
          </p:sp>
          <p:sp>
            <p:nvSpPr>
              <p:cNvPr id="37" name="Rectangle 50">
                <a:extLst>
                  <a:ext uri="{FF2B5EF4-FFF2-40B4-BE49-F238E27FC236}">
                    <a16:creationId xmlns:a16="http://schemas.microsoft.com/office/drawing/2014/main" id="{A6BE4C54-CC25-E05A-69EF-976C5352AC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736072" y="3102162"/>
                <a:ext cx="427096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Gombe</a:t>
                </a:r>
              </a:p>
            </p:txBody>
          </p:sp>
          <p:sp>
            <p:nvSpPr>
              <p:cNvPr id="38" name="Rectangle 51">
                <a:extLst>
                  <a:ext uri="{FF2B5EF4-FFF2-40B4-BE49-F238E27FC236}">
                    <a16:creationId xmlns:a16="http://schemas.microsoft.com/office/drawing/2014/main" id="{22F13E28-C691-B64B-773C-C615452800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82778" y="2838216"/>
                <a:ext cx="451384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Kaduna</a:t>
                </a:r>
              </a:p>
            </p:txBody>
          </p:sp>
          <p:sp>
            <p:nvSpPr>
              <p:cNvPr id="39" name="Rectangle 52">
                <a:extLst>
                  <a:ext uri="{FF2B5EF4-FFF2-40B4-BE49-F238E27FC236}">
                    <a16:creationId xmlns:a16="http://schemas.microsoft.com/office/drawing/2014/main" id="{B7F9C03D-C560-9E61-0C0F-5828B6B871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16211" y="3757178"/>
                <a:ext cx="365130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FCT</a:t>
                </a:r>
              </a:p>
            </p:txBody>
          </p:sp>
          <p:sp>
            <p:nvSpPr>
              <p:cNvPr id="40" name="Rectangle 53">
                <a:extLst>
                  <a:ext uri="{FF2B5EF4-FFF2-40B4-BE49-F238E27FC236}">
                    <a16:creationId xmlns:a16="http://schemas.microsoft.com/office/drawing/2014/main" id="{BFDCEB38-E651-5ADB-DD03-6988219A4B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862927" y="3967688"/>
                <a:ext cx="649751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Nassarawa</a:t>
                </a: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1" name="Rectangle 58">
                <a:extLst>
                  <a:ext uri="{FF2B5EF4-FFF2-40B4-BE49-F238E27FC236}">
                    <a16:creationId xmlns:a16="http://schemas.microsoft.com/office/drawing/2014/main" id="{305D197C-169A-789C-A2D0-0339DA5E31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17017" y="4999775"/>
                <a:ext cx="378515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Enugu</a:t>
                </a:r>
              </a:p>
            </p:txBody>
          </p:sp>
          <p:sp>
            <p:nvSpPr>
              <p:cNvPr id="42" name="Rectangle 62">
                <a:extLst>
                  <a:ext uri="{FF2B5EF4-FFF2-40B4-BE49-F238E27FC236}">
                    <a16:creationId xmlns:a16="http://schemas.microsoft.com/office/drawing/2014/main" id="{4B5C1C8E-9145-3634-E626-A37E6887F5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12821" y="5161832"/>
                <a:ext cx="364257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Edo</a:t>
                </a:r>
              </a:p>
            </p:txBody>
          </p:sp>
          <p:sp>
            <p:nvSpPr>
              <p:cNvPr id="43" name="Rectangle 65">
                <a:extLst>
                  <a:ext uri="{FF2B5EF4-FFF2-40B4-BE49-F238E27FC236}">
                    <a16:creationId xmlns:a16="http://schemas.microsoft.com/office/drawing/2014/main" id="{EA47512B-670F-150C-5D08-D2BE01D8A2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6085" y="4802849"/>
                <a:ext cx="398077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Ogun</a:t>
                </a:r>
              </a:p>
            </p:txBody>
          </p:sp>
          <p:sp>
            <p:nvSpPr>
              <p:cNvPr id="44" name="Rectangle 67">
                <a:extLst>
                  <a:ext uri="{FF2B5EF4-FFF2-40B4-BE49-F238E27FC236}">
                    <a16:creationId xmlns:a16="http://schemas.microsoft.com/office/drawing/2014/main" id="{CD1AFB71-4163-55FE-EC4B-1027281D92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3977" y="4327693"/>
                <a:ext cx="343521" cy="24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Ekiti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45" name="Rectangle 69">
                <a:extLst>
                  <a:ext uri="{FF2B5EF4-FFF2-40B4-BE49-F238E27FC236}">
                    <a16:creationId xmlns:a16="http://schemas.microsoft.com/office/drawing/2014/main" id="{44B40D6A-E647-E69D-A8D3-77DC135298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70350" y="3839398"/>
                <a:ext cx="489632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Kwara</a:t>
                </a:r>
              </a:p>
            </p:txBody>
          </p:sp>
          <p:sp>
            <p:nvSpPr>
              <p:cNvPr id="46" name="Rectangle 72">
                <a:extLst>
                  <a:ext uri="{FF2B5EF4-FFF2-40B4-BE49-F238E27FC236}">
                    <a16:creationId xmlns:a16="http://schemas.microsoft.com/office/drawing/2014/main" id="{3C6062D5-6A4E-07A3-2738-E2A0A4AB1D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1895" y="2010338"/>
                <a:ext cx="351022" cy="122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Kebbi</a:t>
                </a: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C378B19-595E-772F-995B-83AD1CC7C09E}"/>
              </a:ext>
            </a:extLst>
          </p:cNvPr>
          <p:cNvSpPr txBox="1"/>
          <p:nvPr/>
        </p:nvSpPr>
        <p:spPr>
          <a:xfrm>
            <a:off x="293927" y="612466"/>
            <a:ext cx="36991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GB" sz="1600" dirty="0">
                <a:solidFill>
                  <a:schemeClr val="accent2">
                    <a:lumMod val="50000"/>
                  </a:schemeClr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criteria was used to select the States </a:t>
            </a:r>
            <a:endParaRPr lang="en-NG" sz="16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05866F-4C65-325E-E3A3-EB7A71D543F1}"/>
              </a:ext>
            </a:extLst>
          </p:cNvPr>
          <p:cNvGrpSpPr/>
          <p:nvPr/>
        </p:nvGrpSpPr>
        <p:grpSpPr>
          <a:xfrm>
            <a:off x="293932" y="1535032"/>
            <a:ext cx="475130" cy="484094"/>
            <a:chOff x="197224" y="1535032"/>
            <a:chExt cx="475130" cy="484094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B93EED0-A340-EAAD-246C-34506B1ECECF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E53F2A4-08EB-827C-98F9-F59E0DFF2DF6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8A28BD3-6C13-A3DA-09F8-B8CC83118D19}"/>
              </a:ext>
            </a:extLst>
          </p:cNvPr>
          <p:cNvGrpSpPr/>
          <p:nvPr/>
        </p:nvGrpSpPr>
        <p:grpSpPr>
          <a:xfrm>
            <a:off x="293931" y="2161289"/>
            <a:ext cx="475130" cy="484094"/>
            <a:chOff x="197224" y="1535032"/>
            <a:chExt cx="475130" cy="48409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C056CCE-69DC-01E1-AF5C-267D13F01D79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2568888-2D40-E499-76EB-1A1256500B99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9F3FD6-CA7E-030A-458D-53A6DB6B246B}"/>
              </a:ext>
            </a:extLst>
          </p:cNvPr>
          <p:cNvGrpSpPr/>
          <p:nvPr/>
        </p:nvGrpSpPr>
        <p:grpSpPr>
          <a:xfrm>
            <a:off x="293930" y="2787546"/>
            <a:ext cx="475130" cy="484094"/>
            <a:chOff x="197224" y="1535032"/>
            <a:chExt cx="475130" cy="48409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4C27234-151F-923F-5A3E-CA76B3FD2F38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AEC86E4-05A9-2428-EAF9-7DE7754CDDF1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F693803-9633-6B3D-6646-62A5DEAA4542}"/>
              </a:ext>
            </a:extLst>
          </p:cNvPr>
          <p:cNvGrpSpPr/>
          <p:nvPr/>
        </p:nvGrpSpPr>
        <p:grpSpPr>
          <a:xfrm>
            <a:off x="293929" y="3413803"/>
            <a:ext cx="475130" cy="484094"/>
            <a:chOff x="197224" y="1535032"/>
            <a:chExt cx="475130" cy="48409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9B93D7D-C6FB-A9F4-9BC9-ABDD37749AB2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E8917DA-FCA5-82F1-A3CF-5BFB16096AB3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B90F99B-4A38-2697-D093-7D26B934F196}"/>
              </a:ext>
            </a:extLst>
          </p:cNvPr>
          <p:cNvGrpSpPr/>
          <p:nvPr/>
        </p:nvGrpSpPr>
        <p:grpSpPr>
          <a:xfrm>
            <a:off x="293928" y="4040060"/>
            <a:ext cx="475130" cy="484094"/>
            <a:chOff x="197224" y="1535032"/>
            <a:chExt cx="475130" cy="48409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4B9D6AE-3343-BBFD-4FC7-8DA32C697D3F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0FAC4A6-A748-02FE-65C8-CFFA7EE6BCC5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64D3C39B-E768-A63E-B910-B2586A9BF579}"/>
              </a:ext>
            </a:extLst>
          </p:cNvPr>
          <p:cNvSpPr txBox="1"/>
          <p:nvPr/>
        </p:nvSpPr>
        <p:spPr>
          <a:xfrm>
            <a:off x="853988" y="1473288"/>
            <a:ext cx="3034561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GB" sz="13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Commitment of the State Governor to the Human Capital Development Program</a:t>
            </a:r>
            <a:endParaRPr lang="en-NG" sz="1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BB621F-BF19-3408-3401-922354048D5D}"/>
              </a:ext>
            </a:extLst>
          </p:cNvPr>
          <p:cNvSpPr txBox="1"/>
          <p:nvPr/>
        </p:nvSpPr>
        <p:spPr>
          <a:xfrm>
            <a:off x="844683" y="2175067"/>
            <a:ext cx="2766480" cy="517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12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Nomination of State Focal Person on HCD</a:t>
            </a:r>
            <a:endParaRPr lang="en-NG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B61315B-5C79-DBBE-2BBA-BBF9ED60586A}"/>
              </a:ext>
            </a:extLst>
          </p:cNvPr>
          <p:cNvSpPr txBox="1"/>
          <p:nvPr/>
        </p:nvSpPr>
        <p:spPr>
          <a:xfrm>
            <a:off x="844683" y="2787546"/>
            <a:ext cx="2651695" cy="517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12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Establishment of a State HCD program delivery mechanism </a:t>
            </a:r>
            <a:endParaRPr lang="en-NG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762A4BE-F198-271F-0B27-8F9A403ED775}"/>
              </a:ext>
            </a:extLst>
          </p:cNvPr>
          <p:cNvSpPr txBox="1"/>
          <p:nvPr/>
        </p:nvSpPr>
        <p:spPr>
          <a:xfrm>
            <a:off x="844683" y="3397317"/>
            <a:ext cx="2428388" cy="517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12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Determination of baselines across HCD Outcome areas</a:t>
            </a:r>
            <a:endParaRPr lang="en-NG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B058A4C-3DC9-43BE-98FD-D3AD024A655B}"/>
              </a:ext>
            </a:extLst>
          </p:cNvPr>
          <p:cNvSpPr txBox="1"/>
          <p:nvPr/>
        </p:nvSpPr>
        <p:spPr>
          <a:xfrm>
            <a:off x="844544" y="4061185"/>
            <a:ext cx="2518975" cy="517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12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HCD priorities and targets</a:t>
            </a:r>
            <a:endParaRPr lang="en-NG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318FF76-4765-9857-87D7-0D95E8D9212F}"/>
              </a:ext>
            </a:extLst>
          </p:cNvPr>
          <p:cNvGrpSpPr/>
          <p:nvPr/>
        </p:nvGrpSpPr>
        <p:grpSpPr>
          <a:xfrm>
            <a:off x="293927" y="4692179"/>
            <a:ext cx="475130" cy="484094"/>
            <a:chOff x="197224" y="1535032"/>
            <a:chExt cx="475130" cy="484094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E129F83-C653-6F74-6B1B-C15761BD1686}"/>
                </a:ext>
              </a:extLst>
            </p:cNvPr>
            <p:cNvSpPr/>
            <p:nvPr/>
          </p:nvSpPr>
          <p:spPr>
            <a:xfrm>
              <a:off x="197224" y="1535032"/>
              <a:ext cx="475130" cy="484094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50DFC92-0774-5072-411B-BD8709B2399A}"/>
                </a:ext>
              </a:extLst>
            </p:cNvPr>
            <p:cNvSpPr/>
            <p:nvPr/>
          </p:nvSpPr>
          <p:spPr>
            <a:xfrm>
              <a:off x="242047" y="1571924"/>
              <a:ext cx="385483" cy="4103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G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87ABC58-E899-57E1-16ED-E1FDF5214E4F}"/>
              </a:ext>
            </a:extLst>
          </p:cNvPr>
          <p:cNvSpPr txBox="1"/>
          <p:nvPr/>
        </p:nvSpPr>
        <p:spPr>
          <a:xfrm>
            <a:off x="790517" y="4781876"/>
            <a:ext cx="3360137" cy="4329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Capital indices </a:t>
            </a:r>
            <a:endParaRPr lang="en-NG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" name="Graphic 110" descr="Handshake outline">
            <a:extLst>
              <a:ext uri="{FF2B5EF4-FFF2-40B4-BE49-F238E27FC236}">
                <a16:creationId xmlns:a16="http://schemas.microsoft.com/office/drawing/2014/main" id="{CF59EDB3-9E23-9573-2D22-DF542709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95" y="6173165"/>
            <a:ext cx="514796" cy="514796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4319458F-1700-E45F-765A-FBC988E543D7}"/>
              </a:ext>
            </a:extLst>
          </p:cNvPr>
          <p:cNvSpPr/>
          <p:nvPr/>
        </p:nvSpPr>
        <p:spPr>
          <a:xfrm>
            <a:off x="7117446" y="5134997"/>
            <a:ext cx="1822990" cy="4204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8C77229-F863-E72E-D7BC-92BDB72FA67C}"/>
              </a:ext>
            </a:extLst>
          </p:cNvPr>
          <p:cNvSpPr txBox="1"/>
          <p:nvPr/>
        </p:nvSpPr>
        <p:spPr>
          <a:xfrm>
            <a:off x="731376" y="6154415"/>
            <a:ext cx="351026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GB" sz="1000" i="1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Core Working Group Secretariat executed a </a:t>
            </a:r>
            <a:r>
              <a:rPr lang="en-GB" sz="1000" b="1" i="1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Memorandum of Understanding </a:t>
            </a:r>
            <a:r>
              <a:rPr lang="en-GB" sz="1000" i="1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(MOU) with each of the selected States in line with the grant agreement.</a:t>
            </a:r>
            <a:endParaRPr lang="en-NG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F7E5933-BF6D-2487-BBA9-3DE34F6D1C9F}"/>
              </a:ext>
            </a:extLst>
          </p:cNvPr>
          <p:cNvSpPr txBox="1"/>
          <p:nvPr/>
        </p:nvSpPr>
        <p:spPr>
          <a:xfrm>
            <a:off x="7176332" y="5157264"/>
            <a:ext cx="1934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Two States were selected per Region</a:t>
            </a:r>
            <a:endParaRPr kumimoji="0" lang="en-NG" sz="9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0315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7A285340-1971-6286-A1A2-60ECA3F269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336"/>
            <a:ext cx="9144000" cy="6100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9AA30-FCE2-CACB-97F2-21F9E8F06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234864"/>
            <a:ext cx="8794114" cy="276999"/>
          </a:xfrm>
        </p:spPr>
        <p:txBody>
          <a:bodyPr/>
          <a:lstStyle/>
          <a:p>
            <a:r>
              <a:rPr lang="en-GB" sz="1800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HCD Regional Conferences						</a:t>
            </a:r>
            <a:endParaRPr lang="en-NG" sz="1800" b="1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590A8-2EFA-0AF9-DF1B-9402D508FA2C}"/>
              </a:ext>
            </a:extLst>
          </p:cNvPr>
          <p:cNvSpPr txBox="1"/>
          <p:nvPr/>
        </p:nvSpPr>
        <p:spPr>
          <a:xfrm>
            <a:off x="255091" y="676337"/>
            <a:ext cx="875064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the March 2021 HCD Steering Committee Meeting, it was agreed that several measures were required to further accelerate HCD program outcomes, facilitate Stakeholder connectivity and engender results.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C5914-D9DC-AAA0-2928-85ECD3F3B13D}"/>
              </a:ext>
            </a:extLst>
          </p:cNvPr>
          <p:cNvSpPr/>
          <p:nvPr/>
        </p:nvSpPr>
        <p:spPr>
          <a:xfrm>
            <a:off x="172856" y="2768443"/>
            <a:ext cx="4085379" cy="38545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8EF6F2-83C2-7233-BD5C-DA58DD478F63}"/>
              </a:ext>
            </a:extLst>
          </p:cNvPr>
          <p:cNvSpPr/>
          <p:nvPr/>
        </p:nvSpPr>
        <p:spPr>
          <a:xfrm>
            <a:off x="4786865" y="2768443"/>
            <a:ext cx="4085379" cy="38545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D5B846-FABC-729D-5CC5-8376B2744986}"/>
              </a:ext>
            </a:extLst>
          </p:cNvPr>
          <p:cNvCxnSpPr/>
          <p:nvPr/>
        </p:nvCxnSpPr>
        <p:spPr>
          <a:xfrm>
            <a:off x="4522550" y="2662518"/>
            <a:ext cx="0" cy="41148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1F8DD70-F2CA-C7B7-BAF4-83824DB57C74}"/>
              </a:ext>
            </a:extLst>
          </p:cNvPr>
          <p:cNvSpPr/>
          <p:nvPr/>
        </p:nvSpPr>
        <p:spPr>
          <a:xfrm>
            <a:off x="4366105" y="4506708"/>
            <a:ext cx="264311" cy="314178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B97A54-0AF4-AF40-36E0-6896257FF322}"/>
              </a:ext>
            </a:extLst>
          </p:cNvPr>
          <p:cNvSpPr/>
          <p:nvPr/>
        </p:nvSpPr>
        <p:spPr>
          <a:xfrm>
            <a:off x="1380429" y="1265709"/>
            <a:ext cx="6284242" cy="626221"/>
          </a:xfrm>
          <a:prstGeom prst="rect">
            <a:avLst/>
          </a:prstGeom>
          <a:solidFill>
            <a:srgbClr val="01990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30EF0-86F6-C77C-3D2E-890C9FED3F12}"/>
              </a:ext>
            </a:extLst>
          </p:cNvPr>
          <p:cNvSpPr/>
          <p:nvPr/>
        </p:nvSpPr>
        <p:spPr>
          <a:xfrm>
            <a:off x="1402987" y="2000814"/>
            <a:ext cx="6284242" cy="626221"/>
          </a:xfrm>
          <a:prstGeom prst="rect">
            <a:avLst/>
          </a:prstGeom>
          <a:solidFill>
            <a:srgbClr val="01990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235F5-09F2-483D-0A0C-7D8493EF859B}"/>
              </a:ext>
            </a:extLst>
          </p:cNvPr>
          <p:cNvSpPr txBox="1"/>
          <p:nvPr/>
        </p:nvSpPr>
        <p:spPr>
          <a:xfrm>
            <a:off x="1470210" y="1361080"/>
            <a:ext cx="619446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hashtag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#push4HCDresults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was developed to rally the support of all Stakeholders across the Country.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AA1028C-CAAA-A5AA-9B91-04EFED62AA0C}"/>
              </a:ext>
            </a:extLst>
          </p:cNvPr>
          <p:cNvSpPr/>
          <p:nvPr/>
        </p:nvSpPr>
        <p:spPr>
          <a:xfrm>
            <a:off x="950546" y="2047498"/>
            <a:ext cx="519664" cy="50240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2DDB56-1663-5EB1-13A7-6351F1A29274}"/>
              </a:ext>
            </a:extLst>
          </p:cNvPr>
          <p:cNvSpPr/>
          <p:nvPr/>
        </p:nvSpPr>
        <p:spPr>
          <a:xfrm>
            <a:off x="939589" y="1354935"/>
            <a:ext cx="519664" cy="50240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3710C-A37D-B742-B51C-F50F0E95BAFD}"/>
              </a:ext>
            </a:extLst>
          </p:cNvPr>
          <p:cNvSpPr txBox="1"/>
          <p:nvPr/>
        </p:nvSpPr>
        <p:spPr>
          <a:xfrm>
            <a:off x="1495400" y="2000916"/>
            <a:ext cx="616927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 Excellencies, the Regional Champions also agreed to the organization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HCD Conferences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sensitize and bring every Stakeholder on board as this would demonstrate the highest level of political commitment to the Program.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BAB14C-C855-F46C-4D8E-8FBD3876FA62}"/>
              </a:ext>
            </a:extLst>
          </p:cNvPr>
          <p:cNvSpPr/>
          <p:nvPr/>
        </p:nvSpPr>
        <p:spPr>
          <a:xfrm>
            <a:off x="785674" y="2892810"/>
            <a:ext cx="3006396" cy="33855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Arial"/>
              </a:rPr>
              <a:t>Regional Conference Concept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D3CCF6-424D-E14E-DC80-93624E41EA7E}"/>
              </a:ext>
            </a:extLst>
          </p:cNvPr>
          <p:cNvSpPr txBox="1"/>
          <p:nvPr/>
        </p:nvSpPr>
        <p:spPr>
          <a:xfrm>
            <a:off x="245588" y="3287351"/>
            <a:ext cx="400520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States within each Geo-political Region are meant to discuss the HCD Challenges they face, and jointly proffer solutions: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66FB8-8280-EECB-6CBC-6AEE3102CB09}"/>
              </a:ext>
            </a:extLst>
          </p:cNvPr>
          <p:cNvSpPr txBox="1"/>
          <p:nvPr/>
        </p:nvSpPr>
        <p:spPr>
          <a:xfrm>
            <a:off x="322729" y="3923814"/>
            <a:ext cx="3779062" cy="2621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Sensitization and onboarding of key regional Stakeholders 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Mobilization of key stakeholders within the Zone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Collaboration between States on joint HCD Interventions and Programs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Peer review of States’ HCD plans and Implementation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monitoring &amp; evaluation of HCD program impact and results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improvement of regional Human Capital Indices (HCI)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HCD campaign (Road Shows)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F1C3D9-2E44-1D42-449A-06DC0B155F0D}"/>
              </a:ext>
            </a:extLst>
          </p:cNvPr>
          <p:cNvSpPr/>
          <p:nvPr/>
        </p:nvSpPr>
        <p:spPr>
          <a:xfrm>
            <a:off x="5330077" y="2892810"/>
            <a:ext cx="3006396" cy="33855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Arial"/>
              </a:rPr>
              <a:t>Expected Takeaways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6E2DAF-A97B-9316-96C1-0B03D166F9FB}"/>
              </a:ext>
            </a:extLst>
          </p:cNvPr>
          <p:cNvSpPr txBox="1"/>
          <p:nvPr/>
        </p:nvSpPr>
        <p:spPr>
          <a:xfrm>
            <a:off x="5213962" y="3449652"/>
            <a:ext cx="35983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HCD issues clearly articulated, and solutions proffered 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0C7ABC-5868-2721-A745-511784045D2C}"/>
              </a:ext>
            </a:extLst>
          </p:cNvPr>
          <p:cNvSpPr txBox="1"/>
          <p:nvPr/>
        </p:nvSpPr>
        <p:spPr>
          <a:xfrm>
            <a:off x="5235128" y="3977735"/>
            <a:ext cx="3598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Partnerships established with key stakeholders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78E54-A7C5-9881-C2AB-E8ACA4B67E4B}"/>
              </a:ext>
            </a:extLst>
          </p:cNvPr>
          <p:cNvSpPr txBox="1"/>
          <p:nvPr/>
        </p:nvSpPr>
        <p:spPr>
          <a:xfrm>
            <a:off x="5235128" y="4403450"/>
            <a:ext cx="35983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HCD ambassadors to drive HCD activities identified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54D04E-E200-AA81-F9E3-18C35BB2FF51}"/>
              </a:ext>
            </a:extLst>
          </p:cNvPr>
          <p:cNvSpPr txBox="1"/>
          <p:nvPr/>
        </p:nvSpPr>
        <p:spPr>
          <a:xfrm>
            <a:off x="5213962" y="5010303"/>
            <a:ext cx="3598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Technical support team instituted and charged to: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F5F836-8922-9677-9A7A-E8D5AEB3A9F2}"/>
              </a:ext>
            </a:extLst>
          </p:cNvPr>
          <p:cNvSpPr txBox="1"/>
          <p:nvPr/>
        </p:nvSpPr>
        <p:spPr>
          <a:xfrm>
            <a:off x="5330077" y="5395316"/>
            <a:ext cx="3361077" cy="577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and bridge resource and capacity gaps </a:t>
            </a:r>
            <a:endParaRPr kumimoji="0" lang="en-NG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facilitate peer review and experience sharing amongst States</a:t>
            </a:r>
            <a:endParaRPr kumimoji="0" lang="en-NG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F42A3B-A0C1-5D16-64E4-6F56E739D75E}"/>
              </a:ext>
            </a:extLst>
          </p:cNvPr>
          <p:cNvSpPr txBox="1"/>
          <p:nvPr/>
        </p:nvSpPr>
        <p:spPr>
          <a:xfrm>
            <a:off x="5213962" y="6083379"/>
            <a:ext cx="365828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monitoring and evaluation framework instituted</a:t>
            </a:r>
            <a:endParaRPr kumimoji="0" lang="en-NG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643582-096A-6172-816B-896F8A7F54DC}"/>
              </a:ext>
            </a:extLst>
          </p:cNvPr>
          <p:cNvSpPr/>
          <p:nvPr/>
        </p:nvSpPr>
        <p:spPr>
          <a:xfrm>
            <a:off x="4921624" y="3541059"/>
            <a:ext cx="161364" cy="21515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EFD39F-460F-5755-C16E-B7056CBF2F4A}"/>
              </a:ext>
            </a:extLst>
          </p:cNvPr>
          <p:cNvSpPr/>
          <p:nvPr/>
        </p:nvSpPr>
        <p:spPr>
          <a:xfrm>
            <a:off x="4921624" y="4088346"/>
            <a:ext cx="161364" cy="21515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879338-698C-74D1-842D-AD526A313F98}"/>
              </a:ext>
            </a:extLst>
          </p:cNvPr>
          <p:cNvSpPr/>
          <p:nvPr/>
        </p:nvSpPr>
        <p:spPr>
          <a:xfrm>
            <a:off x="4921624" y="4528056"/>
            <a:ext cx="161364" cy="21515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A401B09-8323-6EA8-1EB8-EA4ACC9113DC}"/>
              </a:ext>
            </a:extLst>
          </p:cNvPr>
          <p:cNvSpPr/>
          <p:nvPr/>
        </p:nvSpPr>
        <p:spPr>
          <a:xfrm>
            <a:off x="4921624" y="5126851"/>
            <a:ext cx="161364" cy="21515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537E33F-6807-492B-2C5C-E37CF2B2E07F}"/>
              </a:ext>
            </a:extLst>
          </p:cNvPr>
          <p:cNvSpPr/>
          <p:nvPr/>
        </p:nvSpPr>
        <p:spPr>
          <a:xfrm>
            <a:off x="4919732" y="6126312"/>
            <a:ext cx="161364" cy="21515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702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234600" y="89043"/>
            <a:ext cx="492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  <a:ea typeface="Lato Heavy" charset="0"/>
                <a:cs typeface="Poppins" pitchFamily="2" charset="77"/>
              </a:rPr>
              <a:t>HCD Regional Conferences held so far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50BC1-2C44-DE53-0A6D-28F57A6D700E}"/>
              </a:ext>
            </a:extLst>
          </p:cNvPr>
          <p:cNvSpPr/>
          <p:nvPr/>
        </p:nvSpPr>
        <p:spPr>
          <a:xfrm>
            <a:off x="0" y="2497595"/>
            <a:ext cx="9144000" cy="4347037"/>
          </a:xfrm>
          <a:prstGeom prst="rect">
            <a:avLst/>
          </a:prstGeom>
          <a:solidFill>
            <a:srgbClr val="EFFBE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err="1">
              <a:solidFill>
                <a:schemeClr val="tx1"/>
              </a:solidFill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7791A5B7-B3AA-924C-A07D-0108C9BD8798}"/>
              </a:ext>
            </a:extLst>
          </p:cNvPr>
          <p:cNvSpPr>
            <a:spLocks/>
          </p:cNvSpPr>
          <p:nvPr/>
        </p:nvSpPr>
        <p:spPr bwMode="auto">
          <a:xfrm rot="193308">
            <a:off x="629737" y="3499516"/>
            <a:ext cx="8233086" cy="3512926"/>
          </a:xfrm>
          <a:custGeom>
            <a:avLst/>
            <a:gdLst>
              <a:gd name="T0" fmla="*/ 7155 w 8538"/>
              <a:gd name="T1" fmla="*/ 1279 h 4019"/>
              <a:gd name="T2" fmla="*/ 7117 w 8538"/>
              <a:gd name="T3" fmla="*/ 1352 h 4019"/>
              <a:gd name="T4" fmla="*/ 6995 w 8538"/>
              <a:gd name="T5" fmla="*/ 1428 h 4019"/>
              <a:gd name="T6" fmla="*/ 6781 w 8538"/>
              <a:gd name="T7" fmla="*/ 1497 h 4019"/>
              <a:gd name="T8" fmla="*/ 6172 w 8538"/>
              <a:gd name="T9" fmla="*/ 1627 h 4019"/>
              <a:gd name="T10" fmla="*/ 4818 w 8538"/>
              <a:gd name="T11" fmla="*/ 1841 h 4019"/>
              <a:gd name="T12" fmla="*/ 2796 w 8538"/>
              <a:gd name="T13" fmla="*/ 2144 h 4019"/>
              <a:gd name="T14" fmla="*/ 1567 w 8538"/>
              <a:gd name="T15" fmla="*/ 2364 h 4019"/>
              <a:gd name="T16" fmla="*/ 1060 w 8538"/>
              <a:gd name="T17" fmla="*/ 2481 h 4019"/>
              <a:gd name="T18" fmla="*/ 718 w 8538"/>
              <a:gd name="T19" fmla="*/ 2585 h 4019"/>
              <a:gd name="T20" fmla="*/ 468 w 8538"/>
              <a:gd name="T21" fmla="*/ 2702 h 4019"/>
              <a:gd name="T22" fmla="*/ 390 w 8538"/>
              <a:gd name="T23" fmla="*/ 2764 h 4019"/>
              <a:gd name="T24" fmla="*/ 353 w 8538"/>
              <a:gd name="T25" fmla="*/ 2820 h 4019"/>
              <a:gd name="T26" fmla="*/ 370 w 8538"/>
              <a:gd name="T27" fmla="*/ 2876 h 4019"/>
              <a:gd name="T28" fmla="*/ 445 w 8538"/>
              <a:gd name="T29" fmla="*/ 2969 h 4019"/>
              <a:gd name="T30" fmla="*/ 602 w 8538"/>
              <a:gd name="T31" fmla="*/ 3098 h 4019"/>
              <a:gd name="T32" fmla="*/ 943 w 8538"/>
              <a:gd name="T33" fmla="*/ 3300 h 4019"/>
              <a:gd name="T34" fmla="*/ 1377 w 8538"/>
              <a:gd name="T35" fmla="*/ 3501 h 4019"/>
              <a:gd name="T36" fmla="*/ 2058 w 8538"/>
              <a:gd name="T37" fmla="*/ 3755 h 4019"/>
              <a:gd name="T38" fmla="*/ 2381 w 8538"/>
              <a:gd name="T39" fmla="*/ 3862 h 4019"/>
              <a:gd name="T40" fmla="*/ 2881 w 8538"/>
              <a:gd name="T41" fmla="*/ 4007 h 4019"/>
              <a:gd name="T42" fmla="*/ 1301 w 8538"/>
              <a:gd name="T43" fmla="*/ 3912 h 4019"/>
              <a:gd name="T44" fmla="*/ 723 w 8538"/>
              <a:gd name="T45" fmla="*/ 3627 h 4019"/>
              <a:gd name="T46" fmla="*/ 451 w 8538"/>
              <a:gd name="T47" fmla="*/ 3457 h 4019"/>
              <a:gd name="T48" fmla="*/ 225 w 8538"/>
              <a:gd name="T49" fmla="*/ 3274 h 4019"/>
              <a:gd name="T50" fmla="*/ 103 w 8538"/>
              <a:gd name="T51" fmla="*/ 3132 h 4019"/>
              <a:gd name="T52" fmla="*/ 31 w 8538"/>
              <a:gd name="T53" fmla="*/ 2999 h 4019"/>
              <a:gd name="T54" fmla="*/ 0 w 8538"/>
              <a:gd name="T55" fmla="*/ 2852 h 4019"/>
              <a:gd name="T56" fmla="*/ 16 w 8538"/>
              <a:gd name="T57" fmla="*/ 2712 h 4019"/>
              <a:gd name="T58" fmla="*/ 90 w 8538"/>
              <a:gd name="T59" fmla="*/ 2567 h 4019"/>
              <a:gd name="T60" fmla="*/ 187 w 8538"/>
              <a:gd name="T61" fmla="*/ 2465 h 4019"/>
              <a:gd name="T62" fmla="*/ 363 w 8538"/>
              <a:gd name="T63" fmla="*/ 2351 h 4019"/>
              <a:gd name="T64" fmla="*/ 678 w 8538"/>
              <a:gd name="T65" fmla="*/ 2225 h 4019"/>
              <a:gd name="T66" fmla="*/ 986 w 8538"/>
              <a:gd name="T67" fmla="*/ 2143 h 4019"/>
              <a:gd name="T68" fmla="*/ 1875 w 8538"/>
              <a:gd name="T69" fmla="*/ 1976 h 4019"/>
              <a:gd name="T70" fmla="*/ 3167 w 8538"/>
              <a:gd name="T71" fmla="*/ 1794 h 4019"/>
              <a:gd name="T72" fmla="*/ 5366 w 8538"/>
              <a:gd name="T73" fmla="*/ 1524 h 4019"/>
              <a:gd name="T74" fmla="*/ 6396 w 8538"/>
              <a:gd name="T75" fmla="*/ 1376 h 4019"/>
              <a:gd name="T76" fmla="*/ 6843 w 8538"/>
              <a:gd name="T77" fmla="*/ 1279 h 4019"/>
              <a:gd name="T78" fmla="*/ 6862 w 8538"/>
              <a:gd name="T79" fmla="*/ 1238 h 4019"/>
              <a:gd name="T80" fmla="*/ 6168 w 8538"/>
              <a:gd name="T81" fmla="*/ 1077 h 4019"/>
              <a:gd name="T82" fmla="*/ 4897 w 8538"/>
              <a:gd name="T83" fmla="*/ 824 h 4019"/>
              <a:gd name="T84" fmla="*/ 4448 w 8538"/>
              <a:gd name="T85" fmla="*/ 710 h 4019"/>
              <a:gd name="T86" fmla="*/ 4300 w 8538"/>
              <a:gd name="T87" fmla="*/ 646 h 4019"/>
              <a:gd name="T88" fmla="*/ 4247 w 8538"/>
              <a:gd name="T89" fmla="*/ 591 h 4019"/>
              <a:gd name="T90" fmla="*/ 4241 w 8538"/>
              <a:gd name="T91" fmla="*/ 539 h 4019"/>
              <a:gd name="T92" fmla="*/ 4282 w 8538"/>
              <a:gd name="T93" fmla="*/ 481 h 4019"/>
              <a:gd name="T94" fmla="*/ 4362 w 8538"/>
              <a:gd name="T95" fmla="*/ 444 h 4019"/>
              <a:gd name="T96" fmla="*/ 4630 w 8538"/>
              <a:gd name="T97" fmla="*/ 390 h 4019"/>
              <a:gd name="T98" fmla="*/ 4836 w 8538"/>
              <a:gd name="T99" fmla="*/ 463 h 4019"/>
              <a:gd name="T100" fmla="*/ 4470 w 8538"/>
              <a:gd name="T101" fmla="*/ 526 h 4019"/>
              <a:gd name="T102" fmla="*/ 4368 w 8538"/>
              <a:gd name="T103" fmla="*/ 557 h 4019"/>
              <a:gd name="T104" fmla="*/ 4515 w 8538"/>
              <a:gd name="T105" fmla="*/ 608 h 4019"/>
              <a:gd name="T106" fmla="*/ 5094 w 8538"/>
              <a:gd name="T107" fmla="*/ 729 h 4019"/>
              <a:gd name="T108" fmla="*/ 6225 w 8538"/>
              <a:gd name="T109" fmla="*/ 923 h 4019"/>
              <a:gd name="T110" fmla="*/ 6855 w 8538"/>
              <a:gd name="T111" fmla="*/ 1051 h 4019"/>
              <a:gd name="T112" fmla="*/ 7006 w 8538"/>
              <a:gd name="T113" fmla="*/ 1095 h 4019"/>
              <a:gd name="T114" fmla="*/ 7115 w 8538"/>
              <a:gd name="T115" fmla="*/ 1157 h 4019"/>
              <a:gd name="T116" fmla="*/ 7153 w 8538"/>
              <a:gd name="T117" fmla="*/ 1221 h 4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538" h="4019">
                <a:moveTo>
                  <a:pt x="7153" y="1221"/>
                </a:moveTo>
                <a:lnTo>
                  <a:pt x="7153" y="1221"/>
                </a:lnTo>
                <a:lnTo>
                  <a:pt x="7155" y="1235"/>
                </a:lnTo>
                <a:lnTo>
                  <a:pt x="7158" y="1249"/>
                </a:lnTo>
                <a:lnTo>
                  <a:pt x="7157" y="1264"/>
                </a:lnTo>
                <a:lnTo>
                  <a:pt x="7155" y="1279"/>
                </a:lnTo>
                <a:lnTo>
                  <a:pt x="7152" y="1293"/>
                </a:lnTo>
                <a:lnTo>
                  <a:pt x="7146" y="1308"/>
                </a:lnTo>
                <a:lnTo>
                  <a:pt x="7139" y="1322"/>
                </a:lnTo>
                <a:lnTo>
                  <a:pt x="7130" y="1336"/>
                </a:lnTo>
                <a:lnTo>
                  <a:pt x="7130" y="1336"/>
                </a:lnTo>
                <a:lnTo>
                  <a:pt x="7117" y="1352"/>
                </a:lnTo>
                <a:lnTo>
                  <a:pt x="7102" y="1365"/>
                </a:lnTo>
                <a:lnTo>
                  <a:pt x="7086" y="1378"/>
                </a:lnTo>
                <a:lnTo>
                  <a:pt x="7069" y="1390"/>
                </a:lnTo>
                <a:lnTo>
                  <a:pt x="7051" y="1401"/>
                </a:lnTo>
                <a:lnTo>
                  <a:pt x="7032" y="1410"/>
                </a:lnTo>
                <a:lnTo>
                  <a:pt x="6995" y="1428"/>
                </a:lnTo>
                <a:lnTo>
                  <a:pt x="6995" y="1428"/>
                </a:lnTo>
                <a:lnTo>
                  <a:pt x="6961" y="1442"/>
                </a:lnTo>
                <a:lnTo>
                  <a:pt x="6922" y="1455"/>
                </a:lnTo>
                <a:lnTo>
                  <a:pt x="6879" y="1469"/>
                </a:lnTo>
                <a:lnTo>
                  <a:pt x="6832" y="1483"/>
                </a:lnTo>
                <a:lnTo>
                  <a:pt x="6781" y="1497"/>
                </a:lnTo>
                <a:lnTo>
                  <a:pt x="6727" y="1511"/>
                </a:lnTo>
                <a:lnTo>
                  <a:pt x="6668" y="1526"/>
                </a:lnTo>
                <a:lnTo>
                  <a:pt x="6607" y="1539"/>
                </a:lnTo>
                <a:lnTo>
                  <a:pt x="6473" y="1568"/>
                </a:lnTo>
                <a:lnTo>
                  <a:pt x="6328" y="1597"/>
                </a:lnTo>
                <a:lnTo>
                  <a:pt x="6172" y="1627"/>
                </a:lnTo>
                <a:lnTo>
                  <a:pt x="6003" y="1656"/>
                </a:lnTo>
                <a:lnTo>
                  <a:pt x="5825" y="1686"/>
                </a:lnTo>
                <a:lnTo>
                  <a:pt x="5638" y="1717"/>
                </a:lnTo>
                <a:lnTo>
                  <a:pt x="5443" y="1747"/>
                </a:lnTo>
                <a:lnTo>
                  <a:pt x="5241" y="1778"/>
                </a:lnTo>
                <a:lnTo>
                  <a:pt x="4818" y="1841"/>
                </a:lnTo>
                <a:lnTo>
                  <a:pt x="4378" y="1906"/>
                </a:lnTo>
                <a:lnTo>
                  <a:pt x="3926" y="1972"/>
                </a:lnTo>
                <a:lnTo>
                  <a:pt x="3470" y="2040"/>
                </a:lnTo>
                <a:lnTo>
                  <a:pt x="3243" y="2074"/>
                </a:lnTo>
                <a:lnTo>
                  <a:pt x="3019" y="2109"/>
                </a:lnTo>
                <a:lnTo>
                  <a:pt x="2796" y="2144"/>
                </a:lnTo>
                <a:lnTo>
                  <a:pt x="2577" y="2179"/>
                </a:lnTo>
                <a:lnTo>
                  <a:pt x="2363" y="2216"/>
                </a:lnTo>
                <a:lnTo>
                  <a:pt x="2153" y="2252"/>
                </a:lnTo>
                <a:lnTo>
                  <a:pt x="1951" y="2288"/>
                </a:lnTo>
                <a:lnTo>
                  <a:pt x="1755" y="2326"/>
                </a:lnTo>
                <a:lnTo>
                  <a:pt x="1567" y="2364"/>
                </a:lnTo>
                <a:lnTo>
                  <a:pt x="1387" y="2402"/>
                </a:lnTo>
                <a:lnTo>
                  <a:pt x="1302" y="2422"/>
                </a:lnTo>
                <a:lnTo>
                  <a:pt x="1218" y="2442"/>
                </a:lnTo>
                <a:lnTo>
                  <a:pt x="1137" y="2461"/>
                </a:lnTo>
                <a:lnTo>
                  <a:pt x="1060" y="2481"/>
                </a:lnTo>
                <a:lnTo>
                  <a:pt x="1060" y="2481"/>
                </a:lnTo>
                <a:lnTo>
                  <a:pt x="984" y="2500"/>
                </a:lnTo>
                <a:lnTo>
                  <a:pt x="900" y="2525"/>
                </a:lnTo>
                <a:lnTo>
                  <a:pt x="855" y="2538"/>
                </a:lnTo>
                <a:lnTo>
                  <a:pt x="810" y="2552"/>
                </a:lnTo>
                <a:lnTo>
                  <a:pt x="764" y="2567"/>
                </a:lnTo>
                <a:lnTo>
                  <a:pt x="718" y="2585"/>
                </a:lnTo>
                <a:lnTo>
                  <a:pt x="673" y="2602"/>
                </a:lnTo>
                <a:lnTo>
                  <a:pt x="628" y="2619"/>
                </a:lnTo>
                <a:lnTo>
                  <a:pt x="584" y="2639"/>
                </a:lnTo>
                <a:lnTo>
                  <a:pt x="544" y="2659"/>
                </a:lnTo>
                <a:lnTo>
                  <a:pt x="505" y="2680"/>
                </a:lnTo>
                <a:lnTo>
                  <a:pt x="468" y="2702"/>
                </a:lnTo>
                <a:lnTo>
                  <a:pt x="451" y="2714"/>
                </a:lnTo>
                <a:lnTo>
                  <a:pt x="435" y="2725"/>
                </a:lnTo>
                <a:lnTo>
                  <a:pt x="420" y="2738"/>
                </a:lnTo>
                <a:lnTo>
                  <a:pt x="406" y="2749"/>
                </a:lnTo>
                <a:lnTo>
                  <a:pt x="406" y="2749"/>
                </a:lnTo>
                <a:lnTo>
                  <a:pt x="390" y="2764"/>
                </a:lnTo>
                <a:lnTo>
                  <a:pt x="375" y="2782"/>
                </a:lnTo>
                <a:lnTo>
                  <a:pt x="367" y="2791"/>
                </a:lnTo>
                <a:lnTo>
                  <a:pt x="361" y="2801"/>
                </a:lnTo>
                <a:lnTo>
                  <a:pt x="356" y="2810"/>
                </a:lnTo>
                <a:lnTo>
                  <a:pt x="353" y="2820"/>
                </a:lnTo>
                <a:lnTo>
                  <a:pt x="353" y="2820"/>
                </a:lnTo>
                <a:lnTo>
                  <a:pt x="353" y="2828"/>
                </a:lnTo>
                <a:lnTo>
                  <a:pt x="354" y="2835"/>
                </a:lnTo>
                <a:lnTo>
                  <a:pt x="357" y="2848"/>
                </a:lnTo>
                <a:lnTo>
                  <a:pt x="357" y="2848"/>
                </a:lnTo>
                <a:lnTo>
                  <a:pt x="363" y="2862"/>
                </a:lnTo>
                <a:lnTo>
                  <a:pt x="370" y="2876"/>
                </a:lnTo>
                <a:lnTo>
                  <a:pt x="378" y="2889"/>
                </a:lnTo>
                <a:lnTo>
                  <a:pt x="387" y="2903"/>
                </a:lnTo>
                <a:lnTo>
                  <a:pt x="407" y="2928"/>
                </a:lnTo>
                <a:lnTo>
                  <a:pt x="427" y="2950"/>
                </a:lnTo>
                <a:lnTo>
                  <a:pt x="427" y="2950"/>
                </a:lnTo>
                <a:lnTo>
                  <a:pt x="445" y="2969"/>
                </a:lnTo>
                <a:lnTo>
                  <a:pt x="463" y="2988"/>
                </a:lnTo>
                <a:lnTo>
                  <a:pt x="484" y="3006"/>
                </a:lnTo>
                <a:lnTo>
                  <a:pt x="506" y="3025"/>
                </a:lnTo>
                <a:lnTo>
                  <a:pt x="528" y="3043"/>
                </a:lnTo>
                <a:lnTo>
                  <a:pt x="552" y="3062"/>
                </a:lnTo>
                <a:lnTo>
                  <a:pt x="602" y="3098"/>
                </a:lnTo>
                <a:lnTo>
                  <a:pt x="655" y="3134"/>
                </a:lnTo>
                <a:lnTo>
                  <a:pt x="709" y="3169"/>
                </a:lnTo>
                <a:lnTo>
                  <a:pt x="766" y="3203"/>
                </a:lnTo>
                <a:lnTo>
                  <a:pt x="825" y="3237"/>
                </a:lnTo>
                <a:lnTo>
                  <a:pt x="884" y="3269"/>
                </a:lnTo>
                <a:lnTo>
                  <a:pt x="943" y="3300"/>
                </a:lnTo>
                <a:lnTo>
                  <a:pt x="1001" y="3330"/>
                </a:lnTo>
                <a:lnTo>
                  <a:pt x="1059" y="3358"/>
                </a:lnTo>
                <a:lnTo>
                  <a:pt x="1168" y="3409"/>
                </a:lnTo>
                <a:lnTo>
                  <a:pt x="1266" y="3453"/>
                </a:lnTo>
                <a:lnTo>
                  <a:pt x="1266" y="3453"/>
                </a:lnTo>
                <a:lnTo>
                  <a:pt x="1377" y="3501"/>
                </a:lnTo>
                <a:lnTo>
                  <a:pt x="1488" y="3547"/>
                </a:lnTo>
                <a:lnTo>
                  <a:pt x="1600" y="3590"/>
                </a:lnTo>
                <a:lnTo>
                  <a:pt x="1714" y="3634"/>
                </a:lnTo>
                <a:lnTo>
                  <a:pt x="1829" y="3676"/>
                </a:lnTo>
                <a:lnTo>
                  <a:pt x="1943" y="3716"/>
                </a:lnTo>
                <a:lnTo>
                  <a:pt x="2058" y="3755"/>
                </a:lnTo>
                <a:lnTo>
                  <a:pt x="2172" y="3792"/>
                </a:lnTo>
                <a:lnTo>
                  <a:pt x="2172" y="3792"/>
                </a:lnTo>
                <a:lnTo>
                  <a:pt x="2233" y="3812"/>
                </a:lnTo>
                <a:lnTo>
                  <a:pt x="2233" y="3812"/>
                </a:lnTo>
                <a:lnTo>
                  <a:pt x="2303" y="3836"/>
                </a:lnTo>
                <a:lnTo>
                  <a:pt x="2381" y="3862"/>
                </a:lnTo>
                <a:lnTo>
                  <a:pt x="2479" y="3895"/>
                </a:lnTo>
                <a:lnTo>
                  <a:pt x="2591" y="3929"/>
                </a:lnTo>
                <a:lnTo>
                  <a:pt x="2709" y="3964"/>
                </a:lnTo>
                <a:lnTo>
                  <a:pt x="2767" y="3980"/>
                </a:lnTo>
                <a:lnTo>
                  <a:pt x="2825" y="3994"/>
                </a:lnTo>
                <a:lnTo>
                  <a:pt x="2881" y="4007"/>
                </a:lnTo>
                <a:lnTo>
                  <a:pt x="2934" y="4019"/>
                </a:lnTo>
                <a:lnTo>
                  <a:pt x="1555" y="4019"/>
                </a:lnTo>
                <a:lnTo>
                  <a:pt x="1555" y="4019"/>
                </a:lnTo>
                <a:lnTo>
                  <a:pt x="1476" y="3987"/>
                </a:lnTo>
                <a:lnTo>
                  <a:pt x="1391" y="3951"/>
                </a:lnTo>
                <a:lnTo>
                  <a:pt x="1301" y="3912"/>
                </a:lnTo>
                <a:lnTo>
                  <a:pt x="1208" y="3870"/>
                </a:lnTo>
                <a:lnTo>
                  <a:pt x="1112" y="3827"/>
                </a:lnTo>
                <a:lnTo>
                  <a:pt x="1015" y="3780"/>
                </a:lnTo>
                <a:lnTo>
                  <a:pt x="916" y="3731"/>
                </a:lnTo>
                <a:lnTo>
                  <a:pt x="819" y="3680"/>
                </a:lnTo>
                <a:lnTo>
                  <a:pt x="723" y="3627"/>
                </a:lnTo>
                <a:lnTo>
                  <a:pt x="675" y="3600"/>
                </a:lnTo>
                <a:lnTo>
                  <a:pt x="628" y="3572"/>
                </a:lnTo>
                <a:lnTo>
                  <a:pt x="582" y="3543"/>
                </a:lnTo>
                <a:lnTo>
                  <a:pt x="537" y="3515"/>
                </a:lnTo>
                <a:lnTo>
                  <a:pt x="493" y="3486"/>
                </a:lnTo>
                <a:lnTo>
                  <a:pt x="451" y="3457"/>
                </a:lnTo>
                <a:lnTo>
                  <a:pt x="409" y="3427"/>
                </a:lnTo>
                <a:lnTo>
                  <a:pt x="369" y="3397"/>
                </a:lnTo>
                <a:lnTo>
                  <a:pt x="331" y="3367"/>
                </a:lnTo>
                <a:lnTo>
                  <a:pt x="294" y="3336"/>
                </a:lnTo>
                <a:lnTo>
                  <a:pt x="258" y="3305"/>
                </a:lnTo>
                <a:lnTo>
                  <a:pt x="225" y="3274"/>
                </a:lnTo>
                <a:lnTo>
                  <a:pt x="194" y="3242"/>
                </a:lnTo>
                <a:lnTo>
                  <a:pt x="165" y="3211"/>
                </a:lnTo>
                <a:lnTo>
                  <a:pt x="165" y="3211"/>
                </a:lnTo>
                <a:lnTo>
                  <a:pt x="133" y="3172"/>
                </a:lnTo>
                <a:lnTo>
                  <a:pt x="118" y="3151"/>
                </a:lnTo>
                <a:lnTo>
                  <a:pt x="103" y="3132"/>
                </a:lnTo>
                <a:lnTo>
                  <a:pt x="89" y="3110"/>
                </a:lnTo>
                <a:lnTo>
                  <a:pt x="75" y="3089"/>
                </a:lnTo>
                <a:lnTo>
                  <a:pt x="64" y="3067"/>
                </a:lnTo>
                <a:lnTo>
                  <a:pt x="52" y="3045"/>
                </a:lnTo>
                <a:lnTo>
                  <a:pt x="42" y="3022"/>
                </a:lnTo>
                <a:lnTo>
                  <a:pt x="31" y="2999"/>
                </a:lnTo>
                <a:lnTo>
                  <a:pt x="23" y="2975"/>
                </a:lnTo>
                <a:lnTo>
                  <a:pt x="16" y="2952"/>
                </a:lnTo>
                <a:lnTo>
                  <a:pt x="11" y="2927"/>
                </a:lnTo>
                <a:lnTo>
                  <a:pt x="6" y="2903"/>
                </a:lnTo>
                <a:lnTo>
                  <a:pt x="3" y="2877"/>
                </a:lnTo>
                <a:lnTo>
                  <a:pt x="0" y="2852"/>
                </a:lnTo>
                <a:lnTo>
                  <a:pt x="0" y="2852"/>
                </a:lnTo>
                <a:lnTo>
                  <a:pt x="0" y="2822"/>
                </a:lnTo>
                <a:lnTo>
                  <a:pt x="1" y="2794"/>
                </a:lnTo>
                <a:lnTo>
                  <a:pt x="5" y="2765"/>
                </a:lnTo>
                <a:lnTo>
                  <a:pt x="10" y="2739"/>
                </a:lnTo>
                <a:lnTo>
                  <a:pt x="16" y="2712"/>
                </a:lnTo>
                <a:lnTo>
                  <a:pt x="26" y="2686"/>
                </a:lnTo>
                <a:lnTo>
                  <a:pt x="35" y="2661"/>
                </a:lnTo>
                <a:lnTo>
                  <a:pt x="46" y="2636"/>
                </a:lnTo>
                <a:lnTo>
                  <a:pt x="60" y="2612"/>
                </a:lnTo>
                <a:lnTo>
                  <a:pt x="74" y="2589"/>
                </a:lnTo>
                <a:lnTo>
                  <a:pt x="90" y="2567"/>
                </a:lnTo>
                <a:lnTo>
                  <a:pt x="107" y="2545"/>
                </a:lnTo>
                <a:lnTo>
                  <a:pt x="126" y="2525"/>
                </a:lnTo>
                <a:lnTo>
                  <a:pt x="144" y="2504"/>
                </a:lnTo>
                <a:lnTo>
                  <a:pt x="165" y="2484"/>
                </a:lnTo>
                <a:lnTo>
                  <a:pt x="187" y="2465"/>
                </a:lnTo>
                <a:lnTo>
                  <a:pt x="187" y="2465"/>
                </a:lnTo>
                <a:lnTo>
                  <a:pt x="206" y="2450"/>
                </a:lnTo>
                <a:lnTo>
                  <a:pt x="227" y="2434"/>
                </a:lnTo>
                <a:lnTo>
                  <a:pt x="248" y="2419"/>
                </a:lnTo>
                <a:lnTo>
                  <a:pt x="270" y="2404"/>
                </a:lnTo>
                <a:lnTo>
                  <a:pt x="316" y="2376"/>
                </a:lnTo>
                <a:lnTo>
                  <a:pt x="363" y="2351"/>
                </a:lnTo>
                <a:lnTo>
                  <a:pt x="413" y="2325"/>
                </a:lnTo>
                <a:lnTo>
                  <a:pt x="465" y="2302"/>
                </a:lnTo>
                <a:lnTo>
                  <a:pt x="516" y="2281"/>
                </a:lnTo>
                <a:lnTo>
                  <a:pt x="569" y="2261"/>
                </a:lnTo>
                <a:lnTo>
                  <a:pt x="624" y="2242"/>
                </a:lnTo>
                <a:lnTo>
                  <a:pt x="678" y="2225"/>
                </a:lnTo>
                <a:lnTo>
                  <a:pt x="731" y="2209"/>
                </a:lnTo>
                <a:lnTo>
                  <a:pt x="784" y="2194"/>
                </a:lnTo>
                <a:lnTo>
                  <a:pt x="837" y="2180"/>
                </a:lnTo>
                <a:lnTo>
                  <a:pt x="887" y="2167"/>
                </a:lnTo>
                <a:lnTo>
                  <a:pt x="986" y="2143"/>
                </a:lnTo>
                <a:lnTo>
                  <a:pt x="986" y="2143"/>
                </a:lnTo>
                <a:lnTo>
                  <a:pt x="1064" y="2126"/>
                </a:lnTo>
                <a:lnTo>
                  <a:pt x="1144" y="2109"/>
                </a:lnTo>
                <a:lnTo>
                  <a:pt x="1312" y="2074"/>
                </a:lnTo>
                <a:lnTo>
                  <a:pt x="1491" y="2041"/>
                </a:lnTo>
                <a:lnTo>
                  <a:pt x="1679" y="2008"/>
                </a:lnTo>
                <a:lnTo>
                  <a:pt x="1875" y="1976"/>
                </a:lnTo>
                <a:lnTo>
                  <a:pt x="2077" y="1944"/>
                </a:lnTo>
                <a:lnTo>
                  <a:pt x="2287" y="1913"/>
                </a:lnTo>
                <a:lnTo>
                  <a:pt x="2501" y="1883"/>
                </a:lnTo>
                <a:lnTo>
                  <a:pt x="2720" y="1853"/>
                </a:lnTo>
                <a:lnTo>
                  <a:pt x="2942" y="1823"/>
                </a:lnTo>
                <a:lnTo>
                  <a:pt x="3167" y="1794"/>
                </a:lnTo>
                <a:lnTo>
                  <a:pt x="3394" y="1765"/>
                </a:lnTo>
                <a:lnTo>
                  <a:pt x="3849" y="1710"/>
                </a:lnTo>
                <a:lnTo>
                  <a:pt x="4301" y="1655"/>
                </a:lnTo>
                <a:lnTo>
                  <a:pt x="4741" y="1602"/>
                </a:lnTo>
                <a:lnTo>
                  <a:pt x="5164" y="1551"/>
                </a:lnTo>
                <a:lnTo>
                  <a:pt x="5366" y="1524"/>
                </a:lnTo>
                <a:lnTo>
                  <a:pt x="5561" y="1500"/>
                </a:lnTo>
                <a:lnTo>
                  <a:pt x="5748" y="1475"/>
                </a:lnTo>
                <a:lnTo>
                  <a:pt x="5926" y="1450"/>
                </a:lnTo>
                <a:lnTo>
                  <a:pt x="6094" y="1425"/>
                </a:lnTo>
                <a:lnTo>
                  <a:pt x="6251" y="1401"/>
                </a:lnTo>
                <a:lnTo>
                  <a:pt x="6396" y="1376"/>
                </a:lnTo>
                <a:lnTo>
                  <a:pt x="6530" y="1352"/>
                </a:lnTo>
                <a:lnTo>
                  <a:pt x="6648" y="1327"/>
                </a:lnTo>
                <a:lnTo>
                  <a:pt x="6704" y="1316"/>
                </a:lnTo>
                <a:lnTo>
                  <a:pt x="6753" y="1303"/>
                </a:lnTo>
                <a:lnTo>
                  <a:pt x="6801" y="1292"/>
                </a:lnTo>
                <a:lnTo>
                  <a:pt x="6843" y="1279"/>
                </a:lnTo>
                <a:lnTo>
                  <a:pt x="6882" y="1268"/>
                </a:lnTo>
                <a:lnTo>
                  <a:pt x="6917" y="1255"/>
                </a:lnTo>
                <a:lnTo>
                  <a:pt x="6917" y="1255"/>
                </a:lnTo>
                <a:lnTo>
                  <a:pt x="6889" y="1246"/>
                </a:lnTo>
                <a:lnTo>
                  <a:pt x="6862" y="1238"/>
                </a:lnTo>
                <a:lnTo>
                  <a:pt x="6862" y="1238"/>
                </a:lnTo>
                <a:lnTo>
                  <a:pt x="6783" y="1217"/>
                </a:lnTo>
                <a:lnTo>
                  <a:pt x="6703" y="1196"/>
                </a:lnTo>
                <a:lnTo>
                  <a:pt x="6619" y="1177"/>
                </a:lnTo>
                <a:lnTo>
                  <a:pt x="6532" y="1156"/>
                </a:lnTo>
                <a:lnTo>
                  <a:pt x="6354" y="1117"/>
                </a:lnTo>
                <a:lnTo>
                  <a:pt x="6168" y="1077"/>
                </a:lnTo>
                <a:lnTo>
                  <a:pt x="5979" y="1038"/>
                </a:lnTo>
                <a:lnTo>
                  <a:pt x="5789" y="1001"/>
                </a:lnTo>
                <a:lnTo>
                  <a:pt x="5412" y="928"/>
                </a:lnTo>
                <a:lnTo>
                  <a:pt x="5232" y="893"/>
                </a:lnTo>
                <a:lnTo>
                  <a:pt x="5059" y="857"/>
                </a:lnTo>
                <a:lnTo>
                  <a:pt x="4897" y="824"/>
                </a:lnTo>
                <a:lnTo>
                  <a:pt x="4748" y="791"/>
                </a:lnTo>
                <a:lnTo>
                  <a:pt x="4679" y="774"/>
                </a:lnTo>
                <a:lnTo>
                  <a:pt x="4614" y="758"/>
                </a:lnTo>
                <a:lnTo>
                  <a:pt x="4554" y="742"/>
                </a:lnTo>
                <a:lnTo>
                  <a:pt x="4499" y="726"/>
                </a:lnTo>
                <a:lnTo>
                  <a:pt x="4448" y="710"/>
                </a:lnTo>
                <a:lnTo>
                  <a:pt x="4403" y="695"/>
                </a:lnTo>
                <a:lnTo>
                  <a:pt x="4364" y="679"/>
                </a:lnTo>
                <a:lnTo>
                  <a:pt x="4331" y="664"/>
                </a:lnTo>
                <a:lnTo>
                  <a:pt x="4331" y="664"/>
                </a:lnTo>
                <a:lnTo>
                  <a:pt x="4315" y="656"/>
                </a:lnTo>
                <a:lnTo>
                  <a:pt x="4300" y="646"/>
                </a:lnTo>
                <a:lnTo>
                  <a:pt x="4285" y="636"/>
                </a:lnTo>
                <a:lnTo>
                  <a:pt x="4272" y="626"/>
                </a:lnTo>
                <a:lnTo>
                  <a:pt x="4260" y="613"/>
                </a:lnTo>
                <a:lnTo>
                  <a:pt x="4255" y="606"/>
                </a:lnTo>
                <a:lnTo>
                  <a:pt x="4250" y="598"/>
                </a:lnTo>
                <a:lnTo>
                  <a:pt x="4247" y="591"/>
                </a:lnTo>
                <a:lnTo>
                  <a:pt x="4243" y="583"/>
                </a:lnTo>
                <a:lnTo>
                  <a:pt x="4241" y="575"/>
                </a:lnTo>
                <a:lnTo>
                  <a:pt x="4240" y="566"/>
                </a:lnTo>
                <a:lnTo>
                  <a:pt x="4240" y="566"/>
                </a:lnTo>
                <a:lnTo>
                  <a:pt x="4240" y="553"/>
                </a:lnTo>
                <a:lnTo>
                  <a:pt x="4241" y="539"/>
                </a:lnTo>
                <a:lnTo>
                  <a:pt x="4245" y="526"/>
                </a:lnTo>
                <a:lnTo>
                  <a:pt x="4251" y="513"/>
                </a:lnTo>
                <a:lnTo>
                  <a:pt x="4251" y="513"/>
                </a:lnTo>
                <a:lnTo>
                  <a:pt x="4260" y="500"/>
                </a:lnTo>
                <a:lnTo>
                  <a:pt x="4271" y="490"/>
                </a:lnTo>
                <a:lnTo>
                  <a:pt x="4282" y="481"/>
                </a:lnTo>
                <a:lnTo>
                  <a:pt x="4295" y="473"/>
                </a:lnTo>
                <a:lnTo>
                  <a:pt x="4295" y="473"/>
                </a:lnTo>
                <a:lnTo>
                  <a:pt x="4309" y="464"/>
                </a:lnTo>
                <a:lnTo>
                  <a:pt x="4325" y="458"/>
                </a:lnTo>
                <a:lnTo>
                  <a:pt x="4343" y="451"/>
                </a:lnTo>
                <a:lnTo>
                  <a:pt x="4362" y="444"/>
                </a:lnTo>
                <a:lnTo>
                  <a:pt x="4404" y="432"/>
                </a:lnTo>
                <a:lnTo>
                  <a:pt x="4449" y="421"/>
                </a:lnTo>
                <a:lnTo>
                  <a:pt x="4495" y="411"/>
                </a:lnTo>
                <a:lnTo>
                  <a:pt x="4543" y="403"/>
                </a:lnTo>
                <a:lnTo>
                  <a:pt x="4630" y="390"/>
                </a:lnTo>
                <a:lnTo>
                  <a:pt x="4630" y="390"/>
                </a:lnTo>
                <a:lnTo>
                  <a:pt x="4730" y="377"/>
                </a:lnTo>
                <a:lnTo>
                  <a:pt x="4794" y="370"/>
                </a:lnTo>
                <a:lnTo>
                  <a:pt x="4794" y="370"/>
                </a:lnTo>
                <a:lnTo>
                  <a:pt x="8538" y="0"/>
                </a:lnTo>
                <a:lnTo>
                  <a:pt x="8538" y="0"/>
                </a:lnTo>
                <a:lnTo>
                  <a:pt x="4836" y="463"/>
                </a:lnTo>
                <a:lnTo>
                  <a:pt x="4836" y="463"/>
                </a:lnTo>
                <a:lnTo>
                  <a:pt x="4732" y="477"/>
                </a:lnTo>
                <a:lnTo>
                  <a:pt x="4667" y="487"/>
                </a:lnTo>
                <a:lnTo>
                  <a:pt x="4600" y="498"/>
                </a:lnTo>
                <a:lnTo>
                  <a:pt x="4533" y="511"/>
                </a:lnTo>
                <a:lnTo>
                  <a:pt x="4470" y="526"/>
                </a:lnTo>
                <a:lnTo>
                  <a:pt x="4441" y="532"/>
                </a:lnTo>
                <a:lnTo>
                  <a:pt x="4415" y="540"/>
                </a:lnTo>
                <a:lnTo>
                  <a:pt x="4391" y="549"/>
                </a:lnTo>
                <a:lnTo>
                  <a:pt x="4369" y="557"/>
                </a:lnTo>
                <a:lnTo>
                  <a:pt x="4369" y="557"/>
                </a:lnTo>
                <a:lnTo>
                  <a:pt x="4368" y="557"/>
                </a:lnTo>
                <a:lnTo>
                  <a:pt x="4368" y="557"/>
                </a:lnTo>
                <a:lnTo>
                  <a:pt x="4389" y="567"/>
                </a:lnTo>
                <a:lnTo>
                  <a:pt x="4416" y="577"/>
                </a:lnTo>
                <a:lnTo>
                  <a:pt x="4445" y="588"/>
                </a:lnTo>
                <a:lnTo>
                  <a:pt x="4478" y="598"/>
                </a:lnTo>
                <a:lnTo>
                  <a:pt x="4515" y="608"/>
                </a:lnTo>
                <a:lnTo>
                  <a:pt x="4554" y="619"/>
                </a:lnTo>
                <a:lnTo>
                  <a:pt x="4643" y="641"/>
                </a:lnTo>
                <a:lnTo>
                  <a:pt x="4742" y="663"/>
                </a:lnTo>
                <a:lnTo>
                  <a:pt x="4851" y="685"/>
                </a:lnTo>
                <a:lnTo>
                  <a:pt x="4969" y="706"/>
                </a:lnTo>
                <a:lnTo>
                  <a:pt x="5094" y="729"/>
                </a:lnTo>
                <a:lnTo>
                  <a:pt x="5362" y="776"/>
                </a:lnTo>
                <a:lnTo>
                  <a:pt x="5646" y="823"/>
                </a:lnTo>
                <a:lnTo>
                  <a:pt x="5937" y="872"/>
                </a:lnTo>
                <a:lnTo>
                  <a:pt x="6082" y="898"/>
                </a:lnTo>
                <a:lnTo>
                  <a:pt x="6225" y="923"/>
                </a:lnTo>
                <a:lnTo>
                  <a:pt x="6225" y="923"/>
                </a:lnTo>
                <a:lnTo>
                  <a:pt x="6370" y="950"/>
                </a:lnTo>
                <a:lnTo>
                  <a:pt x="6500" y="975"/>
                </a:lnTo>
                <a:lnTo>
                  <a:pt x="6613" y="998"/>
                </a:lnTo>
                <a:lnTo>
                  <a:pt x="6710" y="1018"/>
                </a:lnTo>
                <a:lnTo>
                  <a:pt x="6790" y="1036"/>
                </a:lnTo>
                <a:lnTo>
                  <a:pt x="6855" y="1051"/>
                </a:lnTo>
                <a:lnTo>
                  <a:pt x="6904" y="1062"/>
                </a:lnTo>
                <a:lnTo>
                  <a:pt x="6938" y="1072"/>
                </a:lnTo>
                <a:lnTo>
                  <a:pt x="6938" y="1072"/>
                </a:lnTo>
                <a:lnTo>
                  <a:pt x="6971" y="1082"/>
                </a:lnTo>
                <a:lnTo>
                  <a:pt x="7006" y="1095"/>
                </a:lnTo>
                <a:lnTo>
                  <a:pt x="7006" y="1095"/>
                </a:lnTo>
                <a:lnTo>
                  <a:pt x="7030" y="1104"/>
                </a:lnTo>
                <a:lnTo>
                  <a:pt x="7053" y="1114"/>
                </a:lnTo>
                <a:lnTo>
                  <a:pt x="7076" y="1127"/>
                </a:lnTo>
                <a:lnTo>
                  <a:pt x="7097" y="1141"/>
                </a:lnTo>
                <a:lnTo>
                  <a:pt x="7106" y="1149"/>
                </a:lnTo>
                <a:lnTo>
                  <a:pt x="7115" y="1157"/>
                </a:lnTo>
                <a:lnTo>
                  <a:pt x="7123" y="1166"/>
                </a:lnTo>
                <a:lnTo>
                  <a:pt x="7131" y="1175"/>
                </a:lnTo>
                <a:lnTo>
                  <a:pt x="7138" y="1186"/>
                </a:lnTo>
                <a:lnTo>
                  <a:pt x="7144" y="1197"/>
                </a:lnTo>
                <a:lnTo>
                  <a:pt x="7148" y="1209"/>
                </a:lnTo>
                <a:lnTo>
                  <a:pt x="7153" y="1221"/>
                </a:lnTo>
                <a:lnTo>
                  <a:pt x="7153" y="1221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34299" tIns="17149" rIns="34299" bIns="17149" numCol="1" anchor="t" anchorCtr="0" compatLnSpc="1">
            <a:prstTxWarp prst="textNoShape">
              <a:avLst/>
            </a:prstTxWarp>
          </a:bodyPr>
          <a:lstStyle/>
          <a:p>
            <a:endParaRPr lang="en-US" sz="675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8176BF-624D-DA50-CF0A-16B5098339E8}"/>
              </a:ext>
            </a:extLst>
          </p:cNvPr>
          <p:cNvGrpSpPr/>
          <p:nvPr/>
        </p:nvGrpSpPr>
        <p:grpSpPr>
          <a:xfrm>
            <a:off x="2049282" y="5618394"/>
            <a:ext cx="848306" cy="1187444"/>
            <a:chOff x="2210960" y="5657188"/>
            <a:chExt cx="848306" cy="11874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27A7CC-BFDF-5A47-8A14-162F0F954CFD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30E979-0F2B-9448-9AAC-F106DD3B660C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rgbClr val="007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51F023D-11A4-6547-8A9E-187711A9377E}"/>
              </a:ext>
            </a:extLst>
          </p:cNvPr>
          <p:cNvSpPr txBox="1"/>
          <p:nvPr/>
        </p:nvSpPr>
        <p:spPr>
          <a:xfrm>
            <a:off x="1772838" y="6090981"/>
            <a:ext cx="112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23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rd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24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November</a:t>
            </a:r>
          </a:p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2022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15E2B1-5C73-4247-A3F7-16622AD98ED6}"/>
              </a:ext>
            </a:extLst>
          </p:cNvPr>
          <p:cNvSpPr/>
          <p:nvPr/>
        </p:nvSpPr>
        <p:spPr>
          <a:xfrm>
            <a:off x="2113151" y="5616101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>
                <a:solidFill>
                  <a:srgbClr val="006600"/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South West</a:t>
            </a:r>
            <a:endParaRPr lang="en-US" sz="3600" b="1">
              <a:solidFill>
                <a:srgbClr val="006600"/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69534-E855-99FF-4EC7-947531762EAD}"/>
              </a:ext>
            </a:extLst>
          </p:cNvPr>
          <p:cNvSpPr txBox="1"/>
          <p:nvPr/>
        </p:nvSpPr>
        <p:spPr>
          <a:xfrm>
            <a:off x="137160" y="557497"/>
            <a:ext cx="8869680" cy="542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kern="10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Core Working Group on Human Capital Development in conjunction with the regional champion states and other States' teams have organized three regional conferences in the </a:t>
            </a:r>
            <a:r>
              <a:rPr lang="en-US" sz="1400" b="1" kern="10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</a:t>
            </a:r>
            <a:r>
              <a:rPr lang="en-US" sz="1400" kern="10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NG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DD9CB8-4FE9-5508-8836-4BECF26DF343}"/>
              </a:ext>
            </a:extLst>
          </p:cNvPr>
          <p:cNvGrpSpPr/>
          <p:nvPr/>
        </p:nvGrpSpPr>
        <p:grpSpPr>
          <a:xfrm>
            <a:off x="738007" y="4173307"/>
            <a:ext cx="848306" cy="1187444"/>
            <a:chOff x="2210960" y="5657188"/>
            <a:chExt cx="848306" cy="11874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CB4D49-6B0A-715D-2870-F1E0E43702DC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5910E3-3664-EED3-A965-AF751D3B69B1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rgbClr val="007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AD440F5-51A1-6387-3E5E-D1B42FB20EDC}"/>
              </a:ext>
            </a:extLst>
          </p:cNvPr>
          <p:cNvSpPr/>
          <p:nvPr/>
        </p:nvSpPr>
        <p:spPr>
          <a:xfrm>
            <a:off x="809324" y="4177675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>
                <a:solidFill>
                  <a:srgbClr val="006600"/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South South</a:t>
            </a:r>
            <a:endParaRPr lang="en-US" sz="3600" b="1">
              <a:solidFill>
                <a:srgbClr val="006600"/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E1E49-DCA8-0673-2354-43FF38931167}"/>
              </a:ext>
            </a:extLst>
          </p:cNvPr>
          <p:cNvSpPr txBox="1"/>
          <p:nvPr/>
        </p:nvSpPr>
        <p:spPr>
          <a:xfrm>
            <a:off x="462507" y="4682812"/>
            <a:ext cx="112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17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18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January</a:t>
            </a:r>
          </a:p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70AD29-A67C-9749-715D-90456FC439EC}"/>
              </a:ext>
            </a:extLst>
          </p:cNvPr>
          <p:cNvGrpSpPr/>
          <p:nvPr/>
        </p:nvGrpSpPr>
        <p:grpSpPr>
          <a:xfrm flipH="1">
            <a:off x="3025623" y="3920286"/>
            <a:ext cx="848306" cy="1187444"/>
            <a:chOff x="2210960" y="5657188"/>
            <a:chExt cx="848306" cy="11874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C6E3F8-6630-72B3-A686-5DCFB41256AD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300E0C-81CB-8A20-6C31-455CF574D2A4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rgbClr val="007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0AA5D79-AE44-EF1D-D9C4-620F3C25BCDB}"/>
              </a:ext>
            </a:extLst>
          </p:cNvPr>
          <p:cNvSpPr/>
          <p:nvPr/>
        </p:nvSpPr>
        <p:spPr>
          <a:xfrm>
            <a:off x="3091380" y="3914568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>
                <a:solidFill>
                  <a:srgbClr val="006600"/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South East</a:t>
            </a:r>
            <a:endParaRPr lang="en-US" sz="3600" b="1">
              <a:solidFill>
                <a:srgbClr val="006600"/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7E5B2-F016-5AC3-1690-34697B64165B}"/>
              </a:ext>
            </a:extLst>
          </p:cNvPr>
          <p:cNvSpPr txBox="1"/>
          <p:nvPr/>
        </p:nvSpPr>
        <p:spPr>
          <a:xfrm>
            <a:off x="2751067" y="4457076"/>
            <a:ext cx="112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26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27</a:t>
            </a:r>
            <a:r>
              <a:rPr lang="en-US" sz="1200" baseline="300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January</a:t>
            </a:r>
          </a:p>
          <a:p>
            <a:pPr algn="r"/>
            <a:r>
              <a:rPr lang="en-US" sz="1200"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2023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4A8337-588B-3EB5-201E-7E86803593A5}"/>
              </a:ext>
            </a:extLst>
          </p:cNvPr>
          <p:cNvGrpSpPr/>
          <p:nvPr/>
        </p:nvGrpSpPr>
        <p:grpSpPr>
          <a:xfrm flipH="1">
            <a:off x="6392116" y="3676363"/>
            <a:ext cx="848306" cy="1187444"/>
            <a:chOff x="2210960" y="5657188"/>
            <a:chExt cx="848306" cy="11874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04731A-82BE-BFC0-4DFE-9449C34C0E2C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30410E-BD54-D9C6-116F-3EA10F276E19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699180-AF2D-66C5-996F-96427F46A794}"/>
              </a:ext>
            </a:extLst>
          </p:cNvPr>
          <p:cNvGrpSpPr/>
          <p:nvPr/>
        </p:nvGrpSpPr>
        <p:grpSpPr>
          <a:xfrm>
            <a:off x="4110150" y="2835278"/>
            <a:ext cx="848306" cy="1187444"/>
            <a:chOff x="2210960" y="5657188"/>
            <a:chExt cx="848306" cy="118744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A5AEC9-BFB9-12EB-3C40-7054F8169A1E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8AAA36-7DB4-A1BF-CDB8-EA20A7087D98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6F4A18-AA57-AF87-2564-17A226A4A231}"/>
              </a:ext>
            </a:extLst>
          </p:cNvPr>
          <p:cNvGrpSpPr/>
          <p:nvPr/>
        </p:nvGrpSpPr>
        <p:grpSpPr>
          <a:xfrm flipH="1">
            <a:off x="7924658" y="2642289"/>
            <a:ext cx="848306" cy="1187444"/>
            <a:chOff x="2210960" y="5657188"/>
            <a:chExt cx="848306" cy="118744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9E85C1-96E3-6B9D-ECCF-FD78B847FFDE}"/>
                </a:ext>
              </a:extLst>
            </p:cNvPr>
            <p:cNvSpPr/>
            <p:nvPr/>
          </p:nvSpPr>
          <p:spPr>
            <a:xfrm flipH="1">
              <a:off x="2210960" y="5657188"/>
              <a:ext cx="846418" cy="404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sz="675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7CC85C-1D7E-4BCA-F281-6A0B8EC9D866}"/>
                </a:ext>
              </a:extLst>
            </p:cNvPr>
            <p:cNvCxnSpPr>
              <a:cxnSpLocks/>
            </p:cNvCxnSpPr>
            <p:nvPr/>
          </p:nvCxnSpPr>
          <p:spPr>
            <a:xfrm>
              <a:off x="3059266" y="5666716"/>
              <a:ext cx="0" cy="1177916"/>
            </a:xfrm>
            <a:prstGeom prst="line">
              <a:avLst/>
            </a:prstGeom>
            <a:ln w="762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9D82921-C316-D841-071D-926C1EB67D58}"/>
              </a:ext>
            </a:extLst>
          </p:cNvPr>
          <p:cNvSpPr/>
          <p:nvPr/>
        </p:nvSpPr>
        <p:spPr>
          <a:xfrm>
            <a:off x="6457873" y="3679623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6BDB6B"/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North Central</a:t>
            </a:r>
            <a:endParaRPr lang="en-US" sz="3600" b="1" dirty="0">
              <a:solidFill>
                <a:srgbClr val="6BDB6B"/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06244D-EED3-09EB-8176-BAA81265B3E6}"/>
              </a:ext>
            </a:extLst>
          </p:cNvPr>
          <p:cNvSpPr/>
          <p:nvPr/>
        </p:nvSpPr>
        <p:spPr>
          <a:xfrm>
            <a:off x="7990415" y="2630853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90000"/>
                  </a:schemeClr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North East</a:t>
            </a:r>
            <a:endParaRPr lang="en-US" sz="3600" b="1">
              <a:solidFill>
                <a:schemeClr val="accent1">
                  <a:lumMod val="90000"/>
                </a:schemeClr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A985BC-E4CC-6E0C-9F9B-3A241BED021C}"/>
              </a:ext>
            </a:extLst>
          </p:cNvPr>
          <p:cNvSpPr txBox="1"/>
          <p:nvPr/>
        </p:nvSpPr>
        <p:spPr>
          <a:xfrm>
            <a:off x="234601" y="3317902"/>
            <a:ext cx="195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South</a:t>
            </a:r>
            <a:endParaRPr lang="en-NG" b="1" u="sng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7E5B96-0647-00AC-D6E2-A9301846E836}"/>
              </a:ext>
            </a:extLst>
          </p:cNvPr>
          <p:cNvSpPr txBox="1"/>
          <p:nvPr/>
        </p:nvSpPr>
        <p:spPr>
          <a:xfrm>
            <a:off x="7706130" y="4944189"/>
            <a:ext cx="97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>
                <a:solidFill>
                  <a:srgbClr val="0073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North</a:t>
            </a:r>
            <a:endParaRPr lang="en-NG" b="1" u="sng">
              <a:solidFill>
                <a:srgbClr val="0073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230F8-D3F3-D5ED-1304-FACDD135F2E1}"/>
              </a:ext>
            </a:extLst>
          </p:cNvPr>
          <p:cNvSpPr txBox="1"/>
          <p:nvPr/>
        </p:nvSpPr>
        <p:spPr>
          <a:xfrm>
            <a:off x="137160" y="1115482"/>
            <a:ext cx="879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00">
                <a:solidFill>
                  <a:srgbClr val="006600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conferences were structured into two days: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9FA4C1-7FB5-4550-E742-25C21971D202}"/>
              </a:ext>
            </a:extLst>
          </p:cNvPr>
          <p:cNvSpPr/>
          <p:nvPr/>
        </p:nvSpPr>
        <p:spPr>
          <a:xfrm>
            <a:off x="234601" y="1537500"/>
            <a:ext cx="360983" cy="318706"/>
          </a:xfrm>
          <a:prstGeom prst="ellipse">
            <a:avLst/>
          </a:prstGeom>
          <a:solidFill>
            <a:srgbClr val="007300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err="1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055CF59-2DC4-3A1F-D054-AD709FEAF501}"/>
              </a:ext>
            </a:extLst>
          </p:cNvPr>
          <p:cNvSpPr/>
          <p:nvPr/>
        </p:nvSpPr>
        <p:spPr>
          <a:xfrm>
            <a:off x="234601" y="2057892"/>
            <a:ext cx="360983" cy="318706"/>
          </a:xfrm>
          <a:prstGeom prst="ellipse">
            <a:avLst/>
          </a:prstGeom>
          <a:solidFill>
            <a:srgbClr val="007300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err="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648AA0-A0D6-779C-D710-CE85239B788A}"/>
              </a:ext>
            </a:extLst>
          </p:cNvPr>
          <p:cNvSpPr txBox="1"/>
          <p:nvPr/>
        </p:nvSpPr>
        <p:spPr>
          <a:xfrm>
            <a:off x="631305" y="1455379"/>
            <a:ext cx="694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Day-One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being a technical session where HCD challenges of the region are articulated and policy recommendations developed, and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DB1668-4BA9-DF12-BFCC-99007923CE6B}"/>
              </a:ext>
            </a:extLst>
          </p:cNvPr>
          <p:cNvSpPr txBox="1"/>
          <p:nvPr/>
        </p:nvSpPr>
        <p:spPr>
          <a:xfrm>
            <a:off x="632089" y="1974375"/>
            <a:ext cx="655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Day-Two </a:t>
            </a: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Governors in attendance, to consider possible solutions to the challenges in the region.</a:t>
            </a:r>
            <a:endParaRPr kumimoji="0" lang="en-NG" sz="14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4C784-5399-46A1-4F93-A89B340D0D6A}"/>
              </a:ext>
            </a:extLst>
          </p:cNvPr>
          <p:cNvSpPr/>
          <p:nvPr/>
        </p:nvSpPr>
        <p:spPr>
          <a:xfrm>
            <a:off x="4164210" y="2823842"/>
            <a:ext cx="718679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90000"/>
                  </a:schemeClr>
                </a:solidFill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North West</a:t>
            </a:r>
            <a:endParaRPr lang="en-US" sz="3600" b="1">
              <a:solidFill>
                <a:schemeClr val="accent1">
                  <a:lumMod val="90000"/>
                </a:schemeClr>
              </a:solidFill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B0DDA3-DE41-0636-1CD1-E79000F6E120}"/>
              </a:ext>
            </a:extLst>
          </p:cNvPr>
          <p:cNvSpPr txBox="1"/>
          <p:nvPr/>
        </p:nvSpPr>
        <p:spPr>
          <a:xfrm>
            <a:off x="6118378" y="4254203"/>
            <a:ext cx="112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5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May</a:t>
            </a:r>
          </a:p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A3BFE3-A9AD-CFA4-EA60-B06954737B73}"/>
              </a:ext>
            </a:extLst>
          </p:cNvPr>
          <p:cNvSpPr txBox="1"/>
          <p:nvPr/>
        </p:nvSpPr>
        <p:spPr>
          <a:xfrm>
            <a:off x="3850966" y="3493061"/>
            <a:ext cx="1122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TBD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B60AEC-D28D-8BEA-EC5A-6FD2DA03EF04}"/>
              </a:ext>
            </a:extLst>
          </p:cNvPr>
          <p:cNvSpPr txBox="1"/>
          <p:nvPr/>
        </p:nvSpPr>
        <p:spPr>
          <a:xfrm>
            <a:off x="7283508" y="3375415"/>
            <a:ext cx="1122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8996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4" grpId="0"/>
      <p:bldP spid="36" grpId="0"/>
      <p:bldP spid="10" grpId="0"/>
      <p:bldP spid="11" grpId="0"/>
      <p:bldP spid="15" grpId="0"/>
      <p:bldP spid="16" grpId="0"/>
      <p:bldP spid="27" grpId="0"/>
      <p:bldP spid="28" grpId="0"/>
      <p:bldP spid="30" grpId="0"/>
      <p:bldP spid="33" grpId="0"/>
      <p:bldP spid="32" grpId="0"/>
      <p:bldP spid="37" grpId="0"/>
      <p:bldP spid="38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485247" y="2367172"/>
            <a:ext cx="5862918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019908"/>
                </a:solidFill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HCD Milestones 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63898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1B283261-1D75-3F91-CCAA-3B4FA20C4BE0}"/>
              </a:ext>
            </a:extLst>
          </p:cNvPr>
          <p:cNvSpPr/>
          <p:nvPr/>
        </p:nvSpPr>
        <p:spPr>
          <a:xfrm>
            <a:off x="285685" y="744940"/>
            <a:ext cx="1594638" cy="5904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8B65EA-E98B-9E96-8FB8-4598B4A082E4}"/>
              </a:ext>
            </a:extLst>
          </p:cNvPr>
          <p:cNvSpPr/>
          <p:nvPr/>
        </p:nvSpPr>
        <p:spPr>
          <a:xfrm>
            <a:off x="1957443" y="674341"/>
            <a:ext cx="6900870" cy="6022080"/>
          </a:xfrm>
          <a:prstGeom prst="rect">
            <a:avLst/>
          </a:prstGeom>
          <a:blipFill dpi="0" rotWithShape="1">
            <a:blip r:embed="rId2">
              <a:alphaModFix amt="20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G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ED6A3-954A-4AFD-BE2F-C0A35271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85" y="111349"/>
            <a:ext cx="8593985" cy="512762"/>
          </a:xfrm>
        </p:spPr>
        <p:txBody>
          <a:bodyPr>
            <a:noAutofit/>
          </a:bodyPr>
          <a:lstStyle/>
          <a:p>
            <a:r>
              <a:rPr lang="en-GB" sz="1800" b="1" dirty="0">
                <a:solidFill>
                  <a:schemeClr val="accent4"/>
                </a:solidFill>
                <a:latin typeface="Avenir Next LT Pro" panose="020B0504020202020204" pitchFamily="34" charset="0"/>
              </a:rPr>
              <a:t>Since inception to date, the HCD program has covered several milestones and achieved key successes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5C8A94-F82D-45D6-A94E-B1E9F487D79B}"/>
              </a:ext>
            </a:extLst>
          </p:cNvPr>
          <p:cNvGrpSpPr/>
          <p:nvPr/>
        </p:nvGrpSpPr>
        <p:grpSpPr>
          <a:xfrm>
            <a:off x="285685" y="1175470"/>
            <a:ext cx="1602251" cy="5353473"/>
            <a:chOff x="481665" y="1002892"/>
            <a:chExt cx="1734135" cy="5249070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CB0FBCCB-C486-4A55-B247-EFA9D97D134A}"/>
                </a:ext>
              </a:extLst>
            </p:cNvPr>
            <p:cNvSpPr/>
            <p:nvPr/>
          </p:nvSpPr>
          <p:spPr>
            <a:xfrm>
              <a:off x="766916" y="1002892"/>
              <a:ext cx="1111045" cy="4581832"/>
            </a:xfrm>
            <a:prstGeom prst="downArrow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B1C2AF-B773-47D7-A8BE-449572C80D0A}"/>
                </a:ext>
              </a:extLst>
            </p:cNvPr>
            <p:cNvSpPr/>
            <p:nvPr/>
          </p:nvSpPr>
          <p:spPr>
            <a:xfrm>
              <a:off x="481667" y="1226096"/>
              <a:ext cx="1734133" cy="9531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March 2018</a:t>
              </a:r>
            </a:p>
            <a:p>
              <a:pPr algn="ctr" defTabSz="933420" hangingPunct="0"/>
              <a:r>
                <a:rPr lang="en-GB" sz="102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HCD Program launch by the National Economic Council and creation of the HCD CWG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7DE392-8842-4118-BD88-4792AC90DB13}"/>
                </a:ext>
              </a:extLst>
            </p:cNvPr>
            <p:cNvSpPr/>
            <p:nvPr/>
          </p:nvSpPr>
          <p:spPr>
            <a:xfrm>
              <a:off x="481666" y="2449822"/>
              <a:ext cx="1734133" cy="1105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April to </a:t>
              </a:r>
            </a:p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November 2018 </a:t>
              </a:r>
            </a:p>
            <a:p>
              <a:pPr algn="ctr" defTabSz="933420" hangingPunct="0"/>
              <a:r>
                <a:rPr lang="en-GB" sz="102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National HCD Workshops and Strategy Sessions with  Partners and Key Stakeholders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F12306-3139-4D83-BADD-325C2917C6BD}"/>
                </a:ext>
              </a:extLst>
            </p:cNvPr>
            <p:cNvSpPr/>
            <p:nvPr/>
          </p:nvSpPr>
          <p:spPr>
            <a:xfrm>
              <a:off x="481665" y="3803877"/>
              <a:ext cx="1734133" cy="1105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December 2018</a:t>
              </a:r>
            </a:p>
            <a:p>
              <a:pPr algn="ctr" defTabSz="933420" hangingPunct="0"/>
              <a:r>
                <a:rPr lang="en-GB" sz="102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Launch of National HCD Strategy and unified HCD Vision at the National Dialogue on HCD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25DA13-C809-41C0-93E5-E64BFF3FB588}"/>
                </a:ext>
              </a:extLst>
            </p:cNvPr>
            <p:cNvSpPr/>
            <p:nvPr/>
          </p:nvSpPr>
          <p:spPr>
            <a:xfrm>
              <a:off x="658761" y="5718583"/>
              <a:ext cx="1347018" cy="533379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3420" hangingPunct="0"/>
              <a:r>
                <a:rPr lang="en-US" sz="1000" b="1" kern="0" dirty="0">
                  <a:solidFill>
                    <a:srgbClr val="FFFFFF"/>
                  </a:solidFill>
                  <a:latin typeface="Avenir Next LT Pro" panose="020B0504020202020204" pitchFamily="34" charset="0"/>
                  <a:sym typeface="Arial"/>
                </a:rPr>
                <a:t>Phase One Milestones</a:t>
              </a:r>
              <a:endParaRPr lang="en-GB" sz="1000" b="1" kern="0" dirty="0" err="1">
                <a:solidFill>
                  <a:srgbClr val="FFFFFF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8EB376-3716-4094-A8AE-1FE51098BF1F}"/>
              </a:ext>
            </a:extLst>
          </p:cNvPr>
          <p:cNvGrpSpPr/>
          <p:nvPr/>
        </p:nvGrpSpPr>
        <p:grpSpPr>
          <a:xfrm>
            <a:off x="2156177" y="683977"/>
            <a:ext cx="5921282" cy="5813346"/>
            <a:chOff x="2767672" y="591177"/>
            <a:chExt cx="5805806" cy="5699975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F0C01812-A097-4C97-8B0E-4FEF809C16BF}"/>
                </a:ext>
              </a:extLst>
            </p:cNvPr>
            <p:cNvSpPr/>
            <p:nvPr/>
          </p:nvSpPr>
          <p:spPr>
            <a:xfrm>
              <a:off x="3283976" y="2245541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EAA645-8987-42B1-AA91-F1D15E2DC151}"/>
                </a:ext>
              </a:extLst>
            </p:cNvPr>
            <p:cNvSpPr/>
            <p:nvPr/>
          </p:nvSpPr>
          <p:spPr>
            <a:xfrm>
              <a:off x="2767674" y="1250678"/>
              <a:ext cx="1734133" cy="9531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September 2019</a:t>
              </a:r>
            </a:p>
            <a:p>
              <a:pPr marL="90667" indent="-90667" algn="ctr" defTabSz="933420" hangingPunct="0">
                <a:buFont typeface="+mj-lt"/>
                <a:buAutoNum type="alphaLcPeriod"/>
              </a:pPr>
              <a:r>
                <a:rPr lang="en-GB" sz="918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Inaugural State Focal Persons Workshop</a:t>
              </a:r>
            </a:p>
            <a:p>
              <a:pPr marL="90667" indent="-90667" algn="ctr" defTabSz="933420" hangingPunct="0">
                <a:buFont typeface="+mj-lt"/>
                <a:buAutoNum type="alphaLcPeriod"/>
              </a:pPr>
              <a:r>
                <a:rPr lang="en-GB" sz="918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CWG presentation to the UNGA Side Event on ‘Improving HCD in Nigeria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14E67D-5DF7-430B-ABBE-932D32919A44}"/>
                </a:ext>
              </a:extLst>
            </p:cNvPr>
            <p:cNvSpPr/>
            <p:nvPr/>
          </p:nvSpPr>
          <p:spPr>
            <a:xfrm>
              <a:off x="2767673" y="2484236"/>
              <a:ext cx="1734133" cy="1105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September to November 2019</a:t>
              </a:r>
            </a:p>
            <a:p>
              <a:pPr algn="ctr" defTabSz="933420" hangingPunct="0"/>
              <a:r>
                <a:rPr lang="en-GB" sz="107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Creation of State Level Implementation Guidebook and Templates</a:t>
              </a:r>
            </a:p>
            <a:p>
              <a:pPr algn="ctr" defTabSz="933420" hangingPunct="0"/>
              <a:r>
                <a:rPr lang="en-GB" sz="107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 </a:t>
              </a:r>
              <a:endParaRPr lang="en-GB" sz="918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A81BA0-EDC3-425A-92E1-D546733E897C}"/>
                </a:ext>
              </a:extLst>
            </p:cNvPr>
            <p:cNvSpPr/>
            <p:nvPr/>
          </p:nvSpPr>
          <p:spPr>
            <a:xfrm>
              <a:off x="2767672" y="3838291"/>
              <a:ext cx="1734133" cy="1105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November 2019</a:t>
              </a:r>
            </a:p>
            <a:p>
              <a:pPr algn="ctr" defTabSz="933420" hangingPunct="0"/>
              <a:r>
                <a:rPr lang="en-GB" sz="107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HCD Sensitisation Visits to select States in Nigeria’s Geopolitical Regions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D65B724C-95FA-4803-85D6-2C79F75D2124}"/>
                </a:ext>
              </a:extLst>
            </p:cNvPr>
            <p:cNvSpPr/>
            <p:nvPr/>
          </p:nvSpPr>
          <p:spPr>
            <a:xfrm>
              <a:off x="3283976" y="3603644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5A1BC0-8EF9-447E-B958-DB629CC1A96F}"/>
                </a:ext>
              </a:extLst>
            </p:cNvPr>
            <p:cNvSpPr/>
            <p:nvPr/>
          </p:nvSpPr>
          <p:spPr>
            <a:xfrm>
              <a:off x="2767674" y="5185624"/>
              <a:ext cx="1734133" cy="1105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January 2020</a:t>
              </a:r>
            </a:p>
            <a:p>
              <a:pPr algn="ctr" defTabSz="933420" hangingPunct="0"/>
              <a:r>
                <a:rPr lang="en-GB" sz="107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CWG Webinar presentation to 69 Country HCD Focal Points anchored by the World Bank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47E6DD9C-A4C0-43AD-A4E5-F9043055669E}"/>
                </a:ext>
              </a:extLst>
            </p:cNvPr>
            <p:cNvSpPr/>
            <p:nvPr/>
          </p:nvSpPr>
          <p:spPr>
            <a:xfrm>
              <a:off x="3308556" y="4965413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07CB4-F576-40F7-9313-43F507E4278A}"/>
                </a:ext>
              </a:extLst>
            </p:cNvPr>
            <p:cNvSpPr/>
            <p:nvPr/>
          </p:nvSpPr>
          <p:spPr>
            <a:xfrm rot="16200000">
              <a:off x="4326207" y="5631332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B45FB-ED12-41BB-944E-034BA7B8D811}"/>
                </a:ext>
              </a:extLst>
            </p:cNvPr>
            <p:cNvSpPr/>
            <p:nvPr/>
          </p:nvSpPr>
          <p:spPr>
            <a:xfrm>
              <a:off x="4772279" y="4276345"/>
              <a:ext cx="1734133" cy="7570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000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August 2020</a:t>
              </a:r>
            </a:p>
            <a:p>
              <a:pPr algn="ctr" defTabSz="933420" hangingPunct="0"/>
              <a:r>
                <a:rPr lang="en-GB" sz="9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Regional HCD Engagement Meetings with key Public Officers &amp; </a:t>
              </a:r>
            </a:p>
            <a:p>
              <a:pPr algn="ctr" defTabSz="933420" hangingPunct="0"/>
              <a:r>
                <a:rPr lang="en-GB" sz="9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Civil Servants at State level</a:t>
              </a:r>
            </a:p>
            <a:p>
              <a:pPr algn="ctr" defTabSz="933420" hangingPunct="0"/>
              <a:endParaRPr lang="en-GB" sz="90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D996EF-891F-4770-9AA8-566B587D1551}"/>
                </a:ext>
              </a:extLst>
            </p:cNvPr>
            <p:cNvSpPr/>
            <p:nvPr/>
          </p:nvSpPr>
          <p:spPr>
            <a:xfrm>
              <a:off x="4772279" y="3393954"/>
              <a:ext cx="1734133" cy="6309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000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September 2020</a:t>
              </a:r>
            </a:p>
            <a:p>
              <a:pPr algn="ctr" defTabSz="933420" hangingPunct="0"/>
              <a:r>
                <a:rPr lang="en-GB" sz="9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Stakeholder HCD Engagement Meetings with CSOs and the Private Sector </a:t>
              </a:r>
            </a:p>
            <a:p>
              <a:pPr algn="ctr" defTabSz="933420" hangingPunct="0"/>
              <a:endParaRPr lang="en-GB" sz="90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06AA9EE1-235E-4EE9-BAF2-60DF6316CA2F}"/>
                </a:ext>
              </a:extLst>
            </p:cNvPr>
            <p:cNvSpPr/>
            <p:nvPr/>
          </p:nvSpPr>
          <p:spPr>
            <a:xfrm rot="10800000">
              <a:off x="5271228" y="4040879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3A6AC9-8666-48E0-8F3F-A42B0DFC9EB8}"/>
                </a:ext>
              </a:extLst>
            </p:cNvPr>
            <p:cNvSpPr/>
            <p:nvPr/>
          </p:nvSpPr>
          <p:spPr>
            <a:xfrm>
              <a:off x="4772279" y="2307756"/>
              <a:ext cx="1734133" cy="8517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00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December 2020 </a:t>
              </a:r>
            </a:p>
            <a:p>
              <a:pPr algn="ctr" defTabSz="933420" hangingPunct="0"/>
              <a:r>
                <a:rPr lang="en-US" sz="1100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-  June 2021</a:t>
              </a:r>
            </a:p>
            <a:p>
              <a:pPr algn="ctr" defTabSz="933420" hangingPunct="0"/>
              <a:r>
                <a:rPr lang="en-GB" sz="10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Regional HCD Peer Review Meetings</a:t>
              </a:r>
            </a:p>
            <a:p>
              <a:pPr algn="ctr" defTabSz="933420" hangingPunct="0"/>
              <a:r>
                <a:rPr lang="en-GB" sz="10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State Deep Dive Meetings</a:t>
              </a:r>
            </a:p>
            <a:p>
              <a:pPr algn="ctr" defTabSz="933420" hangingPunct="0"/>
              <a:endParaRPr lang="en-GB" sz="100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44ABA-1823-47B4-955A-54A2FD2A0D46}"/>
                </a:ext>
              </a:extLst>
            </p:cNvPr>
            <p:cNvSpPr/>
            <p:nvPr/>
          </p:nvSpPr>
          <p:spPr>
            <a:xfrm>
              <a:off x="4766184" y="1250677"/>
              <a:ext cx="1734133" cy="8055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March 2021</a:t>
              </a:r>
            </a:p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CWG presentation to the World Bank Focal Points Meeting</a:t>
              </a:r>
            </a:p>
            <a:p>
              <a:pPr algn="ctr" defTabSz="933420" hangingPunct="0"/>
              <a:endParaRPr lang="en-GB" sz="90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FAA09237-1829-4243-9277-36B44AB00A94}"/>
                </a:ext>
              </a:extLst>
            </p:cNvPr>
            <p:cNvSpPr/>
            <p:nvPr/>
          </p:nvSpPr>
          <p:spPr>
            <a:xfrm rot="10800000">
              <a:off x="5271230" y="3159030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C3830176-1E59-49D1-9C74-E0B2397302B6}"/>
                </a:ext>
              </a:extLst>
            </p:cNvPr>
            <p:cNvSpPr/>
            <p:nvPr/>
          </p:nvSpPr>
          <p:spPr>
            <a:xfrm rot="10800000">
              <a:off x="5272546" y="2075604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0368058F-B33B-4AA6-8355-59C42D04A3D5}"/>
                </a:ext>
              </a:extLst>
            </p:cNvPr>
            <p:cNvSpPr/>
            <p:nvPr/>
          </p:nvSpPr>
          <p:spPr>
            <a:xfrm rot="16200000">
              <a:off x="6355198" y="1634508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3FF28CA-7609-4CFB-936B-385693AAEF0E}"/>
                </a:ext>
              </a:extLst>
            </p:cNvPr>
            <p:cNvSpPr/>
            <p:nvPr/>
          </p:nvSpPr>
          <p:spPr>
            <a:xfrm>
              <a:off x="6839345" y="1215730"/>
              <a:ext cx="1734133" cy="5577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April  - June 2021</a:t>
              </a:r>
            </a:p>
            <a:p>
              <a:pPr algn="ctr" defTabSz="933420" hangingPunct="0"/>
              <a:r>
                <a:rPr lang="en-GB" sz="102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HCD Database Systems Architecture Design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F17107-80FB-4122-B526-E5D0653C948B}"/>
                </a:ext>
              </a:extLst>
            </p:cNvPr>
            <p:cNvSpPr/>
            <p:nvPr/>
          </p:nvSpPr>
          <p:spPr>
            <a:xfrm>
              <a:off x="6776886" y="1959127"/>
              <a:ext cx="1734133" cy="6571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July - August 2021</a:t>
              </a:r>
            </a:p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Engagement and deployment of Database and Editorial Consultants</a:t>
              </a:r>
            </a:p>
            <a:p>
              <a:pPr algn="ctr" defTabSz="933420" hangingPunct="0"/>
              <a:endParaRPr lang="en-GB" sz="102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B223EE0A-2CF1-4402-905E-CB9A035BF57D}"/>
                </a:ext>
              </a:extLst>
            </p:cNvPr>
            <p:cNvSpPr/>
            <p:nvPr/>
          </p:nvSpPr>
          <p:spPr>
            <a:xfrm>
              <a:off x="7329321" y="1773722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7ABB8F-CC58-474C-9686-49F990919497}"/>
                </a:ext>
              </a:extLst>
            </p:cNvPr>
            <p:cNvSpPr/>
            <p:nvPr/>
          </p:nvSpPr>
          <p:spPr>
            <a:xfrm>
              <a:off x="6836196" y="2787908"/>
              <a:ext cx="1734133" cy="6981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050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September 2021</a:t>
              </a:r>
            </a:p>
            <a:p>
              <a:pPr algn="ctr" defTabSz="933420" hangingPunct="0"/>
              <a:r>
                <a:rPr lang="en-GB" sz="105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HCD Communication and Strategy and Validation Events</a:t>
              </a:r>
            </a:p>
            <a:p>
              <a:pPr algn="ctr" defTabSz="933420" hangingPunct="0"/>
              <a:endParaRPr lang="en-GB" sz="1020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878CB61E-93FC-41BC-A114-6DABC26F4DB7}"/>
                </a:ext>
              </a:extLst>
            </p:cNvPr>
            <p:cNvSpPr/>
            <p:nvPr/>
          </p:nvSpPr>
          <p:spPr>
            <a:xfrm>
              <a:off x="7329320" y="2628099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9FAFAE9-401F-470F-BFE0-E94535C013FF}"/>
                </a:ext>
              </a:extLst>
            </p:cNvPr>
            <p:cNvSpPr/>
            <p:nvPr/>
          </p:nvSpPr>
          <p:spPr>
            <a:xfrm>
              <a:off x="6839345" y="3580483"/>
              <a:ext cx="1734133" cy="55687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GB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March 2022</a:t>
              </a:r>
            </a:p>
            <a:p>
              <a:pPr algn="ctr" defTabSz="933420" hangingPunct="0"/>
              <a:r>
                <a:rPr lang="en-GB" sz="1122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Deployment of HCD Regional Consultants </a:t>
              </a: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55BF9ABC-B697-4513-87E2-ABF5C1ACA8F8}"/>
                </a:ext>
              </a:extLst>
            </p:cNvPr>
            <p:cNvSpPr/>
            <p:nvPr/>
          </p:nvSpPr>
          <p:spPr>
            <a:xfrm>
              <a:off x="7329320" y="3451663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46942E7-3754-42C8-9B24-AED1CD55C7A9}"/>
                </a:ext>
              </a:extLst>
            </p:cNvPr>
            <p:cNvSpPr/>
            <p:nvPr/>
          </p:nvSpPr>
          <p:spPr>
            <a:xfrm>
              <a:off x="4989236" y="591177"/>
              <a:ext cx="1347018" cy="533379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3420" hangingPunct="0"/>
              <a:r>
                <a:rPr lang="en-US" sz="1071" b="1" kern="0" dirty="0">
                  <a:solidFill>
                    <a:srgbClr val="FFFFFF"/>
                  </a:solidFill>
                  <a:latin typeface="Avenir Next LT Pro" panose="020B0504020202020204" pitchFamily="34" charset="0"/>
                  <a:sym typeface="Arial"/>
                </a:rPr>
                <a:t>Phase Two Milestones</a:t>
              </a:r>
              <a:endParaRPr lang="en-GB" sz="1071" b="1" kern="0" dirty="0" err="1">
                <a:solidFill>
                  <a:srgbClr val="FFFFFF"/>
                </a:solidFill>
                <a:latin typeface="Avenir Next LT Pro" panose="020B050402020202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95CE1D-02DC-B3EF-43AA-CCA5E25E8C2F}"/>
                </a:ext>
              </a:extLst>
            </p:cNvPr>
            <p:cNvSpPr/>
            <p:nvPr/>
          </p:nvSpPr>
          <p:spPr>
            <a:xfrm>
              <a:off x="6838455" y="4297038"/>
              <a:ext cx="1730836" cy="6254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33420" hangingPunct="0"/>
              <a:r>
                <a:rPr lang="en-US" sz="1122" b="1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June 2022</a:t>
              </a:r>
            </a:p>
            <a:p>
              <a:pPr algn="ctr" defTabSz="933420" hangingPunct="0"/>
              <a:r>
                <a:rPr lang="en-GB" sz="1100" kern="0" dirty="0">
                  <a:solidFill>
                    <a:srgbClr val="006600"/>
                  </a:solidFill>
                  <a:latin typeface="Avenir Next LT Pro" panose="020B0504020202020204" pitchFamily="34" charset="0"/>
                  <a:sym typeface="Arial"/>
                </a:rPr>
                <a:t>Launch of Nigeria’s HCD Strategy Document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CAA641-1081-BFE4-82D6-E382A8E6474F}"/>
                </a:ext>
              </a:extLst>
            </p:cNvPr>
            <p:cNvSpPr/>
            <p:nvPr/>
          </p:nvSpPr>
          <p:spPr>
            <a:xfrm>
              <a:off x="4795678" y="5300783"/>
              <a:ext cx="1734133" cy="8517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F3F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April 2020</a:t>
              </a:r>
            </a:p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Discussion on the Integrated Learnings from Nigeria into ECOWAS Regional HCD Strategy </a:t>
              </a: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6BE205FB-99C0-6521-010A-2E1CBDA5F948}"/>
                </a:ext>
              </a:extLst>
            </p:cNvPr>
            <p:cNvSpPr/>
            <p:nvPr/>
          </p:nvSpPr>
          <p:spPr>
            <a:xfrm rot="10800000">
              <a:off x="5271228" y="5044844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4BC3A190-D0FC-6CF2-7FEC-A81CFE5870C7}"/>
                </a:ext>
              </a:extLst>
            </p:cNvPr>
            <p:cNvSpPr/>
            <p:nvPr/>
          </p:nvSpPr>
          <p:spPr>
            <a:xfrm>
              <a:off x="7329320" y="4139426"/>
              <a:ext cx="629266" cy="214112"/>
            </a:xfrm>
            <a:prstGeom prst="downArrow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33420" hangingPunct="0"/>
              <a:endParaRPr lang="en-GB" sz="1632" kern="0" dirty="0" err="1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421A6D3-B04C-33C4-5B29-0BB7DB2C6FC3}"/>
              </a:ext>
            </a:extLst>
          </p:cNvPr>
          <p:cNvSpPr/>
          <p:nvPr/>
        </p:nvSpPr>
        <p:spPr>
          <a:xfrm>
            <a:off x="6843402" y="5067864"/>
            <a:ext cx="641782" cy="218371"/>
          </a:xfrm>
          <a:prstGeom prst="downArrow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33420" hangingPunct="0"/>
            <a:endParaRPr lang="en-GB" sz="1632" kern="0" dirty="0" err="1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348DA3B-0E39-247A-2A7C-384616762F8F}"/>
              </a:ext>
            </a:extLst>
          </p:cNvPr>
          <p:cNvSpPr/>
          <p:nvPr/>
        </p:nvSpPr>
        <p:spPr>
          <a:xfrm>
            <a:off x="6854560" y="5663560"/>
            <a:ext cx="641782" cy="218371"/>
          </a:xfrm>
          <a:prstGeom prst="downArrow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33420" hangingPunct="0"/>
            <a:endParaRPr lang="en-GB" sz="1632" kern="0" dirty="0" err="1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54F145-4D91-FDB1-DA49-47EE0504DB60}"/>
              </a:ext>
            </a:extLst>
          </p:cNvPr>
          <p:cNvSpPr/>
          <p:nvPr/>
        </p:nvSpPr>
        <p:spPr>
          <a:xfrm>
            <a:off x="6316419" y="5266314"/>
            <a:ext cx="1757828" cy="430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3F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33420" hangingPunct="0"/>
            <a:r>
              <a:rPr lang="en-US" sz="1122" b="1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rPr>
              <a:t>September 2022</a:t>
            </a:r>
          </a:p>
          <a:p>
            <a:pPr algn="ctr" defTabSz="933420" hangingPunct="0"/>
            <a:endParaRPr lang="en-GB" sz="200" kern="0" dirty="0">
              <a:solidFill>
                <a:srgbClr val="006600"/>
              </a:solidFill>
              <a:latin typeface="Avenir Next LT Pro" panose="020B0504020202020204" pitchFamily="34" charset="0"/>
              <a:sym typeface="Arial"/>
            </a:endParaRPr>
          </a:p>
          <a:p>
            <a:pPr algn="ctr" defTabSz="933420" hangingPunct="0"/>
            <a:r>
              <a:rPr lang="en-GB" sz="1122" kern="0" dirty="0">
                <a:solidFill>
                  <a:srgbClr val="006600"/>
                </a:solidFill>
                <a:latin typeface="Avenir Next LT Pro" panose="020B0504020202020204" pitchFamily="34" charset="0"/>
                <a:sym typeface="Arial"/>
              </a:rPr>
              <a:t>CWG HCD Media Event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819B64-B770-D7C1-03F3-349E2F497296}"/>
              </a:ext>
            </a:extLst>
          </p:cNvPr>
          <p:cNvSpPr/>
          <p:nvPr/>
        </p:nvSpPr>
        <p:spPr>
          <a:xfrm>
            <a:off x="6316419" y="5864864"/>
            <a:ext cx="1768624" cy="723675"/>
          </a:xfrm>
          <a:prstGeom prst="rect">
            <a:avLst/>
          </a:prstGeom>
          <a:solidFill>
            <a:srgbClr val="0199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33420" hangingPunct="0"/>
            <a:r>
              <a:rPr lang="en-US" sz="1122" b="1" kern="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November 2022 to date</a:t>
            </a:r>
          </a:p>
          <a:p>
            <a:pPr algn="ctr" defTabSz="933420" hangingPunct="0"/>
            <a:r>
              <a:rPr lang="en-GB" sz="1122" kern="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HCD Regional Conferences</a:t>
            </a:r>
          </a:p>
        </p:txBody>
      </p:sp>
    </p:spTree>
    <p:extLst>
      <p:ext uri="{BB962C8B-B14F-4D97-AF65-F5344CB8AC3E}">
        <p14:creationId xmlns:p14="http://schemas.microsoft.com/office/powerpoint/2010/main" val="390632264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144571" y="858581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44571" y="858581"/>
                        <a:ext cx="1214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8205F9C-1F0D-436B-96E3-0025F83C29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43356" y="857366"/>
            <a:ext cx="121475" cy="121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41" dirty="0" err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B27126-3CEC-49E7-B48C-C777FE1076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8778" y="136966"/>
            <a:ext cx="8929230" cy="6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noAutofit/>
          </a:bodyPr>
          <a:lstStyle/>
          <a:p>
            <a:r>
              <a:rPr lang="en-GB" sz="1800" b="1" dirty="0">
                <a:solidFill>
                  <a:srgbClr val="005828"/>
                </a:solidFill>
                <a:latin typeface="Avenir Next LT Pro" panose="020B0504020202020204" pitchFamily="34" charset="0"/>
              </a:rPr>
              <a:t>State engagements highlighted key success stories with lessons learnt for the effective implementation of state-level HCD initiatives</a:t>
            </a:r>
            <a:endParaRPr lang="en-ZA" sz="1800" b="1" dirty="0">
              <a:latin typeface="Avenir Next LT Pro" panose="020B0504020202020204" pitchFamily="34" charset="0"/>
            </a:endParaRPr>
          </a:p>
        </p:txBody>
      </p:sp>
      <p:sp>
        <p:nvSpPr>
          <p:cNvPr id="68" name="AutoShape 250"/>
          <p:cNvSpPr>
            <a:spLocks noChangeArrowheads="1"/>
          </p:cNvSpPr>
          <p:nvPr/>
        </p:nvSpPr>
        <p:spPr bwMode="gray">
          <a:xfrm>
            <a:off x="663086" y="1019710"/>
            <a:ext cx="3259685" cy="23805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3714" anchor="t">
            <a:spAutoFit/>
          </a:bodyPr>
          <a:lstStyle/>
          <a:p>
            <a:pPr defTabSz="932962" fontAlgn="base">
              <a:spcBef>
                <a:spcPts val="459"/>
              </a:spcBef>
              <a:spcAft>
                <a:spcPct val="0"/>
              </a:spcAft>
              <a:defRPr/>
            </a:pPr>
            <a:r>
              <a:rPr lang="en-US" sz="1428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Lessons Learnt  </a:t>
            </a:r>
          </a:p>
        </p:txBody>
      </p:sp>
      <p:cxnSp>
        <p:nvCxnSpPr>
          <p:cNvPr id="73" name="Straight Connector 72"/>
          <p:cNvCxnSpPr>
            <a:cxnSpLocks/>
          </p:cNvCxnSpPr>
          <p:nvPr/>
        </p:nvCxnSpPr>
        <p:spPr bwMode="gray">
          <a:xfrm flipV="1">
            <a:off x="663086" y="1254597"/>
            <a:ext cx="3259685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utoShape 250"/>
          <p:cNvSpPr>
            <a:spLocks noChangeArrowheads="1"/>
          </p:cNvSpPr>
          <p:nvPr/>
        </p:nvSpPr>
        <p:spPr bwMode="gray">
          <a:xfrm>
            <a:off x="4113380" y="1019710"/>
            <a:ext cx="4694958" cy="23805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3714" anchor="t">
            <a:spAutoFit/>
          </a:bodyPr>
          <a:lstStyle/>
          <a:p>
            <a:pPr defTabSz="932962" fontAlgn="base">
              <a:spcBef>
                <a:spcPts val="459"/>
              </a:spcBef>
              <a:spcAft>
                <a:spcPct val="0"/>
              </a:spcAft>
              <a:defRPr/>
            </a:pPr>
            <a:r>
              <a:rPr lang="en-US" sz="1428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Example</a:t>
            </a: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 bwMode="gray">
          <a:xfrm>
            <a:off x="4113377" y="1254595"/>
            <a:ext cx="4694958" cy="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9A9E5-9D5C-4A05-BDB8-20DDB1236583}"/>
              </a:ext>
            </a:extLst>
          </p:cNvPr>
          <p:cNvGrpSpPr/>
          <p:nvPr/>
        </p:nvGrpSpPr>
        <p:grpSpPr>
          <a:xfrm>
            <a:off x="278777" y="1350578"/>
            <a:ext cx="8529559" cy="672611"/>
            <a:chOff x="272962" y="1425290"/>
            <a:chExt cx="8359758" cy="659221"/>
          </a:xfrm>
        </p:grpSpPr>
        <p:sp>
          <p:nvSpPr>
            <p:cNvPr id="6" name="TrackerNum 6">
              <a:extLst>
                <a:ext uri="{FF2B5EF4-FFF2-40B4-BE49-F238E27FC236}">
                  <a16:creationId xmlns:a16="http://schemas.microsoft.com/office/drawing/2014/main" id="{DA29405F-6CB5-4A22-9F88-F5B912C19AA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72962" y="1453802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84B700-835D-4560-8FC3-F08E7D59F9F1}"/>
                </a:ext>
              </a:extLst>
            </p:cNvPr>
            <p:cNvSpPr txBox="1"/>
            <p:nvPr/>
          </p:nvSpPr>
          <p:spPr>
            <a:xfrm>
              <a:off x="4031226" y="1425290"/>
              <a:ext cx="4601494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Policy Councils chaired by the State’s Executive Management Council have greatly improved the coordination and execution of state initiatives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3625A6-62C1-4471-9249-F4898F3816C0}"/>
                </a:ext>
              </a:extLst>
            </p:cNvPr>
            <p:cNvSpPr txBox="1"/>
            <p:nvPr/>
          </p:nvSpPr>
          <p:spPr>
            <a:xfrm>
              <a:off x="649620" y="1425292"/>
              <a:ext cx="3194793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Robust governance structure </a:t>
              </a: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for program design, implementation and program assessment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FD4CF9-6229-4FEA-8251-0753ED192B1A}"/>
              </a:ext>
            </a:extLst>
          </p:cNvPr>
          <p:cNvGrpSpPr/>
          <p:nvPr/>
        </p:nvGrpSpPr>
        <p:grpSpPr>
          <a:xfrm>
            <a:off x="278777" y="2142373"/>
            <a:ext cx="8529560" cy="752965"/>
            <a:chOff x="272962" y="2174058"/>
            <a:chExt cx="8359759" cy="737975"/>
          </a:xfrm>
        </p:grpSpPr>
        <p:cxnSp>
          <p:nvCxnSpPr>
            <p:cNvPr id="107" name="Straight Connector 106"/>
            <p:cNvCxnSpPr>
              <a:cxnSpLocks/>
            </p:cNvCxnSpPr>
            <p:nvPr/>
          </p:nvCxnSpPr>
          <p:spPr bwMode="gray">
            <a:xfrm>
              <a:off x="599767" y="2174058"/>
              <a:ext cx="8032954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rackerNum 6">
              <a:extLst>
                <a:ext uri="{FF2B5EF4-FFF2-40B4-BE49-F238E27FC236}">
                  <a16:creationId xmlns:a16="http://schemas.microsoft.com/office/drawing/2014/main" id="{DC501602-0FCF-490C-9A5F-595D31B4205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2962" y="2281326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05F148-9890-48B9-A95D-09439D564527}"/>
                </a:ext>
              </a:extLst>
            </p:cNvPr>
            <p:cNvSpPr txBox="1"/>
            <p:nvPr/>
          </p:nvSpPr>
          <p:spPr>
            <a:xfrm>
              <a:off x="4031226" y="2252814"/>
              <a:ext cx="4601494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Data Laboratory created by the State has helped in the generation of accurate baseline data which has reduced the cost of HCD interventions by 50%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FB42D4-B55E-4551-8620-0B7C7BE8D85F}"/>
                </a:ext>
              </a:extLst>
            </p:cNvPr>
            <p:cNvSpPr txBox="1"/>
            <p:nvPr/>
          </p:nvSpPr>
          <p:spPr>
            <a:xfrm>
              <a:off x="649620" y="2252816"/>
              <a:ext cx="3194793" cy="43947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Institution of </a:t>
              </a: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data collection and management  systems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FAB5F5-4760-4599-B692-8951C8CC5B39}"/>
              </a:ext>
            </a:extLst>
          </p:cNvPr>
          <p:cNvGrpSpPr/>
          <p:nvPr/>
        </p:nvGrpSpPr>
        <p:grpSpPr>
          <a:xfrm>
            <a:off x="278776" y="2938322"/>
            <a:ext cx="8720166" cy="939464"/>
            <a:chOff x="272962" y="2174058"/>
            <a:chExt cx="8546570" cy="92076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68C4629-E066-401A-8D7D-8846A5CE3D5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9767" y="2174058"/>
              <a:ext cx="8032954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rackerNum 6">
              <a:extLst>
                <a:ext uri="{FF2B5EF4-FFF2-40B4-BE49-F238E27FC236}">
                  <a16:creationId xmlns:a16="http://schemas.microsoft.com/office/drawing/2014/main" id="{31EDBAC5-35FD-40BF-B361-DC6AAA8A4B9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72962" y="2281326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100E1E-DAA4-4E51-872E-2821EB890B93}"/>
                </a:ext>
              </a:extLst>
            </p:cNvPr>
            <p:cNvSpPr txBox="1"/>
            <p:nvPr/>
          </p:nvSpPr>
          <p:spPr>
            <a:xfrm>
              <a:off x="4031225" y="2233358"/>
              <a:ext cx="4788307" cy="86146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 State’s partnership with the CBN on the AGSMEIS and ABP schemes is designed to empower 52,000 Agri-</a:t>
              </a:r>
              <a:r>
                <a:rPr lang="en-GB" sz="1428" dirty="0" err="1">
                  <a:solidFill>
                    <a:srgbClr val="000000"/>
                  </a:solidFill>
                  <a:latin typeface="Avenir Next LT Pro" panose="020B0504020202020204" pitchFamily="34" charset="0"/>
                </a:rPr>
                <a:t>prenuers</a:t>
              </a: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 and empower 150,000 people via multiplier effect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497CAA-448D-4E9C-85B2-1D3A1C60FD8B}"/>
                </a:ext>
              </a:extLst>
            </p:cNvPr>
            <p:cNvSpPr txBox="1"/>
            <p:nvPr/>
          </p:nvSpPr>
          <p:spPr>
            <a:xfrm>
              <a:off x="649620" y="2252816"/>
              <a:ext cx="3194793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Strategic engagement and partnerships </a:t>
              </a: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with stakeholders nation wide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DBA5FE-897C-4A14-A298-18820F8C6E65}"/>
              </a:ext>
            </a:extLst>
          </p:cNvPr>
          <p:cNvGrpSpPr/>
          <p:nvPr/>
        </p:nvGrpSpPr>
        <p:grpSpPr>
          <a:xfrm>
            <a:off x="278777" y="3953344"/>
            <a:ext cx="8529560" cy="925336"/>
            <a:chOff x="272962" y="2174058"/>
            <a:chExt cx="8359759" cy="90691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D9C0240-1480-4041-BFFD-840701A12EA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9767" y="2174058"/>
              <a:ext cx="8032954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rackerNum 6">
              <a:extLst>
                <a:ext uri="{FF2B5EF4-FFF2-40B4-BE49-F238E27FC236}">
                  <a16:creationId xmlns:a16="http://schemas.microsoft.com/office/drawing/2014/main" id="{4D2D33B2-C900-4B6E-9462-86A64808A9B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2962" y="2281326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0B6815-12DC-4A28-AD30-EC928F642CAF}"/>
                </a:ext>
              </a:extLst>
            </p:cNvPr>
            <p:cNvSpPr txBox="1"/>
            <p:nvPr/>
          </p:nvSpPr>
          <p:spPr>
            <a:xfrm>
              <a:off x="4031226" y="2202014"/>
              <a:ext cx="4601494" cy="87895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States unanimously agreed that Traditional Rulers were crucial to the overall success of HCD programmes, including program design to incorporate critical cultural nuances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7ABD4C-2F4E-4710-B0BB-24F2222447C6}"/>
                </a:ext>
              </a:extLst>
            </p:cNvPr>
            <p:cNvSpPr txBox="1"/>
            <p:nvPr/>
          </p:nvSpPr>
          <p:spPr>
            <a:xfrm>
              <a:off x="649620" y="2252816"/>
              <a:ext cx="3194793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Program ownership across key stakeholders </a:t>
              </a: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even at the grassroots level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0FE4C-BCE1-4777-9407-8DDBF2916D16}"/>
              </a:ext>
            </a:extLst>
          </p:cNvPr>
          <p:cNvGrpSpPr/>
          <p:nvPr/>
        </p:nvGrpSpPr>
        <p:grpSpPr>
          <a:xfrm>
            <a:off x="278777" y="4863592"/>
            <a:ext cx="8529560" cy="752965"/>
            <a:chOff x="272962" y="2174058"/>
            <a:chExt cx="8359759" cy="73797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4115B99-1F4B-43EA-B267-1D131AE9916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9767" y="2174058"/>
              <a:ext cx="8032954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ackerNum 6">
              <a:extLst>
                <a:ext uri="{FF2B5EF4-FFF2-40B4-BE49-F238E27FC236}">
                  <a16:creationId xmlns:a16="http://schemas.microsoft.com/office/drawing/2014/main" id="{E3495D42-70CC-4D83-82C6-2006860DD80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72962" y="2281326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15C4E5-E849-49F2-82CD-187B4EF2D7B8}"/>
                </a:ext>
              </a:extLst>
            </p:cNvPr>
            <p:cNvSpPr txBox="1"/>
            <p:nvPr/>
          </p:nvSpPr>
          <p:spPr>
            <a:xfrm>
              <a:off x="4031226" y="2252814"/>
              <a:ext cx="4601494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States agreed that HCD interventions and initiatives that are currently successful need to be institutionalised for long term adoption by subsequent administrations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8B7070-68CB-4634-85BE-4E5B5748FCAE}"/>
                </a:ext>
              </a:extLst>
            </p:cNvPr>
            <p:cNvSpPr txBox="1"/>
            <p:nvPr/>
          </p:nvSpPr>
          <p:spPr>
            <a:xfrm>
              <a:off x="649620" y="2281391"/>
              <a:ext cx="3194793" cy="219740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HCD program institutionalisation</a:t>
              </a:r>
              <a:endParaRPr lang="en-GB" sz="1428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804262-E962-469D-8CA8-88510E8B5890}"/>
              </a:ext>
            </a:extLst>
          </p:cNvPr>
          <p:cNvGrpSpPr/>
          <p:nvPr/>
        </p:nvGrpSpPr>
        <p:grpSpPr>
          <a:xfrm>
            <a:off x="278777" y="5734329"/>
            <a:ext cx="8529560" cy="752967"/>
            <a:chOff x="272962" y="2174058"/>
            <a:chExt cx="8359759" cy="73797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7AA9AB8-7709-4FE3-AEE1-90A1313F32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9767" y="2174058"/>
              <a:ext cx="8032954" cy="0"/>
            </a:xfrm>
            <a:prstGeom prst="line">
              <a:avLst/>
            </a:prstGeom>
            <a:ln w="9525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rackerNum 6">
              <a:extLst>
                <a:ext uri="{FF2B5EF4-FFF2-40B4-BE49-F238E27FC236}">
                  <a16:creationId xmlns:a16="http://schemas.microsoft.com/office/drawing/2014/main" id="{5A3F8273-E00A-4AA2-BB76-602C08DFB49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72962" y="2281326"/>
              <a:ext cx="279340" cy="279340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47D0469-2009-4B71-8210-A6BE3717C762}"/>
                </a:ext>
              </a:extLst>
            </p:cNvPr>
            <p:cNvSpPr txBox="1"/>
            <p:nvPr/>
          </p:nvSpPr>
          <p:spPr>
            <a:xfrm>
              <a:off x="4031226" y="2252814"/>
              <a:ext cx="4601494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06600"/>
                </a:buClr>
              </a:pP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The State has a structured donor engagement process which ensures that funding is disbursed and utilised appropriately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FC25AD-3E4F-487C-B050-E0CA33D80D17}"/>
                </a:ext>
              </a:extLst>
            </p:cNvPr>
            <p:cNvSpPr txBox="1"/>
            <p:nvPr/>
          </p:nvSpPr>
          <p:spPr>
            <a:xfrm>
              <a:off x="649620" y="2252816"/>
              <a:ext cx="3194793" cy="65921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sz="1428" b="1" dirty="0">
                  <a:solidFill>
                    <a:srgbClr val="006600"/>
                  </a:solidFill>
                  <a:latin typeface="Avenir Next LT Pro" panose="020B0504020202020204" pitchFamily="34" charset="0"/>
                </a:rPr>
                <a:t>Transparent resource mobilization </a:t>
              </a:r>
              <a:r>
                <a:rPr lang="en-GB" sz="1428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and coordination of donor agency funding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3646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485247" y="2367172"/>
            <a:ext cx="5862918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Third Phase –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019908"/>
                </a:solidFill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CIMI Project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848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81" y="3039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81" y="3039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9D988AB-C941-4D3E-AE22-957EA00398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1" y="1419"/>
            <a:ext cx="161907" cy="16190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5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70471" y="180231"/>
            <a:ext cx="8643080" cy="2769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Avenir Next LT Pro" panose="020B0504020202020204" pitchFamily="34" charset="0"/>
              </a:rPr>
              <a:t>Overview</a:t>
            </a:r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C986A606-6641-49C4-A062-AD111878F5DB}"/>
              </a:ext>
            </a:extLst>
          </p:cNvPr>
          <p:cNvSpPr txBox="1">
            <a:spLocks/>
          </p:cNvSpPr>
          <p:nvPr/>
        </p:nvSpPr>
        <p:spPr bwMode="auto">
          <a:xfrm>
            <a:off x="8737071" y="6637840"/>
            <a:ext cx="58908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9325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816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pPr marL="0" marR="0" lvl="0" indent="0" algn="l" defTabSz="9325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16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825631-A7BB-4184-BE91-5EE606F8B8B1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5" r="33695" b="28679"/>
          <a:stretch/>
        </p:blipFill>
        <p:spPr>
          <a:xfrm>
            <a:off x="6887665" y="4266003"/>
            <a:ext cx="2237562" cy="25980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286C66-F6C1-442D-95EA-56A99D3463D9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r="13242"/>
          <a:stretch/>
        </p:blipFill>
        <p:spPr>
          <a:xfrm>
            <a:off x="6887665" y="8917"/>
            <a:ext cx="2237562" cy="2278165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23DE48DD-A5AF-4AC9-9D88-E23AF028F316}"/>
              </a:ext>
            </a:extLst>
          </p:cNvPr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887664" y="2287081"/>
            <a:ext cx="2237562" cy="197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FF09F9-7FD2-4AD2-9041-BB7F373A17E2}"/>
              </a:ext>
            </a:extLst>
          </p:cNvPr>
          <p:cNvSpPr/>
          <p:nvPr/>
        </p:nvSpPr>
        <p:spPr>
          <a:xfrm>
            <a:off x="6887667" y="1419"/>
            <a:ext cx="2254175" cy="686266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1FF2E2-2ED9-4517-B6B0-112307AD0A7E}"/>
              </a:ext>
            </a:extLst>
          </p:cNvPr>
          <p:cNvGrpSpPr/>
          <p:nvPr/>
        </p:nvGrpSpPr>
        <p:grpSpPr>
          <a:xfrm>
            <a:off x="200468" y="634053"/>
            <a:ext cx="6687196" cy="5780686"/>
            <a:chOff x="194268" y="495272"/>
            <a:chExt cx="6494206" cy="44613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A11FE0-5738-42B3-86F5-B19CBF4868E3}"/>
                </a:ext>
              </a:extLst>
            </p:cNvPr>
            <p:cNvGrpSpPr/>
            <p:nvPr/>
          </p:nvGrpSpPr>
          <p:grpSpPr>
            <a:xfrm>
              <a:off x="197142" y="495272"/>
              <a:ext cx="6425026" cy="3717918"/>
              <a:chOff x="197142" y="495271"/>
              <a:chExt cx="6425026" cy="5059805"/>
            </a:xfrm>
          </p:grpSpPr>
          <p:sp>
            <p:nvSpPr>
              <p:cNvPr id="24" name="Rectangle 13">
                <a:extLst>
                  <a:ext uri="{FF2B5EF4-FFF2-40B4-BE49-F238E27FC236}">
                    <a16:creationId xmlns:a16="http://schemas.microsoft.com/office/drawing/2014/main" id="{EA572C9D-7945-4F29-9A06-1CE779E65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4" y="495271"/>
                <a:ext cx="6273674" cy="7910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 baseline="0"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78097" marR="0" lvl="1" indent="0" algn="l" defTabSz="932579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The Nigerian Government recognizes the critical role Human Capital Development plays in driving sustained economic growth, boosting productivity and reducing poverty</a:t>
                </a:r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D24F90B3-EC78-4D70-A764-D6F77A7605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4" y="1349021"/>
                <a:ext cx="6273674" cy="7910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 baseline="0"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97526" marR="0" lvl="2" indent="0" algn="l" defTabSz="913151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Pct val="120000"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The Country has put in place several steps to accelerate Human Capital Development. This is being driven by a Human Capital Steering Committee and Core Working Group established by the National Economic Council</a:t>
                </a:r>
              </a:p>
            </p:txBody>
          </p:sp>
          <p:sp>
            <p:nvSpPr>
              <p:cNvPr id="26" name="Rectangle 13">
                <a:extLst>
                  <a:ext uri="{FF2B5EF4-FFF2-40B4-BE49-F238E27FC236}">
                    <a16:creationId xmlns:a16="http://schemas.microsoft.com/office/drawing/2014/main" id="{0182386C-A3B3-4C39-AC92-24CB60A21A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4" y="2202771"/>
                <a:ext cx="6273674" cy="100630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defPPr>
                  <a:defRPr lang="en-US"/>
                </a:defPPr>
                <a:lvl1pPr marL="149225" lvl="0" indent="0" defTabSz="895350" eaLnBrk="1" hangingPunct="1">
                  <a:buClr>
                    <a:schemeClr val="tx2"/>
                  </a:buClr>
                  <a:defRPr sz="1800" baseline="0">
                    <a:solidFill>
                      <a:srgbClr val="000000"/>
                    </a:solidFill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97526" marR="0" lvl="1" indent="0" algn="l" defTabSz="913151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HCD focuses on 3 Thematic Areas and 6 critical Human Capital Development outcome areas (Health and Nutrition; Education and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Labour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 Force Participation). The Plan builds on existing efforts and the progress made to date</a:t>
                </a:r>
              </a:p>
            </p:txBody>
          </p:sp>
          <p:sp>
            <p:nvSpPr>
              <p:cNvPr id="27" name="Rectangle 13">
                <a:extLst>
                  <a:ext uri="{FF2B5EF4-FFF2-40B4-BE49-F238E27FC236}">
                    <a16:creationId xmlns:a16="http://schemas.microsoft.com/office/drawing/2014/main" id="{7872FA66-2646-4608-8A46-54B5B19E09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2" y="4125525"/>
                <a:ext cx="6160835" cy="7910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defPPr>
                  <a:defRPr lang="en-US"/>
                </a:defPPr>
                <a:lvl1pPr marL="149225" lvl="0" indent="0" defTabSz="895350" eaLnBrk="1" hangingPunct="1">
                  <a:buClr>
                    <a:schemeClr val="tx2"/>
                  </a:buClr>
                  <a:defRPr sz="1800" baseline="0">
                    <a:solidFill>
                      <a:srgbClr val="000000"/>
                    </a:solidFill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78097" marR="0" lvl="1" indent="0" algn="l" defTabSz="932579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Several enablers critical to accelerating HCD include high quality data, improved funding and better coordination between Federal Government, States and Development Partners</a:t>
                </a:r>
              </a:p>
            </p:txBody>
          </p:sp>
          <p:sp>
            <p:nvSpPr>
              <p:cNvPr id="28" name="Rectangle 13">
                <a:extLst>
                  <a:ext uri="{FF2B5EF4-FFF2-40B4-BE49-F238E27FC236}">
                    <a16:creationId xmlns:a16="http://schemas.microsoft.com/office/drawing/2014/main" id="{9AF7E8A2-6731-4553-AFCD-E5A19587EC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4" y="4979274"/>
                <a:ext cx="6273674" cy="57580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defPPr>
                  <a:defRPr lang="en-US"/>
                </a:defPPr>
                <a:lvl1pPr marL="149225" lvl="0" indent="0" defTabSz="895350" eaLnBrk="1" hangingPunct="1">
                  <a:buClr>
                    <a:schemeClr val="tx2"/>
                  </a:buClr>
                  <a:defRPr sz="1800" baseline="0">
                    <a:solidFill>
                      <a:srgbClr val="000000"/>
                    </a:solidFill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78097" marR="0" lvl="1" indent="0" algn="l" defTabSz="913151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The CWG derives its mandate as a Standing Committee of NEC to lead the implementation of the National HCD agenda</a:t>
                </a:r>
              </a:p>
            </p:txBody>
          </p:sp>
          <p:sp>
            <p:nvSpPr>
              <p:cNvPr id="40" name="Rectangle 13">
                <a:extLst>
                  <a:ext uri="{FF2B5EF4-FFF2-40B4-BE49-F238E27FC236}">
                    <a16:creationId xmlns:a16="http://schemas.microsoft.com/office/drawing/2014/main" id="{226D4A78-8987-4D90-B383-CA7712404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92" y="3271774"/>
                <a:ext cx="6160835" cy="7910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73441" tIns="73441" rIns="73441" bIns="73441" rtlCol="0" anchor="ctr" anchorCtr="0">
                <a:noAutofit/>
              </a:bodyPr>
              <a:lstStyle>
                <a:defPPr>
                  <a:defRPr lang="en-US"/>
                </a:defPPr>
                <a:lvl1pPr marL="149225" lvl="0" indent="0" defTabSz="895350" eaLnBrk="1" hangingPunct="1">
                  <a:buClr>
                    <a:schemeClr val="tx2"/>
                  </a:buClr>
                  <a:defRPr sz="1800" baseline="0">
                    <a:solidFill>
                      <a:srgbClr val="000000"/>
                    </a:solidFill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 baseline="0"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 baseline="0"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 baseline="0"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 baseline="0"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marL="197526" marR="0" lvl="1" indent="0" algn="l" defTabSz="913151" rtl="0" eaLnBrk="1" fontAlgn="base" latinLnBrk="0" hangingPunct="1">
                  <a:lnSpc>
                    <a:spcPct val="100000"/>
                  </a:lnSpc>
                  <a:spcBef>
                    <a:spcPts val="306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The Core Working Group has articulated a unified long term HCD Vision through a co-creation and co-development process involving representatives of the States of the Federation</a:t>
                </a:r>
              </a:p>
            </p:txBody>
          </p:sp>
          <p:sp>
            <p:nvSpPr>
              <p:cNvPr id="17" name="TitleTrackerNum 10">
                <a:extLst>
                  <a:ext uri="{FF2B5EF4-FFF2-40B4-BE49-F238E27FC236}">
                    <a16:creationId xmlns:a16="http://schemas.microsoft.com/office/drawing/2014/main" id="{97254491-9F08-42FA-85E3-DD255FD4DA57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97142" y="790899"/>
                <a:ext cx="342953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2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1</a:t>
                </a:r>
              </a:p>
            </p:txBody>
          </p:sp>
          <p:sp>
            <p:nvSpPr>
              <p:cNvPr id="18" name="TitleTrackerNum 10">
                <a:extLst>
                  <a:ext uri="{FF2B5EF4-FFF2-40B4-BE49-F238E27FC236}">
                    <a16:creationId xmlns:a16="http://schemas.microsoft.com/office/drawing/2014/main" id="{017D7778-D315-470D-99AD-BBBE787DC106}"/>
                  </a:ext>
                </a:extLst>
              </p:cNvPr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201080" y="1632909"/>
                <a:ext cx="342952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2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2</a:t>
                </a:r>
              </a:p>
            </p:txBody>
          </p:sp>
          <p:sp>
            <p:nvSpPr>
              <p:cNvPr id="19" name="TitleTrackerNum 10">
                <a:extLst>
                  <a:ext uri="{FF2B5EF4-FFF2-40B4-BE49-F238E27FC236}">
                    <a16:creationId xmlns:a16="http://schemas.microsoft.com/office/drawing/2014/main" id="{A4FE1074-C6FC-4F6C-8C8E-BDF2BF0ADDA6}"/>
                  </a:ext>
                </a:extLst>
              </p:cNvPr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218332" y="2517315"/>
                <a:ext cx="342952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29" b="1" i="0" u="none" strike="noStrike" kern="1200" cap="none" spc="0" normalizeH="0" baseline="0" noProof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3</a:t>
                </a:r>
                <a:endParaRPr kumimoji="0" lang="en-US" sz="142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endParaRPr>
              </a:p>
            </p:txBody>
          </p:sp>
          <p:sp>
            <p:nvSpPr>
              <p:cNvPr id="20" name="TitleTrackerNum 10">
                <a:extLst>
                  <a:ext uri="{FF2B5EF4-FFF2-40B4-BE49-F238E27FC236}">
                    <a16:creationId xmlns:a16="http://schemas.microsoft.com/office/drawing/2014/main" id="{D6D0F9B9-BD22-490B-9042-F8D38CA25699}"/>
                  </a:ext>
                </a:extLst>
              </p:cNvPr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226958" y="3490431"/>
                <a:ext cx="342952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2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4</a:t>
                </a:r>
              </a:p>
            </p:txBody>
          </p:sp>
          <p:sp>
            <p:nvSpPr>
              <p:cNvPr id="21" name="TitleTrackerNum 10">
                <a:extLst>
                  <a:ext uri="{FF2B5EF4-FFF2-40B4-BE49-F238E27FC236}">
                    <a16:creationId xmlns:a16="http://schemas.microsoft.com/office/drawing/2014/main" id="{51A8EF60-842F-41A8-A5CA-EE728620DB2C}"/>
                  </a:ext>
                </a:extLst>
              </p:cNvPr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226958" y="4344181"/>
                <a:ext cx="342952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2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5</a:t>
                </a:r>
                <a:endParaRPr kumimoji="0" lang="en-US" sz="142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endParaRPr>
              </a:p>
            </p:txBody>
          </p:sp>
          <p:sp>
            <p:nvSpPr>
              <p:cNvPr id="22" name="TitleTrackerNum 10">
                <a:extLst>
                  <a:ext uri="{FF2B5EF4-FFF2-40B4-BE49-F238E27FC236}">
                    <a16:creationId xmlns:a16="http://schemas.microsoft.com/office/drawing/2014/main" id="{B6404D41-F8D7-46E8-B525-56CC306E17BD}"/>
                  </a:ext>
                </a:extLst>
              </p:cNvPr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26958" y="5102045"/>
                <a:ext cx="342952" cy="3429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/>
              <a:lstStyle/>
              <a:p>
                <a:pPr marL="0" marR="0" lvl="0" indent="0" algn="ctr" defTabSz="93257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2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venir Next LT Pro" panose="020B0504020202020204" pitchFamily="34" charset="0"/>
                    <a:sym typeface="Arial"/>
                  </a:rPr>
                  <a:t>6</a:t>
                </a:r>
              </a:p>
            </p:txBody>
          </p:sp>
        </p:grp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33C8BA44-A6E7-47EA-B4AE-BB15C1594166}"/>
                </a:ext>
              </a:extLst>
            </p:cNvPr>
            <p:cNvSpPr txBox="1">
              <a:spLocks/>
            </p:cNvSpPr>
            <p:nvPr/>
          </p:nvSpPr>
          <p:spPr>
            <a:xfrm>
              <a:off x="338866" y="4283233"/>
              <a:ext cx="6349608" cy="67334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73441" tIns="73441" rIns="73441" bIns="73441" rtlCol="0" anchor="ctr" anchorCtr="0">
              <a:noAutofit/>
            </a:bodyPr>
            <a:lstStyle>
              <a:defPPr>
                <a:defRPr lang="en-US"/>
              </a:defPPr>
              <a:lvl1pPr marL="149225" lvl="0" indent="0" defTabSz="895350" eaLnBrk="1" hangingPunct="1">
                <a:buClr>
                  <a:schemeClr val="tx2"/>
                </a:buClr>
                <a:defRPr sz="1800" baseline="0">
                  <a:solidFill>
                    <a:srgbClr val="000000"/>
                  </a:solidFill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78097" marR="0" lvl="1" indent="0" algn="l" defTabSz="913151" rtl="0" eaLnBrk="1" fontAlgn="base" latinLnBrk="0" hangingPunct="1">
                <a:lnSpc>
                  <a:spcPct val="100000"/>
                </a:lnSpc>
                <a:spcBef>
                  <a:spcPts val="306"/>
                </a:spcBef>
                <a:spcAft>
                  <a:spcPct val="0"/>
                </a:spcAft>
                <a:buClr>
                  <a:srgbClr val="006600"/>
                </a:buClr>
                <a:buSzPct val="125000"/>
                <a:buFont typeface="Arial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The Core Working Group is working directly with the States to ensure the implementation of the National HCD Vision and make certain the transformation of the nationwide HCD Landscape. </a:t>
              </a:r>
            </a:p>
          </p:txBody>
        </p:sp>
        <p:sp>
          <p:nvSpPr>
            <p:cNvPr id="47" name="TitleTrackerNum 10">
              <a:extLst>
                <a:ext uri="{FF2B5EF4-FFF2-40B4-BE49-F238E27FC236}">
                  <a16:creationId xmlns:a16="http://schemas.microsoft.com/office/drawing/2014/main" id="{090724D0-AD88-46EC-9CB6-B97477CD642B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94268" y="4475831"/>
              <a:ext cx="342952" cy="252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marL="0" marR="0" lvl="0" indent="0" algn="ctr" defTabSz="9325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9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venir Next LT Pro" panose="020B0504020202020204" pitchFamily="34" charset="0"/>
                  <a:sym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85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679A-578D-4B53-A4C8-A3D7E147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159363"/>
            <a:ext cx="8794113" cy="276999"/>
          </a:xfrm>
        </p:spPr>
        <p:txBody>
          <a:bodyPr/>
          <a:lstStyle/>
          <a:p>
            <a:r>
              <a:rPr lang="en-GB" sz="1800" b="1" dirty="0">
                <a:latin typeface="Avenir Next LT Pro" panose="020B0504020202020204" pitchFamily="34" charset="0"/>
              </a:rPr>
              <a:t>CIMI Project</a:t>
            </a:r>
            <a:endParaRPr lang="en-NG" sz="1800" b="1" dirty="0">
              <a:latin typeface="Avenir Next LT Pro" panose="020B0504020202020204" pitchFamily="34" charset="0"/>
            </a:endParaRP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2564BEA8-5680-BF9E-EA8C-FAB2C1CD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27" y="540202"/>
            <a:ext cx="6308623" cy="6171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AE8E4-4AB7-45ED-9F0A-9FA7DED85AD4}"/>
              </a:ext>
            </a:extLst>
          </p:cNvPr>
          <p:cNvSpPr txBox="1"/>
          <p:nvPr/>
        </p:nvSpPr>
        <p:spPr>
          <a:xfrm>
            <a:off x="0" y="548892"/>
            <a:ext cx="8794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C2F0C2">
                    <a:lumMod val="2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CIMI Project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C2F0C2">
                    <a:lumMod val="2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community-based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demonstration of the HCD programme in its simplest form, that can be replicated across various communities in each Local Government Area.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‘CIMI’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 connotes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development,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coined from the three main Nigerian languages (Hausa, Igbo, and Yoruba) in Nigeria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NG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F5C89-1EF8-4459-9607-FFF1FA770168}"/>
              </a:ext>
            </a:extLst>
          </p:cNvPr>
          <p:cNvSpPr txBox="1"/>
          <p:nvPr/>
        </p:nvSpPr>
        <p:spPr>
          <a:xfrm>
            <a:off x="13986" y="4692782"/>
            <a:ext cx="8914694" cy="176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CIMI Project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expected to sustain the continuity of the HCD programme within communities.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project does not require huge expenditure but will use pre-existing structures within the communities to drive results across the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 (6) HCD critical outcome areas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success of the CIMI project will be dependent on the support of HCD partners as results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be better achieved when they get involved with HCD activities.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D811B2-EF0C-4757-BE2E-084CD34F3170}"/>
              </a:ext>
            </a:extLst>
          </p:cNvPr>
          <p:cNvSpPr txBox="1"/>
          <p:nvPr/>
        </p:nvSpPr>
        <p:spPr>
          <a:xfrm>
            <a:off x="2777492" y="4213225"/>
            <a:ext cx="3246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of these words meaning </a:t>
            </a:r>
            <a:r>
              <a:rPr kumimoji="0" lang="en-GB" sz="1050" b="1" i="1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</a:t>
            </a:r>
            <a:endParaRPr kumimoji="0" lang="en-NG" sz="1050" b="1" i="1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567FBC-B746-95DC-ED6B-A48F022F8945}"/>
              </a:ext>
            </a:extLst>
          </p:cNvPr>
          <p:cNvSpPr/>
          <p:nvPr/>
        </p:nvSpPr>
        <p:spPr>
          <a:xfrm>
            <a:off x="658111" y="2217696"/>
            <a:ext cx="2504345" cy="1777582"/>
          </a:xfrm>
          <a:prstGeom prst="round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76623D-7765-6085-FC15-99A8136C15B6}"/>
              </a:ext>
            </a:extLst>
          </p:cNvPr>
          <p:cNvSpPr txBox="1"/>
          <p:nvPr/>
        </p:nvSpPr>
        <p:spPr>
          <a:xfrm>
            <a:off x="770297" y="2319164"/>
            <a:ext cx="20118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gaba</a:t>
            </a: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14097B-EE1F-B31A-FFBC-BC5D28C46DEA}"/>
              </a:ext>
            </a:extLst>
          </p:cNvPr>
          <p:cNvSpPr txBox="1"/>
          <p:nvPr/>
        </p:nvSpPr>
        <p:spPr>
          <a:xfrm>
            <a:off x="3444393" y="2319164"/>
            <a:ext cx="2149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mepe</a:t>
            </a: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960F69-05E3-967F-F73E-B600923E410E}"/>
              </a:ext>
            </a:extLst>
          </p:cNvPr>
          <p:cNvSpPr/>
          <p:nvPr/>
        </p:nvSpPr>
        <p:spPr>
          <a:xfrm>
            <a:off x="3336269" y="2217696"/>
            <a:ext cx="2504345" cy="1777582"/>
          </a:xfrm>
          <a:prstGeom prst="round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FA611C-6846-8908-C859-31954BCEEA4D}"/>
              </a:ext>
            </a:extLst>
          </p:cNvPr>
          <p:cNvSpPr/>
          <p:nvPr/>
        </p:nvSpPr>
        <p:spPr>
          <a:xfrm>
            <a:off x="6014427" y="2217696"/>
            <a:ext cx="2504345" cy="1777582"/>
          </a:xfrm>
          <a:prstGeom prst="round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F4B793-0D36-AD85-E4D4-F7CD31AF0398}"/>
              </a:ext>
            </a:extLst>
          </p:cNvPr>
          <p:cNvSpPr txBox="1"/>
          <p:nvPr/>
        </p:nvSpPr>
        <p:spPr>
          <a:xfrm>
            <a:off x="6185684" y="2319164"/>
            <a:ext cx="1933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dagbasoke</a:t>
            </a: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884BB-75E6-0B62-3FC6-FD7252C5836B}"/>
              </a:ext>
            </a:extLst>
          </p:cNvPr>
          <p:cNvSpPr txBox="1"/>
          <p:nvPr/>
        </p:nvSpPr>
        <p:spPr>
          <a:xfrm>
            <a:off x="1571606" y="3741997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Hausa</a:t>
            </a:r>
            <a:endParaRPr kumimoji="0" lang="en-N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B81FD9-69A8-79C5-F47C-E48023A81A2D}"/>
              </a:ext>
            </a:extLst>
          </p:cNvPr>
          <p:cNvSpPr txBox="1"/>
          <p:nvPr/>
        </p:nvSpPr>
        <p:spPr>
          <a:xfrm>
            <a:off x="4187528" y="37361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Igbo</a:t>
            </a:r>
            <a:endParaRPr kumimoji="0" lang="en-NG" sz="1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2DD1B0-4FE2-30C9-A605-E68DD7DC0222}"/>
              </a:ext>
            </a:extLst>
          </p:cNvPr>
          <p:cNvSpPr txBox="1"/>
          <p:nvPr/>
        </p:nvSpPr>
        <p:spPr>
          <a:xfrm>
            <a:off x="6970636" y="372601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Yoruba</a:t>
            </a:r>
            <a:endParaRPr kumimoji="0" lang="en-NG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8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AA60-CE5B-4FE9-8E72-9B62E6B7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3" y="234864"/>
            <a:ext cx="8794113" cy="276999"/>
          </a:xfrm>
        </p:spPr>
        <p:txBody>
          <a:bodyPr/>
          <a:lstStyle/>
          <a:p>
            <a:r>
              <a:rPr lang="en-GB" sz="1800" b="1" dirty="0">
                <a:latin typeface="Avenir Next LT Pro" panose="020B0504020202020204" pitchFamily="34" charset="0"/>
              </a:rPr>
              <a:t>Objectives </a:t>
            </a:r>
            <a:endParaRPr lang="en-NG" sz="1800" b="1" dirty="0">
              <a:latin typeface="Avenir Next LT Pro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51784-D067-47B5-8E27-5FEEC851FBE1}"/>
              </a:ext>
            </a:extLst>
          </p:cNvPr>
          <p:cNvSpPr/>
          <p:nvPr/>
        </p:nvSpPr>
        <p:spPr>
          <a:xfrm>
            <a:off x="746760" y="67535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26E89F-F73C-40B8-A029-0B78226D7F5E}"/>
              </a:ext>
            </a:extLst>
          </p:cNvPr>
          <p:cNvSpPr/>
          <p:nvPr/>
        </p:nvSpPr>
        <p:spPr>
          <a:xfrm>
            <a:off x="0" y="548892"/>
            <a:ext cx="9144000" cy="5962440"/>
          </a:xfrm>
          <a:prstGeom prst="rect">
            <a:avLst/>
          </a:prstGeom>
          <a:blipFill dpi="0" rotWithShape="1">
            <a:blip r:embed="rId3">
              <a:alphaModFix am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C28D86-F87F-4520-8C5F-11583BAE41A6}"/>
              </a:ext>
            </a:extLst>
          </p:cNvPr>
          <p:cNvGrpSpPr/>
          <p:nvPr/>
        </p:nvGrpSpPr>
        <p:grpSpPr>
          <a:xfrm>
            <a:off x="376974" y="777050"/>
            <a:ext cx="739571" cy="716280"/>
            <a:chOff x="205309" y="962470"/>
            <a:chExt cx="739571" cy="71628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F6EFC44-EC72-4A0B-A04F-BD03C7711357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EC94B0-04B3-4713-A8DD-4D33EA23C16E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1</a:t>
              </a:r>
              <a:endParaRPr kumimoji="0" lang="en-NG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5A293A-5267-4279-A59E-C73F7E33EBEB}"/>
              </a:ext>
            </a:extLst>
          </p:cNvPr>
          <p:cNvSpPr txBox="1"/>
          <p:nvPr/>
        </p:nvSpPr>
        <p:spPr>
          <a:xfrm>
            <a:off x="1188719" y="820240"/>
            <a:ext cx="728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 replicate easy to implement initiatives with impact across the three thematic areas of HCD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D2EBE-F658-4795-8BA7-B2D0B03E7F00}"/>
              </a:ext>
            </a:extLst>
          </p:cNvPr>
          <p:cNvSpPr/>
          <p:nvPr/>
        </p:nvSpPr>
        <p:spPr>
          <a:xfrm>
            <a:off x="746760" y="163821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EB49D8-9123-41B7-A22C-A5CF9CEBCFE7}"/>
              </a:ext>
            </a:extLst>
          </p:cNvPr>
          <p:cNvGrpSpPr/>
          <p:nvPr/>
        </p:nvGrpSpPr>
        <p:grpSpPr>
          <a:xfrm>
            <a:off x="376974" y="1739910"/>
            <a:ext cx="739571" cy="716280"/>
            <a:chOff x="205309" y="962470"/>
            <a:chExt cx="739571" cy="7162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17988C-8263-4171-BAE1-FCA870C9F92A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1F97CF-6219-4DFA-A479-747377A7B25B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2</a:t>
              </a:r>
              <a:endParaRPr kumimoji="0" lang="en-NG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C49D30-8AD5-4677-A17E-89A48AF4000C}"/>
              </a:ext>
            </a:extLst>
          </p:cNvPr>
          <p:cNvSpPr txBox="1"/>
          <p:nvPr/>
        </p:nvSpPr>
        <p:spPr>
          <a:xfrm>
            <a:off x="1188719" y="1783100"/>
            <a:ext cx="728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HCD programme implementation cascades down to the communities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547FA1-9D31-4F11-ABDE-8BF9FDD23FCC}"/>
              </a:ext>
            </a:extLst>
          </p:cNvPr>
          <p:cNvSpPr/>
          <p:nvPr/>
        </p:nvSpPr>
        <p:spPr>
          <a:xfrm>
            <a:off x="746760" y="260107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D987E5-A083-49FD-A5EE-8A95C9AF65C8}"/>
              </a:ext>
            </a:extLst>
          </p:cNvPr>
          <p:cNvGrpSpPr/>
          <p:nvPr/>
        </p:nvGrpSpPr>
        <p:grpSpPr>
          <a:xfrm>
            <a:off x="376974" y="2702770"/>
            <a:ext cx="739571" cy="716280"/>
            <a:chOff x="205309" y="962470"/>
            <a:chExt cx="739571" cy="71628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5392F5-15B5-4615-BF4F-4085545D9634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14A93-3449-4B5F-BCEB-10A3A4BDD7F8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3</a:t>
              </a:r>
              <a:endParaRPr kumimoji="0" lang="en-NG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852A55-A45A-4349-BB1D-A65BFBC63AAB}"/>
              </a:ext>
            </a:extLst>
          </p:cNvPr>
          <p:cNvSpPr txBox="1"/>
          <p:nvPr/>
        </p:nvSpPr>
        <p:spPr>
          <a:xfrm>
            <a:off x="1177936" y="2871913"/>
            <a:ext cx="728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Encourage community ownership of the HCD programme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766455-EA86-423B-8188-16AFF9036605}"/>
              </a:ext>
            </a:extLst>
          </p:cNvPr>
          <p:cNvSpPr/>
          <p:nvPr/>
        </p:nvSpPr>
        <p:spPr>
          <a:xfrm>
            <a:off x="746760" y="356393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358EF6-669B-474E-81A6-DB6BC07A9D82}"/>
              </a:ext>
            </a:extLst>
          </p:cNvPr>
          <p:cNvGrpSpPr/>
          <p:nvPr/>
        </p:nvGrpSpPr>
        <p:grpSpPr>
          <a:xfrm>
            <a:off x="376974" y="3665630"/>
            <a:ext cx="739571" cy="716280"/>
            <a:chOff x="205309" y="962470"/>
            <a:chExt cx="739571" cy="71628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E0136C-B9D1-44F7-BCE2-96B13818FB31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B93658-2FD7-458E-B020-04BCA8F5A064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4</a:t>
              </a:r>
              <a:endParaRPr kumimoji="0" lang="en-NG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EF1BB7-1677-46C1-A464-0E3B4E607815}"/>
              </a:ext>
            </a:extLst>
          </p:cNvPr>
          <p:cNvSpPr txBox="1"/>
          <p:nvPr/>
        </p:nvSpPr>
        <p:spPr>
          <a:xfrm>
            <a:off x="1188719" y="3708820"/>
            <a:ext cx="728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Foster partnership between the communities and key stakeholders towards ensuring improvement in HCD outcomes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7844E7-5013-455D-866A-8EB2482CD55D}"/>
              </a:ext>
            </a:extLst>
          </p:cNvPr>
          <p:cNvSpPr/>
          <p:nvPr/>
        </p:nvSpPr>
        <p:spPr>
          <a:xfrm>
            <a:off x="746760" y="452679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2D1FA5-54FA-473A-86E7-10B4B19AFC5F}"/>
              </a:ext>
            </a:extLst>
          </p:cNvPr>
          <p:cNvGrpSpPr/>
          <p:nvPr/>
        </p:nvGrpSpPr>
        <p:grpSpPr>
          <a:xfrm>
            <a:off x="376974" y="4628490"/>
            <a:ext cx="739571" cy="716280"/>
            <a:chOff x="205309" y="962470"/>
            <a:chExt cx="739571" cy="71628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2728B2-81F2-416B-8ABC-AE353BD3E989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A32351-9000-4C4B-BA9E-CD6ADD0D7318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5</a:t>
              </a:r>
              <a:endParaRPr kumimoji="0" lang="en-NG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A2BAE4-1C86-48B6-B3AE-6EE655F153B4}"/>
              </a:ext>
            </a:extLst>
          </p:cNvPr>
          <p:cNvSpPr txBox="1"/>
          <p:nvPr/>
        </p:nvSpPr>
        <p:spPr>
          <a:xfrm>
            <a:off x="1188719" y="4872640"/>
            <a:ext cx="728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 promote sustainability and continuation of the HCD program</a:t>
            </a: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8EE9A7-D791-4998-97DA-DDF8CFDDF881}"/>
              </a:ext>
            </a:extLst>
          </p:cNvPr>
          <p:cNvSpPr/>
          <p:nvPr/>
        </p:nvSpPr>
        <p:spPr>
          <a:xfrm>
            <a:off x="746760" y="5489655"/>
            <a:ext cx="7802880" cy="919670"/>
          </a:xfrm>
          <a:prstGeom prst="rect">
            <a:avLst/>
          </a:prstGeom>
          <a:solidFill>
            <a:schemeClr val="accent1">
              <a:alpha val="3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C65B4A-35B5-45CC-BA75-6DE401A1D35C}"/>
              </a:ext>
            </a:extLst>
          </p:cNvPr>
          <p:cNvGrpSpPr/>
          <p:nvPr/>
        </p:nvGrpSpPr>
        <p:grpSpPr>
          <a:xfrm>
            <a:off x="376974" y="5591350"/>
            <a:ext cx="739571" cy="716280"/>
            <a:chOff x="205309" y="962470"/>
            <a:chExt cx="739571" cy="7162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3594BAD-96F0-4D1E-957D-58E22076747A}"/>
                </a:ext>
              </a:extLst>
            </p:cNvPr>
            <p:cNvSpPr/>
            <p:nvPr/>
          </p:nvSpPr>
          <p:spPr>
            <a:xfrm>
              <a:off x="205309" y="962470"/>
              <a:ext cx="663371" cy="716280"/>
            </a:xfrm>
            <a:prstGeom prst="ellipse">
              <a:avLst/>
            </a:prstGeom>
            <a:solidFill>
              <a:srgbClr val="006600"/>
            </a:solidFill>
            <a:ln w="9842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2E4FA5-99DC-4810-A27B-D81BDC0B8415}"/>
                </a:ext>
              </a:extLst>
            </p:cNvPr>
            <p:cNvSpPr txBox="1"/>
            <p:nvPr/>
          </p:nvSpPr>
          <p:spPr>
            <a:xfrm>
              <a:off x="342900" y="1059000"/>
              <a:ext cx="60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6</a:t>
              </a:r>
              <a:endParaRPr kumimoji="0" lang="en-NG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A7E686B-0989-4171-80BC-4DFFB0014450}"/>
              </a:ext>
            </a:extLst>
          </p:cNvPr>
          <p:cNvSpPr txBox="1"/>
          <p:nvPr/>
        </p:nvSpPr>
        <p:spPr>
          <a:xfrm>
            <a:off x="1188719" y="5770004"/>
            <a:ext cx="728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Increase investment in HCD</a:t>
            </a:r>
          </a:p>
        </p:txBody>
      </p:sp>
    </p:spTree>
    <p:extLst>
      <p:ext uri="{BB962C8B-B14F-4D97-AF65-F5344CB8AC3E}">
        <p14:creationId xmlns:p14="http://schemas.microsoft.com/office/powerpoint/2010/main" val="133000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Object 218" hidden="1">
            <a:extLst>
              <a:ext uri="{FF2B5EF4-FFF2-40B4-BE49-F238E27FC236}">
                <a16:creationId xmlns:a16="http://schemas.microsoft.com/office/drawing/2014/main" id="{2559E45A-3FF9-4045-96A8-130E30A23D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19" name="Object 218" hidden="1">
                        <a:extLst>
                          <a:ext uri="{FF2B5EF4-FFF2-40B4-BE49-F238E27FC236}">
                            <a16:creationId xmlns:a16="http://schemas.microsoft.com/office/drawing/2014/main" id="{2559E45A-3FF9-4045-96A8-130E30A23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" name="Rectangle 219" hidden="1">
            <a:extLst>
              <a:ext uri="{FF2B5EF4-FFF2-40B4-BE49-F238E27FC236}">
                <a16:creationId xmlns:a16="http://schemas.microsoft.com/office/drawing/2014/main" id="{BF788FFE-434A-4D92-A253-1E99E42AD4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1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2E3E15C-EA7E-432B-BE92-341AF25185B9}"/>
              </a:ext>
            </a:extLst>
          </p:cNvPr>
          <p:cNvPicPr>
            <a:picLocks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70259" y="863964"/>
            <a:ext cx="9143461" cy="51419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5F5840-737B-41CD-B734-62C3B5546A5F}"/>
              </a:ext>
            </a:extLst>
          </p:cNvPr>
          <p:cNvGrpSpPr/>
          <p:nvPr/>
        </p:nvGrpSpPr>
        <p:grpSpPr>
          <a:xfrm>
            <a:off x="270" y="863769"/>
            <a:ext cx="9143461" cy="812997"/>
            <a:chOff x="0" y="725213"/>
            <a:chExt cx="8961438" cy="7968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D986B0-0F09-4D6B-B884-7590A93F88B9}"/>
                </a:ext>
              </a:extLst>
            </p:cNvPr>
            <p:cNvSpPr/>
            <p:nvPr/>
          </p:nvSpPr>
          <p:spPr>
            <a:xfrm>
              <a:off x="0" y="725213"/>
              <a:ext cx="8961438" cy="79681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32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F0257C-49BF-43FB-ACA9-5AE8BC8B44C1}"/>
                </a:ext>
              </a:extLst>
            </p:cNvPr>
            <p:cNvCxnSpPr/>
            <p:nvPr/>
          </p:nvCxnSpPr>
          <p:spPr>
            <a:xfrm>
              <a:off x="0" y="725213"/>
              <a:ext cx="896143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21751" y="234865"/>
            <a:ext cx="8793595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Next LT Pro" panose="020B0504020202020204" pitchFamily="34" charset="0"/>
              </a:rPr>
              <a:t>CIMI Project: Community-Driven Project </a:t>
            </a:r>
            <a:r>
              <a:rPr lang="en-US" b="1" i="1">
                <a:latin typeface="Avenir Next LT Pro" panose="020B0504020202020204" pitchFamily="34" charset="0"/>
              </a:rPr>
              <a:t>(Health &amp; Nutrition)</a:t>
            </a:r>
            <a:endParaRPr lang="en-US" b="1">
              <a:latin typeface="Avenir Next LT Pro" panose="020B0504020202020204" pitchFamily="34" charset="0"/>
            </a:endParaRP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121751" y="566137"/>
            <a:ext cx="879359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22BB84-4B52-494A-90F1-FD7B8646C5BD}"/>
              </a:ext>
            </a:extLst>
          </p:cNvPr>
          <p:cNvSpPr txBox="1">
            <a:spLocks/>
          </p:cNvSpPr>
          <p:nvPr/>
        </p:nvSpPr>
        <p:spPr bwMode="gray">
          <a:xfrm>
            <a:off x="132858" y="2559890"/>
            <a:ext cx="1002098" cy="19725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7319" tIns="27989" rIns="37319" bIns="27989" rtlCol="0" anchor="t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AA73DF-34C8-4135-B821-EEA16C14C62B}"/>
              </a:ext>
            </a:extLst>
          </p:cNvPr>
          <p:cNvSpPr txBox="1">
            <a:spLocks/>
          </p:cNvSpPr>
          <p:nvPr/>
        </p:nvSpPr>
        <p:spPr bwMode="gray">
          <a:xfrm>
            <a:off x="1417147" y="2005889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18659" rIns="37319" bIns="1865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Local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Government Authorities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988D07-DCF4-44CC-93FE-600F960D82EE}"/>
              </a:ext>
            </a:extLst>
          </p:cNvPr>
          <p:cNvSpPr txBox="1">
            <a:spLocks/>
          </p:cNvSpPr>
          <p:nvPr/>
        </p:nvSpPr>
        <p:spPr bwMode="gray">
          <a:xfrm>
            <a:off x="1423587" y="4503626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27989" rIns="37319" bIns="2798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Communities</a:t>
            </a:r>
            <a:endParaRPr kumimoji="0" lang="en-US" sz="81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85E94D43-F9BF-4CFF-8C67-C19C6B8A1AD1}"/>
              </a:ext>
            </a:extLst>
          </p:cNvPr>
          <p:cNvCxnSpPr>
            <a:cxnSpLocks/>
            <a:stCxn id="52" idx="3"/>
            <a:endCxn id="54" idx="1"/>
          </p:cNvCxnSpPr>
          <p:nvPr/>
        </p:nvCxnSpPr>
        <p:spPr bwMode="auto">
          <a:xfrm flipV="1">
            <a:off x="1134956" y="2440017"/>
            <a:ext cx="282191" cy="11061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D67B26D7-6804-4B80-B628-0EE10C2BAE74}"/>
              </a:ext>
            </a:extLst>
          </p:cNvPr>
          <p:cNvCxnSpPr>
            <a:cxnSpLocks/>
            <a:stCxn id="52" idx="3"/>
            <a:endCxn id="60" idx="1"/>
          </p:cNvCxnSpPr>
          <p:nvPr/>
        </p:nvCxnSpPr>
        <p:spPr bwMode="auto">
          <a:xfrm>
            <a:off x="1134956" y="3546167"/>
            <a:ext cx="288631" cy="139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FF59905A-86A1-4FBE-A000-083CD0513C82}"/>
              </a:ext>
            </a:extLst>
          </p:cNvPr>
          <p:cNvCxnSpPr>
            <a:cxnSpLocks/>
            <a:stCxn id="54" idx="3"/>
            <a:endCxn id="192" idx="1"/>
          </p:cNvCxnSpPr>
          <p:nvPr/>
        </p:nvCxnSpPr>
        <p:spPr bwMode="auto">
          <a:xfrm flipV="1">
            <a:off x="2419245" y="1590234"/>
            <a:ext cx="238149" cy="84978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CCE437BF-3CDB-4EB0-B447-45975D1FB405}"/>
              </a:ext>
            </a:extLst>
          </p:cNvPr>
          <p:cNvCxnSpPr>
            <a:cxnSpLocks/>
            <a:stCxn id="191" idx="1"/>
            <a:endCxn id="54" idx="3"/>
          </p:cNvCxnSpPr>
          <p:nvPr/>
        </p:nvCxnSpPr>
        <p:spPr bwMode="auto">
          <a:xfrm rot="10800000" flipV="1">
            <a:off x="2419246" y="2033469"/>
            <a:ext cx="255535" cy="4065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F3ACE8CE-AE08-461A-B533-D34C75CF9FD1}"/>
              </a:ext>
            </a:extLst>
          </p:cNvPr>
          <p:cNvCxnSpPr>
            <a:cxnSpLocks/>
            <a:endCxn id="137" idx="1"/>
          </p:cNvCxnSpPr>
          <p:nvPr/>
        </p:nvCxnSpPr>
        <p:spPr bwMode="auto">
          <a:xfrm rot="16200000" flipH="1">
            <a:off x="2347035" y="5114515"/>
            <a:ext cx="530012" cy="161176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10E1799-5138-43A5-B30C-3166F2F038A5}"/>
              </a:ext>
            </a:extLst>
          </p:cNvPr>
          <p:cNvSpPr txBox="1">
            <a:spLocks/>
          </p:cNvSpPr>
          <p:nvPr/>
        </p:nvSpPr>
        <p:spPr bwMode="gray">
          <a:xfrm>
            <a:off x="2692629" y="5298526"/>
            <a:ext cx="2824503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Joint monitoring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PHCs with Local Government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0FB806F-66E4-4D1A-A3E8-2264B0233EE0}"/>
              </a:ext>
            </a:extLst>
          </p:cNvPr>
          <p:cNvSpPr txBox="1">
            <a:spLocks/>
          </p:cNvSpPr>
          <p:nvPr/>
        </p:nvSpPr>
        <p:spPr bwMode="gray">
          <a:xfrm>
            <a:off x="2701027" y="4477417"/>
            <a:ext cx="2816105" cy="4847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Provide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comfortable residence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for doctors, medical personnel and CHEWs posted to their communities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427458D-5D23-4715-A3FA-1983742F6C93}"/>
              </a:ext>
            </a:extLst>
          </p:cNvPr>
          <p:cNvSpPr txBox="1">
            <a:spLocks/>
          </p:cNvSpPr>
          <p:nvPr/>
        </p:nvSpPr>
        <p:spPr bwMode="gray">
          <a:xfrm>
            <a:off x="2714316" y="3727798"/>
            <a:ext cx="29239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Create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awareness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on the importance of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family planning 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6B1781B-D422-4B9B-A813-56F6C92D9A61}"/>
              </a:ext>
            </a:extLst>
          </p:cNvPr>
          <p:cNvSpPr txBox="1">
            <a:spLocks/>
          </p:cNvSpPr>
          <p:nvPr/>
        </p:nvSpPr>
        <p:spPr bwMode="gray">
          <a:xfrm>
            <a:off x="2674780" y="1871887"/>
            <a:ext cx="2824966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availability of Community Healthcare Workers (CHEWs)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17990A-8C65-4140-93E7-0466B05E1E90}"/>
              </a:ext>
            </a:extLst>
          </p:cNvPr>
          <p:cNvSpPr txBox="1">
            <a:spLocks/>
          </p:cNvSpPr>
          <p:nvPr/>
        </p:nvSpPr>
        <p:spPr bwMode="gray">
          <a:xfrm>
            <a:off x="2657394" y="1428651"/>
            <a:ext cx="2859738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functionality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Primary Health Care (PHC) centers in their domain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A6F25AC-7483-4EEE-B519-E48C23A86BD9}"/>
              </a:ext>
            </a:extLst>
          </p:cNvPr>
          <p:cNvCxnSpPr>
            <a:cxnSpLocks/>
          </p:cNvCxnSpPr>
          <p:nvPr/>
        </p:nvCxnSpPr>
        <p:spPr>
          <a:xfrm>
            <a:off x="2701027" y="3643619"/>
            <a:ext cx="2449691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26DC754-EEF5-4C5F-9122-F17064E5FADC}"/>
              </a:ext>
            </a:extLst>
          </p:cNvPr>
          <p:cNvCxnSpPr>
            <a:cxnSpLocks/>
          </p:cNvCxnSpPr>
          <p:nvPr/>
        </p:nvCxnSpPr>
        <p:spPr>
          <a:xfrm>
            <a:off x="2694971" y="5691008"/>
            <a:ext cx="2513485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9" descr="Related image">
            <a:extLst>
              <a:ext uri="{FF2B5EF4-FFF2-40B4-BE49-F238E27FC236}">
                <a16:creationId xmlns:a16="http://schemas.microsoft.com/office/drawing/2014/main" id="{5521C814-E4B3-473C-B9F1-3B622184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6" y="4016173"/>
            <a:ext cx="327838" cy="3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92E0991A-84ED-4E80-B1D5-1FF023F1BC9B}"/>
              </a:ext>
            </a:extLst>
          </p:cNvPr>
          <p:cNvCxnSpPr>
            <a:cxnSpLocks/>
            <a:stCxn id="138" idx="1"/>
          </p:cNvCxnSpPr>
          <p:nvPr/>
        </p:nvCxnSpPr>
        <p:spPr bwMode="auto">
          <a:xfrm rot="10800000" flipV="1">
            <a:off x="2524289" y="4719791"/>
            <a:ext cx="176738" cy="260454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5D467EA8-463E-4B5F-9286-51652E258E73}"/>
              </a:ext>
            </a:extLst>
          </p:cNvPr>
          <p:cNvCxnSpPr>
            <a:cxnSpLocks/>
            <a:stCxn id="139" idx="1"/>
          </p:cNvCxnSpPr>
          <p:nvPr/>
        </p:nvCxnSpPr>
        <p:spPr bwMode="auto">
          <a:xfrm rot="10800000" flipV="1">
            <a:off x="2528000" y="3889380"/>
            <a:ext cx="186317" cy="641827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233802A6-083D-4F11-B189-FF9C433851B3}"/>
              </a:ext>
            </a:extLst>
          </p:cNvPr>
          <p:cNvSpPr txBox="1">
            <a:spLocks/>
          </p:cNvSpPr>
          <p:nvPr/>
        </p:nvSpPr>
        <p:spPr bwMode="gray">
          <a:xfrm>
            <a:off x="2674780" y="2232061"/>
            <a:ext cx="2606259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monitoring and evaluation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the PHCs in the communities (Data gathering)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222" name="Connector: Elbow 221">
            <a:extLst>
              <a:ext uri="{FF2B5EF4-FFF2-40B4-BE49-F238E27FC236}">
                <a16:creationId xmlns:a16="http://schemas.microsoft.com/office/drawing/2014/main" id="{25F2C9FC-56E8-4847-9E0E-01FC8254E6D6}"/>
              </a:ext>
            </a:extLst>
          </p:cNvPr>
          <p:cNvCxnSpPr>
            <a:cxnSpLocks/>
            <a:stCxn id="54" idx="3"/>
            <a:endCxn id="200" idx="1"/>
          </p:cNvCxnSpPr>
          <p:nvPr/>
        </p:nvCxnSpPr>
        <p:spPr>
          <a:xfrm flipV="1">
            <a:off x="2419245" y="2393644"/>
            <a:ext cx="255535" cy="463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5C26437-68FA-4E71-A612-6957A5436A95}"/>
              </a:ext>
            </a:extLst>
          </p:cNvPr>
          <p:cNvSpPr/>
          <p:nvPr/>
        </p:nvSpPr>
        <p:spPr>
          <a:xfrm>
            <a:off x="5642753" y="1263933"/>
            <a:ext cx="2436989" cy="452740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831D041B-D407-44D8-85BE-4C54CC942444}"/>
              </a:ext>
            </a:extLst>
          </p:cNvPr>
          <p:cNvCxnSpPr>
            <a:cxnSpLocks/>
          </p:cNvCxnSpPr>
          <p:nvPr/>
        </p:nvCxnSpPr>
        <p:spPr>
          <a:xfrm>
            <a:off x="5714630" y="1817599"/>
            <a:ext cx="2286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4AE6A1F-EF96-4379-B517-A00EB2811D51}"/>
              </a:ext>
            </a:extLst>
          </p:cNvPr>
          <p:cNvSpPr txBox="1"/>
          <p:nvPr/>
        </p:nvSpPr>
        <p:spPr>
          <a:xfrm>
            <a:off x="5705104" y="1316065"/>
            <a:ext cx="23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 by the State Government/Donor Partners</a:t>
            </a:r>
            <a:endParaRPr kumimoji="0" lang="en-NG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D20070C-2657-4B47-A74C-942DBD0B9E58}"/>
              </a:ext>
            </a:extLst>
          </p:cNvPr>
          <p:cNvSpPr txBox="1"/>
          <p:nvPr/>
        </p:nvSpPr>
        <p:spPr>
          <a:xfrm>
            <a:off x="5955810" y="2127302"/>
            <a:ext cx="142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73" name="Picture 17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E50B78D-70E6-46C5-88AE-2568FF5519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86" y="1270344"/>
            <a:ext cx="2428691" cy="4525639"/>
          </a:xfrm>
          <a:prstGeom prst="rect">
            <a:avLst/>
          </a:prstGeom>
        </p:spPr>
      </p:pic>
      <p:sp>
        <p:nvSpPr>
          <p:cNvPr id="5126" name="TextBox 5125">
            <a:extLst>
              <a:ext uri="{FF2B5EF4-FFF2-40B4-BE49-F238E27FC236}">
                <a16:creationId xmlns:a16="http://schemas.microsoft.com/office/drawing/2014/main" id="{3E6027F6-DEC3-4BFA-B554-C0CB6AAE16DA}"/>
              </a:ext>
            </a:extLst>
          </p:cNvPr>
          <p:cNvSpPr txBox="1"/>
          <p:nvPr/>
        </p:nvSpPr>
        <p:spPr>
          <a:xfrm>
            <a:off x="5767022" y="2309944"/>
            <a:ext cx="223366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Target capacity building and training of CHEWs.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Target a specific community need as reward for their inputs and participation (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Water supply, provision of malaria-treated nets, road networks etc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G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AE515254-7871-40FA-A404-CC3130C7A4AA}"/>
              </a:ext>
            </a:extLst>
          </p:cNvPr>
          <p:cNvCxnSpPr>
            <a:cxnSpLocks/>
          </p:cNvCxnSpPr>
          <p:nvPr/>
        </p:nvCxnSpPr>
        <p:spPr>
          <a:xfrm>
            <a:off x="2613005" y="3197744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F527A43-ACAE-420A-86C3-754E2664D224}"/>
              </a:ext>
            </a:extLst>
          </p:cNvPr>
          <p:cNvCxnSpPr>
            <a:cxnSpLocks/>
          </p:cNvCxnSpPr>
          <p:nvPr/>
        </p:nvCxnSpPr>
        <p:spPr>
          <a:xfrm>
            <a:off x="2612744" y="1410589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A8C9C0ED-22D4-4673-AE9B-DCB45142F2B9}"/>
              </a:ext>
            </a:extLst>
          </p:cNvPr>
          <p:cNvSpPr txBox="1"/>
          <p:nvPr/>
        </p:nvSpPr>
        <p:spPr>
          <a:xfrm>
            <a:off x="70259" y="2798199"/>
            <a:ext cx="1170606" cy="17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3526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U-5 Mortality</a:t>
            </a:r>
          </a:p>
          <a:p>
            <a:pPr marL="171450" marR="0" lvl="0" indent="-171450" algn="l" defTabSz="913526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U-5 Stunting</a:t>
            </a:r>
          </a:p>
          <a:p>
            <a:pPr marL="171450" marR="0" lvl="0" indent="-171450" algn="l" defTabSz="913526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Adult Survival</a:t>
            </a:r>
          </a:p>
          <a:p>
            <a:pPr marL="171450" marR="0" lvl="0" indent="-171450" algn="l" defTabSz="913526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3526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ZA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 descr="Heart with pulse with solid fill">
            <a:extLst>
              <a:ext uri="{FF2B5EF4-FFF2-40B4-BE49-F238E27FC236}">
                <a16:creationId xmlns:a16="http://schemas.microsoft.com/office/drawing/2014/main" id="{7D493745-EF91-4CD9-A507-5C4A3E644F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4884" y="3811721"/>
            <a:ext cx="763529" cy="7092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7CB5806-8692-4EDD-89EF-7E8855E14A81}"/>
              </a:ext>
            </a:extLst>
          </p:cNvPr>
          <p:cNvSpPr txBox="1">
            <a:spLocks/>
          </p:cNvSpPr>
          <p:nvPr/>
        </p:nvSpPr>
        <p:spPr bwMode="gray">
          <a:xfrm>
            <a:off x="2654639" y="2605758"/>
            <a:ext cx="2606259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Improve coverage on the distribution of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malaria-treated nets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CB1D72-266C-49AB-9A0E-1E01328D02D9}"/>
              </a:ext>
            </a:extLst>
          </p:cNvPr>
          <p:cNvSpPr txBox="1">
            <a:spLocks/>
          </p:cNvSpPr>
          <p:nvPr/>
        </p:nvSpPr>
        <p:spPr bwMode="gray">
          <a:xfrm>
            <a:off x="2665804" y="4088569"/>
            <a:ext cx="29239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Educate women on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good nutrition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and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sanitary practices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B8DD9F7B-E8CD-465B-BE1D-E9033ABC456C}"/>
              </a:ext>
            </a:extLst>
          </p:cNvPr>
          <p:cNvCxnSpPr>
            <a:cxnSpLocks/>
            <a:stCxn id="57" idx="1"/>
            <a:endCxn id="60" idx="3"/>
          </p:cNvCxnSpPr>
          <p:nvPr/>
        </p:nvCxnSpPr>
        <p:spPr bwMode="auto">
          <a:xfrm rot="10800000" flipV="1">
            <a:off x="2425686" y="4250152"/>
            <a:ext cx="240119" cy="687602"/>
          </a:xfrm>
          <a:prstGeom prst="bentConnector3">
            <a:avLst>
              <a:gd name="adj1" fmla="val 60088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D91E3BFC-9C5E-4D1D-8C3E-F2C69849126E}"/>
              </a:ext>
            </a:extLst>
          </p:cNvPr>
          <p:cNvCxnSpPr>
            <a:cxnSpLocks/>
            <a:stCxn id="54" idx="3"/>
            <a:endCxn id="56" idx="1"/>
          </p:cNvCxnSpPr>
          <p:nvPr/>
        </p:nvCxnSpPr>
        <p:spPr>
          <a:xfrm>
            <a:off x="2419245" y="2440017"/>
            <a:ext cx="235394" cy="32732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43A0993-B9C0-44E7-BD75-DFBEBEDC5F2F}"/>
              </a:ext>
            </a:extLst>
          </p:cNvPr>
          <p:cNvSpPr txBox="1">
            <a:spLocks/>
          </p:cNvSpPr>
          <p:nvPr/>
        </p:nvSpPr>
        <p:spPr bwMode="gray">
          <a:xfrm>
            <a:off x="2673049" y="2992113"/>
            <a:ext cx="2606259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Improve coverage on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immunization</a:t>
            </a:r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5EB6CC74-F96D-454F-B3F3-4D9234B2F8F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69506" y="2707452"/>
            <a:ext cx="652569" cy="117696"/>
          </a:xfrm>
          <a:prstGeom prst="bentConnector3">
            <a:avLst>
              <a:gd name="adj1" fmla="val 99842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31475CC-1997-4EFE-A7C3-26DB16C44E86}"/>
              </a:ext>
            </a:extLst>
          </p:cNvPr>
          <p:cNvSpPr txBox="1">
            <a:spLocks/>
          </p:cNvSpPr>
          <p:nvPr/>
        </p:nvSpPr>
        <p:spPr bwMode="gray">
          <a:xfrm>
            <a:off x="2714316" y="5010982"/>
            <a:ext cx="2816105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CHEWs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observe service charter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066BC1B-7714-4FA7-BCAA-1E5D6BCF317B}"/>
              </a:ext>
            </a:extLst>
          </p:cNvPr>
          <p:cNvCxnSpPr>
            <a:cxnSpLocks/>
            <a:stCxn id="60" idx="3"/>
            <a:endCxn id="50" idx="1"/>
          </p:cNvCxnSpPr>
          <p:nvPr/>
        </p:nvCxnSpPr>
        <p:spPr>
          <a:xfrm>
            <a:off x="2425685" y="4937754"/>
            <a:ext cx="288631" cy="154020"/>
          </a:xfrm>
          <a:prstGeom prst="bentConnector3">
            <a:avLst>
              <a:gd name="adj1" fmla="val 37412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89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Object 218" hidden="1">
            <a:extLst>
              <a:ext uri="{FF2B5EF4-FFF2-40B4-BE49-F238E27FC236}">
                <a16:creationId xmlns:a16="http://schemas.microsoft.com/office/drawing/2014/main" id="{2559E45A-3FF9-4045-96A8-130E30A23D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19" name="Object 218" hidden="1">
                        <a:extLst>
                          <a:ext uri="{FF2B5EF4-FFF2-40B4-BE49-F238E27FC236}">
                            <a16:creationId xmlns:a16="http://schemas.microsoft.com/office/drawing/2014/main" id="{2559E45A-3FF9-4045-96A8-130E30A23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" name="Rectangle 219" hidden="1">
            <a:extLst>
              <a:ext uri="{FF2B5EF4-FFF2-40B4-BE49-F238E27FC236}">
                <a16:creationId xmlns:a16="http://schemas.microsoft.com/office/drawing/2014/main" id="{BF788FFE-434A-4D92-A253-1E99E42AD4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1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2E3E15C-EA7E-432B-BE92-341AF25185B9}"/>
              </a:ext>
            </a:extLst>
          </p:cNvPr>
          <p:cNvPicPr>
            <a:picLocks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903" y="830728"/>
            <a:ext cx="9143461" cy="51419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5F5840-737B-41CD-B734-62C3B5546A5F}"/>
              </a:ext>
            </a:extLst>
          </p:cNvPr>
          <p:cNvGrpSpPr/>
          <p:nvPr/>
        </p:nvGrpSpPr>
        <p:grpSpPr>
          <a:xfrm>
            <a:off x="270" y="863769"/>
            <a:ext cx="9143461" cy="812997"/>
            <a:chOff x="0" y="725213"/>
            <a:chExt cx="8961438" cy="7968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D986B0-0F09-4D6B-B884-7590A93F88B9}"/>
                </a:ext>
              </a:extLst>
            </p:cNvPr>
            <p:cNvSpPr/>
            <p:nvPr/>
          </p:nvSpPr>
          <p:spPr>
            <a:xfrm>
              <a:off x="0" y="725213"/>
              <a:ext cx="8961438" cy="79681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32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F0257C-49BF-43FB-ACA9-5AE8BC8B44C1}"/>
                </a:ext>
              </a:extLst>
            </p:cNvPr>
            <p:cNvCxnSpPr/>
            <p:nvPr/>
          </p:nvCxnSpPr>
          <p:spPr>
            <a:xfrm>
              <a:off x="0" y="725213"/>
              <a:ext cx="896143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21751" y="234865"/>
            <a:ext cx="8793595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Next LT Pro" panose="020B0504020202020204" pitchFamily="34" charset="0"/>
              </a:rPr>
              <a:t>CIMI Project: Community-Driven Project </a:t>
            </a:r>
            <a:r>
              <a:rPr lang="en-US" b="1" i="1">
                <a:latin typeface="Avenir Next LT Pro" panose="020B0504020202020204" pitchFamily="34" charset="0"/>
              </a:rPr>
              <a:t>(Education)</a:t>
            </a: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121751" y="566137"/>
            <a:ext cx="879359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22BB84-4B52-494A-90F1-FD7B8646C5BD}"/>
              </a:ext>
            </a:extLst>
          </p:cNvPr>
          <p:cNvSpPr txBox="1">
            <a:spLocks/>
          </p:cNvSpPr>
          <p:nvPr/>
        </p:nvSpPr>
        <p:spPr bwMode="gray">
          <a:xfrm>
            <a:off x="132858" y="2559890"/>
            <a:ext cx="1002098" cy="19725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7319" tIns="27989" rIns="37319" bIns="27989" rtlCol="0" anchor="t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AA73DF-34C8-4135-B821-EEA16C14C62B}"/>
              </a:ext>
            </a:extLst>
          </p:cNvPr>
          <p:cNvSpPr txBox="1">
            <a:spLocks/>
          </p:cNvSpPr>
          <p:nvPr/>
        </p:nvSpPr>
        <p:spPr bwMode="gray">
          <a:xfrm>
            <a:off x="1417147" y="2005889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18659" rIns="37319" bIns="1865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Local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Government Authorities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988D07-DCF4-44CC-93FE-600F960D82EE}"/>
              </a:ext>
            </a:extLst>
          </p:cNvPr>
          <p:cNvSpPr txBox="1">
            <a:spLocks/>
          </p:cNvSpPr>
          <p:nvPr/>
        </p:nvSpPr>
        <p:spPr bwMode="gray">
          <a:xfrm>
            <a:off x="1423587" y="4503626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27989" rIns="37319" bIns="2798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Communities</a:t>
            </a:r>
            <a:endParaRPr kumimoji="0" lang="en-US" sz="81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85E94D43-F9BF-4CFF-8C67-C19C6B8A1AD1}"/>
              </a:ext>
            </a:extLst>
          </p:cNvPr>
          <p:cNvCxnSpPr>
            <a:cxnSpLocks/>
            <a:stCxn id="52" idx="3"/>
            <a:endCxn id="54" idx="1"/>
          </p:cNvCxnSpPr>
          <p:nvPr/>
        </p:nvCxnSpPr>
        <p:spPr bwMode="auto">
          <a:xfrm flipV="1">
            <a:off x="1134956" y="2440017"/>
            <a:ext cx="282191" cy="11061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D67B26D7-6804-4B80-B628-0EE10C2BAE74}"/>
              </a:ext>
            </a:extLst>
          </p:cNvPr>
          <p:cNvCxnSpPr>
            <a:cxnSpLocks/>
            <a:stCxn id="52" idx="3"/>
            <a:endCxn id="60" idx="1"/>
          </p:cNvCxnSpPr>
          <p:nvPr/>
        </p:nvCxnSpPr>
        <p:spPr bwMode="auto">
          <a:xfrm>
            <a:off x="1134956" y="3546167"/>
            <a:ext cx="288631" cy="139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FF59905A-86A1-4FBE-A000-083CD0513C82}"/>
              </a:ext>
            </a:extLst>
          </p:cNvPr>
          <p:cNvCxnSpPr>
            <a:cxnSpLocks/>
            <a:stCxn id="54" idx="3"/>
            <a:endCxn id="192" idx="1"/>
          </p:cNvCxnSpPr>
          <p:nvPr/>
        </p:nvCxnSpPr>
        <p:spPr bwMode="auto">
          <a:xfrm flipV="1">
            <a:off x="2419245" y="2241546"/>
            <a:ext cx="227427" cy="19847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66B4B045-7A81-4172-B535-DA8FB645A40F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1635" y="4745428"/>
            <a:ext cx="117134" cy="267340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D9F7EC1E-E656-4441-95FA-065CAB61A570}"/>
              </a:ext>
            </a:extLst>
          </p:cNvPr>
          <p:cNvCxnSpPr>
            <a:cxnSpLocks/>
            <a:endCxn id="142" idx="1"/>
          </p:cNvCxnSpPr>
          <p:nvPr/>
        </p:nvCxnSpPr>
        <p:spPr bwMode="auto">
          <a:xfrm rot="5400000" flipH="1" flipV="1">
            <a:off x="2373605" y="4544559"/>
            <a:ext cx="497444" cy="185547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CCE437BF-3CDB-4EB0-B447-45975D1FB405}"/>
              </a:ext>
            </a:extLst>
          </p:cNvPr>
          <p:cNvCxnSpPr>
            <a:cxnSpLocks/>
            <a:stCxn id="191" idx="1"/>
            <a:endCxn id="193" idx="1"/>
          </p:cNvCxnSpPr>
          <p:nvPr/>
        </p:nvCxnSpPr>
        <p:spPr bwMode="auto">
          <a:xfrm rot="10800000" flipH="1">
            <a:off x="2665085" y="1940693"/>
            <a:ext cx="49722" cy="619198"/>
          </a:xfrm>
          <a:prstGeom prst="bentConnector3">
            <a:avLst>
              <a:gd name="adj1" fmla="val -267439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60FB806F-66E4-4D1A-A3E8-2264B0233EE0}"/>
              </a:ext>
            </a:extLst>
          </p:cNvPr>
          <p:cNvSpPr txBox="1">
            <a:spLocks/>
          </p:cNvSpPr>
          <p:nvPr/>
        </p:nvSpPr>
        <p:spPr bwMode="gray">
          <a:xfrm>
            <a:off x="2701027" y="4891448"/>
            <a:ext cx="2816105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no child is on the streets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during school hours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427458D-5D23-4715-A3FA-1983742F6C93}"/>
              </a:ext>
            </a:extLst>
          </p:cNvPr>
          <p:cNvSpPr txBox="1">
            <a:spLocks/>
          </p:cNvSpPr>
          <p:nvPr/>
        </p:nvSpPr>
        <p:spPr bwMode="gray">
          <a:xfrm>
            <a:off x="2698443" y="4532446"/>
            <a:ext cx="29239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Create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awareness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on the importance of education 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32CE5F6-F834-4077-AE3A-F4C422B88EB3}"/>
              </a:ext>
            </a:extLst>
          </p:cNvPr>
          <p:cNvSpPr txBox="1">
            <a:spLocks/>
          </p:cNvSpPr>
          <p:nvPr/>
        </p:nvSpPr>
        <p:spPr bwMode="gray">
          <a:xfrm>
            <a:off x="2715101" y="4307818"/>
            <a:ext cx="4899382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that the children are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enrolled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in schools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6B1781B-D422-4B9B-A813-56F6C92D9A61}"/>
              </a:ext>
            </a:extLst>
          </p:cNvPr>
          <p:cNvSpPr txBox="1">
            <a:spLocks/>
          </p:cNvSpPr>
          <p:nvPr/>
        </p:nvSpPr>
        <p:spPr bwMode="gray">
          <a:xfrm>
            <a:off x="2665085" y="2398308"/>
            <a:ext cx="2701469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Facilitate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assessment of teachers' competencies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17990A-8C65-4140-93E7-0466B05E1E90}"/>
              </a:ext>
            </a:extLst>
          </p:cNvPr>
          <p:cNvSpPr txBox="1">
            <a:spLocks/>
          </p:cNvSpPr>
          <p:nvPr/>
        </p:nvSpPr>
        <p:spPr bwMode="gray">
          <a:xfrm>
            <a:off x="2646672" y="2079963"/>
            <a:ext cx="2859738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functionality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schools in their domain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5B2DA18E-E6CB-41E1-AE9D-399B8040C4B0}"/>
              </a:ext>
            </a:extLst>
          </p:cNvPr>
          <p:cNvSpPr txBox="1">
            <a:spLocks/>
          </p:cNvSpPr>
          <p:nvPr/>
        </p:nvSpPr>
        <p:spPr bwMode="gray">
          <a:xfrm>
            <a:off x="2714807" y="1779110"/>
            <a:ext cx="3064524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Increase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enrollment drives for out of school children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A6F25AC-7483-4EEE-B519-E48C23A86BD9}"/>
              </a:ext>
            </a:extLst>
          </p:cNvPr>
          <p:cNvCxnSpPr>
            <a:cxnSpLocks/>
          </p:cNvCxnSpPr>
          <p:nvPr/>
        </p:nvCxnSpPr>
        <p:spPr>
          <a:xfrm>
            <a:off x="2714807" y="4257002"/>
            <a:ext cx="2449691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26DC754-EEF5-4C5F-9122-F17064E5FADC}"/>
              </a:ext>
            </a:extLst>
          </p:cNvPr>
          <p:cNvCxnSpPr>
            <a:cxnSpLocks/>
          </p:cNvCxnSpPr>
          <p:nvPr/>
        </p:nvCxnSpPr>
        <p:spPr>
          <a:xfrm>
            <a:off x="2701027" y="5239458"/>
            <a:ext cx="2513485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Image result for white education icon">
            <a:extLst>
              <a:ext uri="{FF2B5EF4-FFF2-40B4-BE49-F238E27FC236}">
                <a16:creationId xmlns:a16="http://schemas.microsoft.com/office/drawing/2014/main" id="{EBB314B8-7973-42A8-B5DE-37F0F4CD4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2" y="3818140"/>
            <a:ext cx="893750" cy="8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Related image">
            <a:extLst>
              <a:ext uri="{FF2B5EF4-FFF2-40B4-BE49-F238E27FC236}">
                <a16:creationId xmlns:a16="http://schemas.microsoft.com/office/drawing/2014/main" id="{5521C814-E4B3-473C-B9F1-3B622184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6" y="4016173"/>
            <a:ext cx="327838" cy="3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92E0991A-84ED-4E80-B1D5-1FF023F1BC9B}"/>
              </a:ext>
            </a:extLst>
          </p:cNvPr>
          <p:cNvCxnSpPr>
            <a:cxnSpLocks/>
            <a:stCxn id="138" idx="1"/>
          </p:cNvCxnSpPr>
          <p:nvPr/>
        </p:nvCxnSpPr>
        <p:spPr bwMode="auto">
          <a:xfrm rot="10800000">
            <a:off x="2531453" y="4839455"/>
            <a:ext cx="169575" cy="213577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5D467EA8-463E-4B5F-9286-51652E258E73}"/>
              </a:ext>
            </a:extLst>
          </p:cNvPr>
          <p:cNvCxnSpPr>
            <a:cxnSpLocks/>
            <a:stCxn id="139" idx="1"/>
          </p:cNvCxnSpPr>
          <p:nvPr/>
        </p:nvCxnSpPr>
        <p:spPr bwMode="auto">
          <a:xfrm rot="10800000">
            <a:off x="2527315" y="4592505"/>
            <a:ext cx="171129" cy="101525"/>
          </a:xfrm>
          <a:prstGeom prst="bentConnector3">
            <a:avLst>
              <a:gd name="adj1" fmla="val 97851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233802A6-083D-4F11-B189-FF9C433851B3}"/>
              </a:ext>
            </a:extLst>
          </p:cNvPr>
          <p:cNvSpPr txBox="1">
            <a:spLocks/>
          </p:cNvSpPr>
          <p:nvPr/>
        </p:nvSpPr>
        <p:spPr bwMode="gray">
          <a:xfrm>
            <a:off x="2646672" y="2773177"/>
            <a:ext cx="2606259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monitoring and evaluation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the schools in the communities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222" name="Connector: Elbow 221">
            <a:extLst>
              <a:ext uri="{FF2B5EF4-FFF2-40B4-BE49-F238E27FC236}">
                <a16:creationId xmlns:a16="http://schemas.microsoft.com/office/drawing/2014/main" id="{25F2C9FC-56E8-4847-9E0E-01FC8254E6D6}"/>
              </a:ext>
            </a:extLst>
          </p:cNvPr>
          <p:cNvCxnSpPr>
            <a:cxnSpLocks/>
            <a:endCxn id="200" idx="1"/>
          </p:cNvCxnSpPr>
          <p:nvPr/>
        </p:nvCxnSpPr>
        <p:spPr>
          <a:xfrm rot="16200000" flipH="1">
            <a:off x="2338464" y="2626552"/>
            <a:ext cx="494758" cy="121658"/>
          </a:xfrm>
          <a:prstGeom prst="bentConnector2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5C26437-68FA-4E71-A612-6957A5436A95}"/>
              </a:ext>
            </a:extLst>
          </p:cNvPr>
          <p:cNvSpPr/>
          <p:nvPr/>
        </p:nvSpPr>
        <p:spPr>
          <a:xfrm>
            <a:off x="5642753" y="1263933"/>
            <a:ext cx="2436989" cy="452740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831D041B-D407-44D8-85BE-4C54CC942444}"/>
              </a:ext>
            </a:extLst>
          </p:cNvPr>
          <p:cNvCxnSpPr>
            <a:cxnSpLocks/>
          </p:cNvCxnSpPr>
          <p:nvPr/>
        </p:nvCxnSpPr>
        <p:spPr>
          <a:xfrm>
            <a:off x="5714630" y="1817599"/>
            <a:ext cx="2286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4AE6A1F-EF96-4379-B517-A00EB2811D51}"/>
              </a:ext>
            </a:extLst>
          </p:cNvPr>
          <p:cNvSpPr txBox="1"/>
          <p:nvPr/>
        </p:nvSpPr>
        <p:spPr>
          <a:xfrm>
            <a:off x="5705104" y="1316065"/>
            <a:ext cx="23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 by the State Government/Donor Partners</a:t>
            </a:r>
            <a:endParaRPr kumimoji="0" lang="en-NG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D20070C-2657-4B47-A74C-942DBD0B9E58}"/>
              </a:ext>
            </a:extLst>
          </p:cNvPr>
          <p:cNvSpPr txBox="1"/>
          <p:nvPr/>
        </p:nvSpPr>
        <p:spPr>
          <a:xfrm>
            <a:off x="5955810" y="2127302"/>
            <a:ext cx="142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73" name="Picture 17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E50B78D-70E6-46C5-88AE-2568FF551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10" y="1263933"/>
            <a:ext cx="2428691" cy="4527400"/>
          </a:xfrm>
          <a:prstGeom prst="rect">
            <a:avLst/>
          </a:prstGeom>
        </p:spPr>
      </p:pic>
      <p:sp>
        <p:nvSpPr>
          <p:cNvPr id="5126" name="TextBox 5125">
            <a:extLst>
              <a:ext uri="{FF2B5EF4-FFF2-40B4-BE49-F238E27FC236}">
                <a16:creationId xmlns:a16="http://schemas.microsoft.com/office/drawing/2014/main" id="{3E6027F6-DEC3-4BFA-B554-C0CB6AAE16DA}"/>
              </a:ext>
            </a:extLst>
          </p:cNvPr>
          <p:cNvSpPr txBox="1"/>
          <p:nvPr/>
        </p:nvSpPr>
        <p:spPr>
          <a:xfrm>
            <a:off x="5858488" y="1840564"/>
            <a:ext cx="223366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Incentives to intensify community and Local Government collaboration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Engender competition amongst communities on the basis of their active participation in community programs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Target capacity building and teachers' professional development.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Target a specific community need as reward for their inputs and participation (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Provision of community-based Library services, road networks, e-libraries etc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Adoption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of existing/new schools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G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AE515254-7871-40FA-A404-CC3130C7A4AA}"/>
              </a:ext>
            </a:extLst>
          </p:cNvPr>
          <p:cNvCxnSpPr>
            <a:cxnSpLocks/>
          </p:cNvCxnSpPr>
          <p:nvPr/>
        </p:nvCxnSpPr>
        <p:spPr>
          <a:xfrm>
            <a:off x="2613005" y="3111831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F527A43-ACAE-420A-86C3-754E2664D224}"/>
              </a:ext>
            </a:extLst>
          </p:cNvPr>
          <p:cNvCxnSpPr>
            <a:cxnSpLocks/>
          </p:cNvCxnSpPr>
          <p:nvPr/>
        </p:nvCxnSpPr>
        <p:spPr>
          <a:xfrm>
            <a:off x="2639044" y="1748120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A8C9C0ED-22D4-4673-AE9B-DCB45142F2B9}"/>
              </a:ext>
            </a:extLst>
          </p:cNvPr>
          <p:cNvSpPr txBox="1"/>
          <p:nvPr/>
        </p:nvSpPr>
        <p:spPr>
          <a:xfrm>
            <a:off x="131862" y="2663043"/>
            <a:ext cx="1193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Improve National School Enrolment rates  </a:t>
            </a:r>
          </a:p>
          <a:p>
            <a:pPr marL="171450" marR="0" lvl="0" indent="-17145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Quality of Learning</a:t>
            </a:r>
            <a:endParaRPr kumimoji="0" lang="en-ZA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55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Object 218" hidden="1">
            <a:extLst>
              <a:ext uri="{FF2B5EF4-FFF2-40B4-BE49-F238E27FC236}">
                <a16:creationId xmlns:a16="http://schemas.microsoft.com/office/drawing/2014/main" id="{2559E45A-3FF9-4045-96A8-130E30A23D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890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19" name="Object 218" hidden="1">
                        <a:extLst>
                          <a:ext uri="{FF2B5EF4-FFF2-40B4-BE49-F238E27FC236}">
                            <a16:creationId xmlns:a16="http://schemas.microsoft.com/office/drawing/2014/main" id="{2559E45A-3FF9-4045-96A8-130E30A23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0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" name="Rectangle 219" hidden="1">
            <a:extLst>
              <a:ext uri="{FF2B5EF4-FFF2-40B4-BE49-F238E27FC236}">
                <a16:creationId xmlns:a16="http://schemas.microsoft.com/office/drawing/2014/main" id="{BF788FFE-434A-4D92-A253-1E99E42AD4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1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2E3E15C-EA7E-432B-BE92-341AF25185B9}"/>
              </a:ext>
            </a:extLst>
          </p:cNvPr>
          <p:cNvPicPr>
            <a:picLocks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39" y="864666"/>
            <a:ext cx="9143461" cy="51419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5F5840-737B-41CD-B734-62C3B5546A5F}"/>
              </a:ext>
            </a:extLst>
          </p:cNvPr>
          <p:cNvGrpSpPr/>
          <p:nvPr/>
        </p:nvGrpSpPr>
        <p:grpSpPr>
          <a:xfrm>
            <a:off x="270" y="863769"/>
            <a:ext cx="9143461" cy="812997"/>
            <a:chOff x="0" y="725213"/>
            <a:chExt cx="8961438" cy="7968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D986B0-0F09-4D6B-B884-7590A93F88B9}"/>
                </a:ext>
              </a:extLst>
            </p:cNvPr>
            <p:cNvSpPr/>
            <p:nvPr/>
          </p:nvSpPr>
          <p:spPr>
            <a:xfrm>
              <a:off x="0" y="725213"/>
              <a:ext cx="8961438" cy="796812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32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F0257C-49BF-43FB-ACA9-5AE8BC8B44C1}"/>
                </a:ext>
              </a:extLst>
            </p:cNvPr>
            <p:cNvCxnSpPr/>
            <p:nvPr/>
          </p:nvCxnSpPr>
          <p:spPr>
            <a:xfrm>
              <a:off x="0" y="725213"/>
              <a:ext cx="896143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21751" y="234865"/>
            <a:ext cx="8793595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Next LT Pro" panose="020B0504020202020204" pitchFamily="34" charset="0"/>
              </a:rPr>
              <a:t>CIMI Project: Community-Driven Project </a:t>
            </a:r>
            <a:r>
              <a:rPr lang="en-US" b="1" i="1">
                <a:latin typeface="Avenir Next LT Pro" panose="020B0504020202020204" pitchFamily="34" charset="0"/>
              </a:rPr>
              <a:t>(Labour Force)</a:t>
            </a:r>
            <a:endParaRPr lang="en-US" b="1">
              <a:latin typeface="Avenir Next LT Pro" panose="020B0504020202020204" pitchFamily="34" charset="0"/>
            </a:endParaRPr>
          </a:p>
        </p:txBody>
      </p:sp>
      <p:sp>
        <p:nvSpPr>
          <p:cNvPr id="8" name="3. Unit of measure" hidden="1"/>
          <p:cNvSpPr txBox="1">
            <a:spLocks noChangeArrowheads="1"/>
          </p:cNvSpPr>
          <p:nvPr/>
        </p:nvSpPr>
        <p:spPr bwMode="gray">
          <a:xfrm>
            <a:off x="121751" y="566137"/>
            <a:ext cx="879359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22BB84-4B52-494A-90F1-FD7B8646C5BD}"/>
              </a:ext>
            </a:extLst>
          </p:cNvPr>
          <p:cNvSpPr txBox="1">
            <a:spLocks/>
          </p:cNvSpPr>
          <p:nvPr/>
        </p:nvSpPr>
        <p:spPr bwMode="gray">
          <a:xfrm>
            <a:off x="132858" y="2559890"/>
            <a:ext cx="1002098" cy="19725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7319" tIns="27989" rIns="37319" bIns="27989" rtlCol="0" anchor="t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AA73DF-34C8-4135-B821-EEA16C14C62B}"/>
              </a:ext>
            </a:extLst>
          </p:cNvPr>
          <p:cNvSpPr txBox="1">
            <a:spLocks/>
          </p:cNvSpPr>
          <p:nvPr/>
        </p:nvSpPr>
        <p:spPr bwMode="gray">
          <a:xfrm>
            <a:off x="1417147" y="2005889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18659" rIns="37319" bIns="1865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Local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Government Authorities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988D07-DCF4-44CC-93FE-600F960D82EE}"/>
              </a:ext>
            </a:extLst>
          </p:cNvPr>
          <p:cNvSpPr txBox="1">
            <a:spLocks/>
          </p:cNvSpPr>
          <p:nvPr/>
        </p:nvSpPr>
        <p:spPr bwMode="gray">
          <a:xfrm>
            <a:off x="1423587" y="4503626"/>
            <a:ext cx="1002098" cy="868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7319" tIns="27989" rIns="37319" bIns="27989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ctr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Communities</a:t>
            </a:r>
            <a:endParaRPr kumimoji="0" lang="en-US" sz="81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85E94D43-F9BF-4CFF-8C67-C19C6B8A1AD1}"/>
              </a:ext>
            </a:extLst>
          </p:cNvPr>
          <p:cNvCxnSpPr>
            <a:cxnSpLocks/>
            <a:stCxn id="52" idx="3"/>
            <a:endCxn id="54" idx="1"/>
          </p:cNvCxnSpPr>
          <p:nvPr/>
        </p:nvCxnSpPr>
        <p:spPr bwMode="auto">
          <a:xfrm flipV="1">
            <a:off x="1134956" y="2440017"/>
            <a:ext cx="282191" cy="11061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D67B26D7-6804-4B80-B628-0EE10C2BAE74}"/>
              </a:ext>
            </a:extLst>
          </p:cNvPr>
          <p:cNvCxnSpPr>
            <a:cxnSpLocks/>
            <a:stCxn id="52" idx="3"/>
            <a:endCxn id="60" idx="1"/>
          </p:cNvCxnSpPr>
          <p:nvPr/>
        </p:nvCxnSpPr>
        <p:spPr bwMode="auto">
          <a:xfrm>
            <a:off x="1134956" y="3546167"/>
            <a:ext cx="288631" cy="139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FF59905A-86A1-4FBE-A000-083CD0513C82}"/>
              </a:ext>
            </a:extLst>
          </p:cNvPr>
          <p:cNvCxnSpPr>
            <a:cxnSpLocks/>
            <a:stCxn id="54" idx="3"/>
            <a:endCxn id="192" idx="1"/>
          </p:cNvCxnSpPr>
          <p:nvPr/>
        </p:nvCxnSpPr>
        <p:spPr bwMode="auto">
          <a:xfrm flipV="1">
            <a:off x="2419245" y="1590234"/>
            <a:ext cx="238149" cy="84978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CCE437BF-3CDB-4EB0-B447-45975D1FB405}"/>
              </a:ext>
            </a:extLst>
          </p:cNvPr>
          <p:cNvCxnSpPr>
            <a:cxnSpLocks/>
            <a:stCxn id="191" idx="1"/>
            <a:endCxn id="54" idx="3"/>
          </p:cNvCxnSpPr>
          <p:nvPr/>
        </p:nvCxnSpPr>
        <p:spPr bwMode="auto">
          <a:xfrm rot="10800000" flipV="1">
            <a:off x="2419246" y="1985661"/>
            <a:ext cx="255535" cy="45435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F3ACE8CE-AE08-461A-B533-D34C75CF9FD1}"/>
              </a:ext>
            </a:extLst>
          </p:cNvPr>
          <p:cNvCxnSpPr>
            <a:cxnSpLocks/>
            <a:endCxn id="58" idx="1"/>
          </p:cNvCxnSpPr>
          <p:nvPr/>
        </p:nvCxnSpPr>
        <p:spPr bwMode="auto">
          <a:xfrm rot="16200000" flipH="1">
            <a:off x="2439078" y="4926317"/>
            <a:ext cx="334516" cy="149768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F427458D-5D23-4715-A3FA-1983742F6C93}"/>
              </a:ext>
            </a:extLst>
          </p:cNvPr>
          <p:cNvSpPr txBox="1">
            <a:spLocks/>
          </p:cNvSpPr>
          <p:nvPr/>
        </p:nvSpPr>
        <p:spPr bwMode="gray">
          <a:xfrm>
            <a:off x="2701027" y="4293078"/>
            <a:ext cx="2923931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Organize residents into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Teams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/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99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Cooperatives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6B1781B-D422-4B9B-A813-56F6C92D9A61}"/>
              </a:ext>
            </a:extLst>
          </p:cNvPr>
          <p:cNvSpPr txBox="1">
            <a:spLocks/>
          </p:cNvSpPr>
          <p:nvPr/>
        </p:nvSpPr>
        <p:spPr bwMode="gray">
          <a:xfrm>
            <a:off x="2674780" y="1824079"/>
            <a:ext cx="2824966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Facilitate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skill acquisition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and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business development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programs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17990A-8C65-4140-93E7-0466B05E1E90}"/>
              </a:ext>
            </a:extLst>
          </p:cNvPr>
          <p:cNvSpPr txBox="1">
            <a:spLocks/>
          </p:cNvSpPr>
          <p:nvPr/>
        </p:nvSpPr>
        <p:spPr bwMode="gray">
          <a:xfrm>
            <a:off x="2657394" y="1428651"/>
            <a:ext cx="2859738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residents of the communities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are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prioritized for employment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A6F25AC-7483-4EEE-B519-E48C23A86BD9}"/>
              </a:ext>
            </a:extLst>
          </p:cNvPr>
          <p:cNvCxnSpPr>
            <a:cxnSpLocks/>
          </p:cNvCxnSpPr>
          <p:nvPr/>
        </p:nvCxnSpPr>
        <p:spPr>
          <a:xfrm>
            <a:off x="2701027" y="4267255"/>
            <a:ext cx="2449691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26DC754-EEF5-4C5F-9122-F17064E5FADC}"/>
              </a:ext>
            </a:extLst>
          </p:cNvPr>
          <p:cNvCxnSpPr>
            <a:cxnSpLocks/>
          </p:cNvCxnSpPr>
          <p:nvPr/>
        </p:nvCxnSpPr>
        <p:spPr>
          <a:xfrm>
            <a:off x="2695051" y="5366776"/>
            <a:ext cx="2513485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9" descr="Related image">
            <a:extLst>
              <a:ext uri="{FF2B5EF4-FFF2-40B4-BE49-F238E27FC236}">
                <a16:creationId xmlns:a16="http://schemas.microsoft.com/office/drawing/2014/main" id="{5521C814-E4B3-473C-B9F1-3B622184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6" y="4016173"/>
            <a:ext cx="327838" cy="3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5D467EA8-463E-4B5F-9286-51652E258E73}"/>
              </a:ext>
            </a:extLst>
          </p:cNvPr>
          <p:cNvCxnSpPr>
            <a:cxnSpLocks/>
            <a:stCxn id="139" idx="1"/>
          </p:cNvCxnSpPr>
          <p:nvPr/>
        </p:nvCxnSpPr>
        <p:spPr bwMode="auto">
          <a:xfrm rot="10800000" flipV="1">
            <a:off x="2531453" y="4373870"/>
            <a:ext cx="169574" cy="563884"/>
          </a:xfrm>
          <a:prstGeom prst="bentConnector2">
            <a:avLst/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233802A6-083D-4F11-B189-FF9C433851B3}"/>
              </a:ext>
            </a:extLst>
          </p:cNvPr>
          <p:cNvSpPr txBox="1">
            <a:spLocks/>
          </p:cNvSpPr>
          <p:nvPr/>
        </p:nvSpPr>
        <p:spPr bwMode="gray">
          <a:xfrm>
            <a:off x="2674780" y="2232061"/>
            <a:ext cx="2729824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Maintain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job portals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and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3CC3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connect residents to jobs</a:t>
            </a:r>
          </a:p>
        </p:txBody>
      </p:sp>
      <p:cxnSp>
        <p:nvCxnSpPr>
          <p:cNvPr id="222" name="Connector: Elbow 221">
            <a:extLst>
              <a:ext uri="{FF2B5EF4-FFF2-40B4-BE49-F238E27FC236}">
                <a16:creationId xmlns:a16="http://schemas.microsoft.com/office/drawing/2014/main" id="{25F2C9FC-56E8-4847-9E0E-01FC8254E6D6}"/>
              </a:ext>
            </a:extLst>
          </p:cNvPr>
          <p:cNvCxnSpPr>
            <a:cxnSpLocks/>
            <a:stCxn id="54" idx="3"/>
            <a:endCxn id="200" idx="1"/>
          </p:cNvCxnSpPr>
          <p:nvPr/>
        </p:nvCxnSpPr>
        <p:spPr>
          <a:xfrm flipV="1">
            <a:off x="2419245" y="2393644"/>
            <a:ext cx="255535" cy="463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5C26437-68FA-4E71-A612-6957A5436A95}"/>
              </a:ext>
            </a:extLst>
          </p:cNvPr>
          <p:cNvSpPr/>
          <p:nvPr/>
        </p:nvSpPr>
        <p:spPr>
          <a:xfrm>
            <a:off x="5642753" y="1263933"/>
            <a:ext cx="2436989" cy="452740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831D041B-D407-44D8-85BE-4C54CC942444}"/>
              </a:ext>
            </a:extLst>
          </p:cNvPr>
          <p:cNvCxnSpPr>
            <a:cxnSpLocks/>
          </p:cNvCxnSpPr>
          <p:nvPr/>
        </p:nvCxnSpPr>
        <p:spPr>
          <a:xfrm>
            <a:off x="5714630" y="1817599"/>
            <a:ext cx="22860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4AE6A1F-EF96-4379-B517-A00EB2811D51}"/>
              </a:ext>
            </a:extLst>
          </p:cNvPr>
          <p:cNvSpPr txBox="1"/>
          <p:nvPr/>
        </p:nvSpPr>
        <p:spPr>
          <a:xfrm>
            <a:off x="5705104" y="1316065"/>
            <a:ext cx="237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Support by the State Government/Donor Partners</a:t>
            </a:r>
            <a:endParaRPr kumimoji="0" lang="en-NG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D20070C-2657-4B47-A74C-942DBD0B9E58}"/>
              </a:ext>
            </a:extLst>
          </p:cNvPr>
          <p:cNvSpPr txBox="1"/>
          <p:nvPr/>
        </p:nvSpPr>
        <p:spPr>
          <a:xfrm>
            <a:off x="5955810" y="2127302"/>
            <a:ext cx="142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73" name="Picture 17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E50B78D-70E6-46C5-88AE-2568FF5519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86" y="1270344"/>
            <a:ext cx="2428691" cy="4525639"/>
          </a:xfrm>
          <a:prstGeom prst="rect">
            <a:avLst/>
          </a:prstGeom>
        </p:spPr>
      </p:pic>
      <p:sp>
        <p:nvSpPr>
          <p:cNvPr id="5126" name="TextBox 5125">
            <a:extLst>
              <a:ext uri="{FF2B5EF4-FFF2-40B4-BE49-F238E27FC236}">
                <a16:creationId xmlns:a16="http://schemas.microsoft.com/office/drawing/2014/main" id="{3E6027F6-DEC3-4BFA-B554-C0CB6AAE16DA}"/>
              </a:ext>
            </a:extLst>
          </p:cNvPr>
          <p:cNvSpPr txBox="1"/>
          <p:nvPr/>
        </p:nvSpPr>
        <p:spPr>
          <a:xfrm>
            <a:off x="5767022" y="2276388"/>
            <a:ext cx="223366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Incentives to intensify community and Local Government collaboration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Promote TVET and skills-oriented programs in the communities.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Target a specific community need as reward for their inputs and participation 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(creation of </a:t>
            </a:r>
            <a:r>
              <a:rPr kumimoji="0" lang="en-GB" sz="11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micro programs/awarding grants 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to communities that have demonstrated commitment)</a:t>
            </a:r>
            <a:endParaRPr kumimoji="0" lang="en-NG" sz="11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AE515254-7871-40FA-A404-CC3130C7A4AA}"/>
              </a:ext>
            </a:extLst>
          </p:cNvPr>
          <p:cNvCxnSpPr>
            <a:cxnSpLocks/>
          </p:cNvCxnSpPr>
          <p:nvPr/>
        </p:nvCxnSpPr>
        <p:spPr>
          <a:xfrm>
            <a:off x="2648861" y="2958699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F527A43-ACAE-420A-86C3-754E2664D224}"/>
              </a:ext>
            </a:extLst>
          </p:cNvPr>
          <p:cNvCxnSpPr>
            <a:cxnSpLocks/>
          </p:cNvCxnSpPr>
          <p:nvPr/>
        </p:nvCxnSpPr>
        <p:spPr>
          <a:xfrm>
            <a:off x="2612744" y="1410589"/>
            <a:ext cx="2753549" cy="0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A8C9C0ED-22D4-4673-AE9B-DCB45142F2B9}"/>
              </a:ext>
            </a:extLst>
          </p:cNvPr>
          <p:cNvSpPr txBox="1"/>
          <p:nvPr/>
        </p:nvSpPr>
        <p:spPr>
          <a:xfrm>
            <a:off x="68056" y="2820291"/>
            <a:ext cx="1247305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Improve employment rate </a:t>
            </a:r>
          </a:p>
          <a:p>
            <a:pPr marL="0" marR="0" lvl="0" indent="0" algn="l" defTabSz="91352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(Women &amp; Youth)</a:t>
            </a:r>
          </a:p>
          <a:p>
            <a:pPr marL="171450" marR="0" lvl="0" indent="-171450" algn="l" defTabSz="91352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352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ZA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CB1D72-266C-49AB-9A0E-1E01328D02D9}"/>
              </a:ext>
            </a:extLst>
          </p:cNvPr>
          <p:cNvSpPr txBox="1">
            <a:spLocks/>
          </p:cNvSpPr>
          <p:nvPr/>
        </p:nvSpPr>
        <p:spPr bwMode="gray">
          <a:xfrm>
            <a:off x="2695314" y="4592263"/>
            <a:ext cx="2923931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Ensure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99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women and youths register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with the Local Government Job portals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33CC33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B8DD9F7B-E8CD-465B-BE1D-E9033ABC456C}"/>
              </a:ext>
            </a:extLst>
          </p:cNvPr>
          <p:cNvCxnSpPr>
            <a:cxnSpLocks/>
            <a:stCxn id="57" idx="1"/>
            <a:endCxn id="60" idx="3"/>
          </p:cNvCxnSpPr>
          <p:nvPr/>
        </p:nvCxnSpPr>
        <p:spPr bwMode="auto">
          <a:xfrm rot="10800000" flipV="1">
            <a:off x="2425686" y="4753846"/>
            <a:ext cx="269629" cy="183908"/>
          </a:xfrm>
          <a:prstGeom prst="bentConnector3">
            <a:avLst>
              <a:gd name="adj1" fmla="val 58866"/>
            </a:avLst>
          </a:prstGeom>
          <a:noFill/>
          <a:ln w="1905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D91E3BFC-9C5E-4D1D-8C3E-F2C69849126E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2419245" y="2440017"/>
            <a:ext cx="235394" cy="32732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64A1E5F-3A3B-4DC6-986D-99D0A5581C14}"/>
              </a:ext>
            </a:extLst>
          </p:cNvPr>
          <p:cNvGrpSpPr/>
          <p:nvPr/>
        </p:nvGrpSpPr>
        <p:grpSpPr>
          <a:xfrm>
            <a:off x="360726" y="3731678"/>
            <a:ext cx="630793" cy="612333"/>
            <a:chOff x="354044" y="3668381"/>
            <a:chExt cx="702346" cy="832846"/>
          </a:xfrm>
        </p:grpSpPr>
        <p:pic>
          <p:nvPicPr>
            <p:cNvPr id="5" name="Graphic 4" descr="Tools with solid fill">
              <a:extLst>
                <a:ext uri="{FF2B5EF4-FFF2-40B4-BE49-F238E27FC236}">
                  <a16:creationId xmlns:a16="http://schemas.microsoft.com/office/drawing/2014/main" id="{71A8D17C-656B-4225-B8B5-5822C96B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4044" y="3668381"/>
              <a:ext cx="510098" cy="594537"/>
            </a:xfrm>
            <a:prstGeom prst="rect">
              <a:avLst/>
            </a:prstGeom>
          </p:spPr>
        </p:pic>
        <p:pic>
          <p:nvPicPr>
            <p:cNvPr id="7" name="Graphic 6" descr="Users with solid fill">
              <a:extLst>
                <a:ext uri="{FF2B5EF4-FFF2-40B4-BE49-F238E27FC236}">
                  <a16:creationId xmlns:a16="http://schemas.microsoft.com/office/drawing/2014/main" id="{AF912156-DDC2-4C4F-A85C-958BC2A4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1853" y="3906690"/>
              <a:ext cx="594537" cy="594537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93DCEB9-41EB-4578-B781-0E58C49C21D2}"/>
              </a:ext>
            </a:extLst>
          </p:cNvPr>
          <p:cNvSpPr txBox="1">
            <a:spLocks/>
          </p:cNvSpPr>
          <p:nvPr/>
        </p:nvSpPr>
        <p:spPr bwMode="gray">
          <a:xfrm>
            <a:off x="2672434" y="2587635"/>
            <a:ext cx="2729824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99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Joint implementation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empowerment programs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33CC33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46A0B2-8F34-4787-B81A-8785EEBD8D94}"/>
              </a:ext>
            </a:extLst>
          </p:cNvPr>
          <p:cNvSpPr txBox="1">
            <a:spLocks/>
          </p:cNvSpPr>
          <p:nvPr/>
        </p:nvSpPr>
        <p:spPr bwMode="gray">
          <a:xfrm>
            <a:off x="2681220" y="5006876"/>
            <a:ext cx="2729824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99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Joint implementation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empowerment programs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33CC33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55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399522" y="2875003"/>
            <a:ext cx="5862918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Next Steps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40600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FBD9918-9852-A8D8-A376-62B142649A6C}"/>
              </a:ext>
            </a:extLst>
          </p:cNvPr>
          <p:cNvGrpSpPr/>
          <p:nvPr/>
        </p:nvGrpSpPr>
        <p:grpSpPr>
          <a:xfrm>
            <a:off x="671511" y="1142894"/>
            <a:ext cx="7777163" cy="5706696"/>
            <a:chOff x="3919537" y="675054"/>
            <a:chExt cx="4453890" cy="47742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440475-E7CF-AA9E-F182-BF8CCE02638B}"/>
                </a:ext>
              </a:extLst>
            </p:cNvPr>
            <p:cNvSpPr/>
            <p:nvPr/>
          </p:nvSpPr>
          <p:spPr>
            <a:xfrm>
              <a:off x="3919537" y="675054"/>
              <a:ext cx="4434840" cy="47742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88889F-E0FD-ABCE-4AB1-00F01308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587" y="675054"/>
              <a:ext cx="4434840" cy="477428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6748C0B-04B7-2CDA-41B3-E76BC97CE89A}"/>
              </a:ext>
            </a:extLst>
          </p:cNvPr>
          <p:cNvSpPr/>
          <p:nvPr/>
        </p:nvSpPr>
        <p:spPr>
          <a:xfrm>
            <a:off x="454240" y="1522059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86E84-C579-8E62-587A-988681A97324}"/>
              </a:ext>
            </a:extLst>
          </p:cNvPr>
          <p:cNvSpPr/>
          <p:nvPr/>
        </p:nvSpPr>
        <p:spPr>
          <a:xfrm>
            <a:off x="452817" y="2476514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B5B21A-45F0-543F-200C-B354936F1791}"/>
              </a:ext>
            </a:extLst>
          </p:cNvPr>
          <p:cNvSpPr/>
          <p:nvPr/>
        </p:nvSpPr>
        <p:spPr>
          <a:xfrm>
            <a:off x="452105" y="3089757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8AF79-0341-508E-20EE-0276FEA080CF}"/>
              </a:ext>
            </a:extLst>
          </p:cNvPr>
          <p:cNvSpPr/>
          <p:nvPr/>
        </p:nvSpPr>
        <p:spPr>
          <a:xfrm>
            <a:off x="451749" y="3642130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9D6A3-9A56-16A6-13C7-64E41F9D2391}"/>
              </a:ext>
            </a:extLst>
          </p:cNvPr>
          <p:cNvSpPr/>
          <p:nvPr/>
        </p:nvSpPr>
        <p:spPr>
          <a:xfrm>
            <a:off x="451393" y="4194503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E95638-AE0A-3F30-1646-E70FDFB47450}"/>
              </a:ext>
            </a:extLst>
          </p:cNvPr>
          <p:cNvSpPr/>
          <p:nvPr/>
        </p:nvSpPr>
        <p:spPr>
          <a:xfrm>
            <a:off x="451393" y="4812547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E47316-57A6-1E56-6977-C8A808318F2A}"/>
              </a:ext>
            </a:extLst>
          </p:cNvPr>
          <p:cNvSpPr/>
          <p:nvPr/>
        </p:nvSpPr>
        <p:spPr>
          <a:xfrm>
            <a:off x="446315" y="6114502"/>
            <a:ext cx="368014" cy="45611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1990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9470E-CBCE-9D40-21F8-DE44461461D5}"/>
              </a:ext>
            </a:extLst>
          </p:cNvPr>
          <p:cNvSpPr txBox="1"/>
          <p:nvPr/>
        </p:nvSpPr>
        <p:spPr>
          <a:xfrm>
            <a:off x="1113473" y="1463951"/>
            <a:ext cx="418338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Knowledge Sharing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lang="en-US" sz="12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Peer Learning Sessions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Study Tours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CEABD-7EEB-BC68-1FFE-1BC8B17D14BB}"/>
              </a:ext>
            </a:extLst>
          </p:cNvPr>
          <p:cNvSpPr txBox="1"/>
          <p:nvPr/>
        </p:nvSpPr>
        <p:spPr>
          <a:xfrm>
            <a:off x="1113473" y="2381406"/>
            <a:ext cx="418338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Monitoring and Evaluation for Results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6600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2F835-9BB1-EDC1-1E03-010D8D42F8E2}"/>
              </a:ext>
            </a:extLst>
          </p:cNvPr>
          <p:cNvSpPr txBox="1"/>
          <p:nvPr/>
        </p:nvSpPr>
        <p:spPr>
          <a:xfrm>
            <a:off x="1113473" y="3171963"/>
            <a:ext cx="41833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Roll-out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 of CIMI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EA0DD-D613-F057-247E-A9AB40AEEB7B}"/>
              </a:ext>
            </a:extLst>
          </p:cNvPr>
          <p:cNvSpPr txBox="1"/>
          <p:nvPr/>
        </p:nvSpPr>
        <p:spPr>
          <a:xfrm>
            <a:off x="1113473" y="3685521"/>
            <a:ext cx="41833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Regional Conferences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AE16A-40E8-AB8C-FD80-E41FE2F60A4B}"/>
              </a:ext>
            </a:extLst>
          </p:cNvPr>
          <p:cNvSpPr txBox="1"/>
          <p:nvPr/>
        </p:nvSpPr>
        <p:spPr>
          <a:xfrm>
            <a:off x="1113473" y="4192565"/>
            <a:ext cx="41833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Resource Mobilisation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6147BC-8C2B-09EA-C10C-7EBE35BCBEF6}"/>
              </a:ext>
            </a:extLst>
          </p:cNvPr>
          <p:cNvSpPr txBox="1"/>
          <p:nvPr/>
        </p:nvSpPr>
        <p:spPr>
          <a:xfrm>
            <a:off x="1113473" y="4699609"/>
            <a:ext cx="418338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NEC Special Events on HCD Outcomes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lang="en-US" sz="12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Girl Child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lang="en-US" sz="12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Maternal Health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lang="en-US" sz="12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Youth Innovation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r>
              <a:rPr lang="en-US" sz="1200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National School Competition</a:t>
            </a:r>
          </a:p>
          <a:p>
            <a:pPr marL="400050" marR="0" indent="-4000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</a:pPr>
            <a:endParaRPr lang="en-US" sz="1200" b="1" dirty="0">
              <a:solidFill>
                <a:srgbClr val="006600"/>
              </a:solidFill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1AD80-07A2-B218-5D7A-3D19DE68B193}"/>
              </a:ext>
            </a:extLst>
          </p:cNvPr>
          <p:cNvSpPr txBox="1"/>
          <p:nvPr/>
        </p:nvSpPr>
        <p:spPr>
          <a:xfrm>
            <a:off x="1113473" y="6114502"/>
            <a:ext cx="41833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66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Africa Heads of State Summit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E9CAFC-9793-546F-0576-00614D0B6E8D}"/>
              </a:ext>
            </a:extLst>
          </p:cNvPr>
          <p:cNvSpPr txBox="1">
            <a:spLocks/>
          </p:cNvSpPr>
          <p:nvPr/>
        </p:nvSpPr>
        <p:spPr bwMode="auto">
          <a:xfrm>
            <a:off x="349887" y="183490"/>
            <a:ext cx="87941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2041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800" b="1" kern="0" dirty="0">
                <a:solidFill>
                  <a:srgbClr val="006600"/>
                </a:solidFill>
                <a:latin typeface="Avenir Next LT Pro" panose="020B0504020202020204" pitchFamily="34" charset="0"/>
              </a:rPr>
              <a:t>The CWG invites the attention and consideration of Council on the following activities designed to ensure sustenance and effective implementation of the National HCD agenda</a:t>
            </a:r>
            <a:endParaRPr lang="en-NG" sz="1800" b="1" kern="0" dirty="0">
              <a:solidFill>
                <a:srgbClr val="006600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3289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A0E83D-EC56-922E-6959-7DCA7BE54DA8}"/>
              </a:ext>
            </a:extLst>
          </p:cNvPr>
          <p:cNvSpPr txBox="1"/>
          <p:nvPr/>
        </p:nvSpPr>
        <p:spPr>
          <a:xfrm>
            <a:off x="700087" y="2497977"/>
            <a:ext cx="7743825" cy="186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500" b="1" i="0" u="none" strike="noStrike" cap="none" spc="0" normalizeH="0" baseline="0" dirty="0">
                <a:ln>
                  <a:noFill/>
                </a:ln>
                <a:solidFill>
                  <a:srgbClr val="019908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Thank You</a:t>
            </a:r>
            <a:endParaRPr kumimoji="0" lang="en-NG" sz="11500" b="1" i="0" u="none" strike="noStrike" cap="none" spc="0" normalizeH="0" baseline="0" dirty="0">
              <a:ln>
                <a:noFill/>
              </a:ln>
              <a:solidFill>
                <a:srgbClr val="019908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88278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77BAA-F26B-3856-0226-E68CE830D8CC}"/>
              </a:ext>
            </a:extLst>
          </p:cNvPr>
          <p:cNvGrpSpPr/>
          <p:nvPr/>
        </p:nvGrpSpPr>
        <p:grpSpPr>
          <a:xfrm>
            <a:off x="582705" y="1272988"/>
            <a:ext cx="1443319" cy="4455459"/>
            <a:chOff x="582705" y="1272988"/>
            <a:chExt cx="1443319" cy="44554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A435ED-1708-2B93-7FEA-875185442193}"/>
                </a:ext>
              </a:extLst>
            </p:cNvPr>
            <p:cNvSpPr/>
            <p:nvPr/>
          </p:nvSpPr>
          <p:spPr>
            <a:xfrm>
              <a:off x="582706" y="1272988"/>
              <a:ext cx="1443318" cy="4455459"/>
            </a:xfrm>
            <a:prstGeom prst="rect">
              <a:avLst/>
            </a:prstGeom>
            <a:solidFill>
              <a:srgbClr val="0066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1A56D-0471-CC37-7754-5242C1805FA7}"/>
                </a:ext>
              </a:extLst>
            </p:cNvPr>
            <p:cNvSpPr/>
            <p:nvPr/>
          </p:nvSpPr>
          <p:spPr>
            <a:xfrm>
              <a:off x="582706" y="4805082"/>
              <a:ext cx="1443316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CBE9D-30AE-6DAF-5C86-558A0A52C51E}"/>
                </a:ext>
              </a:extLst>
            </p:cNvPr>
            <p:cNvSpPr/>
            <p:nvPr/>
          </p:nvSpPr>
          <p:spPr>
            <a:xfrm>
              <a:off x="582705" y="5226422"/>
              <a:ext cx="1443317" cy="23308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485247" y="2367172"/>
            <a:ext cx="5862918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Appendix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02160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2634103" y="1951673"/>
            <a:ext cx="7807069" cy="2954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Proposed Initiatives –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CIMI Project</a:t>
            </a:r>
            <a:endParaRPr kumimoji="0" lang="en-NG" sz="48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8219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CC33-61D2-491D-9218-00EE3042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73" y="164019"/>
            <a:ext cx="8740440" cy="565017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Avenir Next LT Pro" panose="020B0504020202020204" pitchFamily="34" charset="0"/>
              </a:rPr>
              <a:t>The National Human Capital Development Program was launched in March 2018 by the National Economic Council at a special meeting convened for that purpose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0201E9B1-D241-40ED-B484-376D66D10160}"/>
              </a:ext>
            </a:extLst>
          </p:cNvPr>
          <p:cNvSpPr/>
          <p:nvPr/>
        </p:nvSpPr>
        <p:spPr>
          <a:xfrm>
            <a:off x="257247" y="5996129"/>
            <a:ext cx="4467893" cy="76210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rPr>
              <a:t>For ease of execution, the CWG’s mandate was phased into two key components:</a:t>
            </a:r>
            <a:r>
              <a:rPr kumimoji="0" lang="en-US" sz="102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Phase One with a focus on the development of the </a:t>
            </a:r>
            <a:r>
              <a:rPr kumimoji="0" lang="en-US" sz="1021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National Human Capital Development Strategy</a:t>
            </a:r>
            <a:r>
              <a:rPr kumimoji="0" lang="en-US" sz="102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and Phase Two with a focus on </a:t>
            </a:r>
            <a:r>
              <a:rPr kumimoji="0" lang="en-US" sz="1021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State Level Engagements</a:t>
            </a:r>
            <a:endParaRPr kumimoji="0" lang="en-GB" sz="102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7C561-1BEB-4273-A0F9-55D650B60540}"/>
              </a:ext>
            </a:extLst>
          </p:cNvPr>
          <p:cNvGrpSpPr/>
          <p:nvPr/>
        </p:nvGrpSpPr>
        <p:grpSpPr>
          <a:xfrm>
            <a:off x="318195" y="3461572"/>
            <a:ext cx="4472215" cy="2478777"/>
            <a:chOff x="352408" y="3286002"/>
            <a:chExt cx="4391595" cy="2063873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1636BA42-9AD4-44A3-A3B3-183B96E03990}"/>
                </a:ext>
              </a:extLst>
            </p:cNvPr>
            <p:cNvSpPr/>
            <p:nvPr/>
          </p:nvSpPr>
          <p:spPr bwMode="ltGray">
            <a:xfrm>
              <a:off x="365496" y="3308255"/>
              <a:ext cx="1071152" cy="451040"/>
            </a:xfrm>
            <a:prstGeom prst="teardrop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Develop</a:t>
              </a:r>
              <a:endPara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37F3F5CB-3AB3-432F-9385-6E227B39B4C7}"/>
                </a:ext>
              </a:extLst>
            </p:cNvPr>
            <p:cNvSpPr/>
            <p:nvPr/>
          </p:nvSpPr>
          <p:spPr bwMode="ltGray">
            <a:xfrm>
              <a:off x="352409" y="3828955"/>
              <a:ext cx="1071152" cy="451040"/>
            </a:xfrm>
            <a:prstGeom prst="teardrop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Engage</a:t>
              </a:r>
              <a:endPara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7752B64C-BA6B-436F-8E1E-9A066BE3EFA3}"/>
                </a:ext>
              </a:extLst>
            </p:cNvPr>
            <p:cNvSpPr/>
            <p:nvPr/>
          </p:nvSpPr>
          <p:spPr bwMode="ltGray">
            <a:xfrm>
              <a:off x="352408" y="4375055"/>
              <a:ext cx="1084239" cy="451040"/>
            </a:xfrm>
            <a:prstGeom prst="teardrop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Highlight</a:t>
              </a:r>
              <a:endPara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BAFB2FFE-659D-4A57-964B-553FE141BDD2}"/>
                </a:ext>
              </a:extLst>
            </p:cNvPr>
            <p:cNvSpPr/>
            <p:nvPr/>
          </p:nvSpPr>
          <p:spPr bwMode="ltGray">
            <a:xfrm>
              <a:off x="378195" y="4898835"/>
              <a:ext cx="1058452" cy="451040"/>
            </a:xfrm>
            <a:prstGeom prst="teardrop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Helvetica"/>
                  <a:sym typeface="Arial"/>
                </a:rPr>
                <a:t>Institute</a:t>
              </a:r>
              <a:endParaRPr kumimoji="0" lang="en-GB" sz="1122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cs typeface="Helvetica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F02394-5659-40EA-A088-DBA505BB9F87}"/>
                </a:ext>
              </a:extLst>
            </p:cNvPr>
            <p:cNvSpPr txBox="1"/>
            <p:nvPr/>
          </p:nvSpPr>
          <p:spPr>
            <a:xfrm>
              <a:off x="1402530" y="3286002"/>
              <a:ext cx="3340908" cy="39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a </a:t>
              </a:r>
              <a:r>
                <a:rPr kumimoji="0" lang="en-GB" sz="1224" b="1" i="1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strategy and action plan </a:t>
              </a:r>
              <a:r>
                <a:rPr kumimoji="0" lang="en-GB" sz="1224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to increase countrywide HCD investment</a:t>
              </a:r>
              <a:endPara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756E3-26F7-4EE4-834D-FF949189DD52}"/>
                </a:ext>
              </a:extLst>
            </p:cNvPr>
            <p:cNvSpPr txBox="1"/>
            <p:nvPr/>
          </p:nvSpPr>
          <p:spPr>
            <a:xfrm>
              <a:off x="1299523" y="3782135"/>
              <a:ext cx="3310478" cy="468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888" marR="0" lvl="1" indent="8103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1" i="1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State Governments </a:t>
              </a:r>
              <a:r>
                <a:rPr kumimoji="0" lang="en-GB" sz="1224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to ensure prioritization of HCD investment</a:t>
              </a:r>
            </a:p>
            <a:p>
              <a:pPr marL="364290" marR="0" lvl="1" indent="-27686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kumimoji="0" lang="en-GB" sz="611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AB2039-369D-4A64-86FE-97C97F7940B5}"/>
                </a:ext>
              </a:extLst>
            </p:cNvPr>
            <p:cNvSpPr txBox="1"/>
            <p:nvPr/>
          </p:nvSpPr>
          <p:spPr>
            <a:xfrm>
              <a:off x="1298531" y="4342955"/>
              <a:ext cx="3310476" cy="398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888" marR="0" lvl="1" indent="8103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1" i="1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quick wins at State and Federal Levels </a:t>
              </a:r>
              <a:r>
                <a:rPr kumimoji="0" lang="en-GB" sz="1224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to improve the HCD indices of the country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DAD1FD-D7B5-47A8-A33E-61C01F614BE5}"/>
                </a:ext>
              </a:extLst>
            </p:cNvPr>
            <p:cNvSpPr txBox="1"/>
            <p:nvPr/>
          </p:nvSpPr>
          <p:spPr>
            <a:xfrm>
              <a:off x="1372662" y="4874918"/>
              <a:ext cx="3371341" cy="39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24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a </a:t>
              </a:r>
              <a:r>
                <a:rPr kumimoji="0" lang="en-GB" sz="1224" b="1" i="1" u="none" strike="noStrike" kern="0" cap="none" spc="0" normalizeH="0" baseline="0" noProof="0" dirty="0">
                  <a:ln>
                    <a:noFill/>
                  </a:ln>
                  <a:solidFill>
                    <a:srgbClr val="006600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cs typeface="Arial"/>
                  <a:sym typeface="Arial"/>
                </a:rPr>
                <a:t>robust country wide monitoring and evaluation frame</a:t>
              </a:r>
              <a:endPara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89B4B32-F1C8-43C0-9BA9-000814E372CB}"/>
              </a:ext>
            </a:extLst>
          </p:cNvPr>
          <p:cNvSpPr txBox="1"/>
          <p:nvPr/>
        </p:nvSpPr>
        <p:spPr>
          <a:xfrm>
            <a:off x="230416" y="1043843"/>
            <a:ext cx="4668206" cy="2353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The National HCD Program</a:t>
            </a:r>
          </a:p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venir Next LT Pro" panose="020B0504020202020204" pitchFamily="34" charset="0"/>
              <a:cs typeface="Arial"/>
              <a:sym typeface="Arial"/>
            </a:endParaRPr>
          </a:p>
          <a:p>
            <a:pPr marL="174859" marR="0" lvl="0" indent="-174859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Nigeria’s Human Capital Development Program was designed 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in recognition that human capital development plays a critical role in </a:t>
            </a: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addressing poverty 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while ensuring </a:t>
            </a: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rgbClr val="006600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participatory and sustainable economic growth</a:t>
            </a:r>
          </a:p>
          <a:p>
            <a:pPr marL="174859" marR="0" lvl="0" indent="-174859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1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cs typeface="Arial"/>
              <a:sym typeface="Arial"/>
            </a:endParaRPr>
          </a:p>
          <a:p>
            <a:pPr marL="174859" marR="0" lvl="0" indent="-174859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The Program is aimed at increasing investments in the Nigerian people thereby improving Nigeria’s human capital development indices</a:t>
            </a:r>
          </a:p>
          <a:p>
            <a:pPr marL="174859" marR="0" lvl="0" indent="-174859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1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cs typeface="Arial"/>
              <a:sym typeface="Arial"/>
            </a:endParaRPr>
          </a:p>
          <a:p>
            <a:pPr marL="174859" marR="0" lvl="0" indent="-174859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cs typeface="Arial"/>
                <a:sym typeface="Arial"/>
              </a:rPr>
              <a:t>To drive the HCD Program, the Core Working Group was established with the mandate to;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1F96BC-3FF3-4239-9EC7-98A67988FAA1}"/>
              </a:ext>
            </a:extLst>
          </p:cNvPr>
          <p:cNvGrpSpPr/>
          <p:nvPr/>
        </p:nvGrpSpPr>
        <p:grpSpPr>
          <a:xfrm>
            <a:off x="4979524" y="1086179"/>
            <a:ext cx="3934026" cy="2466529"/>
            <a:chOff x="4786736" y="2842514"/>
            <a:chExt cx="4006569" cy="3078178"/>
          </a:xfrm>
        </p:grpSpPr>
        <p:pic>
          <p:nvPicPr>
            <p:cNvPr id="5" name="Picture 4" descr="A picture containing person, table, indoor, wall&#10;&#10;Description automatically generated">
              <a:extLst>
                <a:ext uri="{FF2B5EF4-FFF2-40B4-BE49-F238E27FC236}">
                  <a16:creationId xmlns:a16="http://schemas.microsoft.com/office/drawing/2014/main" id="{B69B9E97-DE7C-44FC-8CFE-694C6053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736" y="2862715"/>
              <a:ext cx="4006569" cy="3057977"/>
            </a:xfrm>
            <a:prstGeom prst="rect">
              <a:avLst/>
            </a:prstGeom>
          </p:spPr>
        </p:pic>
        <p:pic>
          <p:nvPicPr>
            <p:cNvPr id="4" name="Picture 3" descr="Photographer adjusting lighting equipment studio shoot">
              <a:extLst>
                <a:ext uri="{FF2B5EF4-FFF2-40B4-BE49-F238E27FC236}">
                  <a16:creationId xmlns:a16="http://schemas.microsoft.com/office/drawing/2014/main" id="{2355EAC2-69DA-4D9E-BD67-8EF19D26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348">
              <a:off x="7040344" y="2842514"/>
              <a:ext cx="1720618" cy="1329423"/>
            </a:xfrm>
            <a:prstGeom prst="cloudCallout">
              <a:avLst>
                <a:gd name="adj1" fmla="val -59395"/>
                <a:gd name="adj2" fmla="val -16782"/>
              </a:avLst>
            </a:prstGeom>
          </p:spPr>
        </p:pic>
      </p:grpSp>
      <p:sp>
        <p:nvSpPr>
          <p:cNvPr id="81" name="Slide Number">
            <a:extLst>
              <a:ext uri="{FF2B5EF4-FFF2-40B4-BE49-F238E27FC236}">
                <a16:creationId xmlns:a16="http://schemas.microsoft.com/office/drawing/2014/main" id="{B7414EFC-C2C0-4729-9BB3-D59C57F2A1D2}"/>
              </a:ext>
            </a:extLst>
          </p:cNvPr>
          <p:cNvSpPr txBox="1">
            <a:spLocks/>
          </p:cNvSpPr>
          <p:nvPr/>
        </p:nvSpPr>
        <p:spPr bwMode="auto">
          <a:xfrm>
            <a:off x="8737071" y="6639194"/>
            <a:ext cx="58908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816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16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Helvetica"/>
              <a:cs typeface="Arial"/>
              <a:sym typeface="Arial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797929C-04E7-A202-E2D0-32D7B417EB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9" t="22408" r="14374" b="10555"/>
          <a:stretch/>
        </p:blipFill>
        <p:spPr>
          <a:xfrm>
            <a:off x="4979523" y="3768734"/>
            <a:ext cx="3934025" cy="29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998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F220-A6E4-34B3-AC47-C5B93C49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234864"/>
            <a:ext cx="8794113" cy="314060"/>
          </a:xfrm>
        </p:spPr>
        <p:txBody>
          <a:bodyPr/>
          <a:lstStyle/>
          <a:p>
            <a:r>
              <a:rPr lang="en-GB" b="1">
                <a:latin typeface="Avenir Next LT Pro" panose="020B0504020202020204" pitchFamily="34" charset="0"/>
              </a:rPr>
              <a:t>Proposed initiatives and possible outcomes			(1/3)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98B426-6873-127A-3F9D-4E80979B34BD}"/>
              </a:ext>
            </a:extLst>
          </p:cNvPr>
          <p:cNvGraphicFramePr>
            <a:graphicFrameLocks noGrp="1"/>
          </p:cNvGraphicFramePr>
          <p:nvPr/>
        </p:nvGraphicFramePr>
        <p:xfrm>
          <a:off x="121488" y="727149"/>
          <a:ext cx="8690817" cy="5626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062">
                  <a:extLst>
                    <a:ext uri="{9D8B030D-6E8A-4147-A177-3AD203B41FA5}">
                      <a16:colId xmlns:a16="http://schemas.microsoft.com/office/drawing/2014/main" val="727214592"/>
                    </a:ext>
                  </a:extLst>
                </a:gridCol>
                <a:gridCol w="4755156">
                  <a:extLst>
                    <a:ext uri="{9D8B030D-6E8A-4147-A177-3AD203B41FA5}">
                      <a16:colId xmlns:a16="http://schemas.microsoft.com/office/drawing/2014/main" val="623249596"/>
                    </a:ext>
                  </a:extLst>
                </a:gridCol>
                <a:gridCol w="1578599">
                  <a:extLst>
                    <a:ext uri="{9D8B030D-6E8A-4147-A177-3AD203B41FA5}">
                      <a16:colId xmlns:a16="http://schemas.microsoft.com/office/drawing/2014/main" val="1250650334"/>
                    </a:ext>
                  </a:extLst>
                </a:gridCol>
              </a:tblGrid>
              <a:tr h="458184"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Thematic Area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Strategic Measures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Outcome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80021"/>
                  </a:ext>
                </a:extLst>
              </a:tr>
              <a:tr h="753435">
                <a:tc rowSpan="5"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Health and Nutrition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Organize campaigns to increase awareness on immunization by PHCs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Reduction in Under-5 mortality rates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683140"/>
                  </a:ext>
                </a:extLst>
              </a:tr>
              <a:tr h="1345420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Distribution of nutrition packs to expectant/nursing mothers and U-5 children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Improve Adult Survival </a:t>
                      </a:r>
                    </a:p>
                    <a:p>
                      <a:pPr marL="171450" marR="0" lvl="0" indent="-17145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Reduction in Under-5 stunting rates</a:t>
                      </a:r>
                    </a:p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493704"/>
                  </a:ext>
                </a:extLst>
              </a:tr>
              <a:tr h="1049428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Training and sensitization on family planning practices/Distribution of contraceptives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Reduction in fertility rates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52968"/>
                  </a:ext>
                </a:extLst>
              </a:tr>
              <a:tr h="1049428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Distribution of mosquito-treated nets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Reduction in Under-5 mortality rate</a:t>
                      </a:r>
                    </a:p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Adult survival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62908"/>
                  </a:ext>
                </a:extLst>
              </a:tr>
              <a:tr h="753435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Community involvement in operations of PHCs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positively on health outcome areas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89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003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98B426-6873-127A-3F9D-4E80979B34BD}"/>
              </a:ext>
            </a:extLst>
          </p:cNvPr>
          <p:cNvGraphicFramePr>
            <a:graphicFrameLocks noGrp="1"/>
          </p:cNvGraphicFramePr>
          <p:nvPr/>
        </p:nvGraphicFramePr>
        <p:xfrm>
          <a:off x="121489" y="1058843"/>
          <a:ext cx="8726676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787">
                  <a:extLst>
                    <a:ext uri="{9D8B030D-6E8A-4147-A177-3AD203B41FA5}">
                      <a16:colId xmlns:a16="http://schemas.microsoft.com/office/drawing/2014/main" val="727214592"/>
                    </a:ext>
                  </a:extLst>
                </a:gridCol>
                <a:gridCol w="3903559">
                  <a:extLst>
                    <a:ext uri="{9D8B030D-6E8A-4147-A177-3AD203B41FA5}">
                      <a16:colId xmlns:a16="http://schemas.microsoft.com/office/drawing/2014/main" val="623249596"/>
                    </a:ext>
                  </a:extLst>
                </a:gridCol>
                <a:gridCol w="2456330">
                  <a:extLst>
                    <a:ext uri="{9D8B030D-6E8A-4147-A177-3AD203B41FA5}">
                      <a16:colId xmlns:a16="http://schemas.microsoft.com/office/drawing/2014/main" val="1250650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Thematic Area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Strategic Measures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Outcome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8002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Education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Community involvement in schools’ operations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positively on education outcome areas</a:t>
                      </a:r>
                    </a:p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40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Establish Learning Centres within Markets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on school completion rate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159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Establish “No Child is left behind’’ initiative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Campaign/re-orientation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Scholarship to children from poor families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GB" sz="1400">
                          <a:latin typeface="Avenir Next LT Pro" panose="020B0504020202020204" pitchFamily="34" charset="0"/>
                        </a:rPr>
                        <a:t>Enforcement of the Policy 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en-GB" sz="1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on enrolment, retention and school completion</a:t>
                      </a:r>
                    </a:p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Reduce out-of-school children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7880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Campaigns to sensitize the Girl child on best Sanitary practices, sex education and provision of sanitary wares and facilities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on fertility rates and school completion rates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9812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Provision of learning materials (books, computers etc) and equip School Libraries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Increases the quality of learning amongst children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105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4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Adopt a School initiative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Avenir Next LT Pro" panose="020B0504020202020204" pitchFamily="34" charset="0"/>
                        </a:rPr>
                        <a:t>Impacts on quality of learning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1659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3D8AEDA-7E5C-71E9-6F58-B8D1D164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234864"/>
            <a:ext cx="8794113" cy="314060"/>
          </a:xfrm>
        </p:spPr>
        <p:txBody>
          <a:bodyPr/>
          <a:lstStyle/>
          <a:p>
            <a:r>
              <a:rPr lang="en-GB" b="1">
                <a:latin typeface="Avenir Next LT Pro" panose="020B0504020202020204" pitchFamily="34" charset="0"/>
              </a:rPr>
              <a:t>Proposed initiatives and possible outcomes			(2/3)</a:t>
            </a:r>
          </a:p>
        </p:txBody>
      </p:sp>
    </p:spTree>
    <p:extLst>
      <p:ext uri="{BB962C8B-B14F-4D97-AF65-F5344CB8AC3E}">
        <p14:creationId xmlns:p14="http://schemas.microsoft.com/office/powerpoint/2010/main" val="2211880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98B426-6873-127A-3F9D-4E80979B34BD}"/>
              </a:ext>
            </a:extLst>
          </p:cNvPr>
          <p:cNvGraphicFramePr>
            <a:graphicFrameLocks noGrp="1"/>
          </p:cNvGraphicFramePr>
          <p:nvPr/>
        </p:nvGraphicFramePr>
        <p:xfrm>
          <a:off x="121489" y="625551"/>
          <a:ext cx="8547382" cy="574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160">
                  <a:extLst>
                    <a:ext uri="{9D8B030D-6E8A-4147-A177-3AD203B41FA5}">
                      <a16:colId xmlns:a16="http://schemas.microsoft.com/office/drawing/2014/main" val="727214592"/>
                    </a:ext>
                  </a:extLst>
                </a:gridCol>
                <a:gridCol w="3737033">
                  <a:extLst>
                    <a:ext uri="{9D8B030D-6E8A-4147-A177-3AD203B41FA5}">
                      <a16:colId xmlns:a16="http://schemas.microsoft.com/office/drawing/2014/main" val="623249596"/>
                    </a:ext>
                  </a:extLst>
                </a:gridCol>
                <a:gridCol w="2492189">
                  <a:extLst>
                    <a:ext uri="{9D8B030D-6E8A-4147-A177-3AD203B41FA5}">
                      <a16:colId xmlns:a16="http://schemas.microsoft.com/office/drawing/2014/main" val="1250650334"/>
                    </a:ext>
                  </a:extLst>
                </a:gridCol>
              </a:tblGrid>
              <a:tr h="357917"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Thematic Area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Strategic Measures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venir Next LT Pro" panose="020B0504020202020204" pitchFamily="34" charset="0"/>
                        </a:rPr>
                        <a:t>Outcome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80021"/>
                  </a:ext>
                </a:extLst>
              </a:tr>
              <a:tr h="1117878">
                <a:tc rowSpan="6"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Labour Force Participation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>
                          <a:latin typeface="Avenir Next LT Pro" panose="020B0504020202020204" pitchFamily="34" charset="0"/>
                        </a:rPr>
                        <a:t>Empowerment programs for women and provision of business start up packs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Increases household income which improves access to healthcare and education for them and their dependents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891981"/>
                  </a:ext>
                </a:extLst>
              </a:tr>
              <a:tr h="706028">
                <a:tc vMerge="1">
                  <a:txBody>
                    <a:bodyPr/>
                    <a:lstStyle/>
                    <a:p>
                      <a:endParaRPr lang="en-GB" sz="135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Skill acquisition programs for youth and provision of start up packs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Reduces unemployment rates and social vices in the community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40907"/>
                  </a:ext>
                </a:extLst>
              </a:tr>
              <a:tr h="911953">
                <a:tc vMerge="1">
                  <a:txBody>
                    <a:bodyPr/>
                    <a:lstStyle/>
                    <a:p>
                      <a:endParaRPr lang="en-GB" sz="135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Organisation of Business Clinics to offer counsel/guidance on business management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Improves business practices to create more employment opportunities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15922"/>
                  </a:ext>
                </a:extLst>
              </a:tr>
              <a:tr h="706028">
                <a:tc vMerge="1">
                  <a:txBody>
                    <a:bodyPr/>
                    <a:lstStyle/>
                    <a:p>
                      <a:endParaRPr lang="en-GB" sz="135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350">
                          <a:latin typeface="Avenir Next LT Pro" panose="020B0504020202020204" pitchFamily="34" charset="0"/>
                        </a:rPr>
                        <a:t>3-monthly entrepreneurship training sessions for youth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>
                          <a:latin typeface="Avenir Next LT Pro" panose="020B0504020202020204" pitchFamily="34" charset="0"/>
                        </a:rPr>
                        <a:t>Improves business practices to create more employment opportunities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788032"/>
                  </a:ext>
                </a:extLst>
              </a:tr>
              <a:tr h="1029625">
                <a:tc vMerge="1">
                  <a:txBody>
                    <a:bodyPr/>
                    <a:lstStyle/>
                    <a:p>
                      <a:endParaRPr lang="en-GB" sz="135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Bi-annual Trade fairs to showcase products and services from the community 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Increases access to market and investors for business growth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981202"/>
                  </a:ext>
                </a:extLst>
              </a:tr>
              <a:tr h="911953">
                <a:tc vMerge="1">
                  <a:txBody>
                    <a:bodyPr/>
                    <a:lstStyle/>
                    <a:p>
                      <a:endParaRPr lang="en-GB" sz="135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Campaigns on the dangers and consequences of drug abuse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50">
                          <a:latin typeface="Avenir Next LT Pro" panose="020B0504020202020204" pitchFamily="34" charset="0"/>
                        </a:rPr>
                        <a:t>Reduces crime rate in the community and increases the productivity of the youth</a:t>
                      </a:r>
                    </a:p>
                  </a:txBody>
                  <a:tcP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99251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281A4C0-5D76-3920-2C85-9FA332AD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234864"/>
            <a:ext cx="8794113" cy="314060"/>
          </a:xfrm>
        </p:spPr>
        <p:txBody>
          <a:bodyPr/>
          <a:lstStyle/>
          <a:p>
            <a:r>
              <a:rPr lang="en-GB" b="1">
                <a:latin typeface="Avenir Next LT Pro" panose="020B0504020202020204" pitchFamily="34" charset="0"/>
              </a:rPr>
              <a:t>Proposed initiatives and possible outcomes			(3/3)</a:t>
            </a:r>
          </a:p>
        </p:txBody>
      </p:sp>
    </p:spTree>
    <p:extLst>
      <p:ext uri="{BB962C8B-B14F-4D97-AF65-F5344CB8AC3E}">
        <p14:creationId xmlns:p14="http://schemas.microsoft.com/office/powerpoint/2010/main" val="1141547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837200" y="1006205"/>
            <a:ext cx="7807069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Policy Recommendations from Regional Conferences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87682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3399646" y="2218317"/>
            <a:ext cx="2799135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South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West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02336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9" y="234864"/>
            <a:ext cx="8794114" cy="276999"/>
          </a:xfrm>
        </p:spPr>
        <p:txBody>
          <a:bodyPr/>
          <a:lstStyle/>
          <a:p>
            <a:r>
              <a:rPr lang="en-US" sz="1800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40390"/>
              </p:ext>
            </p:extLst>
          </p:nvPr>
        </p:nvGraphicFramePr>
        <p:xfrm>
          <a:off x="387627" y="937254"/>
          <a:ext cx="8368745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585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367625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218413">
                  <a:extLst>
                    <a:ext uri="{9D8B030D-6E8A-4147-A177-3AD203B41FA5}">
                      <a16:colId xmlns:a16="http://schemas.microsoft.com/office/drawing/2014/main" val="3988566609"/>
                    </a:ext>
                  </a:extLst>
                </a:gridCol>
                <a:gridCol w="1789044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178307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2186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Issues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U-5 Stunting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investments in child nutrition in their early years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High under-five mortality rates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High percentage of children stunted and under-weight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Human resources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6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 integrated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6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Regulate Traditional Birth Attendants (TBAs)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Reduced stunting in children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quality of life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43412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U-5 Mortality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investments in child health care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Lack of access to proper health facilities for pregnant women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Inadequate family planning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Underage child bearing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Improved Health Financing (BHCPF)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Reduction in death rates per live births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family planning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7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Adult survival rate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Invest in multi-sectoral initiatives that impact maternal health, and life expectancy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Lack of access to primary health care facilities and antenatal services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Improved health care service delivery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Health Insurance Scheme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life expectancy ratio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Improved maternal health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4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914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Education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1447800"/>
          <a:ext cx="8368745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001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38352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31719">
                  <a:extLst>
                    <a:ext uri="{9D8B030D-6E8A-4147-A177-3AD203B41FA5}">
                      <a16:colId xmlns:a16="http://schemas.microsoft.com/office/drawing/2014/main" val="3988566609"/>
                    </a:ext>
                  </a:extLst>
                </a:gridCol>
                <a:gridCol w="1673749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1673749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2186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Issues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Ensure children complete secondary education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Increasing out-of-school rates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Reduced access to secondary school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Low education outcomes among girls from poor households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Comprehensive school models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Remote learning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enrollment rates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secondary school education completion rates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Quality of learning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Ensure children have quality education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Decline in quality of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Obsolete teaching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Out-dated school curriculum</a:t>
                      </a:r>
                    </a:p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Teacher recruitment and capacity building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Digital learning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quality education for all children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7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631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Labour Force Participation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77687" y="1128643"/>
          <a:ext cx="8368745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136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488558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1945759">
                  <a:extLst>
                    <a:ext uri="{9D8B030D-6E8A-4147-A177-3AD203B41FA5}">
                      <a16:colId xmlns:a16="http://schemas.microsoft.com/office/drawing/2014/main" val="3988566609"/>
                    </a:ext>
                  </a:extLst>
                </a:gridCol>
                <a:gridCol w="2128543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1673749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2186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Issues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Women and Youth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investments in programs that boost skills and access to financing for Youth and Women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Little or no access to financing mechanisms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Cultural norms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Little or no access to job market information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Less employment opportunity for women of working age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Employability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Entrepreneurship Training &amp; Capacity 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Access to financing for MSMEs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Graduate Conversion Programme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Youth Entrepreneurship in Agric business for Graduates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access to financing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Access to job market information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gender parity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overall Labour force participation for youth and adults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600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3399646" y="2218317"/>
            <a:ext cx="2799135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South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South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45420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92408"/>
              </p:ext>
            </p:extLst>
          </p:nvPr>
        </p:nvGraphicFramePr>
        <p:xfrm>
          <a:off x="387627" y="937256"/>
          <a:ext cx="8382300" cy="5274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516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603800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732115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256869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7555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479880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Under 5 Stunting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Domesticate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operationalize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, and create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sustainable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Funding Pathway for the National Policy on Nutrition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Establish quarterly coordination meetings of Health data consultative meetings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Initiative for early identification of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nutrition in Preschool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Integrate mandatory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growth monitoring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into immunization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programs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Training of School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teachers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on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use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of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growth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monitoring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tools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for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assessment of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stunting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among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school children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Intensify school health programs 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Reduced stunting in children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quality of life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0172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8;p16">
            <a:extLst>
              <a:ext uri="{FF2B5EF4-FFF2-40B4-BE49-F238E27FC236}">
                <a16:creationId xmlns:a16="http://schemas.microsoft.com/office/drawing/2014/main" id="{1D9007ED-5984-9309-44C0-11445D2D10D8}"/>
              </a:ext>
            </a:extLst>
          </p:cNvPr>
          <p:cNvSpPr txBox="1"/>
          <p:nvPr/>
        </p:nvSpPr>
        <p:spPr>
          <a:xfrm>
            <a:off x="4162288" y="1248021"/>
            <a:ext cx="4687096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two phased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approach was adopted to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actualize the mandate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of the HCD Steering Committee and the CWG</a:t>
            </a:r>
            <a:endParaRPr dirty="0">
              <a:latin typeface="Avenir Next LT Pro" panose="020B0504020202020204" pitchFamily="34" charset="0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0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The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first phase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involved the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articulation of a national vision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 through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 co-creation and co-development process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. This vision would guide Government in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aligning multisectoral HCD efforts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 and drive human capital development</a:t>
            </a:r>
            <a:endParaRPr dirty="0">
              <a:latin typeface="Avenir Next LT Pro" panose="020B0504020202020204" pitchFamily="34" charset="0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0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The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second phase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involves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engagement with States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in 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articulating </a:t>
            </a:r>
            <a:r>
              <a:rPr lang="en-US" sz="1600" dirty="0">
                <a:solidFill>
                  <a:schemeClr val="dk1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their</a:t>
            </a:r>
            <a:r>
              <a:rPr lang="en-US" sz="1600" b="1" dirty="0">
                <a:solidFill>
                  <a:srgbClr val="385623"/>
                </a:solidFill>
                <a:latin typeface="Avenir Next LT Pro" panose="020B0504020202020204" pitchFamily="34" charset="0"/>
                <a:ea typeface="Century Gothic"/>
                <a:cs typeface="Century Gothic"/>
                <a:sym typeface="Century Gothic"/>
              </a:rPr>
              <a:t> HCD strategies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endParaRPr lang="en-US" sz="1600" b="1" dirty="0">
              <a:solidFill>
                <a:srgbClr val="385623"/>
              </a:solidFill>
              <a:latin typeface="Avenir Next LT Pro" panose="020B0504020202020204" pitchFamily="34" charset="0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GB" sz="1600" dirty="0">
                <a:latin typeface="Avenir Next LT Pro" panose="020B0504020202020204" pitchFamily="34" charset="0"/>
              </a:rPr>
              <a:t>However, a </a:t>
            </a:r>
            <a:r>
              <a:rPr lang="en-GB" sz="1600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third phase </a:t>
            </a:r>
            <a:r>
              <a:rPr lang="en-GB" sz="1600" dirty="0">
                <a:latin typeface="Avenir Next LT Pro" panose="020B0504020202020204" pitchFamily="34" charset="0"/>
              </a:rPr>
              <a:t>is evolving which will involve the launch of the </a:t>
            </a:r>
            <a:r>
              <a:rPr lang="en-GB" sz="1600" b="1" dirty="0">
                <a:solidFill>
                  <a:srgbClr val="006600"/>
                </a:solidFill>
                <a:latin typeface="Avenir Next LT Pro" panose="020B0504020202020204" pitchFamily="34" charset="0"/>
              </a:rPr>
              <a:t>CIMI project </a:t>
            </a:r>
            <a:r>
              <a:rPr lang="en-GB" sz="1600" dirty="0">
                <a:latin typeface="Avenir Next LT Pro" panose="020B0504020202020204" pitchFamily="34" charset="0"/>
              </a:rPr>
              <a:t>– a community-based demonstration of HCD in its simplest form. </a:t>
            </a:r>
            <a:endParaRPr sz="1600" dirty="0">
              <a:latin typeface="Avenir Next LT Pro" panose="020B0504020202020204" pitchFamily="34" charset="0"/>
            </a:endParaRPr>
          </a:p>
          <a:p>
            <a:pPr marL="182563" marR="0" lvl="0" indent="-809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499;p16">
            <a:extLst>
              <a:ext uri="{FF2B5EF4-FFF2-40B4-BE49-F238E27FC236}">
                <a16:creationId xmlns:a16="http://schemas.microsoft.com/office/drawing/2014/main" id="{D0420D92-1A28-4597-2424-BA00A882A8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2106" t="28335" r="11007" b="15868"/>
          <a:stretch/>
        </p:blipFill>
        <p:spPr>
          <a:xfrm>
            <a:off x="660331" y="979072"/>
            <a:ext cx="2330883" cy="1509465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6" name="Google Shape;500;p16">
            <a:extLst>
              <a:ext uri="{FF2B5EF4-FFF2-40B4-BE49-F238E27FC236}">
                <a16:creationId xmlns:a16="http://schemas.microsoft.com/office/drawing/2014/main" id="{5BF1A670-6B22-1454-5092-F7B74E6DA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937" t="23600" r="10004" b="13636"/>
          <a:stretch/>
        </p:blipFill>
        <p:spPr>
          <a:xfrm>
            <a:off x="1782470" y="1435221"/>
            <a:ext cx="2181636" cy="1509465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7" name="Google Shape;501;p16">
            <a:extLst>
              <a:ext uri="{FF2B5EF4-FFF2-40B4-BE49-F238E27FC236}">
                <a16:creationId xmlns:a16="http://schemas.microsoft.com/office/drawing/2014/main" id="{533EBBAC-6836-77DD-7F2E-210B69D300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347" t="21272" r="26612" b="9946"/>
          <a:stretch/>
        </p:blipFill>
        <p:spPr>
          <a:xfrm>
            <a:off x="386021" y="2181087"/>
            <a:ext cx="2252145" cy="1466989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8" name="Google Shape;502;p16">
            <a:extLst>
              <a:ext uri="{FF2B5EF4-FFF2-40B4-BE49-F238E27FC236}">
                <a16:creationId xmlns:a16="http://schemas.microsoft.com/office/drawing/2014/main" id="{09F9685E-3374-6036-8A52-7830C4191A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948" t="21273" r="26744" b="6875"/>
          <a:stretch/>
        </p:blipFill>
        <p:spPr>
          <a:xfrm>
            <a:off x="1376869" y="2956559"/>
            <a:ext cx="2348333" cy="1509465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9" name="Google Shape;503;p16">
            <a:extLst>
              <a:ext uri="{FF2B5EF4-FFF2-40B4-BE49-F238E27FC236}">
                <a16:creationId xmlns:a16="http://schemas.microsoft.com/office/drawing/2014/main" id="{E250576E-6209-A03D-169C-9A2BA19B1E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347" t="21037" r="26479" b="7345"/>
          <a:stretch/>
        </p:blipFill>
        <p:spPr>
          <a:xfrm>
            <a:off x="349251" y="3756380"/>
            <a:ext cx="2133747" cy="1493912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0" name="Google Shape;504;p16">
            <a:extLst>
              <a:ext uri="{FF2B5EF4-FFF2-40B4-BE49-F238E27FC236}">
                <a16:creationId xmlns:a16="http://schemas.microsoft.com/office/drawing/2014/main" id="{097481BE-A6D8-3E4B-3568-BBCA571B6B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1006" t="23635" r="29138" b="9947"/>
          <a:stretch/>
        </p:blipFill>
        <p:spPr>
          <a:xfrm>
            <a:off x="1856313" y="4583394"/>
            <a:ext cx="2103279" cy="1493912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1" name="Google Shape;505;p16">
            <a:extLst>
              <a:ext uri="{FF2B5EF4-FFF2-40B4-BE49-F238E27FC236}">
                <a16:creationId xmlns:a16="http://schemas.microsoft.com/office/drawing/2014/main" id="{5329DFEC-539A-5C9F-3CDC-4CDDF7C632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0873" t="24109" r="29404" b="9237"/>
          <a:stretch/>
        </p:blipFill>
        <p:spPr>
          <a:xfrm>
            <a:off x="857467" y="5052989"/>
            <a:ext cx="2133747" cy="1493912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E898E2-6089-8C5A-1ECE-5BD0ABB423FF}"/>
              </a:ext>
            </a:extLst>
          </p:cNvPr>
          <p:cNvSpPr txBox="1"/>
          <p:nvPr/>
        </p:nvSpPr>
        <p:spPr>
          <a:xfrm>
            <a:off x="194433" y="236809"/>
            <a:ext cx="80264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006600"/>
                </a:solidFill>
                <a:effectLst/>
                <a:uFillTx/>
                <a:latin typeface="Avenir Next LT Pro" panose="020B0504020202020204" pitchFamily="34" charset="0"/>
                <a:ea typeface="+mj-ea"/>
                <a:cs typeface="+mj-cs"/>
                <a:sym typeface="Arial"/>
              </a:rPr>
              <a:t>HCD Implementation Approach</a:t>
            </a:r>
            <a:endParaRPr kumimoji="0" lang="en-NG" b="1" i="0" u="none" strike="noStrike" cap="none" spc="0" normalizeH="0" baseline="0" dirty="0">
              <a:ln>
                <a:noFill/>
              </a:ln>
              <a:solidFill>
                <a:srgbClr val="006600"/>
              </a:solidFill>
              <a:effectLst/>
              <a:uFillTx/>
              <a:latin typeface="Avenir Next LT Pro" panose="020B0504020202020204" pitchFamily="34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9577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44131"/>
              </p:ext>
            </p:extLst>
          </p:nvPr>
        </p:nvGraphicFramePr>
        <p:xfrm>
          <a:off x="387627" y="937254"/>
          <a:ext cx="8433100" cy="5284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40372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400512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18707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6786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191906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Under 5 Mortality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Prioritize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the goals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targets in PHC leadership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Challenge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Availability of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functional equipment in PHCs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Accommodation and security coverage for Health Centers in rural areas 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access to post-natal care for mothers and babies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68482"/>
                  </a:ext>
                </a:extLst>
              </a:tr>
              <a:tr h="268720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Adult Survival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Domesticate the Policy on 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family Planning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 increase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access to, and demand for family planning)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Ensure continuous availability of family planning commodities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Advocate for Male Involvement in Family planning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demand  and use of family planning services and measures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Reduced fertility rate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09984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873627"/>
              </p:ext>
            </p:extLst>
          </p:nvPr>
        </p:nvGraphicFramePr>
        <p:xfrm>
          <a:off x="387627" y="937255"/>
          <a:ext cx="8433100" cy="526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40372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400512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18707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74355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2102757">
                <a:tc row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All Health Outcomes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Leverage Private sector expertise, financing and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technology to support the achievement of the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CD health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hematic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rea goals.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Identify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vi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able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Programs for PPP in each fiscal year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Encourage exchange of Best practices between Public and Private health sectors in the States</a:t>
                      </a: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Positive change in the Health outcome indices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Impact on the quality of lives of people in the States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68482"/>
                  </a:ext>
                </a:extLst>
              </a:tr>
              <a:tr h="2417533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Develop an incentive scheme to maximize retention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protection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 of Health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are workers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Compulsory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Life Assurance Policy coverage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for Health care workers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Adequate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renumeration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en-GB" sz="1200" b="0" i="0" dirty="0">
                          <a:effectLst/>
                          <a:latin typeface="Century Gothic" panose="020B0502020202020204" pitchFamily="34" charset="0"/>
                        </a:rPr>
                        <a:t>incentives to </a:t>
                      </a:r>
                      <a:r>
                        <a:rPr lang="en-US" sz="1200" b="0" i="0" dirty="0">
                          <a:effectLst/>
                          <a:latin typeface="Century Gothic" panose="020B0502020202020204" pitchFamily="34" charset="0"/>
                        </a:rPr>
                        <a:t>Health care workers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life expectancy ratio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Improved maternal health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02594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Education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89738"/>
              </p:ext>
            </p:extLst>
          </p:nvPr>
        </p:nvGraphicFramePr>
        <p:xfrm>
          <a:off x="387627" y="937253"/>
          <a:ext cx="8386918" cy="5548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77848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0339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Ensure that children complete secondary education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measures that especially keep girls in school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 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Comprehensive school models and remote learning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instruments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Community-centered  practice (Learning for children in hard-to-reach areas)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Advocacy for free secondary school education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enrolment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especially amongst the girl child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completion rate for secondary school education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Decrease in fertility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 the girl-child 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173649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Quality of Learning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Ensure that children have quality education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Teacher professional development center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Scripted lesson plans that aligns all schools to the curriculum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quality of education for all children – especially targeting the rural communities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8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61061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Labour Force Participation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95777"/>
              </p:ext>
            </p:extLst>
          </p:nvPr>
        </p:nvGraphicFramePr>
        <p:xfrm>
          <a:off x="387627" y="937254"/>
          <a:ext cx="8363828" cy="5548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762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26075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540250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437741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6806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4868288">
                <a:tc>
                  <a:txBody>
                    <a:bodyPr/>
                    <a:lstStyle/>
                    <a:p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Women and Youth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investments in programs that boost skills and access to financing for Youth and Women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Job creation program – (Creation of Job bureau backed by law)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Build and Strengthen </a:t>
                      </a: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entrepreneurial skills (micro &amp; Small-scale </a:t>
                      </a: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</a:rPr>
                        <a:t>Initiatives) through </a:t>
                      </a: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Industrial skills and training centres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dirty="0">
                          <a:effectLst/>
                          <a:latin typeface="Century Gothic" panose="020B0502020202020204" pitchFamily="34" charset="0"/>
                        </a:rPr>
                        <a:t>Enforcing Local Content Laws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Access to inclusive financing packages and linkages to market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Access to job market information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access to financing 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gender parity through women-owned enterprises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overall Labour force participation for youth and adults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2643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F70CFE-4D12-0468-59A3-0B053F5C3F42}"/>
              </a:ext>
            </a:extLst>
          </p:cNvPr>
          <p:cNvSpPr txBox="1"/>
          <p:nvPr/>
        </p:nvSpPr>
        <p:spPr>
          <a:xfrm>
            <a:off x="2877670" y="3105835"/>
            <a:ext cx="59579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  <a:sym typeface="Arial"/>
              </a:rPr>
              <a:t>Policy Recommendations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64377-B0EB-57B9-B71C-5923984560E7}"/>
              </a:ext>
            </a:extLst>
          </p:cNvPr>
          <p:cNvGrpSpPr/>
          <p:nvPr/>
        </p:nvGrpSpPr>
        <p:grpSpPr>
          <a:xfrm>
            <a:off x="986118" y="1169895"/>
            <a:ext cx="1613647" cy="5038164"/>
            <a:chOff x="986118" y="1169895"/>
            <a:chExt cx="1613647" cy="50381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F30285-EA44-A6CE-C7EC-E396F5192B92}"/>
                </a:ext>
              </a:extLst>
            </p:cNvPr>
            <p:cNvSpPr/>
            <p:nvPr/>
          </p:nvSpPr>
          <p:spPr>
            <a:xfrm>
              <a:off x="986118" y="1169895"/>
              <a:ext cx="1613647" cy="5038164"/>
            </a:xfrm>
            <a:prstGeom prst="rect">
              <a:avLst/>
            </a:prstGeom>
            <a:solidFill>
              <a:srgbClr val="269926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88FD6-E27B-05DA-15AE-D6C1B4E2F6A8}"/>
                </a:ext>
              </a:extLst>
            </p:cNvPr>
            <p:cNvSpPr/>
            <p:nvPr/>
          </p:nvSpPr>
          <p:spPr>
            <a:xfrm>
              <a:off x="986118" y="4831976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6E4B3-40D1-20CC-8C95-5F9091E9FEE6}"/>
                </a:ext>
              </a:extLst>
            </p:cNvPr>
            <p:cNvSpPr/>
            <p:nvPr/>
          </p:nvSpPr>
          <p:spPr>
            <a:xfrm>
              <a:off x="986118" y="5318311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5500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7DBC-A8B0-869F-7645-2E61302B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Summary of Policy Recommendations	(1/2)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B015B22-17E0-9AB4-B1F3-6D79C1E24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38912"/>
              </p:ext>
            </p:extLst>
          </p:nvPr>
        </p:nvGraphicFramePr>
        <p:xfrm>
          <a:off x="159488" y="1295023"/>
          <a:ext cx="8825024" cy="4633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355">
                  <a:extLst>
                    <a:ext uri="{9D8B030D-6E8A-4147-A177-3AD203B41FA5}">
                      <a16:colId xmlns:a16="http://schemas.microsoft.com/office/drawing/2014/main" val="1880681669"/>
                    </a:ext>
                  </a:extLst>
                </a:gridCol>
                <a:gridCol w="1796902">
                  <a:extLst>
                    <a:ext uri="{9D8B030D-6E8A-4147-A177-3AD203B41FA5}">
                      <a16:colId xmlns:a16="http://schemas.microsoft.com/office/drawing/2014/main" val="65094298"/>
                    </a:ext>
                  </a:extLst>
                </a:gridCol>
                <a:gridCol w="4150787">
                  <a:extLst>
                    <a:ext uri="{9D8B030D-6E8A-4147-A177-3AD203B41FA5}">
                      <a16:colId xmlns:a16="http://schemas.microsoft.com/office/drawing/2014/main" val="2286538751"/>
                    </a:ext>
                  </a:extLst>
                </a:gridCol>
                <a:gridCol w="1324980">
                  <a:extLst>
                    <a:ext uri="{9D8B030D-6E8A-4147-A177-3AD203B41FA5}">
                      <a16:colId xmlns:a16="http://schemas.microsoft.com/office/drawing/2014/main" val="2080175317"/>
                    </a:ext>
                  </a:extLst>
                </a:gridCol>
              </a:tblGrid>
              <a:tr h="48932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Policy message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Issues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Likely Impact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19330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Support measures that keep girls in schools</a:t>
                      </a:r>
                    </a:p>
                  </a:txBody>
                  <a:tcPr marL="60512" marR="60512" marT="30256" marB="30256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Low secondary school enrollment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Low availability of secondary school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Low educational outcome among girls from poor households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Construction of secondary schools, especially in the North and provision of safe learning spaces for adolescent girls outside of school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Adoption of the Childs Right Act 2003 by remaining States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Advocacy for free secondary school education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Community level dialog to address discriminatory social norms`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 in school enrollment among girls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Decrease in fertility and increased use of contraception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61562"/>
                  </a:ext>
                </a:extLst>
              </a:tr>
              <a:tr h="12852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Expand access to, and demand for, family planning</a:t>
                      </a:r>
                    </a:p>
                  </a:txBody>
                  <a:tcPr marL="60512" marR="60512" marT="30256" marB="30256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Low unmet demand for family planning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Lack of access to family planning services in rural areas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Provide information on benefits of delaying, spacing, and limiting births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Provide vouchers for use of family planning services</a:t>
                      </a:r>
                    </a:p>
                    <a:p>
                      <a:pPr marL="171450" marR="0" lvl="0" indent="-171450" algn="l" defTabSz="1036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Engage community leaders in the North and women’s groups to address societal norms and behaviors leading to low uptake of family planning services</a:t>
                      </a:r>
                      <a:endParaRPr lang="en-US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demand for family planning services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use of family planning measures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26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22144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7DBC-A8B0-869F-7645-2E61302B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Summary of Policy Recommendations 	(2/2)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B015B22-17E0-9AB4-B1F3-6D79C1E24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99383"/>
              </p:ext>
            </p:extLst>
          </p:nvPr>
        </p:nvGraphicFramePr>
        <p:xfrm>
          <a:off x="159488" y="1236461"/>
          <a:ext cx="8825024" cy="4633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355">
                  <a:extLst>
                    <a:ext uri="{9D8B030D-6E8A-4147-A177-3AD203B41FA5}">
                      <a16:colId xmlns:a16="http://schemas.microsoft.com/office/drawing/2014/main" val="1880681669"/>
                    </a:ext>
                  </a:extLst>
                </a:gridCol>
                <a:gridCol w="1796902">
                  <a:extLst>
                    <a:ext uri="{9D8B030D-6E8A-4147-A177-3AD203B41FA5}">
                      <a16:colId xmlns:a16="http://schemas.microsoft.com/office/drawing/2014/main" val="65094298"/>
                    </a:ext>
                  </a:extLst>
                </a:gridCol>
                <a:gridCol w="4150787">
                  <a:extLst>
                    <a:ext uri="{9D8B030D-6E8A-4147-A177-3AD203B41FA5}">
                      <a16:colId xmlns:a16="http://schemas.microsoft.com/office/drawing/2014/main" val="2286538751"/>
                    </a:ext>
                  </a:extLst>
                </a:gridCol>
                <a:gridCol w="1324980">
                  <a:extLst>
                    <a:ext uri="{9D8B030D-6E8A-4147-A177-3AD203B41FA5}">
                      <a16:colId xmlns:a16="http://schemas.microsoft.com/office/drawing/2014/main" val="2080175317"/>
                    </a:ext>
                  </a:extLst>
                </a:gridCol>
              </a:tblGrid>
              <a:tr h="48932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Policy message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Issues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Likely Impact</a:t>
                      </a:r>
                    </a:p>
                  </a:txBody>
                  <a:tcPr marL="60512" marR="60512" marT="30256" marB="30256"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19330"/>
                  </a:ext>
                </a:extLst>
              </a:tr>
              <a:tr h="128521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Invest in multi-sectoral interventions that improve maternal and child health</a:t>
                      </a:r>
                    </a:p>
                  </a:txBody>
                  <a:tcPr marL="60512" marR="60512" marT="30256" marB="30256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Some of the highest rates of infant and under-five mortality in the world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Close to one-third of children aged between 6 and 59 are stunted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Expand immunization and vitamin A supplementation in lagging areas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Provide unconditional cash transfers to pregnant women during pregnancy and until the child is two years of age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Supplement cash transfers with counselling on nutrition and health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Improved maternal and child health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Reduction in childhood stunting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481103"/>
                  </a:ext>
                </a:extLst>
              </a:tr>
              <a:tr h="159133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Support programs that boost earnings and labor force participation for young women</a:t>
                      </a:r>
                    </a:p>
                  </a:txBody>
                  <a:tcPr marL="60512" marR="60512" marT="30256" marB="30256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Close to 20 percent of Nigeria’s youth (15-35) unemployed, unemployment rate higher for young women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Girls face limited labor market opportunities and a difficult school-to-work transition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Remove constraints to labor market participation for women including by providing childcare services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Offer vocational and socioemotional training and job facilitation support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Encourage women to get into male dominated sectors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Provide productive inclusion packages including grants, training, and market linkage support to ultra poor women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Improved productivity of women farmers and women-owned enterprises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labor force participation of women</a:t>
                      </a:r>
                    </a:p>
                  </a:txBody>
                  <a:tcPr marL="60512" marR="60512" marT="30256" marB="3025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487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03467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9620EA-503C-0243-0E0C-FABEFED23D60}"/>
              </a:ext>
            </a:extLst>
          </p:cNvPr>
          <p:cNvSpPr txBox="1"/>
          <p:nvPr/>
        </p:nvSpPr>
        <p:spPr>
          <a:xfrm>
            <a:off x="3399646" y="2218317"/>
            <a:ext cx="2799135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South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19908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/>
                <a:sym typeface="Arial"/>
              </a:rPr>
              <a:t>East</a:t>
            </a:r>
            <a:endParaRPr kumimoji="0" lang="en-NG" sz="6600" b="1" i="0" u="none" strike="noStrike" kern="1200" cap="none" spc="0" normalizeH="0" baseline="0" noProof="0" dirty="0">
              <a:ln>
                <a:noFill/>
              </a:ln>
              <a:solidFill>
                <a:srgbClr val="019908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3947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5"/>
          <a:ext cx="8433100" cy="554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40372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400512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18707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7838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2216624">
                <a:tc row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All Health Outcomes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entury Gothic" panose="020B0502020202020204" pitchFamily="34" charset="0"/>
                        </a:rPr>
                        <a:t>Provision of Emergency Outbreak Fund – within the Health State Ministries </a:t>
                      </a:r>
                    </a:p>
                    <a:p>
                      <a:r>
                        <a:rPr lang="en-US" sz="1300" dirty="0">
                          <a:latin typeface="Century Gothic" panose="020B0502020202020204" pitchFamily="34" charset="0"/>
                        </a:rPr>
                        <a:t>(A minimum provision of 50 million Naira to tackle health emergencies)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Identify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 and set up a law for the management of the fund 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Swift response to disease outbreaks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3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Positive change in the Health outcome indices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Impact on the quality of lives of people in the States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68482"/>
                  </a:ext>
                </a:extLst>
              </a:tr>
              <a:tr h="2548445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300" b="0" i="0">
                          <a:effectLst/>
                          <a:latin typeface="Century Gothic" panose="020B0502020202020204" pitchFamily="34" charset="0"/>
                        </a:rPr>
                        <a:t>Develop a policy to mainstream, and regulate traditional and indeginous medical practices </a:t>
                      </a:r>
                      <a:endParaRPr lang="en-US" sz="1300" b="0" kern="1200" dirty="0"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Setup a pool of fund to support research on 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traditional and </a:t>
                      </a:r>
                      <a:r>
                        <a:rPr lang="en-US" sz="1300" b="0" i="0" dirty="0" err="1">
                          <a:effectLst/>
                          <a:latin typeface="Century Gothic" panose="020B0502020202020204" pitchFamily="34" charset="0"/>
                        </a:rPr>
                        <a:t>indeginous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 medical practices </a:t>
                      </a:r>
                      <a:endParaRPr lang="en-US" sz="1300" b="0" i="0" kern="1200" dirty="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life expectancy ratio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Improved maternal health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059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4"/>
          <a:ext cx="8433100" cy="589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40372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400512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18707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3704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71158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Under 5 Stunting</a:t>
                      </a: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Domesticate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en-GB" sz="1300" b="0" i="0" dirty="0" err="1">
                          <a:effectLst/>
                          <a:latin typeface="Century Gothic" panose="020B0502020202020204" pitchFamily="34" charset="0"/>
                        </a:rPr>
                        <a:t>operationalize</a:t>
                      </a: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 the National Policy on Nutrition</a:t>
                      </a:r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Adoption of regenerative agriculture policies for enhanced production of nutritional foods 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Promote exclusive breastfeeding 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Integrate mandatory 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growth monitoring</a:t>
                      </a: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 into immunization 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programs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Ensure maternal and paternal leave schedules are adhered to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Training of Farmers on regenerative agricultural practices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Initiative for early identification of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i="0" dirty="0">
                          <a:effectLst/>
                          <a:latin typeface="Century Gothic" panose="020B0502020202020204" pitchFamily="34" charset="0"/>
                        </a:rPr>
                        <a:t>nutrition in Preschool</a:t>
                      </a: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Establishment of crèches in all public facilities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3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Overall impact on the health outcome areas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access to</a:t>
                      </a: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quality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healthcare provision in the State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68482"/>
                  </a:ext>
                </a:extLst>
              </a:tr>
              <a:tr h="146687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Adult Survival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300" b="0" i="0">
                          <a:effectLst/>
                          <a:latin typeface="Century Gothic" panose="020B0502020202020204" pitchFamily="34" charset="0"/>
                        </a:rPr>
                        <a:t>Ensure that social protection programs are domesticated </a:t>
                      </a:r>
                      <a:endParaRPr lang="en-US" sz="1300" b="0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>
                          <a:effectLst/>
                          <a:latin typeface="Century Gothic" panose="020B0502020202020204" pitchFamily="34" charset="0"/>
                        </a:rPr>
                        <a:t>Set up inter-ministerial committees to address and implement this program(s)</a:t>
                      </a:r>
                      <a:endParaRPr lang="en-US" sz="1300" b="0" i="0" kern="120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life expectancy ratio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Improved maternal health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03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1"/>
          <p:cNvSpPr txBox="1">
            <a:spLocks noGrp="1"/>
          </p:cNvSpPr>
          <p:nvPr>
            <p:ph type="title"/>
          </p:nvPr>
        </p:nvSpPr>
        <p:spPr>
          <a:xfrm>
            <a:off x="142428" y="709189"/>
            <a:ext cx="8837206" cy="628353"/>
          </a:xfrm>
          <a:prstGeom prst="rect">
            <a:avLst/>
          </a:prstGeom>
        </p:spPr>
        <p:txBody>
          <a:bodyPr>
            <a:normAutofit/>
          </a:bodyPr>
          <a:lstStyle>
            <a:lvl1pPr indent="381000"/>
          </a:lstStyle>
          <a:p>
            <a:pPr indent="0"/>
            <a:r>
              <a:rPr sz="1633" dirty="0">
                <a:latin typeface="Avenir Next LT Pro" panose="020B0504020202020204" pitchFamily="34" charset="0"/>
              </a:rPr>
              <a:t>The </a:t>
            </a:r>
            <a:r>
              <a:rPr lang="en-US" sz="1633" dirty="0">
                <a:latin typeface="Avenir Next LT Pro" panose="020B0504020202020204" pitchFamily="34" charset="0"/>
              </a:rPr>
              <a:t>HCD </a:t>
            </a:r>
            <a:r>
              <a:rPr sz="1633" dirty="0">
                <a:latin typeface="Avenir Next LT Pro" panose="020B0504020202020204" pitchFamily="34" charset="0"/>
              </a:rPr>
              <a:t>Program</a:t>
            </a:r>
            <a:r>
              <a:rPr lang="en-US" sz="1633" dirty="0">
                <a:latin typeface="Avenir Next LT Pro" panose="020B0504020202020204" pitchFamily="34" charset="0"/>
              </a:rPr>
              <a:t> </a:t>
            </a:r>
            <a:r>
              <a:rPr sz="1633" dirty="0">
                <a:latin typeface="Avenir Next LT Pro" panose="020B0504020202020204" pitchFamily="34" charset="0"/>
              </a:rPr>
              <a:t>focuses on </a:t>
            </a:r>
            <a:r>
              <a:rPr lang="en-US" sz="1633" dirty="0">
                <a:latin typeface="Avenir Next LT Pro" panose="020B0504020202020204" pitchFamily="34" charset="0"/>
              </a:rPr>
              <a:t>three (</a:t>
            </a:r>
            <a:r>
              <a:rPr sz="1633" dirty="0">
                <a:latin typeface="Avenir Next LT Pro" panose="020B0504020202020204" pitchFamily="34" charset="0"/>
              </a:rPr>
              <a:t>3</a:t>
            </a:r>
            <a:r>
              <a:rPr lang="en-US" sz="1633" dirty="0">
                <a:latin typeface="Avenir Next LT Pro" panose="020B0504020202020204" pitchFamily="34" charset="0"/>
              </a:rPr>
              <a:t>)</a:t>
            </a:r>
            <a:r>
              <a:rPr sz="1633" dirty="0">
                <a:latin typeface="Avenir Next LT Pro" panose="020B0504020202020204" pitchFamily="34" charset="0"/>
              </a:rPr>
              <a:t> Thematic Areas and </a:t>
            </a:r>
            <a:r>
              <a:rPr lang="en-US" sz="1633" dirty="0">
                <a:latin typeface="Avenir Next LT Pro" panose="020B0504020202020204" pitchFamily="34" charset="0"/>
              </a:rPr>
              <a:t>six (</a:t>
            </a:r>
            <a:r>
              <a:rPr sz="1633" dirty="0">
                <a:latin typeface="Avenir Next LT Pro" panose="020B0504020202020204" pitchFamily="34" charset="0"/>
              </a:rPr>
              <a:t>6</a:t>
            </a:r>
            <a:r>
              <a:rPr lang="en-US" sz="1633" dirty="0">
                <a:latin typeface="Avenir Next LT Pro" panose="020B0504020202020204" pitchFamily="34" charset="0"/>
              </a:rPr>
              <a:t>)</a:t>
            </a:r>
            <a:r>
              <a:rPr sz="1633" dirty="0">
                <a:latin typeface="Avenir Next LT Pro" panose="020B0504020202020204" pitchFamily="34" charset="0"/>
              </a:rPr>
              <a:t> critical human capital development outcome areas</a:t>
            </a:r>
          </a:p>
        </p:txBody>
      </p:sp>
      <p:grpSp>
        <p:nvGrpSpPr>
          <p:cNvPr id="622" name="Group 18"/>
          <p:cNvGrpSpPr/>
          <p:nvPr/>
        </p:nvGrpSpPr>
        <p:grpSpPr>
          <a:xfrm>
            <a:off x="123699" y="1569519"/>
            <a:ext cx="4777319" cy="5107261"/>
            <a:chOff x="0" y="-1"/>
            <a:chExt cx="4680001" cy="5003223"/>
          </a:xfrm>
        </p:grpSpPr>
        <p:grpSp>
          <p:nvGrpSpPr>
            <p:cNvPr id="600" name="Group 28"/>
            <p:cNvGrpSpPr/>
            <p:nvPr/>
          </p:nvGrpSpPr>
          <p:grpSpPr>
            <a:xfrm>
              <a:off x="1516456" y="-1"/>
              <a:ext cx="1687159" cy="188513"/>
              <a:chOff x="0" y="0"/>
              <a:chExt cx="1687157" cy="188511"/>
            </a:xfrm>
          </p:grpSpPr>
          <p:sp>
            <p:nvSpPr>
              <p:cNvPr id="598" name="Legend1"/>
              <p:cNvSpPr txBox="1"/>
              <p:nvPr/>
            </p:nvSpPr>
            <p:spPr>
              <a:xfrm>
                <a:off x="196367" y="0"/>
                <a:ext cx="1490790" cy="188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895350">
                  <a:defRPr sz="1200"/>
                </a:lvl1pPr>
              </a:lstStyle>
              <a:p>
                <a:pPr defTabSz="913973" hangingPunct="0"/>
                <a:r>
                  <a:rPr sz="1225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Cross-cutting themes</a:t>
                </a:r>
              </a:p>
            </p:txBody>
          </p:sp>
          <p:sp>
            <p:nvSpPr>
              <p:cNvPr id="599" name="Oval 14"/>
              <p:cNvSpPr/>
              <p:nvPr/>
            </p:nvSpPr>
            <p:spPr>
              <a:xfrm>
                <a:off x="0" y="16507"/>
                <a:ext cx="120877" cy="120877"/>
              </a:xfrm>
              <a:prstGeom prst="ellips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algn="ctr" defTabSz="933420" hangingPunct="0">
                  <a:defRPr sz="1200">
                    <a:solidFill>
                      <a:srgbClr val="FFFFFF"/>
                    </a:solidFill>
                  </a:defRPr>
                </a:pPr>
                <a:endParaRPr sz="1225" kern="0">
                  <a:solidFill>
                    <a:srgbClr val="FFFFFF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roup 91"/>
            <p:cNvGrpSpPr/>
            <p:nvPr/>
          </p:nvGrpSpPr>
          <p:grpSpPr>
            <a:xfrm>
              <a:off x="0" y="323220"/>
              <a:ext cx="4680001" cy="4680002"/>
              <a:chOff x="0" y="0"/>
              <a:chExt cx="4680000" cy="4680000"/>
            </a:xfrm>
          </p:grpSpPr>
          <p:sp>
            <p:nvSpPr>
              <p:cNvPr id="601" name="Oval 7"/>
              <p:cNvSpPr/>
              <p:nvPr/>
            </p:nvSpPr>
            <p:spPr>
              <a:xfrm>
                <a:off x="0" y="0"/>
                <a:ext cx="4680000" cy="4680000"/>
              </a:xfrm>
              <a:prstGeom prst="ellips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algn="ctr" defTabSz="933420" hangingPunct="0"/>
                <a:endParaRPr sz="1633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2" name="TextBox 59"/>
              <p:cNvSpPr txBox="1"/>
              <p:nvPr/>
            </p:nvSpPr>
            <p:spPr>
              <a:xfrm rot="18094601">
                <a:off x="50666" y="1160808"/>
                <a:ext cx="1444305" cy="251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895350">
                  <a:defRPr>
                    <a:solidFill>
                      <a:schemeClr val="accent6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solidFill>
                      <a:srgbClr val="80808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Social inclusion</a:t>
                </a:r>
              </a:p>
            </p:txBody>
          </p:sp>
          <p:sp>
            <p:nvSpPr>
              <p:cNvPr id="603" name="TextBox 60"/>
              <p:cNvSpPr txBox="1"/>
              <p:nvPr/>
            </p:nvSpPr>
            <p:spPr>
              <a:xfrm>
                <a:off x="1223195" y="4103403"/>
                <a:ext cx="2151378" cy="246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895350">
                  <a:defRPr>
                    <a:solidFill>
                      <a:schemeClr val="accent6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solidFill>
                      <a:srgbClr val="80808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Gender empowerment</a:t>
                </a:r>
              </a:p>
            </p:txBody>
          </p:sp>
          <p:sp>
            <p:nvSpPr>
              <p:cNvPr id="604" name="TextBox 62"/>
              <p:cNvSpPr txBox="1"/>
              <p:nvPr/>
            </p:nvSpPr>
            <p:spPr>
              <a:xfrm rot="3575517">
                <a:off x="3304643" y="1344450"/>
                <a:ext cx="1584481" cy="246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895350">
                  <a:defRPr>
                    <a:solidFill>
                      <a:schemeClr val="accent6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solidFill>
                      <a:srgbClr val="80808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Social protection</a:t>
                </a:r>
              </a:p>
            </p:txBody>
          </p:sp>
          <p:sp>
            <p:nvSpPr>
              <p:cNvPr id="605" name="Freeform 6"/>
              <p:cNvSpPr/>
              <p:nvPr/>
            </p:nvSpPr>
            <p:spPr>
              <a:xfrm>
                <a:off x="177901" y="2720949"/>
                <a:ext cx="4315464" cy="1280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8072" y="21600"/>
                    </a:lnTo>
                    <a:lnTo>
                      <a:pt x="3703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t">
                <a:noAutofit/>
              </a:bodyPr>
              <a:lstStyle/>
              <a:p>
                <a:pPr defTabSz="933420" hangingPunct="0"/>
                <a:endParaRPr sz="1633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6" name="Freeform 7"/>
              <p:cNvSpPr/>
              <p:nvPr/>
            </p:nvSpPr>
            <p:spPr>
              <a:xfrm>
                <a:off x="177900" y="243526"/>
                <a:ext cx="2904161" cy="3757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48" y="0"/>
                    </a:moveTo>
                    <a:lnTo>
                      <a:pt x="0" y="14241"/>
                    </a:lnTo>
                    <a:lnTo>
                      <a:pt x="5503" y="21600"/>
                    </a:lnTo>
                    <a:lnTo>
                      <a:pt x="21600" y="0"/>
                    </a:lnTo>
                    <a:lnTo>
                      <a:pt x="106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t">
                <a:noAutofit/>
              </a:bodyPr>
              <a:lstStyle/>
              <a:p>
                <a:pPr defTabSz="933420" hangingPunct="0"/>
                <a:endParaRPr sz="1633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7" name="Freeform 8"/>
              <p:cNvSpPr/>
              <p:nvPr/>
            </p:nvSpPr>
            <p:spPr>
              <a:xfrm>
                <a:off x="1618330" y="243526"/>
                <a:ext cx="2883771" cy="3757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6320" y="21600"/>
                    </a:lnTo>
                    <a:lnTo>
                      <a:pt x="21600" y="14241"/>
                    </a:lnTo>
                    <a:lnTo>
                      <a:pt x="110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t">
                <a:noAutofit/>
              </a:bodyPr>
              <a:lstStyle/>
              <a:p>
                <a:pPr defTabSz="933420" hangingPunct="0"/>
                <a:endParaRPr sz="1633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8" name="TextBox 39"/>
              <p:cNvSpPr txBox="1"/>
              <p:nvPr/>
            </p:nvSpPr>
            <p:spPr>
              <a:xfrm>
                <a:off x="604204" y="2024263"/>
                <a:ext cx="1206720" cy="502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895350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latin typeface="Avenir Next LT Pro" panose="020B0504020202020204" pitchFamily="34" charset="0"/>
                    <a:cs typeface="Arial"/>
                    <a:sym typeface="Arial"/>
                  </a:rPr>
                  <a:t>Health and nutrition</a:t>
                </a:r>
              </a:p>
            </p:txBody>
          </p:sp>
          <p:sp>
            <p:nvSpPr>
              <p:cNvPr id="609" name="TextBox 43"/>
              <p:cNvSpPr txBox="1"/>
              <p:nvPr/>
            </p:nvSpPr>
            <p:spPr>
              <a:xfrm>
                <a:off x="2948031" y="2024263"/>
                <a:ext cx="1014700" cy="251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895350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latin typeface="Avenir Next LT Pro" panose="020B0504020202020204" pitchFamily="34" charset="0"/>
                    <a:cs typeface="Arial"/>
                    <a:sym typeface="Arial"/>
                  </a:rPr>
                  <a:t>Education</a:t>
                </a:r>
              </a:p>
            </p:txBody>
          </p:sp>
          <p:sp>
            <p:nvSpPr>
              <p:cNvPr id="610" name="Freeform 19"/>
              <p:cNvSpPr/>
              <p:nvPr/>
            </p:nvSpPr>
            <p:spPr>
              <a:xfrm>
                <a:off x="3058242" y="1518203"/>
                <a:ext cx="628822" cy="481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30" y="12741"/>
                    </a:moveTo>
                    <a:cubicBezTo>
                      <a:pt x="2830" y="12741"/>
                      <a:pt x="2830" y="12741"/>
                      <a:pt x="2830" y="12741"/>
                    </a:cubicBezTo>
                    <a:cubicBezTo>
                      <a:pt x="2657" y="12741"/>
                      <a:pt x="2512" y="13156"/>
                      <a:pt x="2512" y="13684"/>
                    </a:cubicBezTo>
                    <a:cubicBezTo>
                      <a:pt x="2512" y="14212"/>
                      <a:pt x="2657" y="14626"/>
                      <a:pt x="2830" y="14664"/>
                    </a:cubicBezTo>
                    <a:cubicBezTo>
                      <a:pt x="2830" y="14664"/>
                      <a:pt x="2830" y="14664"/>
                      <a:pt x="2830" y="14664"/>
                    </a:cubicBezTo>
                    <a:cubicBezTo>
                      <a:pt x="3003" y="14664"/>
                      <a:pt x="3148" y="14212"/>
                      <a:pt x="3148" y="13684"/>
                    </a:cubicBezTo>
                    <a:cubicBezTo>
                      <a:pt x="3148" y="13156"/>
                      <a:pt x="3003" y="12741"/>
                      <a:pt x="2830" y="12741"/>
                    </a:cubicBezTo>
                    <a:close/>
                    <a:moveTo>
                      <a:pt x="17095" y="10857"/>
                    </a:moveTo>
                    <a:cubicBezTo>
                      <a:pt x="2945" y="10857"/>
                      <a:pt x="2945" y="10857"/>
                      <a:pt x="2945" y="10857"/>
                    </a:cubicBezTo>
                    <a:cubicBezTo>
                      <a:pt x="2368" y="10857"/>
                      <a:pt x="1935" y="11497"/>
                      <a:pt x="1761" y="12553"/>
                    </a:cubicBezTo>
                    <a:cubicBezTo>
                      <a:pt x="1704" y="12892"/>
                      <a:pt x="1646" y="13269"/>
                      <a:pt x="1646" y="13684"/>
                    </a:cubicBezTo>
                    <a:cubicBezTo>
                      <a:pt x="1646" y="15342"/>
                      <a:pt x="2166" y="16511"/>
                      <a:pt x="2917" y="16549"/>
                    </a:cubicBezTo>
                    <a:cubicBezTo>
                      <a:pt x="8952" y="16549"/>
                      <a:pt x="8952" y="16549"/>
                      <a:pt x="8952" y="16549"/>
                    </a:cubicBezTo>
                    <a:cubicBezTo>
                      <a:pt x="7566" y="20469"/>
                      <a:pt x="7566" y="20469"/>
                      <a:pt x="7566" y="20469"/>
                    </a:cubicBezTo>
                    <a:cubicBezTo>
                      <a:pt x="8807" y="20318"/>
                      <a:pt x="8807" y="20318"/>
                      <a:pt x="8807" y="20318"/>
                    </a:cubicBezTo>
                    <a:cubicBezTo>
                      <a:pt x="9472" y="21600"/>
                      <a:pt x="9472" y="21600"/>
                      <a:pt x="9472" y="21600"/>
                    </a:cubicBezTo>
                    <a:cubicBezTo>
                      <a:pt x="10309" y="19263"/>
                      <a:pt x="10309" y="19263"/>
                      <a:pt x="10309" y="19263"/>
                    </a:cubicBezTo>
                    <a:cubicBezTo>
                      <a:pt x="11118" y="21600"/>
                      <a:pt x="11118" y="21600"/>
                      <a:pt x="11118" y="21600"/>
                    </a:cubicBezTo>
                    <a:cubicBezTo>
                      <a:pt x="11782" y="20318"/>
                      <a:pt x="11782" y="20318"/>
                      <a:pt x="11782" y="20318"/>
                    </a:cubicBezTo>
                    <a:cubicBezTo>
                      <a:pt x="13024" y="20469"/>
                      <a:pt x="13024" y="20469"/>
                      <a:pt x="13024" y="20469"/>
                    </a:cubicBezTo>
                    <a:cubicBezTo>
                      <a:pt x="11637" y="16549"/>
                      <a:pt x="11637" y="16549"/>
                      <a:pt x="11637" y="16549"/>
                    </a:cubicBezTo>
                    <a:cubicBezTo>
                      <a:pt x="17066" y="16549"/>
                      <a:pt x="17066" y="16549"/>
                      <a:pt x="17066" y="16549"/>
                    </a:cubicBezTo>
                    <a:cubicBezTo>
                      <a:pt x="17817" y="16549"/>
                      <a:pt x="18366" y="15380"/>
                      <a:pt x="18366" y="13721"/>
                    </a:cubicBezTo>
                    <a:cubicBezTo>
                      <a:pt x="18366" y="12025"/>
                      <a:pt x="17846" y="10857"/>
                      <a:pt x="17095" y="10857"/>
                    </a:cubicBezTo>
                    <a:close/>
                    <a:moveTo>
                      <a:pt x="2917" y="15795"/>
                    </a:moveTo>
                    <a:cubicBezTo>
                      <a:pt x="2917" y="15795"/>
                      <a:pt x="2917" y="15795"/>
                      <a:pt x="2917" y="15795"/>
                    </a:cubicBezTo>
                    <a:cubicBezTo>
                      <a:pt x="2541" y="15795"/>
                      <a:pt x="2224" y="14852"/>
                      <a:pt x="2224" y="13684"/>
                    </a:cubicBezTo>
                    <a:cubicBezTo>
                      <a:pt x="2224" y="12515"/>
                      <a:pt x="2541" y="11610"/>
                      <a:pt x="2945" y="11610"/>
                    </a:cubicBezTo>
                    <a:cubicBezTo>
                      <a:pt x="2945" y="11610"/>
                      <a:pt x="2945" y="11610"/>
                      <a:pt x="2945" y="11610"/>
                    </a:cubicBezTo>
                    <a:cubicBezTo>
                      <a:pt x="3321" y="11610"/>
                      <a:pt x="3639" y="12553"/>
                      <a:pt x="3639" y="13684"/>
                    </a:cubicBezTo>
                    <a:cubicBezTo>
                      <a:pt x="3639" y="14852"/>
                      <a:pt x="3321" y="15795"/>
                      <a:pt x="2917" y="15795"/>
                    </a:cubicBezTo>
                    <a:close/>
                    <a:moveTo>
                      <a:pt x="9067" y="15795"/>
                    </a:moveTo>
                    <a:cubicBezTo>
                      <a:pt x="3812" y="15795"/>
                      <a:pt x="3812" y="15795"/>
                      <a:pt x="3812" y="15795"/>
                    </a:cubicBezTo>
                    <a:cubicBezTo>
                      <a:pt x="4072" y="15305"/>
                      <a:pt x="4216" y="14551"/>
                      <a:pt x="4216" y="13721"/>
                    </a:cubicBezTo>
                    <a:cubicBezTo>
                      <a:pt x="4216" y="12817"/>
                      <a:pt x="4072" y="12101"/>
                      <a:pt x="3841" y="11610"/>
                    </a:cubicBezTo>
                    <a:cubicBezTo>
                      <a:pt x="9067" y="11610"/>
                      <a:pt x="9067" y="11610"/>
                      <a:pt x="9067" y="11610"/>
                    </a:cubicBezTo>
                    <a:cubicBezTo>
                      <a:pt x="9327" y="12025"/>
                      <a:pt x="9472" y="12817"/>
                      <a:pt x="9472" y="13721"/>
                    </a:cubicBezTo>
                    <a:cubicBezTo>
                      <a:pt x="9472" y="14588"/>
                      <a:pt x="9298" y="15380"/>
                      <a:pt x="9067" y="15795"/>
                    </a:cubicBezTo>
                    <a:close/>
                    <a:moveTo>
                      <a:pt x="17095" y="15795"/>
                    </a:moveTo>
                    <a:cubicBezTo>
                      <a:pt x="11695" y="15795"/>
                      <a:pt x="11695" y="15795"/>
                      <a:pt x="11695" y="15795"/>
                    </a:cubicBezTo>
                    <a:cubicBezTo>
                      <a:pt x="11926" y="15380"/>
                      <a:pt x="12099" y="14588"/>
                      <a:pt x="12099" y="13721"/>
                    </a:cubicBezTo>
                    <a:cubicBezTo>
                      <a:pt x="12099" y="12817"/>
                      <a:pt x="11955" y="12025"/>
                      <a:pt x="11695" y="11610"/>
                    </a:cubicBezTo>
                    <a:cubicBezTo>
                      <a:pt x="17095" y="11610"/>
                      <a:pt x="17095" y="11610"/>
                      <a:pt x="17095" y="11610"/>
                    </a:cubicBezTo>
                    <a:cubicBezTo>
                      <a:pt x="17471" y="11610"/>
                      <a:pt x="17788" y="12553"/>
                      <a:pt x="17788" y="13684"/>
                    </a:cubicBezTo>
                    <a:cubicBezTo>
                      <a:pt x="17788" y="14852"/>
                      <a:pt x="17471" y="15795"/>
                      <a:pt x="17095" y="15795"/>
                    </a:cubicBezTo>
                    <a:close/>
                    <a:moveTo>
                      <a:pt x="21600" y="13571"/>
                    </a:moveTo>
                    <a:cubicBezTo>
                      <a:pt x="21022" y="10668"/>
                      <a:pt x="21022" y="10668"/>
                      <a:pt x="21022" y="10668"/>
                    </a:cubicBezTo>
                    <a:cubicBezTo>
                      <a:pt x="21080" y="10630"/>
                      <a:pt x="21138" y="10555"/>
                      <a:pt x="21196" y="10517"/>
                    </a:cubicBezTo>
                    <a:cubicBezTo>
                      <a:pt x="21571" y="9952"/>
                      <a:pt x="21571" y="9123"/>
                      <a:pt x="21138" y="8595"/>
                    </a:cubicBezTo>
                    <a:cubicBezTo>
                      <a:pt x="21022" y="8444"/>
                      <a:pt x="20907" y="8369"/>
                      <a:pt x="20763" y="8293"/>
                    </a:cubicBezTo>
                    <a:cubicBezTo>
                      <a:pt x="20647" y="7388"/>
                      <a:pt x="20387" y="6107"/>
                      <a:pt x="19867" y="5127"/>
                    </a:cubicBezTo>
                    <a:cubicBezTo>
                      <a:pt x="20647" y="4825"/>
                      <a:pt x="20647" y="4825"/>
                      <a:pt x="20647" y="4825"/>
                    </a:cubicBezTo>
                    <a:cubicBezTo>
                      <a:pt x="20647" y="3996"/>
                      <a:pt x="20647" y="3996"/>
                      <a:pt x="20647" y="3996"/>
                    </a:cubicBezTo>
                    <a:cubicBezTo>
                      <a:pt x="16749" y="2488"/>
                      <a:pt x="16749" y="2488"/>
                      <a:pt x="16749" y="2488"/>
                    </a:cubicBezTo>
                    <a:cubicBezTo>
                      <a:pt x="14987" y="1809"/>
                      <a:pt x="14987" y="1809"/>
                      <a:pt x="14987" y="1809"/>
                    </a:cubicBezTo>
                    <a:cubicBezTo>
                      <a:pt x="10338" y="0"/>
                      <a:pt x="10338" y="0"/>
                      <a:pt x="10338" y="0"/>
                    </a:cubicBezTo>
                    <a:cubicBezTo>
                      <a:pt x="5660" y="1809"/>
                      <a:pt x="5660" y="1809"/>
                      <a:pt x="5660" y="1809"/>
                    </a:cubicBezTo>
                    <a:cubicBezTo>
                      <a:pt x="3927" y="2488"/>
                      <a:pt x="3927" y="2488"/>
                      <a:pt x="3927" y="2488"/>
                    </a:cubicBezTo>
                    <a:cubicBezTo>
                      <a:pt x="0" y="3996"/>
                      <a:pt x="0" y="3996"/>
                      <a:pt x="0" y="3996"/>
                    </a:cubicBezTo>
                    <a:cubicBezTo>
                      <a:pt x="0" y="4825"/>
                      <a:pt x="0" y="4825"/>
                      <a:pt x="0" y="4825"/>
                    </a:cubicBezTo>
                    <a:cubicBezTo>
                      <a:pt x="3927" y="6371"/>
                      <a:pt x="3927" y="6371"/>
                      <a:pt x="3927" y="6371"/>
                    </a:cubicBezTo>
                    <a:cubicBezTo>
                      <a:pt x="4418" y="6559"/>
                      <a:pt x="4418" y="6559"/>
                      <a:pt x="4418" y="6559"/>
                    </a:cubicBezTo>
                    <a:cubicBezTo>
                      <a:pt x="4938" y="6748"/>
                      <a:pt x="4938" y="6748"/>
                      <a:pt x="4938" y="6748"/>
                    </a:cubicBezTo>
                    <a:cubicBezTo>
                      <a:pt x="4938" y="9424"/>
                      <a:pt x="4938" y="9424"/>
                      <a:pt x="4938" y="9424"/>
                    </a:cubicBezTo>
                    <a:cubicBezTo>
                      <a:pt x="15709" y="9424"/>
                      <a:pt x="15709" y="9424"/>
                      <a:pt x="15709" y="9424"/>
                    </a:cubicBezTo>
                    <a:cubicBezTo>
                      <a:pt x="15709" y="6748"/>
                      <a:pt x="15709" y="6748"/>
                      <a:pt x="15709" y="6748"/>
                    </a:cubicBezTo>
                    <a:cubicBezTo>
                      <a:pt x="16229" y="6559"/>
                      <a:pt x="16229" y="6559"/>
                      <a:pt x="16229" y="6559"/>
                    </a:cubicBezTo>
                    <a:cubicBezTo>
                      <a:pt x="16749" y="6371"/>
                      <a:pt x="16749" y="6371"/>
                      <a:pt x="16749" y="6371"/>
                    </a:cubicBezTo>
                    <a:cubicBezTo>
                      <a:pt x="19030" y="5466"/>
                      <a:pt x="19030" y="5466"/>
                      <a:pt x="19030" y="5466"/>
                    </a:cubicBezTo>
                    <a:cubicBezTo>
                      <a:pt x="19579" y="6258"/>
                      <a:pt x="19810" y="7502"/>
                      <a:pt x="19925" y="8406"/>
                    </a:cubicBezTo>
                    <a:cubicBezTo>
                      <a:pt x="19839" y="8482"/>
                      <a:pt x="19752" y="8557"/>
                      <a:pt x="19694" y="8632"/>
                    </a:cubicBezTo>
                    <a:cubicBezTo>
                      <a:pt x="19290" y="9198"/>
                      <a:pt x="19319" y="10027"/>
                      <a:pt x="19723" y="10555"/>
                    </a:cubicBezTo>
                    <a:cubicBezTo>
                      <a:pt x="19752" y="10593"/>
                      <a:pt x="19810" y="10630"/>
                      <a:pt x="19839" y="10668"/>
                    </a:cubicBezTo>
                    <a:cubicBezTo>
                      <a:pt x="19261" y="13571"/>
                      <a:pt x="19261" y="13571"/>
                      <a:pt x="19261" y="13571"/>
                    </a:cubicBezTo>
                    <a:lnTo>
                      <a:pt x="21600" y="135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6670" tIns="46670" rIns="46670" bIns="46670" numCol="1" anchor="t">
                <a:noAutofit/>
              </a:bodyPr>
              <a:lstStyle/>
              <a:p>
                <a:pPr defTabSz="933420" hangingPunct="0"/>
                <a:endParaRPr sz="1633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11" name="TextBox 45"/>
              <p:cNvSpPr txBox="1"/>
              <p:nvPr/>
            </p:nvSpPr>
            <p:spPr>
              <a:xfrm>
                <a:off x="1496191" y="3335120"/>
                <a:ext cx="1699120" cy="502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895350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defTabSz="913973" hangingPunct="0"/>
                <a:r>
                  <a:rPr sz="1633" kern="0">
                    <a:latin typeface="Avenir Next LT Pro" panose="020B0504020202020204" pitchFamily="34" charset="0"/>
                    <a:cs typeface="Arial"/>
                    <a:sym typeface="Arial"/>
                  </a:rPr>
                  <a:t>Labour force participation</a:t>
                </a:r>
              </a:p>
            </p:txBody>
          </p:sp>
          <p:grpSp>
            <p:nvGrpSpPr>
              <p:cNvPr id="617" name="Group 46"/>
              <p:cNvGrpSpPr/>
              <p:nvPr/>
            </p:nvGrpSpPr>
            <p:grpSpPr>
              <a:xfrm>
                <a:off x="2186624" y="2900854"/>
                <a:ext cx="347582" cy="366491"/>
                <a:chOff x="0" y="0"/>
                <a:chExt cx="347580" cy="366489"/>
              </a:xfrm>
            </p:grpSpPr>
            <p:sp>
              <p:nvSpPr>
                <p:cNvPr id="612" name="Freeform 7026"/>
                <p:cNvSpPr/>
                <p:nvPr/>
              </p:nvSpPr>
              <p:spPr>
                <a:xfrm>
                  <a:off x="0" y="0"/>
                  <a:ext cx="298179" cy="366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6" y="3923"/>
                      </a:moveTo>
                      <a:lnTo>
                        <a:pt x="4816" y="3923"/>
                      </a:lnTo>
                      <a:lnTo>
                        <a:pt x="4816" y="1341"/>
                      </a:lnTo>
                      <a:lnTo>
                        <a:pt x="1646" y="3923"/>
                      </a:lnTo>
                      <a:close/>
                      <a:moveTo>
                        <a:pt x="5283" y="4701"/>
                      </a:moveTo>
                      <a:lnTo>
                        <a:pt x="955" y="4701"/>
                      </a:lnTo>
                      <a:lnTo>
                        <a:pt x="955" y="20806"/>
                      </a:lnTo>
                      <a:lnTo>
                        <a:pt x="20645" y="20806"/>
                      </a:lnTo>
                      <a:lnTo>
                        <a:pt x="20645" y="19597"/>
                      </a:lnTo>
                      <a:lnTo>
                        <a:pt x="21600" y="19531"/>
                      </a:lnTo>
                      <a:lnTo>
                        <a:pt x="21600" y="21203"/>
                      </a:lnTo>
                      <a:cubicBezTo>
                        <a:pt x="21600" y="21418"/>
                        <a:pt x="21376" y="21600"/>
                        <a:pt x="21112" y="21600"/>
                      </a:cubicBezTo>
                      <a:lnTo>
                        <a:pt x="488" y="21600"/>
                      </a:lnTo>
                      <a:cubicBezTo>
                        <a:pt x="224" y="21600"/>
                        <a:pt x="0" y="21418"/>
                        <a:pt x="0" y="21203"/>
                      </a:cubicBezTo>
                      <a:lnTo>
                        <a:pt x="0" y="4303"/>
                      </a:lnTo>
                      <a:cubicBezTo>
                        <a:pt x="0" y="4204"/>
                        <a:pt x="61" y="4105"/>
                        <a:pt x="142" y="4039"/>
                      </a:cubicBezTo>
                      <a:lnTo>
                        <a:pt x="4958" y="116"/>
                      </a:lnTo>
                      <a:lnTo>
                        <a:pt x="5283" y="0"/>
                      </a:lnTo>
                      <a:lnTo>
                        <a:pt x="21112" y="0"/>
                      </a:lnTo>
                      <a:cubicBezTo>
                        <a:pt x="21376" y="0"/>
                        <a:pt x="21600" y="182"/>
                        <a:pt x="21600" y="397"/>
                      </a:cubicBezTo>
                      <a:lnTo>
                        <a:pt x="21600" y="15608"/>
                      </a:lnTo>
                      <a:lnTo>
                        <a:pt x="20645" y="15674"/>
                      </a:lnTo>
                      <a:lnTo>
                        <a:pt x="20645" y="778"/>
                      </a:lnTo>
                      <a:lnTo>
                        <a:pt x="5771" y="778"/>
                      </a:lnTo>
                      <a:lnTo>
                        <a:pt x="5771" y="4303"/>
                      </a:lnTo>
                      <a:cubicBezTo>
                        <a:pt x="5771" y="4519"/>
                        <a:pt x="5547" y="4701"/>
                        <a:pt x="5283" y="4701"/>
                      </a:cubicBez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Freeform 7027"/>
                <p:cNvSpPr/>
                <p:nvPr/>
              </p:nvSpPr>
              <p:spPr>
                <a:xfrm>
                  <a:off x="35781" y="213062"/>
                  <a:ext cx="226075" cy="13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2" y="21600"/>
                      </a:moveTo>
                      <a:cubicBezTo>
                        <a:pt x="268" y="21600"/>
                        <a:pt x="0" y="17004"/>
                        <a:pt x="0" y="11030"/>
                      </a:cubicBezTo>
                      <a:cubicBezTo>
                        <a:pt x="0" y="5055"/>
                        <a:pt x="268" y="0"/>
                        <a:pt x="642" y="0"/>
                      </a:cubicBezTo>
                      <a:lnTo>
                        <a:pt x="20958" y="0"/>
                      </a:lnTo>
                      <a:cubicBezTo>
                        <a:pt x="21306" y="0"/>
                        <a:pt x="21600" y="5055"/>
                        <a:pt x="21600" y="11030"/>
                      </a:cubicBezTo>
                      <a:cubicBezTo>
                        <a:pt x="21600" y="17004"/>
                        <a:pt x="21306" y="21600"/>
                        <a:pt x="20958" y="21600"/>
                      </a:cubicBezTo>
                      <a:lnTo>
                        <a:pt x="642" y="2160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Freeform 7028"/>
                <p:cNvSpPr/>
                <p:nvPr/>
              </p:nvSpPr>
              <p:spPr>
                <a:xfrm>
                  <a:off x="35781" y="243965"/>
                  <a:ext cx="226075" cy="13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2" y="21600"/>
                      </a:moveTo>
                      <a:cubicBezTo>
                        <a:pt x="268" y="21600"/>
                        <a:pt x="0" y="16545"/>
                        <a:pt x="0" y="10570"/>
                      </a:cubicBezTo>
                      <a:cubicBezTo>
                        <a:pt x="0" y="4596"/>
                        <a:pt x="268" y="0"/>
                        <a:pt x="642" y="0"/>
                      </a:cubicBezTo>
                      <a:lnTo>
                        <a:pt x="20958" y="0"/>
                      </a:lnTo>
                      <a:cubicBezTo>
                        <a:pt x="21306" y="0"/>
                        <a:pt x="21600" y="4596"/>
                        <a:pt x="21600" y="10570"/>
                      </a:cubicBezTo>
                      <a:cubicBezTo>
                        <a:pt x="21600" y="16545"/>
                        <a:pt x="21306" y="21600"/>
                        <a:pt x="20958" y="21600"/>
                      </a:cubicBezTo>
                      <a:lnTo>
                        <a:pt x="642" y="2160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Freeform 7029"/>
                <p:cNvSpPr/>
                <p:nvPr/>
              </p:nvSpPr>
              <p:spPr>
                <a:xfrm>
                  <a:off x="99212" y="275110"/>
                  <a:ext cx="248369" cy="56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2" h="21305" extrusionOk="0">
                      <a:moveTo>
                        <a:pt x="20071" y="1929"/>
                      </a:moveTo>
                      <a:cubicBezTo>
                        <a:pt x="20289" y="1929"/>
                        <a:pt x="20484" y="2564"/>
                        <a:pt x="20508" y="3517"/>
                      </a:cubicBezTo>
                      <a:cubicBezTo>
                        <a:pt x="20508" y="4470"/>
                        <a:pt x="20362" y="5211"/>
                        <a:pt x="20144" y="5317"/>
                      </a:cubicBezTo>
                      <a:cubicBezTo>
                        <a:pt x="19925" y="5423"/>
                        <a:pt x="19756" y="4681"/>
                        <a:pt x="19731" y="3834"/>
                      </a:cubicBezTo>
                      <a:cubicBezTo>
                        <a:pt x="19707" y="2881"/>
                        <a:pt x="19853" y="2034"/>
                        <a:pt x="20071" y="1929"/>
                      </a:cubicBezTo>
                      <a:close/>
                      <a:moveTo>
                        <a:pt x="17571" y="870"/>
                      </a:moveTo>
                      <a:lnTo>
                        <a:pt x="19658" y="23"/>
                      </a:lnTo>
                      <a:cubicBezTo>
                        <a:pt x="20605" y="-295"/>
                        <a:pt x="21430" y="2776"/>
                        <a:pt x="21503" y="6905"/>
                      </a:cubicBezTo>
                      <a:cubicBezTo>
                        <a:pt x="21600" y="11034"/>
                        <a:pt x="20896" y="14634"/>
                        <a:pt x="19950" y="14952"/>
                      </a:cubicBezTo>
                      <a:lnTo>
                        <a:pt x="17887" y="15799"/>
                      </a:lnTo>
                      <a:lnTo>
                        <a:pt x="17571" y="870"/>
                      </a:lnTo>
                      <a:close/>
                      <a:moveTo>
                        <a:pt x="3252" y="21305"/>
                      </a:moveTo>
                      <a:lnTo>
                        <a:pt x="146" y="15905"/>
                      </a:lnTo>
                      <a:cubicBezTo>
                        <a:pt x="49" y="15799"/>
                        <a:pt x="0" y="15481"/>
                        <a:pt x="0" y="15058"/>
                      </a:cubicBezTo>
                      <a:cubicBezTo>
                        <a:pt x="0" y="14740"/>
                        <a:pt x="24" y="14317"/>
                        <a:pt x="97" y="14105"/>
                      </a:cubicBezTo>
                      <a:lnTo>
                        <a:pt x="2937" y="6587"/>
                      </a:lnTo>
                      <a:cubicBezTo>
                        <a:pt x="2985" y="6481"/>
                        <a:pt x="3009" y="6376"/>
                        <a:pt x="3058" y="6376"/>
                      </a:cubicBezTo>
                      <a:lnTo>
                        <a:pt x="17280" y="976"/>
                      </a:lnTo>
                      <a:lnTo>
                        <a:pt x="17353" y="3834"/>
                      </a:lnTo>
                      <a:lnTo>
                        <a:pt x="3713" y="9129"/>
                      </a:lnTo>
                      <a:cubicBezTo>
                        <a:pt x="3640" y="9129"/>
                        <a:pt x="3592" y="9340"/>
                        <a:pt x="3592" y="9658"/>
                      </a:cubicBezTo>
                      <a:lnTo>
                        <a:pt x="3616" y="9870"/>
                      </a:lnTo>
                      <a:cubicBezTo>
                        <a:pt x="3616" y="10187"/>
                        <a:pt x="3665" y="10399"/>
                        <a:pt x="3738" y="10399"/>
                      </a:cubicBezTo>
                      <a:lnTo>
                        <a:pt x="17377" y="5105"/>
                      </a:lnTo>
                      <a:lnTo>
                        <a:pt x="17596" y="15905"/>
                      </a:lnTo>
                      <a:lnTo>
                        <a:pt x="3349" y="21305"/>
                      </a:lnTo>
                      <a:cubicBezTo>
                        <a:pt x="3301" y="21305"/>
                        <a:pt x="3276" y="21305"/>
                        <a:pt x="3252" y="21305"/>
                      </a:cubicBez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Freeform 7030"/>
                <p:cNvSpPr/>
                <p:nvPr/>
              </p:nvSpPr>
              <p:spPr>
                <a:xfrm>
                  <a:off x="104633" y="50961"/>
                  <a:ext cx="88371" cy="1301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66" y="0"/>
                      </a:moveTo>
                      <a:cubicBezTo>
                        <a:pt x="6994" y="0"/>
                        <a:pt x="3909" y="2095"/>
                        <a:pt x="3909" y="4655"/>
                      </a:cubicBezTo>
                      <a:cubicBezTo>
                        <a:pt x="3909" y="7216"/>
                        <a:pt x="6994" y="9310"/>
                        <a:pt x="10766" y="9310"/>
                      </a:cubicBezTo>
                      <a:cubicBezTo>
                        <a:pt x="14606" y="9310"/>
                        <a:pt x="17691" y="7216"/>
                        <a:pt x="17691" y="4655"/>
                      </a:cubicBezTo>
                      <a:cubicBezTo>
                        <a:pt x="17691" y="2095"/>
                        <a:pt x="14606" y="0"/>
                        <a:pt x="10766" y="0"/>
                      </a:cubicBezTo>
                      <a:close/>
                      <a:moveTo>
                        <a:pt x="19269" y="13872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2331" y="13872"/>
                      </a:lnTo>
                      <a:cubicBezTo>
                        <a:pt x="3086" y="11405"/>
                        <a:pt x="7474" y="10334"/>
                        <a:pt x="10766" y="10334"/>
                      </a:cubicBezTo>
                      <a:cubicBezTo>
                        <a:pt x="14126" y="10334"/>
                        <a:pt x="18514" y="11405"/>
                        <a:pt x="19269" y="13872"/>
                      </a:cubicBez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0" name="Group 58"/>
              <p:cNvGrpSpPr/>
              <p:nvPr/>
            </p:nvGrpSpPr>
            <p:grpSpPr>
              <a:xfrm>
                <a:off x="1063836" y="1525234"/>
                <a:ext cx="536748" cy="492582"/>
                <a:chOff x="0" y="0"/>
                <a:chExt cx="536746" cy="492580"/>
              </a:xfrm>
            </p:grpSpPr>
            <p:sp>
              <p:nvSpPr>
                <p:cNvPr id="618" name="Freeform 626"/>
                <p:cNvSpPr/>
                <p:nvPr/>
              </p:nvSpPr>
              <p:spPr>
                <a:xfrm>
                  <a:off x="39231" y="-1"/>
                  <a:ext cx="497516" cy="492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1" y="11657"/>
                      </a:moveTo>
                      <a:close/>
                      <a:moveTo>
                        <a:pt x="6194" y="0"/>
                      </a:moveTo>
                      <a:lnTo>
                        <a:pt x="7742" y="171"/>
                      </a:lnTo>
                      <a:lnTo>
                        <a:pt x="9290" y="857"/>
                      </a:lnTo>
                      <a:lnTo>
                        <a:pt x="10529" y="1971"/>
                      </a:lnTo>
                      <a:lnTo>
                        <a:pt x="10761" y="2229"/>
                      </a:lnTo>
                      <a:lnTo>
                        <a:pt x="11071" y="1971"/>
                      </a:lnTo>
                      <a:lnTo>
                        <a:pt x="12310" y="857"/>
                      </a:lnTo>
                      <a:lnTo>
                        <a:pt x="13858" y="171"/>
                      </a:lnTo>
                      <a:lnTo>
                        <a:pt x="15406" y="0"/>
                      </a:lnTo>
                      <a:lnTo>
                        <a:pt x="16877" y="171"/>
                      </a:lnTo>
                      <a:lnTo>
                        <a:pt x="18426" y="857"/>
                      </a:lnTo>
                      <a:lnTo>
                        <a:pt x="19665" y="1971"/>
                      </a:lnTo>
                      <a:lnTo>
                        <a:pt x="19819" y="2057"/>
                      </a:lnTo>
                      <a:lnTo>
                        <a:pt x="20748" y="3514"/>
                      </a:lnTo>
                      <a:lnTo>
                        <a:pt x="21368" y="5143"/>
                      </a:lnTo>
                      <a:lnTo>
                        <a:pt x="21600" y="6857"/>
                      </a:lnTo>
                      <a:lnTo>
                        <a:pt x="21368" y="8571"/>
                      </a:lnTo>
                      <a:lnTo>
                        <a:pt x="20748" y="10200"/>
                      </a:lnTo>
                      <a:lnTo>
                        <a:pt x="19819" y="11657"/>
                      </a:lnTo>
                      <a:lnTo>
                        <a:pt x="19200" y="12257"/>
                      </a:lnTo>
                      <a:lnTo>
                        <a:pt x="10761" y="21600"/>
                      </a:lnTo>
                      <a:lnTo>
                        <a:pt x="2400" y="12257"/>
                      </a:lnTo>
                      <a:lnTo>
                        <a:pt x="1781" y="11657"/>
                      </a:lnTo>
                      <a:lnTo>
                        <a:pt x="1316" y="11057"/>
                      </a:lnTo>
                      <a:lnTo>
                        <a:pt x="2090" y="10543"/>
                      </a:lnTo>
                      <a:lnTo>
                        <a:pt x="2400" y="10971"/>
                      </a:lnTo>
                      <a:lnTo>
                        <a:pt x="3097" y="11657"/>
                      </a:lnTo>
                      <a:lnTo>
                        <a:pt x="10761" y="20229"/>
                      </a:lnTo>
                      <a:lnTo>
                        <a:pt x="18503" y="11657"/>
                      </a:lnTo>
                      <a:lnTo>
                        <a:pt x="19200" y="10971"/>
                      </a:lnTo>
                      <a:lnTo>
                        <a:pt x="19974" y="9600"/>
                      </a:lnTo>
                      <a:lnTo>
                        <a:pt x="20516" y="8314"/>
                      </a:lnTo>
                      <a:lnTo>
                        <a:pt x="20671" y="6857"/>
                      </a:lnTo>
                      <a:lnTo>
                        <a:pt x="20516" y="5314"/>
                      </a:lnTo>
                      <a:lnTo>
                        <a:pt x="19974" y="4029"/>
                      </a:lnTo>
                      <a:lnTo>
                        <a:pt x="19200" y="2829"/>
                      </a:lnTo>
                      <a:lnTo>
                        <a:pt x="19123" y="2829"/>
                      </a:lnTo>
                      <a:lnTo>
                        <a:pt x="19123" y="2743"/>
                      </a:lnTo>
                      <a:lnTo>
                        <a:pt x="17961" y="1714"/>
                      </a:lnTo>
                      <a:lnTo>
                        <a:pt x="16723" y="1200"/>
                      </a:lnTo>
                      <a:lnTo>
                        <a:pt x="15406" y="1029"/>
                      </a:lnTo>
                      <a:lnTo>
                        <a:pt x="14090" y="1200"/>
                      </a:lnTo>
                      <a:lnTo>
                        <a:pt x="12852" y="1714"/>
                      </a:lnTo>
                      <a:lnTo>
                        <a:pt x="11768" y="2743"/>
                      </a:lnTo>
                      <a:lnTo>
                        <a:pt x="10761" y="3686"/>
                      </a:lnTo>
                      <a:lnTo>
                        <a:pt x="9832" y="2743"/>
                      </a:lnTo>
                      <a:lnTo>
                        <a:pt x="8748" y="1714"/>
                      </a:lnTo>
                      <a:lnTo>
                        <a:pt x="7432" y="1200"/>
                      </a:lnTo>
                      <a:lnTo>
                        <a:pt x="6194" y="1029"/>
                      </a:lnTo>
                      <a:lnTo>
                        <a:pt x="4877" y="1200"/>
                      </a:lnTo>
                      <a:lnTo>
                        <a:pt x="3561" y="1714"/>
                      </a:lnTo>
                      <a:lnTo>
                        <a:pt x="2477" y="2743"/>
                      </a:lnTo>
                      <a:lnTo>
                        <a:pt x="2400" y="2829"/>
                      </a:lnTo>
                      <a:lnTo>
                        <a:pt x="1626" y="4029"/>
                      </a:lnTo>
                      <a:lnTo>
                        <a:pt x="1084" y="5314"/>
                      </a:lnTo>
                      <a:lnTo>
                        <a:pt x="929" y="6857"/>
                      </a:lnTo>
                      <a:lnTo>
                        <a:pt x="0" y="6857"/>
                      </a:lnTo>
                      <a:lnTo>
                        <a:pt x="232" y="5143"/>
                      </a:lnTo>
                      <a:lnTo>
                        <a:pt x="774" y="3514"/>
                      </a:lnTo>
                      <a:lnTo>
                        <a:pt x="1781" y="2057"/>
                      </a:lnTo>
                      <a:lnTo>
                        <a:pt x="1935" y="1971"/>
                      </a:lnTo>
                      <a:lnTo>
                        <a:pt x="3174" y="857"/>
                      </a:lnTo>
                      <a:lnTo>
                        <a:pt x="4645" y="171"/>
                      </a:lnTo>
                      <a:lnTo>
                        <a:pt x="619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Freeform 627"/>
                <p:cNvSpPr/>
                <p:nvPr/>
              </p:nvSpPr>
              <p:spPr>
                <a:xfrm>
                  <a:off x="0" y="86006"/>
                  <a:ext cx="378041" cy="193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85" y="0"/>
                      </a:moveTo>
                      <a:lnTo>
                        <a:pt x="12023" y="14836"/>
                      </a:lnTo>
                      <a:lnTo>
                        <a:pt x="13245" y="10691"/>
                      </a:lnTo>
                      <a:lnTo>
                        <a:pt x="21600" y="10691"/>
                      </a:lnTo>
                      <a:lnTo>
                        <a:pt x="21600" y="13309"/>
                      </a:lnTo>
                      <a:lnTo>
                        <a:pt x="13857" y="13309"/>
                      </a:lnTo>
                      <a:lnTo>
                        <a:pt x="11819" y="21600"/>
                      </a:lnTo>
                      <a:lnTo>
                        <a:pt x="9883" y="7636"/>
                      </a:lnTo>
                      <a:lnTo>
                        <a:pt x="8355" y="14182"/>
                      </a:lnTo>
                      <a:lnTo>
                        <a:pt x="0" y="14182"/>
                      </a:lnTo>
                      <a:lnTo>
                        <a:pt x="0" y="11564"/>
                      </a:lnTo>
                      <a:lnTo>
                        <a:pt x="7642" y="11564"/>
                      </a:lnTo>
                      <a:lnTo>
                        <a:pt x="998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t">
                  <a:noAutofit/>
                </a:bodyPr>
                <a:lstStyle/>
                <a:p>
                  <a:pPr defTabSz="933420" hangingPunct="0"/>
                  <a:endPara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60" name="Group 19"/>
          <p:cNvGrpSpPr/>
          <p:nvPr/>
        </p:nvGrpSpPr>
        <p:grpSpPr>
          <a:xfrm>
            <a:off x="5280914" y="1695581"/>
            <a:ext cx="3869031" cy="4777318"/>
            <a:chOff x="-1" y="0"/>
            <a:chExt cx="3790215" cy="4680000"/>
          </a:xfrm>
        </p:grpSpPr>
        <p:pic>
          <p:nvPicPr>
            <p:cNvPr id="623" name="Picture 89" descr="Picture 89"/>
            <p:cNvPicPr>
              <a:picLocks noChangeAspect="1"/>
            </p:cNvPicPr>
            <p:nvPr/>
          </p:nvPicPr>
          <p:blipFill>
            <a:blip r:embed="rId2"/>
            <a:srcRect l="24513" r="24513"/>
            <a:stretch>
              <a:fillRect/>
            </a:stretch>
          </p:blipFill>
          <p:spPr>
            <a:xfrm>
              <a:off x="252825" y="0"/>
              <a:ext cx="3537389" cy="46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4" name="Rectangle 8"/>
            <p:cNvSpPr/>
            <p:nvPr/>
          </p:nvSpPr>
          <p:spPr>
            <a:xfrm>
              <a:off x="252825" y="0"/>
              <a:ext cx="3537388" cy="4680000"/>
            </a:xfrm>
            <a:prstGeom prst="rect">
              <a:avLst/>
            </a:pr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algn="ctr"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grpSp>
          <p:nvGrpSpPr>
            <p:cNvPr id="629" name="Group 5"/>
            <p:cNvGrpSpPr/>
            <p:nvPr/>
          </p:nvGrpSpPr>
          <p:grpSpPr>
            <a:xfrm>
              <a:off x="-1" y="3995820"/>
              <a:ext cx="3492912" cy="502574"/>
              <a:chOff x="0" y="-10128"/>
              <a:chExt cx="3492909" cy="502573"/>
            </a:xfrm>
          </p:grpSpPr>
          <p:grpSp>
            <p:nvGrpSpPr>
              <p:cNvPr id="627" name="TextBox 71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25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6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6</a:t>
                  </a:r>
                </a:p>
              </p:txBody>
            </p:sp>
          </p:grpSp>
          <p:sp>
            <p:nvSpPr>
              <p:cNvPr id="628" name="TextBox 50"/>
              <p:cNvSpPr txBox="1"/>
              <p:nvPr/>
            </p:nvSpPr>
            <p:spPr>
              <a:xfrm>
                <a:off x="396909" y="-10128"/>
                <a:ext cx="3096000" cy="502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 dirty="0" err="1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Labour</a:t>
                </a:r>
                <a:r>
                  <a:rPr sz="1633" kern="0" dirty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 force participation rate (particularly female and youth)</a:t>
                </a:r>
              </a:p>
            </p:txBody>
          </p:sp>
        </p:grpSp>
        <p:grpSp>
          <p:nvGrpSpPr>
            <p:cNvPr id="634" name="Group 14"/>
            <p:cNvGrpSpPr/>
            <p:nvPr/>
          </p:nvGrpSpPr>
          <p:grpSpPr>
            <a:xfrm>
              <a:off x="-1" y="1711344"/>
              <a:ext cx="3492912" cy="492448"/>
              <a:chOff x="0" y="-2"/>
              <a:chExt cx="3492909" cy="492447"/>
            </a:xfrm>
          </p:grpSpPr>
          <p:grpSp>
            <p:nvGrpSpPr>
              <p:cNvPr id="632" name="TextBox 54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30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3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3</a:t>
                  </a:r>
                </a:p>
              </p:txBody>
            </p:sp>
          </p:grpSp>
          <p:sp>
            <p:nvSpPr>
              <p:cNvPr id="633" name="TextBox 34"/>
              <p:cNvSpPr txBox="1"/>
              <p:nvPr/>
            </p:nvSpPr>
            <p:spPr>
              <a:xfrm>
                <a:off x="396909" y="118046"/>
                <a:ext cx="3096000" cy="251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Adult mortality</a:t>
                </a:r>
              </a:p>
            </p:txBody>
          </p:sp>
        </p:grpSp>
        <p:grpSp>
          <p:nvGrpSpPr>
            <p:cNvPr id="639" name="Group 15"/>
            <p:cNvGrpSpPr/>
            <p:nvPr/>
          </p:nvGrpSpPr>
          <p:grpSpPr>
            <a:xfrm>
              <a:off x="-1" y="946475"/>
              <a:ext cx="3492912" cy="492448"/>
              <a:chOff x="0" y="-2"/>
              <a:chExt cx="3492909" cy="492447"/>
            </a:xfrm>
          </p:grpSpPr>
          <p:grpSp>
            <p:nvGrpSpPr>
              <p:cNvPr id="637" name="TextBox 55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35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2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2</a:t>
                  </a:r>
                </a:p>
              </p:txBody>
            </p:sp>
          </p:grpSp>
          <p:sp>
            <p:nvSpPr>
              <p:cNvPr id="638" name="TextBox 35"/>
              <p:cNvSpPr txBox="1"/>
              <p:nvPr/>
            </p:nvSpPr>
            <p:spPr>
              <a:xfrm>
                <a:off x="396909" y="118046"/>
                <a:ext cx="3096000" cy="251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Malnutrition (under-five stunting)</a:t>
                </a:r>
              </a:p>
            </p:txBody>
          </p:sp>
        </p:grpSp>
        <p:grpSp>
          <p:nvGrpSpPr>
            <p:cNvPr id="644" name="Group 16"/>
            <p:cNvGrpSpPr/>
            <p:nvPr/>
          </p:nvGrpSpPr>
          <p:grpSpPr>
            <a:xfrm>
              <a:off x="-1" y="181606"/>
              <a:ext cx="3492912" cy="492448"/>
              <a:chOff x="0" y="-2"/>
              <a:chExt cx="3492909" cy="492447"/>
            </a:xfrm>
          </p:grpSpPr>
          <p:grpSp>
            <p:nvGrpSpPr>
              <p:cNvPr id="642" name="TextBox 56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40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1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1</a:t>
                  </a:r>
                </a:p>
              </p:txBody>
            </p:sp>
          </p:grpSp>
          <p:sp>
            <p:nvSpPr>
              <p:cNvPr id="643" name="TextBox 40"/>
              <p:cNvSpPr txBox="1"/>
              <p:nvPr/>
            </p:nvSpPr>
            <p:spPr>
              <a:xfrm>
                <a:off x="396909" y="118046"/>
                <a:ext cx="3096000" cy="251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Under-five mortality rate</a:t>
                </a:r>
              </a:p>
            </p:txBody>
          </p:sp>
        </p:grpSp>
        <p:sp>
          <p:nvSpPr>
            <p:cNvPr id="645" name="Straight Connector 11"/>
            <p:cNvSpPr/>
            <p:nvPr/>
          </p:nvSpPr>
          <p:spPr>
            <a:xfrm>
              <a:off x="396909" y="810264"/>
              <a:ext cx="3096000" cy="1"/>
            </a:xfrm>
            <a:prstGeom prst="line">
              <a:avLst/>
            </a:prstGeom>
            <a:noFill/>
            <a:ln w="9525" cap="flat">
              <a:solidFill>
                <a:schemeClr val="accent6">
                  <a:lumOff val="29666"/>
                </a:schemeClr>
              </a:solidFill>
              <a:prstDash val="solid"/>
              <a:round/>
            </a:ln>
            <a:effectLst/>
          </p:spPr>
          <p:txBody>
            <a:bodyPr wrap="square" lIns="46670" tIns="46670" rIns="46670" bIns="46670" numCol="1" anchor="t">
              <a:noAutofit/>
            </a:bodyPr>
            <a:lstStyle/>
            <a:p>
              <a:pPr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646" name="Straight Connector 72"/>
            <p:cNvSpPr/>
            <p:nvPr/>
          </p:nvSpPr>
          <p:spPr>
            <a:xfrm>
              <a:off x="396909" y="1575133"/>
              <a:ext cx="3096000" cy="1"/>
            </a:xfrm>
            <a:prstGeom prst="line">
              <a:avLst/>
            </a:prstGeom>
            <a:noFill/>
            <a:ln w="9525" cap="flat">
              <a:solidFill>
                <a:schemeClr val="accent6">
                  <a:lumOff val="29666"/>
                </a:schemeClr>
              </a:solidFill>
              <a:prstDash val="solid"/>
              <a:round/>
            </a:ln>
            <a:effectLst/>
          </p:spPr>
          <p:txBody>
            <a:bodyPr wrap="square" lIns="46670" tIns="46670" rIns="46670" bIns="46670" numCol="1" anchor="t">
              <a:noAutofit/>
            </a:bodyPr>
            <a:lstStyle/>
            <a:p>
              <a:pPr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647" name="Straight Connector 74"/>
            <p:cNvSpPr/>
            <p:nvPr/>
          </p:nvSpPr>
          <p:spPr>
            <a:xfrm>
              <a:off x="396909" y="2340002"/>
              <a:ext cx="3096000" cy="1"/>
            </a:xfrm>
            <a:prstGeom prst="line">
              <a:avLst/>
            </a:prstGeom>
            <a:noFill/>
            <a:ln w="9525" cap="flat">
              <a:solidFill>
                <a:schemeClr val="accent6">
                  <a:lumOff val="29666"/>
                </a:schemeClr>
              </a:solidFill>
              <a:prstDash val="solid"/>
              <a:round/>
            </a:ln>
            <a:effectLst/>
          </p:spPr>
          <p:txBody>
            <a:bodyPr wrap="square" lIns="46670" tIns="46670" rIns="46670" bIns="46670" numCol="1" anchor="t">
              <a:noAutofit/>
            </a:bodyPr>
            <a:lstStyle/>
            <a:p>
              <a:pPr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grpSp>
          <p:nvGrpSpPr>
            <p:cNvPr id="652" name="Group 12"/>
            <p:cNvGrpSpPr/>
            <p:nvPr/>
          </p:nvGrpSpPr>
          <p:grpSpPr>
            <a:xfrm>
              <a:off x="-1" y="2476213"/>
              <a:ext cx="3623373" cy="498995"/>
              <a:chOff x="0" y="-2"/>
              <a:chExt cx="3623370" cy="498994"/>
            </a:xfrm>
          </p:grpSpPr>
          <p:grpSp>
            <p:nvGrpSpPr>
              <p:cNvPr id="650" name="TextBox 66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48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4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4</a:t>
                  </a:r>
                </a:p>
              </p:txBody>
            </p:sp>
          </p:grpSp>
          <p:sp>
            <p:nvSpPr>
              <p:cNvPr id="651" name="TextBox 42"/>
              <p:cNvSpPr txBox="1"/>
              <p:nvPr/>
            </p:nvSpPr>
            <p:spPr>
              <a:xfrm>
                <a:off x="405528" y="6658"/>
                <a:ext cx="3217842" cy="4923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 dirty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Expected years of school (primary and secondary school completion)</a:t>
                </a:r>
              </a:p>
            </p:txBody>
          </p:sp>
        </p:grpSp>
        <p:grpSp>
          <p:nvGrpSpPr>
            <p:cNvPr id="657" name="Group 10"/>
            <p:cNvGrpSpPr/>
            <p:nvPr/>
          </p:nvGrpSpPr>
          <p:grpSpPr>
            <a:xfrm>
              <a:off x="-1" y="3241081"/>
              <a:ext cx="3492912" cy="492448"/>
              <a:chOff x="0" y="-2"/>
              <a:chExt cx="3492909" cy="492447"/>
            </a:xfrm>
          </p:grpSpPr>
          <p:grpSp>
            <p:nvGrpSpPr>
              <p:cNvPr id="655" name="TextBox 67"/>
              <p:cNvGrpSpPr/>
              <p:nvPr/>
            </p:nvGrpSpPr>
            <p:grpSpPr>
              <a:xfrm>
                <a:off x="0" y="-2"/>
                <a:ext cx="252828" cy="492447"/>
                <a:chOff x="0" y="-1"/>
                <a:chExt cx="252826" cy="492445"/>
              </a:xfrm>
            </p:grpSpPr>
            <p:sp>
              <p:nvSpPr>
                <p:cNvPr id="653" name="Rectangle"/>
                <p:cNvSpPr/>
                <p:nvPr/>
              </p:nvSpPr>
              <p:spPr>
                <a:xfrm>
                  <a:off x="0" y="-1"/>
                  <a:ext cx="252826" cy="492445"/>
                </a:xfrm>
                <a:prstGeom prst="rect">
                  <a:avLst/>
                </a:pr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6670" tIns="46670" rIns="46670" bIns="46670" numCol="1" anchor="ctr">
                  <a:noAutofit/>
                </a:bodyPr>
                <a:lstStyle/>
                <a:p>
                  <a:pPr defTabSz="913973" hangingPunct="0">
                    <a:defRPr sz="1200" b="1"/>
                  </a:pPr>
                  <a:endParaRPr sz="1225" b="1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5"/>
                <p:cNvSpPr txBox="1"/>
                <p:nvPr/>
              </p:nvSpPr>
              <p:spPr>
                <a:xfrm>
                  <a:off x="0" y="47867"/>
                  <a:ext cx="252826" cy="3967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3506" tIns="73506" rIns="73506" bIns="73506" numCol="1" anchor="ctr">
                  <a:spAutoFit/>
                </a:bodyPr>
                <a:lstStyle>
                  <a:lvl1pPr defTabSz="895350"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pPr defTabSz="913973" hangingPunct="0"/>
                  <a:r>
                    <a:rPr sz="1633" kern="0">
                      <a:latin typeface="Avenir Next LT Pro" panose="020B0504020202020204" pitchFamily="34" charset="0"/>
                      <a:cs typeface="Arial"/>
                      <a:sym typeface="Arial"/>
                    </a:rPr>
                    <a:t>5</a:t>
                  </a:r>
                </a:p>
              </p:txBody>
            </p:sp>
          </p:grpSp>
          <p:sp>
            <p:nvSpPr>
              <p:cNvPr id="656" name="TextBox 49"/>
              <p:cNvSpPr txBox="1"/>
              <p:nvPr/>
            </p:nvSpPr>
            <p:spPr>
              <a:xfrm>
                <a:off x="396909" y="118046"/>
                <a:ext cx="3096000" cy="251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95350"/>
              </a:lstStyle>
              <a:p>
                <a:pPr defTabSz="913973" hangingPunct="0"/>
                <a:r>
                  <a:rPr sz="1633" kern="0">
                    <a:solidFill>
                      <a:srgbClr val="000000"/>
                    </a:solidFill>
                    <a:latin typeface="Avenir Next LT Pro" panose="020B0504020202020204" pitchFamily="34" charset="0"/>
                    <a:cs typeface="Arial"/>
                    <a:sym typeface="Arial"/>
                  </a:rPr>
                  <a:t>Quality of learning</a:t>
                </a:r>
              </a:p>
            </p:txBody>
          </p:sp>
        </p:grpSp>
        <p:sp>
          <p:nvSpPr>
            <p:cNvPr id="658" name="Straight Connector 75"/>
            <p:cNvSpPr/>
            <p:nvPr/>
          </p:nvSpPr>
          <p:spPr>
            <a:xfrm>
              <a:off x="396909" y="3104871"/>
              <a:ext cx="3096000" cy="1"/>
            </a:xfrm>
            <a:prstGeom prst="line">
              <a:avLst/>
            </a:prstGeom>
            <a:noFill/>
            <a:ln w="9525" cap="flat">
              <a:solidFill>
                <a:schemeClr val="accent6">
                  <a:lumOff val="29666"/>
                </a:schemeClr>
              </a:solidFill>
              <a:prstDash val="solid"/>
              <a:round/>
            </a:ln>
            <a:effectLst/>
          </p:spPr>
          <p:txBody>
            <a:bodyPr wrap="square" lIns="46670" tIns="46670" rIns="46670" bIns="46670" numCol="1" anchor="t">
              <a:noAutofit/>
            </a:bodyPr>
            <a:lstStyle/>
            <a:p>
              <a:pPr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659" name="Straight Connector 76"/>
            <p:cNvSpPr/>
            <p:nvPr/>
          </p:nvSpPr>
          <p:spPr>
            <a:xfrm>
              <a:off x="396909" y="3869740"/>
              <a:ext cx="3096000" cy="1"/>
            </a:xfrm>
            <a:prstGeom prst="line">
              <a:avLst/>
            </a:prstGeom>
            <a:noFill/>
            <a:ln w="9525" cap="flat">
              <a:solidFill>
                <a:schemeClr val="accent6">
                  <a:lumOff val="29666"/>
                </a:schemeClr>
              </a:solidFill>
              <a:prstDash val="solid"/>
              <a:round/>
            </a:ln>
            <a:effectLst/>
          </p:spPr>
          <p:txBody>
            <a:bodyPr wrap="square" lIns="46670" tIns="46670" rIns="46670" bIns="46670" numCol="1" anchor="t">
              <a:noAutofit/>
            </a:bodyPr>
            <a:lstStyle/>
            <a:p>
              <a:pPr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72" name="Slide Number">
            <a:extLst>
              <a:ext uri="{FF2B5EF4-FFF2-40B4-BE49-F238E27FC236}">
                <a16:creationId xmlns:a16="http://schemas.microsoft.com/office/drawing/2014/main" id="{96AE889D-5EB0-42F0-9853-42476C66A625}"/>
              </a:ext>
            </a:extLst>
          </p:cNvPr>
          <p:cNvSpPr txBox="1">
            <a:spLocks/>
          </p:cNvSpPr>
          <p:nvPr/>
        </p:nvSpPr>
        <p:spPr bwMode="auto">
          <a:xfrm>
            <a:off x="8737071" y="6639194"/>
            <a:ext cx="58908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3420" hangingPunct="0"/>
            <a:fld id="{42C328C1-A84F-4A39-A664-DBA00541A8C6}" type="slidenum">
              <a:rPr lang="en-US" sz="816" kern="0">
                <a:solidFill>
                  <a:srgbClr val="808080"/>
                </a:solidFill>
                <a:latin typeface="Helvetica"/>
                <a:cs typeface="Arial"/>
                <a:sym typeface="Arial"/>
              </a:rPr>
              <a:pPr defTabSz="933420" hangingPunct="0"/>
              <a:t>6</a:t>
            </a:fld>
            <a:endParaRPr lang="en-US" sz="816" kern="0" dirty="0">
              <a:solidFill>
                <a:srgbClr val="808080"/>
              </a:solidFill>
              <a:latin typeface="Helvetic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FCEC5-4CF8-D9E0-1E75-7E04D896020C}"/>
              </a:ext>
            </a:extLst>
          </p:cNvPr>
          <p:cNvSpPr txBox="1">
            <a:spLocks/>
          </p:cNvSpPr>
          <p:nvPr/>
        </p:nvSpPr>
        <p:spPr>
          <a:xfrm>
            <a:off x="121751" y="128410"/>
            <a:ext cx="8801911" cy="31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2247" algn="l"/>
              </a:tabLst>
              <a:defRPr sz="2042" b="0" i="0" u="none" strike="noStrike" cap="none" spc="0" baseline="0">
                <a:solidFill>
                  <a:schemeClr val="accent4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46671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93342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40012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6683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GB" sz="1800" b="1" kern="0" dirty="0">
                <a:latin typeface="Avenir Next LT Pro" panose="020B0504020202020204" pitchFamily="34" charset="0"/>
              </a:rPr>
              <a:t>Nigeria’s HCD Thematic and Outcome Areas</a:t>
            </a:r>
            <a:endParaRPr lang="en-NG" sz="1800" b="1" kern="0" dirty="0"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Health and Nutrition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4"/>
          <a:ext cx="8433100" cy="586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40372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400512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18707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60509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27709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All Health Outcomes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effectLst/>
                          <a:latin typeface="Century Gothic" panose="020B0502020202020204" pitchFamily="34" charset="0"/>
                        </a:rPr>
                        <a:t>Ensure mandatory and effective data collection in public and private healthcare facilities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Century Gothic" panose="020B0502020202020204" pitchFamily="34" charset="0"/>
                        </a:rPr>
                        <a:t>Establish a Law mandating data collection in the States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Century Gothic" panose="020B0502020202020204" pitchFamily="34" charset="0"/>
                        </a:rPr>
                        <a:t>Ensure that public and private healthcare facilities provide accurate data periodically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effectLst/>
                          <a:latin typeface="Century Gothic" panose="020B0502020202020204" pitchFamily="34" charset="0"/>
                        </a:rPr>
                        <a:t>Continuous training of healthcare workers on data collection procedures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Overall impact on the health outcome areas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access to</a:t>
                      </a: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quality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healthcare provision in the State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68482"/>
                  </a:ext>
                </a:extLst>
              </a:tr>
              <a:tr h="239612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All Health Outcomes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i="0">
                          <a:effectLst/>
                          <a:latin typeface="Century Gothic" panose="020B0502020202020204" pitchFamily="34" charset="0"/>
                        </a:rPr>
                        <a:t>Monitoring and Evaluation 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Establish Regional Health Commissioners forum meetings with the aim of evaluating the implementation of health service delivery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300" dirty="0">
                          <a:latin typeface="Century Gothic" panose="020B0502020202020204" pitchFamily="34" charset="0"/>
                        </a:rPr>
                        <a:t>Implementation of Service delivery charter across the Region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life expectancy ratio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Improved maternal health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6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501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F70CFE-4D12-0468-59A3-0B053F5C3F42}"/>
              </a:ext>
            </a:extLst>
          </p:cNvPr>
          <p:cNvSpPr txBox="1"/>
          <p:nvPr/>
        </p:nvSpPr>
        <p:spPr>
          <a:xfrm>
            <a:off x="2877670" y="3105835"/>
            <a:ext cx="5957985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Education Thematic Area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26992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Technical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Session</a:t>
            </a:r>
            <a:endParaRPr kumimoji="0" lang="en-NG" sz="2800" b="0" i="0" u="none" strike="noStrike" kern="1200" cap="none" spc="0" normalizeH="0" baseline="0" noProof="0" dirty="0">
              <a:ln>
                <a:noFill/>
              </a:ln>
              <a:solidFill>
                <a:srgbClr val="26992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64377-B0EB-57B9-B71C-5923984560E7}"/>
              </a:ext>
            </a:extLst>
          </p:cNvPr>
          <p:cNvGrpSpPr/>
          <p:nvPr/>
        </p:nvGrpSpPr>
        <p:grpSpPr>
          <a:xfrm>
            <a:off x="986118" y="1169895"/>
            <a:ext cx="1613647" cy="5038164"/>
            <a:chOff x="986118" y="1169895"/>
            <a:chExt cx="1613647" cy="50381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F30285-EA44-A6CE-C7EC-E396F5192B92}"/>
                </a:ext>
              </a:extLst>
            </p:cNvPr>
            <p:cNvSpPr/>
            <p:nvPr/>
          </p:nvSpPr>
          <p:spPr>
            <a:xfrm>
              <a:off x="986118" y="1169895"/>
              <a:ext cx="1613647" cy="5038164"/>
            </a:xfrm>
            <a:prstGeom prst="rect">
              <a:avLst/>
            </a:prstGeom>
            <a:solidFill>
              <a:srgbClr val="269926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88FD6-E27B-05DA-15AE-D6C1B4E2F6A8}"/>
                </a:ext>
              </a:extLst>
            </p:cNvPr>
            <p:cNvSpPr/>
            <p:nvPr/>
          </p:nvSpPr>
          <p:spPr>
            <a:xfrm>
              <a:off x="986118" y="4831976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6E4B3-40D1-20CC-8C95-5F9091E9FEE6}"/>
                </a:ext>
              </a:extLst>
            </p:cNvPr>
            <p:cNvSpPr/>
            <p:nvPr/>
          </p:nvSpPr>
          <p:spPr>
            <a:xfrm>
              <a:off x="986118" y="5318311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90325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Education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3"/>
          <a:ext cx="8386918" cy="5548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860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189411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Free Education for Primary schools 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Subsidized costs of school materials for students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Transfer of materials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Continue to upscale quality school feeding program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enrolment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especially amongst the girl child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completion rate </a:t>
                      </a: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basic </a:t>
                      </a: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education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18941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Education Trust Fund</a:t>
                      </a:r>
                      <a:endParaRPr lang="en-GB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Advocacy for free secondary school educatio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Effective management system by trusted boards 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number of children in schools and remuneration for Tecahers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funding for special education projects and activities to better the experiences of students and teachers </a:t>
                      </a:r>
                      <a:endParaRPr lang="en-US" sz="1200" kern="1200" dirty="0"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80408"/>
                  </a:ext>
                </a:extLst>
              </a:tr>
              <a:tr h="1274654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Adoption of schools program 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Government should encourage adoption of schools in partnership with Private Sector, Development Experts, NGOs and Individuals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Increased quality of education for all children – especially targeting the rural communities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8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078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Education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4"/>
          <a:ext cx="8386918" cy="560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816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18772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Introduce Market Schools to communities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Advocacy for free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education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in the communities 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en-US" sz="120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 Increased access to education – especially targeting young boys who potentially drop out for apprenticeship 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en-US" sz="1200" b="1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18772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Expected years of Schooling 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Zero Tolerance to Examination Malpractice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Advocacy against examinations malpractice 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Improve teaching methodology to accommodate all children at different learning levels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Better quality of the students and children graduating from secondary schools 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36389"/>
                  </a:ext>
                </a:extLst>
              </a:tr>
              <a:tr h="13127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Quality of Learning 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Policy to Improve Quality of Learning </a:t>
                      </a:r>
                      <a:endParaRPr lang="en-US" sz="1200" kern="1200" dirty="0"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Teacher professional development center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Improved lesson plans from the federal curriculum to meet the needs of the students in the States</a:t>
                      </a:r>
                      <a:endParaRPr lang="en-US" sz="1200" b="1" i="0" u="none" strike="noStrike" kern="120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quality of education for all children – especially targeting the rural communities 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8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579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Education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87627" y="937256"/>
          <a:ext cx="8386918" cy="558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3552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6713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Quality of Learning 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Ensure that children have quality education</a:t>
                      </a:r>
                      <a:endParaRPr lang="en-GB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Teachers industrial work experience (TIWES) can be cascaded across the region to improve teachers learning experience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Give Teachers access to ICT/Tech skills to improve their teaching experience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Retraining of teachers on new and global skills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Training teachers and administrators on quality assurance as enshrined by the FME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enrolment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especially amongst the girl child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completion rate for secondary school education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Decrease in fertility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 the girl-child </a:t>
                      </a:r>
                      <a:endParaRPr lang="en-US" sz="1200" kern="1200" dirty="0"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152226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Quality of Learning </a:t>
                      </a: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Teachers Welfare  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Timely remuneration of Teachers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Access to material for improvement and development of teachers (Laptops, Books etc)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Increased quality of education for all children – especially targeting the rural communities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8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694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F70CFE-4D12-0468-59A3-0B053F5C3F42}"/>
              </a:ext>
            </a:extLst>
          </p:cNvPr>
          <p:cNvSpPr txBox="1"/>
          <p:nvPr/>
        </p:nvSpPr>
        <p:spPr>
          <a:xfrm>
            <a:off x="2877670" y="3105835"/>
            <a:ext cx="5957985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Labour Thematic Area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26992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Technical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992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Session</a:t>
            </a:r>
            <a:endParaRPr kumimoji="0" lang="en-NG" sz="2800" b="0" i="0" u="none" strike="noStrike" kern="1200" cap="none" spc="0" normalizeH="0" baseline="0" noProof="0" dirty="0">
              <a:ln>
                <a:noFill/>
              </a:ln>
              <a:solidFill>
                <a:srgbClr val="26992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64377-B0EB-57B9-B71C-5923984560E7}"/>
              </a:ext>
            </a:extLst>
          </p:cNvPr>
          <p:cNvGrpSpPr/>
          <p:nvPr/>
        </p:nvGrpSpPr>
        <p:grpSpPr>
          <a:xfrm>
            <a:off x="986118" y="1169895"/>
            <a:ext cx="1613647" cy="5038164"/>
            <a:chOff x="986118" y="1169895"/>
            <a:chExt cx="1613647" cy="50381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F30285-EA44-A6CE-C7EC-E396F5192B92}"/>
                </a:ext>
              </a:extLst>
            </p:cNvPr>
            <p:cNvSpPr/>
            <p:nvPr/>
          </p:nvSpPr>
          <p:spPr>
            <a:xfrm>
              <a:off x="986118" y="1169895"/>
              <a:ext cx="1613647" cy="5038164"/>
            </a:xfrm>
            <a:prstGeom prst="rect">
              <a:avLst/>
            </a:prstGeom>
            <a:solidFill>
              <a:srgbClr val="269926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88FD6-E27B-05DA-15AE-D6C1B4E2F6A8}"/>
                </a:ext>
              </a:extLst>
            </p:cNvPr>
            <p:cNvSpPr/>
            <p:nvPr/>
          </p:nvSpPr>
          <p:spPr>
            <a:xfrm>
              <a:off x="986118" y="4831976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C6E4B3-40D1-20CC-8C95-5F9091E9FEE6}"/>
                </a:ext>
              </a:extLst>
            </p:cNvPr>
            <p:cNvSpPr/>
            <p:nvPr/>
          </p:nvSpPr>
          <p:spPr>
            <a:xfrm>
              <a:off x="986118" y="5318311"/>
              <a:ext cx="1613647" cy="2779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G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9912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Labour Force Participation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78541" y="3428999"/>
          <a:ext cx="8386918" cy="3057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36205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26950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Women and Youth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Youth schooling policy </a:t>
                      </a:r>
                      <a:endParaRPr lang="en-GB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Building schools in market areas (Market schools for Apprentices)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Enact laws to enforce access to basic education and skills training for youth and women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access to financing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Reduction in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gender parity through women-owned enterprises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overall Labour force participation for youth and adults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B54583-FC75-3313-7386-2B3708EB6A7C}"/>
              </a:ext>
            </a:extLst>
          </p:cNvPr>
          <p:cNvSpPr txBox="1"/>
          <p:nvPr/>
        </p:nvSpPr>
        <p:spPr>
          <a:xfrm>
            <a:off x="628650" y="1019562"/>
            <a:ext cx="7730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Institutional support structures should be given to MDAs, HCD council and TWG to ensure implementation: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Policy support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Governance support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Funding support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Stakeholders support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876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75CB-E24D-E6FF-82E2-FC4FF732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Labour Force Participation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C202050-9EB6-2018-426D-35FD440E3F82}"/>
              </a:ext>
            </a:extLst>
          </p:cNvPr>
          <p:cNvGraphicFramePr>
            <a:graphicFrameLocks noGrp="1"/>
          </p:cNvGraphicFramePr>
          <p:nvPr/>
        </p:nvGraphicFramePr>
        <p:xfrm>
          <a:off x="378541" y="937251"/>
          <a:ext cx="8386918" cy="5548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87">
                  <a:extLst>
                    <a:ext uri="{9D8B030D-6E8A-4147-A177-3AD203B41FA5}">
                      <a16:colId xmlns:a16="http://schemas.microsoft.com/office/drawing/2014/main" val="4222057927"/>
                    </a:ext>
                  </a:extLst>
                </a:gridCol>
                <a:gridCol w="1736297">
                  <a:extLst>
                    <a:ext uri="{9D8B030D-6E8A-4147-A177-3AD203B41FA5}">
                      <a16:colId xmlns:a16="http://schemas.microsoft.com/office/drawing/2014/main" val="132678090"/>
                    </a:ext>
                  </a:extLst>
                </a:gridCol>
                <a:gridCol w="2387366">
                  <a:extLst>
                    <a:ext uri="{9D8B030D-6E8A-4147-A177-3AD203B41FA5}">
                      <a16:colId xmlns:a16="http://schemas.microsoft.com/office/drawing/2014/main" val="3850044365"/>
                    </a:ext>
                  </a:extLst>
                </a:gridCol>
                <a:gridCol w="2604368">
                  <a:extLst>
                    <a:ext uri="{9D8B030D-6E8A-4147-A177-3AD203B41FA5}">
                      <a16:colId xmlns:a16="http://schemas.microsoft.com/office/drawing/2014/main" val="1289084300"/>
                    </a:ext>
                  </a:extLst>
                </a:gridCol>
              </a:tblGrid>
              <a:tr h="4883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Outcome Area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Policy 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Proposed Measures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Potential Impact</a:t>
                      </a:r>
                    </a:p>
                  </a:txBody>
                  <a:tcPr anchor="ctr">
                    <a:solidFill>
                      <a:srgbClr val="006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28446"/>
                  </a:ext>
                </a:extLst>
              </a:tr>
              <a:tr h="35956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Women and Youth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Skill acquisition programs </a:t>
                      </a:r>
                      <a:endParaRPr lang="en-GB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Training and retraining of Youth and women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Employment databases to increase access to job market information and match skills to available jobs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Curriculum review for effective training and skill acquisition in education systems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Engage PPP for funding and technical support to increase access to financing 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access to financing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Reduction in unemployment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gender parity through women-owned enterprises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Reduction in rural-urban migration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in productivity and income generation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Reduction in social vices and insecurity 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68805"/>
                  </a:ext>
                </a:extLst>
              </a:tr>
              <a:tr h="14649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Women and Youth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AC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Empower vulnerable groups (equity and Inclusion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Formulate, and enact enabling laws for vulnerable groups </a:t>
                      </a:r>
                      <a:endParaRPr lang="en-US" sz="1200" b="1" i="0" u="none" strike="noStrike" kern="1200" dirty="0">
                        <a:solidFill>
                          <a:schemeClr val="lt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overall Labour force participation for youth and adults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en-US" sz="1200" b="0" i="0" u="none" strike="noStrike" kern="12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Decreased dependency ratio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6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78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TextBox 1"/>
          <p:cNvGrpSpPr/>
          <p:nvPr/>
        </p:nvGrpSpPr>
        <p:grpSpPr>
          <a:xfrm>
            <a:off x="159260" y="1620793"/>
            <a:ext cx="811102" cy="410522"/>
            <a:chOff x="-1" y="-10479"/>
            <a:chExt cx="794578" cy="402158"/>
          </a:xfrm>
        </p:grpSpPr>
        <p:sp>
          <p:nvSpPr>
            <p:cNvPr id="489" name="Rectangle"/>
            <p:cNvSpPr/>
            <p:nvPr/>
          </p:nvSpPr>
          <p:spPr>
            <a:xfrm>
              <a:off x="-1" y="-1"/>
              <a:ext cx="794578" cy="381202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1100">
                  <a:solidFill>
                    <a:srgbClr val="FFFFFF"/>
                  </a:solidFill>
                </a:defRPr>
              </a:pPr>
              <a:endParaRPr sz="1123" kern="0">
                <a:solidFill>
                  <a:srgbClr val="FFFFFF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490" name="Overall target"/>
            <p:cNvSpPr txBox="1"/>
            <p:nvPr/>
          </p:nvSpPr>
          <p:spPr>
            <a:xfrm>
              <a:off x="-1" y="-10479"/>
              <a:ext cx="794578" cy="402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85" tIns="28585" rIns="28585" bIns="28585" numCol="1" anchor="ctr">
              <a:spAutoFit/>
            </a:bodyPr>
            <a:lstStyle>
              <a:lvl1pPr>
                <a:defRPr sz="1100" b="1">
                  <a:solidFill>
                    <a:schemeClr val="accent4"/>
                  </a:solidFill>
                </a:defRPr>
              </a:lvl1pPr>
            </a:lstStyle>
            <a:p>
              <a:pPr defTabSz="933420" hangingPunct="0"/>
              <a:r>
                <a:rPr sz="1123" kern="0" dirty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Overall </a:t>
              </a:r>
              <a:r>
                <a:rPr lang="en-US" sz="1123" kern="0" dirty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T</a:t>
              </a:r>
              <a:r>
                <a:rPr sz="1123" kern="0" dirty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arget</a:t>
              </a:r>
            </a:p>
          </p:txBody>
        </p:sp>
      </p:grpSp>
      <p:grpSp>
        <p:nvGrpSpPr>
          <p:cNvPr id="494" name="TextBox 1"/>
          <p:cNvGrpSpPr/>
          <p:nvPr/>
        </p:nvGrpSpPr>
        <p:grpSpPr>
          <a:xfrm>
            <a:off x="159260" y="3103397"/>
            <a:ext cx="811102" cy="657086"/>
            <a:chOff x="-1" y="-1"/>
            <a:chExt cx="794578" cy="643700"/>
          </a:xfrm>
        </p:grpSpPr>
        <p:sp>
          <p:nvSpPr>
            <p:cNvPr id="492" name="Rectangle"/>
            <p:cNvSpPr/>
            <p:nvPr/>
          </p:nvSpPr>
          <p:spPr>
            <a:xfrm>
              <a:off x="-1" y="-1"/>
              <a:ext cx="794578" cy="64370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13973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493" name="Vision"/>
            <p:cNvSpPr txBox="1"/>
            <p:nvPr/>
          </p:nvSpPr>
          <p:spPr>
            <a:xfrm>
              <a:off x="-1" y="207171"/>
              <a:ext cx="794578" cy="22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85" tIns="28585" rIns="28585" bIns="28585" numCol="1" anchor="ctr">
              <a:spAutoFit/>
            </a:bodyPr>
            <a:lstStyle>
              <a:lvl1pPr defTabSz="895350">
                <a:defRPr sz="1100" b="1">
                  <a:solidFill>
                    <a:srgbClr val="FFFFFF"/>
                  </a:solidFill>
                </a:defRPr>
              </a:lvl1pPr>
            </a:lstStyle>
            <a:p>
              <a:pPr defTabSz="913973" hangingPunct="0"/>
              <a:r>
                <a:rPr sz="1123" kern="0">
                  <a:latin typeface="Avenir Next LT Pro" panose="020B0504020202020204" pitchFamily="34" charset="0"/>
                  <a:cs typeface="Arial"/>
                  <a:sym typeface="Arial"/>
                </a:rPr>
                <a:t>Vision</a:t>
              </a:r>
            </a:p>
          </p:txBody>
        </p:sp>
      </p:grpSp>
      <p:grpSp>
        <p:nvGrpSpPr>
          <p:cNvPr id="497" name="TextBox 1"/>
          <p:cNvGrpSpPr/>
          <p:nvPr/>
        </p:nvGrpSpPr>
        <p:grpSpPr>
          <a:xfrm>
            <a:off x="159260" y="3808299"/>
            <a:ext cx="811102" cy="1977567"/>
            <a:chOff x="-1" y="0"/>
            <a:chExt cx="794578" cy="1937281"/>
          </a:xfrm>
        </p:grpSpPr>
        <p:sp>
          <p:nvSpPr>
            <p:cNvPr id="495" name="Rectangle"/>
            <p:cNvSpPr/>
            <p:nvPr/>
          </p:nvSpPr>
          <p:spPr>
            <a:xfrm>
              <a:off x="-1" y="0"/>
              <a:ext cx="794578" cy="1937281"/>
            </a:xfrm>
            <a:prstGeom prst="rect">
              <a:avLst/>
            </a:prstGeom>
            <a:solidFill>
              <a:srgbClr val="FFBFBF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13973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496" name="Targets"/>
            <p:cNvSpPr txBox="1"/>
            <p:nvPr/>
          </p:nvSpPr>
          <p:spPr>
            <a:xfrm>
              <a:off x="-1" y="861817"/>
              <a:ext cx="794578" cy="213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85" tIns="28585" rIns="28585" bIns="28585" numCol="1" anchor="ctr">
              <a:spAutoFit/>
            </a:bodyPr>
            <a:lstStyle>
              <a:lvl1pPr defTabSz="895350">
                <a:defRPr sz="1000" b="1">
                  <a:solidFill>
                    <a:schemeClr val="accent4"/>
                  </a:solidFill>
                </a:defRPr>
              </a:lvl1pPr>
            </a:lstStyle>
            <a:p>
              <a:pPr defTabSz="913973" hangingPunct="0"/>
              <a:r>
                <a:rPr sz="1021" kern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Targets</a:t>
              </a:r>
            </a:p>
          </p:txBody>
        </p:sp>
      </p:grpSp>
      <p:grpSp>
        <p:nvGrpSpPr>
          <p:cNvPr id="500" name="TextBox 1"/>
          <p:cNvGrpSpPr/>
          <p:nvPr/>
        </p:nvGrpSpPr>
        <p:grpSpPr>
          <a:xfrm>
            <a:off x="159260" y="2552309"/>
            <a:ext cx="811102" cy="503270"/>
            <a:chOff x="-1" y="-1"/>
            <a:chExt cx="794578" cy="493017"/>
          </a:xfrm>
        </p:grpSpPr>
        <p:sp>
          <p:nvSpPr>
            <p:cNvPr id="498" name="Rectangle"/>
            <p:cNvSpPr/>
            <p:nvPr/>
          </p:nvSpPr>
          <p:spPr>
            <a:xfrm>
              <a:off x="-1" y="-1"/>
              <a:ext cx="794578" cy="493017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1100"/>
              </a:pPr>
              <a:endPara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499" name="Strategic themes"/>
            <p:cNvSpPr txBox="1"/>
            <p:nvPr/>
          </p:nvSpPr>
          <p:spPr>
            <a:xfrm>
              <a:off x="-1" y="45428"/>
              <a:ext cx="794578" cy="402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85" tIns="28585" rIns="28585" bIns="28585" numCol="1" anchor="ctr">
              <a:spAutoFit/>
            </a:bodyPr>
            <a:lstStyle>
              <a:lvl1pPr>
                <a:defRPr sz="1100" b="1">
                  <a:solidFill>
                    <a:srgbClr val="FFFFFF"/>
                  </a:solidFill>
                </a:defRPr>
              </a:lvl1pPr>
            </a:lstStyle>
            <a:p>
              <a:pPr defTabSz="933420" hangingPunct="0"/>
              <a:r>
                <a:rPr sz="1123" kern="0" dirty="0">
                  <a:latin typeface="Avenir Next LT Pro" panose="020B0504020202020204" pitchFamily="34" charset="0"/>
                  <a:cs typeface="Arial"/>
                  <a:sym typeface="Arial"/>
                </a:rPr>
                <a:t>Strategic </a:t>
              </a:r>
              <a:r>
                <a:rPr lang="en-US" sz="1123" kern="0" dirty="0">
                  <a:latin typeface="Avenir Next LT Pro" panose="020B0504020202020204" pitchFamily="34" charset="0"/>
                  <a:cs typeface="Arial"/>
                  <a:sym typeface="Arial"/>
                </a:rPr>
                <a:t>T</a:t>
              </a:r>
              <a:r>
                <a:rPr sz="1123" kern="0" dirty="0">
                  <a:latin typeface="Avenir Next LT Pro" panose="020B0504020202020204" pitchFamily="34" charset="0"/>
                  <a:cs typeface="Arial"/>
                  <a:sym typeface="Arial"/>
                </a:rPr>
                <a:t>hemes</a:t>
              </a:r>
            </a:p>
          </p:txBody>
        </p:sp>
      </p:grpSp>
      <p:sp>
        <p:nvSpPr>
          <p:cNvPr id="501" name="DirArrow"/>
          <p:cNvSpPr/>
          <p:nvPr/>
        </p:nvSpPr>
        <p:spPr>
          <a:xfrm>
            <a:off x="1024417" y="872105"/>
            <a:ext cx="7968425" cy="693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77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200">
                <a:solidFill>
                  <a:srgbClr val="FFFFFF"/>
                </a:solidFill>
              </a:defRPr>
            </a:pPr>
            <a:endParaRPr sz="1225" kern="0">
              <a:solidFill>
                <a:srgbClr val="FFFFFF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02" name="TextBox 130"/>
          <p:cNvSpPr txBox="1"/>
          <p:nvPr/>
        </p:nvSpPr>
        <p:spPr>
          <a:xfrm>
            <a:off x="3019302" y="1173410"/>
            <a:ext cx="3980808" cy="35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3973" hangingPunct="0">
              <a:defRPr sz="1100" b="1">
                <a:solidFill>
                  <a:srgbClr val="006600"/>
                </a:solidFill>
              </a:defRPr>
            </a:pP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Healthy, Educated, and Productive Nigerians for a </a:t>
            </a:r>
            <a:b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</a:b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globally competitive nation by 2030</a:t>
            </a:r>
          </a:p>
        </p:txBody>
      </p:sp>
      <p:grpSp>
        <p:nvGrpSpPr>
          <p:cNvPr id="505" name="Rectangle 129"/>
          <p:cNvGrpSpPr/>
          <p:nvPr/>
        </p:nvGrpSpPr>
        <p:grpSpPr>
          <a:xfrm>
            <a:off x="1024417" y="1602532"/>
            <a:ext cx="7968426" cy="447044"/>
            <a:chOff x="0" y="-23134"/>
            <a:chExt cx="7806104" cy="437937"/>
          </a:xfrm>
        </p:grpSpPr>
        <p:sp>
          <p:nvSpPr>
            <p:cNvPr id="503" name="Rectangle"/>
            <p:cNvSpPr/>
            <p:nvPr/>
          </p:nvSpPr>
          <p:spPr>
            <a:xfrm>
              <a:off x="0" y="5234"/>
              <a:ext cx="7806104" cy="381201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algn="ctr" defTabSz="933420" hangingPunct="0">
                <a:defRPr>
                  <a:solidFill>
                    <a:srgbClr val="FFFFFF"/>
                  </a:solidFill>
                </a:defRPr>
              </a:pPr>
              <a:endParaRPr sz="1633" kern="0">
                <a:solidFill>
                  <a:srgbClr val="FFFFFF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04" name="~24 million additional healthy (under-five year old children surviving and not stunted), educated (completing secondary school) and productive (youth entering the labour force) Nigerians by 2030"/>
            <p:cNvSpPr txBox="1"/>
            <p:nvPr/>
          </p:nvSpPr>
          <p:spPr>
            <a:xfrm>
              <a:off x="45719" y="-23134"/>
              <a:ext cx="7714665" cy="437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670" tIns="46670" rIns="46670" bIns="46670" numCol="1" anchor="ctr">
              <a:spAutoFit/>
            </a:bodyPr>
            <a:lstStyle>
              <a:lvl1pPr algn="ctr">
                <a:defRPr sz="1100" i="1"/>
              </a:lvl1pPr>
            </a:lstStyle>
            <a:p>
              <a:pPr defTabSz="933420" hangingPunct="0"/>
              <a:r>
                <a:rPr sz="1123" kern="0" dirty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~24 million additional healthy (under-five year old children surviving and not stunted), educated (completing secondary school) and productive (youth entering the </a:t>
              </a:r>
              <a:r>
                <a:rPr sz="1123" kern="0" dirty="0" err="1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labour</a:t>
              </a:r>
              <a:r>
                <a:rPr sz="1123" kern="0" dirty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 force) Nigerians by 2030 </a:t>
              </a:r>
            </a:p>
          </p:txBody>
        </p:sp>
      </p:grpSp>
      <p:grpSp>
        <p:nvGrpSpPr>
          <p:cNvPr id="508" name="TextBox 1"/>
          <p:cNvGrpSpPr/>
          <p:nvPr/>
        </p:nvGrpSpPr>
        <p:grpSpPr>
          <a:xfrm>
            <a:off x="159260" y="5837405"/>
            <a:ext cx="811102" cy="895431"/>
            <a:chOff x="-1" y="0"/>
            <a:chExt cx="794578" cy="877189"/>
          </a:xfrm>
        </p:grpSpPr>
        <p:sp>
          <p:nvSpPr>
            <p:cNvPr id="506" name="Rectangle"/>
            <p:cNvSpPr/>
            <p:nvPr/>
          </p:nvSpPr>
          <p:spPr>
            <a:xfrm>
              <a:off x="-1" y="0"/>
              <a:ext cx="794578" cy="87718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13973" hangingPunct="0"/>
              <a:endParaRPr sz="1600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07" name="Cross-cutting enablers"/>
            <p:cNvSpPr txBox="1"/>
            <p:nvPr/>
          </p:nvSpPr>
          <p:spPr>
            <a:xfrm>
              <a:off x="-1" y="151113"/>
              <a:ext cx="794578" cy="574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8585" tIns="28585" rIns="28585" bIns="28585" numCol="1" anchor="ctr">
              <a:spAutoFit/>
            </a:bodyPr>
            <a:lstStyle>
              <a:lvl1pPr defTabSz="895350">
                <a:defRPr sz="1100" b="1">
                  <a:solidFill>
                    <a:srgbClr val="FFFFFF"/>
                  </a:solidFill>
                </a:defRPr>
              </a:lvl1pPr>
            </a:lstStyle>
            <a:p>
              <a:pPr defTabSz="913973" hangingPunct="0"/>
              <a:r>
                <a:rPr kern="0" dirty="0">
                  <a:latin typeface="Avenir Next LT Pro" panose="020B0504020202020204" pitchFamily="34" charset="0"/>
                  <a:cs typeface="Arial"/>
                  <a:sym typeface="Arial"/>
                </a:rPr>
                <a:t>Cross-cutting enablers</a:t>
              </a:r>
            </a:p>
          </p:txBody>
        </p:sp>
      </p:grpSp>
      <p:grpSp>
        <p:nvGrpSpPr>
          <p:cNvPr id="511" name="Rectangle 8"/>
          <p:cNvGrpSpPr/>
          <p:nvPr/>
        </p:nvGrpSpPr>
        <p:grpSpPr>
          <a:xfrm>
            <a:off x="1024418" y="6479414"/>
            <a:ext cx="7968427" cy="270648"/>
            <a:chOff x="0" y="-12932"/>
            <a:chExt cx="7806105" cy="265133"/>
          </a:xfrm>
        </p:grpSpPr>
        <p:sp>
          <p:nvSpPr>
            <p:cNvPr id="509" name="Rectangle"/>
            <p:cNvSpPr/>
            <p:nvPr/>
          </p:nvSpPr>
          <p:spPr>
            <a:xfrm>
              <a:off x="0" y="3942"/>
              <a:ext cx="7806105" cy="23138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1000" b="1">
                  <a:solidFill>
                    <a:srgbClr val="FFFFFF"/>
                  </a:solidFill>
                </a:defRPr>
              </a:pPr>
              <a:endParaRPr sz="1000" b="1" kern="0">
                <a:solidFill>
                  <a:srgbClr val="FFFFFF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10" name="Governance: Drive greater political commitment to ensure improved coordination and accountability"/>
            <p:cNvSpPr txBox="1"/>
            <p:nvPr/>
          </p:nvSpPr>
          <p:spPr>
            <a:xfrm>
              <a:off x="45719" y="-12932"/>
              <a:ext cx="7714665" cy="265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670" tIns="46670" rIns="46670" bIns="46670" numCol="1" anchor="ctr">
              <a:spAutoFit/>
            </a:bodyPr>
            <a:lstStyle>
              <a:lvl1pPr>
                <a:defRPr sz="1100" b="1" i="1">
                  <a:solidFill>
                    <a:srgbClr val="FFFFFF"/>
                  </a:solidFill>
                </a:defRPr>
              </a:lvl1pPr>
            </a:lstStyle>
            <a:p>
              <a:pPr defTabSz="933420" hangingPunct="0"/>
              <a:r>
                <a:rPr kern="0">
                  <a:latin typeface="Avenir Next LT Pro" panose="020B0504020202020204" pitchFamily="34" charset="0"/>
                  <a:cs typeface="Arial"/>
                  <a:sym typeface="Arial"/>
                </a:rPr>
                <a:t>Governance: Drive greater political commitment to ensure improved coordination and accountability</a:t>
              </a:r>
            </a:p>
          </p:txBody>
        </p:sp>
      </p:grpSp>
      <p:grpSp>
        <p:nvGrpSpPr>
          <p:cNvPr id="514" name="Rectangle 8"/>
          <p:cNvGrpSpPr/>
          <p:nvPr/>
        </p:nvGrpSpPr>
        <p:grpSpPr>
          <a:xfrm>
            <a:off x="1024418" y="5820180"/>
            <a:ext cx="7968427" cy="270648"/>
            <a:chOff x="0" y="-12932"/>
            <a:chExt cx="7806105" cy="265134"/>
          </a:xfrm>
        </p:grpSpPr>
        <p:sp>
          <p:nvSpPr>
            <p:cNvPr id="512" name="Rectangle"/>
            <p:cNvSpPr/>
            <p:nvPr/>
          </p:nvSpPr>
          <p:spPr>
            <a:xfrm>
              <a:off x="0" y="3942"/>
              <a:ext cx="7806105" cy="23138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1000" b="1">
                  <a:solidFill>
                    <a:srgbClr val="FFFFFF"/>
                  </a:solidFill>
                </a:defRPr>
              </a:pPr>
              <a:endParaRPr sz="1000" b="1" kern="0">
                <a:solidFill>
                  <a:srgbClr val="FFFFFF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13" name="Data: Improve data collection at Federal, State and LGAs for optimal tracking and data-driven decision making"/>
            <p:cNvSpPr txBox="1"/>
            <p:nvPr/>
          </p:nvSpPr>
          <p:spPr>
            <a:xfrm>
              <a:off x="45719" y="-12932"/>
              <a:ext cx="7714665" cy="26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670" tIns="46670" rIns="46670" bIns="46670" numCol="1" anchor="ctr">
              <a:spAutoFit/>
            </a:bodyPr>
            <a:lstStyle>
              <a:lvl1pPr>
                <a:defRPr sz="1100" b="1" i="1">
                  <a:solidFill>
                    <a:srgbClr val="FFFFFF"/>
                  </a:solidFill>
                </a:defRPr>
              </a:lvl1pPr>
            </a:lstStyle>
            <a:p>
              <a:pPr defTabSz="933420" hangingPunct="0"/>
              <a:r>
                <a:rPr kern="0">
                  <a:latin typeface="Avenir Next LT Pro" panose="020B0504020202020204" pitchFamily="34" charset="0"/>
                  <a:cs typeface="Arial"/>
                  <a:sym typeface="Arial"/>
                </a:rPr>
                <a:t>Data: Improve data collection at Federal, State and LGAs for optimal tracking and data-driven decision making</a:t>
              </a:r>
            </a:p>
          </p:txBody>
        </p:sp>
      </p:grpSp>
      <p:grpSp>
        <p:nvGrpSpPr>
          <p:cNvPr id="517" name="Rectangle 8"/>
          <p:cNvGrpSpPr/>
          <p:nvPr/>
        </p:nvGrpSpPr>
        <p:grpSpPr>
          <a:xfrm>
            <a:off x="1024416" y="6147581"/>
            <a:ext cx="7968428" cy="280373"/>
            <a:chOff x="-1" y="-1"/>
            <a:chExt cx="7806106" cy="274661"/>
          </a:xfrm>
        </p:grpSpPr>
        <p:sp>
          <p:nvSpPr>
            <p:cNvPr id="515" name="Rectangle"/>
            <p:cNvSpPr/>
            <p:nvPr/>
          </p:nvSpPr>
          <p:spPr>
            <a:xfrm>
              <a:off x="-1" y="-1"/>
              <a:ext cx="7806106" cy="27466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1000" b="1">
                  <a:solidFill>
                    <a:srgbClr val="FFFFFF"/>
                  </a:solidFill>
                </a:defRPr>
              </a:pPr>
              <a:endParaRPr sz="1000" b="1" kern="0">
                <a:solidFill>
                  <a:srgbClr val="FFFFFF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16" name="Funding: Increase revenue mobilization, funds allocation and release, and employ effective financing mechanisms"/>
            <p:cNvSpPr txBox="1"/>
            <p:nvPr/>
          </p:nvSpPr>
          <p:spPr>
            <a:xfrm>
              <a:off x="45719" y="8250"/>
              <a:ext cx="7714665" cy="258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670" tIns="46670" rIns="46670" bIns="46670" numCol="1" anchor="ctr">
              <a:spAutoFit/>
            </a:bodyPr>
            <a:lstStyle>
              <a:lvl1pPr>
                <a:defRPr sz="1100" b="1" i="1">
                  <a:solidFill>
                    <a:srgbClr val="FFFFFF"/>
                  </a:solidFill>
                </a:defRPr>
              </a:lvl1pPr>
            </a:lstStyle>
            <a:p>
              <a:pPr defTabSz="933420" hangingPunct="0"/>
              <a:r>
                <a:rPr kern="0">
                  <a:latin typeface="Avenir Next LT Pro" panose="020B0504020202020204" pitchFamily="34" charset="0"/>
                  <a:cs typeface="Arial"/>
                  <a:sym typeface="Arial"/>
                </a:rPr>
                <a:t>Funding: Increase revenue mobilization, funds allocation and release, and employ effective financing mechanisms </a:t>
              </a:r>
            </a:p>
          </p:txBody>
        </p:sp>
      </p:grpSp>
      <p:sp>
        <p:nvSpPr>
          <p:cNvPr id="518" name="Rectangle 137"/>
          <p:cNvSpPr/>
          <p:nvPr/>
        </p:nvSpPr>
        <p:spPr>
          <a:xfrm>
            <a:off x="1078992" y="3103398"/>
            <a:ext cx="2590592" cy="657084"/>
          </a:xfrm>
          <a:prstGeom prst="rect">
            <a:avLst/>
          </a:prstGeom>
          <a:solidFill>
            <a:srgbClr val="D6F5D6"/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100">
                <a:solidFill>
                  <a:srgbClr val="FFFFFF"/>
                </a:solidFill>
              </a:defRPr>
            </a:pPr>
            <a:endParaRPr sz="1123" kern="0">
              <a:solidFill>
                <a:srgbClr val="FFFFFF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19" name="Rectangle 139"/>
          <p:cNvSpPr/>
          <p:nvPr/>
        </p:nvSpPr>
        <p:spPr>
          <a:xfrm>
            <a:off x="3716686" y="3103398"/>
            <a:ext cx="2590592" cy="657084"/>
          </a:xfrm>
          <a:prstGeom prst="rect">
            <a:avLst/>
          </a:prstGeom>
          <a:solidFill>
            <a:srgbClr val="D6F5D6"/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100">
                <a:solidFill>
                  <a:srgbClr val="FFFFFF"/>
                </a:solidFill>
              </a:defRPr>
            </a:pPr>
            <a:endParaRPr sz="1123" kern="0">
              <a:solidFill>
                <a:srgbClr val="FFFFFF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20" name="Rectangle 174"/>
          <p:cNvSpPr/>
          <p:nvPr/>
        </p:nvSpPr>
        <p:spPr>
          <a:xfrm>
            <a:off x="6351925" y="3103526"/>
            <a:ext cx="2590593" cy="656831"/>
          </a:xfrm>
          <a:prstGeom prst="rect">
            <a:avLst/>
          </a:prstGeom>
          <a:solidFill>
            <a:srgbClr val="D6F5D6"/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100">
                <a:solidFill>
                  <a:srgbClr val="FFFFFF"/>
                </a:solidFill>
              </a:defRPr>
            </a:pPr>
            <a:endParaRPr sz="1123" kern="0">
              <a:solidFill>
                <a:srgbClr val="FFFFFF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grpSp>
        <p:nvGrpSpPr>
          <p:cNvPr id="524" name="Group 9"/>
          <p:cNvGrpSpPr/>
          <p:nvPr/>
        </p:nvGrpSpPr>
        <p:grpSpPr>
          <a:xfrm>
            <a:off x="1143244" y="3185323"/>
            <a:ext cx="7735024" cy="529192"/>
            <a:chOff x="0" y="0"/>
            <a:chExt cx="7577457" cy="518410"/>
          </a:xfrm>
        </p:grpSpPr>
        <p:sp>
          <p:nvSpPr>
            <p:cNvPr id="521" name="TextBox 277"/>
            <p:cNvSpPr txBox="1"/>
            <p:nvPr/>
          </p:nvSpPr>
          <p:spPr>
            <a:xfrm>
              <a:off x="2583964" y="0"/>
              <a:ext cx="2411931" cy="345605"/>
            </a:xfrm>
            <a:prstGeom prst="rect">
              <a:avLst/>
            </a:prstGeom>
            <a:solidFill>
              <a:srgbClr val="D6F5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96017" lvl="1" indent="-196017" defTabSz="1243361" hangingPunct="0">
                <a:buClr>
                  <a:srgbClr val="006600"/>
                </a:buClr>
                <a:buSzPct val="125000"/>
                <a:buFont typeface="Arial"/>
                <a:buChar char="▪"/>
                <a:defRPr sz="1100" b="1">
                  <a:solidFill>
                    <a:srgbClr val="006600"/>
                  </a:solidFill>
                </a:defRPr>
              </a:pPr>
              <a:r>
                <a:rPr sz="1123" b="1" kern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Promote a quality, inclusive and functional education system</a:t>
              </a:r>
            </a:p>
          </p:txBody>
        </p:sp>
        <p:sp>
          <p:nvSpPr>
            <p:cNvPr id="522" name="TextBox 276"/>
            <p:cNvSpPr txBox="1"/>
            <p:nvPr/>
          </p:nvSpPr>
          <p:spPr>
            <a:xfrm>
              <a:off x="0" y="0"/>
              <a:ext cx="2411931" cy="518410"/>
            </a:xfrm>
            <a:prstGeom prst="rect">
              <a:avLst/>
            </a:prstGeom>
            <a:solidFill>
              <a:srgbClr val="D6F5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96017" lvl="1" indent="-196017" defTabSz="1243361" hangingPunct="0">
                <a:buClr>
                  <a:srgbClr val="006600"/>
                </a:buClr>
                <a:buSzPct val="125000"/>
                <a:buFont typeface="Arial"/>
                <a:buChar char="▪"/>
                <a:defRPr sz="1100" b="1">
                  <a:solidFill>
                    <a:srgbClr val="006600"/>
                  </a:solidFill>
                </a:defRPr>
              </a:pPr>
              <a:r>
                <a:rPr sz="1123" b="1" kern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Provide equitable access to affordable and quality healthcare for every Nigerian</a:t>
              </a:r>
            </a:p>
          </p:txBody>
        </p:sp>
        <p:sp>
          <p:nvSpPr>
            <p:cNvPr id="523" name="TextBox 278"/>
            <p:cNvSpPr txBox="1"/>
            <p:nvPr/>
          </p:nvSpPr>
          <p:spPr>
            <a:xfrm>
              <a:off x="5165526" y="0"/>
              <a:ext cx="2411931" cy="518410"/>
            </a:xfrm>
            <a:prstGeom prst="rect">
              <a:avLst/>
            </a:prstGeom>
            <a:solidFill>
              <a:srgbClr val="D6F5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96017" lvl="1" indent="-196017" defTabSz="1243361" hangingPunct="0">
                <a:buClr>
                  <a:srgbClr val="006600"/>
                </a:buClr>
                <a:buSzPct val="125000"/>
                <a:buFont typeface="Arial"/>
                <a:buChar char="▪"/>
                <a:defRPr sz="1100" b="1">
                  <a:solidFill>
                    <a:srgbClr val="006600"/>
                  </a:solidFill>
                </a:defRPr>
              </a:pPr>
              <a:r>
                <a:rPr sz="1123" b="1" kern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Empower youth to have the capacity and skills to create or seek employment</a:t>
              </a:r>
            </a:p>
          </p:txBody>
        </p:sp>
      </p:grpSp>
      <p:sp>
        <p:nvSpPr>
          <p:cNvPr id="525" name="Rectangle 136"/>
          <p:cNvSpPr/>
          <p:nvPr/>
        </p:nvSpPr>
        <p:spPr>
          <a:xfrm>
            <a:off x="1078991" y="3808300"/>
            <a:ext cx="2590592" cy="1977565"/>
          </a:xfrm>
          <a:prstGeom prst="rect">
            <a:avLst/>
          </a:prstGeom>
          <a:solidFill>
            <a:srgbClr val="FFBFBF">
              <a:alpha val="41961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1021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26" name="Rectangle 138"/>
          <p:cNvSpPr/>
          <p:nvPr/>
        </p:nvSpPr>
        <p:spPr>
          <a:xfrm>
            <a:off x="3716686" y="3808300"/>
            <a:ext cx="2590592" cy="1977565"/>
          </a:xfrm>
          <a:prstGeom prst="rect">
            <a:avLst/>
          </a:prstGeom>
          <a:solidFill>
            <a:srgbClr val="FFBFBF">
              <a:alpha val="41961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900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27" name="Rectangle 173"/>
          <p:cNvSpPr/>
          <p:nvPr/>
        </p:nvSpPr>
        <p:spPr>
          <a:xfrm>
            <a:off x="6351925" y="3808300"/>
            <a:ext cx="2590593" cy="1977565"/>
          </a:xfrm>
          <a:prstGeom prst="rect">
            <a:avLst/>
          </a:prstGeom>
          <a:solidFill>
            <a:srgbClr val="FFBFBF">
              <a:alpha val="41961"/>
            </a:srgb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1021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28" name="TextBox 271"/>
          <p:cNvSpPr txBox="1"/>
          <p:nvPr/>
        </p:nvSpPr>
        <p:spPr>
          <a:xfrm>
            <a:off x="1143243" y="3861189"/>
            <a:ext cx="2462084" cy="1587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96017" lvl="1" indent="-196017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/>
            </a:pP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Improve nutrition and reduce childhood stunting </a:t>
            </a: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by half, from 44% to 22% by 2030</a:t>
            </a:r>
          </a:p>
          <a:p>
            <a:pPr marL="196017" lvl="1" indent="-196017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/>
            </a:pP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Reduce under 5 mortality rate </a:t>
            </a: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by half, from 120/1000 U5 population to 60/1000 by 2030</a:t>
            </a:r>
          </a:p>
          <a:p>
            <a:pPr marL="196017" lvl="1" indent="-196017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/>
            </a:pP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Reduce maternal mortality </a:t>
            </a: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by half, from 576 deaths/100,000 live births to 288</a:t>
            </a: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 by 2030</a:t>
            </a:r>
          </a:p>
        </p:txBody>
      </p:sp>
      <p:sp>
        <p:nvSpPr>
          <p:cNvPr id="529" name="TextBox 272"/>
          <p:cNvSpPr txBox="1"/>
          <p:nvPr/>
        </p:nvSpPr>
        <p:spPr>
          <a:xfrm>
            <a:off x="3737522" y="3861190"/>
            <a:ext cx="2590591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 b="1">
                <a:solidFill>
                  <a:srgbClr val="006600"/>
                </a:solidFill>
              </a:defRPr>
            </a:pPr>
            <a:r>
              <a:rPr sz="1100" b="1" kern="0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Double primary school enrolment rates </a:t>
            </a:r>
            <a:r>
              <a:rPr sz="1100" kern="0" dirty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from 46% to ~90% by 2030</a:t>
            </a:r>
          </a:p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 b="1">
                <a:solidFill>
                  <a:srgbClr val="006600"/>
                </a:solidFill>
              </a:defRPr>
            </a:pPr>
            <a:r>
              <a:rPr sz="1100" b="1" kern="0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Double </a:t>
            </a:r>
            <a:r>
              <a:rPr sz="1100" kern="0" dirty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female enrolment</a:t>
            </a:r>
          </a:p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 b="1" spc="-19">
                <a:solidFill>
                  <a:srgbClr val="006600"/>
                </a:solidFill>
              </a:defRPr>
            </a:pPr>
            <a:r>
              <a:rPr sz="1100" b="1" kern="0" spc="-19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Double secondary school </a:t>
            </a:r>
            <a:r>
              <a:rPr sz="1100" b="1" kern="0" spc="-19" dirty="0" err="1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comple-tion</a:t>
            </a:r>
            <a:r>
              <a:rPr sz="1100" b="1" kern="0" spc="-19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 </a:t>
            </a:r>
            <a:r>
              <a:rPr sz="1100" kern="0" spc="-19" dirty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rates from 42% to ~80% by 2030</a:t>
            </a:r>
          </a:p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/>
            </a:pPr>
            <a:r>
              <a:rPr sz="1100" kern="0" dirty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Reduce out-of-school children (~10m) </a:t>
            </a:r>
            <a:r>
              <a:rPr sz="1100" b="1" kern="0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by at least 70%</a:t>
            </a:r>
          </a:p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 b="1">
                <a:solidFill>
                  <a:srgbClr val="006600"/>
                </a:solidFill>
              </a:defRPr>
            </a:pPr>
            <a:r>
              <a:rPr sz="1100" b="1" kern="0" dirty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80% pass rate, students </a:t>
            </a:r>
            <a:r>
              <a:rPr sz="900" kern="0" dirty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that reach curricular objectives at end of primary school (reading and mathematics national learning assessment)</a:t>
            </a:r>
            <a:endParaRPr sz="1100" kern="0" dirty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30" name="TextBox 274"/>
          <p:cNvSpPr txBox="1"/>
          <p:nvPr/>
        </p:nvSpPr>
        <p:spPr>
          <a:xfrm>
            <a:off x="6416181" y="3861190"/>
            <a:ext cx="2462085" cy="881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 b="1">
                <a:solidFill>
                  <a:srgbClr val="006600"/>
                </a:solidFill>
              </a:defRPr>
            </a:pP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Double youth participation in labour force </a:t>
            </a: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from 23% to 46% by 2030 </a:t>
            </a:r>
          </a:p>
          <a:p>
            <a:pPr marL="132210" lvl="1" indent="-131018" defTabSz="1243361" hangingPunct="0">
              <a:buClr>
                <a:srgbClr val="006600"/>
              </a:buClr>
              <a:buSzPct val="125000"/>
              <a:buFont typeface="Arial"/>
              <a:buChar char="▪"/>
              <a:defRPr sz="1100"/>
            </a:pP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Double</a:t>
            </a:r>
            <a:r>
              <a:rPr sz="1123" b="1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 female labour force participation</a:t>
            </a:r>
            <a:r>
              <a:rPr sz="112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rPr>
              <a:t> from 21% to 41%</a:t>
            </a:r>
          </a:p>
        </p:txBody>
      </p:sp>
      <p:sp>
        <p:nvSpPr>
          <p:cNvPr id="531" name="Rectangle 123"/>
          <p:cNvSpPr/>
          <p:nvPr/>
        </p:nvSpPr>
        <p:spPr>
          <a:xfrm>
            <a:off x="1081443" y="2552311"/>
            <a:ext cx="2590592" cy="503268"/>
          </a:xfrm>
          <a:prstGeom prst="rect">
            <a:avLst/>
          </a:prstGeom>
          <a:solidFill>
            <a:schemeClr val="accent6">
              <a:lumOff val="29666"/>
            </a:scheme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1021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32" name="Rectangle 124"/>
          <p:cNvSpPr/>
          <p:nvPr/>
        </p:nvSpPr>
        <p:spPr>
          <a:xfrm>
            <a:off x="3716686" y="2552311"/>
            <a:ext cx="2590592" cy="503268"/>
          </a:xfrm>
          <a:prstGeom prst="rect">
            <a:avLst/>
          </a:prstGeom>
          <a:solidFill>
            <a:schemeClr val="accent6">
              <a:lumOff val="29666"/>
            </a:scheme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1021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33" name="Rectangle 125"/>
          <p:cNvSpPr/>
          <p:nvPr/>
        </p:nvSpPr>
        <p:spPr>
          <a:xfrm>
            <a:off x="6351925" y="2552311"/>
            <a:ext cx="2590593" cy="503268"/>
          </a:xfrm>
          <a:prstGeom prst="rect">
            <a:avLst/>
          </a:prstGeom>
          <a:solidFill>
            <a:schemeClr val="accent6">
              <a:lumOff val="29666"/>
            </a:schemeClr>
          </a:solidFill>
          <a:ln w="12700">
            <a:miter lim="400000"/>
          </a:ln>
        </p:spPr>
        <p:txBody>
          <a:bodyPr lIns="46670" rIns="46670" anchor="ctr"/>
          <a:lstStyle/>
          <a:p>
            <a:pPr algn="ctr" defTabSz="933420" hangingPunct="0">
              <a:defRPr sz="1000"/>
            </a:pPr>
            <a:endParaRPr sz="1021" kern="0">
              <a:solidFill>
                <a:srgbClr val="00000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534" name="TextBox 159"/>
          <p:cNvSpPr txBox="1"/>
          <p:nvPr/>
        </p:nvSpPr>
        <p:spPr>
          <a:xfrm>
            <a:off x="1143243" y="2715747"/>
            <a:ext cx="2462084" cy="17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895350">
              <a:defRPr sz="1100" b="1">
                <a:solidFill>
                  <a:schemeClr val="accent4"/>
                </a:solidFill>
              </a:defRPr>
            </a:lvl1pPr>
          </a:lstStyle>
          <a:p>
            <a:pPr defTabSz="913973" hangingPunct="0"/>
            <a:r>
              <a:rPr sz="1123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Health and nutrition</a:t>
            </a:r>
          </a:p>
        </p:txBody>
      </p:sp>
      <p:sp>
        <p:nvSpPr>
          <p:cNvPr id="535" name="TextBox 160"/>
          <p:cNvSpPr txBox="1"/>
          <p:nvPr/>
        </p:nvSpPr>
        <p:spPr>
          <a:xfrm>
            <a:off x="3780939" y="2715747"/>
            <a:ext cx="2462084" cy="17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895350">
              <a:defRPr sz="1100" b="1">
                <a:solidFill>
                  <a:schemeClr val="accent4"/>
                </a:solidFill>
              </a:defRPr>
            </a:lvl1pPr>
          </a:lstStyle>
          <a:p>
            <a:pPr defTabSz="913973" hangingPunct="0"/>
            <a:r>
              <a:rPr sz="1123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Education </a:t>
            </a:r>
          </a:p>
        </p:txBody>
      </p:sp>
      <p:sp>
        <p:nvSpPr>
          <p:cNvPr id="536" name="TextBox 161"/>
          <p:cNvSpPr txBox="1"/>
          <p:nvPr/>
        </p:nvSpPr>
        <p:spPr>
          <a:xfrm>
            <a:off x="6416180" y="2715747"/>
            <a:ext cx="2462084" cy="17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895350">
              <a:defRPr sz="1100" b="1">
                <a:solidFill>
                  <a:schemeClr val="accent4"/>
                </a:solidFill>
              </a:defRPr>
            </a:lvl1pPr>
          </a:lstStyle>
          <a:p>
            <a:pPr defTabSz="913973" hangingPunct="0"/>
            <a:r>
              <a:rPr sz="1123" kern="0">
                <a:solidFill>
                  <a:srgbClr val="006600"/>
                </a:solidFill>
                <a:latin typeface="Avenir Next LT Pro" panose="020B0504020202020204" pitchFamily="34" charset="0"/>
                <a:cs typeface="Arial"/>
                <a:sym typeface="Arial"/>
              </a:rPr>
              <a:t>Labour force </a:t>
            </a:r>
          </a:p>
        </p:txBody>
      </p:sp>
      <p:grpSp>
        <p:nvGrpSpPr>
          <p:cNvPr id="553" name="Group 12"/>
          <p:cNvGrpSpPr/>
          <p:nvPr/>
        </p:nvGrpSpPr>
        <p:grpSpPr>
          <a:xfrm>
            <a:off x="3116386" y="2597203"/>
            <a:ext cx="488944" cy="413486"/>
            <a:chOff x="0" y="0"/>
            <a:chExt cx="478982" cy="405062"/>
          </a:xfrm>
        </p:grpSpPr>
        <p:sp>
          <p:nvSpPr>
            <p:cNvPr id="537" name="Freeform 6"/>
            <p:cNvSpPr/>
            <p:nvPr/>
          </p:nvSpPr>
          <p:spPr>
            <a:xfrm>
              <a:off x="0" y="267058"/>
              <a:ext cx="478013" cy="13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072" y="21600"/>
                  </a:lnTo>
                  <a:lnTo>
                    <a:pt x="370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38" name="Freeform 7"/>
            <p:cNvSpPr/>
            <p:nvPr/>
          </p:nvSpPr>
          <p:spPr>
            <a:xfrm>
              <a:off x="0" y="0"/>
              <a:ext cx="321688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48" y="0"/>
                  </a:moveTo>
                  <a:lnTo>
                    <a:pt x="0" y="14241"/>
                  </a:lnTo>
                  <a:lnTo>
                    <a:pt x="5503" y="21600"/>
                  </a:lnTo>
                  <a:lnTo>
                    <a:pt x="21600" y="0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39" name="Freeform 8"/>
            <p:cNvSpPr/>
            <p:nvPr/>
          </p:nvSpPr>
          <p:spPr>
            <a:xfrm>
              <a:off x="159553" y="0"/>
              <a:ext cx="319429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320" y="21600"/>
                  </a:lnTo>
                  <a:lnTo>
                    <a:pt x="21600" y="14241"/>
                  </a:lnTo>
                  <a:lnTo>
                    <a:pt x="110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40" name="TextBox 105"/>
            <p:cNvSpPr txBox="1"/>
            <p:nvPr/>
          </p:nvSpPr>
          <p:spPr>
            <a:xfrm>
              <a:off x="48283" y="161099"/>
              <a:ext cx="118467" cy="9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FFFFFF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Health and nutrition</a:t>
              </a:r>
            </a:p>
          </p:txBody>
        </p:sp>
        <p:grpSp>
          <p:nvGrpSpPr>
            <p:cNvPr id="543" name="Group 106"/>
            <p:cNvGrpSpPr/>
            <p:nvPr/>
          </p:nvGrpSpPr>
          <p:grpSpPr>
            <a:xfrm>
              <a:off x="119854" y="104942"/>
              <a:ext cx="71423" cy="61600"/>
              <a:chOff x="0" y="0"/>
              <a:chExt cx="71422" cy="61598"/>
            </a:xfrm>
          </p:grpSpPr>
          <p:sp>
            <p:nvSpPr>
              <p:cNvPr id="541" name="Freeform 16"/>
              <p:cNvSpPr/>
              <p:nvPr/>
            </p:nvSpPr>
            <p:spPr>
              <a:xfrm>
                <a:off x="14439" y="23317"/>
                <a:ext cx="48874" cy="3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53" y="6400"/>
                    </a:moveTo>
                    <a:cubicBezTo>
                      <a:pt x="17853" y="6133"/>
                      <a:pt x="17853" y="6133"/>
                      <a:pt x="17853" y="6133"/>
                    </a:cubicBezTo>
                    <a:cubicBezTo>
                      <a:pt x="17412" y="8800"/>
                      <a:pt x="17412" y="8800"/>
                      <a:pt x="17412" y="8800"/>
                    </a:cubicBezTo>
                    <a:cubicBezTo>
                      <a:pt x="17412" y="9333"/>
                      <a:pt x="16971" y="9600"/>
                      <a:pt x="16531" y="9600"/>
                    </a:cubicBezTo>
                    <a:cubicBezTo>
                      <a:pt x="16531" y="9600"/>
                      <a:pt x="16531" y="9600"/>
                      <a:pt x="16531" y="9600"/>
                    </a:cubicBezTo>
                    <a:cubicBezTo>
                      <a:pt x="16310" y="9600"/>
                      <a:pt x="15869" y="9333"/>
                      <a:pt x="15869" y="9067"/>
                    </a:cubicBezTo>
                    <a:cubicBezTo>
                      <a:pt x="14327" y="3200"/>
                      <a:pt x="14327" y="3200"/>
                      <a:pt x="14327" y="3200"/>
                    </a:cubicBezTo>
                    <a:cubicBezTo>
                      <a:pt x="13224" y="6933"/>
                      <a:pt x="13224" y="6933"/>
                      <a:pt x="13224" y="6933"/>
                    </a:cubicBezTo>
                    <a:cubicBezTo>
                      <a:pt x="13004" y="7200"/>
                      <a:pt x="12784" y="7467"/>
                      <a:pt x="12343" y="7467"/>
                    </a:cubicBezTo>
                    <a:cubicBezTo>
                      <a:pt x="11902" y="7467"/>
                      <a:pt x="11682" y="7200"/>
                      <a:pt x="11682" y="6667"/>
                    </a:cubicBezTo>
                    <a:cubicBezTo>
                      <a:pt x="10580" y="0"/>
                      <a:pt x="10580" y="0"/>
                      <a:pt x="10580" y="0"/>
                    </a:cubicBezTo>
                    <a:cubicBezTo>
                      <a:pt x="9037" y="13600"/>
                      <a:pt x="9037" y="13600"/>
                      <a:pt x="9037" y="13600"/>
                    </a:cubicBezTo>
                    <a:cubicBezTo>
                      <a:pt x="9037" y="14133"/>
                      <a:pt x="859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7935" y="14667"/>
                      <a:pt x="7494" y="14133"/>
                      <a:pt x="7494" y="13600"/>
                    </a:cubicBezTo>
                    <a:cubicBezTo>
                      <a:pt x="6833" y="8800"/>
                      <a:pt x="6833" y="8800"/>
                      <a:pt x="6833" y="8800"/>
                    </a:cubicBezTo>
                    <a:cubicBezTo>
                      <a:pt x="6612" y="9867"/>
                      <a:pt x="6612" y="9867"/>
                      <a:pt x="6612" y="9867"/>
                    </a:cubicBezTo>
                    <a:cubicBezTo>
                      <a:pt x="6392" y="10133"/>
                      <a:pt x="6171" y="10400"/>
                      <a:pt x="5731" y="10400"/>
                    </a:cubicBezTo>
                    <a:cubicBezTo>
                      <a:pt x="5731" y="10400"/>
                      <a:pt x="5731" y="10400"/>
                      <a:pt x="5731" y="10400"/>
                    </a:cubicBezTo>
                    <a:cubicBezTo>
                      <a:pt x="5510" y="10400"/>
                      <a:pt x="5069" y="10133"/>
                      <a:pt x="5069" y="9867"/>
                    </a:cubicBezTo>
                    <a:cubicBezTo>
                      <a:pt x="3747" y="5867"/>
                      <a:pt x="3747" y="5867"/>
                      <a:pt x="3747" y="5867"/>
                    </a:cubicBezTo>
                    <a:cubicBezTo>
                      <a:pt x="2865" y="9600"/>
                      <a:pt x="2865" y="9600"/>
                      <a:pt x="2865" y="9600"/>
                    </a:cubicBezTo>
                    <a:cubicBezTo>
                      <a:pt x="2865" y="9867"/>
                      <a:pt x="2424" y="10400"/>
                      <a:pt x="1984" y="10400"/>
                    </a:cubicBezTo>
                    <a:cubicBezTo>
                      <a:pt x="0" y="10400"/>
                      <a:pt x="0" y="10400"/>
                      <a:pt x="0" y="10400"/>
                    </a:cubicBezTo>
                    <a:cubicBezTo>
                      <a:pt x="9478" y="21600"/>
                      <a:pt x="9478" y="21600"/>
                      <a:pt x="9478" y="21600"/>
                    </a:cubicBezTo>
                    <a:cubicBezTo>
                      <a:pt x="21600" y="6933"/>
                      <a:pt x="21600" y="6933"/>
                      <a:pt x="21600" y="6933"/>
                    </a:cubicBezTo>
                    <a:cubicBezTo>
                      <a:pt x="18514" y="6933"/>
                      <a:pt x="18514" y="6933"/>
                      <a:pt x="18514" y="6933"/>
                    </a:cubicBezTo>
                    <a:cubicBezTo>
                      <a:pt x="18294" y="6933"/>
                      <a:pt x="17853" y="6667"/>
                      <a:pt x="17853" y="6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2" name="Freeform 17"/>
              <p:cNvSpPr/>
              <p:nvPr/>
            </p:nvSpPr>
            <p:spPr>
              <a:xfrm>
                <a:off x="0" y="0"/>
                <a:ext cx="71423" cy="38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3" h="20520" extrusionOk="0">
                    <a:moveTo>
                      <a:pt x="6008" y="14929"/>
                    </a:moveTo>
                    <a:cubicBezTo>
                      <a:pt x="6151" y="14421"/>
                      <a:pt x="6294" y="14167"/>
                      <a:pt x="6580" y="14167"/>
                    </a:cubicBezTo>
                    <a:cubicBezTo>
                      <a:pt x="6723" y="14167"/>
                      <a:pt x="7009" y="14421"/>
                      <a:pt x="7009" y="14929"/>
                    </a:cubicBezTo>
                    <a:cubicBezTo>
                      <a:pt x="7868" y="18741"/>
                      <a:pt x="7868" y="18741"/>
                      <a:pt x="7868" y="18741"/>
                    </a:cubicBezTo>
                    <a:cubicBezTo>
                      <a:pt x="8154" y="16708"/>
                      <a:pt x="8154" y="16708"/>
                      <a:pt x="8154" y="16708"/>
                    </a:cubicBezTo>
                    <a:cubicBezTo>
                      <a:pt x="8297" y="16200"/>
                      <a:pt x="8440" y="15946"/>
                      <a:pt x="8726" y="15946"/>
                    </a:cubicBezTo>
                    <a:cubicBezTo>
                      <a:pt x="9012" y="15946"/>
                      <a:pt x="9155" y="16454"/>
                      <a:pt x="9298" y="16708"/>
                    </a:cubicBezTo>
                    <a:cubicBezTo>
                      <a:pt x="9441" y="19249"/>
                      <a:pt x="9441" y="19249"/>
                      <a:pt x="9441" y="19249"/>
                    </a:cubicBezTo>
                    <a:cubicBezTo>
                      <a:pt x="10443" y="6289"/>
                      <a:pt x="10443" y="6289"/>
                      <a:pt x="10443" y="6289"/>
                    </a:cubicBezTo>
                    <a:cubicBezTo>
                      <a:pt x="10443" y="5781"/>
                      <a:pt x="10729" y="5527"/>
                      <a:pt x="11015" y="5527"/>
                    </a:cubicBezTo>
                    <a:cubicBezTo>
                      <a:pt x="11301" y="5527"/>
                      <a:pt x="11444" y="5781"/>
                      <a:pt x="11444" y="6289"/>
                    </a:cubicBezTo>
                    <a:cubicBezTo>
                      <a:pt x="12445" y="15184"/>
                      <a:pt x="12445" y="15184"/>
                      <a:pt x="12445" y="15184"/>
                    </a:cubicBezTo>
                    <a:cubicBezTo>
                      <a:pt x="13017" y="12388"/>
                      <a:pt x="13017" y="12388"/>
                      <a:pt x="13017" y="12388"/>
                    </a:cubicBezTo>
                    <a:cubicBezTo>
                      <a:pt x="13017" y="11880"/>
                      <a:pt x="13303" y="11626"/>
                      <a:pt x="13447" y="11626"/>
                    </a:cubicBezTo>
                    <a:cubicBezTo>
                      <a:pt x="13733" y="11626"/>
                      <a:pt x="13876" y="11880"/>
                      <a:pt x="14019" y="12388"/>
                    </a:cubicBezTo>
                    <a:cubicBezTo>
                      <a:pt x="14734" y="16708"/>
                      <a:pt x="14734" y="16708"/>
                      <a:pt x="14734" y="16708"/>
                    </a:cubicBezTo>
                    <a:cubicBezTo>
                      <a:pt x="15020" y="14421"/>
                      <a:pt x="15020" y="14421"/>
                      <a:pt x="15020" y="14421"/>
                    </a:cubicBezTo>
                    <a:cubicBezTo>
                      <a:pt x="15020" y="13913"/>
                      <a:pt x="15163" y="13659"/>
                      <a:pt x="15449" y="13659"/>
                    </a:cubicBezTo>
                    <a:cubicBezTo>
                      <a:pt x="15449" y="13659"/>
                      <a:pt x="15449" y="13659"/>
                      <a:pt x="15449" y="13659"/>
                    </a:cubicBezTo>
                    <a:cubicBezTo>
                      <a:pt x="15735" y="13659"/>
                      <a:pt x="15878" y="13913"/>
                      <a:pt x="16021" y="14167"/>
                    </a:cubicBezTo>
                    <a:cubicBezTo>
                      <a:pt x="16594" y="17471"/>
                      <a:pt x="16594" y="17471"/>
                      <a:pt x="16594" y="17471"/>
                    </a:cubicBezTo>
                    <a:cubicBezTo>
                      <a:pt x="19168" y="17471"/>
                      <a:pt x="19168" y="17471"/>
                      <a:pt x="19168" y="17471"/>
                    </a:cubicBezTo>
                    <a:cubicBezTo>
                      <a:pt x="21028" y="13405"/>
                      <a:pt x="21028" y="7052"/>
                      <a:pt x="18739" y="3240"/>
                    </a:cubicBezTo>
                    <a:cubicBezTo>
                      <a:pt x="16451" y="-1080"/>
                      <a:pt x="12588" y="-1080"/>
                      <a:pt x="10300" y="3240"/>
                    </a:cubicBezTo>
                    <a:cubicBezTo>
                      <a:pt x="7868" y="-1080"/>
                      <a:pt x="4149" y="-1080"/>
                      <a:pt x="1717" y="3240"/>
                    </a:cubicBezTo>
                    <a:cubicBezTo>
                      <a:pt x="-572" y="7306"/>
                      <a:pt x="-572" y="14167"/>
                      <a:pt x="1717" y="18233"/>
                    </a:cubicBezTo>
                    <a:cubicBezTo>
                      <a:pt x="3004" y="20520"/>
                      <a:pt x="3004" y="20520"/>
                      <a:pt x="3004" y="20520"/>
                    </a:cubicBezTo>
                    <a:cubicBezTo>
                      <a:pt x="5150" y="20520"/>
                      <a:pt x="5150" y="20520"/>
                      <a:pt x="5150" y="20520"/>
                    </a:cubicBezTo>
                    <a:lnTo>
                      <a:pt x="6008" y="149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544" name="TextBox 107"/>
            <p:cNvSpPr txBox="1"/>
            <p:nvPr/>
          </p:nvSpPr>
          <p:spPr>
            <a:xfrm>
              <a:off x="299629" y="192519"/>
              <a:ext cx="128956" cy="3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Education</a:t>
              </a:r>
            </a:p>
          </p:txBody>
        </p:sp>
        <p:sp>
          <p:nvSpPr>
            <p:cNvPr id="545" name="Freeform 19"/>
            <p:cNvSpPr/>
            <p:nvPr/>
          </p:nvSpPr>
          <p:spPr>
            <a:xfrm>
              <a:off x="283854" y="101795"/>
              <a:ext cx="88474" cy="6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30" y="12741"/>
                  </a:moveTo>
                  <a:cubicBezTo>
                    <a:pt x="2830" y="12741"/>
                    <a:pt x="2830" y="12741"/>
                    <a:pt x="2830" y="12741"/>
                  </a:cubicBezTo>
                  <a:cubicBezTo>
                    <a:pt x="2657" y="12741"/>
                    <a:pt x="2512" y="13156"/>
                    <a:pt x="2512" y="13684"/>
                  </a:cubicBezTo>
                  <a:cubicBezTo>
                    <a:pt x="2512" y="14212"/>
                    <a:pt x="2657" y="14626"/>
                    <a:pt x="2830" y="14664"/>
                  </a:cubicBezTo>
                  <a:cubicBezTo>
                    <a:pt x="2830" y="14664"/>
                    <a:pt x="2830" y="14664"/>
                    <a:pt x="2830" y="14664"/>
                  </a:cubicBezTo>
                  <a:cubicBezTo>
                    <a:pt x="3003" y="14664"/>
                    <a:pt x="3148" y="14212"/>
                    <a:pt x="3148" y="13684"/>
                  </a:cubicBezTo>
                  <a:cubicBezTo>
                    <a:pt x="3148" y="13156"/>
                    <a:pt x="3003" y="12741"/>
                    <a:pt x="2830" y="12741"/>
                  </a:cubicBezTo>
                  <a:close/>
                  <a:moveTo>
                    <a:pt x="17095" y="10857"/>
                  </a:moveTo>
                  <a:cubicBezTo>
                    <a:pt x="2945" y="10857"/>
                    <a:pt x="2945" y="10857"/>
                    <a:pt x="2945" y="10857"/>
                  </a:cubicBezTo>
                  <a:cubicBezTo>
                    <a:pt x="2368" y="10857"/>
                    <a:pt x="1935" y="11497"/>
                    <a:pt x="1761" y="12553"/>
                  </a:cubicBezTo>
                  <a:cubicBezTo>
                    <a:pt x="1704" y="12892"/>
                    <a:pt x="1646" y="13269"/>
                    <a:pt x="1646" y="13684"/>
                  </a:cubicBezTo>
                  <a:cubicBezTo>
                    <a:pt x="1646" y="15342"/>
                    <a:pt x="2166" y="16511"/>
                    <a:pt x="2917" y="16549"/>
                  </a:cubicBezTo>
                  <a:cubicBezTo>
                    <a:pt x="8952" y="16549"/>
                    <a:pt x="8952" y="16549"/>
                    <a:pt x="8952" y="16549"/>
                  </a:cubicBezTo>
                  <a:cubicBezTo>
                    <a:pt x="7566" y="20469"/>
                    <a:pt x="7566" y="20469"/>
                    <a:pt x="7566" y="20469"/>
                  </a:cubicBezTo>
                  <a:cubicBezTo>
                    <a:pt x="8807" y="20318"/>
                    <a:pt x="8807" y="20318"/>
                    <a:pt x="8807" y="20318"/>
                  </a:cubicBezTo>
                  <a:cubicBezTo>
                    <a:pt x="9472" y="21600"/>
                    <a:pt x="9472" y="21600"/>
                    <a:pt x="9472" y="21600"/>
                  </a:cubicBezTo>
                  <a:cubicBezTo>
                    <a:pt x="10309" y="19263"/>
                    <a:pt x="10309" y="19263"/>
                    <a:pt x="10309" y="19263"/>
                  </a:cubicBezTo>
                  <a:cubicBezTo>
                    <a:pt x="11118" y="21600"/>
                    <a:pt x="11118" y="21600"/>
                    <a:pt x="11118" y="21600"/>
                  </a:cubicBezTo>
                  <a:cubicBezTo>
                    <a:pt x="11782" y="20318"/>
                    <a:pt x="11782" y="20318"/>
                    <a:pt x="11782" y="20318"/>
                  </a:cubicBezTo>
                  <a:cubicBezTo>
                    <a:pt x="13024" y="20469"/>
                    <a:pt x="13024" y="20469"/>
                    <a:pt x="13024" y="20469"/>
                  </a:cubicBezTo>
                  <a:cubicBezTo>
                    <a:pt x="11637" y="16549"/>
                    <a:pt x="11637" y="16549"/>
                    <a:pt x="11637" y="16549"/>
                  </a:cubicBezTo>
                  <a:cubicBezTo>
                    <a:pt x="17066" y="16549"/>
                    <a:pt x="17066" y="16549"/>
                    <a:pt x="17066" y="16549"/>
                  </a:cubicBezTo>
                  <a:cubicBezTo>
                    <a:pt x="17817" y="16549"/>
                    <a:pt x="18366" y="15380"/>
                    <a:pt x="18366" y="13721"/>
                  </a:cubicBezTo>
                  <a:cubicBezTo>
                    <a:pt x="18366" y="12025"/>
                    <a:pt x="17846" y="10857"/>
                    <a:pt x="17095" y="10857"/>
                  </a:cubicBezTo>
                  <a:close/>
                  <a:moveTo>
                    <a:pt x="2917" y="15795"/>
                  </a:moveTo>
                  <a:cubicBezTo>
                    <a:pt x="2917" y="15795"/>
                    <a:pt x="2917" y="15795"/>
                    <a:pt x="2917" y="15795"/>
                  </a:cubicBezTo>
                  <a:cubicBezTo>
                    <a:pt x="2541" y="15795"/>
                    <a:pt x="2224" y="14852"/>
                    <a:pt x="2224" y="13684"/>
                  </a:cubicBezTo>
                  <a:cubicBezTo>
                    <a:pt x="2224" y="12515"/>
                    <a:pt x="2541" y="11610"/>
                    <a:pt x="2945" y="11610"/>
                  </a:cubicBezTo>
                  <a:cubicBezTo>
                    <a:pt x="2945" y="11610"/>
                    <a:pt x="2945" y="11610"/>
                    <a:pt x="2945" y="11610"/>
                  </a:cubicBezTo>
                  <a:cubicBezTo>
                    <a:pt x="3321" y="11610"/>
                    <a:pt x="3639" y="12553"/>
                    <a:pt x="3639" y="13684"/>
                  </a:cubicBezTo>
                  <a:cubicBezTo>
                    <a:pt x="3639" y="14852"/>
                    <a:pt x="3321" y="15795"/>
                    <a:pt x="2917" y="15795"/>
                  </a:cubicBezTo>
                  <a:close/>
                  <a:moveTo>
                    <a:pt x="9067" y="15795"/>
                  </a:moveTo>
                  <a:cubicBezTo>
                    <a:pt x="3812" y="15795"/>
                    <a:pt x="3812" y="15795"/>
                    <a:pt x="3812" y="15795"/>
                  </a:cubicBezTo>
                  <a:cubicBezTo>
                    <a:pt x="4072" y="15305"/>
                    <a:pt x="4216" y="14551"/>
                    <a:pt x="4216" y="13721"/>
                  </a:cubicBezTo>
                  <a:cubicBezTo>
                    <a:pt x="4216" y="12817"/>
                    <a:pt x="4072" y="12101"/>
                    <a:pt x="3841" y="11610"/>
                  </a:cubicBezTo>
                  <a:cubicBezTo>
                    <a:pt x="9067" y="11610"/>
                    <a:pt x="9067" y="11610"/>
                    <a:pt x="9067" y="11610"/>
                  </a:cubicBezTo>
                  <a:cubicBezTo>
                    <a:pt x="9327" y="12025"/>
                    <a:pt x="9472" y="12817"/>
                    <a:pt x="9472" y="13721"/>
                  </a:cubicBezTo>
                  <a:cubicBezTo>
                    <a:pt x="9472" y="14588"/>
                    <a:pt x="9298" y="15380"/>
                    <a:pt x="9067" y="15795"/>
                  </a:cubicBezTo>
                  <a:close/>
                  <a:moveTo>
                    <a:pt x="17095" y="15795"/>
                  </a:moveTo>
                  <a:cubicBezTo>
                    <a:pt x="11695" y="15795"/>
                    <a:pt x="11695" y="15795"/>
                    <a:pt x="11695" y="15795"/>
                  </a:cubicBezTo>
                  <a:cubicBezTo>
                    <a:pt x="11926" y="15380"/>
                    <a:pt x="12099" y="14588"/>
                    <a:pt x="12099" y="13721"/>
                  </a:cubicBezTo>
                  <a:cubicBezTo>
                    <a:pt x="12099" y="12817"/>
                    <a:pt x="11955" y="12025"/>
                    <a:pt x="11695" y="11610"/>
                  </a:cubicBezTo>
                  <a:cubicBezTo>
                    <a:pt x="17095" y="11610"/>
                    <a:pt x="17095" y="11610"/>
                    <a:pt x="17095" y="11610"/>
                  </a:cubicBezTo>
                  <a:cubicBezTo>
                    <a:pt x="17471" y="11610"/>
                    <a:pt x="17788" y="12553"/>
                    <a:pt x="17788" y="13684"/>
                  </a:cubicBezTo>
                  <a:cubicBezTo>
                    <a:pt x="17788" y="14852"/>
                    <a:pt x="17471" y="15795"/>
                    <a:pt x="17095" y="15795"/>
                  </a:cubicBezTo>
                  <a:close/>
                  <a:moveTo>
                    <a:pt x="21600" y="13571"/>
                  </a:moveTo>
                  <a:cubicBezTo>
                    <a:pt x="21022" y="10668"/>
                    <a:pt x="21022" y="10668"/>
                    <a:pt x="21022" y="10668"/>
                  </a:cubicBezTo>
                  <a:cubicBezTo>
                    <a:pt x="21080" y="10630"/>
                    <a:pt x="21138" y="10555"/>
                    <a:pt x="21196" y="10517"/>
                  </a:cubicBezTo>
                  <a:cubicBezTo>
                    <a:pt x="21571" y="9952"/>
                    <a:pt x="21571" y="9123"/>
                    <a:pt x="21138" y="8595"/>
                  </a:cubicBezTo>
                  <a:cubicBezTo>
                    <a:pt x="21022" y="8444"/>
                    <a:pt x="20907" y="8369"/>
                    <a:pt x="20763" y="8293"/>
                  </a:cubicBezTo>
                  <a:cubicBezTo>
                    <a:pt x="20647" y="7388"/>
                    <a:pt x="20387" y="6107"/>
                    <a:pt x="19867" y="5127"/>
                  </a:cubicBezTo>
                  <a:cubicBezTo>
                    <a:pt x="20647" y="4825"/>
                    <a:pt x="20647" y="4825"/>
                    <a:pt x="20647" y="4825"/>
                  </a:cubicBezTo>
                  <a:cubicBezTo>
                    <a:pt x="20647" y="3996"/>
                    <a:pt x="20647" y="3996"/>
                    <a:pt x="20647" y="3996"/>
                  </a:cubicBezTo>
                  <a:cubicBezTo>
                    <a:pt x="16749" y="2488"/>
                    <a:pt x="16749" y="2488"/>
                    <a:pt x="16749" y="2488"/>
                  </a:cubicBezTo>
                  <a:cubicBezTo>
                    <a:pt x="14987" y="1809"/>
                    <a:pt x="14987" y="1809"/>
                    <a:pt x="14987" y="1809"/>
                  </a:cubicBezTo>
                  <a:cubicBezTo>
                    <a:pt x="10338" y="0"/>
                    <a:pt x="10338" y="0"/>
                    <a:pt x="10338" y="0"/>
                  </a:cubicBezTo>
                  <a:cubicBezTo>
                    <a:pt x="5660" y="1809"/>
                    <a:pt x="5660" y="1809"/>
                    <a:pt x="5660" y="1809"/>
                  </a:cubicBezTo>
                  <a:cubicBezTo>
                    <a:pt x="3927" y="2488"/>
                    <a:pt x="3927" y="2488"/>
                    <a:pt x="3927" y="2488"/>
                  </a:cubicBezTo>
                  <a:cubicBezTo>
                    <a:pt x="0" y="3996"/>
                    <a:pt x="0" y="3996"/>
                    <a:pt x="0" y="3996"/>
                  </a:cubicBezTo>
                  <a:cubicBezTo>
                    <a:pt x="0" y="4825"/>
                    <a:pt x="0" y="4825"/>
                    <a:pt x="0" y="4825"/>
                  </a:cubicBezTo>
                  <a:cubicBezTo>
                    <a:pt x="3927" y="6371"/>
                    <a:pt x="3927" y="6371"/>
                    <a:pt x="3927" y="6371"/>
                  </a:cubicBezTo>
                  <a:cubicBezTo>
                    <a:pt x="4418" y="6559"/>
                    <a:pt x="4418" y="6559"/>
                    <a:pt x="4418" y="6559"/>
                  </a:cubicBezTo>
                  <a:cubicBezTo>
                    <a:pt x="4938" y="6748"/>
                    <a:pt x="4938" y="6748"/>
                    <a:pt x="4938" y="6748"/>
                  </a:cubicBezTo>
                  <a:cubicBezTo>
                    <a:pt x="4938" y="9424"/>
                    <a:pt x="4938" y="9424"/>
                    <a:pt x="4938" y="9424"/>
                  </a:cubicBezTo>
                  <a:cubicBezTo>
                    <a:pt x="15709" y="9424"/>
                    <a:pt x="15709" y="9424"/>
                    <a:pt x="15709" y="9424"/>
                  </a:cubicBezTo>
                  <a:cubicBezTo>
                    <a:pt x="15709" y="6748"/>
                    <a:pt x="15709" y="6748"/>
                    <a:pt x="15709" y="6748"/>
                  </a:cubicBezTo>
                  <a:cubicBezTo>
                    <a:pt x="16229" y="6559"/>
                    <a:pt x="16229" y="6559"/>
                    <a:pt x="16229" y="6559"/>
                  </a:cubicBezTo>
                  <a:cubicBezTo>
                    <a:pt x="16749" y="6371"/>
                    <a:pt x="16749" y="6371"/>
                    <a:pt x="16749" y="6371"/>
                  </a:cubicBezTo>
                  <a:cubicBezTo>
                    <a:pt x="19030" y="5466"/>
                    <a:pt x="19030" y="5466"/>
                    <a:pt x="19030" y="5466"/>
                  </a:cubicBezTo>
                  <a:cubicBezTo>
                    <a:pt x="19579" y="6258"/>
                    <a:pt x="19810" y="7502"/>
                    <a:pt x="19925" y="8406"/>
                  </a:cubicBezTo>
                  <a:cubicBezTo>
                    <a:pt x="19839" y="8482"/>
                    <a:pt x="19752" y="8557"/>
                    <a:pt x="19694" y="8632"/>
                  </a:cubicBezTo>
                  <a:cubicBezTo>
                    <a:pt x="19290" y="9198"/>
                    <a:pt x="19319" y="10027"/>
                    <a:pt x="19723" y="10555"/>
                  </a:cubicBezTo>
                  <a:cubicBezTo>
                    <a:pt x="19752" y="10593"/>
                    <a:pt x="19810" y="10630"/>
                    <a:pt x="19839" y="10668"/>
                  </a:cubicBezTo>
                  <a:cubicBezTo>
                    <a:pt x="19261" y="13571"/>
                    <a:pt x="19261" y="13571"/>
                    <a:pt x="19261" y="13571"/>
                  </a:cubicBezTo>
                  <a:lnTo>
                    <a:pt x="21600" y="13571"/>
                  </a:lnTo>
                  <a:close/>
                </a:path>
              </a:pathLst>
            </a:custGeom>
            <a:solidFill>
              <a:srgbClr val="B3B3B3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46" name="TextBox 109"/>
            <p:cNvSpPr txBox="1"/>
            <p:nvPr/>
          </p:nvSpPr>
          <p:spPr>
            <a:xfrm>
              <a:off x="124272" y="337450"/>
              <a:ext cx="239835" cy="62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Labour force participation</a:t>
              </a:r>
            </a:p>
          </p:txBody>
        </p:sp>
        <p:grpSp>
          <p:nvGrpSpPr>
            <p:cNvPr id="552" name="Group 110"/>
            <p:cNvGrpSpPr/>
            <p:nvPr/>
          </p:nvGrpSpPr>
          <p:grpSpPr>
            <a:xfrm>
              <a:off x="213625" y="273371"/>
              <a:ext cx="60953" cy="62546"/>
              <a:chOff x="0" y="0"/>
              <a:chExt cx="60952" cy="62545"/>
            </a:xfrm>
          </p:grpSpPr>
          <p:sp>
            <p:nvSpPr>
              <p:cNvPr id="547" name="Freeform 7026"/>
              <p:cNvSpPr/>
              <p:nvPr/>
            </p:nvSpPr>
            <p:spPr>
              <a:xfrm>
                <a:off x="0" y="0"/>
                <a:ext cx="52290" cy="62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6" y="3923"/>
                    </a:moveTo>
                    <a:lnTo>
                      <a:pt x="4816" y="3923"/>
                    </a:lnTo>
                    <a:lnTo>
                      <a:pt x="4816" y="1341"/>
                    </a:lnTo>
                    <a:lnTo>
                      <a:pt x="1646" y="3923"/>
                    </a:lnTo>
                    <a:close/>
                    <a:moveTo>
                      <a:pt x="5283" y="4701"/>
                    </a:moveTo>
                    <a:lnTo>
                      <a:pt x="955" y="4701"/>
                    </a:lnTo>
                    <a:lnTo>
                      <a:pt x="955" y="20806"/>
                    </a:lnTo>
                    <a:lnTo>
                      <a:pt x="20645" y="20806"/>
                    </a:lnTo>
                    <a:lnTo>
                      <a:pt x="20645" y="19597"/>
                    </a:lnTo>
                    <a:lnTo>
                      <a:pt x="21600" y="19531"/>
                    </a:lnTo>
                    <a:lnTo>
                      <a:pt x="21600" y="21203"/>
                    </a:lnTo>
                    <a:cubicBezTo>
                      <a:pt x="21600" y="21418"/>
                      <a:pt x="21376" y="21600"/>
                      <a:pt x="21112" y="21600"/>
                    </a:cubicBezTo>
                    <a:lnTo>
                      <a:pt x="488" y="21600"/>
                    </a:lnTo>
                    <a:cubicBezTo>
                      <a:pt x="224" y="21600"/>
                      <a:pt x="0" y="21418"/>
                      <a:pt x="0" y="21203"/>
                    </a:cubicBezTo>
                    <a:lnTo>
                      <a:pt x="0" y="4303"/>
                    </a:lnTo>
                    <a:cubicBezTo>
                      <a:pt x="0" y="4204"/>
                      <a:pt x="61" y="4105"/>
                      <a:pt x="142" y="4039"/>
                    </a:cubicBezTo>
                    <a:lnTo>
                      <a:pt x="4958" y="116"/>
                    </a:lnTo>
                    <a:lnTo>
                      <a:pt x="5283" y="0"/>
                    </a:lnTo>
                    <a:lnTo>
                      <a:pt x="21112" y="0"/>
                    </a:lnTo>
                    <a:cubicBezTo>
                      <a:pt x="21376" y="0"/>
                      <a:pt x="21600" y="182"/>
                      <a:pt x="21600" y="397"/>
                    </a:cubicBezTo>
                    <a:lnTo>
                      <a:pt x="21600" y="15608"/>
                    </a:lnTo>
                    <a:lnTo>
                      <a:pt x="20645" y="15674"/>
                    </a:lnTo>
                    <a:lnTo>
                      <a:pt x="20645" y="778"/>
                    </a:lnTo>
                    <a:lnTo>
                      <a:pt x="5771" y="778"/>
                    </a:lnTo>
                    <a:lnTo>
                      <a:pt x="5771" y="4303"/>
                    </a:lnTo>
                    <a:cubicBezTo>
                      <a:pt x="5771" y="4519"/>
                      <a:pt x="5547" y="4701"/>
                      <a:pt x="5283" y="4701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8" name="Freeform 7027"/>
              <p:cNvSpPr/>
              <p:nvPr/>
            </p:nvSpPr>
            <p:spPr>
              <a:xfrm>
                <a:off x="6274" y="31121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7004"/>
                      <a:pt x="0" y="11030"/>
                    </a:cubicBezTo>
                    <a:cubicBezTo>
                      <a:pt x="0" y="5055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5055"/>
                      <a:pt x="21600" y="11030"/>
                    </a:cubicBezTo>
                    <a:cubicBezTo>
                      <a:pt x="21600" y="17004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9" name="Freeform 7028"/>
              <p:cNvSpPr/>
              <p:nvPr/>
            </p:nvSpPr>
            <p:spPr>
              <a:xfrm>
                <a:off x="6274" y="36395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6545"/>
                      <a:pt x="0" y="10570"/>
                    </a:cubicBezTo>
                    <a:cubicBezTo>
                      <a:pt x="0" y="4596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4596"/>
                      <a:pt x="21600" y="10570"/>
                    </a:cubicBezTo>
                    <a:cubicBezTo>
                      <a:pt x="21600" y="16545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0" name="Freeform 7029"/>
              <p:cNvSpPr/>
              <p:nvPr/>
            </p:nvSpPr>
            <p:spPr>
              <a:xfrm>
                <a:off x="17398" y="45436"/>
                <a:ext cx="4355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305" extrusionOk="0">
                    <a:moveTo>
                      <a:pt x="20071" y="1929"/>
                    </a:moveTo>
                    <a:cubicBezTo>
                      <a:pt x="20289" y="1929"/>
                      <a:pt x="20484" y="2564"/>
                      <a:pt x="20508" y="3517"/>
                    </a:cubicBezTo>
                    <a:cubicBezTo>
                      <a:pt x="20508" y="4470"/>
                      <a:pt x="20362" y="5211"/>
                      <a:pt x="20144" y="5317"/>
                    </a:cubicBezTo>
                    <a:cubicBezTo>
                      <a:pt x="19925" y="5423"/>
                      <a:pt x="19756" y="4681"/>
                      <a:pt x="19731" y="3834"/>
                    </a:cubicBezTo>
                    <a:cubicBezTo>
                      <a:pt x="19707" y="2881"/>
                      <a:pt x="19853" y="2034"/>
                      <a:pt x="20071" y="1929"/>
                    </a:cubicBezTo>
                    <a:close/>
                    <a:moveTo>
                      <a:pt x="17571" y="870"/>
                    </a:moveTo>
                    <a:lnTo>
                      <a:pt x="19658" y="23"/>
                    </a:lnTo>
                    <a:cubicBezTo>
                      <a:pt x="20605" y="-295"/>
                      <a:pt x="21430" y="2776"/>
                      <a:pt x="21503" y="6905"/>
                    </a:cubicBezTo>
                    <a:cubicBezTo>
                      <a:pt x="21600" y="11034"/>
                      <a:pt x="20896" y="14634"/>
                      <a:pt x="19950" y="14952"/>
                    </a:cubicBezTo>
                    <a:lnTo>
                      <a:pt x="17887" y="15799"/>
                    </a:lnTo>
                    <a:lnTo>
                      <a:pt x="17571" y="870"/>
                    </a:lnTo>
                    <a:close/>
                    <a:moveTo>
                      <a:pt x="3252" y="21305"/>
                    </a:moveTo>
                    <a:lnTo>
                      <a:pt x="146" y="15905"/>
                    </a:lnTo>
                    <a:cubicBezTo>
                      <a:pt x="49" y="15799"/>
                      <a:pt x="0" y="15481"/>
                      <a:pt x="0" y="15058"/>
                    </a:cubicBezTo>
                    <a:cubicBezTo>
                      <a:pt x="0" y="14740"/>
                      <a:pt x="24" y="14317"/>
                      <a:pt x="97" y="14105"/>
                    </a:cubicBezTo>
                    <a:lnTo>
                      <a:pt x="2937" y="6587"/>
                    </a:lnTo>
                    <a:cubicBezTo>
                      <a:pt x="2985" y="6481"/>
                      <a:pt x="3009" y="6376"/>
                      <a:pt x="3058" y="6376"/>
                    </a:cubicBezTo>
                    <a:lnTo>
                      <a:pt x="17280" y="976"/>
                    </a:lnTo>
                    <a:lnTo>
                      <a:pt x="17353" y="3834"/>
                    </a:lnTo>
                    <a:lnTo>
                      <a:pt x="3713" y="9129"/>
                    </a:lnTo>
                    <a:cubicBezTo>
                      <a:pt x="3640" y="9129"/>
                      <a:pt x="3592" y="9340"/>
                      <a:pt x="3592" y="9658"/>
                    </a:cubicBezTo>
                    <a:lnTo>
                      <a:pt x="3616" y="9870"/>
                    </a:lnTo>
                    <a:cubicBezTo>
                      <a:pt x="3616" y="10187"/>
                      <a:pt x="3665" y="10399"/>
                      <a:pt x="3738" y="10399"/>
                    </a:cubicBezTo>
                    <a:lnTo>
                      <a:pt x="17377" y="5105"/>
                    </a:lnTo>
                    <a:lnTo>
                      <a:pt x="17596" y="15905"/>
                    </a:lnTo>
                    <a:lnTo>
                      <a:pt x="3349" y="21305"/>
                    </a:lnTo>
                    <a:cubicBezTo>
                      <a:pt x="3301" y="21305"/>
                      <a:pt x="3276" y="21305"/>
                      <a:pt x="3252" y="21305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1" name="Freeform 7030"/>
              <p:cNvSpPr/>
              <p:nvPr/>
            </p:nvSpPr>
            <p:spPr>
              <a:xfrm>
                <a:off x="18348" y="8697"/>
                <a:ext cx="15498" cy="2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6" y="0"/>
                    </a:moveTo>
                    <a:cubicBezTo>
                      <a:pt x="6994" y="0"/>
                      <a:pt x="3909" y="2095"/>
                      <a:pt x="3909" y="4655"/>
                    </a:cubicBezTo>
                    <a:cubicBezTo>
                      <a:pt x="3909" y="7216"/>
                      <a:pt x="6994" y="9310"/>
                      <a:pt x="10766" y="9310"/>
                    </a:cubicBezTo>
                    <a:cubicBezTo>
                      <a:pt x="14606" y="9310"/>
                      <a:pt x="17691" y="7216"/>
                      <a:pt x="17691" y="4655"/>
                    </a:cubicBezTo>
                    <a:cubicBezTo>
                      <a:pt x="17691" y="2095"/>
                      <a:pt x="14606" y="0"/>
                      <a:pt x="10766" y="0"/>
                    </a:cubicBezTo>
                    <a:close/>
                    <a:moveTo>
                      <a:pt x="19269" y="1387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2331" y="13872"/>
                    </a:lnTo>
                    <a:cubicBezTo>
                      <a:pt x="3086" y="11405"/>
                      <a:pt x="7474" y="10334"/>
                      <a:pt x="10766" y="10334"/>
                    </a:cubicBezTo>
                    <a:cubicBezTo>
                      <a:pt x="14126" y="10334"/>
                      <a:pt x="18514" y="11405"/>
                      <a:pt x="19269" y="13872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0" name="Group 10"/>
          <p:cNvGrpSpPr/>
          <p:nvPr/>
        </p:nvGrpSpPr>
        <p:grpSpPr>
          <a:xfrm>
            <a:off x="5754082" y="2597203"/>
            <a:ext cx="488943" cy="413486"/>
            <a:chOff x="0" y="0"/>
            <a:chExt cx="478982" cy="405062"/>
          </a:xfrm>
        </p:grpSpPr>
        <p:sp>
          <p:nvSpPr>
            <p:cNvPr id="554" name="Freeform 6"/>
            <p:cNvSpPr/>
            <p:nvPr/>
          </p:nvSpPr>
          <p:spPr>
            <a:xfrm>
              <a:off x="0" y="267058"/>
              <a:ext cx="478013" cy="13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072" y="21600"/>
                  </a:lnTo>
                  <a:lnTo>
                    <a:pt x="370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55" name="Freeform 7"/>
            <p:cNvSpPr/>
            <p:nvPr/>
          </p:nvSpPr>
          <p:spPr>
            <a:xfrm>
              <a:off x="0" y="0"/>
              <a:ext cx="321688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48" y="0"/>
                  </a:moveTo>
                  <a:lnTo>
                    <a:pt x="0" y="14241"/>
                  </a:lnTo>
                  <a:lnTo>
                    <a:pt x="5503" y="21600"/>
                  </a:lnTo>
                  <a:lnTo>
                    <a:pt x="21600" y="0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56" name="Freeform 8"/>
            <p:cNvSpPr/>
            <p:nvPr/>
          </p:nvSpPr>
          <p:spPr>
            <a:xfrm>
              <a:off x="159553" y="0"/>
              <a:ext cx="319429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320" y="21600"/>
                  </a:lnTo>
                  <a:lnTo>
                    <a:pt x="21600" y="14241"/>
                  </a:lnTo>
                  <a:lnTo>
                    <a:pt x="110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57" name="TextBox 122"/>
            <p:cNvSpPr txBox="1"/>
            <p:nvPr/>
          </p:nvSpPr>
          <p:spPr>
            <a:xfrm>
              <a:off x="48283" y="161099"/>
              <a:ext cx="118467" cy="9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Health and nutrition</a:t>
              </a:r>
            </a:p>
          </p:txBody>
        </p:sp>
        <p:grpSp>
          <p:nvGrpSpPr>
            <p:cNvPr id="560" name="Group 127"/>
            <p:cNvGrpSpPr/>
            <p:nvPr/>
          </p:nvGrpSpPr>
          <p:grpSpPr>
            <a:xfrm>
              <a:off x="119854" y="104942"/>
              <a:ext cx="71423" cy="61600"/>
              <a:chOff x="0" y="0"/>
              <a:chExt cx="71422" cy="61598"/>
            </a:xfrm>
          </p:grpSpPr>
          <p:sp>
            <p:nvSpPr>
              <p:cNvPr id="558" name="Freeform 16"/>
              <p:cNvSpPr/>
              <p:nvPr/>
            </p:nvSpPr>
            <p:spPr>
              <a:xfrm>
                <a:off x="14439" y="23317"/>
                <a:ext cx="48874" cy="3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53" y="6400"/>
                    </a:moveTo>
                    <a:cubicBezTo>
                      <a:pt x="17853" y="6133"/>
                      <a:pt x="17853" y="6133"/>
                      <a:pt x="17853" y="6133"/>
                    </a:cubicBezTo>
                    <a:cubicBezTo>
                      <a:pt x="17412" y="8800"/>
                      <a:pt x="17412" y="8800"/>
                      <a:pt x="17412" y="8800"/>
                    </a:cubicBezTo>
                    <a:cubicBezTo>
                      <a:pt x="17412" y="9333"/>
                      <a:pt x="16971" y="9600"/>
                      <a:pt x="16531" y="9600"/>
                    </a:cubicBezTo>
                    <a:cubicBezTo>
                      <a:pt x="16531" y="9600"/>
                      <a:pt x="16531" y="9600"/>
                      <a:pt x="16531" y="9600"/>
                    </a:cubicBezTo>
                    <a:cubicBezTo>
                      <a:pt x="16310" y="9600"/>
                      <a:pt x="15869" y="9333"/>
                      <a:pt x="15869" y="9067"/>
                    </a:cubicBezTo>
                    <a:cubicBezTo>
                      <a:pt x="14327" y="3200"/>
                      <a:pt x="14327" y="3200"/>
                      <a:pt x="14327" y="3200"/>
                    </a:cubicBezTo>
                    <a:cubicBezTo>
                      <a:pt x="13224" y="6933"/>
                      <a:pt x="13224" y="6933"/>
                      <a:pt x="13224" y="6933"/>
                    </a:cubicBezTo>
                    <a:cubicBezTo>
                      <a:pt x="13004" y="7200"/>
                      <a:pt x="12784" y="7467"/>
                      <a:pt x="12343" y="7467"/>
                    </a:cubicBezTo>
                    <a:cubicBezTo>
                      <a:pt x="11902" y="7467"/>
                      <a:pt x="11682" y="7200"/>
                      <a:pt x="11682" y="6667"/>
                    </a:cubicBezTo>
                    <a:cubicBezTo>
                      <a:pt x="10580" y="0"/>
                      <a:pt x="10580" y="0"/>
                      <a:pt x="10580" y="0"/>
                    </a:cubicBezTo>
                    <a:cubicBezTo>
                      <a:pt x="9037" y="13600"/>
                      <a:pt x="9037" y="13600"/>
                      <a:pt x="9037" y="13600"/>
                    </a:cubicBezTo>
                    <a:cubicBezTo>
                      <a:pt x="9037" y="14133"/>
                      <a:pt x="859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7935" y="14667"/>
                      <a:pt x="7494" y="14133"/>
                      <a:pt x="7494" y="13600"/>
                    </a:cubicBezTo>
                    <a:cubicBezTo>
                      <a:pt x="6833" y="8800"/>
                      <a:pt x="6833" y="8800"/>
                      <a:pt x="6833" y="8800"/>
                    </a:cubicBezTo>
                    <a:cubicBezTo>
                      <a:pt x="6612" y="9867"/>
                      <a:pt x="6612" y="9867"/>
                      <a:pt x="6612" y="9867"/>
                    </a:cubicBezTo>
                    <a:cubicBezTo>
                      <a:pt x="6392" y="10133"/>
                      <a:pt x="6171" y="10400"/>
                      <a:pt x="5731" y="10400"/>
                    </a:cubicBezTo>
                    <a:cubicBezTo>
                      <a:pt x="5731" y="10400"/>
                      <a:pt x="5731" y="10400"/>
                      <a:pt x="5731" y="10400"/>
                    </a:cubicBezTo>
                    <a:cubicBezTo>
                      <a:pt x="5510" y="10400"/>
                      <a:pt x="5069" y="10133"/>
                      <a:pt x="5069" y="9867"/>
                    </a:cubicBezTo>
                    <a:cubicBezTo>
                      <a:pt x="3747" y="5867"/>
                      <a:pt x="3747" y="5867"/>
                      <a:pt x="3747" y="5867"/>
                    </a:cubicBezTo>
                    <a:cubicBezTo>
                      <a:pt x="2865" y="9600"/>
                      <a:pt x="2865" y="9600"/>
                      <a:pt x="2865" y="9600"/>
                    </a:cubicBezTo>
                    <a:cubicBezTo>
                      <a:pt x="2865" y="9867"/>
                      <a:pt x="2424" y="10400"/>
                      <a:pt x="1984" y="10400"/>
                    </a:cubicBezTo>
                    <a:cubicBezTo>
                      <a:pt x="0" y="10400"/>
                      <a:pt x="0" y="10400"/>
                      <a:pt x="0" y="10400"/>
                    </a:cubicBezTo>
                    <a:cubicBezTo>
                      <a:pt x="9478" y="21600"/>
                      <a:pt x="9478" y="21600"/>
                      <a:pt x="9478" y="21600"/>
                    </a:cubicBezTo>
                    <a:cubicBezTo>
                      <a:pt x="21600" y="6933"/>
                      <a:pt x="21600" y="6933"/>
                      <a:pt x="21600" y="6933"/>
                    </a:cubicBezTo>
                    <a:cubicBezTo>
                      <a:pt x="18514" y="6933"/>
                      <a:pt x="18514" y="6933"/>
                      <a:pt x="18514" y="6933"/>
                    </a:cubicBezTo>
                    <a:cubicBezTo>
                      <a:pt x="18294" y="6933"/>
                      <a:pt x="17853" y="6667"/>
                      <a:pt x="17853" y="6400"/>
                    </a:cubicBezTo>
                    <a:close/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9" name="Freeform 17"/>
              <p:cNvSpPr/>
              <p:nvPr/>
            </p:nvSpPr>
            <p:spPr>
              <a:xfrm>
                <a:off x="0" y="0"/>
                <a:ext cx="71423" cy="38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3" h="20520" extrusionOk="0">
                    <a:moveTo>
                      <a:pt x="6008" y="14929"/>
                    </a:moveTo>
                    <a:cubicBezTo>
                      <a:pt x="6151" y="14421"/>
                      <a:pt x="6294" y="14167"/>
                      <a:pt x="6580" y="14167"/>
                    </a:cubicBezTo>
                    <a:cubicBezTo>
                      <a:pt x="6723" y="14167"/>
                      <a:pt x="7009" y="14421"/>
                      <a:pt x="7009" y="14929"/>
                    </a:cubicBezTo>
                    <a:cubicBezTo>
                      <a:pt x="7868" y="18741"/>
                      <a:pt x="7868" y="18741"/>
                      <a:pt x="7868" y="18741"/>
                    </a:cubicBezTo>
                    <a:cubicBezTo>
                      <a:pt x="8154" y="16708"/>
                      <a:pt x="8154" y="16708"/>
                      <a:pt x="8154" y="16708"/>
                    </a:cubicBezTo>
                    <a:cubicBezTo>
                      <a:pt x="8297" y="16200"/>
                      <a:pt x="8440" y="15946"/>
                      <a:pt x="8726" y="15946"/>
                    </a:cubicBezTo>
                    <a:cubicBezTo>
                      <a:pt x="9012" y="15946"/>
                      <a:pt x="9155" y="16454"/>
                      <a:pt x="9298" y="16708"/>
                    </a:cubicBezTo>
                    <a:cubicBezTo>
                      <a:pt x="9441" y="19249"/>
                      <a:pt x="9441" y="19249"/>
                      <a:pt x="9441" y="19249"/>
                    </a:cubicBezTo>
                    <a:cubicBezTo>
                      <a:pt x="10443" y="6289"/>
                      <a:pt x="10443" y="6289"/>
                      <a:pt x="10443" y="6289"/>
                    </a:cubicBezTo>
                    <a:cubicBezTo>
                      <a:pt x="10443" y="5781"/>
                      <a:pt x="10729" y="5527"/>
                      <a:pt x="11015" y="5527"/>
                    </a:cubicBezTo>
                    <a:cubicBezTo>
                      <a:pt x="11301" y="5527"/>
                      <a:pt x="11444" y="5781"/>
                      <a:pt x="11444" y="6289"/>
                    </a:cubicBezTo>
                    <a:cubicBezTo>
                      <a:pt x="12445" y="15184"/>
                      <a:pt x="12445" y="15184"/>
                      <a:pt x="12445" y="15184"/>
                    </a:cubicBezTo>
                    <a:cubicBezTo>
                      <a:pt x="13017" y="12388"/>
                      <a:pt x="13017" y="12388"/>
                      <a:pt x="13017" y="12388"/>
                    </a:cubicBezTo>
                    <a:cubicBezTo>
                      <a:pt x="13017" y="11880"/>
                      <a:pt x="13303" y="11626"/>
                      <a:pt x="13447" y="11626"/>
                    </a:cubicBezTo>
                    <a:cubicBezTo>
                      <a:pt x="13733" y="11626"/>
                      <a:pt x="13876" y="11880"/>
                      <a:pt x="14019" y="12388"/>
                    </a:cubicBezTo>
                    <a:cubicBezTo>
                      <a:pt x="14734" y="16708"/>
                      <a:pt x="14734" y="16708"/>
                      <a:pt x="14734" y="16708"/>
                    </a:cubicBezTo>
                    <a:cubicBezTo>
                      <a:pt x="15020" y="14421"/>
                      <a:pt x="15020" y="14421"/>
                      <a:pt x="15020" y="14421"/>
                    </a:cubicBezTo>
                    <a:cubicBezTo>
                      <a:pt x="15020" y="13913"/>
                      <a:pt x="15163" y="13659"/>
                      <a:pt x="15449" y="13659"/>
                    </a:cubicBezTo>
                    <a:cubicBezTo>
                      <a:pt x="15449" y="13659"/>
                      <a:pt x="15449" y="13659"/>
                      <a:pt x="15449" y="13659"/>
                    </a:cubicBezTo>
                    <a:cubicBezTo>
                      <a:pt x="15735" y="13659"/>
                      <a:pt x="15878" y="13913"/>
                      <a:pt x="16021" y="14167"/>
                    </a:cubicBezTo>
                    <a:cubicBezTo>
                      <a:pt x="16594" y="17471"/>
                      <a:pt x="16594" y="17471"/>
                      <a:pt x="16594" y="17471"/>
                    </a:cubicBezTo>
                    <a:cubicBezTo>
                      <a:pt x="19168" y="17471"/>
                      <a:pt x="19168" y="17471"/>
                      <a:pt x="19168" y="17471"/>
                    </a:cubicBezTo>
                    <a:cubicBezTo>
                      <a:pt x="21028" y="13405"/>
                      <a:pt x="21028" y="7052"/>
                      <a:pt x="18739" y="3240"/>
                    </a:cubicBezTo>
                    <a:cubicBezTo>
                      <a:pt x="16451" y="-1080"/>
                      <a:pt x="12588" y="-1080"/>
                      <a:pt x="10300" y="3240"/>
                    </a:cubicBezTo>
                    <a:cubicBezTo>
                      <a:pt x="7868" y="-1080"/>
                      <a:pt x="4149" y="-1080"/>
                      <a:pt x="1717" y="3240"/>
                    </a:cubicBezTo>
                    <a:cubicBezTo>
                      <a:pt x="-572" y="7306"/>
                      <a:pt x="-572" y="14167"/>
                      <a:pt x="1717" y="18233"/>
                    </a:cubicBezTo>
                    <a:cubicBezTo>
                      <a:pt x="3004" y="20520"/>
                      <a:pt x="3004" y="20520"/>
                      <a:pt x="3004" y="20520"/>
                    </a:cubicBezTo>
                    <a:cubicBezTo>
                      <a:pt x="5150" y="20520"/>
                      <a:pt x="5150" y="20520"/>
                      <a:pt x="5150" y="20520"/>
                    </a:cubicBezTo>
                    <a:lnTo>
                      <a:pt x="6008" y="14929"/>
                    </a:lnTo>
                    <a:close/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1" name="TextBox 131"/>
            <p:cNvSpPr txBox="1"/>
            <p:nvPr/>
          </p:nvSpPr>
          <p:spPr>
            <a:xfrm>
              <a:off x="299629" y="192519"/>
              <a:ext cx="128956" cy="3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FFFFFF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Education</a:t>
              </a:r>
            </a:p>
          </p:txBody>
        </p:sp>
        <p:sp>
          <p:nvSpPr>
            <p:cNvPr id="562" name="Freeform 19"/>
            <p:cNvSpPr/>
            <p:nvPr/>
          </p:nvSpPr>
          <p:spPr>
            <a:xfrm>
              <a:off x="283854" y="101795"/>
              <a:ext cx="88474" cy="6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30" y="12741"/>
                  </a:moveTo>
                  <a:cubicBezTo>
                    <a:pt x="2830" y="12741"/>
                    <a:pt x="2830" y="12741"/>
                    <a:pt x="2830" y="12741"/>
                  </a:cubicBezTo>
                  <a:cubicBezTo>
                    <a:pt x="2657" y="12741"/>
                    <a:pt x="2512" y="13156"/>
                    <a:pt x="2512" y="13684"/>
                  </a:cubicBezTo>
                  <a:cubicBezTo>
                    <a:pt x="2512" y="14212"/>
                    <a:pt x="2657" y="14626"/>
                    <a:pt x="2830" y="14664"/>
                  </a:cubicBezTo>
                  <a:cubicBezTo>
                    <a:pt x="2830" y="14664"/>
                    <a:pt x="2830" y="14664"/>
                    <a:pt x="2830" y="14664"/>
                  </a:cubicBezTo>
                  <a:cubicBezTo>
                    <a:pt x="3003" y="14664"/>
                    <a:pt x="3148" y="14212"/>
                    <a:pt x="3148" y="13684"/>
                  </a:cubicBezTo>
                  <a:cubicBezTo>
                    <a:pt x="3148" y="13156"/>
                    <a:pt x="3003" y="12741"/>
                    <a:pt x="2830" y="12741"/>
                  </a:cubicBezTo>
                  <a:close/>
                  <a:moveTo>
                    <a:pt x="17095" y="10857"/>
                  </a:moveTo>
                  <a:cubicBezTo>
                    <a:pt x="2945" y="10857"/>
                    <a:pt x="2945" y="10857"/>
                    <a:pt x="2945" y="10857"/>
                  </a:cubicBezTo>
                  <a:cubicBezTo>
                    <a:pt x="2368" y="10857"/>
                    <a:pt x="1935" y="11497"/>
                    <a:pt x="1761" y="12553"/>
                  </a:cubicBezTo>
                  <a:cubicBezTo>
                    <a:pt x="1704" y="12892"/>
                    <a:pt x="1646" y="13269"/>
                    <a:pt x="1646" y="13684"/>
                  </a:cubicBezTo>
                  <a:cubicBezTo>
                    <a:pt x="1646" y="15342"/>
                    <a:pt x="2166" y="16511"/>
                    <a:pt x="2917" y="16549"/>
                  </a:cubicBezTo>
                  <a:cubicBezTo>
                    <a:pt x="8952" y="16549"/>
                    <a:pt x="8952" y="16549"/>
                    <a:pt x="8952" y="16549"/>
                  </a:cubicBezTo>
                  <a:cubicBezTo>
                    <a:pt x="7566" y="20469"/>
                    <a:pt x="7566" y="20469"/>
                    <a:pt x="7566" y="20469"/>
                  </a:cubicBezTo>
                  <a:cubicBezTo>
                    <a:pt x="8807" y="20318"/>
                    <a:pt x="8807" y="20318"/>
                    <a:pt x="8807" y="20318"/>
                  </a:cubicBezTo>
                  <a:cubicBezTo>
                    <a:pt x="9472" y="21600"/>
                    <a:pt x="9472" y="21600"/>
                    <a:pt x="9472" y="21600"/>
                  </a:cubicBezTo>
                  <a:cubicBezTo>
                    <a:pt x="10309" y="19263"/>
                    <a:pt x="10309" y="19263"/>
                    <a:pt x="10309" y="19263"/>
                  </a:cubicBezTo>
                  <a:cubicBezTo>
                    <a:pt x="11118" y="21600"/>
                    <a:pt x="11118" y="21600"/>
                    <a:pt x="11118" y="21600"/>
                  </a:cubicBezTo>
                  <a:cubicBezTo>
                    <a:pt x="11782" y="20318"/>
                    <a:pt x="11782" y="20318"/>
                    <a:pt x="11782" y="20318"/>
                  </a:cubicBezTo>
                  <a:cubicBezTo>
                    <a:pt x="13024" y="20469"/>
                    <a:pt x="13024" y="20469"/>
                    <a:pt x="13024" y="20469"/>
                  </a:cubicBezTo>
                  <a:cubicBezTo>
                    <a:pt x="11637" y="16549"/>
                    <a:pt x="11637" y="16549"/>
                    <a:pt x="11637" y="16549"/>
                  </a:cubicBezTo>
                  <a:cubicBezTo>
                    <a:pt x="17066" y="16549"/>
                    <a:pt x="17066" y="16549"/>
                    <a:pt x="17066" y="16549"/>
                  </a:cubicBezTo>
                  <a:cubicBezTo>
                    <a:pt x="17817" y="16549"/>
                    <a:pt x="18366" y="15380"/>
                    <a:pt x="18366" y="13721"/>
                  </a:cubicBezTo>
                  <a:cubicBezTo>
                    <a:pt x="18366" y="12025"/>
                    <a:pt x="17846" y="10857"/>
                    <a:pt x="17095" y="10857"/>
                  </a:cubicBezTo>
                  <a:close/>
                  <a:moveTo>
                    <a:pt x="2917" y="15795"/>
                  </a:moveTo>
                  <a:cubicBezTo>
                    <a:pt x="2917" y="15795"/>
                    <a:pt x="2917" y="15795"/>
                    <a:pt x="2917" y="15795"/>
                  </a:cubicBezTo>
                  <a:cubicBezTo>
                    <a:pt x="2541" y="15795"/>
                    <a:pt x="2224" y="14852"/>
                    <a:pt x="2224" y="13684"/>
                  </a:cubicBezTo>
                  <a:cubicBezTo>
                    <a:pt x="2224" y="12515"/>
                    <a:pt x="2541" y="11610"/>
                    <a:pt x="2945" y="11610"/>
                  </a:cubicBezTo>
                  <a:cubicBezTo>
                    <a:pt x="2945" y="11610"/>
                    <a:pt x="2945" y="11610"/>
                    <a:pt x="2945" y="11610"/>
                  </a:cubicBezTo>
                  <a:cubicBezTo>
                    <a:pt x="3321" y="11610"/>
                    <a:pt x="3639" y="12553"/>
                    <a:pt x="3639" y="13684"/>
                  </a:cubicBezTo>
                  <a:cubicBezTo>
                    <a:pt x="3639" y="14852"/>
                    <a:pt x="3321" y="15795"/>
                    <a:pt x="2917" y="15795"/>
                  </a:cubicBezTo>
                  <a:close/>
                  <a:moveTo>
                    <a:pt x="9067" y="15795"/>
                  </a:moveTo>
                  <a:cubicBezTo>
                    <a:pt x="3812" y="15795"/>
                    <a:pt x="3812" y="15795"/>
                    <a:pt x="3812" y="15795"/>
                  </a:cubicBezTo>
                  <a:cubicBezTo>
                    <a:pt x="4072" y="15305"/>
                    <a:pt x="4216" y="14551"/>
                    <a:pt x="4216" y="13721"/>
                  </a:cubicBezTo>
                  <a:cubicBezTo>
                    <a:pt x="4216" y="12817"/>
                    <a:pt x="4072" y="12101"/>
                    <a:pt x="3841" y="11610"/>
                  </a:cubicBezTo>
                  <a:cubicBezTo>
                    <a:pt x="9067" y="11610"/>
                    <a:pt x="9067" y="11610"/>
                    <a:pt x="9067" y="11610"/>
                  </a:cubicBezTo>
                  <a:cubicBezTo>
                    <a:pt x="9327" y="12025"/>
                    <a:pt x="9472" y="12817"/>
                    <a:pt x="9472" y="13721"/>
                  </a:cubicBezTo>
                  <a:cubicBezTo>
                    <a:pt x="9472" y="14588"/>
                    <a:pt x="9298" y="15380"/>
                    <a:pt x="9067" y="15795"/>
                  </a:cubicBezTo>
                  <a:close/>
                  <a:moveTo>
                    <a:pt x="17095" y="15795"/>
                  </a:moveTo>
                  <a:cubicBezTo>
                    <a:pt x="11695" y="15795"/>
                    <a:pt x="11695" y="15795"/>
                    <a:pt x="11695" y="15795"/>
                  </a:cubicBezTo>
                  <a:cubicBezTo>
                    <a:pt x="11926" y="15380"/>
                    <a:pt x="12099" y="14588"/>
                    <a:pt x="12099" y="13721"/>
                  </a:cubicBezTo>
                  <a:cubicBezTo>
                    <a:pt x="12099" y="12817"/>
                    <a:pt x="11955" y="12025"/>
                    <a:pt x="11695" y="11610"/>
                  </a:cubicBezTo>
                  <a:cubicBezTo>
                    <a:pt x="17095" y="11610"/>
                    <a:pt x="17095" y="11610"/>
                    <a:pt x="17095" y="11610"/>
                  </a:cubicBezTo>
                  <a:cubicBezTo>
                    <a:pt x="17471" y="11610"/>
                    <a:pt x="17788" y="12553"/>
                    <a:pt x="17788" y="13684"/>
                  </a:cubicBezTo>
                  <a:cubicBezTo>
                    <a:pt x="17788" y="14852"/>
                    <a:pt x="17471" y="15795"/>
                    <a:pt x="17095" y="15795"/>
                  </a:cubicBezTo>
                  <a:close/>
                  <a:moveTo>
                    <a:pt x="21600" y="13571"/>
                  </a:moveTo>
                  <a:cubicBezTo>
                    <a:pt x="21022" y="10668"/>
                    <a:pt x="21022" y="10668"/>
                    <a:pt x="21022" y="10668"/>
                  </a:cubicBezTo>
                  <a:cubicBezTo>
                    <a:pt x="21080" y="10630"/>
                    <a:pt x="21138" y="10555"/>
                    <a:pt x="21196" y="10517"/>
                  </a:cubicBezTo>
                  <a:cubicBezTo>
                    <a:pt x="21571" y="9952"/>
                    <a:pt x="21571" y="9123"/>
                    <a:pt x="21138" y="8595"/>
                  </a:cubicBezTo>
                  <a:cubicBezTo>
                    <a:pt x="21022" y="8444"/>
                    <a:pt x="20907" y="8369"/>
                    <a:pt x="20763" y="8293"/>
                  </a:cubicBezTo>
                  <a:cubicBezTo>
                    <a:pt x="20647" y="7388"/>
                    <a:pt x="20387" y="6107"/>
                    <a:pt x="19867" y="5127"/>
                  </a:cubicBezTo>
                  <a:cubicBezTo>
                    <a:pt x="20647" y="4825"/>
                    <a:pt x="20647" y="4825"/>
                    <a:pt x="20647" y="4825"/>
                  </a:cubicBezTo>
                  <a:cubicBezTo>
                    <a:pt x="20647" y="3996"/>
                    <a:pt x="20647" y="3996"/>
                    <a:pt x="20647" y="3996"/>
                  </a:cubicBezTo>
                  <a:cubicBezTo>
                    <a:pt x="16749" y="2488"/>
                    <a:pt x="16749" y="2488"/>
                    <a:pt x="16749" y="2488"/>
                  </a:cubicBezTo>
                  <a:cubicBezTo>
                    <a:pt x="14987" y="1809"/>
                    <a:pt x="14987" y="1809"/>
                    <a:pt x="14987" y="1809"/>
                  </a:cubicBezTo>
                  <a:cubicBezTo>
                    <a:pt x="10338" y="0"/>
                    <a:pt x="10338" y="0"/>
                    <a:pt x="10338" y="0"/>
                  </a:cubicBezTo>
                  <a:cubicBezTo>
                    <a:pt x="5660" y="1809"/>
                    <a:pt x="5660" y="1809"/>
                    <a:pt x="5660" y="1809"/>
                  </a:cubicBezTo>
                  <a:cubicBezTo>
                    <a:pt x="3927" y="2488"/>
                    <a:pt x="3927" y="2488"/>
                    <a:pt x="3927" y="2488"/>
                  </a:cubicBezTo>
                  <a:cubicBezTo>
                    <a:pt x="0" y="3996"/>
                    <a:pt x="0" y="3996"/>
                    <a:pt x="0" y="3996"/>
                  </a:cubicBezTo>
                  <a:cubicBezTo>
                    <a:pt x="0" y="4825"/>
                    <a:pt x="0" y="4825"/>
                    <a:pt x="0" y="4825"/>
                  </a:cubicBezTo>
                  <a:cubicBezTo>
                    <a:pt x="3927" y="6371"/>
                    <a:pt x="3927" y="6371"/>
                    <a:pt x="3927" y="6371"/>
                  </a:cubicBezTo>
                  <a:cubicBezTo>
                    <a:pt x="4418" y="6559"/>
                    <a:pt x="4418" y="6559"/>
                    <a:pt x="4418" y="6559"/>
                  </a:cubicBezTo>
                  <a:cubicBezTo>
                    <a:pt x="4938" y="6748"/>
                    <a:pt x="4938" y="6748"/>
                    <a:pt x="4938" y="6748"/>
                  </a:cubicBezTo>
                  <a:cubicBezTo>
                    <a:pt x="4938" y="9424"/>
                    <a:pt x="4938" y="9424"/>
                    <a:pt x="4938" y="9424"/>
                  </a:cubicBezTo>
                  <a:cubicBezTo>
                    <a:pt x="15709" y="9424"/>
                    <a:pt x="15709" y="9424"/>
                    <a:pt x="15709" y="9424"/>
                  </a:cubicBezTo>
                  <a:cubicBezTo>
                    <a:pt x="15709" y="6748"/>
                    <a:pt x="15709" y="6748"/>
                    <a:pt x="15709" y="6748"/>
                  </a:cubicBezTo>
                  <a:cubicBezTo>
                    <a:pt x="16229" y="6559"/>
                    <a:pt x="16229" y="6559"/>
                    <a:pt x="16229" y="6559"/>
                  </a:cubicBezTo>
                  <a:cubicBezTo>
                    <a:pt x="16749" y="6371"/>
                    <a:pt x="16749" y="6371"/>
                    <a:pt x="16749" y="6371"/>
                  </a:cubicBezTo>
                  <a:cubicBezTo>
                    <a:pt x="19030" y="5466"/>
                    <a:pt x="19030" y="5466"/>
                    <a:pt x="19030" y="5466"/>
                  </a:cubicBezTo>
                  <a:cubicBezTo>
                    <a:pt x="19579" y="6258"/>
                    <a:pt x="19810" y="7502"/>
                    <a:pt x="19925" y="8406"/>
                  </a:cubicBezTo>
                  <a:cubicBezTo>
                    <a:pt x="19839" y="8482"/>
                    <a:pt x="19752" y="8557"/>
                    <a:pt x="19694" y="8632"/>
                  </a:cubicBezTo>
                  <a:cubicBezTo>
                    <a:pt x="19290" y="9198"/>
                    <a:pt x="19319" y="10027"/>
                    <a:pt x="19723" y="10555"/>
                  </a:cubicBezTo>
                  <a:cubicBezTo>
                    <a:pt x="19752" y="10593"/>
                    <a:pt x="19810" y="10630"/>
                    <a:pt x="19839" y="10668"/>
                  </a:cubicBezTo>
                  <a:cubicBezTo>
                    <a:pt x="19261" y="13571"/>
                    <a:pt x="19261" y="13571"/>
                    <a:pt x="19261" y="13571"/>
                  </a:cubicBezTo>
                  <a:lnTo>
                    <a:pt x="21600" y="1357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63" name="TextBox 133"/>
            <p:cNvSpPr txBox="1"/>
            <p:nvPr/>
          </p:nvSpPr>
          <p:spPr>
            <a:xfrm>
              <a:off x="124272" y="337450"/>
              <a:ext cx="239835" cy="62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Labour force participation</a:t>
              </a:r>
            </a:p>
          </p:txBody>
        </p:sp>
        <p:grpSp>
          <p:nvGrpSpPr>
            <p:cNvPr id="569" name="Group 134"/>
            <p:cNvGrpSpPr/>
            <p:nvPr/>
          </p:nvGrpSpPr>
          <p:grpSpPr>
            <a:xfrm>
              <a:off x="213625" y="273371"/>
              <a:ext cx="60953" cy="62546"/>
              <a:chOff x="0" y="0"/>
              <a:chExt cx="60952" cy="62545"/>
            </a:xfrm>
          </p:grpSpPr>
          <p:sp>
            <p:nvSpPr>
              <p:cNvPr id="564" name="Freeform 7026"/>
              <p:cNvSpPr/>
              <p:nvPr/>
            </p:nvSpPr>
            <p:spPr>
              <a:xfrm>
                <a:off x="0" y="0"/>
                <a:ext cx="52290" cy="62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6" y="3923"/>
                    </a:moveTo>
                    <a:lnTo>
                      <a:pt x="4816" y="3923"/>
                    </a:lnTo>
                    <a:lnTo>
                      <a:pt x="4816" y="1341"/>
                    </a:lnTo>
                    <a:lnTo>
                      <a:pt x="1646" y="3923"/>
                    </a:lnTo>
                    <a:close/>
                    <a:moveTo>
                      <a:pt x="5283" y="4701"/>
                    </a:moveTo>
                    <a:lnTo>
                      <a:pt x="955" y="4701"/>
                    </a:lnTo>
                    <a:lnTo>
                      <a:pt x="955" y="20806"/>
                    </a:lnTo>
                    <a:lnTo>
                      <a:pt x="20645" y="20806"/>
                    </a:lnTo>
                    <a:lnTo>
                      <a:pt x="20645" y="19597"/>
                    </a:lnTo>
                    <a:lnTo>
                      <a:pt x="21600" y="19531"/>
                    </a:lnTo>
                    <a:lnTo>
                      <a:pt x="21600" y="21203"/>
                    </a:lnTo>
                    <a:cubicBezTo>
                      <a:pt x="21600" y="21418"/>
                      <a:pt x="21376" y="21600"/>
                      <a:pt x="21112" y="21600"/>
                    </a:cubicBezTo>
                    <a:lnTo>
                      <a:pt x="488" y="21600"/>
                    </a:lnTo>
                    <a:cubicBezTo>
                      <a:pt x="224" y="21600"/>
                      <a:pt x="0" y="21418"/>
                      <a:pt x="0" y="21203"/>
                    </a:cubicBezTo>
                    <a:lnTo>
                      <a:pt x="0" y="4303"/>
                    </a:lnTo>
                    <a:cubicBezTo>
                      <a:pt x="0" y="4204"/>
                      <a:pt x="61" y="4105"/>
                      <a:pt x="142" y="4039"/>
                    </a:cubicBezTo>
                    <a:lnTo>
                      <a:pt x="4958" y="116"/>
                    </a:lnTo>
                    <a:lnTo>
                      <a:pt x="5283" y="0"/>
                    </a:lnTo>
                    <a:lnTo>
                      <a:pt x="21112" y="0"/>
                    </a:lnTo>
                    <a:cubicBezTo>
                      <a:pt x="21376" y="0"/>
                      <a:pt x="21600" y="182"/>
                      <a:pt x="21600" y="397"/>
                    </a:cubicBezTo>
                    <a:lnTo>
                      <a:pt x="21600" y="15608"/>
                    </a:lnTo>
                    <a:lnTo>
                      <a:pt x="20645" y="15674"/>
                    </a:lnTo>
                    <a:lnTo>
                      <a:pt x="20645" y="778"/>
                    </a:lnTo>
                    <a:lnTo>
                      <a:pt x="5771" y="778"/>
                    </a:lnTo>
                    <a:lnTo>
                      <a:pt x="5771" y="4303"/>
                    </a:lnTo>
                    <a:cubicBezTo>
                      <a:pt x="5771" y="4519"/>
                      <a:pt x="5547" y="4701"/>
                      <a:pt x="5283" y="4701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5" name="Freeform 7027"/>
              <p:cNvSpPr/>
              <p:nvPr/>
            </p:nvSpPr>
            <p:spPr>
              <a:xfrm>
                <a:off x="6274" y="31121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7004"/>
                      <a:pt x="0" y="11030"/>
                    </a:cubicBezTo>
                    <a:cubicBezTo>
                      <a:pt x="0" y="5055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5055"/>
                      <a:pt x="21600" y="11030"/>
                    </a:cubicBezTo>
                    <a:cubicBezTo>
                      <a:pt x="21600" y="17004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6" name="Freeform 7028"/>
              <p:cNvSpPr/>
              <p:nvPr/>
            </p:nvSpPr>
            <p:spPr>
              <a:xfrm>
                <a:off x="6274" y="36395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6545"/>
                      <a:pt x="0" y="10570"/>
                    </a:cubicBezTo>
                    <a:cubicBezTo>
                      <a:pt x="0" y="4596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4596"/>
                      <a:pt x="21600" y="10570"/>
                    </a:cubicBezTo>
                    <a:cubicBezTo>
                      <a:pt x="21600" y="16545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7" name="Freeform 7029"/>
              <p:cNvSpPr/>
              <p:nvPr/>
            </p:nvSpPr>
            <p:spPr>
              <a:xfrm>
                <a:off x="17398" y="45436"/>
                <a:ext cx="4355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305" extrusionOk="0">
                    <a:moveTo>
                      <a:pt x="20071" y="1929"/>
                    </a:moveTo>
                    <a:cubicBezTo>
                      <a:pt x="20289" y="1929"/>
                      <a:pt x="20484" y="2564"/>
                      <a:pt x="20508" y="3517"/>
                    </a:cubicBezTo>
                    <a:cubicBezTo>
                      <a:pt x="20508" y="4470"/>
                      <a:pt x="20362" y="5211"/>
                      <a:pt x="20144" y="5317"/>
                    </a:cubicBezTo>
                    <a:cubicBezTo>
                      <a:pt x="19925" y="5423"/>
                      <a:pt x="19756" y="4681"/>
                      <a:pt x="19731" y="3834"/>
                    </a:cubicBezTo>
                    <a:cubicBezTo>
                      <a:pt x="19707" y="2881"/>
                      <a:pt x="19853" y="2034"/>
                      <a:pt x="20071" y="1929"/>
                    </a:cubicBezTo>
                    <a:close/>
                    <a:moveTo>
                      <a:pt x="17571" y="870"/>
                    </a:moveTo>
                    <a:lnTo>
                      <a:pt x="19658" y="23"/>
                    </a:lnTo>
                    <a:cubicBezTo>
                      <a:pt x="20605" y="-295"/>
                      <a:pt x="21430" y="2776"/>
                      <a:pt x="21503" y="6905"/>
                    </a:cubicBezTo>
                    <a:cubicBezTo>
                      <a:pt x="21600" y="11034"/>
                      <a:pt x="20896" y="14634"/>
                      <a:pt x="19950" y="14952"/>
                    </a:cubicBezTo>
                    <a:lnTo>
                      <a:pt x="17887" y="15799"/>
                    </a:lnTo>
                    <a:lnTo>
                      <a:pt x="17571" y="870"/>
                    </a:lnTo>
                    <a:close/>
                    <a:moveTo>
                      <a:pt x="3252" y="21305"/>
                    </a:moveTo>
                    <a:lnTo>
                      <a:pt x="146" y="15905"/>
                    </a:lnTo>
                    <a:cubicBezTo>
                      <a:pt x="49" y="15799"/>
                      <a:pt x="0" y="15481"/>
                      <a:pt x="0" y="15058"/>
                    </a:cubicBezTo>
                    <a:cubicBezTo>
                      <a:pt x="0" y="14740"/>
                      <a:pt x="24" y="14317"/>
                      <a:pt x="97" y="14105"/>
                    </a:cubicBezTo>
                    <a:lnTo>
                      <a:pt x="2937" y="6587"/>
                    </a:lnTo>
                    <a:cubicBezTo>
                      <a:pt x="2985" y="6481"/>
                      <a:pt x="3009" y="6376"/>
                      <a:pt x="3058" y="6376"/>
                    </a:cubicBezTo>
                    <a:lnTo>
                      <a:pt x="17280" y="976"/>
                    </a:lnTo>
                    <a:lnTo>
                      <a:pt x="17353" y="3834"/>
                    </a:lnTo>
                    <a:lnTo>
                      <a:pt x="3713" y="9129"/>
                    </a:lnTo>
                    <a:cubicBezTo>
                      <a:pt x="3640" y="9129"/>
                      <a:pt x="3592" y="9340"/>
                      <a:pt x="3592" y="9658"/>
                    </a:cubicBezTo>
                    <a:lnTo>
                      <a:pt x="3616" y="9870"/>
                    </a:lnTo>
                    <a:cubicBezTo>
                      <a:pt x="3616" y="10187"/>
                      <a:pt x="3665" y="10399"/>
                      <a:pt x="3738" y="10399"/>
                    </a:cubicBezTo>
                    <a:lnTo>
                      <a:pt x="17377" y="5105"/>
                    </a:lnTo>
                    <a:lnTo>
                      <a:pt x="17596" y="15905"/>
                    </a:lnTo>
                    <a:lnTo>
                      <a:pt x="3349" y="21305"/>
                    </a:lnTo>
                    <a:cubicBezTo>
                      <a:pt x="3301" y="21305"/>
                      <a:pt x="3276" y="21305"/>
                      <a:pt x="3252" y="21305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8" name="Freeform 7030"/>
              <p:cNvSpPr/>
              <p:nvPr/>
            </p:nvSpPr>
            <p:spPr>
              <a:xfrm>
                <a:off x="18348" y="8697"/>
                <a:ext cx="15498" cy="2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6" y="0"/>
                    </a:moveTo>
                    <a:cubicBezTo>
                      <a:pt x="6994" y="0"/>
                      <a:pt x="3909" y="2095"/>
                      <a:pt x="3909" y="4655"/>
                    </a:cubicBezTo>
                    <a:cubicBezTo>
                      <a:pt x="3909" y="7216"/>
                      <a:pt x="6994" y="9310"/>
                      <a:pt x="10766" y="9310"/>
                    </a:cubicBezTo>
                    <a:cubicBezTo>
                      <a:pt x="14606" y="9310"/>
                      <a:pt x="17691" y="7216"/>
                      <a:pt x="17691" y="4655"/>
                    </a:cubicBezTo>
                    <a:cubicBezTo>
                      <a:pt x="17691" y="2095"/>
                      <a:pt x="14606" y="0"/>
                      <a:pt x="10766" y="0"/>
                    </a:cubicBezTo>
                    <a:close/>
                    <a:moveTo>
                      <a:pt x="19269" y="1387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2331" y="13872"/>
                    </a:lnTo>
                    <a:cubicBezTo>
                      <a:pt x="3086" y="11405"/>
                      <a:pt x="7474" y="10334"/>
                      <a:pt x="10766" y="10334"/>
                    </a:cubicBezTo>
                    <a:cubicBezTo>
                      <a:pt x="14126" y="10334"/>
                      <a:pt x="18514" y="11405"/>
                      <a:pt x="19269" y="13872"/>
                    </a:cubicBezTo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7" name="Group 7"/>
          <p:cNvGrpSpPr/>
          <p:nvPr/>
        </p:nvGrpSpPr>
        <p:grpSpPr>
          <a:xfrm>
            <a:off x="8389323" y="2597203"/>
            <a:ext cx="488944" cy="413486"/>
            <a:chOff x="0" y="0"/>
            <a:chExt cx="478982" cy="405062"/>
          </a:xfrm>
        </p:grpSpPr>
        <p:sp>
          <p:nvSpPr>
            <p:cNvPr id="571" name="Freeform 6"/>
            <p:cNvSpPr/>
            <p:nvPr/>
          </p:nvSpPr>
          <p:spPr>
            <a:xfrm>
              <a:off x="0" y="267058"/>
              <a:ext cx="478013" cy="13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072" y="21600"/>
                  </a:lnTo>
                  <a:lnTo>
                    <a:pt x="370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72" name="Freeform 7"/>
            <p:cNvSpPr/>
            <p:nvPr/>
          </p:nvSpPr>
          <p:spPr>
            <a:xfrm>
              <a:off x="0" y="0"/>
              <a:ext cx="321688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48" y="0"/>
                  </a:moveTo>
                  <a:lnTo>
                    <a:pt x="0" y="14241"/>
                  </a:lnTo>
                  <a:lnTo>
                    <a:pt x="5503" y="21600"/>
                  </a:lnTo>
                  <a:lnTo>
                    <a:pt x="21600" y="0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73" name="Freeform 8"/>
            <p:cNvSpPr/>
            <p:nvPr/>
          </p:nvSpPr>
          <p:spPr>
            <a:xfrm>
              <a:off x="159553" y="0"/>
              <a:ext cx="319429" cy="40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320" y="21600"/>
                  </a:lnTo>
                  <a:lnTo>
                    <a:pt x="21600" y="14241"/>
                  </a:lnTo>
                  <a:lnTo>
                    <a:pt x="110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74" name="TextBox 156"/>
            <p:cNvSpPr txBox="1"/>
            <p:nvPr/>
          </p:nvSpPr>
          <p:spPr>
            <a:xfrm>
              <a:off x="48283" y="161099"/>
              <a:ext cx="118467" cy="9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Health and nutrition</a:t>
              </a:r>
            </a:p>
          </p:txBody>
        </p:sp>
        <p:grpSp>
          <p:nvGrpSpPr>
            <p:cNvPr id="577" name="Group 157"/>
            <p:cNvGrpSpPr/>
            <p:nvPr/>
          </p:nvGrpSpPr>
          <p:grpSpPr>
            <a:xfrm>
              <a:off x="119854" y="104942"/>
              <a:ext cx="71423" cy="61600"/>
              <a:chOff x="0" y="0"/>
              <a:chExt cx="71422" cy="61598"/>
            </a:xfrm>
          </p:grpSpPr>
          <p:sp>
            <p:nvSpPr>
              <p:cNvPr id="575" name="Freeform 16"/>
              <p:cNvSpPr/>
              <p:nvPr/>
            </p:nvSpPr>
            <p:spPr>
              <a:xfrm>
                <a:off x="14439" y="23317"/>
                <a:ext cx="48874" cy="3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53" y="6400"/>
                    </a:moveTo>
                    <a:cubicBezTo>
                      <a:pt x="17853" y="6133"/>
                      <a:pt x="17853" y="6133"/>
                      <a:pt x="17853" y="6133"/>
                    </a:cubicBezTo>
                    <a:cubicBezTo>
                      <a:pt x="17412" y="8800"/>
                      <a:pt x="17412" y="8800"/>
                      <a:pt x="17412" y="8800"/>
                    </a:cubicBezTo>
                    <a:cubicBezTo>
                      <a:pt x="17412" y="9333"/>
                      <a:pt x="16971" y="9600"/>
                      <a:pt x="16531" y="9600"/>
                    </a:cubicBezTo>
                    <a:cubicBezTo>
                      <a:pt x="16531" y="9600"/>
                      <a:pt x="16531" y="9600"/>
                      <a:pt x="16531" y="9600"/>
                    </a:cubicBezTo>
                    <a:cubicBezTo>
                      <a:pt x="16310" y="9600"/>
                      <a:pt x="15869" y="9333"/>
                      <a:pt x="15869" y="9067"/>
                    </a:cubicBezTo>
                    <a:cubicBezTo>
                      <a:pt x="14327" y="3200"/>
                      <a:pt x="14327" y="3200"/>
                      <a:pt x="14327" y="3200"/>
                    </a:cubicBezTo>
                    <a:cubicBezTo>
                      <a:pt x="13224" y="6933"/>
                      <a:pt x="13224" y="6933"/>
                      <a:pt x="13224" y="6933"/>
                    </a:cubicBezTo>
                    <a:cubicBezTo>
                      <a:pt x="13004" y="7200"/>
                      <a:pt x="12784" y="7467"/>
                      <a:pt x="12343" y="7467"/>
                    </a:cubicBezTo>
                    <a:cubicBezTo>
                      <a:pt x="11902" y="7467"/>
                      <a:pt x="11682" y="7200"/>
                      <a:pt x="11682" y="6667"/>
                    </a:cubicBezTo>
                    <a:cubicBezTo>
                      <a:pt x="10580" y="0"/>
                      <a:pt x="10580" y="0"/>
                      <a:pt x="10580" y="0"/>
                    </a:cubicBezTo>
                    <a:cubicBezTo>
                      <a:pt x="9037" y="13600"/>
                      <a:pt x="9037" y="13600"/>
                      <a:pt x="9037" y="13600"/>
                    </a:cubicBezTo>
                    <a:cubicBezTo>
                      <a:pt x="9037" y="14133"/>
                      <a:pt x="859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8376" y="14667"/>
                      <a:pt x="8376" y="14667"/>
                      <a:pt x="8376" y="14667"/>
                    </a:cubicBezTo>
                    <a:cubicBezTo>
                      <a:pt x="7935" y="14667"/>
                      <a:pt x="7494" y="14133"/>
                      <a:pt x="7494" y="13600"/>
                    </a:cubicBezTo>
                    <a:cubicBezTo>
                      <a:pt x="6833" y="8800"/>
                      <a:pt x="6833" y="8800"/>
                      <a:pt x="6833" y="8800"/>
                    </a:cubicBezTo>
                    <a:cubicBezTo>
                      <a:pt x="6612" y="9867"/>
                      <a:pt x="6612" y="9867"/>
                      <a:pt x="6612" y="9867"/>
                    </a:cubicBezTo>
                    <a:cubicBezTo>
                      <a:pt x="6392" y="10133"/>
                      <a:pt x="6171" y="10400"/>
                      <a:pt x="5731" y="10400"/>
                    </a:cubicBezTo>
                    <a:cubicBezTo>
                      <a:pt x="5731" y="10400"/>
                      <a:pt x="5731" y="10400"/>
                      <a:pt x="5731" y="10400"/>
                    </a:cubicBezTo>
                    <a:cubicBezTo>
                      <a:pt x="5510" y="10400"/>
                      <a:pt x="5069" y="10133"/>
                      <a:pt x="5069" y="9867"/>
                    </a:cubicBezTo>
                    <a:cubicBezTo>
                      <a:pt x="3747" y="5867"/>
                      <a:pt x="3747" y="5867"/>
                      <a:pt x="3747" y="5867"/>
                    </a:cubicBezTo>
                    <a:cubicBezTo>
                      <a:pt x="2865" y="9600"/>
                      <a:pt x="2865" y="9600"/>
                      <a:pt x="2865" y="9600"/>
                    </a:cubicBezTo>
                    <a:cubicBezTo>
                      <a:pt x="2865" y="9867"/>
                      <a:pt x="2424" y="10400"/>
                      <a:pt x="1984" y="10400"/>
                    </a:cubicBezTo>
                    <a:cubicBezTo>
                      <a:pt x="0" y="10400"/>
                      <a:pt x="0" y="10400"/>
                      <a:pt x="0" y="10400"/>
                    </a:cubicBezTo>
                    <a:cubicBezTo>
                      <a:pt x="9478" y="21600"/>
                      <a:pt x="9478" y="21600"/>
                      <a:pt x="9478" y="21600"/>
                    </a:cubicBezTo>
                    <a:cubicBezTo>
                      <a:pt x="21600" y="6933"/>
                      <a:pt x="21600" y="6933"/>
                      <a:pt x="21600" y="6933"/>
                    </a:cubicBezTo>
                    <a:cubicBezTo>
                      <a:pt x="18514" y="6933"/>
                      <a:pt x="18514" y="6933"/>
                      <a:pt x="18514" y="6933"/>
                    </a:cubicBezTo>
                    <a:cubicBezTo>
                      <a:pt x="18294" y="6933"/>
                      <a:pt x="17853" y="6667"/>
                      <a:pt x="17853" y="6400"/>
                    </a:cubicBezTo>
                    <a:close/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76" name="Freeform 17"/>
              <p:cNvSpPr/>
              <p:nvPr/>
            </p:nvSpPr>
            <p:spPr>
              <a:xfrm>
                <a:off x="0" y="0"/>
                <a:ext cx="71423" cy="38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3" h="20520" extrusionOk="0">
                    <a:moveTo>
                      <a:pt x="6008" y="14929"/>
                    </a:moveTo>
                    <a:cubicBezTo>
                      <a:pt x="6151" y="14421"/>
                      <a:pt x="6294" y="14167"/>
                      <a:pt x="6580" y="14167"/>
                    </a:cubicBezTo>
                    <a:cubicBezTo>
                      <a:pt x="6723" y="14167"/>
                      <a:pt x="7009" y="14421"/>
                      <a:pt x="7009" y="14929"/>
                    </a:cubicBezTo>
                    <a:cubicBezTo>
                      <a:pt x="7868" y="18741"/>
                      <a:pt x="7868" y="18741"/>
                      <a:pt x="7868" y="18741"/>
                    </a:cubicBezTo>
                    <a:cubicBezTo>
                      <a:pt x="8154" y="16708"/>
                      <a:pt x="8154" y="16708"/>
                      <a:pt x="8154" y="16708"/>
                    </a:cubicBezTo>
                    <a:cubicBezTo>
                      <a:pt x="8297" y="16200"/>
                      <a:pt x="8440" y="15946"/>
                      <a:pt x="8726" y="15946"/>
                    </a:cubicBezTo>
                    <a:cubicBezTo>
                      <a:pt x="9012" y="15946"/>
                      <a:pt x="9155" y="16454"/>
                      <a:pt x="9298" y="16708"/>
                    </a:cubicBezTo>
                    <a:cubicBezTo>
                      <a:pt x="9441" y="19249"/>
                      <a:pt x="9441" y="19249"/>
                      <a:pt x="9441" y="19249"/>
                    </a:cubicBezTo>
                    <a:cubicBezTo>
                      <a:pt x="10443" y="6289"/>
                      <a:pt x="10443" y="6289"/>
                      <a:pt x="10443" y="6289"/>
                    </a:cubicBezTo>
                    <a:cubicBezTo>
                      <a:pt x="10443" y="5781"/>
                      <a:pt x="10729" y="5527"/>
                      <a:pt x="11015" y="5527"/>
                    </a:cubicBezTo>
                    <a:cubicBezTo>
                      <a:pt x="11301" y="5527"/>
                      <a:pt x="11444" y="5781"/>
                      <a:pt x="11444" y="6289"/>
                    </a:cubicBezTo>
                    <a:cubicBezTo>
                      <a:pt x="12445" y="15184"/>
                      <a:pt x="12445" y="15184"/>
                      <a:pt x="12445" y="15184"/>
                    </a:cubicBezTo>
                    <a:cubicBezTo>
                      <a:pt x="13017" y="12388"/>
                      <a:pt x="13017" y="12388"/>
                      <a:pt x="13017" y="12388"/>
                    </a:cubicBezTo>
                    <a:cubicBezTo>
                      <a:pt x="13017" y="11880"/>
                      <a:pt x="13303" y="11626"/>
                      <a:pt x="13447" y="11626"/>
                    </a:cubicBezTo>
                    <a:cubicBezTo>
                      <a:pt x="13733" y="11626"/>
                      <a:pt x="13876" y="11880"/>
                      <a:pt x="14019" y="12388"/>
                    </a:cubicBezTo>
                    <a:cubicBezTo>
                      <a:pt x="14734" y="16708"/>
                      <a:pt x="14734" y="16708"/>
                      <a:pt x="14734" y="16708"/>
                    </a:cubicBezTo>
                    <a:cubicBezTo>
                      <a:pt x="15020" y="14421"/>
                      <a:pt x="15020" y="14421"/>
                      <a:pt x="15020" y="14421"/>
                    </a:cubicBezTo>
                    <a:cubicBezTo>
                      <a:pt x="15020" y="13913"/>
                      <a:pt x="15163" y="13659"/>
                      <a:pt x="15449" y="13659"/>
                    </a:cubicBezTo>
                    <a:cubicBezTo>
                      <a:pt x="15449" y="13659"/>
                      <a:pt x="15449" y="13659"/>
                      <a:pt x="15449" y="13659"/>
                    </a:cubicBezTo>
                    <a:cubicBezTo>
                      <a:pt x="15735" y="13659"/>
                      <a:pt x="15878" y="13913"/>
                      <a:pt x="16021" y="14167"/>
                    </a:cubicBezTo>
                    <a:cubicBezTo>
                      <a:pt x="16594" y="17471"/>
                      <a:pt x="16594" y="17471"/>
                      <a:pt x="16594" y="17471"/>
                    </a:cubicBezTo>
                    <a:cubicBezTo>
                      <a:pt x="19168" y="17471"/>
                      <a:pt x="19168" y="17471"/>
                      <a:pt x="19168" y="17471"/>
                    </a:cubicBezTo>
                    <a:cubicBezTo>
                      <a:pt x="21028" y="13405"/>
                      <a:pt x="21028" y="7052"/>
                      <a:pt x="18739" y="3240"/>
                    </a:cubicBezTo>
                    <a:cubicBezTo>
                      <a:pt x="16451" y="-1080"/>
                      <a:pt x="12588" y="-1080"/>
                      <a:pt x="10300" y="3240"/>
                    </a:cubicBezTo>
                    <a:cubicBezTo>
                      <a:pt x="7868" y="-1080"/>
                      <a:pt x="4149" y="-1080"/>
                      <a:pt x="1717" y="3240"/>
                    </a:cubicBezTo>
                    <a:cubicBezTo>
                      <a:pt x="-572" y="7306"/>
                      <a:pt x="-572" y="14167"/>
                      <a:pt x="1717" y="18233"/>
                    </a:cubicBezTo>
                    <a:cubicBezTo>
                      <a:pt x="3004" y="20520"/>
                      <a:pt x="3004" y="20520"/>
                      <a:pt x="3004" y="20520"/>
                    </a:cubicBezTo>
                    <a:cubicBezTo>
                      <a:pt x="5150" y="20520"/>
                      <a:pt x="5150" y="20520"/>
                      <a:pt x="5150" y="20520"/>
                    </a:cubicBezTo>
                    <a:lnTo>
                      <a:pt x="6008" y="14929"/>
                    </a:lnTo>
                    <a:close/>
                  </a:path>
                </a:pathLst>
              </a:custGeom>
              <a:solidFill>
                <a:srgbClr val="B3B3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 b="1"/>
                </a:pPr>
                <a:endParaRPr sz="204" b="1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8" name="TextBox 158"/>
            <p:cNvSpPr txBox="1"/>
            <p:nvPr/>
          </p:nvSpPr>
          <p:spPr>
            <a:xfrm>
              <a:off x="299629" y="192519"/>
              <a:ext cx="128956" cy="3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B3B3B3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Education</a:t>
              </a:r>
            </a:p>
          </p:txBody>
        </p:sp>
        <p:sp>
          <p:nvSpPr>
            <p:cNvPr id="579" name="Freeform 19"/>
            <p:cNvSpPr/>
            <p:nvPr/>
          </p:nvSpPr>
          <p:spPr>
            <a:xfrm>
              <a:off x="283854" y="101795"/>
              <a:ext cx="88474" cy="6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30" y="12741"/>
                  </a:moveTo>
                  <a:cubicBezTo>
                    <a:pt x="2830" y="12741"/>
                    <a:pt x="2830" y="12741"/>
                    <a:pt x="2830" y="12741"/>
                  </a:cubicBezTo>
                  <a:cubicBezTo>
                    <a:pt x="2657" y="12741"/>
                    <a:pt x="2512" y="13156"/>
                    <a:pt x="2512" y="13684"/>
                  </a:cubicBezTo>
                  <a:cubicBezTo>
                    <a:pt x="2512" y="14212"/>
                    <a:pt x="2657" y="14626"/>
                    <a:pt x="2830" y="14664"/>
                  </a:cubicBezTo>
                  <a:cubicBezTo>
                    <a:pt x="2830" y="14664"/>
                    <a:pt x="2830" y="14664"/>
                    <a:pt x="2830" y="14664"/>
                  </a:cubicBezTo>
                  <a:cubicBezTo>
                    <a:pt x="3003" y="14664"/>
                    <a:pt x="3148" y="14212"/>
                    <a:pt x="3148" y="13684"/>
                  </a:cubicBezTo>
                  <a:cubicBezTo>
                    <a:pt x="3148" y="13156"/>
                    <a:pt x="3003" y="12741"/>
                    <a:pt x="2830" y="12741"/>
                  </a:cubicBezTo>
                  <a:close/>
                  <a:moveTo>
                    <a:pt x="17095" y="10857"/>
                  </a:moveTo>
                  <a:cubicBezTo>
                    <a:pt x="2945" y="10857"/>
                    <a:pt x="2945" y="10857"/>
                    <a:pt x="2945" y="10857"/>
                  </a:cubicBezTo>
                  <a:cubicBezTo>
                    <a:pt x="2368" y="10857"/>
                    <a:pt x="1935" y="11497"/>
                    <a:pt x="1761" y="12553"/>
                  </a:cubicBezTo>
                  <a:cubicBezTo>
                    <a:pt x="1704" y="12892"/>
                    <a:pt x="1646" y="13269"/>
                    <a:pt x="1646" y="13684"/>
                  </a:cubicBezTo>
                  <a:cubicBezTo>
                    <a:pt x="1646" y="15342"/>
                    <a:pt x="2166" y="16511"/>
                    <a:pt x="2917" y="16549"/>
                  </a:cubicBezTo>
                  <a:cubicBezTo>
                    <a:pt x="8952" y="16549"/>
                    <a:pt x="8952" y="16549"/>
                    <a:pt x="8952" y="16549"/>
                  </a:cubicBezTo>
                  <a:cubicBezTo>
                    <a:pt x="7566" y="20469"/>
                    <a:pt x="7566" y="20469"/>
                    <a:pt x="7566" y="20469"/>
                  </a:cubicBezTo>
                  <a:cubicBezTo>
                    <a:pt x="8807" y="20318"/>
                    <a:pt x="8807" y="20318"/>
                    <a:pt x="8807" y="20318"/>
                  </a:cubicBezTo>
                  <a:cubicBezTo>
                    <a:pt x="9472" y="21600"/>
                    <a:pt x="9472" y="21600"/>
                    <a:pt x="9472" y="21600"/>
                  </a:cubicBezTo>
                  <a:cubicBezTo>
                    <a:pt x="10309" y="19263"/>
                    <a:pt x="10309" y="19263"/>
                    <a:pt x="10309" y="19263"/>
                  </a:cubicBezTo>
                  <a:cubicBezTo>
                    <a:pt x="11118" y="21600"/>
                    <a:pt x="11118" y="21600"/>
                    <a:pt x="11118" y="21600"/>
                  </a:cubicBezTo>
                  <a:cubicBezTo>
                    <a:pt x="11782" y="20318"/>
                    <a:pt x="11782" y="20318"/>
                    <a:pt x="11782" y="20318"/>
                  </a:cubicBezTo>
                  <a:cubicBezTo>
                    <a:pt x="13024" y="20469"/>
                    <a:pt x="13024" y="20469"/>
                    <a:pt x="13024" y="20469"/>
                  </a:cubicBezTo>
                  <a:cubicBezTo>
                    <a:pt x="11637" y="16549"/>
                    <a:pt x="11637" y="16549"/>
                    <a:pt x="11637" y="16549"/>
                  </a:cubicBezTo>
                  <a:cubicBezTo>
                    <a:pt x="17066" y="16549"/>
                    <a:pt x="17066" y="16549"/>
                    <a:pt x="17066" y="16549"/>
                  </a:cubicBezTo>
                  <a:cubicBezTo>
                    <a:pt x="17817" y="16549"/>
                    <a:pt x="18366" y="15380"/>
                    <a:pt x="18366" y="13721"/>
                  </a:cubicBezTo>
                  <a:cubicBezTo>
                    <a:pt x="18366" y="12025"/>
                    <a:pt x="17846" y="10857"/>
                    <a:pt x="17095" y="10857"/>
                  </a:cubicBezTo>
                  <a:close/>
                  <a:moveTo>
                    <a:pt x="2917" y="15795"/>
                  </a:moveTo>
                  <a:cubicBezTo>
                    <a:pt x="2917" y="15795"/>
                    <a:pt x="2917" y="15795"/>
                    <a:pt x="2917" y="15795"/>
                  </a:cubicBezTo>
                  <a:cubicBezTo>
                    <a:pt x="2541" y="15795"/>
                    <a:pt x="2224" y="14852"/>
                    <a:pt x="2224" y="13684"/>
                  </a:cubicBezTo>
                  <a:cubicBezTo>
                    <a:pt x="2224" y="12515"/>
                    <a:pt x="2541" y="11610"/>
                    <a:pt x="2945" y="11610"/>
                  </a:cubicBezTo>
                  <a:cubicBezTo>
                    <a:pt x="2945" y="11610"/>
                    <a:pt x="2945" y="11610"/>
                    <a:pt x="2945" y="11610"/>
                  </a:cubicBezTo>
                  <a:cubicBezTo>
                    <a:pt x="3321" y="11610"/>
                    <a:pt x="3639" y="12553"/>
                    <a:pt x="3639" y="13684"/>
                  </a:cubicBezTo>
                  <a:cubicBezTo>
                    <a:pt x="3639" y="14852"/>
                    <a:pt x="3321" y="15795"/>
                    <a:pt x="2917" y="15795"/>
                  </a:cubicBezTo>
                  <a:close/>
                  <a:moveTo>
                    <a:pt x="9067" y="15795"/>
                  </a:moveTo>
                  <a:cubicBezTo>
                    <a:pt x="3812" y="15795"/>
                    <a:pt x="3812" y="15795"/>
                    <a:pt x="3812" y="15795"/>
                  </a:cubicBezTo>
                  <a:cubicBezTo>
                    <a:pt x="4072" y="15305"/>
                    <a:pt x="4216" y="14551"/>
                    <a:pt x="4216" y="13721"/>
                  </a:cubicBezTo>
                  <a:cubicBezTo>
                    <a:pt x="4216" y="12817"/>
                    <a:pt x="4072" y="12101"/>
                    <a:pt x="3841" y="11610"/>
                  </a:cubicBezTo>
                  <a:cubicBezTo>
                    <a:pt x="9067" y="11610"/>
                    <a:pt x="9067" y="11610"/>
                    <a:pt x="9067" y="11610"/>
                  </a:cubicBezTo>
                  <a:cubicBezTo>
                    <a:pt x="9327" y="12025"/>
                    <a:pt x="9472" y="12817"/>
                    <a:pt x="9472" y="13721"/>
                  </a:cubicBezTo>
                  <a:cubicBezTo>
                    <a:pt x="9472" y="14588"/>
                    <a:pt x="9298" y="15380"/>
                    <a:pt x="9067" y="15795"/>
                  </a:cubicBezTo>
                  <a:close/>
                  <a:moveTo>
                    <a:pt x="17095" y="15795"/>
                  </a:moveTo>
                  <a:cubicBezTo>
                    <a:pt x="11695" y="15795"/>
                    <a:pt x="11695" y="15795"/>
                    <a:pt x="11695" y="15795"/>
                  </a:cubicBezTo>
                  <a:cubicBezTo>
                    <a:pt x="11926" y="15380"/>
                    <a:pt x="12099" y="14588"/>
                    <a:pt x="12099" y="13721"/>
                  </a:cubicBezTo>
                  <a:cubicBezTo>
                    <a:pt x="12099" y="12817"/>
                    <a:pt x="11955" y="12025"/>
                    <a:pt x="11695" y="11610"/>
                  </a:cubicBezTo>
                  <a:cubicBezTo>
                    <a:pt x="17095" y="11610"/>
                    <a:pt x="17095" y="11610"/>
                    <a:pt x="17095" y="11610"/>
                  </a:cubicBezTo>
                  <a:cubicBezTo>
                    <a:pt x="17471" y="11610"/>
                    <a:pt x="17788" y="12553"/>
                    <a:pt x="17788" y="13684"/>
                  </a:cubicBezTo>
                  <a:cubicBezTo>
                    <a:pt x="17788" y="14852"/>
                    <a:pt x="17471" y="15795"/>
                    <a:pt x="17095" y="15795"/>
                  </a:cubicBezTo>
                  <a:close/>
                  <a:moveTo>
                    <a:pt x="21600" y="13571"/>
                  </a:moveTo>
                  <a:cubicBezTo>
                    <a:pt x="21022" y="10668"/>
                    <a:pt x="21022" y="10668"/>
                    <a:pt x="21022" y="10668"/>
                  </a:cubicBezTo>
                  <a:cubicBezTo>
                    <a:pt x="21080" y="10630"/>
                    <a:pt x="21138" y="10555"/>
                    <a:pt x="21196" y="10517"/>
                  </a:cubicBezTo>
                  <a:cubicBezTo>
                    <a:pt x="21571" y="9952"/>
                    <a:pt x="21571" y="9123"/>
                    <a:pt x="21138" y="8595"/>
                  </a:cubicBezTo>
                  <a:cubicBezTo>
                    <a:pt x="21022" y="8444"/>
                    <a:pt x="20907" y="8369"/>
                    <a:pt x="20763" y="8293"/>
                  </a:cubicBezTo>
                  <a:cubicBezTo>
                    <a:pt x="20647" y="7388"/>
                    <a:pt x="20387" y="6107"/>
                    <a:pt x="19867" y="5127"/>
                  </a:cubicBezTo>
                  <a:cubicBezTo>
                    <a:pt x="20647" y="4825"/>
                    <a:pt x="20647" y="4825"/>
                    <a:pt x="20647" y="4825"/>
                  </a:cubicBezTo>
                  <a:cubicBezTo>
                    <a:pt x="20647" y="3996"/>
                    <a:pt x="20647" y="3996"/>
                    <a:pt x="20647" y="3996"/>
                  </a:cubicBezTo>
                  <a:cubicBezTo>
                    <a:pt x="16749" y="2488"/>
                    <a:pt x="16749" y="2488"/>
                    <a:pt x="16749" y="2488"/>
                  </a:cubicBezTo>
                  <a:cubicBezTo>
                    <a:pt x="14987" y="1809"/>
                    <a:pt x="14987" y="1809"/>
                    <a:pt x="14987" y="1809"/>
                  </a:cubicBezTo>
                  <a:cubicBezTo>
                    <a:pt x="10338" y="0"/>
                    <a:pt x="10338" y="0"/>
                    <a:pt x="10338" y="0"/>
                  </a:cubicBezTo>
                  <a:cubicBezTo>
                    <a:pt x="5660" y="1809"/>
                    <a:pt x="5660" y="1809"/>
                    <a:pt x="5660" y="1809"/>
                  </a:cubicBezTo>
                  <a:cubicBezTo>
                    <a:pt x="3927" y="2488"/>
                    <a:pt x="3927" y="2488"/>
                    <a:pt x="3927" y="2488"/>
                  </a:cubicBezTo>
                  <a:cubicBezTo>
                    <a:pt x="0" y="3996"/>
                    <a:pt x="0" y="3996"/>
                    <a:pt x="0" y="3996"/>
                  </a:cubicBezTo>
                  <a:cubicBezTo>
                    <a:pt x="0" y="4825"/>
                    <a:pt x="0" y="4825"/>
                    <a:pt x="0" y="4825"/>
                  </a:cubicBezTo>
                  <a:cubicBezTo>
                    <a:pt x="3927" y="6371"/>
                    <a:pt x="3927" y="6371"/>
                    <a:pt x="3927" y="6371"/>
                  </a:cubicBezTo>
                  <a:cubicBezTo>
                    <a:pt x="4418" y="6559"/>
                    <a:pt x="4418" y="6559"/>
                    <a:pt x="4418" y="6559"/>
                  </a:cubicBezTo>
                  <a:cubicBezTo>
                    <a:pt x="4938" y="6748"/>
                    <a:pt x="4938" y="6748"/>
                    <a:pt x="4938" y="6748"/>
                  </a:cubicBezTo>
                  <a:cubicBezTo>
                    <a:pt x="4938" y="9424"/>
                    <a:pt x="4938" y="9424"/>
                    <a:pt x="4938" y="9424"/>
                  </a:cubicBezTo>
                  <a:cubicBezTo>
                    <a:pt x="15709" y="9424"/>
                    <a:pt x="15709" y="9424"/>
                    <a:pt x="15709" y="9424"/>
                  </a:cubicBezTo>
                  <a:cubicBezTo>
                    <a:pt x="15709" y="6748"/>
                    <a:pt x="15709" y="6748"/>
                    <a:pt x="15709" y="6748"/>
                  </a:cubicBezTo>
                  <a:cubicBezTo>
                    <a:pt x="16229" y="6559"/>
                    <a:pt x="16229" y="6559"/>
                    <a:pt x="16229" y="6559"/>
                  </a:cubicBezTo>
                  <a:cubicBezTo>
                    <a:pt x="16749" y="6371"/>
                    <a:pt x="16749" y="6371"/>
                    <a:pt x="16749" y="6371"/>
                  </a:cubicBezTo>
                  <a:cubicBezTo>
                    <a:pt x="19030" y="5466"/>
                    <a:pt x="19030" y="5466"/>
                    <a:pt x="19030" y="5466"/>
                  </a:cubicBezTo>
                  <a:cubicBezTo>
                    <a:pt x="19579" y="6258"/>
                    <a:pt x="19810" y="7502"/>
                    <a:pt x="19925" y="8406"/>
                  </a:cubicBezTo>
                  <a:cubicBezTo>
                    <a:pt x="19839" y="8482"/>
                    <a:pt x="19752" y="8557"/>
                    <a:pt x="19694" y="8632"/>
                  </a:cubicBezTo>
                  <a:cubicBezTo>
                    <a:pt x="19290" y="9198"/>
                    <a:pt x="19319" y="10027"/>
                    <a:pt x="19723" y="10555"/>
                  </a:cubicBezTo>
                  <a:cubicBezTo>
                    <a:pt x="19752" y="10593"/>
                    <a:pt x="19810" y="10630"/>
                    <a:pt x="19839" y="10668"/>
                  </a:cubicBezTo>
                  <a:cubicBezTo>
                    <a:pt x="19261" y="13571"/>
                    <a:pt x="19261" y="13571"/>
                    <a:pt x="19261" y="13571"/>
                  </a:cubicBezTo>
                  <a:lnTo>
                    <a:pt x="21600" y="13571"/>
                  </a:lnTo>
                  <a:close/>
                </a:path>
              </a:pathLst>
            </a:custGeom>
            <a:solidFill>
              <a:srgbClr val="B3B3B3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defTabSz="933420" hangingPunct="0">
                <a:defRPr sz="200"/>
              </a:pPr>
              <a:endParaRPr sz="204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80" name="TextBox 164"/>
            <p:cNvSpPr txBox="1"/>
            <p:nvPr/>
          </p:nvSpPr>
          <p:spPr>
            <a:xfrm>
              <a:off x="124272" y="337450"/>
              <a:ext cx="239835" cy="62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95350">
                <a:defRPr sz="200" b="1">
                  <a:solidFill>
                    <a:srgbClr val="FFFFFF"/>
                  </a:solidFill>
                </a:defRPr>
              </a:lvl1pPr>
            </a:lstStyle>
            <a:p>
              <a:pPr defTabSz="913973" hangingPunct="0"/>
              <a:r>
                <a:rPr sz="204" kern="0">
                  <a:latin typeface="Avenir Next LT Pro" panose="020B0504020202020204" pitchFamily="34" charset="0"/>
                  <a:cs typeface="Arial"/>
                  <a:sym typeface="Arial"/>
                </a:rPr>
                <a:t>Labour force participation</a:t>
              </a:r>
            </a:p>
          </p:txBody>
        </p:sp>
        <p:grpSp>
          <p:nvGrpSpPr>
            <p:cNvPr id="586" name="Group 165"/>
            <p:cNvGrpSpPr/>
            <p:nvPr/>
          </p:nvGrpSpPr>
          <p:grpSpPr>
            <a:xfrm>
              <a:off x="213625" y="273371"/>
              <a:ext cx="60953" cy="62546"/>
              <a:chOff x="0" y="0"/>
              <a:chExt cx="60952" cy="62545"/>
            </a:xfrm>
          </p:grpSpPr>
          <p:sp>
            <p:nvSpPr>
              <p:cNvPr id="581" name="Freeform 7026"/>
              <p:cNvSpPr/>
              <p:nvPr/>
            </p:nvSpPr>
            <p:spPr>
              <a:xfrm>
                <a:off x="0" y="0"/>
                <a:ext cx="52290" cy="62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6" y="3923"/>
                    </a:moveTo>
                    <a:lnTo>
                      <a:pt x="4816" y="3923"/>
                    </a:lnTo>
                    <a:lnTo>
                      <a:pt x="4816" y="1341"/>
                    </a:lnTo>
                    <a:lnTo>
                      <a:pt x="1646" y="3923"/>
                    </a:lnTo>
                    <a:close/>
                    <a:moveTo>
                      <a:pt x="5283" y="4701"/>
                    </a:moveTo>
                    <a:lnTo>
                      <a:pt x="955" y="4701"/>
                    </a:lnTo>
                    <a:lnTo>
                      <a:pt x="955" y="20806"/>
                    </a:lnTo>
                    <a:lnTo>
                      <a:pt x="20645" y="20806"/>
                    </a:lnTo>
                    <a:lnTo>
                      <a:pt x="20645" y="19597"/>
                    </a:lnTo>
                    <a:lnTo>
                      <a:pt x="21600" y="19531"/>
                    </a:lnTo>
                    <a:lnTo>
                      <a:pt x="21600" y="21203"/>
                    </a:lnTo>
                    <a:cubicBezTo>
                      <a:pt x="21600" y="21418"/>
                      <a:pt x="21376" y="21600"/>
                      <a:pt x="21112" y="21600"/>
                    </a:cubicBezTo>
                    <a:lnTo>
                      <a:pt x="488" y="21600"/>
                    </a:lnTo>
                    <a:cubicBezTo>
                      <a:pt x="224" y="21600"/>
                      <a:pt x="0" y="21418"/>
                      <a:pt x="0" y="21203"/>
                    </a:cubicBezTo>
                    <a:lnTo>
                      <a:pt x="0" y="4303"/>
                    </a:lnTo>
                    <a:cubicBezTo>
                      <a:pt x="0" y="4204"/>
                      <a:pt x="61" y="4105"/>
                      <a:pt x="142" y="4039"/>
                    </a:cubicBezTo>
                    <a:lnTo>
                      <a:pt x="4958" y="116"/>
                    </a:lnTo>
                    <a:lnTo>
                      <a:pt x="5283" y="0"/>
                    </a:lnTo>
                    <a:lnTo>
                      <a:pt x="21112" y="0"/>
                    </a:lnTo>
                    <a:cubicBezTo>
                      <a:pt x="21376" y="0"/>
                      <a:pt x="21600" y="182"/>
                      <a:pt x="21600" y="397"/>
                    </a:cubicBezTo>
                    <a:lnTo>
                      <a:pt x="21600" y="15608"/>
                    </a:lnTo>
                    <a:lnTo>
                      <a:pt x="20645" y="15674"/>
                    </a:lnTo>
                    <a:lnTo>
                      <a:pt x="20645" y="778"/>
                    </a:lnTo>
                    <a:lnTo>
                      <a:pt x="5771" y="778"/>
                    </a:lnTo>
                    <a:lnTo>
                      <a:pt x="5771" y="4303"/>
                    </a:lnTo>
                    <a:cubicBezTo>
                      <a:pt x="5771" y="4519"/>
                      <a:pt x="5547" y="4701"/>
                      <a:pt x="5283" y="4701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82" name="Freeform 7027"/>
              <p:cNvSpPr/>
              <p:nvPr/>
            </p:nvSpPr>
            <p:spPr>
              <a:xfrm>
                <a:off x="6274" y="31121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7004"/>
                      <a:pt x="0" y="11030"/>
                    </a:cubicBezTo>
                    <a:cubicBezTo>
                      <a:pt x="0" y="5055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5055"/>
                      <a:pt x="21600" y="11030"/>
                    </a:cubicBezTo>
                    <a:cubicBezTo>
                      <a:pt x="21600" y="17004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83" name="Freeform 7028"/>
              <p:cNvSpPr/>
              <p:nvPr/>
            </p:nvSpPr>
            <p:spPr>
              <a:xfrm>
                <a:off x="6274" y="36395"/>
                <a:ext cx="39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" y="21600"/>
                    </a:moveTo>
                    <a:cubicBezTo>
                      <a:pt x="268" y="21600"/>
                      <a:pt x="0" y="16545"/>
                      <a:pt x="0" y="10570"/>
                    </a:cubicBezTo>
                    <a:cubicBezTo>
                      <a:pt x="0" y="4596"/>
                      <a:pt x="268" y="0"/>
                      <a:pt x="642" y="0"/>
                    </a:cubicBezTo>
                    <a:lnTo>
                      <a:pt x="20958" y="0"/>
                    </a:lnTo>
                    <a:cubicBezTo>
                      <a:pt x="21306" y="0"/>
                      <a:pt x="21600" y="4596"/>
                      <a:pt x="21600" y="10570"/>
                    </a:cubicBezTo>
                    <a:cubicBezTo>
                      <a:pt x="21600" y="16545"/>
                      <a:pt x="21306" y="21600"/>
                      <a:pt x="20958" y="21600"/>
                    </a:cubicBezTo>
                    <a:lnTo>
                      <a:pt x="642" y="21600"/>
                    </a:ln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84" name="Freeform 7029"/>
              <p:cNvSpPr/>
              <p:nvPr/>
            </p:nvSpPr>
            <p:spPr>
              <a:xfrm>
                <a:off x="17398" y="45436"/>
                <a:ext cx="4355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305" extrusionOk="0">
                    <a:moveTo>
                      <a:pt x="20071" y="1929"/>
                    </a:moveTo>
                    <a:cubicBezTo>
                      <a:pt x="20289" y="1929"/>
                      <a:pt x="20484" y="2564"/>
                      <a:pt x="20508" y="3517"/>
                    </a:cubicBezTo>
                    <a:cubicBezTo>
                      <a:pt x="20508" y="4470"/>
                      <a:pt x="20362" y="5211"/>
                      <a:pt x="20144" y="5317"/>
                    </a:cubicBezTo>
                    <a:cubicBezTo>
                      <a:pt x="19925" y="5423"/>
                      <a:pt x="19756" y="4681"/>
                      <a:pt x="19731" y="3834"/>
                    </a:cubicBezTo>
                    <a:cubicBezTo>
                      <a:pt x="19707" y="2881"/>
                      <a:pt x="19853" y="2034"/>
                      <a:pt x="20071" y="1929"/>
                    </a:cubicBezTo>
                    <a:close/>
                    <a:moveTo>
                      <a:pt x="17571" y="870"/>
                    </a:moveTo>
                    <a:lnTo>
                      <a:pt x="19658" y="23"/>
                    </a:lnTo>
                    <a:cubicBezTo>
                      <a:pt x="20605" y="-295"/>
                      <a:pt x="21430" y="2776"/>
                      <a:pt x="21503" y="6905"/>
                    </a:cubicBezTo>
                    <a:cubicBezTo>
                      <a:pt x="21600" y="11034"/>
                      <a:pt x="20896" y="14634"/>
                      <a:pt x="19950" y="14952"/>
                    </a:cubicBezTo>
                    <a:lnTo>
                      <a:pt x="17887" y="15799"/>
                    </a:lnTo>
                    <a:lnTo>
                      <a:pt x="17571" y="870"/>
                    </a:lnTo>
                    <a:close/>
                    <a:moveTo>
                      <a:pt x="3252" y="21305"/>
                    </a:moveTo>
                    <a:lnTo>
                      <a:pt x="146" y="15905"/>
                    </a:lnTo>
                    <a:cubicBezTo>
                      <a:pt x="49" y="15799"/>
                      <a:pt x="0" y="15481"/>
                      <a:pt x="0" y="15058"/>
                    </a:cubicBezTo>
                    <a:cubicBezTo>
                      <a:pt x="0" y="14740"/>
                      <a:pt x="24" y="14317"/>
                      <a:pt x="97" y="14105"/>
                    </a:cubicBezTo>
                    <a:lnTo>
                      <a:pt x="2937" y="6587"/>
                    </a:lnTo>
                    <a:cubicBezTo>
                      <a:pt x="2985" y="6481"/>
                      <a:pt x="3009" y="6376"/>
                      <a:pt x="3058" y="6376"/>
                    </a:cubicBezTo>
                    <a:lnTo>
                      <a:pt x="17280" y="976"/>
                    </a:lnTo>
                    <a:lnTo>
                      <a:pt x="17353" y="3834"/>
                    </a:lnTo>
                    <a:lnTo>
                      <a:pt x="3713" y="9129"/>
                    </a:lnTo>
                    <a:cubicBezTo>
                      <a:pt x="3640" y="9129"/>
                      <a:pt x="3592" y="9340"/>
                      <a:pt x="3592" y="9658"/>
                    </a:cubicBezTo>
                    <a:lnTo>
                      <a:pt x="3616" y="9870"/>
                    </a:lnTo>
                    <a:cubicBezTo>
                      <a:pt x="3616" y="10187"/>
                      <a:pt x="3665" y="10399"/>
                      <a:pt x="3738" y="10399"/>
                    </a:cubicBezTo>
                    <a:lnTo>
                      <a:pt x="17377" y="5105"/>
                    </a:lnTo>
                    <a:lnTo>
                      <a:pt x="17596" y="15905"/>
                    </a:lnTo>
                    <a:lnTo>
                      <a:pt x="3349" y="21305"/>
                    </a:lnTo>
                    <a:cubicBezTo>
                      <a:pt x="3301" y="21305"/>
                      <a:pt x="3276" y="21305"/>
                      <a:pt x="3252" y="21305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85" name="Freeform 7030"/>
              <p:cNvSpPr/>
              <p:nvPr/>
            </p:nvSpPr>
            <p:spPr>
              <a:xfrm>
                <a:off x="18348" y="8697"/>
                <a:ext cx="15498" cy="2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6" y="0"/>
                    </a:moveTo>
                    <a:cubicBezTo>
                      <a:pt x="6994" y="0"/>
                      <a:pt x="3909" y="2095"/>
                      <a:pt x="3909" y="4655"/>
                    </a:cubicBezTo>
                    <a:cubicBezTo>
                      <a:pt x="3909" y="7216"/>
                      <a:pt x="6994" y="9310"/>
                      <a:pt x="10766" y="9310"/>
                    </a:cubicBezTo>
                    <a:cubicBezTo>
                      <a:pt x="14606" y="9310"/>
                      <a:pt x="17691" y="7216"/>
                      <a:pt x="17691" y="4655"/>
                    </a:cubicBezTo>
                    <a:cubicBezTo>
                      <a:pt x="17691" y="2095"/>
                      <a:pt x="14606" y="0"/>
                      <a:pt x="10766" y="0"/>
                    </a:cubicBezTo>
                    <a:close/>
                    <a:moveTo>
                      <a:pt x="19269" y="1387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2331" y="13872"/>
                    </a:lnTo>
                    <a:cubicBezTo>
                      <a:pt x="3086" y="11405"/>
                      <a:pt x="7474" y="10334"/>
                      <a:pt x="10766" y="10334"/>
                    </a:cubicBezTo>
                    <a:cubicBezTo>
                      <a:pt x="14126" y="10334"/>
                      <a:pt x="18514" y="11405"/>
                      <a:pt x="19269" y="1387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670" tIns="46670" rIns="46670" bIns="46670" numCol="1" anchor="ctr">
                <a:noAutofit/>
              </a:bodyPr>
              <a:lstStyle/>
              <a:p>
                <a:pPr defTabSz="933420" hangingPunct="0">
                  <a:defRPr sz="200"/>
                </a:pPr>
                <a:endParaRPr sz="204" kern="0">
                  <a:solidFill>
                    <a:srgbClr val="000000"/>
                  </a:solidFill>
                  <a:latin typeface="Avenir Next LT Pro" panose="020B0504020202020204" pitchFamily="34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0" name="Rectangle 92"/>
          <p:cNvGrpSpPr/>
          <p:nvPr/>
        </p:nvGrpSpPr>
        <p:grpSpPr>
          <a:xfrm>
            <a:off x="159262" y="2105569"/>
            <a:ext cx="8833581" cy="390571"/>
            <a:chOff x="0" y="-1"/>
            <a:chExt cx="8653637" cy="382614"/>
          </a:xfrm>
        </p:grpSpPr>
        <p:sp>
          <p:nvSpPr>
            <p:cNvPr id="588" name="Rectangle"/>
            <p:cNvSpPr/>
            <p:nvPr/>
          </p:nvSpPr>
          <p:spPr>
            <a:xfrm>
              <a:off x="0" y="-1"/>
              <a:ext cx="8653637" cy="382614"/>
            </a:xfrm>
            <a:prstGeom prst="rect">
              <a:avLst/>
            </a:prstGeom>
            <a:solidFill>
              <a:srgbClr val="BEE396"/>
            </a:solidFill>
            <a:ln w="12700" cap="flat">
              <a:noFill/>
              <a:miter lim="400000"/>
            </a:ln>
            <a:effectLst/>
          </p:spPr>
          <p:txBody>
            <a:bodyPr wrap="square" lIns="46670" tIns="46670" rIns="46670" bIns="46670" numCol="1" anchor="ctr">
              <a:noAutofit/>
            </a:bodyPr>
            <a:lstStyle/>
            <a:p>
              <a:pPr algn="ctr" defTabSz="933420" hangingPunct="0"/>
              <a:endParaRPr sz="1633" kern="0">
                <a:solidFill>
                  <a:srgbClr val="000000"/>
                </a:solidFill>
                <a:latin typeface="Avenir Next LT Pro" panose="020B0504020202020204" pitchFamily="34" charset="0"/>
                <a:cs typeface="Arial"/>
                <a:sym typeface="Arial"/>
              </a:endParaRPr>
            </a:p>
          </p:txBody>
        </p:sp>
        <p:sp>
          <p:nvSpPr>
            <p:cNvPr id="589" name="State-Led Service Delivery Transformation"/>
            <p:cNvSpPr txBox="1"/>
            <p:nvPr/>
          </p:nvSpPr>
          <p:spPr>
            <a:xfrm>
              <a:off x="2872093" y="104904"/>
              <a:ext cx="2909451" cy="172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1100" b="1">
                  <a:solidFill>
                    <a:schemeClr val="accent4"/>
                  </a:solidFill>
                </a:defRPr>
              </a:lvl1pPr>
            </a:lstStyle>
            <a:p>
              <a:pPr defTabSz="933420" hangingPunct="0"/>
              <a:r>
                <a:rPr sz="1123" kern="0">
                  <a:solidFill>
                    <a:srgbClr val="006600"/>
                  </a:solidFill>
                  <a:latin typeface="Avenir Next LT Pro" panose="020B0504020202020204" pitchFamily="34" charset="0"/>
                  <a:cs typeface="Arial"/>
                  <a:sym typeface="Arial"/>
                </a:rPr>
                <a:t>State-Led Service Delivery Transformation</a:t>
              </a:r>
            </a:p>
          </p:txBody>
        </p:sp>
      </p:grpSp>
      <p:sp>
        <p:nvSpPr>
          <p:cNvPr id="591" name="Rectangle 126"/>
          <p:cNvSpPr/>
          <p:nvPr/>
        </p:nvSpPr>
        <p:spPr>
          <a:xfrm>
            <a:off x="1024417" y="2102417"/>
            <a:ext cx="7968426" cy="3683447"/>
          </a:xfrm>
          <a:prstGeom prst="rect">
            <a:avLst/>
          </a:prstGeom>
          <a:ln w="19050">
            <a:solidFill>
              <a:schemeClr val="accent5"/>
            </a:solidFill>
            <a:miter/>
          </a:ln>
        </p:spPr>
        <p:txBody>
          <a:bodyPr lIns="46670" rIns="46670" anchor="ctr"/>
          <a:lstStyle/>
          <a:p>
            <a:pPr algn="ctr" defTabSz="933420" hangingPunct="0">
              <a:defRPr sz="1100" b="1">
                <a:solidFill>
                  <a:srgbClr val="FFFFFF"/>
                </a:solidFill>
              </a:defRPr>
            </a:pPr>
            <a:endParaRPr sz="1123" b="1" kern="0">
              <a:solidFill>
                <a:srgbClr val="FFFFFF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138" name="Slide Number">
            <a:extLst>
              <a:ext uri="{FF2B5EF4-FFF2-40B4-BE49-F238E27FC236}">
                <a16:creationId xmlns:a16="http://schemas.microsoft.com/office/drawing/2014/main" id="{7EE36ED9-161F-4363-8235-8BE17454B09A}"/>
              </a:ext>
            </a:extLst>
          </p:cNvPr>
          <p:cNvSpPr txBox="1">
            <a:spLocks/>
          </p:cNvSpPr>
          <p:nvPr/>
        </p:nvSpPr>
        <p:spPr bwMode="auto">
          <a:xfrm>
            <a:off x="8737071" y="6805873"/>
            <a:ext cx="60914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3420" hangingPunct="0"/>
            <a:fld id="{42C328C1-A84F-4A39-A664-DBA00541A8C6}" type="slidenum">
              <a:rPr lang="en-US" sz="800" kern="0">
                <a:solidFill>
                  <a:srgbClr val="808080"/>
                </a:solidFill>
                <a:latin typeface="Avenir Next LT Pro" panose="020B0504020202020204" pitchFamily="34" charset="0"/>
                <a:cs typeface="Arial"/>
                <a:sym typeface="Arial"/>
              </a:rPr>
              <a:pPr defTabSz="933420" hangingPunct="0"/>
              <a:t>7</a:t>
            </a:fld>
            <a:endParaRPr lang="en-US" sz="800" kern="0" dirty="0">
              <a:solidFill>
                <a:srgbClr val="808080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6BF16-1AAC-8106-3B66-C3A0E00C359A}"/>
              </a:ext>
            </a:extLst>
          </p:cNvPr>
          <p:cNvSpPr txBox="1">
            <a:spLocks/>
          </p:cNvSpPr>
          <p:nvPr/>
        </p:nvSpPr>
        <p:spPr>
          <a:xfrm>
            <a:off x="159260" y="229847"/>
            <a:ext cx="5413287" cy="31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2247" algn="l"/>
              </a:tabLst>
              <a:defRPr sz="2042" b="0" i="0" u="none" strike="noStrike" cap="none" spc="0" baseline="0">
                <a:solidFill>
                  <a:schemeClr val="accent4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46671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933420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40012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66839" algn="l" defTabSz="91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" b="1" i="0" u="none" strike="noStrike" cap="none" spc="0" baseline="0">
                <a:solidFill>
                  <a:srgbClr val="00296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GB" sz="1800" b="1" kern="0" dirty="0">
                <a:latin typeface="Avenir Next LT Pro" panose="020B0504020202020204" pitchFamily="34" charset="0"/>
              </a:rPr>
              <a:t>The National HCD Vision</a:t>
            </a:r>
            <a:endParaRPr lang="en-NG" sz="1800" b="1" kern="0" dirty="0"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9352-CAA3-4F29-8F2C-DBACC9B5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1" y="304720"/>
            <a:ext cx="8659297" cy="251118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venir Next LT Pro" panose="020B0504020202020204" pitchFamily="34" charset="0"/>
              </a:rPr>
              <a:t>Articulation of the National HCD Strategy and unified HCD Vision </a:t>
            </a:r>
            <a:endParaRPr lang="en-GB" sz="18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946A3-CBC3-4E40-956D-787F46ED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06" t="28335" r="11008" b="15868"/>
          <a:stretch/>
        </p:blipFill>
        <p:spPr>
          <a:xfrm>
            <a:off x="5026456" y="881390"/>
            <a:ext cx="3869286" cy="251659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9F8CAB-DD16-4D6B-ABD4-5FA9778C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7" t="23600" r="10004" b="13636"/>
          <a:stretch/>
        </p:blipFill>
        <p:spPr>
          <a:xfrm>
            <a:off x="5026456" y="3525563"/>
            <a:ext cx="3869286" cy="279308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09FB2C82-876C-42D8-AB9E-9B1C5DC51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807732"/>
              </p:ext>
            </p:extLst>
          </p:nvPr>
        </p:nvGraphicFramePr>
        <p:xfrm>
          <a:off x="248259" y="841672"/>
          <a:ext cx="4675539" cy="5537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Slide Number">
            <a:extLst>
              <a:ext uri="{FF2B5EF4-FFF2-40B4-BE49-F238E27FC236}">
                <a16:creationId xmlns:a16="http://schemas.microsoft.com/office/drawing/2014/main" id="{60B19A89-2E0C-4A23-B296-596642EFF16C}"/>
              </a:ext>
            </a:extLst>
          </p:cNvPr>
          <p:cNvSpPr txBox="1">
            <a:spLocks/>
          </p:cNvSpPr>
          <p:nvPr/>
        </p:nvSpPr>
        <p:spPr bwMode="auto">
          <a:xfrm>
            <a:off x="8737071" y="6639194"/>
            <a:ext cx="58908" cy="1281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9334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816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pPr marL="0" marR="0" lvl="0" indent="0" algn="l" defTabSz="93342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16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Helvetic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94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38F393C-ECF7-44E4-8D08-D239987161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80" y="3038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38F393C-ECF7-44E4-8D08-D239987161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0" y="3038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70BD25F-1661-438D-9DCE-D32237838E5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61" y="1419"/>
            <a:ext cx="161907" cy="16190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579" fontAlgn="base">
              <a:spcBef>
                <a:spcPct val="0"/>
              </a:spcBef>
              <a:spcAft>
                <a:spcPct val="0"/>
              </a:spcAft>
            </a:pPr>
            <a:endParaRPr lang="en-GB" sz="2040" dirty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3343DF-46FF-4231-85FE-504C466969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7512" y="214493"/>
            <a:ext cx="84551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chemeClr val="tx2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spAutoFit/>
          </a:bodyPr>
          <a:lstStyle/>
          <a:p>
            <a:r>
              <a:rPr lang="en-GB" sz="1800" b="1" dirty="0">
                <a:latin typeface="Avenir Next LT Pro" panose="020B0504020202020204" pitchFamily="34" charset="0"/>
              </a:rPr>
              <a:t>Nigeria’s Human Capital Development agenda sits across multiple levels and stakeholders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8AB134-836E-4384-80E1-D37044674C4A}"/>
              </a:ext>
            </a:extLst>
          </p:cNvPr>
          <p:cNvGrpSpPr/>
          <p:nvPr/>
        </p:nvGrpSpPr>
        <p:grpSpPr>
          <a:xfrm>
            <a:off x="164070" y="456659"/>
            <a:ext cx="8712185" cy="6433276"/>
            <a:chOff x="333425" y="549724"/>
            <a:chExt cx="8367606" cy="6307815"/>
          </a:xfrm>
        </p:grpSpPr>
        <p:sp>
          <p:nvSpPr>
            <p:cNvPr id="132" name="Arc 107">
              <a:extLst>
                <a:ext uri="{FF2B5EF4-FFF2-40B4-BE49-F238E27FC236}">
                  <a16:creationId xmlns:a16="http://schemas.microsoft.com/office/drawing/2014/main" id="{44AD060C-8B72-4EAE-983C-8B182BEC6272}"/>
                </a:ext>
              </a:extLst>
            </p:cNvPr>
            <p:cNvSpPr/>
            <p:nvPr/>
          </p:nvSpPr>
          <p:spPr>
            <a:xfrm rot="7126600">
              <a:off x="6408987" y="5708773"/>
              <a:ext cx="793022" cy="150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0555" y="2847"/>
                    <a:pt x="18786" y="11078"/>
                    <a:pt x="21600" y="21600"/>
                  </a:cubicBezTo>
                </a:path>
              </a:pathLst>
            </a:custGeom>
            <a:ln w="25400">
              <a:solidFill>
                <a:schemeClr val="accent4"/>
              </a:solidFill>
              <a:headEnd type="triangle"/>
              <a:tailEnd type="triangle"/>
            </a:ln>
          </p:spPr>
          <p:txBody>
            <a:bodyPr lIns="46650" rIns="46650" anchor="ctr"/>
            <a:lstStyle/>
            <a:p>
              <a:pPr algn="ctr" defTabSz="932579" fontAlgn="base">
                <a:spcBef>
                  <a:spcPct val="0"/>
                </a:spcBef>
                <a:spcAft>
                  <a:spcPct val="0"/>
                </a:spcAft>
              </a:pPr>
              <a:endParaRPr sz="1224" dirty="0">
                <a:solidFill>
                  <a:srgbClr val="000000"/>
                </a:solidFill>
                <a:latin typeface="Avenir Next LT Pro" panose="020B0504020202020204" pitchFamily="34" charset="0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0A02E39-577A-45F2-823D-7B822A63D3FA}"/>
                </a:ext>
              </a:extLst>
            </p:cNvPr>
            <p:cNvGrpSpPr/>
            <p:nvPr/>
          </p:nvGrpSpPr>
          <p:grpSpPr>
            <a:xfrm>
              <a:off x="333425" y="549724"/>
              <a:ext cx="8367606" cy="5866365"/>
              <a:chOff x="333425" y="549724"/>
              <a:chExt cx="8367606" cy="5866365"/>
            </a:xfrm>
          </p:grpSpPr>
          <p:sp>
            <p:nvSpPr>
              <p:cNvPr id="111" name="RoundedRectangle 5">
                <a:extLst>
                  <a:ext uri="{FF2B5EF4-FFF2-40B4-BE49-F238E27FC236}">
                    <a16:creationId xmlns:a16="http://schemas.microsoft.com/office/drawing/2014/main" id="{5BD13A1E-4D51-4600-93D6-7623ADD2E0B3}"/>
                  </a:ext>
                </a:extLst>
              </p:cNvPr>
              <p:cNvSpPr/>
              <p:nvPr/>
            </p:nvSpPr>
            <p:spPr>
              <a:xfrm>
                <a:off x="6396619" y="1226929"/>
                <a:ext cx="2231395" cy="5189160"/>
              </a:xfrm>
              <a:prstGeom prst="rect">
                <a:avLst/>
              </a:prstGeom>
              <a:solidFill>
                <a:srgbClr val="E6E6E6"/>
              </a:solidFill>
              <a:ln w="12700">
                <a:miter lim="400000"/>
              </a:ln>
            </p:spPr>
            <p:txBody>
              <a:bodyPr lIns="46650" rIns="46650"/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/>
                </a:pP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12" name="RoundedRectangle 5">
                <a:extLst>
                  <a:ext uri="{FF2B5EF4-FFF2-40B4-BE49-F238E27FC236}">
                    <a16:creationId xmlns:a16="http://schemas.microsoft.com/office/drawing/2014/main" id="{B9A290B5-63C5-49B8-94C9-1CAF1ADC3621}"/>
                  </a:ext>
                </a:extLst>
              </p:cNvPr>
              <p:cNvSpPr/>
              <p:nvPr/>
            </p:nvSpPr>
            <p:spPr>
              <a:xfrm>
                <a:off x="4096537" y="1226929"/>
                <a:ext cx="2215933" cy="5189159"/>
              </a:xfrm>
              <a:prstGeom prst="rect">
                <a:avLst/>
              </a:prstGeom>
              <a:solidFill>
                <a:srgbClr val="E6E6E6"/>
              </a:solidFill>
              <a:ln w="12700">
                <a:miter lim="400000"/>
              </a:ln>
            </p:spPr>
            <p:txBody>
              <a:bodyPr lIns="46650" rIns="46650"/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/>
                </a:pP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13" name="RoundedRectangle 5">
                <a:extLst>
                  <a:ext uri="{FF2B5EF4-FFF2-40B4-BE49-F238E27FC236}">
                    <a16:creationId xmlns:a16="http://schemas.microsoft.com/office/drawing/2014/main" id="{D2165F42-6AA1-4138-B6EC-F06854C7D9F4}"/>
                  </a:ext>
                </a:extLst>
              </p:cNvPr>
              <p:cNvSpPr/>
              <p:nvPr/>
            </p:nvSpPr>
            <p:spPr>
              <a:xfrm>
                <a:off x="333425" y="1794661"/>
                <a:ext cx="8367606" cy="1604544"/>
              </a:xfrm>
              <a:prstGeom prst="rect">
                <a:avLst/>
              </a:prstGeom>
              <a:solidFill>
                <a:schemeClr val="accent4">
                  <a:alpha val="75000"/>
                </a:schemeClr>
              </a:solidFill>
              <a:ln w="12700">
                <a:miter lim="400000"/>
              </a:ln>
            </p:spPr>
            <p:txBody>
              <a:bodyPr lIns="46650" rIns="46650"/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/>
                </a:pPr>
                <a:endParaRPr sz="1224" b="1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14" name="RoundedRectangle 5">
                <a:extLst>
                  <a:ext uri="{FF2B5EF4-FFF2-40B4-BE49-F238E27FC236}">
                    <a16:creationId xmlns:a16="http://schemas.microsoft.com/office/drawing/2014/main" id="{3FA33AC5-FF1F-4D2D-A934-D649352E1A74}"/>
                  </a:ext>
                </a:extLst>
              </p:cNvPr>
              <p:cNvSpPr/>
              <p:nvPr/>
            </p:nvSpPr>
            <p:spPr>
              <a:xfrm>
                <a:off x="333425" y="4778632"/>
                <a:ext cx="8367606" cy="1459997"/>
              </a:xfrm>
              <a:prstGeom prst="rect">
                <a:avLst/>
              </a:prstGeom>
              <a:solidFill>
                <a:schemeClr val="accent4">
                  <a:alpha val="11000"/>
                </a:schemeClr>
              </a:solidFill>
              <a:ln w="12700">
                <a:miter lim="400000"/>
              </a:ln>
            </p:spPr>
            <p:txBody>
              <a:bodyPr lIns="46650" rIns="46650"/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/>
                </a:pP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15" name="TextBox 20">
                <a:extLst>
                  <a:ext uri="{FF2B5EF4-FFF2-40B4-BE49-F238E27FC236}">
                    <a16:creationId xmlns:a16="http://schemas.microsoft.com/office/drawing/2014/main" id="{4C1E9443-F681-4D13-926F-36D8568D57D0}"/>
                  </a:ext>
                </a:extLst>
              </p:cNvPr>
              <p:cNvSpPr txBox="1"/>
              <p:nvPr/>
            </p:nvSpPr>
            <p:spPr>
              <a:xfrm>
                <a:off x="405183" y="1993107"/>
                <a:ext cx="3805310" cy="14353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306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Provide transparency on progress in HCD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306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Galvanize strong political will, commitment, and leadership sponsorship from executive powers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306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Drive nationwide commitment to HCD through consistent messaging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306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Set nationwide vision and drive alignment </a:t>
                </a:r>
                <a:r>
                  <a:rPr lang="en-US"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with</a:t>
                </a: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consistent messaging</a:t>
                </a:r>
              </a:p>
            </p:txBody>
          </p:sp>
          <p:sp>
            <p:nvSpPr>
              <p:cNvPr id="116" name="TextBox 22">
                <a:extLst>
                  <a:ext uri="{FF2B5EF4-FFF2-40B4-BE49-F238E27FC236}">
                    <a16:creationId xmlns:a16="http://schemas.microsoft.com/office/drawing/2014/main" id="{90A5390C-A4B0-4748-B959-B837121A3136}"/>
                  </a:ext>
                </a:extLst>
              </p:cNvPr>
              <p:cNvSpPr txBox="1"/>
              <p:nvPr/>
            </p:nvSpPr>
            <p:spPr>
              <a:xfrm>
                <a:off x="362652" y="5072070"/>
                <a:ext cx="3805310" cy="11313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Support government service delivery transformation e.g.via funding, M&amp;E support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Driving community participation to accelerate interventions in HCD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Creating visibility on grass root needs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Maintaining upward pressure</a:t>
                </a:r>
              </a:p>
            </p:txBody>
          </p:sp>
          <p:sp>
            <p:nvSpPr>
              <p:cNvPr id="117" name="TextBox 60">
                <a:extLst>
                  <a:ext uri="{FF2B5EF4-FFF2-40B4-BE49-F238E27FC236}">
                    <a16:creationId xmlns:a16="http://schemas.microsoft.com/office/drawing/2014/main" id="{A599E96C-2FE3-460E-B6C9-2181C26A7C5E}"/>
                  </a:ext>
                </a:extLst>
              </p:cNvPr>
              <p:cNvSpPr txBox="1"/>
              <p:nvPr/>
            </p:nvSpPr>
            <p:spPr>
              <a:xfrm>
                <a:off x="4513316" y="1377027"/>
                <a:ext cx="1532956" cy="18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895350">
                  <a:defRPr sz="1400" b="1">
                    <a:solidFill>
                      <a:schemeClr val="accent4"/>
                    </a:solidFill>
                  </a:defRPr>
                </a:lvl1pPr>
              </a:lstStyle>
              <a:p>
                <a:pPr defTabSz="91315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sz="1224" dirty="0">
                    <a:solidFill>
                      <a:srgbClr val="0066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Existing structures</a:t>
                </a:r>
              </a:p>
            </p:txBody>
          </p:sp>
          <p:sp>
            <p:nvSpPr>
              <p:cNvPr id="118" name="TextBox 62">
                <a:extLst>
                  <a:ext uri="{FF2B5EF4-FFF2-40B4-BE49-F238E27FC236}">
                    <a16:creationId xmlns:a16="http://schemas.microsoft.com/office/drawing/2014/main" id="{D30008B6-BD93-41B0-9AB9-A4D436E2280A}"/>
                  </a:ext>
                </a:extLst>
              </p:cNvPr>
              <p:cNvSpPr txBox="1"/>
              <p:nvPr/>
            </p:nvSpPr>
            <p:spPr>
              <a:xfrm>
                <a:off x="6396619" y="1332071"/>
                <a:ext cx="2177809" cy="3771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895350">
                  <a:defRPr sz="1400" b="1">
                    <a:solidFill>
                      <a:schemeClr val="accent4"/>
                    </a:solidFill>
                  </a:defRPr>
                </a:lvl1pPr>
              </a:lstStyle>
              <a:p>
                <a:pPr algn="ctr" defTabSz="91315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sz="1224" dirty="0">
                    <a:solidFill>
                      <a:srgbClr val="0066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Supporting HCD structures (new)</a:t>
                </a:r>
              </a:p>
            </p:txBody>
          </p:sp>
          <p:sp>
            <p:nvSpPr>
              <p:cNvPr id="119" name="TextBox 79">
                <a:extLst>
                  <a:ext uri="{FF2B5EF4-FFF2-40B4-BE49-F238E27FC236}">
                    <a16:creationId xmlns:a16="http://schemas.microsoft.com/office/drawing/2014/main" id="{51D2ECCB-F5EB-44D3-8F4E-580C5DC92AB3}"/>
                  </a:ext>
                </a:extLst>
              </p:cNvPr>
              <p:cNvSpPr txBox="1"/>
              <p:nvPr/>
            </p:nvSpPr>
            <p:spPr>
              <a:xfrm>
                <a:off x="4162800" y="1915945"/>
                <a:ext cx="2149670" cy="15397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National Economic Council</a:t>
                </a:r>
                <a:endParaRPr lang="en-US"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endParaRPr lang="en-US"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endParaRPr lang="en-US" sz="918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lang="en-GB"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The National Assembly</a:t>
                </a: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endParaRPr lang="en-GB"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0" lvl="1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defRPr sz="1200">
                    <a:solidFill>
                      <a:srgbClr val="FFFFFF"/>
                    </a:solidFill>
                  </a:defRPr>
                </a:pPr>
                <a:endParaRPr sz="510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Line Ministries</a:t>
                </a:r>
                <a:r>
                  <a:rPr lang="en-GB" sz="1224" baseline="30000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, </a:t>
                </a:r>
                <a:r>
                  <a:rPr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Departments</a:t>
                </a:r>
                <a:r>
                  <a:rPr lang="en-GB"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&amp; A</a:t>
                </a:r>
                <a:r>
                  <a:rPr sz="1224" dirty="0" err="1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gencies</a:t>
                </a:r>
                <a:endParaRPr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0" lvl="1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defRPr sz="1200">
                    <a:solidFill>
                      <a:srgbClr val="FFFFFF"/>
                    </a:solidFill>
                  </a:defRPr>
                </a:pPr>
                <a:endParaRPr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22" name="TextBox 84">
                <a:extLst>
                  <a:ext uri="{FF2B5EF4-FFF2-40B4-BE49-F238E27FC236}">
                    <a16:creationId xmlns:a16="http://schemas.microsoft.com/office/drawing/2014/main" id="{EB966670-960D-46DD-9C37-843AB0DD7B01}"/>
                  </a:ext>
                </a:extLst>
              </p:cNvPr>
              <p:cNvSpPr txBox="1"/>
              <p:nvPr/>
            </p:nvSpPr>
            <p:spPr>
              <a:xfrm>
                <a:off x="4134428" y="4793481"/>
                <a:ext cx="1949947" cy="13194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1335" lvl="1" indent="-179716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Development 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P</a:t>
                </a:r>
                <a:r>
                  <a:rPr sz="1224" dirty="0" err="1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artners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&amp;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</a:t>
                </a:r>
                <a:r>
                  <a:rPr sz="1224" dirty="0" err="1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onors</a:t>
                </a:r>
                <a:endParaRPr lang="en-GB"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619" lvl="1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defRPr sz="1200"/>
                </a:pPr>
                <a:endParaRPr sz="611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1335" lvl="1" indent="-179716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CSOs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&amp; 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NGOs</a:t>
                </a:r>
                <a:endParaRPr lang="en-GB"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1335" lvl="1" indent="-179716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endParaRPr sz="611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1335" lvl="1" indent="-179716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Community based structures e.g., ward development committees </a:t>
                </a:r>
              </a:p>
            </p:txBody>
          </p:sp>
          <p:sp>
            <p:nvSpPr>
              <p:cNvPr id="123" name="TextBox 70">
                <a:extLst>
                  <a:ext uri="{FF2B5EF4-FFF2-40B4-BE49-F238E27FC236}">
                    <a16:creationId xmlns:a16="http://schemas.microsoft.com/office/drawing/2014/main" id="{2877937E-205C-4BE3-BEEE-26221D8DD791}"/>
                  </a:ext>
                </a:extLst>
              </p:cNvPr>
              <p:cNvSpPr txBox="1"/>
              <p:nvPr/>
            </p:nvSpPr>
            <p:spPr>
              <a:xfrm>
                <a:off x="1076445" y="1522852"/>
                <a:ext cx="1342692" cy="18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895350">
                  <a:defRPr sz="1400" b="1">
                    <a:solidFill>
                      <a:schemeClr val="accent4"/>
                    </a:solidFill>
                  </a:defRPr>
                </a:lvl1pPr>
              </a:lstStyle>
              <a:p>
                <a:pPr defTabSz="91315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sz="1224" dirty="0">
                    <a:solidFill>
                      <a:srgbClr val="0066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Responsibilities</a:t>
                </a:r>
              </a:p>
            </p:txBody>
          </p:sp>
          <p:sp>
            <p:nvSpPr>
              <p:cNvPr id="124" name="TextBox 71">
                <a:extLst>
                  <a:ext uri="{FF2B5EF4-FFF2-40B4-BE49-F238E27FC236}">
                    <a16:creationId xmlns:a16="http://schemas.microsoft.com/office/drawing/2014/main" id="{44E0757B-6FD8-4355-B609-25B920714383}"/>
                  </a:ext>
                </a:extLst>
              </p:cNvPr>
              <p:cNvSpPr txBox="1"/>
              <p:nvPr/>
            </p:nvSpPr>
            <p:spPr>
              <a:xfrm>
                <a:off x="457993" y="1837681"/>
                <a:ext cx="965032" cy="18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1400" b="1">
                    <a:solidFill>
                      <a:srgbClr val="FFFFFF"/>
                    </a:solidFill>
                  </a:defRPr>
                </a:lvl1pPr>
              </a:lstStyle>
              <a:p>
                <a:pPr defTabSz="93257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sz="1224" dirty="0"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National</a:t>
                </a:r>
              </a:p>
            </p:txBody>
          </p:sp>
          <p:sp>
            <p:nvSpPr>
              <p:cNvPr id="125" name="RoundedRectangle 5">
                <a:extLst>
                  <a:ext uri="{FF2B5EF4-FFF2-40B4-BE49-F238E27FC236}">
                    <a16:creationId xmlns:a16="http://schemas.microsoft.com/office/drawing/2014/main" id="{39144639-0AE4-4AF3-9AB0-55F60A014212}"/>
                  </a:ext>
                </a:extLst>
              </p:cNvPr>
              <p:cNvSpPr/>
              <p:nvPr/>
            </p:nvSpPr>
            <p:spPr>
              <a:xfrm>
                <a:off x="333425" y="3488328"/>
                <a:ext cx="8367606" cy="1188481"/>
              </a:xfrm>
              <a:prstGeom prst="rect">
                <a:avLst/>
              </a:prstGeom>
              <a:solidFill>
                <a:schemeClr val="accent4">
                  <a:alpha val="32000"/>
                </a:schemeClr>
              </a:solidFill>
              <a:ln w="12700">
                <a:miter lim="400000"/>
              </a:ln>
            </p:spPr>
            <p:txBody>
              <a:bodyPr lIns="46650" rIns="46650"/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/>
                </a:pP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26" name="TextBox 82">
                <a:extLst>
                  <a:ext uri="{FF2B5EF4-FFF2-40B4-BE49-F238E27FC236}">
                    <a16:creationId xmlns:a16="http://schemas.microsoft.com/office/drawing/2014/main" id="{8A150085-DF3E-4137-A15D-8C994DCC5F3B}"/>
                  </a:ext>
                </a:extLst>
              </p:cNvPr>
              <p:cNvSpPr txBox="1"/>
              <p:nvPr/>
            </p:nvSpPr>
            <p:spPr>
              <a:xfrm>
                <a:off x="4123311" y="3518007"/>
                <a:ext cx="2011671" cy="11737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611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Governors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611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State Ministries,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Departments</a:t>
                </a: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 &amp; 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Agencies</a:t>
                </a:r>
                <a:endParaRPr lang="en-GB"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611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State House of Assembly</a:t>
                </a: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ts val="611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LGAs</a:t>
                </a:r>
              </a:p>
            </p:txBody>
          </p:sp>
          <p:sp>
            <p:nvSpPr>
              <p:cNvPr id="128" name="TextBox 72">
                <a:extLst>
                  <a:ext uri="{FF2B5EF4-FFF2-40B4-BE49-F238E27FC236}">
                    <a16:creationId xmlns:a16="http://schemas.microsoft.com/office/drawing/2014/main" id="{0DFE550F-D7DD-4547-BDA8-306043552EE7}"/>
                  </a:ext>
                </a:extLst>
              </p:cNvPr>
              <p:cNvSpPr txBox="1"/>
              <p:nvPr/>
            </p:nvSpPr>
            <p:spPr>
              <a:xfrm>
                <a:off x="417573" y="3510860"/>
                <a:ext cx="1914321" cy="18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895350">
                  <a:defRPr sz="1400" b="1"/>
                </a:lvl1pPr>
              </a:lstStyle>
              <a:p>
                <a:pPr defTabSz="91315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</a:t>
                </a:r>
                <a:r>
                  <a:rPr lang="en-GB" sz="1224" dirty="0" err="1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tates</a:t>
                </a: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29" name="TextBox 73">
                <a:extLst>
                  <a:ext uri="{FF2B5EF4-FFF2-40B4-BE49-F238E27FC236}">
                    <a16:creationId xmlns:a16="http://schemas.microsoft.com/office/drawing/2014/main" id="{A4B38F23-E2EF-494D-BFBD-FFA3310AF2E8}"/>
                  </a:ext>
                </a:extLst>
              </p:cNvPr>
              <p:cNvSpPr txBox="1"/>
              <p:nvPr/>
            </p:nvSpPr>
            <p:spPr>
              <a:xfrm>
                <a:off x="396354" y="4809894"/>
                <a:ext cx="4045566" cy="18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913608" fontAlgn="base">
                  <a:spcBef>
                    <a:spcPct val="0"/>
                  </a:spcBef>
                  <a:spcAft>
                    <a:spcPct val="0"/>
                  </a:spcAft>
                  <a:defRPr sz="1400" b="1"/>
                </a:pPr>
                <a:r>
                  <a:rPr sz="1224" b="1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Other (Development partners, grass roots, CSOs)</a:t>
                </a:r>
              </a:p>
            </p:txBody>
          </p:sp>
          <p:sp>
            <p:nvSpPr>
              <p:cNvPr id="130" name="TextBox 27">
                <a:extLst>
                  <a:ext uri="{FF2B5EF4-FFF2-40B4-BE49-F238E27FC236}">
                    <a16:creationId xmlns:a16="http://schemas.microsoft.com/office/drawing/2014/main" id="{78532F05-BCA5-4CF5-A523-780E2C16EAE1}"/>
                  </a:ext>
                </a:extLst>
              </p:cNvPr>
              <p:cNvSpPr txBox="1"/>
              <p:nvPr/>
            </p:nvSpPr>
            <p:spPr>
              <a:xfrm>
                <a:off x="383886" y="3745049"/>
                <a:ext cx="3697010" cy="11082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Set </a:t>
                </a:r>
                <a:r>
                  <a:rPr lang="en-US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tate priority </a:t>
                </a:r>
                <a:r>
                  <a:rPr lang="en-US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outcome 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areas in line with </a:t>
                </a:r>
                <a:r>
                  <a:rPr lang="en-US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N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ational </a:t>
                </a:r>
                <a:r>
                  <a:rPr lang="en-US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V</a:t>
                </a: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ision</a:t>
                </a: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Service delivery transformation and acceleration of intervention areas</a:t>
                </a:r>
                <a:endParaRPr lang="en-GB"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Enact relevant laws in support of State HCD program</a:t>
                </a: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131" name="Arc 32">
                <a:extLst>
                  <a:ext uri="{FF2B5EF4-FFF2-40B4-BE49-F238E27FC236}">
                    <a16:creationId xmlns:a16="http://schemas.microsoft.com/office/drawing/2014/main" id="{22ABC756-4893-4684-962A-99004DCFF2B4}"/>
                  </a:ext>
                </a:extLst>
              </p:cNvPr>
              <p:cNvSpPr/>
              <p:nvPr/>
            </p:nvSpPr>
            <p:spPr>
              <a:xfrm rot="18123117">
                <a:off x="5965854" y="281220"/>
                <a:ext cx="1162279" cy="1699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555" y="2847"/>
                      <a:pt x="18786" y="11078"/>
                      <a:pt x="21600" y="21600"/>
                    </a:cubicBezTo>
                  </a:path>
                </a:pathLst>
              </a:custGeom>
              <a:ln w="25400">
                <a:solidFill>
                  <a:schemeClr val="accent4"/>
                </a:solidFill>
                <a:headEnd type="triangle"/>
                <a:tailEnd type="triangle"/>
              </a:ln>
            </p:spPr>
            <p:txBody>
              <a:bodyPr lIns="46650" rIns="46650" anchor="ctr"/>
              <a:lstStyle/>
              <a:p>
                <a:pPr algn="ctr" defTabSz="932579" fontAlgn="base">
                  <a:spcBef>
                    <a:spcPct val="0"/>
                  </a:spcBef>
                  <a:spcAft>
                    <a:spcPct val="0"/>
                  </a:spcAft>
                </a:pP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29" name="TextBox 79">
                <a:extLst>
                  <a:ext uri="{FF2B5EF4-FFF2-40B4-BE49-F238E27FC236}">
                    <a16:creationId xmlns:a16="http://schemas.microsoft.com/office/drawing/2014/main" id="{1139EC80-9FB0-407B-B00B-A99B270C0BA5}"/>
                  </a:ext>
                </a:extLst>
              </p:cNvPr>
              <p:cNvSpPr txBox="1"/>
              <p:nvPr/>
            </p:nvSpPr>
            <p:spPr>
              <a:xfrm>
                <a:off x="6475228" y="1915945"/>
                <a:ext cx="2152786" cy="9427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4573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buFont typeface="Arial"/>
                  <a:buChar char="▪"/>
                  <a:defRPr sz="1200">
                    <a:solidFill>
                      <a:srgbClr val="FFFFFF"/>
                    </a:solidFill>
                  </a:defRPr>
                </a:pPr>
                <a:r>
                  <a:rPr lang="en-GB" sz="1224" dirty="0">
                    <a:solidFill>
                      <a:srgbClr val="FFFFFF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Core Working Group of government representatives, donors, and development partners</a:t>
                </a:r>
              </a:p>
              <a:p>
                <a:pPr marL="0" lvl="1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25000"/>
                  <a:defRPr sz="1200">
                    <a:solidFill>
                      <a:srgbClr val="FFFFFF"/>
                    </a:solidFill>
                  </a:defRPr>
                </a:pPr>
                <a:endParaRPr sz="1224" dirty="0">
                  <a:solidFill>
                    <a:srgbClr val="FFFFFF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2" name="TextBox 82">
                <a:extLst>
                  <a:ext uri="{FF2B5EF4-FFF2-40B4-BE49-F238E27FC236}">
                    <a16:creationId xmlns:a16="http://schemas.microsoft.com/office/drawing/2014/main" id="{41B1A152-949A-4953-B830-AB5B449C0102}"/>
                  </a:ext>
                </a:extLst>
              </p:cNvPr>
              <p:cNvSpPr txBox="1"/>
              <p:nvPr/>
            </p:nvSpPr>
            <p:spPr>
              <a:xfrm>
                <a:off x="6475228" y="3528234"/>
                <a:ext cx="2137144" cy="8482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87429" lvl="1" indent="-85810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Tailored Subnational HCD structure</a:t>
                </a:r>
              </a:p>
              <a:p>
                <a:pPr marL="87429" lvl="1" indent="-85810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endParaRPr lang="en-GB" sz="611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87429" lvl="1" indent="-85810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State House Committees relevant to HCD program </a:t>
                </a:r>
                <a:endParaRPr sz="1224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3" name="TextBox 82">
                <a:extLst>
                  <a:ext uri="{FF2B5EF4-FFF2-40B4-BE49-F238E27FC236}">
                    <a16:creationId xmlns:a16="http://schemas.microsoft.com/office/drawing/2014/main" id="{E2289795-4027-4F51-ACF5-92FCC5FEA6C0}"/>
                  </a:ext>
                </a:extLst>
              </p:cNvPr>
              <p:cNvSpPr txBox="1"/>
              <p:nvPr/>
            </p:nvSpPr>
            <p:spPr>
              <a:xfrm>
                <a:off x="6475228" y="4826835"/>
                <a:ext cx="2068638" cy="10684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Multi-stakeholder HCD focus groups</a:t>
                </a: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defRPr sz="1200"/>
                </a:pPr>
                <a:endParaRPr lang="en-GB" sz="816" dirty="0">
                  <a:solidFill>
                    <a:srgbClr val="000000"/>
                  </a:solidFill>
                  <a:latin typeface="Avenir Next LT Pro" panose="020B0504020202020204" pitchFamily="34" charset="0"/>
                  <a:ea typeface="+mj-ea"/>
                  <a:cs typeface="+mj-cs"/>
                  <a:sym typeface="Arial"/>
                </a:endParaRPr>
              </a:p>
              <a:p>
                <a:pPr marL="184573" lvl="1" indent="-182955" defTabSz="913608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6600"/>
                  </a:buClr>
                  <a:buSzPct val="125000"/>
                  <a:buFont typeface="Arial"/>
                  <a:buChar char="▪"/>
                  <a:defRPr sz="1200"/>
                </a:pPr>
                <a:r>
                  <a:rPr lang="en-GB" sz="1224" dirty="0">
                    <a:solidFill>
                      <a:srgbClr val="000000"/>
                    </a:solidFill>
                    <a:latin typeface="Avenir Next LT Pro" panose="020B0504020202020204" pitchFamily="34" charset="0"/>
                    <a:ea typeface="+mj-ea"/>
                    <a:cs typeface="+mj-cs"/>
                    <a:sym typeface="Arial"/>
                  </a:rPr>
                  <a:t>Independent data tracking teams supported by the State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57441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Fn7PLbR5GlmFRckg8JZ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yzYp9GRQ2wx1VLGlfar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gIxFq_TNWf9cU8wjmfM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o6NkWXJX9swwH88uB6i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.6"/>
  <p:tag name="2LEVEL" val="0.3"/>
  <p:tag name="3LEVEL" val="0.15"/>
  <p:tag name="4LEVEL" val="0.08"/>
  <p:tag name="5LEVEL" val="0.0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.6"/>
  <p:tag name="2LEVEL" val="0.3"/>
  <p:tag name="3LEVEL" val="0.15"/>
  <p:tag name="4LEVEL" val="0.08"/>
  <p:tag name="5LEVEL" val="0.0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.6"/>
  <p:tag name="2LEVEL" val="0.3"/>
  <p:tag name="3LEVEL" val="0.15"/>
  <p:tag name="4LEVEL" val="0.08"/>
  <p:tag name="5LEVEL" val="0.0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yzYp9GRQ2wx1VLGlfar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yzYp9GRQ2wx1VLGlfar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Num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SiR9YHRr6VMV_gQkq6_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rackerNum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n6vCthT4CSyOHqsipD8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n6vCthT4CSyOHqsipD8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n6vCthT4CSyOHqsipD8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Fn7PLbR5GlmFRckg8J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1_Firm Format - template_Blue">
  <a:themeElements>
    <a:clrScheme name="Firm Format - 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00FF"/>
      </a:hlink>
      <a:folHlink>
        <a:srgbClr val="FF00FF"/>
      </a:folHlink>
    </a:clrScheme>
    <a:fontScheme name="Firm Format - template_Blu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irm Format - 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Firm Format - template_Blue">
  <a:themeElements>
    <a:clrScheme name="NEC">
      <a:dk1>
        <a:srgbClr val="000000"/>
      </a:dk1>
      <a:lt1>
        <a:srgbClr val="FFFFFF"/>
      </a:lt1>
      <a:dk2>
        <a:srgbClr val="006600"/>
      </a:dk2>
      <a:lt2>
        <a:srgbClr val="FFFFFF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9900"/>
      </a:hlink>
      <a:folHlink>
        <a:srgbClr val="00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3.xml><?xml version="1.0" encoding="utf-8"?>
<a:theme xmlns:a="http://schemas.openxmlformats.org/drawingml/2006/main" name="7_Firm Format - template_Blue">
  <a:themeElements>
    <a:clrScheme name="NEC">
      <a:dk1>
        <a:srgbClr val="000000"/>
      </a:dk1>
      <a:lt1>
        <a:srgbClr val="FFFFFF"/>
      </a:lt1>
      <a:dk2>
        <a:srgbClr val="006600"/>
      </a:dk2>
      <a:lt2>
        <a:srgbClr val="FFFFFF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9900"/>
      </a:hlink>
      <a:folHlink>
        <a:srgbClr val="00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Firm Format - template_Blue">
  <a:themeElements>
    <a:clrScheme name="Firm Format - 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00FF"/>
      </a:hlink>
      <a:folHlink>
        <a:srgbClr val="FF00FF"/>
      </a:folHlink>
    </a:clrScheme>
    <a:fontScheme name="Firm Format - template_Blu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irm Format - 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6_Firm Format - template_Blue">
  <a:themeElements>
    <a:clrScheme name="NEC">
      <a:dk1>
        <a:srgbClr val="000000"/>
      </a:dk1>
      <a:lt1>
        <a:srgbClr val="FFFFFF"/>
      </a:lt1>
      <a:dk2>
        <a:srgbClr val="006600"/>
      </a:dk2>
      <a:lt2>
        <a:srgbClr val="FFFFFF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9900"/>
      </a:hlink>
      <a:folHlink>
        <a:srgbClr val="00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6.xml><?xml version="1.0" encoding="utf-8"?>
<a:theme xmlns:a="http://schemas.openxmlformats.org/drawingml/2006/main" name="4_Firm Format - template_Blue">
  <a:themeElements>
    <a:clrScheme name="NEC">
      <a:dk1>
        <a:srgbClr val="000000"/>
      </a:dk1>
      <a:lt1>
        <a:srgbClr val="FFFFFF"/>
      </a:lt1>
      <a:dk2>
        <a:srgbClr val="006600"/>
      </a:dk2>
      <a:lt2>
        <a:srgbClr val="FFFFFF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9900"/>
      </a:hlink>
      <a:folHlink>
        <a:srgbClr val="00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7.xml><?xml version="1.0" encoding="utf-8"?>
<a:theme xmlns:a="http://schemas.openxmlformats.org/drawingml/2006/main" name="5_Firm Format - template_Blue">
  <a:themeElements>
    <a:clrScheme name="Firm Format - 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2F0C2"/>
      </a:accent1>
      <a:accent2>
        <a:srgbClr val="33CC33"/>
      </a:accent2>
      <a:accent3>
        <a:srgbClr val="009900"/>
      </a:accent3>
      <a:accent4>
        <a:srgbClr val="006600"/>
      </a:accent4>
      <a:accent5>
        <a:srgbClr val="92D050"/>
      </a:accent5>
      <a:accent6>
        <a:srgbClr val="808080"/>
      </a:accent6>
      <a:hlink>
        <a:srgbClr val="0000FF"/>
      </a:hlink>
      <a:folHlink>
        <a:srgbClr val="FF00FF"/>
      </a:folHlink>
    </a:clrScheme>
    <a:fontScheme name="Firm Format - template_Blu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irm Format - 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3586</TotalTime>
  <Words>6699</Words>
  <Application>Microsoft Office PowerPoint</Application>
  <PresentationFormat>On-screen Show (4:3)</PresentationFormat>
  <Paragraphs>1165</Paragraphs>
  <Slides>67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9" baseType="lpstr">
      <vt:lpstr>Arial</vt:lpstr>
      <vt:lpstr>Avenir Next LT Pro</vt:lpstr>
      <vt:lpstr>Calibri</vt:lpstr>
      <vt:lpstr>Century Gothic</vt:lpstr>
      <vt:lpstr>Courier New</vt:lpstr>
      <vt:lpstr>Georgia</vt:lpstr>
      <vt:lpstr>Helvetica</vt:lpstr>
      <vt:lpstr>Noto Sans Symbols</vt:lpstr>
      <vt:lpstr>Poppins</vt:lpstr>
      <vt:lpstr>Poppins SemiBold</vt:lpstr>
      <vt:lpstr>Segoe UI</vt:lpstr>
      <vt:lpstr>Symbol</vt:lpstr>
      <vt:lpstr>Wingdings</vt:lpstr>
      <vt:lpstr>1_Firm Format - template_Blue</vt:lpstr>
      <vt:lpstr>3_Firm Format - template_Blue</vt:lpstr>
      <vt:lpstr>7_Firm Format - template_Blue</vt:lpstr>
      <vt:lpstr>Firm Format - template_Blue</vt:lpstr>
      <vt:lpstr>6_Firm Format - template_Blue</vt:lpstr>
      <vt:lpstr>4_Firm Format - template_Blue</vt:lpstr>
      <vt:lpstr>5_Firm Format - template_Blue</vt:lpstr>
      <vt:lpstr>Office Theme</vt:lpstr>
      <vt:lpstr>think-cell Slide</vt:lpstr>
      <vt:lpstr>HCD Programme Update </vt:lpstr>
      <vt:lpstr>PowerPoint Presentation</vt:lpstr>
      <vt:lpstr>Overview</vt:lpstr>
      <vt:lpstr>The National Human Capital Development Program was launched in March 2018 by the National Economic Council at a special meeting convened for that purpose</vt:lpstr>
      <vt:lpstr>PowerPoint Presentation</vt:lpstr>
      <vt:lpstr>The HCD Program focuses on three (3) Thematic Areas and six (6) critical human capital development outcome areas</vt:lpstr>
      <vt:lpstr>PowerPoint Presentation</vt:lpstr>
      <vt:lpstr>Articulation of the National HCD Strategy and unified HCD Vision </vt:lpstr>
      <vt:lpstr>Nigeria’s Human Capital Development agenda sits across multiple levels and stakeholders </vt:lpstr>
      <vt:lpstr>PowerPoint Presentation</vt:lpstr>
      <vt:lpstr>PowerPoint Presentation</vt:lpstr>
      <vt:lpstr>A delivery mechanism has been suggested to ensure coordination of the HCD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CWG has supported States in various ways to implement HCD at the sub-national level</vt:lpstr>
      <vt:lpstr>Regional Consultants have been deployed to provide technical support to State HCD Councils and teams in their assigned regions </vt:lpstr>
      <vt:lpstr>PowerPoint Presentation</vt:lpstr>
      <vt:lpstr>State Selection Criteria</vt:lpstr>
      <vt:lpstr>HCD Regional Conferences      </vt:lpstr>
      <vt:lpstr>PowerPoint Presentation</vt:lpstr>
      <vt:lpstr>PowerPoint Presentation</vt:lpstr>
      <vt:lpstr>Since inception to date, the HCD program has covered several milestones and achieved key successes</vt:lpstr>
      <vt:lpstr>State engagements highlighted key success stories with lessons learnt for the effective implementation of state-level HCD initiatives</vt:lpstr>
      <vt:lpstr>PowerPoint Presentation</vt:lpstr>
      <vt:lpstr>CIMI Project</vt:lpstr>
      <vt:lpstr>Objectives </vt:lpstr>
      <vt:lpstr>CIMI Project: Community-Driven Project (Health &amp; Nutrition)</vt:lpstr>
      <vt:lpstr>CIMI Project: Community-Driven Project (Education)</vt:lpstr>
      <vt:lpstr>CIMI Project: Community-Driven Project (Labour Force)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initiatives and possible outcomes   (1/3)</vt:lpstr>
      <vt:lpstr>Proposed initiatives and possible outcomes   (2/3)</vt:lpstr>
      <vt:lpstr>Proposed initiatives and possible outcomes   (3/3)</vt:lpstr>
      <vt:lpstr>PowerPoint Presentation</vt:lpstr>
      <vt:lpstr>PowerPoint Presentation</vt:lpstr>
      <vt:lpstr>Health and Nutrition</vt:lpstr>
      <vt:lpstr>Education</vt:lpstr>
      <vt:lpstr>Labour Force Participation</vt:lpstr>
      <vt:lpstr>PowerPoint Presentation</vt:lpstr>
      <vt:lpstr>Health and Nutrition</vt:lpstr>
      <vt:lpstr>Health and Nutrition</vt:lpstr>
      <vt:lpstr>Health and Nutrition</vt:lpstr>
      <vt:lpstr>Education</vt:lpstr>
      <vt:lpstr>Labour Force Participation </vt:lpstr>
      <vt:lpstr>PowerPoint Presentation</vt:lpstr>
      <vt:lpstr>Summary of Policy Recommendations (1/2)</vt:lpstr>
      <vt:lpstr>Summary of Policy Recommendations  (2/2)</vt:lpstr>
      <vt:lpstr>PowerPoint Presentation</vt:lpstr>
      <vt:lpstr>Health and Nutrition</vt:lpstr>
      <vt:lpstr>Health and Nutrition</vt:lpstr>
      <vt:lpstr>Health and Nutrition</vt:lpstr>
      <vt:lpstr>PowerPoint Presentation</vt:lpstr>
      <vt:lpstr>Education</vt:lpstr>
      <vt:lpstr>Education</vt:lpstr>
      <vt:lpstr>Education</vt:lpstr>
      <vt:lpstr>PowerPoint Presentation</vt:lpstr>
      <vt:lpstr>Labour Force Participation </vt:lpstr>
      <vt:lpstr>Labour Force Participation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HCD Activation Map South West</dc:title>
  <dc:creator>CWG HCD</dc:creator>
  <cp:lastModifiedBy>Temi Olanipekun</cp:lastModifiedBy>
  <cp:revision>23</cp:revision>
  <cp:lastPrinted>2023-04-27T08:47:20Z</cp:lastPrinted>
  <dcterms:created xsi:type="dcterms:W3CDTF">2022-12-06T11:21:58Z</dcterms:created>
  <dcterms:modified xsi:type="dcterms:W3CDTF">2023-05-17T08:15:11Z</dcterms:modified>
</cp:coreProperties>
</file>