
<file path=[Content_Types].xml><?xml version="1.0" encoding="utf-8"?>
<Types xmlns="http://schemas.openxmlformats.org/package/2006/content-types">
  <Default Extension="jfif" ContentType="image/jpeg"/>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64" r:id="rId4"/>
    <p:sldId id="261" r:id="rId5"/>
    <p:sldId id="265" r:id="rId6"/>
    <p:sldId id="263" r:id="rId7"/>
    <p:sldId id="266"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7" autoAdjust="0"/>
    <p:restoredTop sz="94660"/>
  </p:normalViewPr>
  <p:slideViewPr>
    <p:cSldViewPr snapToGrid="0">
      <p:cViewPr varScale="1">
        <p:scale>
          <a:sx n="64" d="100"/>
          <a:sy n="64" d="100"/>
        </p:scale>
        <p:origin x="756" y="3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D751E7D-00E4-45DF-948B-99109F94AD7D}" type="doc">
      <dgm:prSet loTypeId="urn:microsoft.com/office/officeart/2005/8/layout/default" loCatId="list" qsTypeId="urn:microsoft.com/office/officeart/2005/8/quickstyle/simple1" qsCatId="simple" csTypeId="urn:microsoft.com/office/officeart/2005/8/colors/colorful3" csCatId="colorful"/>
      <dgm:spPr/>
      <dgm:t>
        <a:bodyPr/>
        <a:lstStyle/>
        <a:p>
          <a:endParaRPr lang="en-US"/>
        </a:p>
      </dgm:t>
    </dgm:pt>
    <dgm:pt modelId="{B3222B82-9732-4A0C-A2D6-23C62E6CDAA0}">
      <dgm:prSet/>
      <dgm:spPr/>
      <dgm:t>
        <a:bodyPr/>
        <a:lstStyle/>
        <a:p>
          <a:r>
            <a:rPr lang="en-US">
              <a:latin typeface="Candara" panose="020E0502030303020204" pitchFamily="34" charset="0"/>
            </a:rPr>
            <a:t>Economic Affairs</a:t>
          </a:r>
        </a:p>
      </dgm:t>
    </dgm:pt>
    <dgm:pt modelId="{CAB79C91-E5F4-48D6-9528-988028B2F2B3}" type="parTrans" cxnId="{50816DD8-BC5F-4100-B8AE-6CA88C69F31F}">
      <dgm:prSet/>
      <dgm:spPr/>
      <dgm:t>
        <a:bodyPr/>
        <a:lstStyle/>
        <a:p>
          <a:endParaRPr lang="en-US" sz="1500">
            <a:latin typeface="Candara" panose="020E0502030303020204" pitchFamily="34" charset="0"/>
          </a:endParaRPr>
        </a:p>
      </dgm:t>
    </dgm:pt>
    <dgm:pt modelId="{9E564C61-3058-4D56-BD7D-2DEE8B9331B2}" type="sibTrans" cxnId="{50816DD8-BC5F-4100-B8AE-6CA88C69F31F}">
      <dgm:prSet/>
      <dgm:spPr/>
      <dgm:t>
        <a:bodyPr/>
        <a:lstStyle/>
        <a:p>
          <a:endParaRPr lang="en-US">
            <a:latin typeface="Candara" panose="020E0502030303020204" pitchFamily="34" charset="0"/>
          </a:endParaRPr>
        </a:p>
      </dgm:t>
    </dgm:pt>
    <dgm:pt modelId="{456B1341-29AC-41B9-A5E2-F85F1E523B02}">
      <dgm:prSet/>
      <dgm:spPr/>
      <dgm:t>
        <a:bodyPr/>
        <a:lstStyle/>
        <a:p>
          <a:r>
            <a:rPr lang="en-US">
              <a:latin typeface="Candara" panose="020E0502030303020204" pitchFamily="34" charset="0"/>
            </a:rPr>
            <a:t>Public Finance and Domestic Resource Mobilisation</a:t>
          </a:r>
        </a:p>
      </dgm:t>
    </dgm:pt>
    <dgm:pt modelId="{E8EE9EA0-9157-4003-BAA8-3583E2565838}" type="parTrans" cxnId="{267996A4-7C17-4535-B24C-CBA0EB4380B6}">
      <dgm:prSet/>
      <dgm:spPr/>
      <dgm:t>
        <a:bodyPr/>
        <a:lstStyle/>
        <a:p>
          <a:endParaRPr lang="en-US" sz="1500">
            <a:latin typeface="Candara" panose="020E0502030303020204" pitchFamily="34" charset="0"/>
          </a:endParaRPr>
        </a:p>
      </dgm:t>
    </dgm:pt>
    <dgm:pt modelId="{CC0BC462-0F97-4360-A8F6-EFBFCBB8034C}" type="sibTrans" cxnId="{267996A4-7C17-4535-B24C-CBA0EB4380B6}">
      <dgm:prSet/>
      <dgm:spPr/>
      <dgm:t>
        <a:bodyPr/>
        <a:lstStyle/>
        <a:p>
          <a:endParaRPr lang="en-US">
            <a:latin typeface="Candara" panose="020E0502030303020204" pitchFamily="34" charset="0"/>
          </a:endParaRPr>
        </a:p>
      </dgm:t>
    </dgm:pt>
    <dgm:pt modelId="{4780178C-ED6F-4DFF-8E6C-90FA406C94A9}">
      <dgm:prSet/>
      <dgm:spPr/>
      <dgm:t>
        <a:bodyPr/>
        <a:lstStyle/>
        <a:p>
          <a:r>
            <a:rPr lang="en-US">
              <a:latin typeface="Candara" panose="020E0502030303020204" pitchFamily="34" charset="0"/>
            </a:rPr>
            <a:t>Citizens Livelihoods and Micro, Small and Medium Enterprises (MSMEs)</a:t>
          </a:r>
        </a:p>
      </dgm:t>
    </dgm:pt>
    <dgm:pt modelId="{9BB21ED2-D77A-4F22-8374-DE4C6F34D1D7}" type="parTrans" cxnId="{A0B02628-142C-427B-ACCA-331B8012BCB1}">
      <dgm:prSet/>
      <dgm:spPr/>
      <dgm:t>
        <a:bodyPr/>
        <a:lstStyle/>
        <a:p>
          <a:endParaRPr lang="en-US" sz="1500">
            <a:latin typeface="Candara" panose="020E0502030303020204" pitchFamily="34" charset="0"/>
          </a:endParaRPr>
        </a:p>
      </dgm:t>
    </dgm:pt>
    <dgm:pt modelId="{949DCA00-51D9-47A1-947D-251E1CDA26D3}" type="sibTrans" cxnId="{A0B02628-142C-427B-ACCA-331B8012BCB1}">
      <dgm:prSet/>
      <dgm:spPr/>
      <dgm:t>
        <a:bodyPr/>
        <a:lstStyle/>
        <a:p>
          <a:endParaRPr lang="en-US">
            <a:latin typeface="Candara" panose="020E0502030303020204" pitchFamily="34" charset="0"/>
          </a:endParaRPr>
        </a:p>
      </dgm:t>
    </dgm:pt>
    <dgm:pt modelId="{5C4D3F8D-AAA9-4FA3-9505-F81DFD28652D}">
      <dgm:prSet/>
      <dgm:spPr/>
      <dgm:t>
        <a:bodyPr/>
        <a:lstStyle/>
        <a:p>
          <a:r>
            <a:rPr lang="en-US">
              <a:latin typeface="Candara" panose="020E0502030303020204" pitchFamily="34" charset="0"/>
            </a:rPr>
            <a:t>Stakeholder Relationships and the Sustainable Development Goals (SDGs)</a:t>
          </a:r>
        </a:p>
      </dgm:t>
    </dgm:pt>
    <dgm:pt modelId="{6ACB318A-8053-43CD-A790-EDB36118AD28}" type="parTrans" cxnId="{26E705CC-3943-4E6C-8425-A2CCF121A867}">
      <dgm:prSet/>
      <dgm:spPr/>
      <dgm:t>
        <a:bodyPr/>
        <a:lstStyle/>
        <a:p>
          <a:endParaRPr lang="en-US" sz="1500">
            <a:latin typeface="Candara" panose="020E0502030303020204" pitchFamily="34" charset="0"/>
          </a:endParaRPr>
        </a:p>
      </dgm:t>
    </dgm:pt>
    <dgm:pt modelId="{FA6EFE91-7173-4448-9FCF-E34D3EE18D3F}" type="sibTrans" cxnId="{26E705CC-3943-4E6C-8425-A2CCF121A867}">
      <dgm:prSet/>
      <dgm:spPr/>
      <dgm:t>
        <a:bodyPr/>
        <a:lstStyle/>
        <a:p>
          <a:endParaRPr lang="en-US">
            <a:latin typeface="Candara" panose="020E0502030303020204" pitchFamily="34" charset="0"/>
          </a:endParaRPr>
        </a:p>
      </dgm:t>
    </dgm:pt>
    <dgm:pt modelId="{C74DC4D9-4B4E-4BD1-8B80-D72114D4405D}">
      <dgm:prSet/>
      <dgm:spPr/>
      <dgm:t>
        <a:bodyPr/>
        <a:lstStyle/>
        <a:p>
          <a:r>
            <a:rPr lang="en-US">
              <a:latin typeface="Candara" panose="020E0502030303020204" pitchFamily="34" charset="0"/>
            </a:rPr>
            <a:t>Agriculture</a:t>
          </a:r>
        </a:p>
      </dgm:t>
    </dgm:pt>
    <dgm:pt modelId="{09CD6B9A-90F9-47FF-9DD1-DEF6EFC7B5E3}" type="parTrans" cxnId="{5F6E28FF-28E7-4D52-B509-AC0DB077DB99}">
      <dgm:prSet/>
      <dgm:spPr/>
      <dgm:t>
        <a:bodyPr/>
        <a:lstStyle/>
        <a:p>
          <a:endParaRPr lang="en-US" sz="1500">
            <a:latin typeface="Candara" panose="020E0502030303020204" pitchFamily="34" charset="0"/>
          </a:endParaRPr>
        </a:p>
      </dgm:t>
    </dgm:pt>
    <dgm:pt modelId="{AF36A76F-D8B7-43E9-AA54-E18877324630}" type="sibTrans" cxnId="{5F6E28FF-28E7-4D52-B509-AC0DB077DB99}">
      <dgm:prSet/>
      <dgm:spPr/>
      <dgm:t>
        <a:bodyPr/>
        <a:lstStyle/>
        <a:p>
          <a:endParaRPr lang="en-US">
            <a:latin typeface="Candara" panose="020E0502030303020204" pitchFamily="34" charset="0"/>
          </a:endParaRPr>
        </a:p>
      </dgm:t>
    </dgm:pt>
    <dgm:pt modelId="{FF5ED5D6-DAAD-4D13-835B-0B784484C6D1}">
      <dgm:prSet/>
      <dgm:spPr/>
      <dgm:t>
        <a:bodyPr/>
        <a:lstStyle/>
        <a:p>
          <a:r>
            <a:rPr lang="en-US">
              <a:latin typeface="Candara" panose="020E0502030303020204" pitchFamily="34" charset="0"/>
            </a:rPr>
            <a:t>Health</a:t>
          </a:r>
        </a:p>
      </dgm:t>
    </dgm:pt>
    <dgm:pt modelId="{8AEBDAB6-72BA-4D3A-A33C-28A057728FA9}" type="parTrans" cxnId="{B56E474B-630A-4991-B97E-CBE3F3099D97}">
      <dgm:prSet/>
      <dgm:spPr/>
      <dgm:t>
        <a:bodyPr/>
        <a:lstStyle/>
        <a:p>
          <a:endParaRPr lang="en-US" sz="1500">
            <a:latin typeface="Candara" panose="020E0502030303020204" pitchFamily="34" charset="0"/>
          </a:endParaRPr>
        </a:p>
      </dgm:t>
    </dgm:pt>
    <dgm:pt modelId="{CDDFC55F-CEC1-4A30-8ADF-EDED565C9E6B}" type="sibTrans" cxnId="{B56E474B-630A-4991-B97E-CBE3F3099D97}">
      <dgm:prSet/>
      <dgm:spPr/>
      <dgm:t>
        <a:bodyPr/>
        <a:lstStyle/>
        <a:p>
          <a:endParaRPr lang="en-US">
            <a:latin typeface="Candara" panose="020E0502030303020204" pitchFamily="34" charset="0"/>
          </a:endParaRPr>
        </a:p>
      </dgm:t>
    </dgm:pt>
    <dgm:pt modelId="{F702C9AD-BECB-40A2-971D-2F0E87DF2670}">
      <dgm:prSet/>
      <dgm:spPr/>
      <dgm:t>
        <a:bodyPr/>
        <a:lstStyle/>
        <a:p>
          <a:r>
            <a:rPr lang="en-US">
              <a:latin typeface="Candara" panose="020E0502030303020204" pitchFamily="34" charset="0"/>
            </a:rPr>
            <a:t>Education</a:t>
          </a:r>
        </a:p>
      </dgm:t>
    </dgm:pt>
    <dgm:pt modelId="{C115E33A-5CB9-4E37-9BF0-4C4608DAFBC1}" type="parTrans" cxnId="{AF61CF4A-ED5F-4457-90BF-418EE66E63AC}">
      <dgm:prSet/>
      <dgm:spPr/>
      <dgm:t>
        <a:bodyPr/>
        <a:lstStyle/>
        <a:p>
          <a:endParaRPr lang="en-US" sz="1500">
            <a:latin typeface="Candara" panose="020E0502030303020204" pitchFamily="34" charset="0"/>
          </a:endParaRPr>
        </a:p>
      </dgm:t>
    </dgm:pt>
    <dgm:pt modelId="{19EC46F1-7D3C-41E4-985C-0E7B902D512F}" type="sibTrans" cxnId="{AF61CF4A-ED5F-4457-90BF-418EE66E63AC}">
      <dgm:prSet/>
      <dgm:spPr/>
      <dgm:t>
        <a:bodyPr/>
        <a:lstStyle/>
        <a:p>
          <a:endParaRPr lang="en-US">
            <a:latin typeface="Candara" panose="020E0502030303020204" pitchFamily="34" charset="0"/>
          </a:endParaRPr>
        </a:p>
      </dgm:t>
    </dgm:pt>
    <dgm:pt modelId="{56B262CB-9281-43D6-8EE1-932C5498F592}">
      <dgm:prSet/>
      <dgm:spPr/>
      <dgm:t>
        <a:bodyPr/>
        <a:lstStyle/>
        <a:p>
          <a:r>
            <a:rPr lang="en-US">
              <a:latin typeface="Candara" panose="020E0502030303020204" pitchFamily="34" charset="0"/>
            </a:rPr>
            <a:t>Legislative Liaison</a:t>
          </a:r>
        </a:p>
      </dgm:t>
    </dgm:pt>
    <dgm:pt modelId="{41A5221B-508F-42B0-8570-114A143C4253}" type="parTrans" cxnId="{9D223806-608E-4628-8828-D9D1E6DD9468}">
      <dgm:prSet/>
      <dgm:spPr/>
      <dgm:t>
        <a:bodyPr/>
        <a:lstStyle/>
        <a:p>
          <a:endParaRPr lang="en-US" sz="1500">
            <a:latin typeface="Candara" panose="020E0502030303020204" pitchFamily="34" charset="0"/>
          </a:endParaRPr>
        </a:p>
      </dgm:t>
    </dgm:pt>
    <dgm:pt modelId="{DC6A606F-2D49-4EF6-86E4-3697F5930FAC}" type="sibTrans" cxnId="{9D223806-608E-4628-8828-D9D1E6DD9468}">
      <dgm:prSet/>
      <dgm:spPr/>
      <dgm:t>
        <a:bodyPr/>
        <a:lstStyle/>
        <a:p>
          <a:endParaRPr lang="en-US">
            <a:latin typeface="Candara" panose="020E0502030303020204" pitchFamily="34" charset="0"/>
          </a:endParaRPr>
        </a:p>
      </dgm:t>
    </dgm:pt>
    <dgm:pt modelId="{48027701-D428-4F95-B59A-3D3A6B5A71C5}">
      <dgm:prSet/>
      <dgm:spPr/>
      <dgm:t>
        <a:bodyPr/>
        <a:lstStyle/>
        <a:p>
          <a:r>
            <a:rPr lang="en-US">
              <a:latin typeface="Candara" panose="020E0502030303020204" pitchFamily="34" charset="0"/>
            </a:rPr>
            <a:t>Peace and Security </a:t>
          </a:r>
        </a:p>
      </dgm:t>
    </dgm:pt>
    <dgm:pt modelId="{4CF03A0D-DEEB-48DD-98B5-772579201964}" type="parTrans" cxnId="{744F59E9-CD43-43B0-AA62-5014F5CD3D8B}">
      <dgm:prSet/>
      <dgm:spPr/>
      <dgm:t>
        <a:bodyPr/>
        <a:lstStyle/>
        <a:p>
          <a:endParaRPr lang="en-US" sz="1500">
            <a:latin typeface="Candara" panose="020E0502030303020204" pitchFamily="34" charset="0"/>
          </a:endParaRPr>
        </a:p>
      </dgm:t>
    </dgm:pt>
    <dgm:pt modelId="{38AFCA10-3AFD-484F-8F13-21FC75373669}" type="sibTrans" cxnId="{744F59E9-CD43-43B0-AA62-5014F5CD3D8B}">
      <dgm:prSet/>
      <dgm:spPr/>
      <dgm:t>
        <a:bodyPr/>
        <a:lstStyle/>
        <a:p>
          <a:endParaRPr lang="en-US">
            <a:latin typeface="Candara" panose="020E0502030303020204" pitchFamily="34" charset="0"/>
          </a:endParaRPr>
        </a:p>
      </dgm:t>
    </dgm:pt>
    <dgm:pt modelId="{1B6A389A-E6B9-468C-B16C-A2668F725151}">
      <dgm:prSet/>
      <dgm:spPr/>
      <dgm:t>
        <a:bodyPr/>
        <a:lstStyle/>
        <a:p>
          <a:r>
            <a:rPr lang="en-US">
              <a:latin typeface="Candara" panose="020E0502030303020204" pitchFamily="34" charset="0"/>
            </a:rPr>
            <a:t>Legal Services</a:t>
          </a:r>
        </a:p>
      </dgm:t>
    </dgm:pt>
    <dgm:pt modelId="{E125F2F5-129D-40D9-8F04-13F88CDEE978}" type="parTrans" cxnId="{6B1CFA53-4299-4105-AE04-BCF4D1E7C20D}">
      <dgm:prSet/>
      <dgm:spPr/>
      <dgm:t>
        <a:bodyPr/>
        <a:lstStyle/>
        <a:p>
          <a:endParaRPr lang="en-US" sz="1500">
            <a:latin typeface="Candara" panose="020E0502030303020204" pitchFamily="34" charset="0"/>
          </a:endParaRPr>
        </a:p>
      </dgm:t>
    </dgm:pt>
    <dgm:pt modelId="{026EED56-932F-450D-A3A8-BD6F1133E30C}" type="sibTrans" cxnId="{6B1CFA53-4299-4105-AE04-BCF4D1E7C20D}">
      <dgm:prSet/>
      <dgm:spPr/>
      <dgm:t>
        <a:bodyPr/>
        <a:lstStyle/>
        <a:p>
          <a:endParaRPr lang="en-US">
            <a:latin typeface="Candara" panose="020E0502030303020204" pitchFamily="34" charset="0"/>
          </a:endParaRPr>
        </a:p>
      </dgm:t>
    </dgm:pt>
    <dgm:pt modelId="{40267507-AB84-453C-A3BA-A1F66D0CC9B0}">
      <dgm:prSet/>
      <dgm:spPr/>
      <dgm:t>
        <a:bodyPr/>
        <a:lstStyle/>
        <a:p>
          <a:r>
            <a:rPr lang="en-US">
              <a:latin typeface="Candara" panose="020E0502030303020204" pitchFamily="34" charset="0"/>
            </a:rPr>
            <a:t>Strategic Management and Execution</a:t>
          </a:r>
        </a:p>
      </dgm:t>
    </dgm:pt>
    <dgm:pt modelId="{59EC59B3-9739-4309-B236-42264AFD8057}" type="parTrans" cxnId="{A2C5583F-0161-4F5A-BC5E-5AB15A43A130}">
      <dgm:prSet/>
      <dgm:spPr/>
      <dgm:t>
        <a:bodyPr/>
        <a:lstStyle/>
        <a:p>
          <a:endParaRPr lang="en-US" sz="1500">
            <a:latin typeface="Candara" panose="020E0502030303020204" pitchFamily="34" charset="0"/>
          </a:endParaRPr>
        </a:p>
      </dgm:t>
    </dgm:pt>
    <dgm:pt modelId="{7581D4AA-503B-49DB-A668-3708530B39E9}" type="sibTrans" cxnId="{A2C5583F-0161-4F5A-BC5E-5AB15A43A130}">
      <dgm:prSet/>
      <dgm:spPr/>
      <dgm:t>
        <a:bodyPr/>
        <a:lstStyle/>
        <a:p>
          <a:endParaRPr lang="en-US">
            <a:latin typeface="Candara" panose="020E0502030303020204" pitchFamily="34" charset="0"/>
          </a:endParaRPr>
        </a:p>
      </dgm:t>
    </dgm:pt>
    <dgm:pt modelId="{74BF157F-42B1-4F8B-AF9B-4C5987C367D6}">
      <dgm:prSet/>
      <dgm:spPr/>
      <dgm:t>
        <a:bodyPr/>
        <a:lstStyle/>
        <a:p>
          <a:r>
            <a:rPr lang="en-US">
              <a:latin typeface="Candara" panose="020E0502030303020204" pitchFamily="34" charset="0"/>
            </a:rPr>
            <a:t>Knowledge Management </a:t>
          </a:r>
        </a:p>
      </dgm:t>
    </dgm:pt>
    <dgm:pt modelId="{72774998-8526-4A25-ADB7-46594A4235C9}" type="parTrans" cxnId="{F2AA0C83-A3B4-4D97-AB2E-D1617FB8B3D0}">
      <dgm:prSet/>
      <dgm:spPr/>
      <dgm:t>
        <a:bodyPr/>
        <a:lstStyle/>
        <a:p>
          <a:endParaRPr lang="en-US" sz="1500">
            <a:latin typeface="Candara" panose="020E0502030303020204" pitchFamily="34" charset="0"/>
          </a:endParaRPr>
        </a:p>
      </dgm:t>
    </dgm:pt>
    <dgm:pt modelId="{3D4FAB2E-52B9-4C5F-9B2B-5A6BD88864CA}" type="sibTrans" cxnId="{F2AA0C83-A3B4-4D97-AB2E-D1617FB8B3D0}">
      <dgm:prSet/>
      <dgm:spPr/>
      <dgm:t>
        <a:bodyPr/>
        <a:lstStyle/>
        <a:p>
          <a:endParaRPr lang="en-US">
            <a:latin typeface="Candara" panose="020E0502030303020204" pitchFamily="34" charset="0"/>
          </a:endParaRPr>
        </a:p>
      </dgm:t>
    </dgm:pt>
    <dgm:pt modelId="{0C51B0EC-560C-44FF-BED2-85BECB832328}">
      <dgm:prSet/>
      <dgm:spPr/>
      <dgm:t>
        <a:bodyPr/>
        <a:lstStyle/>
        <a:p>
          <a:r>
            <a:rPr lang="en-US">
              <a:latin typeface="Candara" panose="020E0502030303020204" pitchFamily="34" charset="0"/>
            </a:rPr>
            <a:t>Human Resource Management</a:t>
          </a:r>
        </a:p>
      </dgm:t>
    </dgm:pt>
    <dgm:pt modelId="{6AA8AB72-B5DB-4ACE-8B5B-9EDBFCDE3640}" type="parTrans" cxnId="{D4FF4833-CF71-4D49-A3F5-77A144091EDD}">
      <dgm:prSet/>
      <dgm:spPr/>
      <dgm:t>
        <a:bodyPr/>
        <a:lstStyle/>
        <a:p>
          <a:endParaRPr lang="en-US" sz="1500">
            <a:latin typeface="Candara" panose="020E0502030303020204" pitchFamily="34" charset="0"/>
          </a:endParaRPr>
        </a:p>
      </dgm:t>
    </dgm:pt>
    <dgm:pt modelId="{C741E227-043B-4064-B1CC-780C1E6A1B89}" type="sibTrans" cxnId="{D4FF4833-CF71-4D49-A3F5-77A144091EDD}">
      <dgm:prSet/>
      <dgm:spPr/>
      <dgm:t>
        <a:bodyPr/>
        <a:lstStyle/>
        <a:p>
          <a:endParaRPr lang="en-US">
            <a:latin typeface="Candara" panose="020E0502030303020204" pitchFamily="34" charset="0"/>
          </a:endParaRPr>
        </a:p>
      </dgm:t>
    </dgm:pt>
    <dgm:pt modelId="{984117E8-9410-4A37-8719-B09DD13FEEC8}">
      <dgm:prSet/>
      <dgm:spPr/>
      <dgm:t>
        <a:bodyPr/>
        <a:lstStyle/>
        <a:p>
          <a:r>
            <a:rPr lang="en-US">
              <a:latin typeface="Candara" panose="020E0502030303020204" pitchFamily="34" charset="0"/>
            </a:rPr>
            <a:t>Information Technology</a:t>
          </a:r>
        </a:p>
      </dgm:t>
    </dgm:pt>
    <dgm:pt modelId="{3696FC4C-7C03-4A4A-A2F4-ECFABFD6EE1D}" type="parTrans" cxnId="{195B479C-932B-450B-88F0-0D74C06A91D2}">
      <dgm:prSet/>
      <dgm:spPr/>
      <dgm:t>
        <a:bodyPr/>
        <a:lstStyle/>
        <a:p>
          <a:endParaRPr lang="en-US" sz="1500">
            <a:latin typeface="Candara" panose="020E0502030303020204" pitchFamily="34" charset="0"/>
          </a:endParaRPr>
        </a:p>
      </dgm:t>
    </dgm:pt>
    <dgm:pt modelId="{FB3DF6FB-E853-4D29-B862-0DDFD3696109}" type="sibTrans" cxnId="{195B479C-932B-450B-88F0-0D74C06A91D2}">
      <dgm:prSet/>
      <dgm:spPr/>
      <dgm:t>
        <a:bodyPr/>
        <a:lstStyle/>
        <a:p>
          <a:endParaRPr lang="en-US">
            <a:latin typeface="Candara" panose="020E0502030303020204" pitchFamily="34" charset="0"/>
          </a:endParaRPr>
        </a:p>
      </dgm:t>
    </dgm:pt>
    <dgm:pt modelId="{C0EF8EC0-9236-4F64-88A5-41498E6F8632}">
      <dgm:prSet/>
      <dgm:spPr/>
      <dgm:t>
        <a:bodyPr/>
        <a:lstStyle/>
        <a:p>
          <a:r>
            <a:rPr lang="en-US">
              <a:latin typeface="Candara" panose="020E0502030303020204" pitchFamily="34" charset="0"/>
            </a:rPr>
            <a:t>Media and Communications</a:t>
          </a:r>
        </a:p>
      </dgm:t>
    </dgm:pt>
    <dgm:pt modelId="{55E6C35A-CF2C-4343-A965-C312F5D3091B}" type="parTrans" cxnId="{0C089CF6-9955-4F56-9D96-8556BD51BD75}">
      <dgm:prSet/>
      <dgm:spPr/>
      <dgm:t>
        <a:bodyPr/>
        <a:lstStyle/>
        <a:p>
          <a:endParaRPr lang="en-US" sz="1500">
            <a:latin typeface="Candara" panose="020E0502030303020204" pitchFamily="34" charset="0"/>
          </a:endParaRPr>
        </a:p>
      </dgm:t>
    </dgm:pt>
    <dgm:pt modelId="{7CDB7874-6248-407C-8B51-4B98EAB8ACBA}" type="sibTrans" cxnId="{0C089CF6-9955-4F56-9D96-8556BD51BD75}">
      <dgm:prSet/>
      <dgm:spPr/>
      <dgm:t>
        <a:bodyPr/>
        <a:lstStyle/>
        <a:p>
          <a:endParaRPr lang="en-US">
            <a:latin typeface="Candara" panose="020E0502030303020204" pitchFamily="34" charset="0"/>
          </a:endParaRPr>
        </a:p>
      </dgm:t>
    </dgm:pt>
    <dgm:pt modelId="{9BDC064D-2FBD-45CB-898B-AE2163EE12B0}">
      <dgm:prSet/>
      <dgm:spPr/>
      <dgm:t>
        <a:bodyPr/>
        <a:lstStyle/>
        <a:p>
          <a:r>
            <a:rPr lang="en-US">
              <a:latin typeface="Candara" panose="020E0502030303020204" pitchFamily="34" charset="0"/>
            </a:rPr>
            <a:t>Protocol and Logistics</a:t>
          </a:r>
        </a:p>
      </dgm:t>
    </dgm:pt>
    <dgm:pt modelId="{BD40EF0C-3C87-4897-B431-6A027079B1F1}" type="parTrans" cxnId="{3D786DAA-F727-4A47-9287-8F85A6BAE213}">
      <dgm:prSet/>
      <dgm:spPr/>
      <dgm:t>
        <a:bodyPr/>
        <a:lstStyle/>
        <a:p>
          <a:endParaRPr lang="en-US" sz="1500">
            <a:latin typeface="Candara" panose="020E0502030303020204" pitchFamily="34" charset="0"/>
          </a:endParaRPr>
        </a:p>
      </dgm:t>
    </dgm:pt>
    <dgm:pt modelId="{885C4977-C9B1-420A-ABE7-D44CA93AE8CF}" type="sibTrans" cxnId="{3D786DAA-F727-4A47-9287-8F85A6BAE213}">
      <dgm:prSet/>
      <dgm:spPr/>
      <dgm:t>
        <a:bodyPr/>
        <a:lstStyle/>
        <a:p>
          <a:endParaRPr lang="en-US">
            <a:latin typeface="Candara" panose="020E0502030303020204" pitchFamily="34" charset="0"/>
          </a:endParaRPr>
        </a:p>
      </dgm:t>
    </dgm:pt>
    <dgm:pt modelId="{7F542D9C-0D37-4210-8C62-D822B00D5CB6}" type="pres">
      <dgm:prSet presAssocID="{DD751E7D-00E4-45DF-948B-99109F94AD7D}" presName="diagram" presStyleCnt="0">
        <dgm:presLayoutVars>
          <dgm:dir/>
          <dgm:resizeHandles val="exact"/>
        </dgm:presLayoutVars>
      </dgm:prSet>
      <dgm:spPr/>
    </dgm:pt>
    <dgm:pt modelId="{C969AC0C-51CD-40CB-A904-4F92A0CF12FE}" type="pres">
      <dgm:prSet presAssocID="{B3222B82-9732-4A0C-A2D6-23C62E6CDAA0}" presName="node" presStyleLbl="node1" presStyleIdx="0" presStyleCnt="16">
        <dgm:presLayoutVars>
          <dgm:bulletEnabled val="1"/>
        </dgm:presLayoutVars>
      </dgm:prSet>
      <dgm:spPr/>
    </dgm:pt>
    <dgm:pt modelId="{D7B9D004-B62B-469A-8CC1-6857FF0E2E34}" type="pres">
      <dgm:prSet presAssocID="{9E564C61-3058-4D56-BD7D-2DEE8B9331B2}" presName="sibTrans" presStyleCnt="0"/>
      <dgm:spPr/>
    </dgm:pt>
    <dgm:pt modelId="{8F78F191-5B3C-450F-9748-A3E76829FDE9}" type="pres">
      <dgm:prSet presAssocID="{456B1341-29AC-41B9-A5E2-F85F1E523B02}" presName="node" presStyleLbl="node1" presStyleIdx="1" presStyleCnt="16">
        <dgm:presLayoutVars>
          <dgm:bulletEnabled val="1"/>
        </dgm:presLayoutVars>
      </dgm:prSet>
      <dgm:spPr/>
    </dgm:pt>
    <dgm:pt modelId="{D5D4BA4D-6436-484A-B094-86DE633C3992}" type="pres">
      <dgm:prSet presAssocID="{CC0BC462-0F97-4360-A8F6-EFBFCBB8034C}" presName="sibTrans" presStyleCnt="0"/>
      <dgm:spPr/>
    </dgm:pt>
    <dgm:pt modelId="{02D7DFE6-CEA8-4C1B-9C7E-E6800B5EE602}" type="pres">
      <dgm:prSet presAssocID="{4780178C-ED6F-4DFF-8E6C-90FA406C94A9}" presName="node" presStyleLbl="node1" presStyleIdx="2" presStyleCnt="16">
        <dgm:presLayoutVars>
          <dgm:bulletEnabled val="1"/>
        </dgm:presLayoutVars>
      </dgm:prSet>
      <dgm:spPr/>
    </dgm:pt>
    <dgm:pt modelId="{F03567F9-B951-436D-958C-3FA033FF10A7}" type="pres">
      <dgm:prSet presAssocID="{949DCA00-51D9-47A1-947D-251E1CDA26D3}" presName="sibTrans" presStyleCnt="0"/>
      <dgm:spPr/>
    </dgm:pt>
    <dgm:pt modelId="{DB5AD559-FE4B-4B79-8FF7-98516722B8DD}" type="pres">
      <dgm:prSet presAssocID="{5C4D3F8D-AAA9-4FA3-9505-F81DFD28652D}" presName="node" presStyleLbl="node1" presStyleIdx="3" presStyleCnt="16">
        <dgm:presLayoutVars>
          <dgm:bulletEnabled val="1"/>
        </dgm:presLayoutVars>
      </dgm:prSet>
      <dgm:spPr/>
    </dgm:pt>
    <dgm:pt modelId="{72973B12-F024-4A04-8629-C2C2A5E1F212}" type="pres">
      <dgm:prSet presAssocID="{FA6EFE91-7173-4448-9FCF-E34D3EE18D3F}" presName="sibTrans" presStyleCnt="0"/>
      <dgm:spPr/>
    </dgm:pt>
    <dgm:pt modelId="{22F0DF33-3C8C-4454-AAC5-4FC5DFADA531}" type="pres">
      <dgm:prSet presAssocID="{C74DC4D9-4B4E-4BD1-8B80-D72114D4405D}" presName="node" presStyleLbl="node1" presStyleIdx="4" presStyleCnt="16">
        <dgm:presLayoutVars>
          <dgm:bulletEnabled val="1"/>
        </dgm:presLayoutVars>
      </dgm:prSet>
      <dgm:spPr/>
    </dgm:pt>
    <dgm:pt modelId="{1BD0A7CF-72A3-4FA4-9B36-53FE586D6B64}" type="pres">
      <dgm:prSet presAssocID="{AF36A76F-D8B7-43E9-AA54-E18877324630}" presName="sibTrans" presStyleCnt="0"/>
      <dgm:spPr/>
    </dgm:pt>
    <dgm:pt modelId="{55D7EC1A-56F9-4D56-9B85-5A0924445C2F}" type="pres">
      <dgm:prSet presAssocID="{FF5ED5D6-DAAD-4D13-835B-0B784484C6D1}" presName="node" presStyleLbl="node1" presStyleIdx="5" presStyleCnt="16">
        <dgm:presLayoutVars>
          <dgm:bulletEnabled val="1"/>
        </dgm:presLayoutVars>
      </dgm:prSet>
      <dgm:spPr/>
    </dgm:pt>
    <dgm:pt modelId="{38BC6B73-42CC-48AC-9C4E-3941826235E3}" type="pres">
      <dgm:prSet presAssocID="{CDDFC55F-CEC1-4A30-8ADF-EDED565C9E6B}" presName="sibTrans" presStyleCnt="0"/>
      <dgm:spPr/>
    </dgm:pt>
    <dgm:pt modelId="{A4F84E64-750F-4A60-AD09-52774ABD6612}" type="pres">
      <dgm:prSet presAssocID="{F702C9AD-BECB-40A2-971D-2F0E87DF2670}" presName="node" presStyleLbl="node1" presStyleIdx="6" presStyleCnt="16">
        <dgm:presLayoutVars>
          <dgm:bulletEnabled val="1"/>
        </dgm:presLayoutVars>
      </dgm:prSet>
      <dgm:spPr/>
    </dgm:pt>
    <dgm:pt modelId="{854C935D-37E0-4F73-9A01-7E836853564E}" type="pres">
      <dgm:prSet presAssocID="{19EC46F1-7D3C-41E4-985C-0E7B902D512F}" presName="sibTrans" presStyleCnt="0"/>
      <dgm:spPr/>
    </dgm:pt>
    <dgm:pt modelId="{D2C32A22-E4D1-4EE8-B1B5-C2FA06C2AEAF}" type="pres">
      <dgm:prSet presAssocID="{56B262CB-9281-43D6-8EE1-932C5498F592}" presName="node" presStyleLbl="node1" presStyleIdx="7" presStyleCnt="16">
        <dgm:presLayoutVars>
          <dgm:bulletEnabled val="1"/>
        </dgm:presLayoutVars>
      </dgm:prSet>
      <dgm:spPr/>
    </dgm:pt>
    <dgm:pt modelId="{65A0E85C-7718-4DD4-B12D-87D8496D6F5C}" type="pres">
      <dgm:prSet presAssocID="{DC6A606F-2D49-4EF6-86E4-3697F5930FAC}" presName="sibTrans" presStyleCnt="0"/>
      <dgm:spPr/>
    </dgm:pt>
    <dgm:pt modelId="{6EC36D5D-1270-431F-8486-783C05DA46D9}" type="pres">
      <dgm:prSet presAssocID="{48027701-D428-4F95-B59A-3D3A6B5A71C5}" presName="node" presStyleLbl="node1" presStyleIdx="8" presStyleCnt="16">
        <dgm:presLayoutVars>
          <dgm:bulletEnabled val="1"/>
        </dgm:presLayoutVars>
      </dgm:prSet>
      <dgm:spPr/>
    </dgm:pt>
    <dgm:pt modelId="{52FE816C-F169-4291-88CA-A856B6E71DAE}" type="pres">
      <dgm:prSet presAssocID="{38AFCA10-3AFD-484F-8F13-21FC75373669}" presName="sibTrans" presStyleCnt="0"/>
      <dgm:spPr/>
    </dgm:pt>
    <dgm:pt modelId="{F8FBB402-D54B-4469-AB9A-CC3D20782F1D}" type="pres">
      <dgm:prSet presAssocID="{1B6A389A-E6B9-468C-B16C-A2668F725151}" presName="node" presStyleLbl="node1" presStyleIdx="9" presStyleCnt="16">
        <dgm:presLayoutVars>
          <dgm:bulletEnabled val="1"/>
        </dgm:presLayoutVars>
      </dgm:prSet>
      <dgm:spPr/>
    </dgm:pt>
    <dgm:pt modelId="{E5B7643C-D298-4D11-84BB-4EF90C0FB85A}" type="pres">
      <dgm:prSet presAssocID="{026EED56-932F-450D-A3A8-BD6F1133E30C}" presName="sibTrans" presStyleCnt="0"/>
      <dgm:spPr/>
    </dgm:pt>
    <dgm:pt modelId="{5BE2BEBB-DF49-4F96-9008-D55DA93EF942}" type="pres">
      <dgm:prSet presAssocID="{40267507-AB84-453C-A3BA-A1F66D0CC9B0}" presName="node" presStyleLbl="node1" presStyleIdx="10" presStyleCnt="16">
        <dgm:presLayoutVars>
          <dgm:bulletEnabled val="1"/>
        </dgm:presLayoutVars>
      </dgm:prSet>
      <dgm:spPr/>
    </dgm:pt>
    <dgm:pt modelId="{B7C9DE2D-C7F2-42EA-9CF4-406ECBBFE72F}" type="pres">
      <dgm:prSet presAssocID="{7581D4AA-503B-49DB-A668-3708530B39E9}" presName="sibTrans" presStyleCnt="0"/>
      <dgm:spPr/>
    </dgm:pt>
    <dgm:pt modelId="{80099D60-FE39-4A48-8A4C-067BCE567170}" type="pres">
      <dgm:prSet presAssocID="{74BF157F-42B1-4F8B-AF9B-4C5987C367D6}" presName="node" presStyleLbl="node1" presStyleIdx="11" presStyleCnt="16">
        <dgm:presLayoutVars>
          <dgm:bulletEnabled val="1"/>
        </dgm:presLayoutVars>
      </dgm:prSet>
      <dgm:spPr/>
    </dgm:pt>
    <dgm:pt modelId="{7E4FAFB9-4EB7-4375-9FB5-6D461F741977}" type="pres">
      <dgm:prSet presAssocID="{3D4FAB2E-52B9-4C5F-9B2B-5A6BD88864CA}" presName="sibTrans" presStyleCnt="0"/>
      <dgm:spPr/>
    </dgm:pt>
    <dgm:pt modelId="{95E4A48F-8E83-4807-8B08-003A6DB226F1}" type="pres">
      <dgm:prSet presAssocID="{0C51B0EC-560C-44FF-BED2-85BECB832328}" presName="node" presStyleLbl="node1" presStyleIdx="12" presStyleCnt="16">
        <dgm:presLayoutVars>
          <dgm:bulletEnabled val="1"/>
        </dgm:presLayoutVars>
      </dgm:prSet>
      <dgm:spPr/>
    </dgm:pt>
    <dgm:pt modelId="{70A0AD62-98C9-40F7-A9B8-B19B6B60B17E}" type="pres">
      <dgm:prSet presAssocID="{C741E227-043B-4064-B1CC-780C1E6A1B89}" presName="sibTrans" presStyleCnt="0"/>
      <dgm:spPr/>
    </dgm:pt>
    <dgm:pt modelId="{CCDABE13-BE25-4582-8F61-A97941CF874C}" type="pres">
      <dgm:prSet presAssocID="{984117E8-9410-4A37-8719-B09DD13FEEC8}" presName="node" presStyleLbl="node1" presStyleIdx="13" presStyleCnt="16">
        <dgm:presLayoutVars>
          <dgm:bulletEnabled val="1"/>
        </dgm:presLayoutVars>
      </dgm:prSet>
      <dgm:spPr/>
    </dgm:pt>
    <dgm:pt modelId="{F401684E-467E-4967-9035-116F9F3D8321}" type="pres">
      <dgm:prSet presAssocID="{FB3DF6FB-E853-4D29-B862-0DDFD3696109}" presName="sibTrans" presStyleCnt="0"/>
      <dgm:spPr/>
    </dgm:pt>
    <dgm:pt modelId="{A1F5501B-9E9F-4900-89C6-BC5605E6A91F}" type="pres">
      <dgm:prSet presAssocID="{C0EF8EC0-9236-4F64-88A5-41498E6F8632}" presName="node" presStyleLbl="node1" presStyleIdx="14" presStyleCnt="16">
        <dgm:presLayoutVars>
          <dgm:bulletEnabled val="1"/>
        </dgm:presLayoutVars>
      </dgm:prSet>
      <dgm:spPr/>
    </dgm:pt>
    <dgm:pt modelId="{90280AC8-6F32-4A40-A887-A83EFA27EB79}" type="pres">
      <dgm:prSet presAssocID="{7CDB7874-6248-407C-8B51-4B98EAB8ACBA}" presName="sibTrans" presStyleCnt="0"/>
      <dgm:spPr/>
    </dgm:pt>
    <dgm:pt modelId="{83FD9622-58C0-4A01-A484-C0F0AB2BDD06}" type="pres">
      <dgm:prSet presAssocID="{9BDC064D-2FBD-45CB-898B-AE2163EE12B0}" presName="node" presStyleLbl="node1" presStyleIdx="15" presStyleCnt="16">
        <dgm:presLayoutVars>
          <dgm:bulletEnabled val="1"/>
        </dgm:presLayoutVars>
      </dgm:prSet>
      <dgm:spPr/>
    </dgm:pt>
  </dgm:ptLst>
  <dgm:cxnLst>
    <dgm:cxn modelId="{9D223806-608E-4628-8828-D9D1E6DD9468}" srcId="{DD751E7D-00E4-45DF-948B-99109F94AD7D}" destId="{56B262CB-9281-43D6-8EE1-932C5498F592}" srcOrd="7" destOrd="0" parTransId="{41A5221B-508F-42B0-8570-114A143C4253}" sibTransId="{DC6A606F-2D49-4EF6-86E4-3697F5930FAC}"/>
    <dgm:cxn modelId="{C41A7D0B-B7DE-4425-8D11-C4D1DD95E916}" type="presOf" srcId="{F702C9AD-BECB-40A2-971D-2F0E87DF2670}" destId="{A4F84E64-750F-4A60-AD09-52774ABD6612}" srcOrd="0" destOrd="0" presId="urn:microsoft.com/office/officeart/2005/8/layout/default"/>
    <dgm:cxn modelId="{3555600E-3E26-4C52-93FC-7284DD898169}" type="presOf" srcId="{DD751E7D-00E4-45DF-948B-99109F94AD7D}" destId="{7F542D9C-0D37-4210-8C62-D822B00D5CB6}" srcOrd="0" destOrd="0" presId="urn:microsoft.com/office/officeart/2005/8/layout/default"/>
    <dgm:cxn modelId="{A0B02628-142C-427B-ACCA-331B8012BCB1}" srcId="{DD751E7D-00E4-45DF-948B-99109F94AD7D}" destId="{4780178C-ED6F-4DFF-8E6C-90FA406C94A9}" srcOrd="2" destOrd="0" parTransId="{9BB21ED2-D77A-4F22-8374-DE4C6F34D1D7}" sibTransId="{949DCA00-51D9-47A1-947D-251E1CDA26D3}"/>
    <dgm:cxn modelId="{D4FF4833-CF71-4D49-A3F5-77A144091EDD}" srcId="{DD751E7D-00E4-45DF-948B-99109F94AD7D}" destId="{0C51B0EC-560C-44FF-BED2-85BECB832328}" srcOrd="12" destOrd="0" parTransId="{6AA8AB72-B5DB-4ACE-8B5B-9EDBFCDE3640}" sibTransId="{C741E227-043B-4064-B1CC-780C1E6A1B89}"/>
    <dgm:cxn modelId="{A2C5583F-0161-4F5A-BC5E-5AB15A43A130}" srcId="{DD751E7D-00E4-45DF-948B-99109F94AD7D}" destId="{40267507-AB84-453C-A3BA-A1F66D0CC9B0}" srcOrd="10" destOrd="0" parTransId="{59EC59B3-9739-4309-B236-42264AFD8057}" sibTransId="{7581D4AA-503B-49DB-A668-3708530B39E9}"/>
    <dgm:cxn modelId="{7D37B55B-88D9-4C75-BD34-7F09BDE8A805}" type="presOf" srcId="{5C4D3F8D-AAA9-4FA3-9505-F81DFD28652D}" destId="{DB5AD559-FE4B-4B79-8FF7-98516722B8DD}" srcOrd="0" destOrd="0" presId="urn:microsoft.com/office/officeart/2005/8/layout/default"/>
    <dgm:cxn modelId="{1CA5F75C-8484-4FB0-BC0F-506D53C945C5}" type="presOf" srcId="{0C51B0EC-560C-44FF-BED2-85BECB832328}" destId="{95E4A48F-8E83-4807-8B08-003A6DB226F1}" srcOrd="0" destOrd="0" presId="urn:microsoft.com/office/officeart/2005/8/layout/default"/>
    <dgm:cxn modelId="{5328F768-5C9D-44CF-94ED-58FEA2CF4969}" type="presOf" srcId="{74BF157F-42B1-4F8B-AF9B-4C5987C367D6}" destId="{80099D60-FE39-4A48-8A4C-067BCE567170}" srcOrd="0" destOrd="0" presId="urn:microsoft.com/office/officeart/2005/8/layout/default"/>
    <dgm:cxn modelId="{AF61CF4A-ED5F-4457-90BF-418EE66E63AC}" srcId="{DD751E7D-00E4-45DF-948B-99109F94AD7D}" destId="{F702C9AD-BECB-40A2-971D-2F0E87DF2670}" srcOrd="6" destOrd="0" parTransId="{C115E33A-5CB9-4E37-9BF0-4C4608DAFBC1}" sibTransId="{19EC46F1-7D3C-41E4-985C-0E7B902D512F}"/>
    <dgm:cxn modelId="{B56E474B-630A-4991-B97E-CBE3F3099D97}" srcId="{DD751E7D-00E4-45DF-948B-99109F94AD7D}" destId="{FF5ED5D6-DAAD-4D13-835B-0B784484C6D1}" srcOrd="5" destOrd="0" parTransId="{8AEBDAB6-72BA-4D3A-A33C-28A057728FA9}" sibTransId="{CDDFC55F-CEC1-4A30-8ADF-EDED565C9E6B}"/>
    <dgm:cxn modelId="{6B1CFA53-4299-4105-AE04-BCF4D1E7C20D}" srcId="{DD751E7D-00E4-45DF-948B-99109F94AD7D}" destId="{1B6A389A-E6B9-468C-B16C-A2668F725151}" srcOrd="9" destOrd="0" parTransId="{E125F2F5-129D-40D9-8F04-13F88CDEE978}" sibTransId="{026EED56-932F-450D-A3A8-BD6F1133E30C}"/>
    <dgm:cxn modelId="{F2AA0C83-A3B4-4D97-AB2E-D1617FB8B3D0}" srcId="{DD751E7D-00E4-45DF-948B-99109F94AD7D}" destId="{74BF157F-42B1-4F8B-AF9B-4C5987C367D6}" srcOrd="11" destOrd="0" parTransId="{72774998-8526-4A25-ADB7-46594A4235C9}" sibTransId="{3D4FAB2E-52B9-4C5F-9B2B-5A6BD88864CA}"/>
    <dgm:cxn modelId="{2D19EB8A-E567-4B3F-8ED4-9F1F12DE7A63}" type="presOf" srcId="{984117E8-9410-4A37-8719-B09DD13FEEC8}" destId="{CCDABE13-BE25-4582-8F61-A97941CF874C}" srcOrd="0" destOrd="0" presId="urn:microsoft.com/office/officeart/2005/8/layout/default"/>
    <dgm:cxn modelId="{C46D8493-5FCA-4425-95BE-A00FE20BC340}" type="presOf" srcId="{C0EF8EC0-9236-4F64-88A5-41498E6F8632}" destId="{A1F5501B-9E9F-4900-89C6-BC5605E6A91F}" srcOrd="0" destOrd="0" presId="urn:microsoft.com/office/officeart/2005/8/layout/default"/>
    <dgm:cxn modelId="{DAA7AA95-A57A-44ED-8A7E-4B3FD3922D40}" type="presOf" srcId="{456B1341-29AC-41B9-A5E2-F85F1E523B02}" destId="{8F78F191-5B3C-450F-9748-A3E76829FDE9}" srcOrd="0" destOrd="0" presId="urn:microsoft.com/office/officeart/2005/8/layout/default"/>
    <dgm:cxn modelId="{8ADB9898-BC5F-4D3B-A780-3B145E9C7CBF}" type="presOf" srcId="{1B6A389A-E6B9-468C-B16C-A2668F725151}" destId="{F8FBB402-D54B-4469-AB9A-CC3D20782F1D}" srcOrd="0" destOrd="0" presId="urn:microsoft.com/office/officeart/2005/8/layout/default"/>
    <dgm:cxn modelId="{195B479C-932B-450B-88F0-0D74C06A91D2}" srcId="{DD751E7D-00E4-45DF-948B-99109F94AD7D}" destId="{984117E8-9410-4A37-8719-B09DD13FEEC8}" srcOrd="13" destOrd="0" parTransId="{3696FC4C-7C03-4A4A-A2F4-ECFABFD6EE1D}" sibTransId="{FB3DF6FB-E853-4D29-B862-0DDFD3696109}"/>
    <dgm:cxn modelId="{AC90EF9C-02DE-4FAA-BAA8-5E2D8BE8F395}" type="presOf" srcId="{4780178C-ED6F-4DFF-8E6C-90FA406C94A9}" destId="{02D7DFE6-CEA8-4C1B-9C7E-E6800B5EE602}" srcOrd="0" destOrd="0" presId="urn:microsoft.com/office/officeart/2005/8/layout/default"/>
    <dgm:cxn modelId="{364AAF9D-47CE-48EF-AB95-C5540655D511}" type="presOf" srcId="{FF5ED5D6-DAAD-4D13-835B-0B784484C6D1}" destId="{55D7EC1A-56F9-4D56-9B85-5A0924445C2F}" srcOrd="0" destOrd="0" presId="urn:microsoft.com/office/officeart/2005/8/layout/default"/>
    <dgm:cxn modelId="{931C7E9E-D447-470C-85CB-A648493F7635}" type="presOf" srcId="{9BDC064D-2FBD-45CB-898B-AE2163EE12B0}" destId="{83FD9622-58C0-4A01-A484-C0F0AB2BDD06}" srcOrd="0" destOrd="0" presId="urn:microsoft.com/office/officeart/2005/8/layout/default"/>
    <dgm:cxn modelId="{267996A4-7C17-4535-B24C-CBA0EB4380B6}" srcId="{DD751E7D-00E4-45DF-948B-99109F94AD7D}" destId="{456B1341-29AC-41B9-A5E2-F85F1E523B02}" srcOrd="1" destOrd="0" parTransId="{E8EE9EA0-9157-4003-BAA8-3583E2565838}" sibTransId="{CC0BC462-0F97-4360-A8F6-EFBFCBB8034C}"/>
    <dgm:cxn modelId="{27188BA6-8A3D-4251-BE1B-31FBEE1D53A0}" type="presOf" srcId="{40267507-AB84-453C-A3BA-A1F66D0CC9B0}" destId="{5BE2BEBB-DF49-4F96-9008-D55DA93EF942}" srcOrd="0" destOrd="0" presId="urn:microsoft.com/office/officeart/2005/8/layout/default"/>
    <dgm:cxn modelId="{3D786DAA-F727-4A47-9287-8F85A6BAE213}" srcId="{DD751E7D-00E4-45DF-948B-99109F94AD7D}" destId="{9BDC064D-2FBD-45CB-898B-AE2163EE12B0}" srcOrd="15" destOrd="0" parTransId="{BD40EF0C-3C87-4897-B431-6A027079B1F1}" sibTransId="{885C4977-C9B1-420A-ABE7-D44CA93AE8CF}"/>
    <dgm:cxn modelId="{8CBA49AB-7776-477E-BC90-85E96B8D169E}" type="presOf" srcId="{C74DC4D9-4B4E-4BD1-8B80-D72114D4405D}" destId="{22F0DF33-3C8C-4454-AAC5-4FC5DFADA531}" srcOrd="0" destOrd="0" presId="urn:microsoft.com/office/officeart/2005/8/layout/default"/>
    <dgm:cxn modelId="{3D1F23B5-0975-4A13-AE3B-85B4F01403FD}" type="presOf" srcId="{B3222B82-9732-4A0C-A2D6-23C62E6CDAA0}" destId="{C969AC0C-51CD-40CB-A904-4F92A0CF12FE}" srcOrd="0" destOrd="0" presId="urn:microsoft.com/office/officeart/2005/8/layout/default"/>
    <dgm:cxn modelId="{E2A688C4-8D79-465F-9F58-EC3B053997D4}" type="presOf" srcId="{56B262CB-9281-43D6-8EE1-932C5498F592}" destId="{D2C32A22-E4D1-4EE8-B1B5-C2FA06C2AEAF}" srcOrd="0" destOrd="0" presId="urn:microsoft.com/office/officeart/2005/8/layout/default"/>
    <dgm:cxn modelId="{B13504CB-7EA9-4851-BAFF-FAA1F32D2881}" type="presOf" srcId="{48027701-D428-4F95-B59A-3D3A6B5A71C5}" destId="{6EC36D5D-1270-431F-8486-783C05DA46D9}" srcOrd="0" destOrd="0" presId="urn:microsoft.com/office/officeart/2005/8/layout/default"/>
    <dgm:cxn modelId="{26E705CC-3943-4E6C-8425-A2CCF121A867}" srcId="{DD751E7D-00E4-45DF-948B-99109F94AD7D}" destId="{5C4D3F8D-AAA9-4FA3-9505-F81DFD28652D}" srcOrd="3" destOrd="0" parTransId="{6ACB318A-8053-43CD-A790-EDB36118AD28}" sibTransId="{FA6EFE91-7173-4448-9FCF-E34D3EE18D3F}"/>
    <dgm:cxn modelId="{50816DD8-BC5F-4100-B8AE-6CA88C69F31F}" srcId="{DD751E7D-00E4-45DF-948B-99109F94AD7D}" destId="{B3222B82-9732-4A0C-A2D6-23C62E6CDAA0}" srcOrd="0" destOrd="0" parTransId="{CAB79C91-E5F4-48D6-9528-988028B2F2B3}" sibTransId="{9E564C61-3058-4D56-BD7D-2DEE8B9331B2}"/>
    <dgm:cxn modelId="{744F59E9-CD43-43B0-AA62-5014F5CD3D8B}" srcId="{DD751E7D-00E4-45DF-948B-99109F94AD7D}" destId="{48027701-D428-4F95-B59A-3D3A6B5A71C5}" srcOrd="8" destOrd="0" parTransId="{4CF03A0D-DEEB-48DD-98B5-772579201964}" sibTransId="{38AFCA10-3AFD-484F-8F13-21FC75373669}"/>
    <dgm:cxn modelId="{0C089CF6-9955-4F56-9D96-8556BD51BD75}" srcId="{DD751E7D-00E4-45DF-948B-99109F94AD7D}" destId="{C0EF8EC0-9236-4F64-88A5-41498E6F8632}" srcOrd="14" destOrd="0" parTransId="{55E6C35A-CF2C-4343-A965-C312F5D3091B}" sibTransId="{7CDB7874-6248-407C-8B51-4B98EAB8ACBA}"/>
    <dgm:cxn modelId="{5F6E28FF-28E7-4D52-B509-AC0DB077DB99}" srcId="{DD751E7D-00E4-45DF-948B-99109F94AD7D}" destId="{C74DC4D9-4B4E-4BD1-8B80-D72114D4405D}" srcOrd="4" destOrd="0" parTransId="{09CD6B9A-90F9-47FF-9DD1-DEF6EFC7B5E3}" sibTransId="{AF36A76F-D8B7-43E9-AA54-E18877324630}"/>
    <dgm:cxn modelId="{708843D9-EE7E-431A-A755-ECE0D16AA39D}" type="presParOf" srcId="{7F542D9C-0D37-4210-8C62-D822B00D5CB6}" destId="{C969AC0C-51CD-40CB-A904-4F92A0CF12FE}" srcOrd="0" destOrd="0" presId="urn:microsoft.com/office/officeart/2005/8/layout/default"/>
    <dgm:cxn modelId="{D8C1D739-CBF3-4AA0-A774-89DB917928F1}" type="presParOf" srcId="{7F542D9C-0D37-4210-8C62-D822B00D5CB6}" destId="{D7B9D004-B62B-469A-8CC1-6857FF0E2E34}" srcOrd="1" destOrd="0" presId="urn:microsoft.com/office/officeart/2005/8/layout/default"/>
    <dgm:cxn modelId="{AD31CCF8-EF00-4081-9311-2E0DD05EF81C}" type="presParOf" srcId="{7F542D9C-0D37-4210-8C62-D822B00D5CB6}" destId="{8F78F191-5B3C-450F-9748-A3E76829FDE9}" srcOrd="2" destOrd="0" presId="urn:microsoft.com/office/officeart/2005/8/layout/default"/>
    <dgm:cxn modelId="{5DFF812E-35B7-4A93-A5A8-F52DD09235FF}" type="presParOf" srcId="{7F542D9C-0D37-4210-8C62-D822B00D5CB6}" destId="{D5D4BA4D-6436-484A-B094-86DE633C3992}" srcOrd="3" destOrd="0" presId="urn:microsoft.com/office/officeart/2005/8/layout/default"/>
    <dgm:cxn modelId="{A32D312C-9235-4C7F-A1C7-BEE4860EAC94}" type="presParOf" srcId="{7F542D9C-0D37-4210-8C62-D822B00D5CB6}" destId="{02D7DFE6-CEA8-4C1B-9C7E-E6800B5EE602}" srcOrd="4" destOrd="0" presId="urn:microsoft.com/office/officeart/2005/8/layout/default"/>
    <dgm:cxn modelId="{0BAABF7C-EE8B-410D-B6F7-CA610234AF24}" type="presParOf" srcId="{7F542D9C-0D37-4210-8C62-D822B00D5CB6}" destId="{F03567F9-B951-436D-958C-3FA033FF10A7}" srcOrd="5" destOrd="0" presId="urn:microsoft.com/office/officeart/2005/8/layout/default"/>
    <dgm:cxn modelId="{DCDFA807-A2E3-453D-BBE9-181439AA2F58}" type="presParOf" srcId="{7F542D9C-0D37-4210-8C62-D822B00D5CB6}" destId="{DB5AD559-FE4B-4B79-8FF7-98516722B8DD}" srcOrd="6" destOrd="0" presId="urn:microsoft.com/office/officeart/2005/8/layout/default"/>
    <dgm:cxn modelId="{D43469C0-0ED3-4305-95F0-97B570E2D842}" type="presParOf" srcId="{7F542D9C-0D37-4210-8C62-D822B00D5CB6}" destId="{72973B12-F024-4A04-8629-C2C2A5E1F212}" srcOrd="7" destOrd="0" presId="urn:microsoft.com/office/officeart/2005/8/layout/default"/>
    <dgm:cxn modelId="{3DC31C71-C35F-4597-B50B-D42445286121}" type="presParOf" srcId="{7F542D9C-0D37-4210-8C62-D822B00D5CB6}" destId="{22F0DF33-3C8C-4454-AAC5-4FC5DFADA531}" srcOrd="8" destOrd="0" presId="urn:microsoft.com/office/officeart/2005/8/layout/default"/>
    <dgm:cxn modelId="{EA888202-FC13-436A-91DA-A876E819B3DF}" type="presParOf" srcId="{7F542D9C-0D37-4210-8C62-D822B00D5CB6}" destId="{1BD0A7CF-72A3-4FA4-9B36-53FE586D6B64}" srcOrd="9" destOrd="0" presId="urn:microsoft.com/office/officeart/2005/8/layout/default"/>
    <dgm:cxn modelId="{367D7031-3710-4E55-9E0B-8360B6010115}" type="presParOf" srcId="{7F542D9C-0D37-4210-8C62-D822B00D5CB6}" destId="{55D7EC1A-56F9-4D56-9B85-5A0924445C2F}" srcOrd="10" destOrd="0" presId="urn:microsoft.com/office/officeart/2005/8/layout/default"/>
    <dgm:cxn modelId="{C17F703A-6AEC-478F-AEC3-D7D7A73B2D7E}" type="presParOf" srcId="{7F542D9C-0D37-4210-8C62-D822B00D5CB6}" destId="{38BC6B73-42CC-48AC-9C4E-3941826235E3}" srcOrd="11" destOrd="0" presId="urn:microsoft.com/office/officeart/2005/8/layout/default"/>
    <dgm:cxn modelId="{92EAB007-15BA-49C9-913A-F1B8004322B1}" type="presParOf" srcId="{7F542D9C-0D37-4210-8C62-D822B00D5CB6}" destId="{A4F84E64-750F-4A60-AD09-52774ABD6612}" srcOrd="12" destOrd="0" presId="urn:microsoft.com/office/officeart/2005/8/layout/default"/>
    <dgm:cxn modelId="{2DCE54FB-C4D3-4258-979A-3AC78914FE4C}" type="presParOf" srcId="{7F542D9C-0D37-4210-8C62-D822B00D5CB6}" destId="{854C935D-37E0-4F73-9A01-7E836853564E}" srcOrd="13" destOrd="0" presId="urn:microsoft.com/office/officeart/2005/8/layout/default"/>
    <dgm:cxn modelId="{3C3E7321-7B7F-4979-A8DA-BEA86BFC8C71}" type="presParOf" srcId="{7F542D9C-0D37-4210-8C62-D822B00D5CB6}" destId="{D2C32A22-E4D1-4EE8-B1B5-C2FA06C2AEAF}" srcOrd="14" destOrd="0" presId="urn:microsoft.com/office/officeart/2005/8/layout/default"/>
    <dgm:cxn modelId="{59DA64B6-32A1-44BB-9A8C-818C7752B7DB}" type="presParOf" srcId="{7F542D9C-0D37-4210-8C62-D822B00D5CB6}" destId="{65A0E85C-7718-4DD4-B12D-87D8496D6F5C}" srcOrd="15" destOrd="0" presId="urn:microsoft.com/office/officeart/2005/8/layout/default"/>
    <dgm:cxn modelId="{330505D7-026C-4764-866D-4C2B32F73A77}" type="presParOf" srcId="{7F542D9C-0D37-4210-8C62-D822B00D5CB6}" destId="{6EC36D5D-1270-431F-8486-783C05DA46D9}" srcOrd="16" destOrd="0" presId="urn:microsoft.com/office/officeart/2005/8/layout/default"/>
    <dgm:cxn modelId="{B4396946-FEB1-475B-8A8D-21A2521553EE}" type="presParOf" srcId="{7F542D9C-0D37-4210-8C62-D822B00D5CB6}" destId="{52FE816C-F169-4291-88CA-A856B6E71DAE}" srcOrd="17" destOrd="0" presId="urn:microsoft.com/office/officeart/2005/8/layout/default"/>
    <dgm:cxn modelId="{5738EE66-9BF7-46BD-93B1-DB358616254A}" type="presParOf" srcId="{7F542D9C-0D37-4210-8C62-D822B00D5CB6}" destId="{F8FBB402-D54B-4469-AB9A-CC3D20782F1D}" srcOrd="18" destOrd="0" presId="urn:microsoft.com/office/officeart/2005/8/layout/default"/>
    <dgm:cxn modelId="{572144DF-7215-4759-9D3F-FEC448120CC7}" type="presParOf" srcId="{7F542D9C-0D37-4210-8C62-D822B00D5CB6}" destId="{E5B7643C-D298-4D11-84BB-4EF90C0FB85A}" srcOrd="19" destOrd="0" presId="urn:microsoft.com/office/officeart/2005/8/layout/default"/>
    <dgm:cxn modelId="{B258B07A-6F55-4D77-815A-0B2B6A555D53}" type="presParOf" srcId="{7F542D9C-0D37-4210-8C62-D822B00D5CB6}" destId="{5BE2BEBB-DF49-4F96-9008-D55DA93EF942}" srcOrd="20" destOrd="0" presId="urn:microsoft.com/office/officeart/2005/8/layout/default"/>
    <dgm:cxn modelId="{E303FEB3-5482-47CC-9B46-ADBC4B666275}" type="presParOf" srcId="{7F542D9C-0D37-4210-8C62-D822B00D5CB6}" destId="{B7C9DE2D-C7F2-42EA-9CF4-406ECBBFE72F}" srcOrd="21" destOrd="0" presId="urn:microsoft.com/office/officeart/2005/8/layout/default"/>
    <dgm:cxn modelId="{D67A51C3-56CE-45BE-AD48-5BE44943853C}" type="presParOf" srcId="{7F542D9C-0D37-4210-8C62-D822B00D5CB6}" destId="{80099D60-FE39-4A48-8A4C-067BCE567170}" srcOrd="22" destOrd="0" presId="urn:microsoft.com/office/officeart/2005/8/layout/default"/>
    <dgm:cxn modelId="{A9D6765D-41EA-46F7-A6D6-B77D6609AC4C}" type="presParOf" srcId="{7F542D9C-0D37-4210-8C62-D822B00D5CB6}" destId="{7E4FAFB9-4EB7-4375-9FB5-6D461F741977}" srcOrd="23" destOrd="0" presId="urn:microsoft.com/office/officeart/2005/8/layout/default"/>
    <dgm:cxn modelId="{5B731990-F387-4108-9310-C7CFE791A19E}" type="presParOf" srcId="{7F542D9C-0D37-4210-8C62-D822B00D5CB6}" destId="{95E4A48F-8E83-4807-8B08-003A6DB226F1}" srcOrd="24" destOrd="0" presId="urn:microsoft.com/office/officeart/2005/8/layout/default"/>
    <dgm:cxn modelId="{01EF179A-9EE9-486C-8AD0-AF54E9E2480D}" type="presParOf" srcId="{7F542D9C-0D37-4210-8C62-D822B00D5CB6}" destId="{70A0AD62-98C9-40F7-A9B8-B19B6B60B17E}" srcOrd="25" destOrd="0" presId="urn:microsoft.com/office/officeart/2005/8/layout/default"/>
    <dgm:cxn modelId="{E4F06691-A87C-4BF2-AE66-96B526813FAA}" type="presParOf" srcId="{7F542D9C-0D37-4210-8C62-D822B00D5CB6}" destId="{CCDABE13-BE25-4582-8F61-A97941CF874C}" srcOrd="26" destOrd="0" presId="urn:microsoft.com/office/officeart/2005/8/layout/default"/>
    <dgm:cxn modelId="{248E2463-310C-4A11-8593-3FE1F420A46B}" type="presParOf" srcId="{7F542D9C-0D37-4210-8C62-D822B00D5CB6}" destId="{F401684E-467E-4967-9035-116F9F3D8321}" srcOrd="27" destOrd="0" presId="urn:microsoft.com/office/officeart/2005/8/layout/default"/>
    <dgm:cxn modelId="{14813AFF-F683-4F3A-AE8B-1B21A2CE631C}" type="presParOf" srcId="{7F542D9C-0D37-4210-8C62-D822B00D5CB6}" destId="{A1F5501B-9E9F-4900-89C6-BC5605E6A91F}" srcOrd="28" destOrd="0" presId="urn:microsoft.com/office/officeart/2005/8/layout/default"/>
    <dgm:cxn modelId="{CA1BC7C8-93CD-4FCE-8F34-7D333A281270}" type="presParOf" srcId="{7F542D9C-0D37-4210-8C62-D822B00D5CB6}" destId="{90280AC8-6F32-4A40-A887-A83EFA27EB79}" srcOrd="29" destOrd="0" presId="urn:microsoft.com/office/officeart/2005/8/layout/default"/>
    <dgm:cxn modelId="{87831251-9891-48D5-A304-2FF2607CDD86}" type="presParOf" srcId="{7F542D9C-0D37-4210-8C62-D822B00D5CB6}" destId="{83FD9622-58C0-4A01-A484-C0F0AB2BDD06}" srcOrd="30" destOrd="0" presId="urn:microsoft.com/office/officeart/2005/8/layout/default"/>
  </dgm:cxnLst>
  <dgm:bg/>
  <dgm:whole>
    <a:ln>
      <a:noFill/>
    </a:ln>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969AC0C-51CD-40CB-A904-4F92A0CF12FE}">
      <dsp:nvSpPr>
        <dsp:cNvPr id="0" name=""/>
        <dsp:cNvSpPr/>
      </dsp:nvSpPr>
      <dsp:spPr>
        <a:xfrm>
          <a:off x="1283" y="558882"/>
          <a:ext cx="1617389" cy="970433"/>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a:latin typeface="Candara" panose="020E0502030303020204" pitchFamily="34" charset="0"/>
            </a:rPr>
            <a:t>Economic Affairs</a:t>
          </a:r>
        </a:p>
      </dsp:txBody>
      <dsp:txXfrm>
        <a:off x="1283" y="558882"/>
        <a:ext cx="1617389" cy="970433"/>
      </dsp:txXfrm>
    </dsp:sp>
    <dsp:sp modelId="{8F78F191-5B3C-450F-9748-A3E76829FDE9}">
      <dsp:nvSpPr>
        <dsp:cNvPr id="0" name=""/>
        <dsp:cNvSpPr/>
      </dsp:nvSpPr>
      <dsp:spPr>
        <a:xfrm>
          <a:off x="1780412" y="558882"/>
          <a:ext cx="1617389" cy="970433"/>
        </a:xfrm>
        <a:prstGeom prst="rect">
          <a:avLst/>
        </a:prstGeom>
        <a:solidFill>
          <a:schemeClr val="accent3">
            <a:hueOff val="180707"/>
            <a:satOff val="6667"/>
            <a:lumOff val="-98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a:latin typeface="Candara" panose="020E0502030303020204" pitchFamily="34" charset="0"/>
            </a:rPr>
            <a:t>Public Finance and Domestic Resource Mobilisation</a:t>
          </a:r>
        </a:p>
      </dsp:txBody>
      <dsp:txXfrm>
        <a:off x="1780412" y="558882"/>
        <a:ext cx="1617389" cy="970433"/>
      </dsp:txXfrm>
    </dsp:sp>
    <dsp:sp modelId="{02D7DFE6-CEA8-4C1B-9C7E-E6800B5EE602}">
      <dsp:nvSpPr>
        <dsp:cNvPr id="0" name=""/>
        <dsp:cNvSpPr/>
      </dsp:nvSpPr>
      <dsp:spPr>
        <a:xfrm>
          <a:off x="3559540" y="558882"/>
          <a:ext cx="1617389" cy="970433"/>
        </a:xfrm>
        <a:prstGeom prst="rect">
          <a:avLst/>
        </a:prstGeom>
        <a:solidFill>
          <a:schemeClr val="accent3">
            <a:hueOff val="361413"/>
            <a:satOff val="13333"/>
            <a:lumOff val="-196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a:latin typeface="Candara" panose="020E0502030303020204" pitchFamily="34" charset="0"/>
            </a:rPr>
            <a:t>Citizens Livelihoods and Micro, Small and Medium Enterprises (MSMEs)</a:t>
          </a:r>
        </a:p>
      </dsp:txBody>
      <dsp:txXfrm>
        <a:off x="3559540" y="558882"/>
        <a:ext cx="1617389" cy="970433"/>
      </dsp:txXfrm>
    </dsp:sp>
    <dsp:sp modelId="{DB5AD559-FE4B-4B79-8FF7-98516722B8DD}">
      <dsp:nvSpPr>
        <dsp:cNvPr id="0" name=""/>
        <dsp:cNvSpPr/>
      </dsp:nvSpPr>
      <dsp:spPr>
        <a:xfrm>
          <a:off x="5338669" y="558882"/>
          <a:ext cx="1617389" cy="970433"/>
        </a:xfrm>
        <a:prstGeom prst="rect">
          <a:avLst/>
        </a:prstGeom>
        <a:solidFill>
          <a:schemeClr val="accent3">
            <a:hueOff val="542120"/>
            <a:satOff val="20000"/>
            <a:lumOff val="-294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a:latin typeface="Candara" panose="020E0502030303020204" pitchFamily="34" charset="0"/>
            </a:rPr>
            <a:t>Stakeholder Relationships and the Sustainable Development Goals (SDGs)</a:t>
          </a:r>
        </a:p>
      </dsp:txBody>
      <dsp:txXfrm>
        <a:off x="5338669" y="558882"/>
        <a:ext cx="1617389" cy="970433"/>
      </dsp:txXfrm>
    </dsp:sp>
    <dsp:sp modelId="{22F0DF33-3C8C-4454-AAC5-4FC5DFADA531}">
      <dsp:nvSpPr>
        <dsp:cNvPr id="0" name=""/>
        <dsp:cNvSpPr/>
      </dsp:nvSpPr>
      <dsp:spPr>
        <a:xfrm>
          <a:off x="7117798" y="558882"/>
          <a:ext cx="1617389" cy="970433"/>
        </a:xfrm>
        <a:prstGeom prst="rect">
          <a:avLst/>
        </a:prstGeom>
        <a:solidFill>
          <a:schemeClr val="accent3">
            <a:hueOff val="722826"/>
            <a:satOff val="26667"/>
            <a:lumOff val="-392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a:latin typeface="Candara" panose="020E0502030303020204" pitchFamily="34" charset="0"/>
            </a:rPr>
            <a:t>Agriculture</a:t>
          </a:r>
        </a:p>
      </dsp:txBody>
      <dsp:txXfrm>
        <a:off x="7117798" y="558882"/>
        <a:ext cx="1617389" cy="970433"/>
      </dsp:txXfrm>
    </dsp:sp>
    <dsp:sp modelId="{55D7EC1A-56F9-4D56-9B85-5A0924445C2F}">
      <dsp:nvSpPr>
        <dsp:cNvPr id="0" name=""/>
        <dsp:cNvSpPr/>
      </dsp:nvSpPr>
      <dsp:spPr>
        <a:xfrm>
          <a:off x="8896926" y="558882"/>
          <a:ext cx="1617389" cy="970433"/>
        </a:xfrm>
        <a:prstGeom prst="rect">
          <a:avLst/>
        </a:prstGeom>
        <a:solidFill>
          <a:schemeClr val="accent3">
            <a:hueOff val="903533"/>
            <a:satOff val="33333"/>
            <a:lumOff val="-490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a:latin typeface="Candara" panose="020E0502030303020204" pitchFamily="34" charset="0"/>
            </a:rPr>
            <a:t>Health</a:t>
          </a:r>
        </a:p>
      </dsp:txBody>
      <dsp:txXfrm>
        <a:off x="8896926" y="558882"/>
        <a:ext cx="1617389" cy="970433"/>
      </dsp:txXfrm>
    </dsp:sp>
    <dsp:sp modelId="{A4F84E64-750F-4A60-AD09-52774ABD6612}">
      <dsp:nvSpPr>
        <dsp:cNvPr id="0" name=""/>
        <dsp:cNvSpPr/>
      </dsp:nvSpPr>
      <dsp:spPr>
        <a:xfrm>
          <a:off x="1283" y="1691055"/>
          <a:ext cx="1617389" cy="970433"/>
        </a:xfrm>
        <a:prstGeom prst="rect">
          <a:avLst/>
        </a:prstGeom>
        <a:solidFill>
          <a:schemeClr val="accent3">
            <a:hueOff val="1084240"/>
            <a:satOff val="40000"/>
            <a:lumOff val="-588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a:latin typeface="Candara" panose="020E0502030303020204" pitchFamily="34" charset="0"/>
            </a:rPr>
            <a:t>Education</a:t>
          </a:r>
        </a:p>
      </dsp:txBody>
      <dsp:txXfrm>
        <a:off x="1283" y="1691055"/>
        <a:ext cx="1617389" cy="970433"/>
      </dsp:txXfrm>
    </dsp:sp>
    <dsp:sp modelId="{D2C32A22-E4D1-4EE8-B1B5-C2FA06C2AEAF}">
      <dsp:nvSpPr>
        <dsp:cNvPr id="0" name=""/>
        <dsp:cNvSpPr/>
      </dsp:nvSpPr>
      <dsp:spPr>
        <a:xfrm>
          <a:off x="1780412" y="1691055"/>
          <a:ext cx="1617389" cy="970433"/>
        </a:xfrm>
        <a:prstGeom prst="rect">
          <a:avLst/>
        </a:prstGeom>
        <a:solidFill>
          <a:schemeClr val="accent3">
            <a:hueOff val="1264946"/>
            <a:satOff val="46667"/>
            <a:lumOff val="-686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a:latin typeface="Candara" panose="020E0502030303020204" pitchFamily="34" charset="0"/>
            </a:rPr>
            <a:t>Legislative Liaison</a:t>
          </a:r>
        </a:p>
      </dsp:txBody>
      <dsp:txXfrm>
        <a:off x="1780412" y="1691055"/>
        <a:ext cx="1617389" cy="970433"/>
      </dsp:txXfrm>
    </dsp:sp>
    <dsp:sp modelId="{6EC36D5D-1270-431F-8486-783C05DA46D9}">
      <dsp:nvSpPr>
        <dsp:cNvPr id="0" name=""/>
        <dsp:cNvSpPr/>
      </dsp:nvSpPr>
      <dsp:spPr>
        <a:xfrm>
          <a:off x="3559540" y="1691055"/>
          <a:ext cx="1617389" cy="970433"/>
        </a:xfrm>
        <a:prstGeom prst="rect">
          <a:avLst/>
        </a:prstGeom>
        <a:solidFill>
          <a:schemeClr val="accent3">
            <a:hueOff val="1445653"/>
            <a:satOff val="53333"/>
            <a:lumOff val="-784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a:latin typeface="Candara" panose="020E0502030303020204" pitchFamily="34" charset="0"/>
            </a:rPr>
            <a:t>Peace and Security </a:t>
          </a:r>
        </a:p>
      </dsp:txBody>
      <dsp:txXfrm>
        <a:off x="3559540" y="1691055"/>
        <a:ext cx="1617389" cy="970433"/>
      </dsp:txXfrm>
    </dsp:sp>
    <dsp:sp modelId="{F8FBB402-D54B-4469-AB9A-CC3D20782F1D}">
      <dsp:nvSpPr>
        <dsp:cNvPr id="0" name=""/>
        <dsp:cNvSpPr/>
      </dsp:nvSpPr>
      <dsp:spPr>
        <a:xfrm>
          <a:off x="5338669" y="1691055"/>
          <a:ext cx="1617389" cy="970433"/>
        </a:xfrm>
        <a:prstGeom prst="rect">
          <a:avLst/>
        </a:prstGeom>
        <a:solidFill>
          <a:schemeClr val="accent3">
            <a:hueOff val="1626359"/>
            <a:satOff val="60000"/>
            <a:lumOff val="-882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a:latin typeface="Candara" panose="020E0502030303020204" pitchFamily="34" charset="0"/>
            </a:rPr>
            <a:t>Legal Services</a:t>
          </a:r>
        </a:p>
      </dsp:txBody>
      <dsp:txXfrm>
        <a:off x="5338669" y="1691055"/>
        <a:ext cx="1617389" cy="970433"/>
      </dsp:txXfrm>
    </dsp:sp>
    <dsp:sp modelId="{5BE2BEBB-DF49-4F96-9008-D55DA93EF942}">
      <dsp:nvSpPr>
        <dsp:cNvPr id="0" name=""/>
        <dsp:cNvSpPr/>
      </dsp:nvSpPr>
      <dsp:spPr>
        <a:xfrm>
          <a:off x="7117798" y="1691055"/>
          <a:ext cx="1617389" cy="970433"/>
        </a:xfrm>
        <a:prstGeom prst="rect">
          <a:avLst/>
        </a:prstGeom>
        <a:solidFill>
          <a:schemeClr val="accent3">
            <a:hueOff val="1807066"/>
            <a:satOff val="66667"/>
            <a:lumOff val="-980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a:latin typeface="Candara" panose="020E0502030303020204" pitchFamily="34" charset="0"/>
            </a:rPr>
            <a:t>Strategic Management and Execution</a:t>
          </a:r>
        </a:p>
      </dsp:txBody>
      <dsp:txXfrm>
        <a:off x="7117798" y="1691055"/>
        <a:ext cx="1617389" cy="970433"/>
      </dsp:txXfrm>
    </dsp:sp>
    <dsp:sp modelId="{80099D60-FE39-4A48-8A4C-067BCE567170}">
      <dsp:nvSpPr>
        <dsp:cNvPr id="0" name=""/>
        <dsp:cNvSpPr/>
      </dsp:nvSpPr>
      <dsp:spPr>
        <a:xfrm>
          <a:off x="8896926" y="1691055"/>
          <a:ext cx="1617389" cy="970433"/>
        </a:xfrm>
        <a:prstGeom prst="rect">
          <a:avLst/>
        </a:prstGeom>
        <a:solidFill>
          <a:schemeClr val="accent3">
            <a:hueOff val="1987773"/>
            <a:satOff val="73333"/>
            <a:lumOff val="-1078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a:latin typeface="Candara" panose="020E0502030303020204" pitchFamily="34" charset="0"/>
            </a:rPr>
            <a:t>Knowledge Management </a:t>
          </a:r>
        </a:p>
      </dsp:txBody>
      <dsp:txXfrm>
        <a:off x="8896926" y="1691055"/>
        <a:ext cx="1617389" cy="970433"/>
      </dsp:txXfrm>
    </dsp:sp>
    <dsp:sp modelId="{95E4A48F-8E83-4807-8B08-003A6DB226F1}">
      <dsp:nvSpPr>
        <dsp:cNvPr id="0" name=""/>
        <dsp:cNvSpPr/>
      </dsp:nvSpPr>
      <dsp:spPr>
        <a:xfrm>
          <a:off x="1780412" y="2823227"/>
          <a:ext cx="1617389" cy="970433"/>
        </a:xfrm>
        <a:prstGeom prst="rect">
          <a:avLst/>
        </a:prstGeom>
        <a:solidFill>
          <a:schemeClr val="accent3">
            <a:hueOff val="2168479"/>
            <a:satOff val="80000"/>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a:latin typeface="Candara" panose="020E0502030303020204" pitchFamily="34" charset="0"/>
            </a:rPr>
            <a:t>Human Resource Management</a:t>
          </a:r>
        </a:p>
      </dsp:txBody>
      <dsp:txXfrm>
        <a:off x="1780412" y="2823227"/>
        <a:ext cx="1617389" cy="970433"/>
      </dsp:txXfrm>
    </dsp:sp>
    <dsp:sp modelId="{CCDABE13-BE25-4582-8F61-A97941CF874C}">
      <dsp:nvSpPr>
        <dsp:cNvPr id="0" name=""/>
        <dsp:cNvSpPr/>
      </dsp:nvSpPr>
      <dsp:spPr>
        <a:xfrm>
          <a:off x="3559540" y="2823227"/>
          <a:ext cx="1617389" cy="970433"/>
        </a:xfrm>
        <a:prstGeom prst="rect">
          <a:avLst/>
        </a:prstGeom>
        <a:solidFill>
          <a:schemeClr val="accent3">
            <a:hueOff val="2349186"/>
            <a:satOff val="86667"/>
            <a:lumOff val="-1274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a:latin typeface="Candara" panose="020E0502030303020204" pitchFamily="34" charset="0"/>
            </a:rPr>
            <a:t>Information Technology</a:t>
          </a:r>
        </a:p>
      </dsp:txBody>
      <dsp:txXfrm>
        <a:off x="3559540" y="2823227"/>
        <a:ext cx="1617389" cy="970433"/>
      </dsp:txXfrm>
    </dsp:sp>
    <dsp:sp modelId="{A1F5501B-9E9F-4900-89C6-BC5605E6A91F}">
      <dsp:nvSpPr>
        <dsp:cNvPr id="0" name=""/>
        <dsp:cNvSpPr/>
      </dsp:nvSpPr>
      <dsp:spPr>
        <a:xfrm>
          <a:off x="5338669" y="2823227"/>
          <a:ext cx="1617389" cy="970433"/>
        </a:xfrm>
        <a:prstGeom prst="rect">
          <a:avLst/>
        </a:prstGeom>
        <a:solidFill>
          <a:schemeClr val="accent3">
            <a:hueOff val="2529893"/>
            <a:satOff val="93333"/>
            <a:lumOff val="-1372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a:latin typeface="Candara" panose="020E0502030303020204" pitchFamily="34" charset="0"/>
            </a:rPr>
            <a:t>Media and Communications</a:t>
          </a:r>
        </a:p>
      </dsp:txBody>
      <dsp:txXfrm>
        <a:off x="5338669" y="2823227"/>
        <a:ext cx="1617389" cy="970433"/>
      </dsp:txXfrm>
    </dsp:sp>
    <dsp:sp modelId="{83FD9622-58C0-4A01-A484-C0F0AB2BDD06}">
      <dsp:nvSpPr>
        <dsp:cNvPr id="0" name=""/>
        <dsp:cNvSpPr/>
      </dsp:nvSpPr>
      <dsp:spPr>
        <a:xfrm>
          <a:off x="7117798" y="2823227"/>
          <a:ext cx="1617389" cy="970433"/>
        </a:xfrm>
        <a:prstGeom prst="rect">
          <a:avLst/>
        </a:prstGeom>
        <a:solidFill>
          <a:schemeClr val="accent3">
            <a:hueOff val="2710599"/>
            <a:satOff val="100000"/>
            <a:lumOff val="-1470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a:latin typeface="Candara" panose="020E0502030303020204" pitchFamily="34" charset="0"/>
            </a:rPr>
            <a:t>Protocol and Logistics</a:t>
          </a:r>
        </a:p>
      </dsp:txBody>
      <dsp:txXfrm>
        <a:off x="7117798" y="2823227"/>
        <a:ext cx="1617389" cy="970433"/>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FFC88A-AB61-9B93-17E9-DF6E37E1547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9977FE61-7B55-4BCC-91DC-C676B7FA1DD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DCB4F4CE-5AE4-7745-EE6A-36FE37F6C444}"/>
              </a:ext>
            </a:extLst>
          </p:cNvPr>
          <p:cNvSpPr>
            <a:spLocks noGrp="1"/>
          </p:cNvSpPr>
          <p:nvPr>
            <p:ph type="dt" sz="half" idx="10"/>
          </p:nvPr>
        </p:nvSpPr>
        <p:spPr/>
        <p:txBody>
          <a:bodyPr/>
          <a:lstStyle/>
          <a:p>
            <a:fld id="{BBDB3AC3-0A1F-465F-9592-96AFDF85789B}" type="datetimeFigureOut">
              <a:rPr lang="en-GB" smtClean="0"/>
              <a:t>17/05/2023</a:t>
            </a:fld>
            <a:endParaRPr lang="en-GB"/>
          </a:p>
        </p:txBody>
      </p:sp>
      <p:sp>
        <p:nvSpPr>
          <p:cNvPr id="5" name="Footer Placeholder 4">
            <a:extLst>
              <a:ext uri="{FF2B5EF4-FFF2-40B4-BE49-F238E27FC236}">
                <a16:creationId xmlns:a16="http://schemas.microsoft.com/office/drawing/2014/main" id="{864809AF-A332-94A7-443A-5FDCB7B3F23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82BBBE2-5AB4-FE69-14FA-45A4E805FC10}"/>
              </a:ext>
            </a:extLst>
          </p:cNvPr>
          <p:cNvSpPr>
            <a:spLocks noGrp="1"/>
          </p:cNvSpPr>
          <p:nvPr>
            <p:ph type="sldNum" sz="quarter" idx="12"/>
          </p:nvPr>
        </p:nvSpPr>
        <p:spPr/>
        <p:txBody>
          <a:bodyPr/>
          <a:lstStyle/>
          <a:p>
            <a:fld id="{F3DC27D7-BFED-417E-9D33-ADE3BAEB4730}" type="slidenum">
              <a:rPr lang="en-GB" smtClean="0"/>
              <a:t>‹#›</a:t>
            </a:fld>
            <a:endParaRPr lang="en-GB"/>
          </a:p>
        </p:txBody>
      </p:sp>
    </p:spTree>
    <p:extLst>
      <p:ext uri="{BB962C8B-B14F-4D97-AF65-F5344CB8AC3E}">
        <p14:creationId xmlns:p14="http://schemas.microsoft.com/office/powerpoint/2010/main" val="41359732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EE066B-C319-D3D2-423B-F0884E471175}"/>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F24DACCE-7BDB-862B-0F63-7FED456C530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6B980BB-DD71-C82C-C14F-0E2505BFFEFE}"/>
              </a:ext>
            </a:extLst>
          </p:cNvPr>
          <p:cNvSpPr>
            <a:spLocks noGrp="1"/>
          </p:cNvSpPr>
          <p:nvPr>
            <p:ph type="dt" sz="half" idx="10"/>
          </p:nvPr>
        </p:nvSpPr>
        <p:spPr/>
        <p:txBody>
          <a:bodyPr/>
          <a:lstStyle/>
          <a:p>
            <a:fld id="{BBDB3AC3-0A1F-465F-9592-96AFDF85789B}" type="datetimeFigureOut">
              <a:rPr lang="en-GB" smtClean="0"/>
              <a:t>17/05/2023</a:t>
            </a:fld>
            <a:endParaRPr lang="en-GB"/>
          </a:p>
        </p:txBody>
      </p:sp>
      <p:sp>
        <p:nvSpPr>
          <p:cNvPr id="5" name="Footer Placeholder 4">
            <a:extLst>
              <a:ext uri="{FF2B5EF4-FFF2-40B4-BE49-F238E27FC236}">
                <a16:creationId xmlns:a16="http://schemas.microsoft.com/office/drawing/2014/main" id="{1D373CE9-FA47-4282-2F20-A5F1B012FD8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21523BA-8AED-84D3-FF90-8B6D01D74ACE}"/>
              </a:ext>
            </a:extLst>
          </p:cNvPr>
          <p:cNvSpPr>
            <a:spLocks noGrp="1"/>
          </p:cNvSpPr>
          <p:nvPr>
            <p:ph type="sldNum" sz="quarter" idx="12"/>
          </p:nvPr>
        </p:nvSpPr>
        <p:spPr/>
        <p:txBody>
          <a:bodyPr/>
          <a:lstStyle/>
          <a:p>
            <a:fld id="{F3DC27D7-BFED-417E-9D33-ADE3BAEB4730}" type="slidenum">
              <a:rPr lang="en-GB" smtClean="0"/>
              <a:t>‹#›</a:t>
            </a:fld>
            <a:endParaRPr lang="en-GB"/>
          </a:p>
        </p:txBody>
      </p:sp>
    </p:spTree>
    <p:extLst>
      <p:ext uri="{BB962C8B-B14F-4D97-AF65-F5344CB8AC3E}">
        <p14:creationId xmlns:p14="http://schemas.microsoft.com/office/powerpoint/2010/main" val="14086505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7F20B91-2511-0467-EB96-7CBED4ADCAD7}"/>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8E274C99-D484-C26F-A354-594C54AAA36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B33C912-9566-635D-517D-3B74B93832F2}"/>
              </a:ext>
            </a:extLst>
          </p:cNvPr>
          <p:cNvSpPr>
            <a:spLocks noGrp="1"/>
          </p:cNvSpPr>
          <p:nvPr>
            <p:ph type="dt" sz="half" idx="10"/>
          </p:nvPr>
        </p:nvSpPr>
        <p:spPr/>
        <p:txBody>
          <a:bodyPr/>
          <a:lstStyle/>
          <a:p>
            <a:fld id="{BBDB3AC3-0A1F-465F-9592-96AFDF85789B}" type="datetimeFigureOut">
              <a:rPr lang="en-GB" smtClean="0"/>
              <a:t>17/05/2023</a:t>
            </a:fld>
            <a:endParaRPr lang="en-GB"/>
          </a:p>
        </p:txBody>
      </p:sp>
      <p:sp>
        <p:nvSpPr>
          <p:cNvPr id="5" name="Footer Placeholder 4">
            <a:extLst>
              <a:ext uri="{FF2B5EF4-FFF2-40B4-BE49-F238E27FC236}">
                <a16:creationId xmlns:a16="http://schemas.microsoft.com/office/drawing/2014/main" id="{61187B4D-7A91-C4F8-79AD-1E2E90AD690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FC04ABC-F574-B04F-7061-B40C81AC3216}"/>
              </a:ext>
            </a:extLst>
          </p:cNvPr>
          <p:cNvSpPr>
            <a:spLocks noGrp="1"/>
          </p:cNvSpPr>
          <p:nvPr>
            <p:ph type="sldNum" sz="quarter" idx="12"/>
          </p:nvPr>
        </p:nvSpPr>
        <p:spPr/>
        <p:txBody>
          <a:bodyPr/>
          <a:lstStyle/>
          <a:p>
            <a:fld id="{F3DC27D7-BFED-417E-9D33-ADE3BAEB4730}" type="slidenum">
              <a:rPr lang="en-GB" smtClean="0"/>
              <a:t>‹#›</a:t>
            </a:fld>
            <a:endParaRPr lang="en-GB"/>
          </a:p>
        </p:txBody>
      </p:sp>
    </p:spTree>
    <p:extLst>
      <p:ext uri="{BB962C8B-B14F-4D97-AF65-F5344CB8AC3E}">
        <p14:creationId xmlns:p14="http://schemas.microsoft.com/office/powerpoint/2010/main" val="8869630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749EDC-5D9A-B249-48B9-DFA862FD681B}"/>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BD30623F-60FB-A73F-5725-1DDFA1AE091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CFEE959-F43E-AC88-AF11-A811CA497A5E}"/>
              </a:ext>
            </a:extLst>
          </p:cNvPr>
          <p:cNvSpPr>
            <a:spLocks noGrp="1"/>
          </p:cNvSpPr>
          <p:nvPr>
            <p:ph type="dt" sz="half" idx="10"/>
          </p:nvPr>
        </p:nvSpPr>
        <p:spPr/>
        <p:txBody>
          <a:bodyPr/>
          <a:lstStyle/>
          <a:p>
            <a:fld id="{BBDB3AC3-0A1F-465F-9592-96AFDF85789B}" type="datetimeFigureOut">
              <a:rPr lang="en-GB" smtClean="0"/>
              <a:t>17/05/2023</a:t>
            </a:fld>
            <a:endParaRPr lang="en-GB"/>
          </a:p>
        </p:txBody>
      </p:sp>
      <p:sp>
        <p:nvSpPr>
          <p:cNvPr id="5" name="Footer Placeholder 4">
            <a:extLst>
              <a:ext uri="{FF2B5EF4-FFF2-40B4-BE49-F238E27FC236}">
                <a16:creationId xmlns:a16="http://schemas.microsoft.com/office/drawing/2014/main" id="{B300B4DF-33B6-DB52-553E-298FEADEC6C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5F4EF5B-EA87-430D-E1CF-593B74E533CB}"/>
              </a:ext>
            </a:extLst>
          </p:cNvPr>
          <p:cNvSpPr>
            <a:spLocks noGrp="1"/>
          </p:cNvSpPr>
          <p:nvPr>
            <p:ph type="sldNum" sz="quarter" idx="12"/>
          </p:nvPr>
        </p:nvSpPr>
        <p:spPr/>
        <p:txBody>
          <a:bodyPr/>
          <a:lstStyle/>
          <a:p>
            <a:fld id="{F3DC27D7-BFED-417E-9D33-ADE3BAEB4730}" type="slidenum">
              <a:rPr lang="en-GB" smtClean="0"/>
              <a:t>‹#›</a:t>
            </a:fld>
            <a:endParaRPr lang="en-GB"/>
          </a:p>
        </p:txBody>
      </p:sp>
    </p:spTree>
    <p:extLst>
      <p:ext uri="{BB962C8B-B14F-4D97-AF65-F5344CB8AC3E}">
        <p14:creationId xmlns:p14="http://schemas.microsoft.com/office/powerpoint/2010/main" val="1400891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7228CC-EFEB-1729-7094-AE4A0832D2B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44A74D98-FCCB-7250-EEBC-71CA4D2B53B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D7C2A28-9AC7-EA79-D29A-43411AACF8D8}"/>
              </a:ext>
            </a:extLst>
          </p:cNvPr>
          <p:cNvSpPr>
            <a:spLocks noGrp="1"/>
          </p:cNvSpPr>
          <p:nvPr>
            <p:ph type="dt" sz="half" idx="10"/>
          </p:nvPr>
        </p:nvSpPr>
        <p:spPr/>
        <p:txBody>
          <a:bodyPr/>
          <a:lstStyle/>
          <a:p>
            <a:fld id="{BBDB3AC3-0A1F-465F-9592-96AFDF85789B}" type="datetimeFigureOut">
              <a:rPr lang="en-GB" smtClean="0"/>
              <a:t>17/05/2023</a:t>
            </a:fld>
            <a:endParaRPr lang="en-GB"/>
          </a:p>
        </p:txBody>
      </p:sp>
      <p:sp>
        <p:nvSpPr>
          <p:cNvPr id="5" name="Footer Placeholder 4">
            <a:extLst>
              <a:ext uri="{FF2B5EF4-FFF2-40B4-BE49-F238E27FC236}">
                <a16:creationId xmlns:a16="http://schemas.microsoft.com/office/drawing/2014/main" id="{C86D3F02-96E4-2C40-4F62-B7F91E4BEE6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A9419E1-EC7F-FC05-4879-F1150885ED5B}"/>
              </a:ext>
            </a:extLst>
          </p:cNvPr>
          <p:cNvSpPr>
            <a:spLocks noGrp="1"/>
          </p:cNvSpPr>
          <p:nvPr>
            <p:ph type="sldNum" sz="quarter" idx="12"/>
          </p:nvPr>
        </p:nvSpPr>
        <p:spPr/>
        <p:txBody>
          <a:bodyPr/>
          <a:lstStyle/>
          <a:p>
            <a:fld id="{F3DC27D7-BFED-417E-9D33-ADE3BAEB4730}" type="slidenum">
              <a:rPr lang="en-GB" smtClean="0"/>
              <a:t>‹#›</a:t>
            </a:fld>
            <a:endParaRPr lang="en-GB"/>
          </a:p>
        </p:txBody>
      </p:sp>
    </p:spTree>
    <p:extLst>
      <p:ext uri="{BB962C8B-B14F-4D97-AF65-F5344CB8AC3E}">
        <p14:creationId xmlns:p14="http://schemas.microsoft.com/office/powerpoint/2010/main" val="32865764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C4F031-E9F9-A667-B559-1BF59B4E9C27}"/>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D862D3AA-A567-BFB7-0149-BB01A410231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463CA3F8-69F0-98CB-DF4D-D4B8BBB51E1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E0890069-335B-52AC-D915-8B3F1DD1EFB3}"/>
              </a:ext>
            </a:extLst>
          </p:cNvPr>
          <p:cNvSpPr>
            <a:spLocks noGrp="1"/>
          </p:cNvSpPr>
          <p:nvPr>
            <p:ph type="dt" sz="half" idx="10"/>
          </p:nvPr>
        </p:nvSpPr>
        <p:spPr/>
        <p:txBody>
          <a:bodyPr/>
          <a:lstStyle/>
          <a:p>
            <a:fld id="{BBDB3AC3-0A1F-465F-9592-96AFDF85789B}" type="datetimeFigureOut">
              <a:rPr lang="en-GB" smtClean="0"/>
              <a:t>17/05/2023</a:t>
            </a:fld>
            <a:endParaRPr lang="en-GB"/>
          </a:p>
        </p:txBody>
      </p:sp>
      <p:sp>
        <p:nvSpPr>
          <p:cNvPr id="6" name="Footer Placeholder 5">
            <a:extLst>
              <a:ext uri="{FF2B5EF4-FFF2-40B4-BE49-F238E27FC236}">
                <a16:creationId xmlns:a16="http://schemas.microsoft.com/office/drawing/2014/main" id="{FA5A2B9A-A58A-B3DD-8958-F98316692B9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16E0B1E-ADDD-C16E-974D-34B6720EBB85}"/>
              </a:ext>
            </a:extLst>
          </p:cNvPr>
          <p:cNvSpPr>
            <a:spLocks noGrp="1"/>
          </p:cNvSpPr>
          <p:nvPr>
            <p:ph type="sldNum" sz="quarter" idx="12"/>
          </p:nvPr>
        </p:nvSpPr>
        <p:spPr/>
        <p:txBody>
          <a:bodyPr/>
          <a:lstStyle/>
          <a:p>
            <a:fld id="{F3DC27D7-BFED-417E-9D33-ADE3BAEB4730}" type="slidenum">
              <a:rPr lang="en-GB" smtClean="0"/>
              <a:t>‹#›</a:t>
            </a:fld>
            <a:endParaRPr lang="en-GB"/>
          </a:p>
        </p:txBody>
      </p:sp>
    </p:spTree>
    <p:extLst>
      <p:ext uri="{BB962C8B-B14F-4D97-AF65-F5344CB8AC3E}">
        <p14:creationId xmlns:p14="http://schemas.microsoft.com/office/powerpoint/2010/main" val="23417437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E9F4EB-2644-B4D1-0A57-CFF34A5CC292}"/>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6F578EDC-9829-4B60-8B60-226B6887398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27FF3D3-8B38-7C9B-A77A-50C86ED646F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37AA9C5D-DD3E-A3EC-6C62-29C99E5828C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1A971AC-786E-398C-F220-8E13D6B0B5E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4B4E9DA1-E095-AE3F-8522-15130EFA78BB}"/>
              </a:ext>
            </a:extLst>
          </p:cNvPr>
          <p:cNvSpPr>
            <a:spLocks noGrp="1"/>
          </p:cNvSpPr>
          <p:nvPr>
            <p:ph type="dt" sz="half" idx="10"/>
          </p:nvPr>
        </p:nvSpPr>
        <p:spPr/>
        <p:txBody>
          <a:bodyPr/>
          <a:lstStyle/>
          <a:p>
            <a:fld id="{BBDB3AC3-0A1F-465F-9592-96AFDF85789B}" type="datetimeFigureOut">
              <a:rPr lang="en-GB" smtClean="0"/>
              <a:t>17/05/2023</a:t>
            </a:fld>
            <a:endParaRPr lang="en-GB"/>
          </a:p>
        </p:txBody>
      </p:sp>
      <p:sp>
        <p:nvSpPr>
          <p:cNvPr id="8" name="Footer Placeholder 7">
            <a:extLst>
              <a:ext uri="{FF2B5EF4-FFF2-40B4-BE49-F238E27FC236}">
                <a16:creationId xmlns:a16="http://schemas.microsoft.com/office/drawing/2014/main" id="{5C05D298-876E-220E-7352-0D53EB1BBB2A}"/>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93A55050-B22D-AEE7-6E00-EFA1D4F85BFA}"/>
              </a:ext>
            </a:extLst>
          </p:cNvPr>
          <p:cNvSpPr>
            <a:spLocks noGrp="1"/>
          </p:cNvSpPr>
          <p:nvPr>
            <p:ph type="sldNum" sz="quarter" idx="12"/>
          </p:nvPr>
        </p:nvSpPr>
        <p:spPr/>
        <p:txBody>
          <a:bodyPr/>
          <a:lstStyle/>
          <a:p>
            <a:fld id="{F3DC27D7-BFED-417E-9D33-ADE3BAEB4730}" type="slidenum">
              <a:rPr lang="en-GB" smtClean="0"/>
              <a:t>‹#›</a:t>
            </a:fld>
            <a:endParaRPr lang="en-GB"/>
          </a:p>
        </p:txBody>
      </p:sp>
    </p:spTree>
    <p:extLst>
      <p:ext uri="{BB962C8B-B14F-4D97-AF65-F5344CB8AC3E}">
        <p14:creationId xmlns:p14="http://schemas.microsoft.com/office/powerpoint/2010/main" val="3077257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C9920C-5508-8FEC-88F4-79B9820E4BC3}"/>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C3CDDAF9-3993-74FD-6A91-3FBD2B387BB7}"/>
              </a:ext>
            </a:extLst>
          </p:cNvPr>
          <p:cNvSpPr>
            <a:spLocks noGrp="1"/>
          </p:cNvSpPr>
          <p:nvPr>
            <p:ph type="dt" sz="half" idx="10"/>
          </p:nvPr>
        </p:nvSpPr>
        <p:spPr/>
        <p:txBody>
          <a:bodyPr/>
          <a:lstStyle/>
          <a:p>
            <a:fld id="{BBDB3AC3-0A1F-465F-9592-96AFDF85789B}" type="datetimeFigureOut">
              <a:rPr lang="en-GB" smtClean="0"/>
              <a:t>17/05/2023</a:t>
            </a:fld>
            <a:endParaRPr lang="en-GB"/>
          </a:p>
        </p:txBody>
      </p:sp>
      <p:sp>
        <p:nvSpPr>
          <p:cNvPr id="4" name="Footer Placeholder 3">
            <a:extLst>
              <a:ext uri="{FF2B5EF4-FFF2-40B4-BE49-F238E27FC236}">
                <a16:creationId xmlns:a16="http://schemas.microsoft.com/office/drawing/2014/main" id="{C6B6ABC8-9BAE-EC6B-2355-559856C3886F}"/>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1B6706AB-3910-23EE-C4B2-CE0D25E7B682}"/>
              </a:ext>
            </a:extLst>
          </p:cNvPr>
          <p:cNvSpPr>
            <a:spLocks noGrp="1"/>
          </p:cNvSpPr>
          <p:nvPr>
            <p:ph type="sldNum" sz="quarter" idx="12"/>
          </p:nvPr>
        </p:nvSpPr>
        <p:spPr/>
        <p:txBody>
          <a:bodyPr/>
          <a:lstStyle/>
          <a:p>
            <a:fld id="{F3DC27D7-BFED-417E-9D33-ADE3BAEB4730}" type="slidenum">
              <a:rPr lang="en-GB" smtClean="0"/>
              <a:t>‹#›</a:t>
            </a:fld>
            <a:endParaRPr lang="en-GB"/>
          </a:p>
        </p:txBody>
      </p:sp>
    </p:spTree>
    <p:extLst>
      <p:ext uri="{BB962C8B-B14F-4D97-AF65-F5344CB8AC3E}">
        <p14:creationId xmlns:p14="http://schemas.microsoft.com/office/powerpoint/2010/main" val="8980167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6A1755F-2ED2-D8CA-2CE8-1C5F9E09E7A9}"/>
              </a:ext>
            </a:extLst>
          </p:cNvPr>
          <p:cNvSpPr>
            <a:spLocks noGrp="1"/>
          </p:cNvSpPr>
          <p:nvPr>
            <p:ph type="dt" sz="half" idx="10"/>
          </p:nvPr>
        </p:nvSpPr>
        <p:spPr/>
        <p:txBody>
          <a:bodyPr/>
          <a:lstStyle/>
          <a:p>
            <a:fld id="{BBDB3AC3-0A1F-465F-9592-96AFDF85789B}" type="datetimeFigureOut">
              <a:rPr lang="en-GB" smtClean="0"/>
              <a:t>17/05/2023</a:t>
            </a:fld>
            <a:endParaRPr lang="en-GB"/>
          </a:p>
        </p:txBody>
      </p:sp>
      <p:sp>
        <p:nvSpPr>
          <p:cNvPr id="3" name="Footer Placeholder 2">
            <a:extLst>
              <a:ext uri="{FF2B5EF4-FFF2-40B4-BE49-F238E27FC236}">
                <a16:creationId xmlns:a16="http://schemas.microsoft.com/office/drawing/2014/main" id="{925921D9-96CA-BED8-AE86-8A69462BD340}"/>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4059E6E3-D5D9-0130-3494-A07DCF7B0931}"/>
              </a:ext>
            </a:extLst>
          </p:cNvPr>
          <p:cNvSpPr>
            <a:spLocks noGrp="1"/>
          </p:cNvSpPr>
          <p:nvPr>
            <p:ph type="sldNum" sz="quarter" idx="12"/>
          </p:nvPr>
        </p:nvSpPr>
        <p:spPr/>
        <p:txBody>
          <a:bodyPr/>
          <a:lstStyle/>
          <a:p>
            <a:fld id="{F3DC27D7-BFED-417E-9D33-ADE3BAEB4730}" type="slidenum">
              <a:rPr lang="en-GB" smtClean="0"/>
              <a:t>‹#›</a:t>
            </a:fld>
            <a:endParaRPr lang="en-GB"/>
          </a:p>
        </p:txBody>
      </p:sp>
    </p:spTree>
    <p:extLst>
      <p:ext uri="{BB962C8B-B14F-4D97-AF65-F5344CB8AC3E}">
        <p14:creationId xmlns:p14="http://schemas.microsoft.com/office/powerpoint/2010/main" val="27989807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AD00E8-F088-3D6C-66E5-00E06AB0636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AE23065A-6D83-9216-B55B-90629E85CF5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8EEC5161-ACE0-AE78-4621-61B55C57232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17AFF13-ACDF-9113-4227-1ACBB265C1F7}"/>
              </a:ext>
            </a:extLst>
          </p:cNvPr>
          <p:cNvSpPr>
            <a:spLocks noGrp="1"/>
          </p:cNvSpPr>
          <p:nvPr>
            <p:ph type="dt" sz="half" idx="10"/>
          </p:nvPr>
        </p:nvSpPr>
        <p:spPr/>
        <p:txBody>
          <a:bodyPr/>
          <a:lstStyle/>
          <a:p>
            <a:fld id="{BBDB3AC3-0A1F-465F-9592-96AFDF85789B}" type="datetimeFigureOut">
              <a:rPr lang="en-GB" smtClean="0"/>
              <a:t>17/05/2023</a:t>
            </a:fld>
            <a:endParaRPr lang="en-GB"/>
          </a:p>
        </p:txBody>
      </p:sp>
      <p:sp>
        <p:nvSpPr>
          <p:cNvPr id="6" name="Footer Placeholder 5">
            <a:extLst>
              <a:ext uri="{FF2B5EF4-FFF2-40B4-BE49-F238E27FC236}">
                <a16:creationId xmlns:a16="http://schemas.microsoft.com/office/drawing/2014/main" id="{1A9C6B4F-52E1-840D-C0CA-7793BB48F3B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73E7058F-C876-7729-7FF3-0242AC13B8D4}"/>
              </a:ext>
            </a:extLst>
          </p:cNvPr>
          <p:cNvSpPr>
            <a:spLocks noGrp="1"/>
          </p:cNvSpPr>
          <p:nvPr>
            <p:ph type="sldNum" sz="quarter" idx="12"/>
          </p:nvPr>
        </p:nvSpPr>
        <p:spPr/>
        <p:txBody>
          <a:bodyPr/>
          <a:lstStyle/>
          <a:p>
            <a:fld id="{F3DC27D7-BFED-417E-9D33-ADE3BAEB4730}" type="slidenum">
              <a:rPr lang="en-GB" smtClean="0"/>
              <a:t>‹#›</a:t>
            </a:fld>
            <a:endParaRPr lang="en-GB"/>
          </a:p>
        </p:txBody>
      </p:sp>
    </p:spTree>
    <p:extLst>
      <p:ext uri="{BB962C8B-B14F-4D97-AF65-F5344CB8AC3E}">
        <p14:creationId xmlns:p14="http://schemas.microsoft.com/office/powerpoint/2010/main" val="18739306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B7931E-3B38-71F3-5292-D52FB47249B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62DC3806-88F2-9B78-0225-47EBD8941B6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8BD7925E-52E6-5B66-7A91-859EAFED5C9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57B9BE6-49E7-8383-D0B3-7A54AE34E92D}"/>
              </a:ext>
            </a:extLst>
          </p:cNvPr>
          <p:cNvSpPr>
            <a:spLocks noGrp="1"/>
          </p:cNvSpPr>
          <p:nvPr>
            <p:ph type="dt" sz="half" idx="10"/>
          </p:nvPr>
        </p:nvSpPr>
        <p:spPr/>
        <p:txBody>
          <a:bodyPr/>
          <a:lstStyle/>
          <a:p>
            <a:fld id="{BBDB3AC3-0A1F-465F-9592-96AFDF85789B}" type="datetimeFigureOut">
              <a:rPr lang="en-GB" smtClean="0"/>
              <a:t>17/05/2023</a:t>
            </a:fld>
            <a:endParaRPr lang="en-GB"/>
          </a:p>
        </p:txBody>
      </p:sp>
      <p:sp>
        <p:nvSpPr>
          <p:cNvPr id="6" name="Footer Placeholder 5">
            <a:extLst>
              <a:ext uri="{FF2B5EF4-FFF2-40B4-BE49-F238E27FC236}">
                <a16:creationId xmlns:a16="http://schemas.microsoft.com/office/drawing/2014/main" id="{052D8331-0D26-CEA6-CD02-C6AA4BF1909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E83B5BA-FCF2-9A05-EF5F-9BB208148CC7}"/>
              </a:ext>
            </a:extLst>
          </p:cNvPr>
          <p:cNvSpPr>
            <a:spLocks noGrp="1"/>
          </p:cNvSpPr>
          <p:nvPr>
            <p:ph type="sldNum" sz="quarter" idx="12"/>
          </p:nvPr>
        </p:nvSpPr>
        <p:spPr/>
        <p:txBody>
          <a:bodyPr/>
          <a:lstStyle/>
          <a:p>
            <a:fld id="{F3DC27D7-BFED-417E-9D33-ADE3BAEB4730}" type="slidenum">
              <a:rPr lang="en-GB" smtClean="0"/>
              <a:t>‹#›</a:t>
            </a:fld>
            <a:endParaRPr lang="en-GB"/>
          </a:p>
        </p:txBody>
      </p:sp>
    </p:spTree>
    <p:extLst>
      <p:ext uri="{BB962C8B-B14F-4D97-AF65-F5344CB8AC3E}">
        <p14:creationId xmlns:p14="http://schemas.microsoft.com/office/powerpoint/2010/main" val="39256280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05449ED-90AD-6FF7-A15D-CE2D3892EC1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FA322598-18B7-39EA-3B9D-BF98D01B82D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C16CB4A-612B-D73E-04FB-F0BB1E4B9A2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BDB3AC3-0A1F-465F-9592-96AFDF85789B}" type="datetimeFigureOut">
              <a:rPr lang="en-GB" smtClean="0"/>
              <a:t>17/05/2023</a:t>
            </a:fld>
            <a:endParaRPr lang="en-GB"/>
          </a:p>
        </p:txBody>
      </p:sp>
      <p:sp>
        <p:nvSpPr>
          <p:cNvPr id="5" name="Footer Placeholder 4">
            <a:extLst>
              <a:ext uri="{FF2B5EF4-FFF2-40B4-BE49-F238E27FC236}">
                <a16:creationId xmlns:a16="http://schemas.microsoft.com/office/drawing/2014/main" id="{EE5855C8-E237-4900-F4EA-7B3E941A7D4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36AB56E2-4813-8406-F0AF-436A16ACBCE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DC27D7-BFED-417E-9D33-ADE3BAEB4730}" type="slidenum">
              <a:rPr lang="en-GB" smtClean="0"/>
              <a:t>‹#›</a:t>
            </a:fld>
            <a:endParaRPr lang="en-GB"/>
          </a:p>
        </p:txBody>
      </p:sp>
    </p:spTree>
    <p:extLst>
      <p:ext uri="{BB962C8B-B14F-4D97-AF65-F5344CB8AC3E}">
        <p14:creationId xmlns:p14="http://schemas.microsoft.com/office/powerpoint/2010/main" val="21335025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1.png"/><Relationship Id="rId2" Type="http://schemas.openxmlformats.org/officeDocument/2006/relationships/diagramData" Target="../diagrams/data1.xml"/><Relationship Id="rId1" Type="http://schemas.openxmlformats.org/officeDocument/2006/relationships/slideLayout" Target="../slideLayouts/slideLayout8.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8" Type="http://schemas.openxmlformats.org/officeDocument/2006/relationships/image" Target="../media/image8.png"/><Relationship Id="rId13" Type="http://schemas.openxmlformats.org/officeDocument/2006/relationships/image" Target="../media/image13.jfif"/><Relationship Id="rId18" Type="http://schemas.openxmlformats.org/officeDocument/2006/relationships/image" Target="../media/image18.JPG"/><Relationship Id="rId3" Type="http://schemas.openxmlformats.org/officeDocument/2006/relationships/image" Target="../media/image3.png"/><Relationship Id="rId21" Type="http://schemas.openxmlformats.org/officeDocument/2006/relationships/image" Target="../media/image21.png"/><Relationship Id="rId7" Type="http://schemas.openxmlformats.org/officeDocument/2006/relationships/image" Target="../media/image7.png"/><Relationship Id="rId12" Type="http://schemas.openxmlformats.org/officeDocument/2006/relationships/image" Target="../media/image12.png"/><Relationship Id="rId17" Type="http://schemas.openxmlformats.org/officeDocument/2006/relationships/image" Target="../media/image17.jfif"/><Relationship Id="rId2" Type="http://schemas.openxmlformats.org/officeDocument/2006/relationships/image" Target="../media/image2.jpg"/><Relationship Id="rId16" Type="http://schemas.openxmlformats.org/officeDocument/2006/relationships/image" Target="../media/image16.png"/><Relationship Id="rId20" Type="http://schemas.openxmlformats.org/officeDocument/2006/relationships/image" Target="../media/image20.jfif"/><Relationship Id="rId1" Type="http://schemas.openxmlformats.org/officeDocument/2006/relationships/slideLayout" Target="../slideLayouts/slideLayout7.xml"/><Relationship Id="rId6" Type="http://schemas.openxmlformats.org/officeDocument/2006/relationships/image" Target="../media/image6.png"/><Relationship Id="rId11" Type="http://schemas.openxmlformats.org/officeDocument/2006/relationships/image" Target="../media/image11.jfif"/><Relationship Id="rId24" Type="http://schemas.openxmlformats.org/officeDocument/2006/relationships/image" Target="../media/image23.png"/><Relationship Id="rId5" Type="http://schemas.openxmlformats.org/officeDocument/2006/relationships/image" Target="../media/image5.png"/><Relationship Id="rId15" Type="http://schemas.openxmlformats.org/officeDocument/2006/relationships/image" Target="../media/image15.jfif"/><Relationship Id="rId23" Type="http://schemas.openxmlformats.org/officeDocument/2006/relationships/image" Target="../media/image1.png"/><Relationship Id="rId10" Type="http://schemas.openxmlformats.org/officeDocument/2006/relationships/image" Target="../media/image10.png"/><Relationship Id="rId19" Type="http://schemas.openxmlformats.org/officeDocument/2006/relationships/image" Target="../media/image19.jfif"/><Relationship Id="rId4" Type="http://schemas.openxmlformats.org/officeDocument/2006/relationships/image" Target="../media/image4.svg"/><Relationship Id="rId9" Type="http://schemas.openxmlformats.org/officeDocument/2006/relationships/image" Target="../media/image9.png"/><Relationship Id="rId14" Type="http://schemas.openxmlformats.org/officeDocument/2006/relationships/image" Target="../media/image14.jfif"/><Relationship Id="rId22" Type="http://schemas.openxmlformats.org/officeDocument/2006/relationships/image" Target="../media/image22.png"/></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B1453B0F-FB11-AFD4-1197-5135C8951815}"/>
              </a:ext>
            </a:extLst>
          </p:cNvPr>
          <p:cNvSpPr>
            <a:spLocks noGrp="1"/>
          </p:cNvSpPr>
          <p:nvPr>
            <p:ph type="subTitle" idx="1"/>
          </p:nvPr>
        </p:nvSpPr>
        <p:spPr>
          <a:xfrm>
            <a:off x="937590" y="3283985"/>
            <a:ext cx="10079935" cy="1924119"/>
          </a:xfrm>
        </p:spPr>
        <p:txBody>
          <a:bodyPr>
            <a:noAutofit/>
          </a:bodyPr>
          <a:lstStyle/>
          <a:p>
            <a:r>
              <a:rPr lang="en-GB" sz="5000" b="1" dirty="0">
                <a:latin typeface="Candara" panose="020E0502030303020204" pitchFamily="34" charset="0"/>
              </a:rPr>
              <a:t>The NGF Secretariat’s Technical Assistance &amp; Development Portfolio</a:t>
            </a:r>
          </a:p>
          <a:p>
            <a:endParaRPr lang="en-GB" sz="5000" b="1" dirty="0">
              <a:latin typeface="Candara" panose="020E0502030303020204" pitchFamily="34" charset="0"/>
            </a:endParaRPr>
          </a:p>
          <a:p>
            <a:r>
              <a:rPr lang="en-GB" sz="5000" dirty="0">
                <a:latin typeface="Candara" panose="020E0502030303020204" pitchFamily="34" charset="0"/>
              </a:rPr>
              <a:t>Asishana Okauru, Director General</a:t>
            </a:r>
          </a:p>
        </p:txBody>
      </p:sp>
      <p:pic>
        <p:nvPicPr>
          <p:cNvPr id="4" name="Picture 3">
            <a:extLst>
              <a:ext uri="{FF2B5EF4-FFF2-40B4-BE49-F238E27FC236}">
                <a16:creationId xmlns:a16="http://schemas.microsoft.com/office/drawing/2014/main" id="{2432C6F8-6963-F9CA-CF7C-EC6A0E22A8DC}"/>
              </a:ext>
            </a:extLst>
          </p:cNvPr>
          <p:cNvPicPr/>
          <p:nvPr/>
        </p:nvPicPr>
        <p:blipFill rotWithShape="1">
          <a:blip r:embed="rId2"/>
          <a:srcRect t="5445" r="5237" b="12185"/>
          <a:stretch/>
        </p:blipFill>
        <p:spPr>
          <a:xfrm>
            <a:off x="3690731" y="939248"/>
            <a:ext cx="4810538" cy="1475960"/>
          </a:xfrm>
          <a:prstGeom prst="rect">
            <a:avLst/>
          </a:prstGeom>
        </p:spPr>
      </p:pic>
    </p:spTree>
    <p:extLst>
      <p:ext uri="{BB962C8B-B14F-4D97-AF65-F5344CB8AC3E}">
        <p14:creationId xmlns:p14="http://schemas.microsoft.com/office/powerpoint/2010/main" val="28704503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87B04385-D5A6-2BAB-9BD9-3CF815FF290A}"/>
              </a:ext>
            </a:extLst>
          </p:cNvPr>
          <p:cNvSpPr>
            <a:spLocks noGrp="1"/>
          </p:cNvSpPr>
          <p:nvPr>
            <p:ph type="title"/>
          </p:nvPr>
        </p:nvSpPr>
        <p:spPr>
          <a:xfrm>
            <a:off x="596348" y="124239"/>
            <a:ext cx="4442860" cy="1600200"/>
          </a:xfrm>
        </p:spPr>
        <p:txBody>
          <a:bodyPr>
            <a:normAutofit/>
          </a:bodyPr>
          <a:lstStyle/>
          <a:p>
            <a:r>
              <a:rPr lang="en-GB" sz="5200" b="1" dirty="0">
                <a:latin typeface="Candara" panose="020E0502030303020204" pitchFamily="34" charset="0"/>
              </a:rPr>
              <a:t>About the NGF</a:t>
            </a:r>
          </a:p>
        </p:txBody>
      </p:sp>
      <p:sp>
        <p:nvSpPr>
          <p:cNvPr id="6" name="Content Placeholder 5">
            <a:extLst>
              <a:ext uri="{FF2B5EF4-FFF2-40B4-BE49-F238E27FC236}">
                <a16:creationId xmlns:a16="http://schemas.microsoft.com/office/drawing/2014/main" id="{B96120BD-5816-8B0F-DDEF-558CE6B40DCF}"/>
              </a:ext>
            </a:extLst>
          </p:cNvPr>
          <p:cNvSpPr>
            <a:spLocks noGrp="1"/>
          </p:cNvSpPr>
          <p:nvPr>
            <p:ph idx="1"/>
          </p:nvPr>
        </p:nvSpPr>
        <p:spPr>
          <a:xfrm>
            <a:off x="5039207" y="1003852"/>
            <a:ext cx="6937445" cy="5854148"/>
          </a:xfrm>
        </p:spPr>
        <p:txBody>
          <a:bodyPr>
            <a:noAutofit/>
          </a:bodyPr>
          <a:lstStyle/>
          <a:p>
            <a:pPr marL="0" indent="0" algn="just">
              <a:lnSpc>
                <a:spcPct val="115000"/>
              </a:lnSpc>
              <a:spcAft>
                <a:spcPts val="800"/>
              </a:spcAft>
              <a:buNone/>
            </a:pPr>
            <a:r>
              <a:rPr lang="en-US" sz="1300" b="1" dirty="0">
                <a:solidFill>
                  <a:srgbClr val="000000"/>
                </a:solidFill>
                <a:effectLst/>
                <a:latin typeface="Candara" panose="020E0502030303020204" pitchFamily="34" charset="0"/>
                <a:ea typeface="Calibri" panose="020F0502020204030204" pitchFamily="34" charset="0"/>
                <a:cs typeface="Calibri" panose="020F0502020204030204" pitchFamily="34" charset="0"/>
              </a:rPr>
              <a:t>Our Vision: </a:t>
            </a:r>
            <a:r>
              <a:rPr lang="en-US" sz="1300" dirty="0">
                <a:effectLst/>
                <a:latin typeface="Candara" panose="020E0502030303020204" pitchFamily="34" charset="0"/>
                <a:ea typeface="Calibri" panose="020F0502020204030204" pitchFamily="34" charset="0"/>
                <a:cs typeface="Calibri" panose="020F0502020204030204" pitchFamily="34" charset="0"/>
              </a:rPr>
              <a:t>To be a credible, non-partisan body respected nationally and internationally, for sub-national governance and development.</a:t>
            </a:r>
            <a:endParaRPr lang="en-GB" sz="1300"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15000"/>
              </a:lnSpc>
              <a:spcAft>
                <a:spcPts val="800"/>
              </a:spcAft>
              <a:buNone/>
            </a:pPr>
            <a:r>
              <a:rPr lang="en-US" sz="1300" b="1" dirty="0">
                <a:solidFill>
                  <a:srgbClr val="000000"/>
                </a:solidFill>
                <a:effectLst/>
                <a:latin typeface="Candara" panose="020E0502030303020204" pitchFamily="34" charset="0"/>
                <a:ea typeface="Calibri" panose="020F0502020204030204" pitchFamily="34" charset="0"/>
                <a:cs typeface="Calibri" panose="020F0502020204030204" pitchFamily="34" charset="0"/>
              </a:rPr>
              <a:t>Our Missio</a:t>
            </a:r>
            <a:r>
              <a:rPr lang="en-US" sz="1300" b="1" dirty="0">
                <a:solidFill>
                  <a:srgbClr val="000000"/>
                </a:solidFill>
                <a:latin typeface="Candara" panose="020E0502030303020204" pitchFamily="34" charset="0"/>
                <a:ea typeface="Calibri" panose="020F0502020204030204" pitchFamily="34" charset="0"/>
                <a:cs typeface="Calibri" panose="020F0502020204030204" pitchFamily="34" charset="0"/>
              </a:rPr>
              <a:t>n: </a:t>
            </a:r>
            <a:r>
              <a:rPr lang="en-US" sz="1300" dirty="0">
                <a:solidFill>
                  <a:srgbClr val="000000"/>
                </a:solidFill>
                <a:effectLst/>
                <a:latin typeface="Candara" panose="020E0502030303020204" pitchFamily="34" charset="0"/>
                <a:ea typeface="Calibri" panose="020F0502020204030204" pitchFamily="34" charset="0"/>
                <a:cs typeface="Calibri" panose="020F0502020204030204" pitchFamily="34" charset="0"/>
              </a:rPr>
              <a:t>We are committed to collaborative development to ensure excellence in governance at the sub-national level.</a:t>
            </a:r>
            <a:endParaRPr lang="en-GB" sz="13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15000"/>
              </a:lnSpc>
              <a:spcBef>
                <a:spcPts val="200"/>
              </a:spcBef>
              <a:spcAft>
                <a:spcPts val="1200"/>
              </a:spcAft>
              <a:buNone/>
            </a:pPr>
            <a:r>
              <a:rPr lang="en-US" sz="1300" b="1" dirty="0">
                <a:solidFill>
                  <a:srgbClr val="000000"/>
                </a:solidFill>
                <a:effectLst/>
                <a:latin typeface="Candara" panose="020E0502030303020204" pitchFamily="34" charset="0"/>
                <a:ea typeface="Times New Roman" panose="02020603050405020304" pitchFamily="18" charset="0"/>
                <a:cs typeface="Calibri" panose="020F0502020204030204" pitchFamily="34" charset="0"/>
              </a:rPr>
              <a:t>Core Values</a:t>
            </a:r>
          </a:p>
          <a:p>
            <a:pPr marL="342900" indent="-342900">
              <a:lnSpc>
                <a:spcPct val="115000"/>
              </a:lnSpc>
              <a:spcBef>
                <a:spcPts val="200"/>
              </a:spcBef>
              <a:spcAft>
                <a:spcPts val="1200"/>
              </a:spcAft>
              <a:buFont typeface="+mj-lt"/>
              <a:buAutoNum type="arabicPeriod"/>
            </a:pPr>
            <a:r>
              <a:rPr lang="en-US" sz="1300" b="1" dirty="0">
                <a:solidFill>
                  <a:srgbClr val="000000"/>
                </a:solidFill>
                <a:effectLst/>
                <a:latin typeface="Candara" panose="020E0502030303020204" pitchFamily="34" charset="0"/>
                <a:ea typeface="Calibri" panose="020F0502020204030204" pitchFamily="34" charset="0"/>
                <a:cs typeface="Calibri" panose="020F0502020204030204" pitchFamily="34" charset="0"/>
              </a:rPr>
              <a:t>Professionalism</a:t>
            </a:r>
            <a:r>
              <a:rPr lang="en-US" sz="1300" dirty="0">
                <a:solidFill>
                  <a:srgbClr val="000000"/>
                </a:solidFill>
                <a:effectLst/>
                <a:latin typeface="Candara" panose="020E0502030303020204" pitchFamily="34" charset="0"/>
                <a:ea typeface="Calibri" panose="020F0502020204030204" pitchFamily="34" charset="0"/>
                <a:cs typeface="Calibri" panose="020F0502020204030204" pitchFamily="34" charset="0"/>
              </a:rPr>
              <a:t> – To achieve the highest standards in support of our mission, NGF is committed to nurturing an organisational culture in which our staff </a:t>
            </a:r>
            <a:r>
              <a:rPr lang="en-US" sz="1300" dirty="0" err="1">
                <a:solidFill>
                  <a:srgbClr val="000000"/>
                </a:solidFill>
                <a:effectLst/>
                <a:latin typeface="Candara" panose="020E0502030303020204" pitchFamily="34" charset="0"/>
                <a:ea typeface="Calibri" panose="020F0502020204030204" pitchFamily="34" charset="0"/>
                <a:cs typeface="Calibri" panose="020F0502020204030204" pitchFamily="34" charset="0"/>
              </a:rPr>
              <a:t>optimise</a:t>
            </a:r>
            <a:r>
              <a:rPr lang="en-US" sz="1300" dirty="0">
                <a:solidFill>
                  <a:srgbClr val="000000"/>
                </a:solidFill>
                <a:effectLst/>
                <a:latin typeface="Candara" panose="020E0502030303020204" pitchFamily="34" charset="0"/>
                <a:ea typeface="Calibri" panose="020F0502020204030204" pitchFamily="34" charset="0"/>
                <a:cs typeface="Calibri" panose="020F0502020204030204" pitchFamily="34" charset="0"/>
              </a:rPr>
              <a:t> their time, talent, and opportunities to pursue excellence in whatever they do. </a:t>
            </a:r>
            <a:endParaRPr lang="en-GB" sz="13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800"/>
              </a:spcAft>
              <a:buFont typeface="+mj-lt"/>
              <a:buAutoNum type="arabicPeriod"/>
              <a:tabLst>
                <a:tab pos="2700655" algn="l"/>
              </a:tabLst>
            </a:pPr>
            <a:r>
              <a:rPr lang="en-US" sz="1300" b="1" dirty="0">
                <a:solidFill>
                  <a:srgbClr val="000000"/>
                </a:solidFill>
                <a:effectLst/>
                <a:latin typeface="Candara" panose="020E0502030303020204" pitchFamily="34" charset="0"/>
                <a:ea typeface="Calibri" panose="020F0502020204030204" pitchFamily="34" charset="0"/>
                <a:cs typeface="Calibri" panose="020F0502020204030204" pitchFamily="34" charset="0"/>
              </a:rPr>
              <a:t>Integrity</a:t>
            </a:r>
            <a:r>
              <a:rPr lang="en-US" sz="1300" dirty="0">
                <a:solidFill>
                  <a:srgbClr val="000000"/>
                </a:solidFill>
                <a:effectLst/>
                <a:latin typeface="Candara" panose="020E0502030303020204" pitchFamily="34" charset="0"/>
                <a:ea typeface="Calibri" panose="020F0502020204030204" pitchFamily="34" charset="0"/>
                <a:cs typeface="Calibri" panose="020F0502020204030204" pitchFamily="34" charset="0"/>
              </a:rPr>
              <a:t> – NGF maintains an environment of trust, built upon honesty, ethical behaviour, respect, and </a:t>
            </a:r>
            <a:r>
              <a:rPr lang="en-US" sz="1300" dirty="0" err="1">
                <a:solidFill>
                  <a:srgbClr val="000000"/>
                </a:solidFill>
                <a:effectLst/>
                <a:latin typeface="Candara" panose="020E0502030303020204" pitchFamily="34" charset="0"/>
                <a:ea typeface="Calibri" panose="020F0502020204030204" pitchFamily="34" charset="0"/>
                <a:cs typeface="Calibri" panose="020F0502020204030204" pitchFamily="34" charset="0"/>
              </a:rPr>
              <a:t>candour</a:t>
            </a:r>
            <a:r>
              <a:rPr lang="en-US" sz="1300" dirty="0">
                <a:solidFill>
                  <a:srgbClr val="000000"/>
                </a:solidFill>
                <a:effectLst/>
                <a:latin typeface="Candara" panose="020E0502030303020204" pitchFamily="34" charset="0"/>
                <a:ea typeface="Calibri" panose="020F0502020204030204" pitchFamily="34" charset="0"/>
                <a:cs typeface="Calibri" panose="020F0502020204030204" pitchFamily="34" charset="0"/>
              </a:rPr>
              <a:t>. </a:t>
            </a:r>
            <a:endParaRPr lang="en-GB" sz="13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800"/>
              </a:spcAft>
              <a:buFont typeface="+mj-lt"/>
              <a:buAutoNum type="arabicPeriod"/>
              <a:tabLst>
                <a:tab pos="2700655" algn="l"/>
              </a:tabLst>
            </a:pPr>
            <a:r>
              <a:rPr lang="en-US" sz="1300" b="1" dirty="0">
                <a:solidFill>
                  <a:srgbClr val="000000"/>
                </a:solidFill>
                <a:effectLst/>
                <a:latin typeface="Candara" panose="020E0502030303020204" pitchFamily="34" charset="0"/>
                <a:ea typeface="Calibri" panose="020F0502020204030204" pitchFamily="34" charset="0"/>
                <a:cs typeface="Calibri" panose="020F0502020204030204" pitchFamily="34" charset="0"/>
              </a:rPr>
              <a:t>Partnership</a:t>
            </a:r>
            <a:r>
              <a:rPr lang="en-US" sz="1300" dirty="0">
                <a:solidFill>
                  <a:srgbClr val="000000"/>
                </a:solidFill>
                <a:effectLst/>
                <a:latin typeface="Candara" panose="020E0502030303020204" pitchFamily="34" charset="0"/>
                <a:ea typeface="Calibri" panose="020F0502020204030204" pitchFamily="34" charset="0"/>
                <a:cs typeface="Calibri" panose="020F0502020204030204" pitchFamily="34" charset="0"/>
              </a:rPr>
              <a:t> – We strive for partnership with national actors and international development partners, recognizing their role as important contributors of skill and creativity to our mission and the propagation of results in States. </a:t>
            </a:r>
            <a:endParaRPr lang="en-GB" sz="13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800"/>
              </a:spcAft>
              <a:buFont typeface="+mj-lt"/>
              <a:buAutoNum type="arabicPeriod"/>
              <a:tabLst>
                <a:tab pos="2700655" algn="l"/>
              </a:tabLst>
            </a:pPr>
            <a:r>
              <a:rPr lang="en-US" sz="1300" b="1" dirty="0">
                <a:solidFill>
                  <a:srgbClr val="000000"/>
                </a:solidFill>
                <a:effectLst/>
                <a:latin typeface="Candara" panose="020E0502030303020204" pitchFamily="34" charset="0"/>
                <a:ea typeface="Calibri" panose="020F0502020204030204" pitchFamily="34" charset="0"/>
                <a:cs typeface="Calibri" panose="020F0502020204030204" pitchFamily="34" charset="0"/>
              </a:rPr>
              <a:t>Accountability</a:t>
            </a:r>
            <a:r>
              <a:rPr lang="en-US" sz="1300" dirty="0">
                <a:solidFill>
                  <a:srgbClr val="000000"/>
                </a:solidFill>
                <a:effectLst/>
                <a:latin typeface="Candara" panose="020E0502030303020204" pitchFamily="34" charset="0"/>
                <a:ea typeface="Calibri" panose="020F0502020204030204" pitchFamily="34" charset="0"/>
                <a:cs typeface="Calibri" panose="020F0502020204030204" pitchFamily="34" charset="0"/>
              </a:rPr>
              <a:t> – NGF breeds a culture of responsibility by investing the resources entrusted to us optimally and efficiently and maintaining the highest standards of performance. </a:t>
            </a:r>
            <a:endParaRPr lang="en-GB" sz="13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800"/>
              </a:spcAft>
              <a:buFont typeface="+mj-lt"/>
              <a:buAutoNum type="arabicPeriod"/>
              <a:tabLst>
                <a:tab pos="2700655" algn="l"/>
              </a:tabLst>
            </a:pPr>
            <a:r>
              <a:rPr lang="en-US" sz="1300" b="1" dirty="0">
                <a:solidFill>
                  <a:srgbClr val="000000"/>
                </a:solidFill>
                <a:effectLst/>
                <a:latin typeface="Candara" panose="020E0502030303020204" pitchFamily="34" charset="0"/>
                <a:ea typeface="Calibri" panose="020F0502020204030204" pitchFamily="34" charset="0"/>
                <a:cs typeface="Calibri" panose="020F0502020204030204" pitchFamily="34" charset="0"/>
              </a:rPr>
              <a:t>Learning</a:t>
            </a:r>
            <a:r>
              <a:rPr lang="en-US" sz="1300" dirty="0">
                <a:solidFill>
                  <a:srgbClr val="000000"/>
                </a:solidFill>
                <a:effectLst/>
                <a:latin typeface="Candara" panose="020E0502030303020204" pitchFamily="34" charset="0"/>
                <a:ea typeface="Calibri" panose="020F0502020204030204" pitchFamily="34" charset="0"/>
                <a:cs typeface="Calibri" panose="020F0502020204030204" pitchFamily="34" charset="0"/>
              </a:rPr>
              <a:t> – We encourage a learning environment by continually identifying the opportunities to enhance learning, development, and professional growth; and sharing our best insights with others.</a:t>
            </a:r>
            <a:endParaRPr lang="en-GB" sz="13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 name="Text Placeholder 6">
            <a:extLst>
              <a:ext uri="{FF2B5EF4-FFF2-40B4-BE49-F238E27FC236}">
                <a16:creationId xmlns:a16="http://schemas.microsoft.com/office/drawing/2014/main" id="{7D50AF7B-4D9B-2323-A464-B21BC7E748F0}"/>
              </a:ext>
            </a:extLst>
          </p:cNvPr>
          <p:cNvSpPr>
            <a:spLocks noGrp="1"/>
          </p:cNvSpPr>
          <p:nvPr>
            <p:ph type="body" sz="half" idx="2"/>
          </p:nvPr>
        </p:nvSpPr>
        <p:spPr>
          <a:xfrm>
            <a:off x="596348" y="2057399"/>
            <a:ext cx="4175677" cy="4472609"/>
          </a:xfrm>
        </p:spPr>
        <p:txBody>
          <a:bodyPr>
            <a:noAutofit/>
          </a:bodyPr>
          <a:lstStyle/>
          <a:p>
            <a:pPr algn="just">
              <a:lnSpc>
                <a:spcPct val="115000"/>
              </a:lnSpc>
              <a:spcAft>
                <a:spcPts val="800"/>
              </a:spcAft>
              <a:tabLst>
                <a:tab pos="2700655" algn="l"/>
              </a:tabLst>
            </a:pPr>
            <a:r>
              <a:rPr lang="en-US" sz="1300" dirty="0">
                <a:latin typeface="Candara" panose="020E0502030303020204" pitchFamily="34" charset="0"/>
                <a:ea typeface="Calibri" panose="020F0502020204030204" pitchFamily="34" charset="0"/>
                <a:cs typeface="Times New Roman" panose="02020603050405020304" pitchFamily="18" charset="0"/>
              </a:rPr>
              <a:t>T</a:t>
            </a:r>
            <a:r>
              <a:rPr lang="en-US" sz="1300" dirty="0">
                <a:effectLst/>
                <a:latin typeface="Candara" panose="020E0502030303020204" pitchFamily="34" charset="0"/>
                <a:ea typeface="Calibri" panose="020F0502020204030204" pitchFamily="34" charset="0"/>
                <a:cs typeface="Times New Roman" panose="02020603050405020304" pitchFamily="18" charset="0"/>
              </a:rPr>
              <a:t>he Nigeria Governors’ Forum (NGF) was founded in 1999 as a non-profit, non-partisan association of the 36 democratically elected governors of Nigeria. </a:t>
            </a:r>
          </a:p>
          <a:p>
            <a:pPr algn="just">
              <a:lnSpc>
                <a:spcPct val="115000"/>
              </a:lnSpc>
              <a:spcAft>
                <a:spcPts val="800"/>
              </a:spcAft>
              <a:tabLst>
                <a:tab pos="2700655" algn="l"/>
              </a:tabLst>
            </a:pPr>
            <a:r>
              <a:rPr lang="en-US" sz="1300" dirty="0">
                <a:effectLst/>
                <a:latin typeface="Candara" panose="020E0502030303020204" pitchFamily="34" charset="0"/>
                <a:ea typeface="Calibri" panose="020F0502020204030204" pitchFamily="34" charset="0"/>
                <a:cs typeface="Calibri" panose="020F0502020204030204" pitchFamily="34" charset="0"/>
              </a:rPr>
              <a:t>It is the leading voice of governors with a </a:t>
            </a:r>
            <a:r>
              <a:rPr lang="en-US" sz="1300" dirty="0">
                <a:effectLst/>
                <a:latin typeface="Candara" panose="020E0502030303020204" pitchFamily="34" charset="0"/>
                <a:ea typeface="Calibri" panose="020F0502020204030204" pitchFamily="34" charset="0"/>
                <a:cs typeface="Times New Roman" panose="02020603050405020304" pitchFamily="18" charset="0"/>
              </a:rPr>
              <a:t>vision to promote inclusiveness, democratic values, good governance, and sustainable development at the sub-national level. In living up to its mandate, the Forum has today evolved to become a veritable platform that leverages the potentials of federalism to address critical issues of national concern.</a:t>
            </a:r>
            <a:endParaRPr lang="en-GB" sz="13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800"/>
              </a:spcAft>
              <a:tabLst>
                <a:tab pos="2700655" algn="l"/>
              </a:tabLst>
            </a:pPr>
            <a:r>
              <a:rPr lang="en-US" sz="1300" dirty="0">
                <a:effectLst/>
                <a:latin typeface="Candara" panose="020E0502030303020204" pitchFamily="34" charset="0"/>
                <a:ea typeface="Calibri" panose="020F0502020204030204" pitchFamily="34" charset="0"/>
                <a:cs typeface="Times New Roman" panose="02020603050405020304" pitchFamily="18" charset="0"/>
              </a:rPr>
              <a:t>The activities of the Forum are driven by the NGF Secretariat, a policy hub that gives direction and meaning to the NGF. The Secretariat is also a resource centre for sub-national data and policies. </a:t>
            </a:r>
            <a:endParaRPr lang="en-GB" sz="1300" dirty="0"/>
          </a:p>
        </p:txBody>
      </p:sp>
      <p:pic>
        <p:nvPicPr>
          <p:cNvPr id="8" name="Picture 7">
            <a:extLst>
              <a:ext uri="{FF2B5EF4-FFF2-40B4-BE49-F238E27FC236}">
                <a16:creationId xmlns:a16="http://schemas.microsoft.com/office/drawing/2014/main" id="{244EA1BF-E4D2-13C7-583F-8F0B3CD304D8}"/>
              </a:ext>
            </a:extLst>
          </p:cNvPr>
          <p:cNvPicPr/>
          <p:nvPr/>
        </p:nvPicPr>
        <p:blipFill rotWithShape="1">
          <a:blip r:embed="rId2"/>
          <a:srcRect t="5445" r="5237" b="12185"/>
          <a:stretch/>
        </p:blipFill>
        <p:spPr>
          <a:xfrm>
            <a:off x="0" y="92214"/>
            <a:ext cx="1709530" cy="593586"/>
          </a:xfrm>
          <a:prstGeom prst="rect">
            <a:avLst/>
          </a:prstGeom>
        </p:spPr>
      </p:pic>
    </p:spTree>
    <p:extLst>
      <p:ext uri="{BB962C8B-B14F-4D97-AF65-F5344CB8AC3E}">
        <p14:creationId xmlns:p14="http://schemas.microsoft.com/office/powerpoint/2010/main" val="34049586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reeform: Shape 3">
            <a:extLst>
              <a:ext uri="{FF2B5EF4-FFF2-40B4-BE49-F238E27FC236}">
                <a16:creationId xmlns:a16="http://schemas.microsoft.com/office/drawing/2014/main" id="{A08CA969-0749-49CA-F949-BA3C923C0866}"/>
              </a:ext>
            </a:extLst>
          </p:cNvPr>
          <p:cNvSpPr/>
          <p:nvPr/>
        </p:nvSpPr>
        <p:spPr>
          <a:xfrm>
            <a:off x="68333" y="1852848"/>
            <a:ext cx="1851917" cy="924624"/>
          </a:xfrm>
          <a:custGeom>
            <a:avLst/>
            <a:gdLst>
              <a:gd name="connsiteX0" fmla="*/ 0 w 2176504"/>
              <a:gd name="connsiteY0" fmla="*/ 0 h 1305902"/>
              <a:gd name="connsiteX1" fmla="*/ 2176504 w 2176504"/>
              <a:gd name="connsiteY1" fmla="*/ 0 h 1305902"/>
              <a:gd name="connsiteX2" fmla="*/ 2176504 w 2176504"/>
              <a:gd name="connsiteY2" fmla="*/ 1305902 h 1305902"/>
              <a:gd name="connsiteX3" fmla="*/ 0 w 2176504"/>
              <a:gd name="connsiteY3" fmla="*/ 1305902 h 1305902"/>
              <a:gd name="connsiteX4" fmla="*/ 0 w 2176504"/>
              <a:gd name="connsiteY4" fmla="*/ 0 h 130590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76504" h="1305902">
                <a:moveTo>
                  <a:pt x="0" y="0"/>
                </a:moveTo>
                <a:lnTo>
                  <a:pt x="2176504" y="0"/>
                </a:lnTo>
                <a:lnTo>
                  <a:pt x="2176504" y="1305902"/>
                </a:lnTo>
                <a:lnTo>
                  <a:pt x="0" y="1305902"/>
                </a:lnTo>
                <a:lnTo>
                  <a:pt x="0" y="0"/>
                </a:lnTo>
                <a:close/>
              </a:path>
            </a:pathLst>
          </a:custGeom>
          <a:solidFill>
            <a:srgbClr val="E88B33">
              <a:hueOff val="0"/>
              <a:satOff val="0"/>
              <a:lumOff val="0"/>
              <a:alphaOff val="0"/>
            </a:srgbClr>
          </a:solidFill>
          <a:ln w="15875" cap="flat" cmpd="sng" algn="ctr">
            <a:solidFill>
              <a:srgbClr val="FFFFFF">
                <a:hueOff val="0"/>
                <a:satOff val="0"/>
                <a:lumOff val="0"/>
                <a:alphaOff val="0"/>
              </a:srgbClr>
            </a:solidFill>
            <a:prstDash val="solid"/>
          </a:ln>
          <a:effectLst/>
        </p:spPr>
        <p:txBody>
          <a:bodyPr spcFirstLastPara="0" vert="horz" wrap="square" lIns="36000" tIns="45720" rIns="45720" bIns="45720" numCol="1" spcCol="1270" anchor="ctr" anchorCtr="0">
            <a:noAutofit/>
          </a:bodyPr>
          <a:lstStyle/>
          <a:p>
            <a:pPr marL="0" marR="0" lvl="0" indent="0" algn="ctr" defTabSz="533400" eaLnBrk="1" fontAlgn="auto" latinLnBrk="0" hangingPunct="1">
              <a:lnSpc>
                <a:spcPct val="90000"/>
              </a:lnSpc>
              <a:spcBef>
                <a:spcPct val="0"/>
              </a:spcBef>
              <a:spcAft>
                <a:spcPct val="35000"/>
              </a:spcAft>
              <a:buClrTx/>
              <a:buSzTx/>
              <a:buFontTx/>
              <a:buNone/>
              <a:tabLst/>
              <a:defRPr/>
            </a:pPr>
            <a:r>
              <a:rPr kumimoji="0" lang="en-GB" sz="1200" i="0" u="none" strike="noStrike" kern="0" cap="none" spc="0" normalizeH="0" baseline="0" noProof="0" dirty="0">
                <a:ln>
                  <a:noFill/>
                </a:ln>
                <a:solidFill>
                  <a:srgbClr val="FFFFFF"/>
                </a:solidFill>
                <a:effectLst/>
                <a:uLnTx/>
                <a:uFillTx/>
                <a:latin typeface="Candara" panose="020E0502030303020204" pitchFamily="34" charset="0"/>
              </a:rPr>
              <a:t>Stakeholder values </a:t>
            </a:r>
            <a:r>
              <a:rPr kumimoji="0" lang="en-GB" sz="1200" i="1" u="none" strike="noStrike" kern="0" cap="none" spc="0" normalizeH="0" baseline="0" noProof="0" dirty="0">
                <a:ln>
                  <a:noFill/>
                </a:ln>
                <a:solidFill>
                  <a:srgbClr val="FFFFFF"/>
                </a:solidFill>
                <a:effectLst/>
                <a:uLnTx/>
                <a:uFillTx/>
                <a:latin typeface="Candara" panose="020E0502030303020204" pitchFamily="34" charset="0"/>
              </a:rPr>
              <a:t>– to satisfy our stakeholders, what needs must we serve?</a:t>
            </a:r>
            <a:endParaRPr kumimoji="0" lang="en-US" sz="1200" i="0" u="none" strike="noStrike" kern="0" cap="none" spc="0" normalizeH="0" baseline="0" noProof="0" dirty="0">
              <a:ln>
                <a:noFill/>
              </a:ln>
              <a:solidFill>
                <a:srgbClr val="FFFFFF"/>
              </a:solidFill>
              <a:effectLst/>
              <a:uLnTx/>
              <a:uFillTx/>
              <a:latin typeface="Candara" panose="020E0502030303020204" pitchFamily="34" charset="0"/>
            </a:endParaRPr>
          </a:p>
        </p:txBody>
      </p:sp>
      <p:sp>
        <p:nvSpPr>
          <p:cNvPr id="5" name="Freeform: Shape 4">
            <a:extLst>
              <a:ext uri="{FF2B5EF4-FFF2-40B4-BE49-F238E27FC236}">
                <a16:creationId xmlns:a16="http://schemas.microsoft.com/office/drawing/2014/main" id="{C4CDF7D8-3B54-D944-C92E-B7720E6E7257}"/>
              </a:ext>
            </a:extLst>
          </p:cNvPr>
          <p:cNvSpPr/>
          <p:nvPr/>
        </p:nvSpPr>
        <p:spPr>
          <a:xfrm>
            <a:off x="2119499" y="1862788"/>
            <a:ext cx="1524708" cy="917271"/>
          </a:xfrm>
          <a:custGeom>
            <a:avLst/>
            <a:gdLst>
              <a:gd name="connsiteX0" fmla="*/ 0 w 2176504"/>
              <a:gd name="connsiteY0" fmla="*/ 0 h 1305902"/>
              <a:gd name="connsiteX1" fmla="*/ 2176504 w 2176504"/>
              <a:gd name="connsiteY1" fmla="*/ 0 h 1305902"/>
              <a:gd name="connsiteX2" fmla="*/ 2176504 w 2176504"/>
              <a:gd name="connsiteY2" fmla="*/ 1305902 h 1305902"/>
              <a:gd name="connsiteX3" fmla="*/ 0 w 2176504"/>
              <a:gd name="connsiteY3" fmla="*/ 1305902 h 1305902"/>
              <a:gd name="connsiteX4" fmla="*/ 0 w 2176504"/>
              <a:gd name="connsiteY4" fmla="*/ 0 h 130590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76504" h="1305902">
                <a:moveTo>
                  <a:pt x="0" y="0"/>
                </a:moveTo>
                <a:lnTo>
                  <a:pt x="2176504" y="0"/>
                </a:lnTo>
                <a:lnTo>
                  <a:pt x="2176504" y="1305902"/>
                </a:lnTo>
                <a:lnTo>
                  <a:pt x="0" y="1305902"/>
                </a:lnTo>
                <a:lnTo>
                  <a:pt x="0" y="0"/>
                </a:lnTo>
                <a:close/>
              </a:path>
            </a:pathLst>
          </a:custGeom>
          <a:solidFill>
            <a:srgbClr val="FFFFFF"/>
          </a:solidFill>
          <a:ln w="15875" cap="flat" cmpd="sng" algn="ctr">
            <a:solidFill>
              <a:srgbClr val="E88B33"/>
            </a:solidFill>
            <a:prstDash val="solid"/>
          </a:ln>
          <a:effectLst/>
        </p:spPr>
        <p:txBody>
          <a:bodyPr spcFirstLastPara="0" vert="horz" wrap="square" lIns="36000" tIns="45720" rIns="45720" bIns="45720" numCol="1" spcCol="1270" anchor="ctr" anchorCtr="0">
            <a:noAutofit/>
          </a:bodyPr>
          <a:lstStyle/>
          <a:p>
            <a:pPr marL="0" marR="0" lvl="0" indent="0" algn="ctr" defTabSz="533400" eaLnBrk="1" fontAlgn="auto" latinLnBrk="0" hangingPunct="1">
              <a:lnSpc>
                <a:spcPct val="90000"/>
              </a:lnSpc>
              <a:spcBef>
                <a:spcPct val="0"/>
              </a:spcBef>
              <a:spcAft>
                <a:spcPct val="35000"/>
              </a:spcAft>
              <a:buClrTx/>
              <a:buSzTx/>
              <a:buFontTx/>
              <a:buNone/>
              <a:tabLst/>
              <a:defRPr/>
            </a:pPr>
            <a:r>
              <a:rPr kumimoji="0" lang="en-GB" sz="1200" i="0" u="none" strike="noStrike" kern="0" cap="none" spc="0" normalizeH="0" baseline="0" noProof="0" dirty="0">
                <a:ln>
                  <a:noFill/>
                </a:ln>
                <a:solidFill>
                  <a:srgbClr val="000000"/>
                </a:solidFill>
                <a:effectLst/>
                <a:uLnTx/>
                <a:uFillTx/>
                <a:latin typeface="Candara" panose="020E0502030303020204" pitchFamily="34" charset="0"/>
              </a:rPr>
              <a:t>Consensus &amp; Collaborative Action</a:t>
            </a:r>
            <a:endParaRPr kumimoji="0" lang="en-US" sz="1200" i="0" u="none" strike="noStrike" kern="0" cap="none" spc="0" normalizeH="0" baseline="0" noProof="0" dirty="0">
              <a:ln>
                <a:noFill/>
              </a:ln>
              <a:solidFill>
                <a:srgbClr val="000000"/>
              </a:solidFill>
              <a:effectLst/>
              <a:uLnTx/>
              <a:uFillTx/>
              <a:latin typeface="Candara" panose="020E0502030303020204" pitchFamily="34" charset="0"/>
            </a:endParaRPr>
          </a:p>
        </p:txBody>
      </p:sp>
      <p:sp>
        <p:nvSpPr>
          <p:cNvPr id="6" name="Freeform: Shape 5">
            <a:extLst>
              <a:ext uri="{FF2B5EF4-FFF2-40B4-BE49-F238E27FC236}">
                <a16:creationId xmlns:a16="http://schemas.microsoft.com/office/drawing/2014/main" id="{6D598005-B30C-589A-C485-20F01927BC9B}"/>
              </a:ext>
            </a:extLst>
          </p:cNvPr>
          <p:cNvSpPr/>
          <p:nvPr/>
        </p:nvSpPr>
        <p:spPr>
          <a:xfrm>
            <a:off x="3843456" y="1860198"/>
            <a:ext cx="1524709" cy="917274"/>
          </a:xfrm>
          <a:custGeom>
            <a:avLst/>
            <a:gdLst>
              <a:gd name="connsiteX0" fmla="*/ 0 w 2176504"/>
              <a:gd name="connsiteY0" fmla="*/ 0 h 1305902"/>
              <a:gd name="connsiteX1" fmla="*/ 2176504 w 2176504"/>
              <a:gd name="connsiteY1" fmla="*/ 0 h 1305902"/>
              <a:gd name="connsiteX2" fmla="*/ 2176504 w 2176504"/>
              <a:gd name="connsiteY2" fmla="*/ 1305902 h 1305902"/>
              <a:gd name="connsiteX3" fmla="*/ 0 w 2176504"/>
              <a:gd name="connsiteY3" fmla="*/ 1305902 h 1305902"/>
              <a:gd name="connsiteX4" fmla="*/ 0 w 2176504"/>
              <a:gd name="connsiteY4" fmla="*/ 0 h 130590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76504" h="1305902">
                <a:moveTo>
                  <a:pt x="0" y="0"/>
                </a:moveTo>
                <a:lnTo>
                  <a:pt x="2176504" y="0"/>
                </a:lnTo>
                <a:lnTo>
                  <a:pt x="2176504" y="1305902"/>
                </a:lnTo>
                <a:lnTo>
                  <a:pt x="0" y="1305902"/>
                </a:lnTo>
                <a:lnTo>
                  <a:pt x="0" y="0"/>
                </a:lnTo>
                <a:close/>
              </a:path>
            </a:pathLst>
          </a:custGeom>
          <a:solidFill>
            <a:srgbClr val="FFFFFF"/>
          </a:solidFill>
          <a:ln w="15875" cap="flat" cmpd="sng" algn="ctr">
            <a:solidFill>
              <a:srgbClr val="E88B33"/>
            </a:solidFill>
            <a:prstDash val="solid"/>
          </a:ln>
          <a:effectLst/>
        </p:spPr>
        <p:txBody>
          <a:bodyPr spcFirstLastPara="0" vert="horz" wrap="square" lIns="36000" tIns="45720" rIns="45720" bIns="45720" numCol="1" spcCol="1270" anchor="ctr" anchorCtr="0">
            <a:noAutofit/>
          </a:bodyPr>
          <a:lstStyle/>
          <a:p>
            <a:pPr marL="0" marR="0" lvl="0" indent="0" algn="ctr" defTabSz="533400" eaLnBrk="1" fontAlgn="auto" latinLnBrk="0" hangingPunct="1">
              <a:lnSpc>
                <a:spcPct val="90000"/>
              </a:lnSpc>
              <a:spcBef>
                <a:spcPct val="0"/>
              </a:spcBef>
              <a:spcAft>
                <a:spcPct val="35000"/>
              </a:spcAft>
              <a:buClrTx/>
              <a:buSzTx/>
              <a:buFontTx/>
              <a:buNone/>
              <a:tabLst/>
              <a:defRPr/>
            </a:pPr>
            <a:r>
              <a:rPr lang="en-GB" sz="1200" kern="0" dirty="0">
                <a:solidFill>
                  <a:srgbClr val="000000"/>
                </a:solidFill>
                <a:latin typeface="Candara" panose="020E0502030303020204" pitchFamily="34" charset="0"/>
              </a:rPr>
              <a:t>Capacity</a:t>
            </a:r>
            <a:r>
              <a:rPr kumimoji="0" lang="en-GB" sz="1200" i="0" u="none" strike="noStrike" kern="0" cap="none" spc="0" normalizeH="0" baseline="0" noProof="0" dirty="0">
                <a:ln>
                  <a:noFill/>
                </a:ln>
                <a:solidFill>
                  <a:srgbClr val="000000"/>
                </a:solidFill>
                <a:effectLst/>
                <a:uLnTx/>
                <a:uFillTx/>
                <a:latin typeface="Candara" panose="020E0502030303020204" pitchFamily="34" charset="0"/>
              </a:rPr>
              <a:t> to Promote Subnational Development</a:t>
            </a:r>
            <a:endParaRPr kumimoji="0" lang="en-US" sz="1200" i="0" u="none" strike="noStrike" kern="0" cap="none" spc="0" normalizeH="0" baseline="0" noProof="0" dirty="0">
              <a:ln>
                <a:noFill/>
              </a:ln>
              <a:solidFill>
                <a:srgbClr val="000000"/>
              </a:solidFill>
              <a:effectLst/>
              <a:uLnTx/>
              <a:uFillTx/>
              <a:latin typeface="Candara" panose="020E0502030303020204" pitchFamily="34" charset="0"/>
            </a:endParaRPr>
          </a:p>
        </p:txBody>
      </p:sp>
      <p:sp>
        <p:nvSpPr>
          <p:cNvPr id="7" name="Freeform: Shape 6">
            <a:extLst>
              <a:ext uri="{FF2B5EF4-FFF2-40B4-BE49-F238E27FC236}">
                <a16:creationId xmlns:a16="http://schemas.microsoft.com/office/drawing/2014/main" id="{7A80B4FF-732A-1D6C-D7CD-D392E509D31B}"/>
              </a:ext>
            </a:extLst>
          </p:cNvPr>
          <p:cNvSpPr/>
          <p:nvPr/>
        </p:nvSpPr>
        <p:spPr>
          <a:xfrm>
            <a:off x="68333" y="3049880"/>
            <a:ext cx="1851917" cy="917274"/>
          </a:xfrm>
          <a:custGeom>
            <a:avLst/>
            <a:gdLst>
              <a:gd name="connsiteX0" fmla="*/ 0 w 2176504"/>
              <a:gd name="connsiteY0" fmla="*/ 0 h 1305902"/>
              <a:gd name="connsiteX1" fmla="*/ 2176504 w 2176504"/>
              <a:gd name="connsiteY1" fmla="*/ 0 h 1305902"/>
              <a:gd name="connsiteX2" fmla="*/ 2176504 w 2176504"/>
              <a:gd name="connsiteY2" fmla="*/ 1305902 h 1305902"/>
              <a:gd name="connsiteX3" fmla="*/ 0 w 2176504"/>
              <a:gd name="connsiteY3" fmla="*/ 1305902 h 1305902"/>
              <a:gd name="connsiteX4" fmla="*/ 0 w 2176504"/>
              <a:gd name="connsiteY4" fmla="*/ 0 h 130590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76504" h="1305902">
                <a:moveTo>
                  <a:pt x="0" y="0"/>
                </a:moveTo>
                <a:lnTo>
                  <a:pt x="2176504" y="0"/>
                </a:lnTo>
                <a:lnTo>
                  <a:pt x="2176504" y="1305902"/>
                </a:lnTo>
                <a:lnTo>
                  <a:pt x="0" y="1305902"/>
                </a:lnTo>
                <a:lnTo>
                  <a:pt x="0" y="0"/>
                </a:lnTo>
                <a:close/>
              </a:path>
            </a:pathLst>
          </a:custGeom>
          <a:gradFill rotWithShape="1">
            <a:gsLst>
              <a:gs pos="0">
                <a:srgbClr val="2EBA43">
                  <a:shade val="85000"/>
                  <a:satMod val="130000"/>
                </a:srgbClr>
              </a:gs>
              <a:gs pos="34000">
                <a:srgbClr val="2EBA43">
                  <a:shade val="87000"/>
                  <a:satMod val="125000"/>
                </a:srgbClr>
              </a:gs>
              <a:gs pos="70000">
                <a:srgbClr val="2EBA43">
                  <a:tint val="100000"/>
                  <a:shade val="90000"/>
                  <a:satMod val="130000"/>
                </a:srgbClr>
              </a:gs>
              <a:gs pos="100000">
                <a:srgbClr val="2EBA43">
                  <a:tint val="100000"/>
                  <a:shade val="100000"/>
                  <a:satMod val="110000"/>
                </a:srgbClr>
              </a:gs>
            </a:gsLst>
            <a:path path="circle">
              <a:fillToRect l="100000" t="100000" r="100000" b="100000"/>
            </a:path>
          </a:gradFill>
          <a:ln w="12700" cap="flat" cmpd="sng" algn="ctr">
            <a:solidFill>
              <a:srgbClr val="2EBA43"/>
            </a:solidFill>
            <a:prstDash val="solid"/>
          </a:ln>
          <a:effectLst>
            <a:outerShdw blurRad="38100" dist="25400" dir="2700000" algn="br" rotWithShape="0">
              <a:srgbClr val="000000">
                <a:alpha val="60000"/>
              </a:srgbClr>
            </a:outerShdw>
          </a:effectLst>
        </p:spPr>
        <p:txBody>
          <a:bodyPr spcFirstLastPara="0" vert="horz" wrap="square" lIns="36000" tIns="45720" rIns="45720" bIns="45720" numCol="1" spcCol="1270" anchor="ctr" anchorCtr="0">
            <a:noAutofit/>
          </a:bodyPr>
          <a:lstStyle/>
          <a:p>
            <a:pPr marL="0" marR="0" lvl="0" indent="0" algn="ctr" defTabSz="533400" eaLnBrk="1" fontAlgn="auto" latinLnBrk="0" hangingPunct="1">
              <a:lnSpc>
                <a:spcPct val="90000"/>
              </a:lnSpc>
              <a:spcBef>
                <a:spcPct val="0"/>
              </a:spcBef>
              <a:spcAft>
                <a:spcPct val="35000"/>
              </a:spcAft>
              <a:buClrTx/>
              <a:buSzTx/>
              <a:buFontTx/>
              <a:buNone/>
              <a:tabLst/>
              <a:defRPr/>
            </a:pPr>
            <a:r>
              <a:rPr kumimoji="0" lang="en-GB" sz="1200" i="0" u="none" strike="noStrike" kern="0" cap="none" spc="0" normalizeH="0" baseline="0" noProof="0" dirty="0">
                <a:ln>
                  <a:noFill/>
                </a:ln>
                <a:solidFill>
                  <a:srgbClr val="FFFFFF"/>
                </a:solidFill>
                <a:effectLst/>
                <a:uLnTx/>
                <a:uFillTx/>
                <a:latin typeface="Candara" panose="020E0502030303020204" pitchFamily="34" charset="0"/>
              </a:rPr>
              <a:t>Internal processes </a:t>
            </a:r>
            <a:r>
              <a:rPr kumimoji="0" lang="en-GB" sz="1200" i="1" u="none" strike="noStrike" kern="0" cap="none" spc="0" normalizeH="0" baseline="0" noProof="0" dirty="0">
                <a:ln>
                  <a:noFill/>
                </a:ln>
                <a:solidFill>
                  <a:srgbClr val="FFFFFF"/>
                </a:solidFill>
                <a:effectLst/>
                <a:uLnTx/>
                <a:uFillTx/>
                <a:latin typeface="Candara" panose="020E0502030303020204" pitchFamily="34" charset="0"/>
              </a:rPr>
              <a:t>– what internal processes must we excel in?</a:t>
            </a:r>
            <a:endParaRPr kumimoji="0" lang="en-US" sz="1200" i="0" u="none" strike="noStrike" kern="0" cap="none" spc="0" normalizeH="0" baseline="0" noProof="0" dirty="0">
              <a:ln>
                <a:noFill/>
              </a:ln>
              <a:solidFill>
                <a:srgbClr val="FFFFFF"/>
              </a:solidFill>
              <a:effectLst/>
              <a:uLnTx/>
              <a:uFillTx/>
              <a:latin typeface="Candara" panose="020E0502030303020204" pitchFamily="34" charset="0"/>
            </a:endParaRPr>
          </a:p>
        </p:txBody>
      </p:sp>
      <p:sp>
        <p:nvSpPr>
          <p:cNvPr id="8" name="Freeform: Shape 7">
            <a:extLst>
              <a:ext uri="{FF2B5EF4-FFF2-40B4-BE49-F238E27FC236}">
                <a16:creationId xmlns:a16="http://schemas.microsoft.com/office/drawing/2014/main" id="{A51E980F-07BD-85A9-8160-4F465F2D0DB6}"/>
              </a:ext>
            </a:extLst>
          </p:cNvPr>
          <p:cNvSpPr/>
          <p:nvPr/>
        </p:nvSpPr>
        <p:spPr>
          <a:xfrm>
            <a:off x="2119500" y="3049886"/>
            <a:ext cx="1524709" cy="917274"/>
          </a:xfrm>
          <a:custGeom>
            <a:avLst/>
            <a:gdLst>
              <a:gd name="connsiteX0" fmla="*/ 0 w 2176504"/>
              <a:gd name="connsiteY0" fmla="*/ 0 h 1305902"/>
              <a:gd name="connsiteX1" fmla="*/ 2176504 w 2176504"/>
              <a:gd name="connsiteY1" fmla="*/ 0 h 1305902"/>
              <a:gd name="connsiteX2" fmla="*/ 2176504 w 2176504"/>
              <a:gd name="connsiteY2" fmla="*/ 1305902 h 1305902"/>
              <a:gd name="connsiteX3" fmla="*/ 0 w 2176504"/>
              <a:gd name="connsiteY3" fmla="*/ 1305902 h 1305902"/>
              <a:gd name="connsiteX4" fmla="*/ 0 w 2176504"/>
              <a:gd name="connsiteY4" fmla="*/ 0 h 130590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76504" h="1305902">
                <a:moveTo>
                  <a:pt x="0" y="0"/>
                </a:moveTo>
                <a:lnTo>
                  <a:pt x="2176504" y="0"/>
                </a:lnTo>
                <a:lnTo>
                  <a:pt x="2176504" y="1305902"/>
                </a:lnTo>
                <a:lnTo>
                  <a:pt x="0" y="1305902"/>
                </a:lnTo>
                <a:lnTo>
                  <a:pt x="0" y="0"/>
                </a:lnTo>
                <a:close/>
              </a:path>
            </a:pathLst>
          </a:custGeom>
          <a:solidFill>
            <a:srgbClr val="FFFFFF"/>
          </a:solidFill>
          <a:ln w="15875" cap="flat" cmpd="sng" algn="ctr">
            <a:solidFill>
              <a:srgbClr val="33B67D"/>
            </a:solidFill>
            <a:prstDash val="lgDash"/>
          </a:ln>
          <a:effectLst/>
        </p:spPr>
        <p:txBody>
          <a:bodyPr spcFirstLastPara="0" vert="horz" wrap="square" lIns="36000" tIns="45720" rIns="45720" bIns="45720" numCol="1" spcCol="1270" anchor="ctr" anchorCtr="0">
            <a:noAutofit/>
          </a:bodyPr>
          <a:lstStyle/>
          <a:p>
            <a:pPr lvl="0" algn="ctr" defTabSz="533400">
              <a:lnSpc>
                <a:spcPct val="90000"/>
              </a:lnSpc>
              <a:spcBef>
                <a:spcPct val="0"/>
              </a:spcBef>
              <a:spcAft>
                <a:spcPct val="35000"/>
              </a:spcAft>
            </a:pPr>
            <a:r>
              <a:rPr kumimoji="0" lang="en-GB" sz="1200" i="0" u="none" strike="noStrike" kern="0" cap="none" spc="0" normalizeH="0" baseline="0" noProof="0" dirty="0">
                <a:ln>
                  <a:noFill/>
                </a:ln>
                <a:solidFill>
                  <a:srgbClr val="000000"/>
                </a:solidFill>
                <a:effectLst/>
                <a:uLnTx/>
                <a:uFillTx/>
                <a:latin typeface="Candara" panose="020E0502030303020204" pitchFamily="34" charset="0"/>
              </a:rPr>
              <a:t>Technical </a:t>
            </a:r>
            <a:r>
              <a:rPr lang="en-GB" sz="1200" kern="0" dirty="0">
                <a:solidFill>
                  <a:srgbClr val="000000"/>
                </a:solidFill>
                <a:latin typeface="Candara" panose="020E0502030303020204" pitchFamily="34" charset="0"/>
              </a:rPr>
              <a:t>A</a:t>
            </a:r>
            <a:r>
              <a:rPr kumimoji="0" lang="en-GB" sz="1200" i="0" u="none" strike="noStrike" kern="0" cap="none" spc="0" normalizeH="0" baseline="0" noProof="0" dirty="0" err="1">
                <a:ln>
                  <a:noFill/>
                </a:ln>
                <a:solidFill>
                  <a:srgbClr val="000000"/>
                </a:solidFill>
                <a:effectLst/>
                <a:uLnTx/>
                <a:uFillTx/>
                <a:latin typeface="Candara" panose="020E0502030303020204" pitchFamily="34" charset="0"/>
              </a:rPr>
              <a:t>ssistance</a:t>
            </a:r>
            <a:endParaRPr kumimoji="0" lang="en-US" sz="1200" i="0" u="none" strike="noStrike" kern="0" cap="none" spc="0" normalizeH="0" baseline="0" noProof="0" dirty="0">
              <a:ln>
                <a:noFill/>
              </a:ln>
              <a:solidFill>
                <a:srgbClr val="000000"/>
              </a:solidFill>
              <a:effectLst/>
              <a:uLnTx/>
              <a:uFillTx/>
              <a:latin typeface="Candara" panose="020E0502030303020204" pitchFamily="34" charset="0"/>
            </a:endParaRPr>
          </a:p>
        </p:txBody>
      </p:sp>
      <p:sp>
        <p:nvSpPr>
          <p:cNvPr id="9" name="Freeform: Shape 8">
            <a:extLst>
              <a:ext uri="{FF2B5EF4-FFF2-40B4-BE49-F238E27FC236}">
                <a16:creationId xmlns:a16="http://schemas.microsoft.com/office/drawing/2014/main" id="{00A990E7-EB2B-CB10-1CDE-3932F32E630E}"/>
              </a:ext>
            </a:extLst>
          </p:cNvPr>
          <p:cNvSpPr/>
          <p:nvPr/>
        </p:nvSpPr>
        <p:spPr>
          <a:xfrm>
            <a:off x="5567419" y="3049885"/>
            <a:ext cx="1524709" cy="933286"/>
          </a:xfrm>
          <a:custGeom>
            <a:avLst/>
            <a:gdLst>
              <a:gd name="connsiteX0" fmla="*/ 0 w 2176504"/>
              <a:gd name="connsiteY0" fmla="*/ 0 h 1305902"/>
              <a:gd name="connsiteX1" fmla="*/ 2176504 w 2176504"/>
              <a:gd name="connsiteY1" fmla="*/ 0 h 1305902"/>
              <a:gd name="connsiteX2" fmla="*/ 2176504 w 2176504"/>
              <a:gd name="connsiteY2" fmla="*/ 1305902 h 1305902"/>
              <a:gd name="connsiteX3" fmla="*/ 0 w 2176504"/>
              <a:gd name="connsiteY3" fmla="*/ 1305902 h 1305902"/>
              <a:gd name="connsiteX4" fmla="*/ 0 w 2176504"/>
              <a:gd name="connsiteY4" fmla="*/ 0 h 130590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76504" h="1305902">
                <a:moveTo>
                  <a:pt x="0" y="0"/>
                </a:moveTo>
                <a:lnTo>
                  <a:pt x="2176504" y="0"/>
                </a:lnTo>
                <a:lnTo>
                  <a:pt x="2176504" y="1305902"/>
                </a:lnTo>
                <a:lnTo>
                  <a:pt x="0" y="1305902"/>
                </a:lnTo>
                <a:lnTo>
                  <a:pt x="0" y="0"/>
                </a:lnTo>
                <a:close/>
              </a:path>
            </a:pathLst>
          </a:custGeom>
          <a:solidFill>
            <a:srgbClr val="FFFFFF"/>
          </a:solidFill>
          <a:ln w="15875" cap="flat" cmpd="sng" algn="ctr">
            <a:solidFill>
              <a:srgbClr val="33B67D"/>
            </a:solidFill>
            <a:prstDash val="lgDash"/>
          </a:ln>
          <a:effectLst/>
        </p:spPr>
        <p:txBody>
          <a:bodyPr spcFirstLastPara="0" vert="horz" wrap="square" lIns="36000" tIns="45720" rIns="45720" bIns="45720" numCol="1" spcCol="1270" anchor="ctr" anchorCtr="0">
            <a:noAutofit/>
          </a:bodyPr>
          <a:lstStyle/>
          <a:p>
            <a:pPr marL="0" marR="0" lvl="0" indent="0" algn="ctr" defTabSz="533400" eaLnBrk="1" fontAlgn="auto" latinLnBrk="0" hangingPunct="1">
              <a:lnSpc>
                <a:spcPct val="90000"/>
              </a:lnSpc>
              <a:spcBef>
                <a:spcPct val="0"/>
              </a:spcBef>
              <a:spcAft>
                <a:spcPct val="35000"/>
              </a:spcAft>
              <a:buClrTx/>
              <a:buSzTx/>
              <a:buFontTx/>
              <a:buNone/>
              <a:tabLst/>
              <a:defRPr/>
            </a:pPr>
            <a:r>
              <a:rPr kumimoji="0" lang="en-GB" sz="1200" i="0" u="none" strike="noStrike" kern="0" cap="none" spc="0" normalizeH="0" baseline="0" noProof="0" dirty="0">
                <a:ln>
                  <a:noFill/>
                </a:ln>
                <a:solidFill>
                  <a:srgbClr val="000000"/>
                </a:solidFill>
                <a:effectLst/>
                <a:uLnTx/>
                <a:uFillTx/>
                <a:latin typeface="Candara" panose="020E0502030303020204" pitchFamily="34" charset="0"/>
              </a:rPr>
              <a:t>Stakeholder Management</a:t>
            </a:r>
            <a:endParaRPr kumimoji="0" lang="en-US" sz="1200" i="0" u="none" strike="noStrike" kern="0" cap="none" spc="0" normalizeH="0" baseline="0" noProof="0" dirty="0">
              <a:ln>
                <a:noFill/>
              </a:ln>
              <a:solidFill>
                <a:srgbClr val="000000"/>
              </a:solidFill>
              <a:effectLst/>
              <a:uLnTx/>
              <a:uFillTx/>
              <a:latin typeface="Candara" panose="020E0502030303020204" pitchFamily="34" charset="0"/>
            </a:endParaRPr>
          </a:p>
        </p:txBody>
      </p:sp>
      <p:sp>
        <p:nvSpPr>
          <p:cNvPr id="10" name="Freeform: Shape 9">
            <a:extLst>
              <a:ext uri="{FF2B5EF4-FFF2-40B4-BE49-F238E27FC236}">
                <a16:creationId xmlns:a16="http://schemas.microsoft.com/office/drawing/2014/main" id="{9AA487B5-4085-E1F7-9BFB-3A9254B89F84}"/>
              </a:ext>
            </a:extLst>
          </p:cNvPr>
          <p:cNvSpPr/>
          <p:nvPr/>
        </p:nvSpPr>
        <p:spPr>
          <a:xfrm>
            <a:off x="3843460" y="3049885"/>
            <a:ext cx="1524709" cy="917274"/>
          </a:xfrm>
          <a:custGeom>
            <a:avLst/>
            <a:gdLst>
              <a:gd name="connsiteX0" fmla="*/ 0 w 2176504"/>
              <a:gd name="connsiteY0" fmla="*/ 0 h 1305902"/>
              <a:gd name="connsiteX1" fmla="*/ 2176504 w 2176504"/>
              <a:gd name="connsiteY1" fmla="*/ 0 h 1305902"/>
              <a:gd name="connsiteX2" fmla="*/ 2176504 w 2176504"/>
              <a:gd name="connsiteY2" fmla="*/ 1305902 h 1305902"/>
              <a:gd name="connsiteX3" fmla="*/ 0 w 2176504"/>
              <a:gd name="connsiteY3" fmla="*/ 1305902 h 1305902"/>
              <a:gd name="connsiteX4" fmla="*/ 0 w 2176504"/>
              <a:gd name="connsiteY4" fmla="*/ 0 h 130590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76504" h="1305902">
                <a:moveTo>
                  <a:pt x="0" y="0"/>
                </a:moveTo>
                <a:lnTo>
                  <a:pt x="2176504" y="0"/>
                </a:lnTo>
                <a:lnTo>
                  <a:pt x="2176504" y="1305902"/>
                </a:lnTo>
                <a:lnTo>
                  <a:pt x="0" y="1305902"/>
                </a:lnTo>
                <a:lnTo>
                  <a:pt x="0" y="0"/>
                </a:lnTo>
                <a:close/>
              </a:path>
            </a:pathLst>
          </a:custGeom>
          <a:solidFill>
            <a:srgbClr val="FFFFFF"/>
          </a:solidFill>
          <a:ln w="15875" cap="flat" cmpd="sng" algn="ctr">
            <a:solidFill>
              <a:srgbClr val="33B67D"/>
            </a:solidFill>
            <a:prstDash val="lgDash"/>
          </a:ln>
          <a:effectLst/>
        </p:spPr>
        <p:txBody>
          <a:bodyPr spcFirstLastPara="0" vert="horz" wrap="square" lIns="36000" tIns="45720" rIns="45720" bIns="45720" numCol="1" spcCol="1270" anchor="ctr" anchorCtr="0">
            <a:noAutofit/>
          </a:bodyPr>
          <a:lstStyle/>
          <a:p>
            <a:pPr marL="0" marR="0" lvl="0" indent="0" algn="ctr" defTabSz="533400" eaLnBrk="1" fontAlgn="auto" latinLnBrk="0" hangingPunct="1">
              <a:lnSpc>
                <a:spcPct val="90000"/>
              </a:lnSpc>
              <a:spcBef>
                <a:spcPct val="0"/>
              </a:spcBef>
              <a:spcAft>
                <a:spcPct val="35000"/>
              </a:spcAft>
              <a:buClrTx/>
              <a:buSzTx/>
              <a:buFontTx/>
              <a:buNone/>
              <a:tabLst/>
              <a:defRPr/>
            </a:pPr>
            <a:r>
              <a:rPr kumimoji="0" lang="en-GB" sz="1200" i="0" u="none" strike="noStrike" kern="0" cap="none" spc="0" normalizeH="0" baseline="0" noProof="0" dirty="0">
                <a:ln>
                  <a:noFill/>
                </a:ln>
                <a:solidFill>
                  <a:srgbClr val="000000"/>
                </a:solidFill>
                <a:effectLst/>
                <a:uLnTx/>
                <a:uFillTx/>
                <a:latin typeface="Candara" panose="020E0502030303020204" pitchFamily="34" charset="0"/>
              </a:rPr>
              <a:t>Policy, Research &amp; Advocacy</a:t>
            </a:r>
            <a:endParaRPr kumimoji="0" lang="en-US" sz="1200" i="0" u="none" strike="noStrike" kern="0" cap="none" spc="0" normalizeH="0" baseline="0" noProof="0" dirty="0">
              <a:ln>
                <a:noFill/>
              </a:ln>
              <a:solidFill>
                <a:srgbClr val="000000"/>
              </a:solidFill>
              <a:effectLst/>
              <a:uLnTx/>
              <a:uFillTx/>
              <a:latin typeface="Candara" panose="020E0502030303020204" pitchFamily="34" charset="0"/>
            </a:endParaRPr>
          </a:p>
        </p:txBody>
      </p:sp>
      <p:sp>
        <p:nvSpPr>
          <p:cNvPr id="11" name="Freeform: Shape 10">
            <a:extLst>
              <a:ext uri="{FF2B5EF4-FFF2-40B4-BE49-F238E27FC236}">
                <a16:creationId xmlns:a16="http://schemas.microsoft.com/office/drawing/2014/main" id="{0C46393C-B0E2-D600-9D50-DA93D02F2DDA}"/>
              </a:ext>
            </a:extLst>
          </p:cNvPr>
          <p:cNvSpPr/>
          <p:nvPr/>
        </p:nvSpPr>
        <p:spPr>
          <a:xfrm>
            <a:off x="7244599" y="3049880"/>
            <a:ext cx="1524709" cy="917274"/>
          </a:xfrm>
          <a:custGeom>
            <a:avLst/>
            <a:gdLst>
              <a:gd name="connsiteX0" fmla="*/ 0 w 2176504"/>
              <a:gd name="connsiteY0" fmla="*/ 0 h 1305902"/>
              <a:gd name="connsiteX1" fmla="*/ 2176504 w 2176504"/>
              <a:gd name="connsiteY1" fmla="*/ 0 h 1305902"/>
              <a:gd name="connsiteX2" fmla="*/ 2176504 w 2176504"/>
              <a:gd name="connsiteY2" fmla="*/ 1305902 h 1305902"/>
              <a:gd name="connsiteX3" fmla="*/ 0 w 2176504"/>
              <a:gd name="connsiteY3" fmla="*/ 1305902 h 1305902"/>
              <a:gd name="connsiteX4" fmla="*/ 0 w 2176504"/>
              <a:gd name="connsiteY4" fmla="*/ 0 h 130590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76504" h="1305902">
                <a:moveTo>
                  <a:pt x="0" y="0"/>
                </a:moveTo>
                <a:lnTo>
                  <a:pt x="2176504" y="0"/>
                </a:lnTo>
                <a:lnTo>
                  <a:pt x="2176504" y="1305902"/>
                </a:lnTo>
                <a:lnTo>
                  <a:pt x="0" y="1305902"/>
                </a:lnTo>
                <a:lnTo>
                  <a:pt x="0" y="0"/>
                </a:lnTo>
                <a:close/>
              </a:path>
            </a:pathLst>
          </a:custGeom>
          <a:solidFill>
            <a:srgbClr val="FFFFFF"/>
          </a:solidFill>
          <a:ln w="15875" cap="flat" cmpd="sng" algn="ctr">
            <a:solidFill>
              <a:srgbClr val="33B67D"/>
            </a:solidFill>
            <a:prstDash val="sysDash"/>
          </a:ln>
          <a:effectLst/>
        </p:spPr>
        <p:txBody>
          <a:bodyPr spcFirstLastPara="0" vert="horz" wrap="square" lIns="36000" tIns="45720" rIns="45720" bIns="45720" numCol="1" spcCol="1270" anchor="ctr" anchorCtr="0">
            <a:noAutofit/>
          </a:bodyPr>
          <a:lstStyle/>
          <a:p>
            <a:pPr marL="0" marR="0" lvl="0" indent="0" algn="ctr" defTabSz="533400" eaLnBrk="1" fontAlgn="auto" latinLnBrk="0" hangingPunct="1">
              <a:lnSpc>
                <a:spcPct val="90000"/>
              </a:lnSpc>
              <a:spcBef>
                <a:spcPct val="0"/>
              </a:spcBef>
              <a:spcAft>
                <a:spcPct val="35000"/>
              </a:spcAft>
              <a:buClrTx/>
              <a:buSzTx/>
              <a:buFontTx/>
              <a:buNone/>
              <a:tabLst/>
              <a:defRPr/>
            </a:pPr>
            <a:r>
              <a:rPr kumimoji="0" lang="en-GB" sz="1200" i="0" u="none" strike="noStrike" kern="0" cap="none" spc="0" normalizeH="0" baseline="0" noProof="0" dirty="0">
                <a:ln>
                  <a:noFill/>
                </a:ln>
                <a:solidFill>
                  <a:srgbClr val="000000"/>
                </a:solidFill>
                <a:effectLst/>
                <a:uLnTx/>
                <a:uFillTx/>
                <a:latin typeface="Candara" panose="020E0502030303020204" pitchFamily="34" charset="0"/>
              </a:rPr>
              <a:t>Communications &amp; Brand Management </a:t>
            </a:r>
            <a:endParaRPr kumimoji="0" lang="en-US" sz="1200" i="0" u="none" strike="noStrike" kern="0" cap="none" spc="0" normalizeH="0" baseline="0" noProof="0" dirty="0">
              <a:ln>
                <a:noFill/>
              </a:ln>
              <a:solidFill>
                <a:srgbClr val="000000"/>
              </a:solidFill>
              <a:effectLst/>
              <a:uLnTx/>
              <a:uFillTx/>
              <a:latin typeface="Candara" panose="020E0502030303020204" pitchFamily="34" charset="0"/>
            </a:endParaRPr>
          </a:p>
        </p:txBody>
      </p:sp>
      <p:sp>
        <p:nvSpPr>
          <p:cNvPr id="12" name="Freeform: Shape 11">
            <a:extLst>
              <a:ext uri="{FF2B5EF4-FFF2-40B4-BE49-F238E27FC236}">
                <a16:creationId xmlns:a16="http://schemas.microsoft.com/office/drawing/2014/main" id="{B8F6798D-777F-4888-CAF2-CC86170705E9}"/>
              </a:ext>
            </a:extLst>
          </p:cNvPr>
          <p:cNvSpPr/>
          <p:nvPr/>
        </p:nvSpPr>
        <p:spPr>
          <a:xfrm>
            <a:off x="8921780" y="3049881"/>
            <a:ext cx="1524709" cy="917274"/>
          </a:xfrm>
          <a:custGeom>
            <a:avLst/>
            <a:gdLst>
              <a:gd name="connsiteX0" fmla="*/ 0 w 2176504"/>
              <a:gd name="connsiteY0" fmla="*/ 0 h 1305902"/>
              <a:gd name="connsiteX1" fmla="*/ 2176504 w 2176504"/>
              <a:gd name="connsiteY1" fmla="*/ 0 h 1305902"/>
              <a:gd name="connsiteX2" fmla="*/ 2176504 w 2176504"/>
              <a:gd name="connsiteY2" fmla="*/ 1305902 h 1305902"/>
              <a:gd name="connsiteX3" fmla="*/ 0 w 2176504"/>
              <a:gd name="connsiteY3" fmla="*/ 1305902 h 1305902"/>
              <a:gd name="connsiteX4" fmla="*/ 0 w 2176504"/>
              <a:gd name="connsiteY4" fmla="*/ 0 h 130590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76504" h="1305902">
                <a:moveTo>
                  <a:pt x="0" y="0"/>
                </a:moveTo>
                <a:lnTo>
                  <a:pt x="2176504" y="0"/>
                </a:lnTo>
                <a:lnTo>
                  <a:pt x="2176504" y="1305902"/>
                </a:lnTo>
                <a:lnTo>
                  <a:pt x="0" y="1305902"/>
                </a:lnTo>
                <a:lnTo>
                  <a:pt x="0" y="0"/>
                </a:lnTo>
                <a:close/>
              </a:path>
            </a:pathLst>
          </a:custGeom>
          <a:solidFill>
            <a:srgbClr val="FFFFFF"/>
          </a:solidFill>
          <a:ln w="15875" cap="flat" cmpd="sng" algn="ctr">
            <a:solidFill>
              <a:srgbClr val="33B67D"/>
            </a:solidFill>
            <a:prstDash val="solid"/>
          </a:ln>
          <a:effectLst/>
        </p:spPr>
        <p:txBody>
          <a:bodyPr spcFirstLastPara="0" vert="horz" wrap="square" lIns="36000" tIns="45720" rIns="45720" bIns="45720" numCol="1" spcCol="1270" anchor="ctr" anchorCtr="0">
            <a:noAutofit/>
          </a:bodyPr>
          <a:lstStyle/>
          <a:p>
            <a:pPr marL="0" marR="0" lvl="0" indent="0" algn="ctr" defTabSz="533400" eaLnBrk="1" fontAlgn="auto" latinLnBrk="0" hangingPunct="1">
              <a:lnSpc>
                <a:spcPct val="90000"/>
              </a:lnSpc>
              <a:spcBef>
                <a:spcPct val="0"/>
              </a:spcBef>
              <a:spcAft>
                <a:spcPct val="35000"/>
              </a:spcAft>
              <a:buClrTx/>
              <a:buSzTx/>
              <a:buFontTx/>
              <a:buNone/>
              <a:tabLst/>
              <a:defRPr/>
            </a:pPr>
            <a:r>
              <a:rPr kumimoji="0" lang="en-GB" sz="1200" i="0" u="none" strike="noStrike" kern="0" cap="none" spc="0" normalizeH="0" baseline="0" noProof="0" dirty="0">
                <a:ln>
                  <a:noFill/>
                </a:ln>
                <a:solidFill>
                  <a:srgbClr val="000000"/>
                </a:solidFill>
                <a:effectLst/>
                <a:uLnTx/>
                <a:uFillTx/>
                <a:latin typeface="Candara" panose="020E0502030303020204" pitchFamily="34" charset="0"/>
              </a:rPr>
              <a:t>Grants/ </a:t>
            </a:r>
            <a:r>
              <a:rPr lang="en-GB" sz="1200" kern="0" dirty="0">
                <a:solidFill>
                  <a:srgbClr val="000000"/>
                </a:solidFill>
                <a:latin typeface="Candara" panose="020E0502030303020204" pitchFamily="34" charset="0"/>
              </a:rPr>
              <a:t>P</a:t>
            </a:r>
            <a:r>
              <a:rPr kumimoji="0" lang="en-GB" sz="1200" i="0" u="none" strike="noStrike" kern="0" cap="none" spc="0" normalizeH="0" baseline="0" noProof="0" dirty="0" err="1">
                <a:ln>
                  <a:noFill/>
                </a:ln>
                <a:solidFill>
                  <a:srgbClr val="000000"/>
                </a:solidFill>
                <a:effectLst/>
                <a:uLnTx/>
                <a:uFillTx/>
                <a:latin typeface="Candara" panose="020E0502030303020204" pitchFamily="34" charset="0"/>
              </a:rPr>
              <a:t>rogrammes</a:t>
            </a:r>
            <a:r>
              <a:rPr kumimoji="0" lang="en-GB" sz="1200" i="0" u="none" strike="noStrike" kern="0" cap="none" spc="0" normalizeH="0" baseline="0" noProof="0" dirty="0">
                <a:ln>
                  <a:noFill/>
                </a:ln>
                <a:solidFill>
                  <a:srgbClr val="000000"/>
                </a:solidFill>
                <a:effectLst/>
                <a:uLnTx/>
                <a:uFillTx/>
                <a:latin typeface="Candara" panose="020E0502030303020204" pitchFamily="34" charset="0"/>
              </a:rPr>
              <a:t> Management</a:t>
            </a:r>
            <a:endParaRPr kumimoji="0" lang="en-US" sz="1200" i="0" u="none" strike="noStrike" kern="0" cap="none" spc="0" normalizeH="0" baseline="0" noProof="0" dirty="0">
              <a:ln>
                <a:noFill/>
              </a:ln>
              <a:solidFill>
                <a:srgbClr val="000000"/>
              </a:solidFill>
              <a:effectLst/>
              <a:uLnTx/>
              <a:uFillTx/>
              <a:latin typeface="Candara" panose="020E0502030303020204" pitchFamily="34" charset="0"/>
            </a:endParaRPr>
          </a:p>
        </p:txBody>
      </p:sp>
      <p:sp>
        <p:nvSpPr>
          <p:cNvPr id="13" name="Freeform: Shape 12">
            <a:extLst>
              <a:ext uri="{FF2B5EF4-FFF2-40B4-BE49-F238E27FC236}">
                <a16:creationId xmlns:a16="http://schemas.microsoft.com/office/drawing/2014/main" id="{C2B5D41F-F4B9-10F8-B275-F9AED26C5423}"/>
              </a:ext>
            </a:extLst>
          </p:cNvPr>
          <p:cNvSpPr/>
          <p:nvPr/>
        </p:nvSpPr>
        <p:spPr>
          <a:xfrm>
            <a:off x="68333" y="4306428"/>
            <a:ext cx="1851917" cy="917274"/>
          </a:xfrm>
          <a:custGeom>
            <a:avLst/>
            <a:gdLst>
              <a:gd name="connsiteX0" fmla="*/ 0 w 2176504"/>
              <a:gd name="connsiteY0" fmla="*/ 0 h 1305902"/>
              <a:gd name="connsiteX1" fmla="*/ 2176504 w 2176504"/>
              <a:gd name="connsiteY1" fmla="*/ 0 h 1305902"/>
              <a:gd name="connsiteX2" fmla="*/ 2176504 w 2176504"/>
              <a:gd name="connsiteY2" fmla="*/ 1305902 h 1305902"/>
              <a:gd name="connsiteX3" fmla="*/ 0 w 2176504"/>
              <a:gd name="connsiteY3" fmla="*/ 1305902 h 1305902"/>
              <a:gd name="connsiteX4" fmla="*/ 0 w 2176504"/>
              <a:gd name="connsiteY4" fmla="*/ 0 h 130590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76504" h="1305902">
                <a:moveTo>
                  <a:pt x="0" y="0"/>
                </a:moveTo>
                <a:lnTo>
                  <a:pt x="2176504" y="0"/>
                </a:lnTo>
                <a:lnTo>
                  <a:pt x="2176504" y="1305902"/>
                </a:lnTo>
                <a:lnTo>
                  <a:pt x="0" y="1305902"/>
                </a:lnTo>
                <a:lnTo>
                  <a:pt x="0" y="0"/>
                </a:lnTo>
                <a:close/>
              </a:path>
            </a:pathLst>
          </a:custGeom>
          <a:solidFill>
            <a:srgbClr val="AEA33A"/>
          </a:solidFill>
          <a:ln w="15875" cap="flat" cmpd="sng" algn="ctr">
            <a:solidFill>
              <a:srgbClr val="AEA33A">
                <a:shade val="50000"/>
              </a:srgbClr>
            </a:solidFill>
            <a:prstDash val="solid"/>
          </a:ln>
          <a:effectLst/>
        </p:spPr>
        <p:txBody>
          <a:bodyPr spcFirstLastPara="0" vert="horz" wrap="square" lIns="36000" tIns="45720" rIns="45720" bIns="45720" numCol="1" spcCol="1270" anchor="ctr" anchorCtr="0">
            <a:noAutofit/>
          </a:bodyPr>
          <a:lstStyle/>
          <a:p>
            <a:pPr marL="0" marR="0" lvl="0" indent="0" algn="ctr" defTabSz="533400" eaLnBrk="1" fontAlgn="auto" latinLnBrk="0" hangingPunct="1">
              <a:lnSpc>
                <a:spcPct val="90000"/>
              </a:lnSpc>
              <a:spcBef>
                <a:spcPct val="0"/>
              </a:spcBef>
              <a:spcAft>
                <a:spcPct val="35000"/>
              </a:spcAft>
              <a:buClrTx/>
              <a:buSzTx/>
              <a:buFontTx/>
              <a:buNone/>
              <a:tabLst/>
              <a:defRPr/>
            </a:pPr>
            <a:r>
              <a:rPr kumimoji="0" lang="en-GB" sz="1200" i="0" u="none" strike="noStrike" kern="0" cap="none" spc="0" normalizeH="0" baseline="0" noProof="0" dirty="0">
                <a:ln>
                  <a:noFill/>
                </a:ln>
                <a:solidFill>
                  <a:srgbClr val="FFFFFF"/>
                </a:solidFill>
                <a:effectLst/>
                <a:uLnTx/>
                <a:uFillTx/>
                <a:latin typeface="Candara" panose="020E0502030303020204" pitchFamily="34" charset="0"/>
              </a:rPr>
              <a:t>Learning and growth – </a:t>
            </a:r>
            <a:r>
              <a:rPr kumimoji="0" lang="en-GB" sz="1200" i="1" u="none" strike="noStrike" kern="0" cap="none" spc="0" normalizeH="0" baseline="0" noProof="0" dirty="0">
                <a:ln>
                  <a:noFill/>
                </a:ln>
                <a:solidFill>
                  <a:srgbClr val="FFFFFF"/>
                </a:solidFill>
                <a:effectLst/>
                <a:uLnTx/>
                <a:uFillTx/>
                <a:latin typeface="Candara" panose="020E0502030303020204" pitchFamily="34" charset="0"/>
              </a:rPr>
              <a:t>to achieve our goals, what internal skills and capabilities are required?</a:t>
            </a:r>
            <a:endParaRPr kumimoji="0" lang="en-US" sz="1200" i="0" u="none" strike="noStrike" kern="0" cap="none" spc="0" normalizeH="0" baseline="0" noProof="0" dirty="0">
              <a:ln>
                <a:noFill/>
              </a:ln>
              <a:solidFill>
                <a:srgbClr val="FFFFFF"/>
              </a:solidFill>
              <a:effectLst/>
              <a:uLnTx/>
              <a:uFillTx/>
              <a:latin typeface="Candara" panose="020E0502030303020204" pitchFamily="34" charset="0"/>
            </a:endParaRPr>
          </a:p>
        </p:txBody>
      </p:sp>
      <p:sp>
        <p:nvSpPr>
          <p:cNvPr id="14" name="Freeform: Shape 13">
            <a:extLst>
              <a:ext uri="{FF2B5EF4-FFF2-40B4-BE49-F238E27FC236}">
                <a16:creationId xmlns:a16="http://schemas.microsoft.com/office/drawing/2014/main" id="{7AD693EF-8D95-5543-9A32-2043BCBA2B6E}"/>
              </a:ext>
            </a:extLst>
          </p:cNvPr>
          <p:cNvSpPr/>
          <p:nvPr/>
        </p:nvSpPr>
        <p:spPr>
          <a:xfrm>
            <a:off x="2119500" y="4304825"/>
            <a:ext cx="1524709" cy="917274"/>
          </a:xfrm>
          <a:custGeom>
            <a:avLst/>
            <a:gdLst>
              <a:gd name="connsiteX0" fmla="*/ 0 w 2176504"/>
              <a:gd name="connsiteY0" fmla="*/ 0 h 1305902"/>
              <a:gd name="connsiteX1" fmla="*/ 2176504 w 2176504"/>
              <a:gd name="connsiteY1" fmla="*/ 0 h 1305902"/>
              <a:gd name="connsiteX2" fmla="*/ 2176504 w 2176504"/>
              <a:gd name="connsiteY2" fmla="*/ 1305902 h 1305902"/>
              <a:gd name="connsiteX3" fmla="*/ 0 w 2176504"/>
              <a:gd name="connsiteY3" fmla="*/ 1305902 h 1305902"/>
              <a:gd name="connsiteX4" fmla="*/ 0 w 2176504"/>
              <a:gd name="connsiteY4" fmla="*/ 0 h 130590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76504" h="1305902">
                <a:moveTo>
                  <a:pt x="0" y="0"/>
                </a:moveTo>
                <a:lnTo>
                  <a:pt x="2176504" y="0"/>
                </a:lnTo>
                <a:lnTo>
                  <a:pt x="2176504" y="1305902"/>
                </a:lnTo>
                <a:lnTo>
                  <a:pt x="0" y="1305902"/>
                </a:lnTo>
                <a:lnTo>
                  <a:pt x="0" y="0"/>
                </a:lnTo>
                <a:close/>
              </a:path>
            </a:pathLst>
          </a:custGeom>
          <a:solidFill>
            <a:srgbClr val="FFFFFF"/>
          </a:solidFill>
          <a:ln w="15875" cap="flat" cmpd="sng" algn="ctr">
            <a:solidFill>
              <a:srgbClr val="AEA33A"/>
            </a:solidFill>
            <a:prstDash val="lgDash"/>
          </a:ln>
          <a:effectLst/>
        </p:spPr>
        <p:txBody>
          <a:bodyPr spcFirstLastPara="0" vert="horz" wrap="square" lIns="36000" tIns="45720" rIns="45720" bIns="45720" numCol="1" spcCol="1270" anchor="ctr" anchorCtr="0">
            <a:noAutofit/>
          </a:bodyPr>
          <a:lstStyle/>
          <a:p>
            <a:pPr marL="0" marR="0" lvl="0" indent="0" algn="ctr" defTabSz="533400" eaLnBrk="1" fontAlgn="auto" latinLnBrk="0" hangingPunct="1">
              <a:lnSpc>
                <a:spcPct val="90000"/>
              </a:lnSpc>
              <a:spcBef>
                <a:spcPct val="0"/>
              </a:spcBef>
              <a:spcAft>
                <a:spcPct val="35000"/>
              </a:spcAft>
              <a:buClrTx/>
              <a:buSzTx/>
              <a:buFontTx/>
              <a:buNone/>
              <a:tabLst/>
              <a:defRPr/>
            </a:pPr>
            <a:r>
              <a:rPr kumimoji="0" lang="en-GB" sz="1200" i="0" u="none" strike="noStrike" kern="0" cap="none" spc="0" normalizeH="0" baseline="0" noProof="0" dirty="0">
                <a:ln>
                  <a:noFill/>
                </a:ln>
                <a:solidFill>
                  <a:srgbClr val="000000"/>
                </a:solidFill>
                <a:effectLst/>
                <a:uLnTx/>
                <a:uFillTx/>
                <a:latin typeface="Candara" panose="020E0502030303020204" pitchFamily="34" charset="0"/>
              </a:rPr>
              <a:t>Knowledge Management</a:t>
            </a:r>
            <a:endParaRPr kumimoji="0" lang="en-US" sz="1200" i="0" u="none" strike="noStrike" kern="0" cap="none" spc="0" normalizeH="0" baseline="0" noProof="0" dirty="0">
              <a:ln>
                <a:noFill/>
              </a:ln>
              <a:solidFill>
                <a:srgbClr val="000000"/>
              </a:solidFill>
              <a:effectLst/>
              <a:uLnTx/>
              <a:uFillTx/>
              <a:latin typeface="Candara" panose="020E0502030303020204" pitchFamily="34" charset="0"/>
            </a:endParaRPr>
          </a:p>
        </p:txBody>
      </p:sp>
      <p:sp>
        <p:nvSpPr>
          <p:cNvPr id="15" name="Freeform: Shape 14">
            <a:extLst>
              <a:ext uri="{FF2B5EF4-FFF2-40B4-BE49-F238E27FC236}">
                <a16:creationId xmlns:a16="http://schemas.microsoft.com/office/drawing/2014/main" id="{3964184F-FAB4-17DD-264B-57D0E3D0C85A}"/>
              </a:ext>
            </a:extLst>
          </p:cNvPr>
          <p:cNvSpPr/>
          <p:nvPr/>
        </p:nvSpPr>
        <p:spPr>
          <a:xfrm>
            <a:off x="3843460" y="4304825"/>
            <a:ext cx="1524709" cy="917274"/>
          </a:xfrm>
          <a:custGeom>
            <a:avLst/>
            <a:gdLst>
              <a:gd name="connsiteX0" fmla="*/ 0 w 2176504"/>
              <a:gd name="connsiteY0" fmla="*/ 0 h 1305902"/>
              <a:gd name="connsiteX1" fmla="*/ 2176504 w 2176504"/>
              <a:gd name="connsiteY1" fmla="*/ 0 h 1305902"/>
              <a:gd name="connsiteX2" fmla="*/ 2176504 w 2176504"/>
              <a:gd name="connsiteY2" fmla="*/ 1305902 h 1305902"/>
              <a:gd name="connsiteX3" fmla="*/ 0 w 2176504"/>
              <a:gd name="connsiteY3" fmla="*/ 1305902 h 1305902"/>
              <a:gd name="connsiteX4" fmla="*/ 0 w 2176504"/>
              <a:gd name="connsiteY4" fmla="*/ 0 h 130590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76504" h="1305902">
                <a:moveTo>
                  <a:pt x="0" y="0"/>
                </a:moveTo>
                <a:lnTo>
                  <a:pt x="2176504" y="0"/>
                </a:lnTo>
                <a:lnTo>
                  <a:pt x="2176504" y="1305902"/>
                </a:lnTo>
                <a:lnTo>
                  <a:pt x="0" y="1305902"/>
                </a:lnTo>
                <a:lnTo>
                  <a:pt x="0" y="0"/>
                </a:lnTo>
                <a:close/>
              </a:path>
            </a:pathLst>
          </a:custGeom>
          <a:solidFill>
            <a:srgbClr val="FFFFFF"/>
          </a:solidFill>
          <a:ln w="15875" cap="flat" cmpd="sng" algn="ctr">
            <a:solidFill>
              <a:srgbClr val="AEA33A"/>
            </a:solidFill>
            <a:prstDash val="solid"/>
          </a:ln>
          <a:effectLst/>
        </p:spPr>
        <p:txBody>
          <a:bodyPr spcFirstLastPara="0" vert="horz" wrap="square" lIns="36000" tIns="45720" rIns="45720" bIns="45720" numCol="1" spcCol="1270" anchor="ctr" anchorCtr="0">
            <a:noAutofit/>
          </a:bodyPr>
          <a:lstStyle/>
          <a:p>
            <a:pPr marL="0" marR="0" lvl="0" indent="0" algn="ctr" defTabSz="533400" eaLnBrk="1" fontAlgn="auto" latinLnBrk="0" hangingPunct="1">
              <a:lnSpc>
                <a:spcPct val="90000"/>
              </a:lnSpc>
              <a:spcBef>
                <a:spcPct val="0"/>
              </a:spcBef>
              <a:spcAft>
                <a:spcPct val="35000"/>
              </a:spcAft>
              <a:buClrTx/>
              <a:buSzTx/>
              <a:buFontTx/>
              <a:buNone/>
              <a:tabLst/>
              <a:defRPr/>
            </a:pPr>
            <a:r>
              <a:rPr kumimoji="0" lang="en-GB" sz="1200" i="0" u="none" strike="noStrike" kern="0" cap="none" spc="0" normalizeH="0" baseline="0" noProof="0" dirty="0">
                <a:ln>
                  <a:noFill/>
                </a:ln>
                <a:solidFill>
                  <a:srgbClr val="000000"/>
                </a:solidFill>
                <a:effectLst/>
                <a:uLnTx/>
                <a:uFillTx/>
                <a:latin typeface="Candara" panose="020E0502030303020204" pitchFamily="34" charset="0"/>
              </a:rPr>
              <a:t>Human Resource Management</a:t>
            </a:r>
            <a:endParaRPr kumimoji="0" lang="en-US" sz="1200" i="0" u="none" strike="noStrike" kern="0" cap="none" spc="0" normalizeH="0" baseline="0" noProof="0" dirty="0">
              <a:ln>
                <a:noFill/>
              </a:ln>
              <a:solidFill>
                <a:srgbClr val="000000"/>
              </a:solidFill>
              <a:effectLst/>
              <a:uLnTx/>
              <a:uFillTx/>
              <a:latin typeface="Candara" panose="020E0502030303020204" pitchFamily="34" charset="0"/>
            </a:endParaRPr>
          </a:p>
        </p:txBody>
      </p:sp>
      <p:sp>
        <p:nvSpPr>
          <p:cNvPr id="16" name="Freeform: Shape 15">
            <a:extLst>
              <a:ext uri="{FF2B5EF4-FFF2-40B4-BE49-F238E27FC236}">
                <a16:creationId xmlns:a16="http://schemas.microsoft.com/office/drawing/2014/main" id="{B257A024-EB07-5EB1-C4E3-8A177B654D2B}"/>
              </a:ext>
            </a:extLst>
          </p:cNvPr>
          <p:cNvSpPr/>
          <p:nvPr/>
        </p:nvSpPr>
        <p:spPr>
          <a:xfrm>
            <a:off x="5567419" y="4304824"/>
            <a:ext cx="1524709" cy="917274"/>
          </a:xfrm>
          <a:custGeom>
            <a:avLst/>
            <a:gdLst>
              <a:gd name="connsiteX0" fmla="*/ 0 w 2176504"/>
              <a:gd name="connsiteY0" fmla="*/ 0 h 1305902"/>
              <a:gd name="connsiteX1" fmla="*/ 2176504 w 2176504"/>
              <a:gd name="connsiteY1" fmla="*/ 0 h 1305902"/>
              <a:gd name="connsiteX2" fmla="*/ 2176504 w 2176504"/>
              <a:gd name="connsiteY2" fmla="*/ 1305902 h 1305902"/>
              <a:gd name="connsiteX3" fmla="*/ 0 w 2176504"/>
              <a:gd name="connsiteY3" fmla="*/ 1305902 h 1305902"/>
              <a:gd name="connsiteX4" fmla="*/ 0 w 2176504"/>
              <a:gd name="connsiteY4" fmla="*/ 0 h 130590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76504" h="1305902">
                <a:moveTo>
                  <a:pt x="0" y="0"/>
                </a:moveTo>
                <a:lnTo>
                  <a:pt x="2176504" y="0"/>
                </a:lnTo>
                <a:lnTo>
                  <a:pt x="2176504" y="1305902"/>
                </a:lnTo>
                <a:lnTo>
                  <a:pt x="0" y="1305902"/>
                </a:lnTo>
                <a:lnTo>
                  <a:pt x="0" y="0"/>
                </a:lnTo>
                <a:close/>
              </a:path>
            </a:pathLst>
          </a:custGeom>
          <a:solidFill>
            <a:srgbClr val="FFFFFF"/>
          </a:solidFill>
          <a:ln w="15875" cap="flat" cmpd="sng" algn="ctr">
            <a:solidFill>
              <a:srgbClr val="AEA33A"/>
            </a:solidFill>
            <a:prstDash val="solid"/>
          </a:ln>
          <a:effectLst/>
        </p:spPr>
        <p:txBody>
          <a:bodyPr spcFirstLastPara="0" vert="horz" wrap="square" lIns="36000" tIns="45720" rIns="45720" bIns="45720" numCol="1" spcCol="1270" anchor="ctr" anchorCtr="0">
            <a:noAutofit/>
          </a:bodyPr>
          <a:lstStyle/>
          <a:p>
            <a:pPr marL="0" marR="0" lvl="0" indent="0" algn="ctr" defTabSz="533400" eaLnBrk="1" fontAlgn="auto" latinLnBrk="0" hangingPunct="1">
              <a:lnSpc>
                <a:spcPct val="90000"/>
              </a:lnSpc>
              <a:spcBef>
                <a:spcPct val="0"/>
              </a:spcBef>
              <a:spcAft>
                <a:spcPct val="35000"/>
              </a:spcAft>
              <a:buClrTx/>
              <a:buSzTx/>
              <a:buFontTx/>
              <a:buNone/>
              <a:tabLst/>
              <a:defRPr/>
            </a:pPr>
            <a:r>
              <a:rPr kumimoji="0" lang="en-GB" sz="1200" i="0" u="none" strike="noStrike" kern="0" cap="none" spc="0" normalizeH="0" baseline="0" noProof="0" dirty="0">
                <a:ln>
                  <a:noFill/>
                </a:ln>
                <a:solidFill>
                  <a:srgbClr val="000000"/>
                </a:solidFill>
                <a:effectLst/>
                <a:uLnTx/>
                <a:uFillTx/>
                <a:latin typeface="Candara" panose="020E0502030303020204" pitchFamily="34" charset="0"/>
              </a:rPr>
              <a:t>Information Technology</a:t>
            </a:r>
            <a:endParaRPr kumimoji="0" lang="en-US" sz="1200" i="0" u="none" strike="noStrike" kern="0" cap="none" spc="0" normalizeH="0" baseline="0" noProof="0" dirty="0">
              <a:ln>
                <a:noFill/>
              </a:ln>
              <a:solidFill>
                <a:srgbClr val="000000"/>
              </a:solidFill>
              <a:effectLst/>
              <a:uLnTx/>
              <a:uFillTx/>
              <a:latin typeface="Candara" panose="020E0502030303020204" pitchFamily="34" charset="0"/>
            </a:endParaRPr>
          </a:p>
        </p:txBody>
      </p:sp>
      <p:sp>
        <p:nvSpPr>
          <p:cNvPr id="17" name="Freeform: Shape 16">
            <a:extLst>
              <a:ext uri="{FF2B5EF4-FFF2-40B4-BE49-F238E27FC236}">
                <a16:creationId xmlns:a16="http://schemas.microsoft.com/office/drawing/2014/main" id="{83352C63-1068-2BF4-1511-92BA1F799E3D}"/>
              </a:ext>
            </a:extLst>
          </p:cNvPr>
          <p:cNvSpPr/>
          <p:nvPr/>
        </p:nvSpPr>
        <p:spPr>
          <a:xfrm>
            <a:off x="7244600" y="4304824"/>
            <a:ext cx="1524709" cy="917274"/>
          </a:xfrm>
          <a:custGeom>
            <a:avLst/>
            <a:gdLst>
              <a:gd name="connsiteX0" fmla="*/ 0 w 2176504"/>
              <a:gd name="connsiteY0" fmla="*/ 0 h 1305902"/>
              <a:gd name="connsiteX1" fmla="*/ 2176504 w 2176504"/>
              <a:gd name="connsiteY1" fmla="*/ 0 h 1305902"/>
              <a:gd name="connsiteX2" fmla="*/ 2176504 w 2176504"/>
              <a:gd name="connsiteY2" fmla="*/ 1305902 h 1305902"/>
              <a:gd name="connsiteX3" fmla="*/ 0 w 2176504"/>
              <a:gd name="connsiteY3" fmla="*/ 1305902 h 1305902"/>
              <a:gd name="connsiteX4" fmla="*/ 0 w 2176504"/>
              <a:gd name="connsiteY4" fmla="*/ 0 h 130590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76504" h="1305902">
                <a:moveTo>
                  <a:pt x="0" y="0"/>
                </a:moveTo>
                <a:lnTo>
                  <a:pt x="2176504" y="0"/>
                </a:lnTo>
                <a:lnTo>
                  <a:pt x="2176504" y="1305902"/>
                </a:lnTo>
                <a:lnTo>
                  <a:pt x="0" y="1305902"/>
                </a:lnTo>
                <a:lnTo>
                  <a:pt x="0" y="0"/>
                </a:lnTo>
                <a:close/>
              </a:path>
            </a:pathLst>
          </a:custGeom>
          <a:solidFill>
            <a:srgbClr val="FFFFFF"/>
          </a:solidFill>
          <a:ln w="15875" cap="flat" cmpd="sng" algn="ctr">
            <a:solidFill>
              <a:srgbClr val="AEA33A"/>
            </a:solidFill>
            <a:prstDash val="solid"/>
          </a:ln>
          <a:effectLst/>
        </p:spPr>
        <p:txBody>
          <a:bodyPr spcFirstLastPara="0" vert="horz" wrap="square" lIns="36000" tIns="45720" rIns="45720" bIns="45720" numCol="1" spcCol="1270" anchor="ctr" anchorCtr="0">
            <a:noAutofit/>
          </a:bodyPr>
          <a:lstStyle/>
          <a:p>
            <a:pPr marL="0" marR="0" lvl="0" indent="0" algn="ctr" defTabSz="533400" eaLnBrk="1" fontAlgn="auto" latinLnBrk="0" hangingPunct="1">
              <a:lnSpc>
                <a:spcPct val="90000"/>
              </a:lnSpc>
              <a:spcBef>
                <a:spcPct val="0"/>
              </a:spcBef>
              <a:spcAft>
                <a:spcPct val="35000"/>
              </a:spcAft>
              <a:buClrTx/>
              <a:buSzTx/>
              <a:buFontTx/>
              <a:buNone/>
              <a:tabLst/>
              <a:defRPr/>
            </a:pPr>
            <a:r>
              <a:rPr kumimoji="0" lang="en-GB" sz="1200" i="0" u="none" strike="noStrike" kern="0" cap="none" spc="0" normalizeH="0" baseline="0" noProof="0" dirty="0">
                <a:ln>
                  <a:noFill/>
                </a:ln>
                <a:solidFill>
                  <a:srgbClr val="000000"/>
                </a:solidFill>
                <a:effectLst/>
                <a:uLnTx/>
                <a:uFillTx/>
                <a:latin typeface="Candara" panose="020E0502030303020204" pitchFamily="34" charset="0"/>
              </a:rPr>
              <a:t>Organisational Management</a:t>
            </a:r>
            <a:endParaRPr kumimoji="0" lang="en-US" sz="1200" i="0" u="none" strike="noStrike" kern="0" cap="none" spc="0" normalizeH="0" baseline="0" noProof="0" dirty="0">
              <a:ln>
                <a:noFill/>
              </a:ln>
              <a:solidFill>
                <a:srgbClr val="000000"/>
              </a:solidFill>
              <a:effectLst/>
              <a:uLnTx/>
              <a:uFillTx/>
              <a:latin typeface="Candara" panose="020E0502030303020204" pitchFamily="34" charset="0"/>
            </a:endParaRPr>
          </a:p>
        </p:txBody>
      </p:sp>
      <p:sp>
        <p:nvSpPr>
          <p:cNvPr id="18" name="Freeform: Shape 17">
            <a:extLst>
              <a:ext uri="{FF2B5EF4-FFF2-40B4-BE49-F238E27FC236}">
                <a16:creationId xmlns:a16="http://schemas.microsoft.com/office/drawing/2014/main" id="{35A13E90-1FD0-4006-12C5-7AD2A008F6FC}"/>
              </a:ext>
            </a:extLst>
          </p:cNvPr>
          <p:cNvSpPr/>
          <p:nvPr/>
        </p:nvSpPr>
        <p:spPr>
          <a:xfrm>
            <a:off x="68333" y="5536771"/>
            <a:ext cx="1851917" cy="917274"/>
          </a:xfrm>
          <a:custGeom>
            <a:avLst/>
            <a:gdLst>
              <a:gd name="connsiteX0" fmla="*/ 0 w 2176504"/>
              <a:gd name="connsiteY0" fmla="*/ 0 h 1305902"/>
              <a:gd name="connsiteX1" fmla="*/ 2176504 w 2176504"/>
              <a:gd name="connsiteY1" fmla="*/ 0 h 1305902"/>
              <a:gd name="connsiteX2" fmla="*/ 2176504 w 2176504"/>
              <a:gd name="connsiteY2" fmla="*/ 1305902 h 1305902"/>
              <a:gd name="connsiteX3" fmla="*/ 0 w 2176504"/>
              <a:gd name="connsiteY3" fmla="*/ 1305902 h 1305902"/>
              <a:gd name="connsiteX4" fmla="*/ 0 w 2176504"/>
              <a:gd name="connsiteY4" fmla="*/ 0 h 130590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76504" h="1305902">
                <a:moveTo>
                  <a:pt x="0" y="0"/>
                </a:moveTo>
                <a:lnTo>
                  <a:pt x="2176504" y="0"/>
                </a:lnTo>
                <a:lnTo>
                  <a:pt x="2176504" y="1305902"/>
                </a:lnTo>
                <a:lnTo>
                  <a:pt x="0" y="1305902"/>
                </a:lnTo>
                <a:lnTo>
                  <a:pt x="0" y="0"/>
                </a:lnTo>
                <a:close/>
              </a:path>
            </a:pathLst>
          </a:custGeom>
          <a:solidFill>
            <a:srgbClr val="000000"/>
          </a:solidFill>
          <a:ln w="15875" cap="flat" cmpd="sng" algn="ctr">
            <a:solidFill>
              <a:srgbClr val="000000">
                <a:shade val="50000"/>
              </a:srgbClr>
            </a:solidFill>
            <a:prstDash val="solid"/>
          </a:ln>
          <a:effectLst/>
        </p:spPr>
        <p:txBody>
          <a:bodyPr spcFirstLastPara="0" vert="horz" wrap="square" lIns="36000" tIns="45720" rIns="45720" bIns="45720" numCol="1" spcCol="1270" anchor="ctr" anchorCtr="0">
            <a:noAutofit/>
          </a:bodyPr>
          <a:lstStyle/>
          <a:p>
            <a:pPr marL="0" marR="0" lvl="0" indent="0" algn="ctr" defTabSz="533400" eaLnBrk="1" fontAlgn="auto" latinLnBrk="0" hangingPunct="1">
              <a:lnSpc>
                <a:spcPct val="90000"/>
              </a:lnSpc>
              <a:spcBef>
                <a:spcPct val="0"/>
              </a:spcBef>
              <a:spcAft>
                <a:spcPct val="35000"/>
              </a:spcAft>
              <a:buClrTx/>
              <a:buSzTx/>
              <a:buFontTx/>
              <a:buNone/>
              <a:tabLst/>
              <a:defRPr/>
            </a:pPr>
            <a:r>
              <a:rPr kumimoji="0" lang="en-GB" sz="1200" i="0" u="none" strike="noStrike" kern="0" cap="none" spc="0" normalizeH="0" baseline="0" noProof="0" dirty="0">
                <a:ln>
                  <a:noFill/>
                </a:ln>
                <a:solidFill>
                  <a:srgbClr val="FFFFFF"/>
                </a:solidFill>
                <a:effectLst/>
                <a:uLnTx/>
                <a:uFillTx/>
                <a:latin typeface="Candara" panose="020E0502030303020204" pitchFamily="34" charset="0"/>
              </a:rPr>
              <a:t>Financial </a:t>
            </a:r>
            <a:r>
              <a:rPr kumimoji="0" lang="en-GB" sz="1200" i="1" u="none" strike="noStrike" kern="0" cap="none" spc="0" normalizeH="0" baseline="0" noProof="0" dirty="0">
                <a:ln>
                  <a:noFill/>
                </a:ln>
                <a:solidFill>
                  <a:srgbClr val="FFFFFF"/>
                </a:solidFill>
                <a:effectLst/>
                <a:uLnTx/>
                <a:uFillTx/>
                <a:latin typeface="Candara" panose="020E0502030303020204" pitchFamily="34" charset="0"/>
              </a:rPr>
              <a:t>– what resource or financial investments must we make?</a:t>
            </a:r>
            <a:endParaRPr kumimoji="0" lang="en-US" sz="1200" i="0" u="none" strike="noStrike" kern="0" cap="none" spc="0" normalizeH="0" baseline="0" noProof="0" dirty="0">
              <a:ln>
                <a:noFill/>
              </a:ln>
              <a:solidFill>
                <a:srgbClr val="FFFFFF"/>
              </a:solidFill>
              <a:effectLst/>
              <a:uLnTx/>
              <a:uFillTx/>
              <a:latin typeface="Candara" panose="020E0502030303020204" pitchFamily="34" charset="0"/>
            </a:endParaRPr>
          </a:p>
        </p:txBody>
      </p:sp>
      <p:sp>
        <p:nvSpPr>
          <p:cNvPr id="19" name="Freeform: Shape 18">
            <a:extLst>
              <a:ext uri="{FF2B5EF4-FFF2-40B4-BE49-F238E27FC236}">
                <a16:creationId xmlns:a16="http://schemas.microsoft.com/office/drawing/2014/main" id="{1EF24DC8-6E73-BA68-35B7-8F228BC29931}"/>
              </a:ext>
            </a:extLst>
          </p:cNvPr>
          <p:cNvSpPr/>
          <p:nvPr/>
        </p:nvSpPr>
        <p:spPr>
          <a:xfrm>
            <a:off x="2119499" y="5531361"/>
            <a:ext cx="1524709" cy="917274"/>
          </a:xfrm>
          <a:custGeom>
            <a:avLst/>
            <a:gdLst>
              <a:gd name="connsiteX0" fmla="*/ 0 w 2176504"/>
              <a:gd name="connsiteY0" fmla="*/ 0 h 1305902"/>
              <a:gd name="connsiteX1" fmla="*/ 2176504 w 2176504"/>
              <a:gd name="connsiteY1" fmla="*/ 0 h 1305902"/>
              <a:gd name="connsiteX2" fmla="*/ 2176504 w 2176504"/>
              <a:gd name="connsiteY2" fmla="*/ 1305902 h 1305902"/>
              <a:gd name="connsiteX3" fmla="*/ 0 w 2176504"/>
              <a:gd name="connsiteY3" fmla="*/ 1305902 h 1305902"/>
              <a:gd name="connsiteX4" fmla="*/ 0 w 2176504"/>
              <a:gd name="connsiteY4" fmla="*/ 0 h 130590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76504" h="1305902">
                <a:moveTo>
                  <a:pt x="0" y="0"/>
                </a:moveTo>
                <a:lnTo>
                  <a:pt x="2176504" y="0"/>
                </a:lnTo>
                <a:lnTo>
                  <a:pt x="2176504" y="1305902"/>
                </a:lnTo>
                <a:lnTo>
                  <a:pt x="0" y="1305902"/>
                </a:lnTo>
                <a:lnTo>
                  <a:pt x="0" y="0"/>
                </a:lnTo>
                <a:close/>
              </a:path>
            </a:pathLst>
          </a:custGeom>
          <a:solidFill>
            <a:srgbClr val="FFFFFF"/>
          </a:solidFill>
          <a:ln w="15875" cap="flat" cmpd="sng" algn="ctr">
            <a:solidFill>
              <a:srgbClr val="000000"/>
            </a:solidFill>
            <a:prstDash val="solid"/>
          </a:ln>
          <a:effectLst/>
        </p:spPr>
        <p:txBody>
          <a:bodyPr spcFirstLastPara="0" vert="horz" wrap="square" lIns="36000" tIns="45720" rIns="45720" bIns="45720" numCol="1" spcCol="1270" anchor="ctr" anchorCtr="0">
            <a:noAutofit/>
          </a:bodyPr>
          <a:lstStyle/>
          <a:p>
            <a:pPr marL="0" marR="0" lvl="0" indent="0" algn="ctr" defTabSz="533400" eaLnBrk="1" fontAlgn="auto" latinLnBrk="0" hangingPunct="1">
              <a:lnSpc>
                <a:spcPct val="90000"/>
              </a:lnSpc>
              <a:spcBef>
                <a:spcPct val="0"/>
              </a:spcBef>
              <a:spcAft>
                <a:spcPct val="35000"/>
              </a:spcAft>
              <a:buClrTx/>
              <a:buSzTx/>
              <a:buFontTx/>
              <a:buNone/>
              <a:tabLst/>
              <a:defRPr/>
            </a:pPr>
            <a:r>
              <a:rPr kumimoji="0" lang="en-GB" sz="1200" i="0" u="none" strike="noStrike" kern="0" cap="none" spc="0" normalizeH="0" baseline="0" noProof="0" dirty="0">
                <a:ln>
                  <a:noFill/>
                </a:ln>
                <a:solidFill>
                  <a:srgbClr val="000000"/>
                </a:solidFill>
                <a:effectLst/>
                <a:uLnTx/>
                <a:uFillTx/>
                <a:latin typeface="Candara" panose="020E0502030303020204" pitchFamily="34" charset="0"/>
              </a:rPr>
              <a:t>Diverse and Sustainable Financial Base</a:t>
            </a:r>
            <a:endParaRPr kumimoji="0" lang="en-US" sz="1200" i="0" u="none" strike="noStrike" kern="0" cap="none" spc="0" normalizeH="0" baseline="0" noProof="0" dirty="0">
              <a:ln>
                <a:noFill/>
              </a:ln>
              <a:solidFill>
                <a:srgbClr val="000000"/>
              </a:solidFill>
              <a:effectLst/>
              <a:uLnTx/>
              <a:uFillTx/>
              <a:latin typeface="Candara" panose="020E0502030303020204" pitchFamily="34" charset="0"/>
            </a:endParaRPr>
          </a:p>
        </p:txBody>
      </p:sp>
      <p:sp>
        <p:nvSpPr>
          <p:cNvPr id="20" name="Freeform: Shape 19">
            <a:extLst>
              <a:ext uri="{FF2B5EF4-FFF2-40B4-BE49-F238E27FC236}">
                <a16:creationId xmlns:a16="http://schemas.microsoft.com/office/drawing/2014/main" id="{961E5CF1-2B2C-F334-48CC-4D01ECE458FB}"/>
              </a:ext>
            </a:extLst>
          </p:cNvPr>
          <p:cNvSpPr/>
          <p:nvPr/>
        </p:nvSpPr>
        <p:spPr>
          <a:xfrm>
            <a:off x="5544028" y="1852848"/>
            <a:ext cx="1524709" cy="917274"/>
          </a:xfrm>
          <a:custGeom>
            <a:avLst/>
            <a:gdLst>
              <a:gd name="connsiteX0" fmla="*/ 0 w 2176504"/>
              <a:gd name="connsiteY0" fmla="*/ 0 h 1305902"/>
              <a:gd name="connsiteX1" fmla="*/ 2176504 w 2176504"/>
              <a:gd name="connsiteY1" fmla="*/ 0 h 1305902"/>
              <a:gd name="connsiteX2" fmla="*/ 2176504 w 2176504"/>
              <a:gd name="connsiteY2" fmla="*/ 1305902 h 1305902"/>
              <a:gd name="connsiteX3" fmla="*/ 0 w 2176504"/>
              <a:gd name="connsiteY3" fmla="*/ 1305902 h 1305902"/>
              <a:gd name="connsiteX4" fmla="*/ 0 w 2176504"/>
              <a:gd name="connsiteY4" fmla="*/ 0 h 130590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76504" h="1305902">
                <a:moveTo>
                  <a:pt x="0" y="0"/>
                </a:moveTo>
                <a:lnTo>
                  <a:pt x="2176504" y="0"/>
                </a:lnTo>
                <a:lnTo>
                  <a:pt x="2176504" y="1305902"/>
                </a:lnTo>
                <a:lnTo>
                  <a:pt x="0" y="1305902"/>
                </a:lnTo>
                <a:lnTo>
                  <a:pt x="0" y="0"/>
                </a:lnTo>
                <a:close/>
              </a:path>
            </a:pathLst>
          </a:custGeom>
          <a:solidFill>
            <a:srgbClr val="FFFFFF"/>
          </a:solidFill>
          <a:ln w="15875" cap="flat" cmpd="sng" algn="ctr">
            <a:solidFill>
              <a:srgbClr val="E88B33"/>
            </a:solidFill>
            <a:prstDash val="solid"/>
          </a:ln>
          <a:effectLst/>
        </p:spPr>
        <p:txBody>
          <a:bodyPr spcFirstLastPara="0" vert="horz" wrap="square" lIns="36000" tIns="45720" rIns="45720" bIns="45720" numCol="1" spcCol="1270" anchor="ctr" anchorCtr="0">
            <a:noAutofit/>
          </a:bodyPr>
          <a:lstStyle/>
          <a:p>
            <a:pPr marL="0" marR="0" lvl="0" indent="0" algn="ctr" defTabSz="533400" eaLnBrk="1" fontAlgn="auto" latinLnBrk="0" hangingPunct="1">
              <a:lnSpc>
                <a:spcPct val="90000"/>
              </a:lnSpc>
              <a:spcBef>
                <a:spcPct val="0"/>
              </a:spcBef>
              <a:spcAft>
                <a:spcPct val="35000"/>
              </a:spcAft>
              <a:buClrTx/>
              <a:buSzTx/>
              <a:buFontTx/>
              <a:buNone/>
              <a:tabLst/>
              <a:defRPr/>
            </a:pPr>
            <a:r>
              <a:rPr kumimoji="0" lang="en-GB" sz="1200" i="0" u="none" strike="noStrike" kern="0" cap="none" spc="0" normalizeH="0" baseline="0" noProof="0" dirty="0">
                <a:ln>
                  <a:noFill/>
                </a:ln>
                <a:solidFill>
                  <a:srgbClr val="000000"/>
                </a:solidFill>
                <a:effectLst/>
                <a:uLnTx/>
                <a:uFillTx/>
                <a:latin typeface="Candara" panose="020E0502030303020204" pitchFamily="34" charset="0"/>
              </a:rPr>
              <a:t>Positive Political Image &amp; Reputation</a:t>
            </a:r>
            <a:endParaRPr kumimoji="0" lang="en-US" sz="1200" i="0" u="none" strike="noStrike" kern="0" cap="none" spc="0" normalizeH="0" baseline="0" noProof="0" dirty="0">
              <a:ln>
                <a:noFill/>
              </a:ln>
              <a:solidFill>
                <a:srgbClr val="000000"/>
              </a:solidFill>
              <a:effectLst/>
              <a:uLnTx/>
              <a:uFillTx/>
              <a:latin typeface="Candara" panose="020E0502030303020204" pitchFamily="34" charset="0"/>
            </a:endParaRPr>
          </a:p>
        </p:txBody>
      </p:sp>
      <p:cxnSp>
        <p:nvCxnSpPr>
          <p:cNvPr id="22" name="Straight Arrow Connector 21">
            <a:extLst>
              <a:ext uri="{FF2B5EF4-FFF2-40B4-BE49-F238E27FC236}">
                <a16:creationId xmlns:a16="http://schemas.microsoft.com/office/drawing/2014/main" id="{1A195C66-7B6B-6A53-5A92-D63719D57D2C}"/>
              </a:ext>
            </a:extLst>
          </p:cNvPr>
          <p:cNvCxnSpPr/>
          <p:nvPr/>
        </p:nvCxnSpPr>
        <p:spPr>
          <a:xfrm>
            <a:off x="954575" y="4016587"/>
            <a:ext cx="0" cy="258417"/>
          </a:xfrm>
          <a:prstGeom prst="straightConnector1">
            <a:avLst/>
          </a:prstGeom>
          <a:ln>
            <a:headEnd type="triangle"/>
            <a:tailEnd type="triangle"/>
          </a:ln>
        </p:spPr>
        <p:style>
          <a:lnRef idx="2">
            <a:schemeClr val="accent1"/>
          </a:lnRef>
          <a:fillRef idx="0">
            <a:schemeClr val="accent1"/>
          </a:fillRef>
          <a:effectRef idx="1">
            <a:schemeClr val="accent1"/>
          </a:effectRef>
          <a:fontRef idx="minor">
            <a:schemeClr val="tx1"/>
          </a:fontRef>
        </p:style>
      </p:cxnSp>
      <p:cxnSp>
        <p:nvCxnSpPr>
          <p:cNvPr id="23" name="Straight Arrow Connector 22">
            <a:extLst>
              <a:ext uri="{FF2B5EF4-FFF2-40B4-BE49-F238E27FC236}">
                <a16:creationId xmlns:a16="http://schemas.microsoft.com/office/drawing/2014/main" id="{C6542108-8F02-231A-1571-E9FAE5A956AC}"/>
              </a:ext>
            </a:extLst>
          </p:cNvPr>
          <p:cNvCxnSpPr/>
          <p:nvPr/>
        </p:nvCxnSpPr>
        <p:spPr>
          <a:xfrm>
            <a:off x="964512" y="2770122"/>
            <a:ext cx="0" cy="258417"/>
          </a:xfrm>
          <a:prstGeom prst="straightConnector1">
            <a:avLst/>
          </a:prstGeom>
          <a:ln>
            <a:headEnd type="triangle"/>
            <a:tailEnd type="triangle"/>
          </a:ln>
        </p:spPr>
        <p:style>
          <a:lnRef idx="2">
            <a:schemeClr val="accent1"/>
          </a:lnRef>
          <a:fillRef idx="0">
            <a:schemeClr val="accent1"/>
          </a:fillRef>
          <a:effectRef idx="1">
            <a:schemeClr val="accent1"/>
          </a:effectRef>
          <a:fontRef idx="minor">
            <a:schemeClr val="tx1"/>
          </a:fontRef>
        </p:style>
      </p:cxnSp>
      <p:cxnSp>
        <p:nvCxnSpPr>
          <p:cNvPr id="24" name="Straight Arrow Connector 23">
            <a:extLst>
              <a:ext uri="{FF2B5EF4-FFF2-40B4-BE49-F238E27FC236}">
                <a16:creationId xmlns:a16="http://schemas.microsoft.com/office/drawing/2014/main" id="{6D090DE1-47DB-4B05-0122-AAE153FB0620}"/>
              </a:ext>
            </a:extLst>
          </p:cNvPr>
          <p:cNvCxnSpPr/>
          <p:nvPr/>
        </p:nvCxnSpPr>
        <p:spPr>
          <a:xfrm>
            <a:off x="977763" y="5248094"/>
            <a:ext cx="0" cy="258417"/>
          </a:xfrm>
          <a:prstGeom prst="straightConnector1">
            <a:avLst/>
          </a:prstGeom>
          <a:ln>
            <a:headEnd type="triangle"/>
            <a:tailEnd type="triangle"/>
          </a:ln>
        </p:spPr>
        <p:style>
          <a:lnRef idx="2">
            <a:schemeClr val="accent1"/>
          </a:lnRef>
          <a:fillRef idx="0">
            <a:schemeClr val="accent1"/>
          </a:fillRef>
          <a:effectRef idx="1">
            <a:schemeClr val="accent1"/>
          </a:effectRef>
          <a:fontRef idx="minor">
            <a:schemeClr val="tx1"/>
          </a:fontRef>
        </p:style>
      </p:cxnSp>
      <p:sp>
        <p:nvSpPr>
          <p:cNvPr id="25" name="Freeform: Shape 24">
            <a:extLst>
              <a:ext uri="{FF2B5EF4-FFF2-40B4-BE49-F238E27FC236}">
                <a16:creationId xmlns:a16="http://schemas.microsoft.com/office/drawing/2014/main" id="{FD76EEAF-614E-DB45-C3A7-F0C388B313E9}"/>
              </a:ext>
            </a:extLst>
          </p:cNvPr>
          <p:cNvSpPr/>
          <p:nvPr/>
        </p:nvSpPr>
        <p:spPr>
          <a:xfrm>
            <a:off x="7244598" y="1860198"/>
            <a:ext cx="1524709" cy="917274"/>
          </a:xfrm>
          <a:custGeom>
            <a:avLst/>
            <a:gdLst>
              <a:gd name="connsiteX0" fmla="*/ 0 w 2176504"/>
              <a:gd name="connsiteY0" fmla="*/ 0 h 1305902"/>
              <a:gd name="connsiteX1" fmla="*/ 2176504 w 2176504"/>
              <a:gd name="connsiteY1" fmla="*/ 0 h 1305902"/>
              <a:gd name="connsiteX2" fmla="*/ 2176504 w 2176504"/>
              <a:gd name="connsiteY2" fmla="*/ 1305902 h 1305902"/>
              <a:gd name="connsiteX3" fmla="*/ 0 w 2176504"/>
              <a:gd name="connsiteY3" fmla="*/ 1305902 h 1305902"/>
              <a:gd name="connsiteX4" fmla="*/ 0 w 2176504"/>
              <a:gd name="connsiteY4" fmla="*/ 0 h 130590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76504" h="1305902">
                <a:moveTo>
                  <a:pt x="0" y="0"/>
                </a:moveTo>
                <a:lnTo>
                  <a:pt x="2176504" y="0"/>
                </a:lnTo>
                <a:lnTo>
                  <a:pt x="2176504" y="1305902"/>
                </a:lnTo>
                <a:lnTo>
                  <a:pt x="0" y="1305902"/>
                </a:lnTo>
                <a:lnTo>
                  <a:pt x="0" y="0"/>
                </a:lnTo>
                <a:close/>
              </a:path>
            </a:pathLst>
          </a:custGeom>
          <a:solidFill>
            <a:srgbClr val="FFFFFF"/>
          </a:solidFill>
          <a:ln w="15875" cap="flat" cmpd="sng" algn="ctr">
            <a:solidFill>
              <a:srgbClr val="E88B33"/>
            </a:solidFill>
            <a:prstDash val="solid"/>
          </a:ln>
          <a:effectLst/>
        </p:spPr>
        <p:txBody>
          <a:bodyPr spcFirstLastPara="0" vert="horz" wrap="square" lIns="36000" tIns="45720" rIns="45720" bIns="45720" numCol="1" spcCol="1270" anchor="ctr" anchorCtr="0">
            <a:noAutofit/>
          </a:bodyPr>
          <a:lstStyle/>
          <a:p>
            <a:pPr marL="0" marR="0" lvl="0" indent="0" algn="ctr" defTabSz="533400" eaLnBrk="1" fontAlgn="auto" latinLnBrk="0" hangingPunct="1">
              <a:lnSpc>
                <a:spcPct val="90000"/>
              </a:lnSpc>
              <a:spcBef>
                <a:spcPct val="0"/>
              </a:spcBef>
              <a:spcAft>
                <a:spcPct val="35000"/>
              </a:spcAft>
              <a:buClrTx/>
              <a:buSzTx/>
              <a:buFontTx/>
              <a:buNone/>
              <a:tabLst/>
              <a:defRPr/>
            </a:pPr>
            <a:r>
              <a:rPr kumimoji="0" lang="en-GB" sz="1200" i="0" u="none" strike="noStrike" kern="0" cap="none" spc="0" normalizeH="0" baseline="0" noProof="0" dirty="0">
                <a:ln>
                  <a:noFill/>
                </a:ln>
                <a:solidFill>
                  <a:srgbClr val="000000"/>
                </a:solidFill>
                <a:effectLst/>
                <a:uLnTx/>
                <a:uFillTx/>
                <a:latin typeface="Candara" panose="020E0502030303020204" pitchFamily="34" charset="0"/>
              </a:rPr>
              <a:t>Positive Development Outcomes</a:t>
            </a:r>
            <a:endParaRPr kumimoji="0" lang="en-US" sz="1200" i="0" u="none" strike="noStrike" kern="0" cap="none" spc="0" normalizeH="0" baseline="0" noProof="0" dirty="0">
              <a:ln>
                <a:noFill/>
              </a:ln>
              <a:solidFill>
                <a:srgbClr val="000000"/>
              </a:solidFill>
              <a:effectLst/>
              <a:uLnTx/>
              <a:uFillTx/>
              <a:latin typeface="Candara" panose="020E0502030303020204" pitchFamily="34" charset="0"/>
            </a:endParaRPr>
          </a:p>
        </p:txBody>
      </p:sp>
      <p:sp>
        <p:nvSpPr>
          <p:cNvPr id="26" name="Freeform: Shape 25">
            <a:extLst>
              <a:ext uri="{FF2B5EF4-FFF2-40B4-BE49-F238E27FC236}">
                <a16:creationId xmlns:a16="http://schemas.microsoft.com/office/drawing/2014/main" id="{40DB535D-A973-5B9B-2AAC-30C726DFABBE}"/>
              </a:ext>
            </a:extLst>
          </p:cNvPr>
          <p:cNvSpPr/>
          <p:nvPr/>
        </p:nvSpPr>
        <p:spPr>
          <a:xfrm>
            <a:off x="10566660" y="3065897"/>
            <a:ext cx="1524709" cy="917274"/>
          </a:xfrm>
          <a:custGeom>
            <a:avLst/>
            <a:gdLst>
              <a:gd name="connsiteX0" fmla="*/ 0 w 2176504"/>
              <a:gd name="connsiteY0" fmla="*/ 0 h 1305902"/>
              <a:gd name="connsiteX1" fmla="*/ 2176504 w 2176504"/>
              <a:gd name="connsiteY1" fmla="*/ 0 h 1305902"/>
              <a:gd name="connsiteX2" fmla="*/ 2176504 w 2176504"/>
              <a:gd name="connsiteY2" fmla="*/ 1305902 h 1305902"/>
              <a:gd name="connsiteX3" fmla="*/ 0 w 2176504"/>
              <a:gd name="connsiteY3" fmla="*/ 1305902 h 1305902"/>
              <a:gd name="connsiteX4" fmla="*/ 0 w 2176504"/>
              <a:gd name="connsiteY4" fmla="*/ 0 h 130590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76504" h="1305902">
                <a:moveTo>
                  <a:pt x="0" y="0"/>
                </a:moveTo>
                <a:lnTo>
                  <a:pt x="2176504" y="0"/>
                </a:lnTo>
                <a:lnTo>
                  <a:pt x="2176504" y="1305902"/>
                </a:lnTo>
                <a:lnTo>
                  <a:pt x="0" y="1305902"/>
                </a:lnTo>
                <a:lnTo>
                  <a:pt x="0" y="0"/>
                </a:lnTo>
                <a:close/>
              </a:path>
            </a:pathLst>
          </a:custGeom>
          <a:solidFill>
            <a:srgbClr val="FFFFFF"/>
          </a:solidFill>
          <a:ln w="15875" cap="flat" cmpd="sng" algn="ctr">
            <a:solidFill>
              <a:srgbClr val="33B67D"/>
            </a:solidFill>
            <a:prstDash val="solid"/>
          </a:ln>
          <a:effectLst/>
        </p:spPr>
        <p:txBody>
          <a:bodyPr spcFirstLastPara="0" vert="horz" wrap="square" lIns="36000" tIns="45720" rIns="45720" bIns="45720" numCol="1" spcCol="1270" anchor="ctr" anchorCtr="0">
            <a:noAutofit/>
          </a:bodyPr>
          <a:lstStyle/>
          <a:p>
            <a:pPr marL="0" marR="0" lvl="0" indent="0" algn="ctr" defTabSz="533400" eaLnBrk="1" fontAlgn="auto" latinLnBrk="0" hangingPunct="1">
              <a:lnSpc>
                <a:spcPct val="90000"/>
              </a:lnSpc>
              <a:spcBef>
                <a:spcPct val="0"/>
              </a:spcBef>
              <a:spcAft>
                <a:spcPct val="35000"/>
              </a:spcAft>
              <a:buClrTx/>
              <a:buSzTx/>
              <a:buFontTx/>
              <a:buNone/>
              <a:tabLst/>
              <a:defRPr/>
            </a:pPr>
            <a:r>
              <a:rPr kumimoji="0" lang="en-GB" sz="1300" i="0" u="none" strike="noStrike" kern="0" cap="none" spc="0" normalizeH="0" baseline="0" noProof="0" dirty="0">
                <a:ln>
                  <a:noFill/>
                </a:ln>
                <a:effectLst/>
                <a:uLnTx/>
                <a:uFillTx/>
                <a:latin typeface="Candara" panose="020E0502030303020204" pitchFamily="34" charset="0"/>
              </a:rPr>
              <a:t>Monitoring, Evaluation &amp; Learning</a:t>
            </a:r>
            <a:endParaRPr kumimoji="0" lang="en-US" sz="1300" i="0" u="none" strike="noStrike" kern="0" cap="none" spc="0" normalizeH="0" baseline="0" noProof="0" dirty="0">
              <a:ln>
                <a:noFill/>
              </a:ln>
              <a:effectLst/>
              <a:uLnTx/>
              <a:uFillTx/>
              <a:latin typeface="Candara" panose="020E0502030303020204" pitchFamily="34" charset="0"/>
            </a:endParaRPr>
          </a:p>
        </p:txBody>
      </p:sp>
      <p:sp>
        <p:nvSpPr>
          <p:cNvPr id="27" name="Title 3">
            <a:extLst>
              <a:ext uri="{FF2B5EF4-FFF2-40B4-BE49-F238E27FC236}">
                <a16:creationId xmlns:a16="http://schemas.microsoft.com/office/drawing/2014/main" id="{645D6CDE-184E-015B-E1A0-C9CB8F1F90F8}"/>
              </a:ext>
            </a:extLst>
          </p:cNvPr>
          <p:cNvSpPr>
            <a:spLocks noGrp="1"/>
          </p:cNvSpPr>
          <p:nvPr>
            <p:ph type="title"/>
          </p:nvPr>
        </p:nvSpPr>
        <p:spPr>
          <a:xfrm>
            <a:off x="838200" y="557188"/>
            <a:ext cx="10515600" cy="1133499"/>
          </a:xfrm>
        </p:spPr>
        <p:txBody>
          <a:bodyPr vert="horz" lIns="91440" tIns="45720" rIns="91440" bIns="45720" rtlCol="0" anchor="ctr">
            <a:normAutofit/>
          </a:bodyPr>
          <a:lstStyle/>
          <a:p>
            <a:pPr algn="ctr"/>
            <a:r>
              <a:rPr lang="en-US" sz="5200" b="1" kern="1200" dirty="0">
                <a:solidFill>
                  <a:schemeClr val="tx1"/>
                </a:solidFill>
                <a:latin typeface="Candara" panose="020E0502030303020204" pitchFamily="34" charset="0"/>
              </a:rPr>
              <a:t>Our Strategic Objectives</a:t>
            </a:r>
          </a:p>
        </p:txBody>
      </p:sp>
      <p:pic>
        <p:nvPicPr>
          <p:cNvPr id="28" name="Picture 27">
            <a:extLst>
              <a:ext uri="{FF2B5EF4-FFF2-40B4-BE49-F238E27FC236}">
                <a16:creationId xmlns:a16="http://schemas.microsoft.com/office/drawing/2014/main" id="{1DB5A4F7-D34A-8CB2-DC98-7828CDB9D5C9}"/>
              </a:ext>
            </a:extLst>
          </p:cNvPr>
          <p:cNvPicPr/>
          <p:nvPr/>
        </p:nvPicPr>
        <p:blipFill rotWithShape="1">
          <a:blip r:embed="rId2"/>
          <a:srcRect t="5445" r="5237" b="12185"/>
          <a:stretch/>
        </p:blipFill>
        <p:spPr>
          <a:xfrm>
            <a:off x="0" y="92214"/>
            <a:ext cx="1709530" cy="593586"/>
          </a:xfrm>
          <a:prstGeom prst="rect">
            <a:avLst/>
          </a:prstGeom>
        </p:spPr>
      </p:pic>
    </p:spTree>
    <p:extLst>
      <p:ext uri="{BB962C8B-B14F-4D97-AF65-F5344CB8AC3E}">
        <p14:creationId xmlns:p14="http://schemas.microsoft.com/office/powerpoint/2010/main" val="1401673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0" name="Rectangle 39">
            <a:extLst>
              <a:ext uri="{FF2B5EF4-FFF2-40B4-BE49-F238E27FC236}">
                <a16:creationId xmlns:a16="http://schemas.microsoft.com/office/drawing/2014/main" id="{955A2079-FA98-4876-80F0-72364A7D2E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a:extLst>
              <a:ext uri="{FF2B5EF4-FFF2-40B4-BE49-F238E27FC236}">
                <a16:creationId xmlns:a16="http://schemas.microsoft.com/office/drawing/2014/main" id="{93073CF6-201B-46E4-C7D5-AFF18BD0555B}"/>
              </a:ext>
            </a:extLst>
          </p:cNvPr>
          <p:cNvSpPr>
            <a:spLocks noGrp="1"/>
          </p:cNvSpPr>
          <p:nvPr>
            <p:ph type="title"/>
          </p:nvPr>
        </p:nvSpPr>
        <p:spPr>
          <a:xfrm>
            <a:off x="838200" y="557188"/>
            <a:ext cx="10515600" cy="1133499"/>
          </a:xfrm>
        </p:spPr>
        <p:txBody>
          <a:bodyPr vert="horz" lIns="91440" tIns="45720" rIns="91440" bIns="45720" rtlCol="0" anchor="ctr">
            <a:normAutofit/>
          </a:bodyPr>
          <a:lstStyle/>
          <a:p>
            <a:pPr algn="ctr"/>
            <a:r>
              <a:rPr lang="en-US" sz="5200" b="1" kern="1200" dirty="0">
                <a:solidFill>
                  <a:schemeClr val="tx1"/>
                </a:solidFill>
                <a:latin typeface="Candara" panose="020E0502030303020204" pitchFamily="34" charset="0"/>
              </a:rPr>
              <a:t>Areas where we operate?</a:t>
            </a:r>
          </a:p>
        </p:txBody>
      </p:sp>
      <p:graphicFrame>
        <p:nvGraphicFramePr>
          <p:cNvPr id="30" name="Text Placeholder 5">
            <a:extLst>
              <a:ext uri="{FF2B5EF4-FFF2-40B4-BE49-F238E27FC236}">
                <a16:creationId xmlns:a16="http://schemas.microsoft.com/office/drawing/2014/main" id="{DCE69900-F3E8-C020-785B-326F3355B7A0}"/>
              </a:ext>
            </a:extLst>
          </p:cNvPr>
          <p:cNvGraphicFramePr/>
          <p:nvPr>
            <p:extLst>
              <p:ext uri="{D42A27DB-BD31-4B8C-83A1-F6EECF244321}">
                <p14:modId xmlns:p14="http://schemas.microsoft.com/office/powerpoint/2010/main" val="2744034799"/>
              </p:ext>
            </p:extLst>
          </p:nvPr>
        </p:nvGraphicFramePr>
        <p:xfrm>
          <a:off x="838200" y="1828800"/>
          <a:ext cx="10515600" cy="43525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32" name="Picture 31">
            <a:extLst>
              <a:ext uri="{FF2B5EF4-FFF2-40B4-BE49-F238E27FC236}">
                <a16:creationId xmlns:a16="http://schemas.microsoft.com/office/drawing/2014/main" id="{1574F1AD-B087-95FF-6053-FE8C278F9C6C}"/>
              </a:ext>
            </a:extLst>
          </p:cNvPr>
          <p:cNvPicPr/>
          <p:nvPr/>
        </p:nvPicPr>
        <p:blipFill rotWithShape="1">
          <a:blip r:embed="rId7"/>
          <a:srcRect t="5445" r="5237" b="12185"/>
          <a:stretch/>
        </p:blipFill>
        <p:spPr>
          <a:xfrm>
            <a:off x="0" y="92214"/>
            <a:ext cx="1709530" cy="593586"/>
          </a:xfrm>
          <a:prstGeom prst="rect">
            <a:avLst/>
          </a:prstGeom>
        </p:spPr>
      </p:pic>
    </p:spTree>
    <p:extLst>
      <p:ext uri="{BB962C8B-B14F-4D97-AF65-F5344CB8AC3E}">
        <p14:creationId xmlns:p14="http://schemas.microsoft.com/office/powerpoint/2010/main" val="4071725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picture containing text, athletic game, clipart&#10;&#10;Description automatically generated">
            <a:extLst>
              <a:ext uri="{FF2B5EF4-FFF2-40B4-BE49-F238E27FC236}">
                <a16:creationId xmlns:a16="http://schemas.microsoft.com/office/drawing/2014/main" id="{F8798AF1-A376-BB84-77C3-C9AF7E18A65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14473" y="3200005"/>
            <a:ext cx="3100201" cy="718230"/>
          </a:xfrm>
          <a:prstGeom prst="rect">
            <a:avLst/>
          </a:prstGeom>
        </p:spPr>
      </p:pic>
      <p:pic>
        <p:nvPicPr>
          <p:cNvPr id="6" name="Graphic 5">
            <a:extLst>
              <a:ext uri="{FF2B5EF4-FFF2-40B4-BE49-F238E27FC236}">
                <a16:creationId xmlns:a16="http://schemas.microsoft.com/office/drawing/2014/main" id="{F9A87071-8F72-36A6-4E7C-81DF09535E45}"/>
              </a:ext>
            </a:extLst>
          </p:cNvPr>
          <p:cNvPicPr>
            <a:picLocks noChangeAspect="1"/>
          </p:cNvPicPr>
          <p:nvPr/>
        </p:nvPicPr>
        <p:blipFill rotWithShape="1">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l="35702" r="35715" b="11191"/>
          <a:stretch/>
        </p:blipFill>
        <p:spPr>
          <a:xfrm>
            <a:off x="4185766" y="1845320"/>
            <a:ext cx="1147525" cy="907751"/>
          </a:xfrm>
          <a:prstGeom prst="rect">
            <a:avLst/>
          </a:prstGeom>
        </p:spPr>
      </p:pic>
      <p:pic>
        <p:nvPicPr>
          <p:cNvPr id="7" name="Picture 6">
            <a:extLst>
              <a:ext uri="{FF2B5EF4-FFF2-40B4-BE49-F238E27FC236}">
                <a16:creationId xmlns:a16="http://schemas.microsoft.com/office/drawing/2014/main" id="{8DCBC58E-395F-27D7-7D78-D7184E54A57F}"/>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120184" y="4273696"/>
            <a:ext cx="1104089" cy="1104089"/>
          </a:xfrm>
          <a:prstGeom prst="rect">
            <a:avLst/>
          </a:prstGeom>
        </p:spPr>
      </p:pic>
      <p:pic>
        <p:nvPicPr>
          <p:cNvPr id="8" name="Picture 7">
            <a:extLst>
              <a:ext uri="{FF2B5EF4-FFF2-40B4-BE49-F238E27FC236}">
                <a16:creationId xmlns:a16="http://schemas.microsoft.com/office/drawing/2014/main" id="{8F33952E-7DB7-F317-4126-E862BB1AC022}"/>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839287" y="2959839"/>
            <a:ext cx="1447673" cy="954625"/>
          </a:xfrm>
          <a:prstGeom prst="rect">
            <a:avLst/>
          </a:prstGeom>
        </p:spPr>
      </p:pic>
      <p:pic>
        <p:nvPicPr>
          <p:cNvPr id="9" name="Picture 8">
            <a:extLst>
              <a:ext uri="{FF2B5EF4-FFF2-40B4-BE49-F238E27FC236}">
                <a16:creationId xmlns:a16="http://schemas.microsoft.com/office/drawing/2014/main" id="{5A53207B-0B5F-8FF7-566B-CCFBA05A64F7}"/>
              </a:ext>
            </a:extLst>
          </p:cNvPr>
          <p:cNvPicPr>
            <a:picLocks noChangeAspect="1"/>
          </p:cNvPicPr>
          <p:nvPr/>
        </p:nvPicPr>
        <p:blipFill rotWithShape="1">
          <a:blip r:embed="rId7">
            <a:extLst>
              <a:ext uri="{28A0092B-C50C-407E-A947-70E740481C1C}">
                <a14:useLocalDpi xmlns:a14="http://schemas.microsoft.com/office/drawing/2010/main" val="0"/>
              </a:ext>
            </a:extLst>
          </a:blip>
          <a:srcRect t="19819" b="26260"/>
          <a:stretch/>
        </p:blipFill>
        <p:spPr>
          <a:xfrm>
            <a:off x="5345726" y="1739504"/>
            <a:ext cx="2619375" cy="843833"/>
          </a:xfrm>
          <a:prstGeom prst="rect">
            <a:avLst/>
          </a:prstGeom>
        </p:spPr>
      </p:pic>
      <p:grpSp>
        <p:nvGrpSpPr>
          <p:cNvPr id="10" name="Group 9">
            <a:extLst>
              <a:ext uri="{FF2B5EF4-FFF2-40B4-BE49-F238E27FC236}">
                <a16:creationId xmlns:a16="http://schemas.microsoft.com/office/drawing/2014/main" id="{05747D00-9313-4834-FFE6-A5FAE6AEC894}"/>
              </a:ext>
            </a:extLst>
          </p:cNvPr>
          <p:cNvGrpSpPr/>
          <p:nvPr/>
        </p:nvGrpSpPr>
        <p:grpSpPr>
          <a:xfrm>
            <a:off x="1292316" y="1671030"/>
            <a:ext cx="2469610" cy="1179494"/>
            <a:chOff x="3116146" y="1884719"/>
            <a:chExt cx="3326696" cy="1619250"/>
          </a:xfrm>
        </p:grpSpPr>
        <p:pic>
          <p:nvPicPr>
            <p:cNvPr id="11" name="Picture 10">
              <a:extLst>
                <a:ext uri="{FF2B5EF4-FFF2-40B4-BE49-F238E27FC236}">
                  <a16:creationId xmlns:a16="http://schemas.microsoft.com/office/drawing/2014/main" id="{BD493C9F-94D0-8BE0-CFA6-74FCB8306453}"/>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3116146" y="1884719"/>
              <a:ext cx="2819400" cy="1619250"/>
            </a:xfrm>
            <a:prstGeom prst="rect">
              <a:avLst/>
            </a:prstGeom>
          </p:spPr>
        </p:pic>
        <p:pic>
          <p:nvPicPr>
            <p:cNvPr id="12" name="Picture 2">
              <a:extLst>
                <a:ext uri="{FF2B5EF4-FFF2-40B4-BE49-F238E27FC236}">
                  <a16:creationId xmlns:a16="http://schemas.microsoft.com/office/drawing/2014/main" id="{A20A2320-7D78-D8D4-EC53-B92F956763EB}"/>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289201" y="2059694"/>
              <a:ext cx="1153641" cy="1188336"/>
            </a:xfrm>
            <a:prstGeom prst="rect">
              <a:avLst/>
            </a:prstGeom>
            <a:noFill/>
            <a:extLst>
              <a:ext uri="{909E8E84-426E-40DD-AFC4-6F175D3DCCD1}">
                <a14:hiddenFill xmlns:a14="http://schemas.microsoft.com/office/drawing/2010/main">
                  <a:solidFill>
                    <a:srgbClr val="FFFFFF"/>
                  </a:solidFill>
                </a14:hiddenFill>
              </a:ext>
            </a:extLst>
          </p:spPr>
        </p:pic>
      </p:grpSp>
      <p:pic>
        <p:nvPicPr>
          <p:cNvPr id="13" name="Picture 12" descr="A picture containing text, porcelain&#10;&#10;Description automatically generated">
            <a:extLst>
              <a:ext uri="{FF2B5EF4-FFF2-40B4-BE49-F238E27FC236}">
                <a16:creationId xmlns:a16="http://schemas.microsoft.com/office/drawing/2014/main" id="{EAF6EDE9-C629-C581-0523-744F378137BB}"/>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1623366" y="4439281"/>
            <a:ext cx="870036" cy="870036"/>
          </a:xfrm>
          <a:prstGeom prst="rect">
            <a:avLst/>
          </a:prstGeom>
        </p:spPr>
      </p:pic>
      <p:pic>
        <p:nvPicPr>
          <p:cNvPr id="14" name="Picture 13" descr="Logo, company name&#10;&#10;Description automatically generated">
            <a:extLst>
              <a:ext uri="{FF2B5EF4-FFF2-40B4-BE49-F238E27FC236}">
                <a16:creationId xmlns:a16="http://schemas.microsoft.com/office/drawing/2014/main" id="{2E7B641C-79CB-2379-4FEB-B3F2910523A2}"/>
              </a:ext>
            </a:extLst>
          </p:cNvPr>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7551060" y="2696783"/>
            <a:ext cx="1331197" cy="1331197"/>
          </a:xfrm>
          <a:prstGeom prst="rect">
            <a:avLst/>
          </a:prstGeom>
        </p:spPr>
      </p:pic>
      <p:pic>
        <p:nvPicPr>
          <p:cNvPr id="15" name="Picture 14" descr="Logo, company name&#10;&#10;Description automatically generated">
            <a:extLst>
              <a:ext uri="{FF2B5EF4-FFF2-40B4-BE49-F238E27FC236}">
                <a16:creationId xmlns:a16="http://schemas.microsoft.com/office/drawing/2014/main" id="{4666A748-DD3D-580A-F679-744088D2522F}"/>
              </a:ext>
            </a:extLst>
          </p:cNvPr>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8241006" y="1791891"/>
            <a:ext cx="1416438" cy="843833"/>
          </a:xfrm>
          <a:prstGeom prst="rect">
            <a:avLst/>
          </a:prstGeom>
        </p:spPr>
      </p:pic>
      <p:pic>
        <p:nvPicPr>
          <p:cNvPr id="16" name="Picture 15" descr="Logo, company name&#10;&#10;Description automatically generated">
            <a:extLst>
              <a:ext uri="{FF2B5EF4-FFF2-40B4-BE49-F238E27FC236}">
                <a16:creationId xmlns:a16="http://schemas.microsoft.com/office/drawing/2014/main" id="{8170E80E-0945-076F-A73E-B602A523853E}"/>
              </a:ext>
            </a:extLst>
          </p:cNvPr>
          <p:cNvPicPr>
            <a:picLocks noChangeAspect="1"/>
          </p:cNvPicPr>
          <p:nvPr/>
        </p:nvPicPr>
        <p:blipFill rotWithShape="1">
          <a:blip r:embed="rId13">
            <a:extLst>
              <a:ext uri="{28A0092B-C50C-407E-A947-70E740481C1C}">
                <a14:useLocalDpi xmlns:a14="http://schemas.microsoft.com/office/drawing/2010/main" val="0"/>
              </a:ext>
            </a:extLst>
          </a:blip>
          <a:srcRect l="15600" r="14376"/>
          <a:stretch/>
        </p:blipFill>
        <p:spPr>
          <a:xfrm>
            <a:off x="1356619" y="3013361"/>
            <a:ext cx="1205046" cy="904874"/>
          </a:xfrm>
          <a:prstGeom prst="rect">
            <a:avLst/>
          </a:prstGeom>
        </p:spPr>
      </p:pic>
      <p:pic>
        <p:nvPicPr>
          <p:cNvPr id="17" name="Picture 16" descr="A picture containing text, clipart&#10;&#10;Description automatically generated">
            <a:extLst>
              <a:ext uri="{FF2B5EF4-FFF2-40B4-BE49-F238E27FC236}">
                <a16:creationId xmlns:a16="http://schemas.microsoft.com/office/drawing/2014/main" id="{D7B1A02C-EFE4-3E1D-BAE1-86F57008454D}"/>
              </a:ext>
            </a:extLst>
          </p:cNvPr>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6392403" y="4341193"/>
            <a:ext cx="1038904" cy="940166"/>
          </a:xfrm>
          <a:prstGeom prst="rect">
            <a:avLst/>
          </a:prstGeom>
        </p:spPr>
      </p:pic>
      <p:pic>
        <p:nvPicPr>
          <p:cNvPr id="18" name="Picture 17" descr="A picture containing logo&#10;&#10;Description automatically generated">
            <a:extLst>
              <a:ext uri="{FF2B5EF4-FFF2-40B4-BE49-F238E27FC236}">
                <a16:creationId xmlns:a16="http://schemas.microsoft.com/office/drawing/2014/main" id="{C1B649D1-3B93-3AD2-2B77-A0A0267A4433}"/>
              </a:ext>
            </a:extLst>
          </p:cNvPr>
          <p:cNvPicPr>
            <a:picLocks noChangeAspect="1"/>
          </p:cNvPicPr>
          <p:nvPr/>
        </p:nvPicPr>
        <p:blipFill>
          <a:blip r:embed="rId15">
            <a:extLst>
              <a:ext uri="{28A0092B-C50C-407E-A947-70E740481C1C}">
                <a14:useLocalDpi xmlns:a14="http://schemas.microsoft.com/office/drawing/2010/main" val="0"/>
              </a:ext>
            </a:extLst>
          </a:blip>
          <a:stretch>
            <a:fillRect/>
          </a:stretch>
        </p:blipFill>
        <p:spPr>
          <a:xfrm>
            <a:off x="2828433" y="4447215"/>
            <a:ext cx="796001" cy="796001"/>
          </a:xfrm>
          <a:prstGeom prst="rect">
            <a:avLst/>
          </a:prstGeom>
        </p:spPr>
      </p:pic>
      <p:pic>
        <p:nvPicPr>
          <p:cNvPr id="19" name="Picture 18" descr="A picture containing logo&#10;&#10;Description automatically generated">
            <a:extLst>
              <a:ext uri="{FF2B5EF4-FFF2-40B4-BE49-F238E27FC236}">
                <a16:creationId xmlns:a16="http://schemas.microsoft.com/office/drawing/2014/main" id="{2BCE9DE8-B01A-8620-799F-C72FC9595C02}"/>
              </a:ext>
            </a:extLst>
          </p:cNvPr>
          <p:cNvPicPr>
            <a:picLocks noChangeAspect="1"/>
          </p:cNvPicPr>
          <p:nvPr/>
        </p:nvPicPr>
        <p:blipFill>
          <a:blip r:embed="rId16">
            <a:extLst>
              <a:ext uri="{28A0092B-C50C-407E-A947-70E740481C1C}">
                <a14:useLocalDpi xmlns:a14="http://schemas.microsoft.com/office/drawing/2010/main" val="0"/>
              </a:ext>
            </a:extLst>
          </a:blip>
          <a:stretch>
            <a:fillRect/>
          </a:stretch>
        </p:blipFill>
        <p:spPr>
          <a:xfrm>
            <a:off x="3890858" y="4338857"/>
            <a:ext cx="1229326" cy="980978"/>
          </a:xfrm>
          <a:prstGeom prst="rect">
            <a:avLst/>
          </a:prstGeom>
        </p:spPr>
      </p:pic>
      <p:pic>
        <p:nvPicPr>
          <p:cNvPr id="20" name="Picture 19" descr="A picture containing text, clipart&#10;&#10;Description automatically generated">
            <a:extLst>
              <a:ext uri="{FF2B5EF4-FFF2-40B4-BE49-F238E27FC236}">
                <a16:creationId xmlns:a16="http://schemas.microsoft.com/office/drawing/2014/main" id="{B8B9D5F8-9105-2AD3-48E2-0A03552162A8}"/>
              </a:ext>
            </a:extLst>
          </p:cNvPr>
          <p:cNvPicPr>
            <a:picLocks noChangeAspect="1"/>
          </p:cNvPicPr>
          <p:nvPr/>
        </p:nvPicPr>
        <p:blipFill>
          <a:blip r:embed="rId17">
            <a:extLst>
              <a:ext uri="{28A0092B-C50C-407E-A947-70E740481C1C}">
                <a14:useLocalDpi xmlns:a14="http://schemas.microsoft.com/office/drawing/2010/main" val="0"/>
              </a:ext>
            </a:extLst>
          </a:blip>
          <a:stretch>
            <a:fillRect/>
          </a:stretch>
        </p:blipFill>
        <p:spPr>
          <a:xfrm>
            <a:off x="9335254" y="2687032"/>
            <a:ext cx="1229327" cy="967427"/>
          </a:xfrm>
          <a:prstGeom prst="rect">
            <a:avLst/>
          </a:prstGeom>
        </p:spPr>
      </p:pic>
      <p:grpSp>
        <p:nvGrpSpPr>
          <p:cNvPr id="21" name="Group 20">
            <a:extLst>
              <a:ext uri="{FF2B5EF4-FFF2-40B4-BE49-F238E27FC236}">
                <a16:creationId xmlns:a16="http://schemas.microsoft.com/office/drawing/2014/main" id="{31BBEE45-4372-F62C-95BC-CE83F89AE45C}"/>
              </a:ext>
            </a:extLst>
          </p:cNvPr>
          <p:cNvGrpSpPr/>
          <p:nvPr/>
        </p:nvGrpSpPr>
        <p:grpSpPr>
          <a:xfrm>
            <a:off x="1292316" y="1661279"/>
            <a:ext cx="9440668" cy="4704792"/>
            <a:chOff x="3116146" y="1874968"/>
            <a:chExt cx="9440668" cy="4704792"/>
          </a:xfrm>
        </p:grpSpPr>
        <p:pic>
          <p:nvPicPr>
            <p:cNvPr id="23" name="Picture 22" descr="A picture containing shape&#10;&#10;Description automatically generated">
              <a:extLst>
                <a:ext uri="{FF2B5EF4-FFF2-40B4-BE49-F238E27FC236}">
                  <a16:creationId xmlns:a16="http://schemas.microsoft.com/office/drawing/2014/main" id="{ADFA4496-79C6-2813-CFC2-A74DFF134080}"/>
                </a:ext>
              </a:extLst>
            </p:cNvPr>
            <p:cNvPicPr>
              <a:picLocks noChangeAspect="1"/>
            </p:cNvPicPr>
            <p:nvPr/>
          </p:nvPicPr>
          <p:blipFill>
            <a:blip r:embed="rId18">
              <a:extLst>
                <a:ext uri="{28A0092B-C50C-407E-A947-70E740481C1C}">
                  <a14:useLocalDpi xmlns:a14="http://schemas.microsoft.com/office/drawing/2010/main" val="0"/>
                </a:ext>
              </a:extLst>
            </a:blip>
            <a:stretch>
              <a:fillRect/>
            </a:stretch>
          </p:blipFill>
          <p:spPr>
            <a:xfrm>
              <a:off x="3558767" y="5783759"/>
              <a:ext cx="2385098" cy="796001"/>
            </a:xfrm>
            <a:prstGeom prst="rect">
              <a:avLst/>
            </a:prstGeom>
          </p:spPr>
        </p:pic>
        <p:pic>
          <p:nvPicPr>
            <p:cNvPr id="24" name="Picture 23" descr="Text&#10;&#10;Description automatically generated">
              <a:extLst>
                <a:ext uri="{FF2B5EF4-FFF2-40B4-BE49-F238E27FC236}">
                  <a16:creationId xmlns:a16="http://schemas.microsoft.com/office/drawing/2014/main" id="{40FA95D0-DCA1-5E82-B476-E803BEF73733}"/>
                </a:ext>
              </a:extLst>
            </p:cNvPr>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6248137" y="5783759"/>
              <a:ext cx="2428540" cy="796001"/>
            </a:xfrm>
            <a:prstGeom prst="rect">
              <a:avLst/>
            </a:prstGeom>
          </p:spPr>
        </p:pic>
        <p:pic>
          <p:nvPicPr>
            <p:cNvPr id="25" name="Picture 24" descr="Logo, company name&#10;&#10;Description automatically generated">
              <a:extLst>
                <a:ext uri="{FF2B5EF4-FFF2-40B4-BE49-F238E27FC236}">
                  <a16:creationId xmlns:a16="http://schemas.microsoft.com/office/drawing/2014/main" id="{969DD6CE-A7DB-61D5-B9FD-21274C9EA8DA}"/>
                </a:ext>
              </a:extLst>
            </p:cNvPr>
            <p:cNvPicPr>
              <a:picLocks noChangeAspect="1"/>
            </p:cNvPicPr>
            <p:nvPr/>
          </p:nvPicPr>
          <p:blipFill>
            <a:blip r:embed="rId20">
              <a:extLst>
                <a:ext uri="{28A0092B-C50C-407E-A947-70E740481C1C}">
                  <a14:useLocalDpi xmlns:a14="http://schemas.microsoft.com/office/drawing/2010/main" val="0"/>
                </a:ext>
              </a:extLst>
            </a:blip>
            <a:stretch>
              <a:fillRect/>
            </a:stretch>
          </p:blipFill>
          <p:spPr>
            <a:xfrm>
              <a:off x="11517911" y="4744856"/>
              <a:ext cx="1038903" cy="1038903"/>
            </a:xfrm>
            <a:prstGeom prst="rect">
              <a:avLst/>
            </a:prstGeom>
          </p:spPr>
        </p:pic>
        <p:pic>
          <p:nvPicPr>
            <p:cNvPr id="26" name="Picture 25" descr="Graphical user interface, application&#10;&#10;Description automatically generated">
              <a:extLst>
                <a:ext uri="{FF2B5EF4-FFF2-40B4-BE49-F238E27FC236}">
                  <a16:creationId xmlns:a16="http://schemas.microsoft.com/office/drawing/2014/main" id="{9BE83B42-73D7-0970-4304-DB0434596F2B}"/>
                </a:ext>
              </a:extLst>
            </p:cNvPr>
            <p:cNvPicPr>
              <a:picLocks noChangeAspect="1"/>
            </p:cNvPicPr>
            <p:nvPr/>
          </p:nvPicPr>
          <p:blipFill>
            <a:blip r:embed="rId21">
              <a:extLst>
                <a:ext uri="{28A0092B-C50C-407E-A947-70E740481C1C}">
                  <a14:useLocalDpi xmlns:a14="http://schemas.microsoft.com/office/drawing/2010/main" val="0"/>
                </a:ext>
              </a:extLst>
            </a:blip>
            <a:stretch>
              <a:fillRect/>
            </a:stretch>
          </p:blipFill>
          <p:spPr>
            <a:xfrm>
              <a:off x="9634524" y="4491762"/>
              <a:ext cx="1229327" cy="913195"/>
            </a:xfrm>
            <a:prstGeom prst="rect">
              <a:avLst/>
            </a:prstGeom>
          </p:spPr>
        </p:pic>
        <p:pic>
          <p:nvPicPr>
            <p:cNvPr id="27" name="Picture 26" descr="A picture containing text&#10;&#10;Description automatically generated">
              <a:extLst>
                <a:ext uri="{FF2B5EF4-FFF2-40B4-BE49-F238E27FC236}">
                  <a16:creationId xmlns:a16="http://schemas.microsoft.com/office/drawing/2014/main" id="{949905F1-B7D4-4018-523F-41F30C9DFB1E}"/>
                </a:ext>
              </a:extLst>
            </p:cNvPr>
            <p:cNvPicPr>
              <a:picLocks noChangeAspect="1"/>
            </p:cNvPicPr>
            <p:nvPr/>
          </p:nvPicPr>
          <p:blipFill>
            <a:blip r:embed="rId22">
              <a:extLst>
                <a:ext uri="{28A0092B-C50C-407E-A947-70E740481C1C}">
                  <a14:useLocalDpi xmlns:a14="http://schemas.microsoft.com/office/drawing/2010/main" val="0"/>
                </a:ext>
              </a:extLst>
            </a:blip>
            <a:stretch>
              <a:fillRect/>
            </a:stretch>
          </p:blipFill>
          <p:spPr>
            <a:xfrm>
              <a:off x="9053516" y="5752468"/>
              <a:ext cx="2564463" cy="676102"/>
            </a:xfrm>
            <a:prstGeom prst="rect">
              <a:avLst/>
            </a:prstGeom>
          </p:spPr>
        </p:pic>
        <p:pic>
          <p:nvPicPr>
            <p:cNvPr id="28" name="Graphic 27">
              <a:extLst>
                <a:ext uri="{FF2B5EF4-FFF2-40B4-BE49-F238E27FC236}">
                  <a16:creationId xmlns:a16="http://schemas.microsoft.com/office/drawing/2014/main" id="{0F4C7702-D281-0172-8711-F7EADDB1A1B8}"/>
                </a:ext>
              </a:extLst>
            </p:cNvPr>
            <p:cNvPicPr>
              <a:picLocks noChangeAspect="1"/>
            </p:cNvPicPr>
            <p:nvPr/>
          </p:nvPicPr>
          <p:blipFill rotWithShape="1">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l="35702" r="35715" b="11191"/>
            <a:stretch/>
          </p:blipFill>
          <p:spPr>
            <a:xfrm>
              <a:off x="6009596" y="2049258"/>
              <a:ext cx="1147525" cy="907751"/>
            </a:xfrm>
            <a:prstGeom prst="rect">
              <a:avLst/>
            </a:prstGeom>
          </p:spPr>
        </p:pic>
        <p:pic>
          <p:nvPicPr>
            <p:cNvPr id="29" name="Picture 28">
              <a:extLst>
                <a:ext uri="{FF2B5EF4-FFF2-40B4-BE49-F238E27FC236}">
                  <a16:creationId xmlns:a16="http://schemas.microsoft.com/office/drawing/2014/main" id="{D809E333-B433-94E0-B958-E272FD4B96AA}"/>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944014" y="4477634"/>
              <a:ext cx="1104089" cy="1104089"/>
            </a:xfrm>
            <a:prstGeom prst="rect">
              <a:avLst/>
            </a:prstGeom>
          </p:spPr>
        </p:pic>
        <p:pic>
          <p:nvPicPr>
            <p:cNvPr id="30" name="Picture 29">
              <a:extLst>
                <a:ext uri="{FF2B5EF4-FFF2-40B4-BE49-F238E27FC236}">
                  <a16:creationId xmlns:a16="http://schemas.microsoft.com/office/drawing/2014/main" id="{3BECCAF1-199D-0DD8-5EC7-8088BEE47371}"/>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7663117" y="3163777"/>
              <a:ext cx="1447673" cy="954625"/>
            </a:xfrm>
            <a:prstGeom prst="rect">
              <a:avLst/>
            </a:prstGeom>
          </p:spPr>
        </p:pic>
        <p:pic>
          <p:nvPicPr>
            <p:cNvPr id="31" name="Picture 30">
              <a:extLst>
                <a:ext uri="{FF2B5EF4-FFF2-40B4-BE49-F238E27FC236}">
                  <a16:creationId xmlns:a16="http://schemas.microsoft.com/office/drawing/2014/main" id="{17F5E0D5-9724-7319-0D1F-03A72F05A5A7}"/>
                </a:ext>
              </a:extLst>
            </p:cNvPr>
            <p:cNvPicPr>
              <a:picLocks noChangeAspect="1"/>
            </p:cNvPicPr>
            <p:nvPr/>
          </p:nvPicPr>
          <p:blipFill rotWithShape="1">
            <a:blip r:embed="rId7">
              <a:extLst>
                <a:ext uri="{28A0092B-C50C-407E-A947-70E740481C1C}">
                  <a14:useLocalDpi xmlns:a14="http://schemas.microsoft.com/office/drawing/2010/main" val="0"/>
                </a:ext>
              </a:extLst>
            </a:blip>
            <a:srcRect t="19819" b="26260"/>
            <a:stretch/>
          </p:blipFill>
          <p:spPr>
            <a:xfrm>
              <a:off x="7169556" y="1943442"/>
              <a:ext cx="2619375" cy="843833"/>
            </a:xfrm>
            <a:prstGeom prst="rect">
              <a:avLst/>
            </a:prstGeom>
          </p:spPr>
        </p:pic>
        <p:grpSp>
          <p:nvGrpSpPr>
            <p:cNvPr id="32" name="Group 31">
              <a:extLst>
                <a:ext uri="{FF2B5EF4-FFF2-40B4-BE49-F238E27FC236}">
                  <a16:creationId xmlns:a16="http://schemas.microsoft.com/office/drawing/2014/main" id="{D9E85B46-29D6-2ABD-312F-5AF66799300E}"/>
                </a:ext>
              </a:extLst>
            </p:cNvPr>
            <p:cNvGrpSpPr/>
            <p:nvPr/>
          </p:nvGrpSpPr>
          <p:grpSpPr>
            <a:xfrm>
              <a:off x="3116146" y="1874968"/>
              <a:ext cx="2469610" cy="1179495"/>
              <a:chOff x="3116146" y="1884718"/>
              <a:chExt cx="3326696" cy="1619251"/>
            </a:xfrm>
          </p:grpSpPr>
          <p:pic>
            <p:nvPicPr>
              <p:cNvPr id="45" name="Picture 44">
                <a:extLst>
                  <a:ext uri="{FF2B5EF4-FFF2-40B4-BE49-F238E27FC236}">
                    <a16:creationId xmlns:a16="http://schemas.microsoft.com/office/drawing/2014/main" id="{C3520254-D32A-4AB4-F71D-37D556AFCA10}"/>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3116146" y="1884719"/>
                <a:ext cx="2819400" cy="1619250"/>
              </a:xfrm>
              <a:prstGeom prst="rect">
                <a:avLst/>
              </a:prstGeom>
            </p:spPr>
          </p:pic>
          <p:pic>
            <p:nvPicPr>
              <p:cNvPr id="46" name="Picture 2">
                <a:extLst>
                  <a:ext uri="{FF2B5EF4-FFF2-40B4-BE49-F238E27FC236}">
                    <a16:creationId xmlns:a16="http://schemas.microsoft.com/office/drawing/2014/main" id="{074B55A6-4ED5-EB00-80EB-2C4CF74DCAF0}"/>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289201" y="2059694"/>
                <a:ext cx="1153641" cy="1188336"/>
              </a:xfrm>
              <a:prstGeom prst="rect">
                <a:avLst/>
              </a:prstGeom>
              <a:noFill/>
              <a:extLst>
                <a:ext uri="{909E8E84-426E-40DD-AFC4-6F175D3DCCD1}">
                  <a14:hiddenFill xmlns:a14="http://schemas.microsoft.com/office/drawing/2010/main">
                    <a:solidFill>
                      <a:srgbClr val="FFFFFF"/>
                    </a:solidFill>
                  </a14:hiddenFill>
                </a:ext>
              </a:extLst>
            </p:spPr>
          </p:pic>
          <p:pic>
            <p:nvPicPr>
              <p:cNvPr id="47" name="Picture 46">
                <a:extLst>
                  <a:ext uri="{FF2B5EF4-FFF2-40B4-BE49-F238E27FC236}">
                    <a16:creationId xmlns:a16="http://schemas.microsoft.com/office/drawing/2014/main" id="{E7FC0A22-0ABD-6DBB-40CE-B8E3D97CA888}"/>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3116146" y="1884718"/>
                <a:ext cx="2819400" cy="1619250"/>
              </a:xfrm>
              <a:prstGeom prst="rect">
                <a:avLst/>
              </a:prstGeom>
            </p:spPr>
          </p:pic>
          <p:pic>
            <p:nvPicPr>
              <p:cNvPr id="48" name="Picture 2">
                <a:extLst>
                  <a:ext uri="{FF2B5EF4-FFF2-40B4-BE49-F238E27FC236}">
                    <a16:creationId xmlns:a16="http://schemas.microsoft.com/office/drawing/2014/main" id="{ECC1210B-1048-4D4F-C8A1-C133D6F33471}"/>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289201" y="2059693"/>
                <a:ext cx="1153641" cy="1188336"/>
              </a:xfrm>
              <a:prstGeom prst="rect">
                <a:avLst/>
              </a:prstGeom>
              <a:noFill/>
              <a:extLst>
                <a:ext uri="{909E8E84-426E-40DD-AFC4-6F175D3DCCD1}">
                  <a14:hiddenFill xmlns:a14="http://schemas.microsoft.com/office/drawing/2010/main">
                    <a:solidFill>
                      <a:srgbClr val="FFFFFF"/>
                    </a:solidFill>
                  </a14:hiddenFill>
                </a:ext>
              </a:extLst>
            </p:spPr>
          </p:pic>
        </p:grpSp>
        <p:pic>
          <p:nvPicPr>
            <p:cNvPr id="33" name="Picture 32" descr="A picture containing text, porcelain&#10;&#10;Description automatically generated">
              <a:extLst>
                <a:ext uri="{FF2B5EF4-FFF2-40B4-BE49-F238E27FC236}">
                  <a16:creationId xmlns:a16="http://schemas.microsoft.com/office/drawing/2014/main" id="{C704BCDE-1249-4868-6E3E-961418A93A65}"/>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3447196" y="4643219"/>
              <a:ext cx="870036" cy="870036"/>
            </a:xfrm>
            <a:prstGeom prst="rect">
              <a:avLst/>
            </a:prstGeom>
          </p:spPr>
        </p:pic>
        <p:pic>
          <p:nvPicPr>
            <p:cNvPr id="34" name="Picture 33" descr="Logo, company name&#10;&#10;Description automatically generated">
              <a:extLst>
                <a:ext uri="{FF2B5EF4-FFF2-40B4-BE49-F238E27FC236}">
                  <a16:creationId xmlns:a16="http://schemas.microsoft.com/office/drawing/2014/main" id="{9E909306-9426-A7AD-0B91-6F1198C00E77}"/>
                </a:ext>
              </a:extLst>
            </p:cNvPr>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9374890" y="2900721"/>
              <a:ext cx="1331197" cy="1331197"/>
            </a:xfrm>
            <a:prstGeom prst="rect">
              <a:avLst/>
            </a:prstGeom>
          </p:spPr>
        </p:pic>
        <p:pic>
          <p:nvPicPr>
            <p:cNvPr id="35" name="Picture 34" descr="Logo, company name&#10;&#10;Description automatically generated">
              <a:extLst>
                <a:ext uri="{FF2B5EF4-FFF2-40B4-BE49-F238E27FC236}">
                  <a16:creationId xmlns:a16="http://schemas.microsoft.com/office/drawing/2014/main" id="{AFE44A10-1015-63B9-2934-975CB329657F}"/>
                </a:ext>
              </a:extLst>
            </p:cNvPr>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10064836" y="1995829"/>
              <a:ext cx="1416438" cy="843833"/>
            </a:xfrm>
            <a:prstGeom prst="rect">
              <a:avLst/>
            </a:prstGeom>
          </p:spPr>
        </p:pic>
        <p:pic>
          <p:nvPicPr>
            <p:cNvPr id="36" name="Picture 35" descr="Logo, company name&#10;&#10;Description automatically generated">
              <a:extLst>
                <a:ext uri="{FF2B5EF4-FFF2-40B4-BE49-F238E27FC236}">
                  <a16:creationId xmlns:a16="http://schemas.microsoft.com/office/drawing/2014/main" id="{094A9F3A-2882-FB7C-6111-9A17D1755596}"/>
                </a:ext>
              </a:extLst>
            </p:cNvPr>
            <p:cNvPicPr>
              <a:picLocks noChangeAspect="1"/>
            </p:cNvPicPr>
            <p:nvPr/>
          </p:nvPicPr>
          <p:blipFill rotWithShape="1">
            <a:blip r:embed="rId13">
              <a:extLst>
                <a:ext uri="{28A0092B-C50C-407E-A947-70E740481C1C}">
                  <a14:useLocalDpi xmlns:a14="http://schemas.microsoft.com/office/drawing/2010/main" val="0"/>
                </a:ext>
              </a:extLst>
            </a:blip>
            <a:srcRect l="15600" r="14376"/>
            <a:stretch/>
          </p:blipFill>
          <p:spPr>
            <a:xfrm>
              <a:off x="3180449" y="3217299"/>
              <a:ext cx="1205046" cy="904874"/>
            </a:xfrm>
            <a:prstGeom prst="rect">
              <a:avLst/>
            </a:prstGeom>
          </p:spPr>
        </p:pic>
        <p:pic>
          <p:nvPicPr>
            <p:cNvPr id="37" name="Picture 36" descr="A picture containing text, clipart&#10;&#10;Description automatically generated">
              <a:extLst>
                <a:ext uri="{FF2B5EF4-FFF2-40B4-BE49-F238E27FC236}">
                  <a16:creationId xmlns:a16="http://schemas.microsoft.com/office/drawing/2014/main" id="{3AA0C188-1E6F-1FF1-91A9-B849B85AFB3B}"/>
                </a:ext>
              </a:extLst>
            </p:cNvPr>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8216233" y="4545131"/>
              <a:ext cx="1038904" cy="940166"/>
            </a:xfrm>
            <a:prstGeom prst="rect">
              <a:avLst/>
            </a:prstGeom>
          </p:spPr>
        </p:pic>
        <p:pic>
          <p:nvPicPr>
            <p:cNvPr id="38" name="Picture 37" descr="A picture containing logo&#10;&#10;Description automatically generated">
              <a:extLst>
                <a:ext uri="{FF2B5EF4-FFF2-40B4-BE49-F238E27FC236}">
                  <a16:creationId xmlns:a16="http://schemas.microsoft.com/office/drawing/2014/main" id="{10F2E078-6BE7-8F50-6FB8-0AD2734E2B80}"/>
                </a:ext>
              </a:extLst>
            </p:cNvPr>
            <p:cNvPicPr>
              <a:picLocks noChangeAspect="1"/>
            </p:cNvPicPr>
            <p:nvPr/>
          </p:nvPicPr>
          <p:blipFill>
            <a:blip r:embed="rId15">
              <a:extLst>
                <a:ext uri="{28A0092B-C50C-407E-A947-70E740481C1C}">
                  <a14:useLocalDpi xmlns:a14="http://schemas.microsoft.com/office/drawing/2010/main" val="0"/>
                </a:ext>
              </a:extLst>
            </a:blip>
            <a:stretch>
              <a:fillRect/>
            </a:stretch>
          </p:blipFill>
          <p:spPr>
            <a:xfrm>
              <a:off x="4652263" y="4651153"/>
              <a:ext cx="796001" cy="796001"/>
            </a:xfrm>
            <a:prstGeom prst="rect">
              <a:avLst/>
            </a:prstGeom>
          </p:spPr>
        </p:pic>
        <p:pic>
          <p:nvPicPr>
            <p:cNvPr id="39" name="Picture 38" descr="A picture containing logo&#10;&#10;Description automatically generated">
              <a:extLst>
                <a:ext uri="{FF2B5EF4-FFF2-40B4-BE49-F238E27FC236}">
                  <a16:creationId xmlns:a16="http://schemas.microsoft.com/office/drawing/2014/main" id="{EEC3AE01-BE55-D8FF-12E2-D3617DDA158F}"/>
                </a:ext>
              </a:extLst>
            </p:cNvPr>
            <p:cNvPicPr>
              <a:picLocks noChangeAspect="1"/>
            </p:cNvPicPr>
            <p:nvPr/>
          </p:nvPicPr>
          <p:blipFill>
            <a:blip r:embed="rId16">
              <a:extLst>
                <a:ext uri="{28A0092B-C50C-407E-A947-70E740481C1C}">
                  <a14:useLocalDpi xmlns:a14="http://schemas.microsoft.com/office/drawing/2010/main" val="0"/>
                </a:ext>
              </a:extLst>
            </a:blip>
            <a:stretch>
              <a:fillRect/>
            </a:stretch>
          </p:blipFill>
          <p:spPr>
            <a:xfrm>
              <a:off x="5714688" y="4542795"/>
              <a:ext cx="1229326" cy="980978"/>
            </a:xfrm>
            <a:prstGeom prst="rect">
              <a:avLst/>
            </a:prstGeom>
          </p:spPr>
        </p:pic>
        <p:pic>
          <p:nvPicPr>
            <p:cNvPr id="41" name="Graphic 40">
              <a:extLst>
                <a:ext uri="{FF2B5EF4-FFF2-40B4-BE49-F238E27FC236}">
                  <a16:creationId xmlns:a16="http://schemas.microsoft.com/office/drawing/2014/main" id="{8B027263-C39E-D065-567F-7122514817E5}"/>
                </a:ext>
              </a:extLst>
            </p:cNvPr>
            <p:cNvPicPr>
              <a:picLocks noChangeAspect="1"/>
            </p:cNvPicPr>
            <p:nvPr/>
          </p:nvPicPr>
          <p:blipFill rotWithShape="1">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l="35702" r="35715" b="11191"/>
            <a:stretch/>
          </p:blipFill>
          <p:spPr>
            <a:xfrm>
              <a:off x="6009596" y="2049257"/>
              <a:ext cx="1147525" cy="907751"/>
            </a:xfrm>
            <a:prstGeom prst="rect">
              <a:avLst/>
            </a:prstGeom>
          </p:spPr>
        </p:pic>
        <p:pic>
          <p:nvPicPr>
            <p:cNvPr id="42" name="Picture 41">
              <a:extLst>
                <a:ext uri="{FF2B5EF4-FFF2-40B4-BE49-F238E27FC236}">
                  <a16:creationId xmlns:a16="http://schemas.microsoft.com/office/drawing/2014/main" id="{02EAA7E0-9BC7-0381-A315-ADB8FB410371}"/>
                </a:ext>
              </a:extLst>
            </p:cNvPr>
            <p:cNvPicPr>
              <a:picLocks noChangeAspect="1"/>
            </p:cNvPicPr>
            <p:nvPr/>
          </p:nvPicPr>
          <p:blipFill rotWithShape="1">
            <a:blip r:embed="rId7">
              <a:extLst>
                <a:ext uri="{28A0092B-C50C-407E-A947-70E740481C1C}">
                  <a14:useLocalDpi xmlns:a14="http://schemas.microsoft.com/office/drawing/2010/main" val="0"/>
                </a:ext>
              </a:extLst>
            </a:blip>
            <a:srcRect t="19819" b="26260"/>
            <a:stretch/>
          </p:blipFill>
          <p:spPr>
            <a:xfrm>
              <a:off x="7169556" y="1943441"/>
              <a:ext cx="2619375" cy="843833"/>
            </a:xfrm>
            <a:prstGeom prst="rect">
              <a:avLst/>
            </a:prstGeom>
          </p:spPr>
        </p:pic>
        <p:pic>
          <p:nvPicPr>
            <p:cNvPr id="43" name="Picture 42" descr="Logo, company name&#10;&#10;Description automatically generated">
              <a:extLst>
                <a:ext uri="{FF2B5EF4-FFF2-40B4-BE49-F238E27FC236}">
                  <a16:creationId xmlns:a16="http://schemas.microsoft.com/office/drawing/2014/main" id="{FD0324ED-5203-6DFA-2FFA-37763F814643}"/>
                </a:ext>
              </a:extLst>
            </p:cNvPr>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10064836" y="1995828"/>
              <a:ext cx="1416438" cy="843833"/>
            </a:xfrm>
            <a:prstGeom prst="rect">
              <a:avLst/>
            </a:prstGeom>
          </p:spPr>
        </p:pic>
        <p:pic>
          <p:nvPicPr>
            <p:cNvPr id="44" name="Picture 43" descr="Logo, company name&#10;&#10;Description automatically generated">
              <a:extLst>
                <a:ext uri="{FF2B5EF4-FFF2-40B4-BE49-F238E27FC236}">
                  <a16:creationId xmlns:a16="http://schemas.microsoft.com/office/drawing/2014/main" id="{1D1AD818-5829-8ACB-1AD8-CFD1A51948B3}"/>
                </a:ext>
              </a:extLst>
            </p:cNvPr>
            <p:cNvPicPr>
              <a:picLocks noChangeAspect="1"/>
            </p:cNvPicPr>
            <p:nvPr/>
          </p:nvPicPr>
          <p:blipFill rotWithShape="1">
            <a:blip r:embed="rId13">
              <a:extLst>
                <a:ext uri="{28A0092B-C50C-407E-A947-70E740481C1C}">
                  <a14:useLocalDpi xmlns:a14="http://schemas.microsoft.com/office/drawing/2010/main" val="0"/>
                </a:ext>
              </a:extLst>
            </a:blip>
            <a:srcRect l="15600" r="14376"/>
            <a:stretch/>
          </p:blipFill>
          <p:spPr>
            <a:xfrm>
              <a:off x="3180449" y="3217298"/>
              <a:ext cx="1205046" cy="904874"/>
            </a:xfrm>
            <a:prstGeom prst="rect">
              <a:avLst/>
            </a:prstGeom>
          </p:spPr>
        </p:pic>
      </p:grpSp>
      <p:sp>
        <p:nvSpPr>
          <p:cNvPr id="53" name="Title 3">
            <a:extLst>
              <a:ext uri="{FF2B5EF4-FFF2-40B4-BE49-F238E27FC236}">
                <a16:creationId xmlns:a16="http://schemas.microsoft.com/office/drawing/2014/main" id="{0C86457C-9A42-DD4E-B9B5-58E4E8B291D8}"/>
              </a:ext>
            </a:extLst>
          </p:cNvPr>
          <p:cNvSpPr txBox="1">
            <a:spLocks/>
          </p:cNvSpPr>
          <p:nvPr/>
        </p:nvSpPr>
        <p:spPr>
          <a:xfrm>
            <a:off x="838200" y="557188"/>
            <a:ext cx="10515600" cy="113349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5200" b="1" dirty="0">
                <a:latin typeface="Candara" panose="020E0502030303020204" pitchFamily="34" charset="0"/>
              </a:rPr>
              <a:t>Our Partners</a:t>
            </a:r>
          </a:p>
        </p:txBody>
      </p:sp>
      <p:pic>
        <p:nvPicPr>
          <p:cNvPr id="56" name="Picture 55">
            <a:extLst>
              <a:ext uri="{FF2B5EF4-FFF2-40B4-BE49-F238E27FC236}">
                <a16:creationId xmlns:a16="http://schemas.microsoft.com/office/drawing/2014/main" id="{0B862A1A-EE02-094D-C06A-428034D5A6EF}"/>
              </a:ext>
            </a:extLst>
          </p:cNvPr>
          <p:cNvPicPr/>
          <p:nvPr/>
        </p:nvPicPr>
        <p:blipFill rotWithShape="1">
          <a:blip r:embed="rId23"/>
          <a:srcRect t="5445" r="5237" b="12185"/>
          <a:stretch/>
        </p:blipFill>
        <p:spPr>
          <a:xfrm>
            <a:off x="0" y="92214"/>
            <a:ext cx="1709530" cy="593586"/>
          </a:xfrm>
          <a:prstGeom prst="rect">
            <a:avLst/>
          </a:prstGeom>
        </p:spPr>
      </p:pic>
      <p:pic>
        <p:nvPicPr>
          <p:cNvPr id="62" name="Picture 61">
            <a:extLst>
              <a:ext uri="{FF2B5EF4-FFF2-40B4-BE49-F238E27FC236}">
                <a16:creationId xmlns:a16="http://schemas.microsoft.com/office/drawing/2014/main" id="{C612FB8D-2944-0D3C-08F4-F3256F4BB682}"/>
              </a:ext>
            </a:extLst>
          </p:cNvPr>
          <p:cNvPicPr>
            <a:picLocks noChangeAspect="1"/>
          </p:cNvPicPr>
          <p:nvPr/>
        </p:nvPicPr>
        <p:blipFill>
          <a:blip r:embed="rId24"/>
          <a:stretch>
            <a:fillRect/>
          </a:stretch>
        </p:blipFill>
        <p:spPr>
          <a:xfrm>
            <a:off x="9450099" y="3784958"/>
            <a:ext cx="2228965" cy="742988"/>
          </a:xfrm>
          <a:prstGeom prst="rect">
            <a:avLst/>
          </a:prstGeom>
        </p:spPr>
      </p:pic>
    </p:spTree>
    <p:extLst>
      <p:ext uri="{BB962C8B-B14F-4D97-AF65-F5344CB8AC3E}">
        <p14:creationId xmlns:p14="http://schemas.microsoft.com/office/powerpoint/2010/main" val="7087817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DF1E3575-4CB2-0594-4BD8-FC60A91A00F0}"/>
              </a:ext>
            </a:extLst>
          </p:cNvPr>
          <p:cNvGraphicFramePr>
            <a:graphicFrameLocks noGrp="1"/>
          </p:cNvGraphicFramePr>
          <p:nvPr>
            <p:extLst>
              <p:ext uri="{D42A27DB-BD31-4B8C-83A1-F6EECF244321}">
                <p14:modId xmlns:p14="http://schemas.microsoft.com/office/powerpoint/2010/main" val="4080665316"/>
              </p:ext>
            </p:extLst>
          </p:nvPr>
        </p:nvGraphicFramePr>
        <p:xfrm>
          <a:off x="569457" y="1513074"/>
          <a:ext cx="11261810" cy="5356122"/>
        </p:xfrm>
        <a:graphic>
          <a:graphicData uri="http://schemas.openxmlformats.org/drawingml/2006/table">
            <a:tbl>
              <a:tblPr firstRow="1" firstCol="1" bandRow="1">
                <a:tableStyleId>{9D7B26C5-4107-4FEC-AEDC-1716B250A1EF}</a:tableStyleId>
              </a:tblPr>
              <a:tblGrid>
                <a:gridCol w="408279">
                  <a:extLst>
                    <a:ext uri="{9D8B030D-6E8A-4147-A177-3AD203B41FA5}">
                      <a16:colId xmlns:a16="http://schemas.microsoft.com/office/drawing/2014/main" val="4028685100"/>
                    </a:ext>
                  </a:extLst>
                </a:gridCol>
                <a:gridCol w="1232453">
                  <a:extLst>
                    <a:ext uri="{9D8B030D-6E8A-4147-A177-3AD203B41FA5}">
                      <a16:colId xmlns:a16="http://schemas.microsoft.com/office/drawing/2014/main" val="2504629390"/>
                    </a:ext>
                  </a:extLst>
                </a:gridCol>
                <a:gridCol w="2589143">
                  <a:extLst>
                    <a:ext uri="{9D8B030D-6E8A-4147-A177-3AD203B41FA5}">
                      <a16:colId xmlns:a16="http://schemas.microsoft.com/office/drawing/2014/main" val="2495194100"/>
                    </a:ext>
                  </a:extLst>
                </a:gridCol>
                <a:gridCol w="5987879">
                  <a:extLst>
                    <a:ext uri="{9D8B030D-6E8A-4147-A177-3AD203B41FA5}">
                      <a16:colId xmlns:a16="http://schemas.microsoft.com/office/drawing/2014/main" val="1907334409"/>
                    </a:ext>
                  </a:extLst>
                </a:gridCol>
                <a:gridCol w="1044056">
                  <a:extLst>
                    <a:ext uri="{9D8B030D-6E8A-4147-A177-3AD203B41FA5}">
                      <a16:colId xmlns:a16="http://schemas.microsoft.com/office/drawing/2014/main" val="508559778"/>
                    </a:ext>
                  </a:extLst>
                </a:gridCol>
              </a:tblGrid>
              <a:tr h="198105">
                <a:tc>
                  <a:txBody>
                    <a:bodyPr/>
                    <a:lstStyle/>
                    <a:p>
                      <a:pPr>
                        <a:lnSpc>
                          <a:spcPct val="107000"/>
                        </a:lnSpc>
                        <a:spcAft>
                          <a:spcPts val="800"/>
                        </a:spcAft>
                      </a:pPr>
                      <a:r>
                        <a:rPr lang="en-GB" sz="1200" b="1" cap="all" spc="60" dirty="0">
                          <a:solidFill>
                            <a:schemeClr val="tx1"/>
                          </a:solidFill>
                          <a:effectLst/>
                          <a:latin typeface="Candara" panose="020E0502030303020204" pitchFamily="34" charset="0"/>
                        </a:rPr>
                        <a:t>S/N</a:t>
                      </a:r>
                      <a:endParaRPr lang="en-GB" sz="1200" b="1" cap="all" spc="60" dirty="0">
                        <a:solidFill>
                          <a:schemeClr val="tx1"/>
                        </a:solidFill>
                        <a:effectLst/>
                        <a:latin typeface="Candara" panose="020E0502030303020204" pitchFamily="34" charset="0"/>
                        <a:ea typeface="Calibri" panose="020F0502020204030204" pitchFamily="34" charset="0"/>
                        <a:cs typeface="Times New Roman" panose="02020603050405020304" pitchFamily="18" charset="0"/>
                      </a:endParaRPr>
                    </a:p>
                  </a:txBody>
                  <a:tcPr marL="54698" marR="54698" marT="54698" marB="54698"/>
                </a:tc>
                <a:tc>
                  <a:txBody>
                    <a:bodyPr/>
                    <a:lstStyle/>
                    <a:p>
                      <a:pPr>
                        <a:lnSpc>
                          <a:spcPct val="107000"/>
                        </a:lnSpc>
                        <a:spcAft>
                          <a:spcPts val="800"/>
                        </a:spcAft>
                      </a:pPr>
                      <a:r>
                        <a:rPr lang="en-GB" sz="1200" b="1" cap="all" spc="60" dirty="0">
                          <a:solidFill>
                            <a:schemeClr val="tx1"/>
                          </a:solidFill>
                          <a:effectLst/>
                          <a:latin typeface="Candara" panose="020E0502030303020204" pitchFamily="34" charset="0"/>
                        </a:rPr>
                        <a:t>Funder(s)</a:t>
                      </a:r>
                      <a:endParaRPr lang="en-GB" sz="1200" b="1" cap="all" spc="60" dirty="0">
                        <a:solidFill>
                          <a:schemeClr val="tx1"/>
                        </a:solidFill>
                        <a:effectLst/>
                        <a:latin typeface="Candara" panose="020E0502030303020204" pitchFamily="34" charset="0"/>
                        <a:ea typeface="Calibri" panose="020F0502020204030204" pitchFamily="34" charset="0"/>
                        <a:cs typeface="Times New Roman" panose="02020603050405020304" pitchFamily="18" charset="0"/>
                      </a:endParaRPr>
                    </a:p>
                  </a:txBody>
                  <a:tcPr marL="54698" marR="54698" marT="54698" marB="54698"/>
                </a:tc>
                <a:tc>
                  <a:txBody>
                    <a:bodyPr/>
                    <a:lstStyle/>
                    <a:p>
                      <a:pPr>
                        <a:lnSpc>
                          <a:spcPct val="107000"/>
                        </a:lnSpc>
                        <a:spcAft>
                          <a:spcPts val="800"/>
                        </a:spcAft>
                      </a:pPr>
                      <a:r>
                        <a:rPr lang="en-GB" sz="1200" b="1" cap="all" spc="60" dirty="0">
                          <a:solidFill>
                            <a:schemeClr val="tx1"/>
                          </a:solidFill>
                          <a:effectLst/>
                          <a:latin typeface="Candara" panose="020E0502030303020204" pitchFamily="34" charset="0"/>
                        </a:rPr>
                        <a:t>PROGRAMME (Duration)</a:t>
                      </a:r>
                      <a:endParaRPr lang="en-GB" sz="1200" b="1" cap="all" spc="60" dirty="0">
                        <a:solidFill>
                          <a:schemeClr val="tx1"/>
                        </a:solidFill>
                        <a:effectLst/>
                        <a:latin typeface="Candara" panose="020E0502030303020204" pitchFamily="34" charset="0"/>
                        <a:ea typeface="Calibri" panose="020F0502020204030204" pitchFamily="34" charset="0"/>
                        <a:cs typeface="Times New Roman" panose="02020603050405020304" pitchFamily="18" charset="0"/>
                      </a:endParaRPr>
                    </a:p>
                  </a:txBody>
                  <a:tcPr marL="54698" marR="54698" marT="54698" marB="54698"/>
                </a:tc>
                <a:tc>
                  <a:txBody>
                    <a:bodyPr/>
                    <a:lstStyle/>
                    <a:p>
                      <a:pPr>
                        <a:lnSpc>
                          <a:spcPct val="107000"/>
                        </a:lnSpc>
                        <a:spcAft>
                          <a:spcPts val="800"/>
                        </a:spcAft>
                      </a:pPr>
                      <a:r>
                        <a:rPr lang="en-GB" sz="1200" b="1" cap="all" spc="60" dirty="0">
                          <a:solidFill>
                            <a:schemeClr val="tx1"/>
                          </a:solidFill>
                          <a:effectLst/>
                          <a:latin typeface="Candara" panose="020E0502030303020204" pitchFamily="34" charset="0"/>
                        </a:rPr>
                        <a:t>Overview</a:t>
                      </a:r>
                      <a:endParaRPr lang="en-GB" sz="1200" b="1" cap="all" spc="60" dirty="0">
                        <a:solidFill>
                          <a:schemeClr val="tx1"/>
                        </a:solidFill>
                        <a:effectLst/>
                        <a:latin typeface="Candara" panose="020E0502030303020204" pitchFamily="34" charset="0"/>
                        <a:ea typeface="Calibri" panose="020F0502020204030204" pitchFamily="34" charset="0"/>
                        <a:cs typeface="Times New Roman" panose="02020603050405020304" pitchFamily="18" charset="0"/>
                      </a:endParaRPr>
                    </a:p>
                  </a:txBody>
                  <a:tcPr marL="54698" marR="54698" marT="54698" marB="54698"/>
                </a:tc>
                <a:tc>
                  <a:txBody>
                    <a:bodyPr/>
                    <a:lstStyle/>
                    <a:p>
                      <a:pPr algn="ctr">
                        <a:lnSpc>
                          <a:spcPct val="107000"/>
                        </a:lnSpc>
                        <a:spcAft>
                          <a:spcPts val="800"/>
                        </a:spcAft>
                      </a:pPr>
                      <a:r>
                        <a:rPr lang="en-GB" sz="1200" b="1" cap="all" spc="60" dirty="0">
                          <a:solidFill>
                            <a:schemeClr val="tx1"/>
                          </a:solidFill>
                          <a:effectLst/>
                          <a:latin typeface="Candara" panose="020E0502030303020204" pitchFamily="34" charset="0"/>
                        </a:rPr>
                        <a:t>Status</a:t>
                      </a:r>
                      <a:endParaRPr lang="en-GB" sz="1200" b="1" cap="all" spc="60" dirty="0">
                        <a:solidFill>
                          <a:schemeClr val="tx1"/>
                        </a:solidFill>
                        <a:effectLst/>
                        <a:latin typeface="Candara" panose="020E0502030303020204" pitchFamily="34" charset="0"/>
                        <a:ea typeface="Calibri" panose="020F0502020204030204" pitchFamily="34" charset="0"/>
                        <a:cs typeface="Times New Roman" panose="02020603050405020304" pitchFamily="18" charset="0"/>
                      </a:endParaRPr>
                    </a:p>
                  </a:txBody>
                  <a:tcPr marL="54698" marR="54698" marT="54698" marB="54698"/>
                </a:tc>
                <a:extLst>
                  <a:ext uri="{0D108BD9-81ED-4DB2-BD59-A6C34878D82A}">
                    <a16:rowId xmlns:a16="http://schemas.microsoft.com/office/drawing/2014/main" val="2425226559"/>
                  </a:ext>
                </a:extLst>
              </a:tr>
              <a:tr h="405329">
                <a:tc>
                  <a:txBody>
                    <a:bodyPr/>
                    <a:lstStyle/>
                    <a:p>
                      <a:pPr>
                        <a:lnSpc>
                          <a:spcPct val="107000"/>
                        </a:lnSpc>
                        <a:spcAft>
                          <a:spcPts val="800"/>
                        </a:spcAft>
                      </a:pPr>
                      <a:r>
                        <a:rPr lang="en-GB" sz="1200" b="1" cap="none" spc="0" dirty="0">
                          <a:solidFill>
                            <a:schemeClr val="tx1"/>
                          </a:solidFill>
                          <a:effectLst/>
                          <a:latin typeface="Candara" panose="020E0502030303020204" pitchFamily="34" charset="0"/>
                        </a:rPr>
                        <a:t>1.</a:t>
                      </a:r>
                      <a:endParaRPr lang="en-GB" sz="1200" b="1" cap="none" spc="0" dirty="0">
                        <a:solidFill>
                          <a:schemeClr val="tx1"/>
                        </a:solidFill>
                        <a:effectLst/>
                        <a:latin typeface="Candara" panose="020E0502030303020204" pitchFamily="34" charset="0"/>
                        <a:ea typeface="Calibri" panose="020F0502020204030204" pitchFamily="34" charset="0"/>
                        <a:cs typeface="Times New Roman" panose="02020603050405020304" pitchFamily="18" charset="0"/>
                      </a:endParaRPr>
                    </a:p>
                  </a:txBody>
                  <a:tcPr marL="8145" marR="8145" marT="0" marB="36466"/>
                </a:tc>
                <a:tc>
                  <a:txBody>
                    <a:bodyPr/>
                    <a:lstStyle/>
                    <a:p>
                      <a:pPr>
                        <a:lnSpc>
                          <a:spcPct val="107000"/>
                        </a:lnSpc>
                        <a:spcAft>
                          <a:spcPts val="800"/>
                        </a:spcAft>
                      </a:pPr>
                      <a:r>
                        <a:rPr lang="en-GB" sz="1200" cap="none" spc="0" dirty="0">
                          <a:solidFill>
                            <a:schemeClr val="tx1"/>
                          </a:solidFill>
                          <a:effectLst/>
                          <a:latin typeface="Candara" panose="020E0502030303020204" pitchFamily="34" charset="0"/>
                          <a:ea typeface="Calibri" panose="020F0502020204030204" pitchFamily="34" charset="0"/>
                          <a:cs typeface="Times New Roman" panose="02020603050405020304" pitchFamily="18" charset="0"/>
                        </a:rPr>
                        <a:t>FCDO (formerly DFID)</a:t>
                      </a:r>
                    </a:p>
                  </a:txBody>
                  <a:tcPr marL="8145" marR="8145" marT="0" marB="36466"/>
                </a:tc>
                <a:tc>
                  <a:txBody>
                    <a:bodyPr/>
                    <a:lstStyle/>
                    <a:p>
                      <a:pPr>
                        <a:lnSpc>
                          <a:spcPct val="107000"/>
                        </a:lnSpc>
                        <a:spcAft>
                          <a:spcPts val="800"/>
                        </a:spcAft>
                      </a:pPr>
                      <a:r>
                        <a:rPr lang="en-GB" sz="1200" cap="none" spc="0" dirty="0">
                          <a:solidFill>
                            <a:schemeClr val="tx1"/>
                          </a:solidFill>
                          <a:effectLst/>
                          <a:latin typeface="Candara" panose="020E0502030303020204" pitchFamily="34" charset="0"/>
                          <a:ea typeface="Calibri" panose="020F0502020204030204" pitchFamily="34" charset="0"/>
                          <a:cs typeface="Times New Roman" panose="02020603050405020304" pitchFamily="18" charset="0"/>
                        </a:rPr>
                        <a:t>Institutionalisation of the NGF Secretariat &amp; support for the SPRM. 2009 - 2016</a:t>
                      </a:r>
                    </a:p>
                  </a:txBody>
                  <a:tcPr marL="8145" marR="8145" marT="0" marB="36466"/>
                </a:tc>
                <a:tc>
                  <a:txBody>
                    <a:bodyPr/>
                    <a:lstStyle/>
                    <a:p>
                      <a:pPr>
                        <a:lnSpc>
                          <a:spcPct val="107000"/>
                        </a:lnSpc>
                        <a:spcAft>
                          <a:spcPts val="800"/>
                        </a:spcAft>
                      </a:pPr>
                      <a:r>
                        <a:rPr lang="en-GB" sz="1200" cap="none" spc="0" dirty="0">
                          <a:solidFill>
                            <a:schemeClr val="tx1"/>
                          </a:solidFill>
                          <a:effectLst/>
                          <a:latin typeface="Candara" panose="020E0502030303020204" pitchFamily="34" charset="0"/>
                          <a:ea typeface="Calibri" panose="020F0502020204030204" pitchFamily="34" charset="0"/>
                          <a:cs typeface="Times New Roman" panose="02020603050405020304" pitchFamily="18" charset="0"/>
                        </a:rPr>
                        <a:t>DFID-SPARC provided the first institutional support to the NGF by overseeing the development of its first strategic plan in 2009. SPARC also supported several capacity building initiatives for the Secretariat and peer learning opportunities for Governors.</a:t>
                      </a:r>
                    </a:p>
                  </a:txBody>
                  <a:tcPr marL="8145" marR="8145" marT="0" marB="36466"/>
                </a:tc>
                <a:tc>
                  <a:txBody>
                    <a:bodyPr/>
                    <a:lstStyle/>
                    <a:p>
                      <a:pPr algn="ctr">
                        <a:lnSpc>
                          <a:spcPct val="107000"/>
                        </a:lnSpc>
                        <a:spcAft>
                          <a:spcPts val="800"/>
                        </a:spcAft>
                      </a:pPr>
                      <a:r>
                        <a:rPr lang="en-GB" sz="1200" cap="none" spc="0" dirty="0">
                          <a:solidFill>
                            <a:schemeClr val="tx1"/>
                          </a:solidFill>
                          <a:effectLst/>
                          <a:latin typeface="Candara" panose="020E0502030303020204" pitchFamily="34" charset="0"/>
                        </a:rPr>
                        <a:t>Closed</a:t>
                      </a:r>
                      <a:endParaRPr lang="en-GB" sz="1200" cap="none" spc="0" dirty="0">
                        <a:solidFill>
                          <a:schemeClr val="tx1"/>
                        </a:solidFill>
                        <a:effectLst/>
                        <a:latin typeface="Candara" panose="020E0502030303020204" pitchFamily="34" charset="0"/>
                        <a:ea typeface="Calibri" panose="020F0502020204030204" pitchFamily="34" charset="0"/>
                        <a:cs typeface="Times New Roman" panose="02020603050405020304" pitchFamily="18" charset="0"/>
                      </a:endParaRPr>
                    </a:p>
                  </a:txBody>
                  <a:tcPr marL="8145" marR="8145" marT="0" marB="36466"/>
                </a:tc>
                <a:extLst>
                  <a:ext uri="{0D108BD9-81ED-4DB2-BD59-A6C34878D82A}">
                    <a16:rowId xmlns:a16="http://schemas.microsoft.com/office/drawing/2014/main" val="627829937"/>
                  </a:ext>
                </a:extLst>
              </a:tr>
              <a:tr h="405329">
                <a:tc>
                  <a:txBody>
                    <a:bodyPr/>
                    <a:lstStyle/>
                    <a:p>
                      <a:pPr>
                        <a:lnSpc>
                          <a:spcPct val="107000"/>
                        </a:lnSpc>
                        <a:spcAft>
                          <a:spcPts val="800"/>
                        </a:spcAft>
                      </a:pPr>
                      <a:r>
                        <a:rPr lang="en-GB" sz="1200" b="1" cap="none" spc="0" dirty="0">
                          <a:solidFill>
                            <a:schemeClr val="tx1"/>
                          </a:solidFill>
                          <a:effectLst/>
                          <a:latin typeface="Candara" panose="020E0502030303020204" pitchFamily="34" charset="0"/>
                          <a:ea typeface="Calibri" panose="020F0502020204030204" pitchFamily="34" charset="0"/>
                          <a:cs typeface="Times New Roman" panose="02020603050405020304" pitchFamily="18" charset="0"/>
                        </a:rPr>
                        <a:t>2.</a:t>
                      </a:r>
                    </a:p>
                  </a:txBody>
                  <a:tcPr marL="8145" marR="8145" marT="0" marB="36466"/>
                </a:tc>
                <a:tc>
                  <a:txBody>
                    <a:bodyPr/>
                    <a:lstStyle/>
                    <a:p>
                      <a:pPr>
                        <a:lnSpc>
                          <a:spcPct val="107000"/>
                        </a:lnSpc>
                        <a:spcAft>
                          <a:spcPts val="800"/>
                        </a:spcAft>
                      </a:pPr>
                      <a:r>
                        <a:rPr lang="en-GB" sz="1200" cap="none" spc="0" dirty="0">
                          <a:solidFill>
                            <a:schemeClr val="tx1"/>
                          </a:solidFill>
                          <a:effectLst/>
                          <a:latin typeface="Candara" panose="020E0502030303020204" pitchFamily="34" charset="0"/>
                        </a:rPr>
                        <a:t>Bill and Melinda Gates Foundation</a:t>
                      </a:r>
                      <a:endParaRPr lang="en-GB" sz="1200" cap="none" spc="0" dirty="0">
                        <a:solidFill>
                          <a:schemeClr val="tx1"/>
                        </a:solidFill>
                        <a:effectLst/>
                        <a:latin typeface="Candara" panose="020E0502030303020204" pitchFamily="34" charset="0"/>
                        <a:ea typeface="Calibri" panose="020F0502020204030204" pitchFamily="34" charset="0"/>
                        <a:cs typeface="Times New Roman" panose="02020603050405020304" pitchFamily="18" charset="0"/>
                      </a:endParaRPr>
                    </a:p>
                  </a:txBody>
                  <a:tcPr marL="8145" marR="8145" marT="0" marB="36466"/>
                </a:tc>
                <a:tc>
                  <a:txBody>
                    <a:bodyPr/>
                    <a:lstStyle/>
                    <a:p>
                      <a:pPr>
                        <a:lnSpc>
                          <a:spcPct val="107000"/>
                        </a:lnSpc>
                        <a:spcAft>
                          <a:spcPts val="800"/>
                        </a:spcAft>
                      </a:pPr>
                      <a:r>
                        <a:rPr lang="en-GB" sz="1200" cap="none" spc="0" dirty="0">
                          <a:solidFill>
                            <a:schemeClr val="tx1"/>
                          </a:solidFill>
                          <a:effectLst/>
                          <a:latin typeface="Candara" panose="020E0502030303020204" pitchFamily="34" charset="0"/>
                        </a:rPr>
                        <a:t>Assist the NGF in implementing the Immunization Leadership Challenge and the eradication of polio. Oct 2012 (2 years)</a:t>
                      </a:r>
                      <a:endParaRPr lang="en-GB" sz="1200" cap="none" spc="0" dirty="0">
                        <a:solidFill>
                          <a:schemeClr val="tx1"/>
                        </a:solidFill>
                        <a:effectLst/>
                        <a:latin typeface="Candara" panose="020E0502030303020204" pitchFamily="34" charset="0"/>
                        <a:ea typeface="Calibri" panose="020F0502020204030204" pitchFamily="34" charset="0"/>
                        <a:cs typeface="Times New Roman" panose="02020603050405020304" pitchFamily="18" charset="0"/>
                      </a:endParaRPr>
                    </a:p>
                  </a:txBody>
                  <a:tcPr marL="8145" marR="8145" marT="0" marB="36466"/>
                </a:tc>
                <a:tc>
                  <a:txBody>
                    <a:bodyPr/>
                    <a:lstStyle/>
                    <a:p>
                      <a:pPr>
                        <a:lnSpc>
                          <a:spcPct val="107000"/>
                        </a:lnSpc>
                        <a:spcAft>
                          <a:spcPts val="800"/>
                        </a:spcAft>
                      </a:pPr>
                      <a:r>
                        <a:rPr lang="en-GB" sz="1200" cap="none" spc="0" dirty="0">
                          <a:solidFill>
                            <a:schemeClr val="tx1"/>
                          </a:solidFill>
                          <a:effectLst/>
                          <a:latin typeface="Candara" panose="020E0502030303020204" pitchFamily="34" charset="0"/>
                        </a:rPr>
                        <a:t>NGF joined other stakeholders in efforts to eradicate polio. The ‘Abuja Commitment’ was signed by all 36 State Governors during the first visit of Bill Gates, co-chair of the Bill &amp; Melinda Gates Foundation to Nigeria.</a:t>
                      </a:r>
                      <a:endParaRPr lang="en-GB" sz="1200" cap="none" spc="0" dirty="0">
                        <a:solidFill>
                          <a:schemeClr val="tx1"/>
                        </a:solidFill>
                        <a:effectLst/>
                        <a:latin typeface="Candara" panose="020E0502030303020204" pitchFamily="34" charset="0"/>
                        <a:ea typeface="Calibri" panose="020F0502020204030204" pitchFamily="34" charset="0"/>
                        <a:cs typeface="Times New Roman" panose="02020603050405020304" pitchFamily="18" charset="0"/>
                      </a:endParaRPr>
                    </a:p>
                  </a:txBody>
                  <a:tcPr marL="8145" marR="8145" marT="0" marB="36466"/>
                </a:tc>
                <a:tc>
                  <a:txBody>
                    <a:bodyPr/>
                    <a:lstStyle/>
                    <a:p>
                      <a:pPr algn="ctr">
                        <a:lnSpc>
                          <a:spcPct val="107000"/>
                        </a:lnSpc>
                        <a:spcAft>
                          <a:spcPts val="800"/>
                        </a:spcAft>
                      </a:pPr>
                      <a:r>
                        <a:rPr lang="en-GB" sz="1200" cap="none" spc="0" dirty="0">
                          <a:solidFill>
                            <a:schemeClr val="tx1"/>
                          </a:solidFill>
                          <a:effectLst/>
                          <a:latin typeface="Candara" panose="020E0502030303020204" pitchFamily="34" charset="0"/>
                        </a:rPr>
                        <a:t>Closed</a:t>
                      </a:r>
                      <a:endParaRPr lang="en-GB" sz="1200" cap="none" spc="0" dirty="0">
                        <a:solidFill>
                          <a:schemeClr val="tx1"/>
                        </a:solidFill>
                        <a:effectLst/>
                        <a:latin typeface="Candara" panose="020E0502030303020204" pitchFamily="34" charset="0"/>
                        <a:ea typeface="Calibri" panose="020F0502020204030204" pitchFamily="34" charset="0"/>
                        <a:cs typeface="Times New Roman" panose="02020603050405020304" pitchFamily="18" charset="0"/>
                      </a:endParaRPr>
                    </a:p>
                  </a:txBody>
                  <a:tcPr marL="8145" marR="8145" marT="0" marB="36466"/>
                </a:tc>
                <a:extLst>
                  <a:ext uri="{0D108BD9-81ED-4DB2-BD59-A6C34878D82A}">
                    <a16:rowId xmlns:a16="http://schemas.microsoft.com/office/drawing/2014/main" val="2333255296"/>
                  </a:ext>
                </a:extLst>
              </a:tr>
              <a:tr h="566054">
                <a:tc>
                  <a:txBody>
                    <a:bodyPr/>
                    <a:lstStyle/>
                    <a:p>
                      <a:pPr>
                        <a:lnSpc>
                          <a:spcPct val="107000"/>
                        </a:lnSpc>
                        <a:spcAft>
                          <a:spcPts val="800"/>
                        </a:spcAft>
                      </a:pPr>
                      <a:r>
                        <a:rPr lang="en-GB" sz="1200" b="1" cap="none" spc="0" dirty="0">
                          <a:solidFill>
                            <a:schemeClr val="tx1"/>
                          </a:solidFill>
                          <a:effectLst/>
                          <a:latin typeface="Candara" panose="020E0502030303020204" pitchFamily="34" charset="0"/>
                        </a:rPr>
                        <a:t>3.</a:t>
                      </a:r>
                      <a:endParaRPr lang="en-GB" sz="1200" b="1" cap="none" spc="0" dirty="0">
                        <a:solidFill>
                          <a:schemeClr val="tx1"/>
                        </a:solidFill>
                        <a:effectLst/>
                        <a:latin typeface="Candara" panose="020E0502030303020204" pitchFamily="34" charset="0"/>
                        <a:ea typeface="Calibri" panose="020F0502020204030204" pitchFamily="34" charset="0"/>
                        <a:cs typeface="Times New Roman" panose="02020603050405020304" pitchFamily="18" charset="0"/>
                      </a:endParaRPr>
                    </a:p>
                  </a:txBody>
                  <a:tcPr marL="8145" marR="8145" marT="0" marB="36466"/>
                </a:tc>
                <a:tc>
                  <a:txBody>
                    <a:bodyPr/>
                    <a:lstStyle/>
                    <a:p>
                      <a:pPr>
                        <a:lnSpc>
                          <a:spcPct val="107000"/>
                        </a:lnSpc>
                        <a:spcAft>
                          <a:spcPts val="800"/>
                        </a:spcAft>
                      </a:pPr>
                      <a:r>
                        <a:rPr lang="en-GB" sz="1200" cap="none" spc="0" dirty="0">
                          <a:solidFill>
                            <a:schemeClr val="tx1"/>
                          </a:solidFill>
                          <a:effectLst/>
                          <a:latin typeface="Candara" panose="020E0502030303020204" pitchFamily="34" charset="0"/>
                        </a:rPr>
                        <a:t>Bill and Melinda Gates Foundation</a:t>
                      </a:r>
                      <a:endParaRPr lang="en-GB" sz="1200" cap="none" spc="0" dirty="0">
                        <a:solidFill>
                          <a:schemeClr val="tx1"/>
                        </a:solidFill>
                        <a:effectLst/>
                        <a:latin typeface="Candara" panose="020E0502030303020204" pitchFamily="34" charset="0"/>
                        <a:ea typeface="Calibri" panose="020F0502020204030204" pitchFamily="34" charset="0"/>
                        <a:cs typeface="Times New Roman" panose="02020603050405020304" pitchFamily="18" charset="0"/>
                      </a:endParaRPr>
                    </a:p>
                  </a:txBody>
                  <a:tcPr marL="8145" marR="8145" marT="0" marB="36466"/>
                </a:tc>
                <a:tc>
                  <a:txBody>
                    <a:bodyPr/>
                    <a:lstStyle/>
                    <a:p>
                      <a:pPr>
                        <a:lnSpc>
                          <a:spcPct val="107000"/>
                        </a:lnSpc>
                        <a:spcAft>
                          <a:spcPts val="800"/>
                        </a:spcAft>
                      </a:pPr>
                      <a:r>
                        <a:rPr lang="en-GB" sz="1200" cap="none" spc="0">
                          <a:solidFill>
                            <a:schemeClr val="tx1"/>
                          </a:solidFill>
                          <a:effectLst/>
                          <a:latin typeface="Candara" panose="020E0502030303020204" pitchFamily="34" charset="0"/>
                        </a:rPr>
                        <a:t>Support for the Nigeria Governors' Forum on Primary Health Care and Internally Generated Revenue (2016 - 2020).</a:t>
                      </a:r>
                      <a:endParaRPr lang="en-GB" sz="1200" cap="none" spc="0">
                        <a:solidFill>
                          <a:schemeClr val="tx1"/>
                        </a:solidFill>
                        <a:effectLst/>
                        <a:latin typeface="Candara" panose="020E0502030303020204" pitchFamily="34" charset="0"/>
                        <a:ea typeface="Calibri" panose="020F0502020204030204" pitchFamily="34" charset="0"/>
                        <a:cs typeface="Times New Roman" panose="02020603050405020304" pitchFamily="18" charset="0"/>
                      </a:endParaRPr>
                    </a:p>
                  </a:txBody>
                  <a:tcPr marL="8145" marR="8145" marT="0" marB="36466"/>
                </a:tc>
                <a:tc>
                  <a:txBody>
                    <a:bodyPr/>
                    <a:lstStyle/>
                    <a:p>
                      <a:pPr algn="just">
                        <a:lnSpc>
                          <a:spcPct val="107000"/>
                        </a:lnSpc>
                        <a:spcAft>
                          <a:spcPts val="800"/>
                        </a:spcAft>
                      </a:pPr>
                      <a:r>
                        <a:rPr lang="en-GB" sz="1200" cap="none" spc="0" dirty="0">
                          <a:solidFill>
                            <a:schemeClr val="tx1"/>
                          </a:solidFill>
                          <a:effectLst/>
                          <a:latin typeface="Candara" panose="020E0502030303020204" pitchFamily="34" charset="0"/>
                        </a:rPr>
                        <a:t>The project is aimed at generating requisite political leadership and commitment towards the implementation of the primary health care under one roof (PHCUOR) policy, through the promotion of good governance, inclusiveness, equity, transparency and accountability in the delivery of quality leadership in the states. It also supported the tracking of progress on improving the IGR capabilities of States.</a:t>
                      </a:r>
                      <a:endParaRPr lang="en-GB" sz="1200" cap="none" spc="0" dirty="0">
                        <a:solidFill>
                          <a:schemeClr val="tx1"/>
                        </a:solidFill>
                        <a:effectLst/>
                        <a:latin typeface="Candara" panose="020E0502030303020204" pitchFamily="34" charset="0"/>
                        <a:ea typeface="Calibri" panose="020F0502020204030204" pitchFamily="34" charset="0"/>
                        <a:cs typeface="Times New Roman" panose="02020603050405020304" pitchFamily="18" charset="0"/>
                      </a:endParaRPr>
                    </a:p>
                  </a:txBody>
                  <a:tcPr marL="8145" marR="8145" marT="0" marB="36466"/>
                </a:tc>
                <a:tc>
                  <a:txBody>
                    <a:bodyPr/>
                    <a:lstStyle/>
                    <a:p>
                      <a:pPr algn="ctr">
                        <a:lnSpc>
                          <a:spcPct val="107000"/>
                        </a:lnSpc>
                        <a:spcAft>
                          <a:spcPts val="800"/>
                        </a:spcAft>
                      </a:pPr>
                      <a:r>
                        <a:rPr lang="en-GB" sz="1200" cap="none" spc="0" dirty="0">
                          <a:solidFill>
                            <a:schemeClr val="tx1"/>
                          </a:solidFill>
                          <a:effectLst/>
                          <a:latin typeface="Candara" panose="020E0502030303020204" pitchFamily="34" charset="0"/>
                        </a:rPr>
                        <a:t>Closed</a:t>
                      </a:r>
                      <a:endParaRPr lang="en-GB" sz="1200" cap="none" spc="0" dirty="0">
                        <a:solidFill>
                          <a:schemeClr val="tx1"/>
                        </a:solidFill>
                        <a:effectLst/>
                        <a:latin typeface="Candara" panose="020E0502030303020204" pitchFamily="34" charset="0"/>
                        <a:ea typeface="Calibri" panose="020F0502020204030204" pitchFamily="34" charset="0"/>
                        <a:cs typeface="Times New Roman" panose="02020603050405020304" pitchFamily="18" charset="0"/>
                      </a:endParaRPr>
                    </a:p>
                  </a:txBody>
                  <a:tcPr marL="8145" marR="8145" marT="0" marB="36466"/>
                </a:tc>
                <a:extLst>
                  <a:ext uri="{0D108BD9-81ED-4DB2-BD59-A6C34878D82A}">
                    <a16:rowId xmlns:a16="http://schemas.microsoft.com/office/drawing/2014/main" val="1290843350"/>
                  </a:ext>
                </a:extLst>
              </a:tr>
              <a:tr h="462000">
                <a:tc>
                  <a:txBody>
                    <a:bodyPr/>
                    <a:lstStyle/>
                    <a:p>
                      <a:pPr>
                        <a:lnSpc>
                          <a:spcPct val="107000"/>
                        </a:lnSpc>
                        <a:spcAft>
                          <a:spcPts val="800"/>
                        </a:spcAft>
                      </a:pPr>
                      <a:r>
                        <a:rPr lang="en-GB" sz="1200" b="1" cap="none" spc="0" dirty="0">
                          <a:solidFill>
                            <a:schemeClr val="tx1"/>
                          </a:solidFill>
                          <a:effectLst/>
                          <a:latin typeface="Candara" panose="020E0502030303020204" pitchFamily="34" charset="0"/>
                        </a:rPr>
                        <a:t>4.</a:t>
                      </a:r>
                      <a:endParaRPr lang="en-GB" sz="1200" b="1" cap="none" spc="0" dirty="0">
                        <a:solidFill>
                          <a:schemeClr val="tx1"/>
                        </a:solidFill>
                        <a:effectLst/>
                        <a:latin typeface="Candara" panose="020E0502030303020204" pitchFamily="34" charset="0"/>
                        <a:ea typeface="Calibri" panose="020F0502020204030204" pitchFamily="34" charset="0"/>
                        <a:cs typeface="Times New Roman" panose="02020603050405020304" pitchFamily="18" charset="0"/>
                      </a:endParaRPr>
                    </a:p>
                  </a:txBody>
                  <a:tcPr marL="8145" marR="8145" marT="0" marB="36466"/>
                </a:tc>
                <a:tc>
                  <a:txBody>
                    <a:bodyPr/>
                    <a:lstStyle/>
                    <a:p>
                      <a:pPr>
                        <a:lnSpc>
                          <a:spcPct val="107000"/>
                        </a:lnSpc>
                        <a:spcAft>
                          <a:spcPts val="800"/>
                        </a:spcAft>
                      </a:pPr>
                      <a:r>
                        <a:rPr lang="en-GB" sz="1200" cap="none" spc="0">
                          <a:solidFill>
                            <a:schemeClr val="tx1"/>
                          </a:solidFill>
                          <a:effectLst/>
                          <a:latin typeface="Candara" panose="020E0502030303020204" pitchFamily="34" charset="0"/>
                        </a:rPr>
                        <a:t>Bill and Melinda Gates Foundation</a:t>
                      </a:r>
                      <a:endParaRPr lang="en-GB" sz="1200" cap="none" spc="0">
                        <a:solidFill>
                          <a:schemeClr val="tx1"/>
                        </a:solidFill>
                        <a:effectLst/>
                        <a:latin typeface="Candara" panose="020E0502030303020204" pitchFamily="34" charset="0"/>
                        <a:ea typeface="Calibri" panose="020F0502020204030204" pitchFamily="34" charset="0"/>
                        <a:cs typeface="Times New Roman" panose="02020603050405020304" pitchFamily="18" charset="0"/>
                      </a:endParaRPr>
                    </a:p>
                  </a:txBody>
                  <a:tcPr marL="8145" marR="8145" marT="0" marB="36466"/>
                </a:tc>
                <a:tc>
                  <a:txBody>
                    <a:bodyPr/>
                    <a:lstStyle/>
                    <a:p>
                      <a:pPr>
                        <a:lnSpc>
                          <a:spcPct val="107000"/>
                        </a:lnSpc>
                        <a:spcAft>
                          <a:spcPts val="800"/>
                        </a:spcAft>
                      </a:pPr>
                      <a:r>
                        <a:rPr lang="en-GB" sz="1200" cap="none" spc="0" dirty="0">
                          <a:solidFill>
                            <a:schemeClr val="tx1"/>
                          </a:solidFill>
                          <a:effectLst/>
                          <a:latin typeface="Candara" panose="020E0502030303020204" pitchFamily="34" charset="0"/>
                        </a:rPr>
                        <a:t>Sustained Secretariat Support for Cross-Sector Engagement in Human Capital (2019 – 2021 – 2023)</a:t>
                      </a:r>
                      <a:endParaRPr lang="en-GB" sz="1200" cap="none" spc="0" dirty="0">
                        <a:solidFill>
                          <a:schemeClr val="tx1"/>
                        </a:solidFill>
                        <a:effectLst/>
                        <a:latin typeface="Candara" panose="020E0502030303020204" pitchFamily="34" charset="0"/>
                        <a:ea typeface="Calibri" panose="020F0502020204030204" pitchFamily="34" charset="0"/>
                        <a:cs typeface="Times New Roman" panose="02020603050405020304" pitchFamily="18" charset="0"/>
                      </a:endParaRPr>
                    </a:p>
                  </a:txBody>
                  <a:tcPr marL="8145" marR="8145" marT="0" marB="36466"/>
                </a:tc>
                <a:tc>
                  <a:txBody>
                    <a:bodyPr/>
                    <a:lstStyle/>
                    <a:p>
                      <a:pPr algn="just">
                        <a:lnSpc>
                          <a:spcPct val="107000"/>
                        </a:lnSpc>
                        <a:spcAft>
                          <a:spcPts val="800"/>
                        </a:spcAft>
                      </a:pPr>
                      <a:r>
                        <a:rPr lang="en-GB" sz="1200" cap="none" spc="0" dirty="0">
                          <a:solidFill>
                            <a:schemeClr val="tx1"/>
                          </a:solidFill>
                          <a:effectLst/>
                          <a:latin typeface="Candara" panose="020E0502030303020204" pitchFamily="34" charset="0"/>
                        </a:rPr>
                        <a:t>Aimed at strengthening investment in human capital development through high-level advocacy and technical support to governments to increase budget allocation and release, as well as efficiency allocation and utilization. The strategy is guided by a national policy and strategy on HCD domesticated at the federal and State levels. </a:t>
                      </a:r>
                      <a:endParaRPr lang="en-GB" sz="1200" cap="none" spc="0" dirty="0">
                        <a:solidFill>
                          <a:schemeClr val="tx1"/>
                        </a:solidFill>
                        <a:effectLst/>
                        <a:latin typeface="Candara" panose="020E0502030303020204" pitchFamily="34" charset="0"/>
                        <a:ea typeface="Calibri" panose="020F0502020204030204" pitchFamily="34" charset="0"/>
                        <a:cs typeface="Times New Roman" panose="02020603050405020304" pitchFamily="18" charset="0"/>
                      </a:endParaRPr>
                    </a:p>
                  </a:txBody>
                  <a:tcPr marL="8145" marR="8145" marT="0" marB="36466"/>
                </a:tc>
                <a:tc>
                  <a:txBody>
                    <a:bodyPr/>
                    <a:lstStyle/>
                    <a:p>
                      <a:pPr algn="ctr">
                        <a:lnSpc>
                          <a:spcPct val="107000"/>
                        </a:lnSpc>
                        <a:spcAft>
                          <a:spcPts val="800"/>
                        </a:spcAft>
                      </a:pPr>
                      <a:r>
                        <a:rPr lang="en-GB" sz="1200" cap="none" spc="0">
                          <a:solidFill>
                            <a:schemeClr val="tx1"/>
                          </a:solidFill>
                          <a:effectLst/>
                          <a:latin typeface="Candara" panose="020E0502030303020204" pitchFamily="34" charset="0"/>
                        </a:rPr>
                        <a:t>Ongoing – extended</a:t>
                      </a:r>
                      <a:endParaRPr lang="en-GB" sz="1200" cap="none" spc="0">
                        <a:solidFill>
                          <a:schemeClr val="tx1"/>
                        </a:solidFill>
                        <a:effectLst/>
                        <a:latin typeface="Candara" panose="020E0502030303020204" pitchFamily="34" charset="0"/>
                        <a:ea typeface="Calibri" panose="020F0502020204030204" pitchFamily="34" charset="0"/>
                        <a:cs typeface="Times New Roman" panose="02020603050405020304" pitchFamily="18" charset="0"/>
                      </a:endParaRPr>
                    </a:p>
                  </a:txBody>
                  <a:tcPr marL="8145" marR="8145" marT="0" marB="36466"/>
                </a:tc>
                <a:extLst>
                  <a:ext uri="{0D108BD9-81ED-4DB2-BD59-A6C34878D82A}">
                    <a16:rowId xmlns:a16="http://schemas.microsoft.com/office/drawing/2014/main" val="2810156945"/>
                  </a:ext>
                </a:extLst>
              </a:tr>
              <a:tr h="462000">
                <a:tc>
                  <a:txBody>
                    <a:bodyPr/>
                    <a:lstStyle/>
                    <a:p>
                      <a:pPr>
                        <a:lnSpc>
                          <a:spcPct val="107000"/>
                        </a:lnSpc>
                        <a:spcAft>
                          <a:spcPts val="800"/>
                        </a:spcAft>
                      </a:pPr>
                      <a:r>
                        <a:rPr lang="en-GB" sz="1200" b="1" cap="none" spc="0" dirty="0">
                          <a:solidFill>
                            <a:schemeClr val="tx1"/>
                          </a:solidFill>
                          <a:effectLst/>
                          <a:latin typeface="Candara" panose="020E0502030303020204" pitchFamily="34" charset="0"/>
                        </a:rPr>
                        <a:t>5.</a:t>
                      </a:r>
                      <a:endParaRPr lang="en-GB" sz="1200" b="1" cap="none" spc="0" dirty="0">
                        <a:solidFill>
                          <a:schemeClr val="tx1"/>
                        </a:solidFill>
                        <a:effectLst/>
                        <a:latin typeface="Candara" panose="020E0502030303020204" pitchFamily="34" charset="0"/>
                        <a:ea typeface="Calibri" panose="020F0502020204030204" pitchFamily="34" charset="0"/>
                        <a:cs typeface="Times New Roman" panose="02020603050405020304" pitchFamily="18" charset="0"/>
                      </a:endParaRPr>
                    </a:p>
                  </a:txBody>
                  <a:tcPr marL="8145" marR="8145" marT="0" marB="36466"/>
                </a:tc>
                <a:tc>
                  <a:txBody>
                    <a:bodyPr/>
                    <a:lstStyle/>
                    <a:p>
                      <a:pPr>
                        <a:lnSpc>
                          <a:spcPct val="107000"/>
                        </a:lnSpc>
                        <a:spcAft>
                          <a:spcPts val="800"/>
                        </a:spcAft>
                      </a:pPr>
                      <a:r>
                        <a:rPr lang="en-GB" sz="1200" cap="none" spc="0">
                          <a:solidFill>
                            <a:schemeClr val="tx1"/>
                          </a:solidFill>
                          <a:effectLst/>
                          <a:latin typeface="Candara" panose="020E0502030303020204" pitchFamily="34" charset="0"/>
                        </a:rPr>
                        <a:t>Bill and Melinda Gates Foundation</a:t>
                      </a:r>
                      <a:endParaRPr lang="en-GB" sz="1200" cap="none" spc="0">
                        <a:solidFill>
                          <a:schemeClr val="tx1"/>
                        </a:solidFill>
                        <a:effectLst/>
                        <a:latin typeface="Candara" panose="020E0502030303020204" pitchFamily="34" charset="0"/>
                        <a:ea typeface="Calibri" panose="020F0502020204030204" pitchFamily="34" charset="0"/>
                        <a:cs typeface="Times New Roman" panose="02020603050405020304" pitchFamily="18" charset="0"/>
                      </a:endParaRPr>
                    </a:p>
                  </a:txBody>
                  <a:tcPr marL="8145" marR="8145" marT="0" marB="36466"/>
                </a:tc>
                <a:tc>
                  <a:txBody>
                    <a:bodyPr/>
                    <a:lstStyle/>
                    <a:p>
                      <a:pPr>
                        <a:lnSpc>
                          <a:spcPct val="107000"/>
                        </a:lnSpc>
                        <a:spcAft>
                          <a:spcPts val="800"/>
                        </a:spcAft>
                      </a:pPr>
                      <a:r>
                        <a:rPr lang="en-GB" sz="1200" cap="none" spc="0" dirty="0">
                          <a:solidFill>
                            <a:schemeClr val="tx1"/>
                          </a:solidFill>
                          <a:effectLst/>
                          <a:latin typeface="Candara" panose="020E0502030303020204" pitchFamily="34" charset="0"/>
                        </a:rPr>
                        <a:t>Sustained Secretariat Support for Cross-Sector Engagement in IGR (2019 – 2022 – 2023)</a:t>
                      </a:r>
                      <a:endParaRPr lang="en-GB" sz="1200" cap="none" spc="0" dirty="0">
                        <a:solidFill>
                          <a:schemeClr val="tx1"/>
                        </a:solidFill>
                        <a:effectLst/>
                        <a:latin typeface="Candara" panose="020E0502030303020204" pitchFamily="34" charset="0"/>
                        <a:ea typeface="Calibri" panose="020F0502020204030204" pitchFamily="34" charset="0"/>
                        <a:cs typeface="Times New Roman" panose="02020603050405020304" pitchFamily="18" charset="0"/>
                      </a:endParaRPr>
                    </a:p>
                  </a:txBody>
                  <a:tcPr marL="8145" marR="8145" marT="0" marB="36466"/>
                </a:tc>
                <a:tc>
                  <a:txBody>
                    <a:bodyPr/>
                    <a:lstStyle/>
                    <a:p>
                      <a:pPr>
                        <a:lnSpc>
                          <a:spcPct val="107000"/>
                        </a:lnSpc>
                        <a:spcAft>
                          <a:spcPts val="800"/>
                        </a:spcAft>
                      </a:pPr>
                      <a:r>
                        <a:rPr lang="en-GB" sz="1200" cap="none" spc="0">
                          <a:solidFill>
                            <a:schemeClr val="tx1"/>
                          </a:solidFill>
                          <a:effectLst/>
                          <a:latin typeface="Candara" panose="020E0502030303020204" pitchFamily="34" charset="0"/>
                        </a:rPr>
                        <a:t>The investment is designed to address years of state revenue underperformance by increasing the attention of high-level policy makers at the State level on revenue generation and providing them with the tools they need to formulate and implement revenue mobilization policies. </a:t>
                      </a:r>
                      <a:endParaRPr lang="en-GB" sz="1200" cap="none" spc="0">
                        <a:solidFill>
                          <a:schemeClr val="tx1"/>
                        </a:solidFill>
                        <a:effectLst/>
                        <a:latin typeface="Candara" panose="020E0502030303020204" pitchFamily="34" charset="0"/>
                        <a:ea typeface="Calibri" panose="020F0502020204030204" pitchFamily="34" charset="0"/>
                        <a:cs typeface="Times New Roman" panose="02020603050405020304" pitchFamily="18" charset="0"/>
                      </a:endParaRPr>
                    </a:p>
                  </a:txBody>
                  <a:tcPr marL="8145" marR="8145" marT="0" marB="36466"/>
                </a:tc>
                <a:tc>
                  <a:txBody>
                    <a:bodyPr/>
                    <a:lstStyle/>
                    <a:p>
                      <a:pPr algn="ctr">
                        <a:lnSpc>
                          <a:spcPct val="107000"/>
                        </a:lnSpc>
                        <a:spcAft>
                          <a:spcPts val="800"/>
                        </a:spcAft>
                      </a:pPr>
                      <a:r>
                        <a:rPr lang="en-GB" sz="1200" cap="none" spc="0" dirty="0">
                          <a:solidFill>
                            <a:schemeClr val="tx1"/>
                          </a:solidFill>
                          <a:effectLst/>
                          <a:latin typeface="Candara" panose="020E0502030303020204" pitchFamily="34" charset="0"/>
                        </a:rPr>
                        <a:t>Ongoing extended</a:t>
                      </a:r>
                      <a:endParaRPr lang="en-GB" sz="1200" cap="none" spc="0" dirty="0">
                        <a:solidFill>
                          <a:schemeClr val="tx1"/>
                        </a:solidFill>
                        <a:effectLst/>
                        <a:latin typeface="Candara" panose="020E0502030303020204" pitchFamily="34" charset="0"/>
                        <a:ea typeface="Calibri" panose="020F0502020204030204" pitchFamily="34" charset="0"/>
                        <a:cs typeface="Times New Roman" panose="02020603050405020304" pitchFamily="18" charset="0"/>
                      </a:endParaRPr>
                    </a:p>
                  </a:txBody>
                  <a:tcPr marL="8145" marR="8145" marT="0" marB="36466"/>
                </a:tc>
                <a:extLst>
                  <a:ext uri="{0D108BD9-81ED-4DB2-BD59-A6C34878D82A}">
                    <a16:rowId xmlns:a16="http://schemas.microsoft.com/office/drawing/2014/main" val="1266889793"/>
                  </a:ext>
                </a:extLst>
              </a:tr>
              <a:tr h="462000">
                <a:tc>
                  <a:txBody>
                    <a:bodyPr/>
                    <a:lstStyle/>
                    <a:p>
                      <a:pPr>
                        <a:lnSpc>
                          <a:spcPct val="107000"/>
                        </a:lnSpc>
                        <a:spcAft>
                          <a:spcPts val="800"/>
                        </a:spcAft>
                      </a:pPr>
                      <a:r>
                        <a:rPr lang="en-GB" sz="1200" b="1" cap="none" spc="0" dirty="0">
                          <a:solidFill>
                            <a:schemeClr val="tx1"/>
                          </a:solidFill>
                          <a:effectLst/>
                          <a:latin typeface="Candara" panose="020E0502030303020204" pitchFamily="34" charset="0"/>
                        </a:rPr>
                        <a:t>6.</a:t>
                      </a:r>
                      <a:endParaRPr lang="en-GB" sz="1200" b="1" cap="none" spc="0" dirty="0">
                        <a:solidFill>
                          <a:schemeClr val="tx1"/>
                        </a:solidFill>
                        <a:effectLst/>
                        <a:latin typeface="Candara" panose="020E0502030303020204" pitchFamily="34" charset="0"/>
                        <a:ea typeface="Calibri" panose="020F0502020204030204" pitchFamily="34" charset="0"/>
                        <a:cs typeface="Times New Roman" panose="02020603050405020304" pitchFamily="18" charset="0"/>
                      </a:endParaRPr>
                    </a:p>
                  </a:txBody>
                  <a:tcPr marL="8145" marR="8145" marT="0" marB="36466"/>
                </a:tc>
                <a:tc>
                  <a:txBody>
                    <a:bodyPr/>
                    <a:lstStyle/>
                    <a:p>
                      <a:pPr>
                        <a:lnSpc>
                          <a:spcPct val="107000"/>
                        </a:lnSpc>
                        <a:spcAft>
                          <a:spcPts val="800"/>
                        </a:spcAft>
                      </a:pPr>
                      <a:r>
                        <a:rPr lang="en-GB" sz="1200" cap="none" spc="0" dirty="0">
                          <a:solidFill>
                            <a:schemeClr val="tx1"/>
                          </a:solidFill>
                          <a:effectLst/>
                          <a:latin typeface="Candara" panose="020E0502030303020204" pitchFamily="34" charset="0"/>
                        </a:rPr>
                        <a:t>World Bank, Federal Ministry of Finance Budget and National Planning </a:t>
                      </a:r>
                      <a:endParaRPr lang="en-GB" sz="1200" cap="none" spc="0" dirty="0">
                        <a:solidFill>
                          <a:schemeClr val="tx1"/>
                        </a:solidFill>
                        <a:effectLst/>
                        <a:latin typeface="Candara" panose="020E0502030303020204" pitchFamily="34" charset="0"/>
                        <a:ea typeface="Calibri" panose="020F0502020204030204" pitchFamily="34" charset="0"/>
                        <a:cs typeface="Times New Roman" panose="02020603050405020304" pitchFamily="18" charset="0"/>
                      </a:endParaRPr>
                    </a:p>
                  </a:txBody>
                  <a:tcPr marL="8145" marR="8145" marT="0" marB="36466"/>
                </a:tc>
                <a:tc>
                  <a:txBody>
                    <a:bodyPr/>
                    <a:lstStyle/>
                    <a:p>
                      <a:pPr>
                        <a:lnSpc>
                          <a:spcPct val="107000"/>
                        </a:lnSpc>
                        <a:spcAft>
                          <a:spcPts val="800"/>
                        </a:spcAft>
                      </a:pPr>
                      <a:r>
                        <a:rPr lang="en-GB" sz="1200" cap="none" spc="0">
                          <a:solidFill>
                            <a:schemeClr val="tx1"/>
                          </a:solidFill>
                          <a:effectLst/>
                          <a:latin typeface="Candara" panose="020E0502030303020204" pitchFamily="34" charset="0"/>
                        </a:rPr>
                        <a:t>NGF State Fiscal Transparency Accountability and Sustainability (SFTAS) Technical Assistance Project (2019 – 2022)</a:t>
                      </a:r>
                      <a:endParaRPr lang="en-GB" sz="1200" cap="none" spc="0">
                        <a:solidFill>
                          <a:schemeClr val="tx1"/>
                        </a:solidFill>
                        <a:effectLst/>
                        <a:latin typeface="Candara" panose="020E0502030303020204" pitchFamily="34" charset="0"/>
                        <a:ea typeface="Calibri" panose="020F0502020204030204" pitchFamily="34" charset="0"/>
                        <a:cs typeface="Times New Roman" panose="02020603050405020304" pitchFamily="18" charset="0"/>
                      </a:endParaRPr>
                    </a:p>
                  </a:txBody>
                  <a:tcPr marL="8145" marR="8145" marT="0" marB="36466"/>
                </a:tc>
                <a:tc>
                  <a:txBody>
                    <a:bodyPr/>
                    <a:lstStyle/>
                    <a:p>
                      <a:pPr>
                        <a:lnSpc>
                          <a:spcPct val="107000"/>
                        </a:lnSpc>
                        <a:spcAft>
                          <a:spcPts val="800"/>
                        </a:spcAft>
                      </a:pPr>
                      <a:r>
                        <a:rPr lang="en-GB" sz="1200" cap="none" spc="0">
                          <a:solidFill>
                            <a:schemeClr val="tx1"/>
                          </a:solidFill>
                          <a:effectLst/>
                          <a:latin typeface="Candara" panose="020E0502030303020204" pitchFamily="34" charset="0"/>
                        </a:rPr>
                        <a:t>The investment is targeted at delivering a comprehensive set of capacity building activities to States on budget and financial reporting transparency, cash management and the adoption of a treasury single account; increased IGR collection, use of biometric capture to reduce payroll fraud and the deployment of e-procurement systems </a:t>
                      </a:r>
                      <a:endParaRPr lang="en-GB" sz="1200" cap="none" spc="0">
                        <a:solidFill>
                          <a:schemeClr val="tx1"/>
                        </a:solidFill>
                        <a:effectLst/>
                        <a:latin typeface="Candara" panose="020E0502030303020204" pitchFamily="34" charset="0"/>
                        <a:ea typeface="Calibri" panose="020F0502020204030204" pitchFamily="34" charset="0"/>
                        <a:cs typeface="Times New Roman" panose="02020603050405020304" pitchFamily="18" charset="0"/>
                      </a:endParaRPr>
                    </a:p>
                  </a:txBody>
                  <a:tcPr marL="8145" marR="8145" marT="0" marB="36466"/>
                </a:tc>
                <a:tc>
                  <a:txBody>
                    <a:bodyPr/>
                    <a:lstStyle/>
                    <a:p>
                      <a:pPr algn="ctr">
                        <a:lnSpc>
                          <a:spcPct val="107000"/>
                        </a:lnSpc>
                        <a:spcAft>
                          <a:spcPts val="800"/>
                        </a:spcAft>
                      </a:pPr>
                      <a:r>
                        <a:rPr lang="en-GB" sz="1200" cap="none" spc="0" dirty="0">
                          <a:solidFill>
                            <a:schemeClr val="tx1"/>
                          </a:solidFill>
                          <a:effectLst/>
                          <a:latin typeface="Candara" panose="020E0502030303020204" pitchFamily="34" charset="0"/>
                        </a:rPr>
                        <a:t>Ongoing – extended</a:t>
                      </a:r>
                      <a:endParaRPr lang="en-GB" sz="1200" cap="none" spc="0" dirty="0">
                        <a:solidFill>
                          <a:schemeClr val="tx1"/>
                        </a:solidFill>
                        <a:effectLst/>
                        <a:latin typeface="Candara" panose="020E0502030303020204" pitchFamily="34" charset="0"/>
                        <a:ea typeface="Calibri" panose="020F0502020204030204" pitchFamily="34" charset="0"/>
                        <a:cs typeface="Times New Roman" panose="02020603050405020304" pitchFamily="18" charset="0"/>
                      </a:endParaRPr>
                    </a:p>
                  </a:txBody>
                  <a:tcPr marL="8145" marR="8145" marT="0" marB="36466"/>
                </a:tc>
                <a:extLst>
                  <a:ext uri="{0D108BD9-81ED-4DB2-BD59-A6C34878D82A}">
                    <a16:rowId xmlns:a16="http://schemas.microsoft.com/office/drawing/2014/main" val="911481767"/>
                  </a:ext>
                </a:extLst>
              </a:tr>
            </a:tbl>
          </a:graphicData>
        </a:graphic>
      </p:graphicFrame>
      <p:sp>
        <p:nvSpPr>
          <p:cNvPr id="4" name="Title 3">
            <a:extLst>
              <a:ext uri="{FF2B5EF4-FFF2-40B4-BE49-F238E27FC236}">
                <a16:creationId xmlns:a16="http://schemas.microsoft.com/office/drawing/2014/main" id="{DB1F596A-C5EE-C92C-334C-9AE12CB0B790}"/>
              </a:ext>
            </a:extLst>
          </p:cNvPr>
          <p:cNvSpPr>
            <a:spLocks noGrp="1"/>
          </p:cNvSpPr>
          <p:nvPr>
            <p:ph type="title"/>
          </p:nvPr>
        </p:nvSpPr>
        <p:spPr>
          <a:xfrm>
            <a:off x="688725" y="329370"/>
            <a:ext cx="10515600" cy="1133499"/>
          </a:xfrm>
        </p:spPr>
        <p:txBody>
          <a:bodyPr vert="horz" lIns="91440" tIns="45720" rIns="91440" bIns="45720" rtlCol="0" anchor="ctr">
            <a:normAutofit/>
          </a:bodyPr>
          <a:lstStyle/>
          <a:p>
            <a:pPr algn="ctr"/>
            <a:r>
              <a:rPr lang="en-US" sz="5000" b="1" kern="1200" dirty="0">
                <a:solidFill>
                  <a:schemeClr val="tx1"/>
                </a:solidFill>
                <a:latin typeface="Candara" panose="020E0502030303020204" pitchFamily="34" charset="0"/>
              </a:rPr>
              <a:t>Our Development Partnerships</a:t>
            </a:r>
          </a:p>
        </p:txBody>
      </p:sp>
      <p:pic>
        <p:nvPicPr>
          <p:cNvPr id="6" name="Picture 5">
            <a:extLst>
              <a:ext uri="{FF2B5EF4-FFF2-40B4-BE49-F238E27FC236}">
                <a16:creationId xmlns:a16="http://schemas.microsoft.com/office/drawing/2014/main" id="{5C15AC35-9C1E-2DE0-161C-4BD263B2ED32}"/>
              </a:ext>
            </a:extLst>
          </p:cNvPr>
          <p:cNvPicPr/>
          <p:nvPr/>
        </p:nvPicPr>
        <p:blipFill rotWithShape="1">
          <a:blip r:embed="rId2"/>
          <a:srcRect t="5445" r="5237" b="12185"/>
          <a:stretch/>
        </p:blipFill>
        <p:spPr>
          <a:xfrm>
            <a:off x="0" y="97182"/>
            <a:ext cx="1709530" cy="593586"/>
          </a:xfrm>
          <a:prstGeom prst="rect">
            <a:avLst/>
          </a:prstGeom>
        </p:spPr>
      </p:pic>
    </p:spTree>
    <p:extLst>
      <p:ext uri="{BB962C8B-B14F-4D97-AF65-F5344CB8AC3E}">
        <p14:creationId xmlns:p14="http://schemas.microsoft.com/office/powerpoint/2010/main" val="5561372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B1F596A-C5EE-C92C-334C-9AE12CB0B790}"/>
              </a:ext>
            </a:extLst>
          </p:cNvPr>
          <p:cNvSpPr>
            <a:spLocks noGrp="1"/>
          </p:cNvSpPr>
          <p:nvPr>
            <p:ph type="title"/>
          </p:nvPr>
        </p:nvSpPr>
        <p:spPr>
          <a:xfrm>
            <a:off x="838200" y="293801"/>
            <a:ext cx="10515600" cy="1133499"/>
          </a:xfrm>
        </p:spPr>
        <p:txBody>
          <a:bodyPr vert="horz" lIns="91440" tIns="45720" rIns="91440" bIns="45720" rtlCol="0" anchor="ctr">
            <a:normAutofit/>
          </a:bodyPr>
          <a:lstStyle/>
          <a:p>
            <a:pPr algn="ctr"/>
            <a:r>
              <a:rPr lang="en-US" sz="5200" b="1" kern="1200" dirty="0">
                <a:solidFill>
                  <a:schemeClr val="tx1"/>
                </a:solidFill>
                <a:latin typeface="Candara" panose="020E0502030303020204" pitchFamily="34" charset="0"/>
              </a:rPr>
              <a:t>Our Development Partnerships</a:t>
            </a:r>
          </a:p>
        </p:txBody>
      </p:sp>
      <p:graphicFrame>
        <p:nvGraphicFramePr>
          <p:cNvPr id="2" name="Table 1">
            <a:extLst>
              <a:ext uri="{FF2B5EF4-FFF2-40B4-BE49-F238E27FC236}">
                <a16:creationId xmlns:a16="http://schemas.microsoft.com/office/drawing/2014/main" id="{4DE3F762-AF4B-B77C-84A4-44FF09933F00}"/>
              </a:ext>
            </a:extLst>
          </p:cNvPr>
          <p:cNvGraphicFramePr>
            <a:graphicFrameLocks noGrp="1"/>
          </p:cNvGraphicFramePr>
          <p:nvPr>
            <p:extLst>
              <p:ext uri="{D42A27DB-BD31-4B8C-83A1-F6EECF244321}">
                <p14:modId xmlns:p14="http://schemas.microsoft.com/office/powerpoint/2010/main" val="1343782355"/>
              </p:ext>
            </p:extLst>
          </p:nvPr>
        </p:nvGraphicFramePr>
        <p:xfrm>
          <a:off x="519760" y="1512542"/>
          <a:ext cx="11261810" cy="4803650"/>
        </p:xfrm>
        <a:graphic>
          <a:graphicData uri="http://schemas.openxmlformats.org/drawingml/2006/table">
            <a:tbl>
              <a:tblPr firstRow="1" firstCol="1" bandRow="1">
                <a:tableStyleId>{9D7B26C5-4107-4FEC-AEDC-1716B250A1EF}</a:tableStyleId>
              </a:tblPr>
              <a:tblGrid>
                <a:gridCol w="408279">
                  <a:extLst>
                    <a:ext uri="{9D8B030D-6E8A-4147-A177-3AD203B41FA5}">
                      <a16:colId xmlns:a16="http://schemas.microsoft.com/office/drawing/2014/main" val="285565817"/>
                    </a:ext>
                  </a:extLst>
                </a:gridCol>
                <a:gridCol w="1232453">
                  <a:extLst>
                    <a:ext uri="{9D8B030D-6E8A-4147-A177-3AD203B41FA5}">
                      <a16:colId xmlns:a16="http://schemas.microsoft.com/office/drawing/2014/main" val="1080045469"/>
                    </a:ext>
                  </a:extLst>
                </a:gridCol>
                <a:gridCol w="2589143">
                  <a:extLst>
                    <a:ext uri="{9D8B030D-6E8A-4147-A177-3AD203B41FA5}">
                      <a16:colId xmlns:a16="http://schemas.microsoft.com/office/drawing/2014/main" val="2260773649"/>
                    </a:ext>
                  </a:extLst>
                </a:gridCol>
                <a:gridCol w="5987879">
                  <a:extLst>
                    <a:ext uri="{9D8B030D-6E8A-4147-A177-3AD203B41FA5}">
                      <a16:colId xmlns:a16="http://schemas.microsoft.com/office/drawing/2014/main" val="1932803026"/>
                    </a:ext>
                  </a:extLst>
                </a:gridCol>
                <a:gridCol w="1044056">
                  <a:extLst>
                    <a:ext uri="{9D8B030D-6E8A-4147-A177-3AD203B41FA5}">
                      <a16:colId xmlns:a16="http://schemas.microsoft.com/office/drawing/2014/main" val="2753945975"/>
                    </a:ext>
                  </a:extLst>
                </a:gridCol>
              </a:tblGrid>
              <a:tr h="303286">
                <a:tc>
                  <a:txBody>
                    <a:bodyPr/>
                    <a:lstStyle/>
                    <a:p>
                      <a:pPr>
                        <a:lnSpc>
                          <a:spcPct val="107000"/>
                        </a:lnSpc>
                        <a:spcAft>
                          <a:spcPts val="800"/>
                        </a:spcAft>
                      </a:pPr>
                      <a:r>
                        <a:rPr lang="en-GB" sz="1200" b="1" cap="all" spc="60" dirty="0">
                          <a:solidFill>
                            <a:schemeClr val="tx1"/>
                          </a:solidFill>
                          <a:effectLst/>
                          <a:latin typeface="Candara" panose="020E0502030303020204" pitchFamily="34" charset="0"/>
                        </a:rPr>
                        <a:t>S/N</a:t>
                      </a:r>
                      <a:endParaRPr lang="en-GB" sz="1200" b="1" cap="all" spc="60" dirty="0">
                        <a:solidFill>
                          <a:schemeClr val="tx1"/>
                        </a:solidFill>
                        <a:effectLst/>
                        <a:latin typeface="Candara" panose="020E0502030303020204" pitchFamily="34" charset="0"/>
                        <a:ea typeface="Calibri" panose="020F0502020204030204" pitchFamily="34" charset="0"/>
                        <a:cs typeface="Times New Roman" panose="02020603050405020304" pitchFamily="18" charset="0"/>
                      </a:endParaRPr>
                    </a:p>
                  </a:txBody>
                  <a:tcPr marL="54698" marR="54698" marT="54698" marB="54698"/>
                </a:tc>
                <a:tc>
                  <a:txBody>
                    <a:bodyPr/>
                    <a:lstStyle/>
                    <a:p>
                      <a:pPr>
                        <a:lnSpc>
                          <a:spcPct val="107000"/>
                        </a:lnSpc>
                        <a:spcAft>
                          <a:spcPts val="800"/>
                        </a:spcAft>
                      </a:pPr>
                      <a:r>
                        <a:rPr lang="en-GB" sz="1200" b="1" cap="all" spc="60" dirty="0">
                          <a:solidFill>
                            <a:schemeClr val="tx1"/>
                          </a:solidFill>
                          <a:effectLst/>
                          <a:latin typeface="Candara" panose="020E0502030303020204" pitchFamily="34" charset="0"/>
                        </a:rPr>
                        <a:t>Funder(s)</a:t>
                      </a:r>
                      <a:endParaRPr lang="en-GB" sz="1200" b="1" cap="all" spc="60" dirty="0">
                        <a:solidFill>
                          <a:schemeClr val="tx1"/>
                        </a:solidFill>
                        <a:effectLst/>
                        <a:latin typeface="Candara" panose="020E0502030303020204" pitchFamily="34" charset="0"/>
                        <a:ea typeface="Calibri" panose="020F0502020204030204" pitchFamily="34" charset="0"/>
                        <a:cs typeface="Times New Roman" panose="02020603050405020304" pitchFamily="18" charset="0"/>
                      </a:endParaRPr>
                    </a:p>
                  </a:txBody>
                  <a:tcPr marL="54698" marR="54698" marT="54698" marB="54698"/>
                </a:tc>
                <a:tc>
                  <a:txBody>
                    <a:bodyPr/>
                    <a:lstStyle/>
                    <a:p>
                      <a:pPr>
                        <a:lnSpc>
                          <a:spcPct val="107000"/>
                        </a:lnSpc>
                        <a:spcAft>
                          <a:spcPts val="800"/>
                        </a:spcAft>
                      </a:pPr>
                      <a:r>
                        <a:rPr lang="en-GB" sz="1200" b="1" cap="all" spc="60" dirty="0">
                          <a:solidFill>
                            <a:schemeClr val="tx1"/>
                          </a:solidFill>
                          <a:effectLst/>
                          <a:latin typeface="Candara" panose="020E0502030303020204" pitchFamily="34" charset="0"/>
                        </a:rPr>
                        <a:t>PROGRAMME (Duration)</a:t>
                      </a:r>
                      <a:endParaRPr lang="en-GB" sz="1200" b="1" cap="all" spc="60" dirty="0">
                        <a:solidFill>
                          <a:schemeClr val="tx1"/>
                        </a:solidFill>
                        <a:effectLst/>
                        <a:latin typeface="Candara" panose="020E0502030303020204" pitchFamily="34" charset="0"/>
                        <a:ea typeface="Calibri" panose="020F0502020204030204" pitchFamily="34" charset="0"/>
                        <a:cs typeface="Times New Roman" panose="02020603050405020304" pitchFamily="18" charset="0"/>
                      </a:endParaRPr>
                    </a:p>
                  </a:txBody>
                  <a:tcPr marL="54698" marR="54698" marT="54698" marB="54698"/>
                </a:tc>
                <a:tc>
                  <a:txBody>
                    <a:bodyPr/>
                    <a:lstStyle/>
                    <a:p>
                      <a:pPr>
                        <a:lnSpc>
                          <a:spcPct val="107000"/>
                        </a:lnSpc>
                        <a:spcAft>
                          <a:spcPts val="800"/>
                        </a:spcAft>
                      </a:pPr>
                      <a:r>
                        <a:rPr lang="en-GB" sz="1200" b="1" cap="all" spc="60" dirty="0">
                          <a:solidFill>
                            <a:schemeClr val="tx1"/>
                          </a:solidFill>
                          <a:effectLst/>
                          <a:latin typeface="Candara" panose="020E0502030303020204" pitchFamily="34" charset="0"/>
                        </a:rPr>
                        <a:t>Overview</a:t>
                      </a:r>
                      <a:endParaRPr lang="en-GB" sz="1200" b="1" cap="all" spc="60" dirty="0">
                        <a:solidFill>
                          <a:schemeClr val="tx1"/>
                        </a:solidFill>
                        <a:effectLst/>
                        <a:latin typeface="Candara" panose="020E0502030303020204" pitchFamily="34" charset="0"/>
                        <a:ea typeface="Calibri" panose="020F0502020204030204" pitchFamily="34" charset="0"/>
                        <a:cs typeface="Times New Roman" panose="02020603050405020304" pitchFamily="18" charset="0"/>
                      </a:endParaRPr>
                    </a:p>
                  </a:txBody>
                  <a:tcPr marL="54698" marR="54698" marT="54698" marB="54698"/>
                </a:tc>
                <a:tc>
                  <a:txBody>
                    <a:bodyPr/>
                    <a:lstStyle/>
                    <a:p>
                      <a:pPr algn="ctr">
                        <a:lnSpc>
                          <a:spcPct val="107000"/>
                        </a:lnSpc>
                        <a:spcAft>
                          <a:spcPts val="800"/>
                        </a:spcAft>
                      </a:pPr>
                      <a:r>
                        <a:rPr lang="en-GB" sz="1200" b="1" cap="all" spc="60" dirty="0">
                          <a:solidFill>
                            <a:schemeClr val="tx1"/>
                          </a:solidFill>
                          <a:effectLst/>
                          <a:latin typeface="Candara" panose="020E0502030303020204" pitchFamily="34" charset="0"/>
                        </a:rPr>
                        <a:t>Status</a:t>
                      </a:r>
                      <a:endParaRPr lang="en-GB" sz="1200" b="1" cap="all" spc="60" dirty="0">
                        <a:solidFill>
                          <a:schemeClr val="tx1"/>
                        </a:solidFill>
                        <a:effectLst/>
                        <a:latin typeface="Candara" panose="020E0502030303020204" pitchFamily="34" charset="0"/>
                        <a:ea typeface="Calibri" panose="020F0502020204030204" pitchFamily="34" charset="0"/>
                        <a:cs typeface="Times New Roman" panose="02020603050405020304" pitchFamily="18" charset="0"/>
                      </a:endParaRPr>
                    </a:p>
                  </a:txBody>
                  <a:tcPr marL="54698" marR="54698" marT="54698" marB="54698"/>
                </a:tc>
                <a:extLst>
                  <a:ext uri="{0D108BD9-81ED-4DB2-BD59-A6C34878D82A}">
                    <a16:rowId xmlns:a16="http://schemas.microsoft.com/office/drawing/2014/main" val="2020282887"/>
                  </a:ext>
                </a:extLst>
              </a:tr>
              <a:tr h="303286">
                <a:tc>
                  <a:txBody>
                    <a:bodyPr/>
                    <a:lstStyle/>
                    <a:p>
                      <a:pPr>
                        <a:lnSpc>
                          <a:spcPct val="107000"/>
                        </a:lnSpc>
                        <a:spcAft>
                          <a:spcPts val="800"/>
                        </a:spcAft>
                      </a:pPr>
                      <a:r>
                        <a:rPr lang="en-GB" sz="1200" b="1" cap="none" spc="0" dirty="0">
                          <a:solidFill>
                            <a:schemeClr val="tx1"/>
                          </a:solidFill>
                          <a:effectLst/>
                          <a:latin typeface="Candara" panose="020E0502030303020204" pitchFamily="34" charset="0"/>
                        </a:rPr>
                        <a:t>7.</a:t>
                      </a:r>
                      <a:endParaRPr lang="en-GB" sz="1200" b="1" cap="none" spc="0" dirty="0">
                        <a:solidFill>
                          <a:schemeClr val="tx1"/>
                        </a:solidFill>
                        <a:effectLst/>
                        <a:latin typeface="Candara" panose="020E0502030303020204" pitchFamily="34" charset="0"/>
                        <a:ea typeface="Calibri" panose="020F0502020204030204" pitchFamily="34" charset="0"/>
                        <a:cs typeface="Times New Roman" panose="02020603050405020304" pitchFamily="18" charset="0"/>
                      </a:endParaRPr>
                    </a:p>
                  </a:txBody>
                  <a:tcPr marL="8145" marR="8145" marT="0" marB="36466"/>
                </a:tc>
                <a:tc>
                  <a:txBody>
                    <a:bodyPr/>
                    <a:lstStyle/>
                    <a:p>
                      <a:pPr>
                        <a:lnSpc>
                          <a:spcPct val="107000"/>
                        </a:lnSpc>
                        <a:spcAft>
                          <a:spcPts val="800"/>
                        </a:spcAft>
                      </a:pPr>
                      <a:r>
                        <a:rPr lang="en-GB" sz="1200" cap="none" spc="0">
                          <a:solidFill>
                            <a:schemeClr val="tx1"/>
                          </a:solidFill>
                          <a:effectLst/>
                          <a:latin typeface="Candara" panose="020E0502030303020204" pitchFamily="34" charset="0"/>
                        </a:rPr>
                        <a:t>Bill and Melinda Gates Foundation</a:t>
                      </a:r>
                      <a:endParaRPr lang="en-GB" sz="1200" cap="none" spc="0">
                        <a:solidFill>
                          <a:schemeClr val="tx1"/>
                        </a:solidFill>
                        <a:effectLst/>
                        <a:latin typeface="Candara" panose="020E0502030303020204" pitchFamily="34" charset="0"/>
                        <a:ea typeface="Calibri" panose="020F0502020204030204" pitchFamily="34" charset="0"/>
                        <a:cs typeface="Times New Roman" panose="02020603050405020304" pitchFamily="18" charset="0"/>
                      </a:endParaRPr>
                    </a:p>
                  </a:txBody>
                  <a:tcPr marL="8145" marR="8145" marT="0" marB="36466"/>
                </a:tc>
                <a:tc>
                  <a:txBody>
                    <a:bodyPr/>
                    <a:lstStyle/>
                    <a:p>
                      <a:pPr>
                        <a:lnSpc>
                          <a:spcPct val="107000"/>
                        </a:lnSpc>
                        <a:spcAft>
                          <a:spcPts val="800"/>
                        </a:spcAft>
                      </a:pPr>
                      <a:r>
                        <a:rPr lang="en-GB" sz="1200" cap="none" spc="0" dirty="0">
                          <a:solidFill>
                            <a:schemeClr val="tx1"/>
                          </a:solidFill>
                          <a:effectLst/>
                          <a:latin typeface="Candara" panose="020E0502030303020204" pitchFamily="34" charset="0"/>
                        </a:rPr>
                        <a:t>Use of Data by the NGF for Decision Making, Prioritization and Accountability (2019 – 2021)</a:t>
                      </a:r>
                      <a:endParaRPr lang="en-GB" sz="1200" cap="none" spc="0" dirty="0">
                        <a:solidFill>
                          <a:schemeClr val="tx1"/>
                        </a:solidFill>
                        <a:effectLst/>
                        <a:latin typeface="Candara" panose="020E0502030303020204" pitchFamily="34" charset="0"/>
                        <a:ea typeface="Calibri" panose="020F0502020204030204" pitchFamily="34" charset="0"/>
                        <a:cs typeface="Times New Roman" panose="02020603050405020304" pitchFamily="18" charset="0"/>
                      </a:endParaRPr>
                    </a:p>
                  </a:txBody>
                  <a:tcPr marL="8145" marR="8145" marT="0" marB="36466"/>
                </a:tc>
                <a:tc>
                  <a:txBody>
                    <a:bodyPr/>
                    <a:lstStyle/>
                    <a:p>
                      <a:pPr algn="just">
                        <a:lnSpc>
                          <a:spcPct val="107000"/>
                        </a:lnSpc>
                        <a:spcAft>
                          <a:spcPts val="800"/>
                        </a:spcAft>
                      </a:pPr>
                      <a:r>
                        <a:rPr lang="en-GB" sz="1200" cap="none" spc="0" dirty="0">
                          <a:solidFill>
                            <a:schemeClr val="tx1"/>
                          </a:solidFill>
                          <a:effectLst/>
                          <a:latin typeface="Candara" panose="020E0502030303020204" pitchFamily="34" charset="0"/>
                        </a:rPr>
                        <a:t>This project is used to strengthen the institutional capacity of the NGF Secretariat to increase its ability to build State-level accountability by distilling relevant </a:t>
                      </a:r>
                      <a:r>
                        <a:rPr lang="en-GB" sz="1200" cap="none" spc="0" dirty="0" err="1">
                          <a:solidFill>
                            <a:schemeClr val="tx1"/>
                          </a:solidFill>
                          <a:effectLst/>
                          <a:latin typeface="Candara" panose="020E0502030303020204" pitchFamily="34" charset="0"/>
                        </a:rPr>
                        <a:t>state-level</a:t>
                      </a:r>
                      <a:r>
                        <a:rPr lang="en-GB" sz="1200" cap="none" spc="0" dirty="0">
                          <a:solidFill>
                            <a:schemeClr val="tx1"/>
                          </a:solidFill>
                          <a:effectLst/>
                          <a:latin typeface="Candara" panose="020E0502030303020204" pitchFamily="34" charset="0"/>
                        </a:rPr>
                        <a:t> health data pooled from data sources and clearly communicating such information to State Governors.  </a:t>
                      </a:r>
                    </a:p>
                  </a:txBody>
                  <a:tcPr marL="8145" marR="8145" marT="0" marB="36466"/>
                </a:tc>
                <a:tc>
                  <a:txBody>
                    <a:bodyPr/>
                    <a:lstStyle/>
                    <a:p>
                      <a:pPr algn="ctr">
                        <a:lnSpc>
                          <a:spcPct val="107000"/>
                        </a:lnSpc>
                        <a:spcAft>
                          <a:spcPts val="800"/>
                        </a:spcAft>
                      </a:pPr>
                      <a:r>
                        <a:rPr lang="en-GB" sz="1200" cap="none" spc="0" dirty="0">
                          <a:solidFill>
                            <a:schemeClr val="tx1"/>
                          </a:solidFill>
                          <a:effectLst/>
                          <a:latin typeface="Candara" panose="020E0502030303020204" pitchFamily="34" charset="0"/>
                        </a:rPr>
                        <a:t>Ongoing</a:t>
                      </a:r>
                      <a:endParaRPr lang="en-GB" sz="1200" cap="none" spc="0" dirty="0">
                        <a:solidFill>
                          <a:schemeClr val="tx1"/>
                        </a:solidFill>
                        <a:effectLst/>
                        <a:latin typeface="Candara" panose="020E0502030303020204" pitchFamily="34" charset="0"/>
                        <a:ea typeface="Calibri" panose="020F0502020204030204" pitchFamily="34" charset="0"/>
                        <a:cs typeface="Times New Roman" panose="02020603050405020304" pitchFamily="18" charset="0"/>
                      </a:endParaRPr>
                    </a:p>
                  </a:txBody>
                  <a:tcPr marL="8145" marR="8145" marT="0" marB="36466"/>
                </a:tc>
                <a:extLst>
                  <a:ext uri="{0D108BD9-81ED-4DB2-BD59-A6C34878D82A}">
                    <a16:rowId xmlns:a16="http://schemas.microsoft.com/office/drawing/2014/main" val="3856477817"/>
                  </a:ext>
                </a:extLst>
              </a:tr>
              <a:tr h="357947">
                <a:tc>
                  <a:txBody>
                    <a:bodyPr/>
                    <a:lstStyle/>
                    <a:p>
                      <a:pPr>
                        <a:lnSpc>
                          <a:spcPct val="107000"/>
                        </a:lnSpc>
                        <a:spcAft>
                          <a:spcPts val="800"/>
                        </a:spcAft>
                      </a:pPr>
                      <a:r>
                        <a:rPr lang="en-GB" sz="1200" b="1" cap="none" spc="0" dirty="0">
                          <a:solidFill>
                            <a:schemeClr val="tx1"/>
                          </a:solidFill>
                          <a:effectLst/>
                          <a:latin typeface="Candara" panose="020E0502030303020204" pitchFamily="34" charset="0"/>
                        </a:rPr>
                        <a:t>8.</a:t>
                      </a:r>
                      <a:endParaRPr lang="en-GB" sz="1200" b="1" cap="none" spc="0" dirty="0">
                        <a:solidFill>
                          <a:schemeClr val="tx1"/>
                        </a:solidFill>
                        <a:effectLst/>
                        <a:latin typeface="Candara" panose="020E0502030303020204" pitchFamily="34" charset="0"/>
                        <a:ea typeface="Calibri" panose="020F0502020204030204" pitchFamily="34" charset="0"/>
                        <a:cs typeface="Times New Roman" panose="02020603050405020304" pitchFamily="18" charset="0"/>
                      </a:endParaRPr>
                    </a:p>
                  </a:txBody>
                  <a:tcPr marL="8145" marR="8145" marT="0" marB="36466"/>
                </a:tc>
                <a:tc>
                  <a:txBody>
                    <a:bodyPr/>
                    <a:lstStyle/>
                    <a:p>
                      <a:pPr>
                        <a:lnSpc>
                          <a:spcPct val="107000"/>
                        </a:lnSpc>
                        <a:spcAft>
                          <a:spcPts val="800"/>
                        </a:spcAft>
                      </a:pPr>
                      <a:r>
                        <a:rPr lang="en-GB" sz="1200" cap="none" spc="0" dirty="0">
                          <a:solidFill>
                            <a:schemeClr val="tx1"/>
                          </a:solidFill>
                          <a:effectLst/>
                          <a:latin typeface="Candara" panose="020E0502030303020204" pitchFamily="34" charset="0"/>
                        </a:rPr>
                        <a:t> GAVI</a:t>
                      </a:r>
                      <a:endParaRPr lang="en-GB" sz="1200" cap="none" spc="0" dirty="0">
                        <a:solidFill>
                          <a:schemeClr val="tx1"/>
                        </a:solidFill>
                        <a:effectLst/>
                        <a:latin typeface="Candara" panose="020E0502030303020204" pitchFamily="34" charset="0"/>
                        <a:ea typeface="Calibri" panose="020F0502020204030204" pitchFamily="34" charset="0"/>
                        <a:cs typeface="Times New Roman" panose="02020603050405020304" pitchFamily="18" charset="0"/>
                      </a:endParaRPr>
                    </a:p>
                  </a:txBody>
                  <a:tcPr marL="8145" marR="8145" marT="0" marB="36466"/>
                </a:tc>
                <a:tc>
                  <a:txBody>
                    <a:bodyPr/>
                    <a:lstStyle/>
                    <a:p>
                      <a:pPr>
                        <a:lnSpc>
                          <a:spcPct val="107000"/>
                        </a:lnSpc>
                        <a:spcAft>
                          <a:spcPts val="800"/>
                        </a:spcAft>
                      </a:pPr>
                      <a:r>
                        <a:rPr lang="en-GB" sz="1200" cap="none" spc="0" dirty="0">
                          <a:solidFill>
                            <a:schemeClr val="tx1"/>
                          </a:solidFill>
                          <a:effectLst/>
                          <a:latin typeface="Candara" panose="020E0502030303020204" pitchFamily="34" charset="0"/>
                        </a:rPr>
                        <a:t>Support for Subnational Engagement on Routine Immunization</a:t>
                      </a:r>
                      <a:endParaRPr lang="en-GB" sz="1200" cap="none" spc="0" dirty="0">
                        <a:solidFill>
                          <a:schemeClr val="tx1"/>
                        </a:solidFill>
                        <a:effectLst/>
                        <a:latin typeface="Candara" panose="020E0502030303020204" pitchFamily="34" charset="0"/>
                        <a:ea typeface="Calibri" panose="020F0502020204030204" pitchFamily="34" charset="0"/>
                        <a:cs typeface="Times New Roman" panose="02020603050405020304" pitchFamily="18" charset="0"/>
                      </a:endParaRPr>
                    </a:p>
                  </a:txBody>
                  <a:tcPr marL="8145" marR="8145" marT="0" marB="36466"/>
                </a:tc>
                <a:tc>
                  <a:txBody>
                    <a:bodyPr/>
                    <a:lstStyle/>
                    <a:p>
                      <a:pPr algn="just">
                        <a:lnSpc>
                          <a:spcPct val="107000"/>
                        </a:lnSpc>
                        <a:spcAft>
                          <a:spcPts val="800"/>
                        </a:spcAft>
                      </a:pPr>
                      <a:r>
                        <a:rPr lang="en-GB" sz="1200" cap="none" spc="0" dirty="0">
                          <a:solidFill>
                            <a:schemeClr val="tx1"/>
                          </a:solidFill>
                          <a:effectLst/>
                          <a:latin typeface="Candara" panose="020E0502030303020204" pitchFamily="34" charset="0"/>
                        </a:rPr>
                        <a:t>Support routine immunization activities at the subnational level with particular focus on eight states of Jigawa, Katsina, Kebbi, Zamfara, Niger, Gombe, Taraba, and Bayelsa including nation-wide vaccine deployment for COVID-19 response</a:t>
                      </a:r>
                      <a:endParaRPr lang="en-GB" sz="1200" cap="none" spc="0" dirty="0">
                        <a:solidFill>
                          <a:schemeClr val="tx1"/>
                        </a:solidFill>
                        <a:effectLst/>
                        <a:latin typeface="Candara" panose="020E0502030303020204" pitchFamily="34" charset="0"/>
                        <a:ea typeface="Calibri" panose="020F0502020204030204" pitchFamily="34" charset="0"/>
                        <a:cs typeface="Times New Roman" panose="02020603050405020304" pitchFamily="18" charset="0"/>
                      </a:endParaRPr>
                    </a:p>
                  </a:txBody>
                  <a:tcPr marL="8145" marR="8145" marT="0" marB="36466"/>
                </a:tc>
                <a:tc>
                  <a:txBody>
                    <a:bodyPr/>
                    <a:lstStyle/>
                    <a:p>
                      <a:pPr algn="ctr">
                        <a:lnSpc>
                          <a:spcPct val="107000"/>
                        </a:lnSpc>
                        <a:spcAft>
                          <a:spcPts val="800"/>
                        </a:spcAft>
                      </a:pPr>
                      <a:r>
                        <a:rPr lang="en-GB" sz="1200" cap="none" spc="0" dirty="0">
                          <a:solidFill>
                            <a:schemeClr val="tx1"/>
                          </a:solidFill>
                          <a:effectLst/>
                          <a:latin typeface="Candara" panose="020E0502030303020204" pitchFamily="34" charset="0"/>
                        </a:rPr>
                        <a:t>Ongoing</a:t>
                      </a:r>
                      <a:endParaRPr lang="en-GB" sz="1200" cap="none" spc="0" dirty="0">
                        <a:solidFill>
                          <a:schemeClr val="tx1"/>
                        </a:solidFill>
                        <a:effectLst/>
                        <a:latin typeface="Candara" panose="020E0502030303020204" pitchFamily="34" charset="0"/>
                        <a:ea typeface="Calibri" panose="020F0502020204030204" pitchFamily="34" charset="0"/>
                        <a:cs typeface="Times New Roman" panose="02020603050405020304" pitchFamily="18" charset="0"/>
                      </a:endParaRPr>
                    </a:p>
                  </a:txBody>
                  <a:tcPr marL="8145" marR="8145" marT="0" marB="36466"/>
                </a:tc>
                <a:extLst>
                  <a:ext uri="{0D108BD9-81ED-4DB2-BD59-A6C34878D82A}">
                    <a16:rowId xmlns:a16="http://schemas.microsoft.com/office/drawing/2014/main" val="1990992594"/>
                  </a:ext>
                </a:extLst>
              </a:tr>
              <a:tr h="334146">
                <a:tc>
                  <a:txBody>
                    <a:bodyPr/>
                    <a:lstStyle/>
                    <a:p>
                      <a:pPr>
                        <a:lnSpc>
                          <a:spcPct val="107000"/>
                        </a:lnSpc>
                        <a:spcAft>
                          <a:spcPts val="800"/>
                        </a:spcAft>
                      </a:pPr>
                      <a:r>
                        <a:rPr lang="en-GB" sz="1200" b="1" cap="none" spc="0" dirty="0">
                          <a:solidFill>
                            <a:schemeClr val="tx1"/>
                          </a:solidFill>
                          <a:effectLst/>
                          <a:latin typeface="Candara" panose="020E0502030303020204" pitchFamily="34" charset="0"/>
                        </a:rPr>
                        <a:t>9.</a:t>
                      </a:r>
                      <a:endParaRPr lang="en-GB" sz="1200" b="1" cap="none" spc="0" dirty="0">
                        <a:solidFill>
                          <a:schemeClr val="tx1"/>
                        </a:solidFill>
                        <a:effectLst/>
                        <a:latin typeface="Candara" panose="020E0502030303020204" pitchFamily="34" charset="0"/>
                        <a:ea typeface="Calibri" panose="020F0502020204030204" pitchFamily="34" charset="0"/>
                        <a:cs typeface="Times New Roman" panose="02020603050405020304" pitchFamily="18" charset="0"/>
                      </a:endParaRPr>
                    </a:p>
                  </a:txBody>
                  <a:tcPr marL="8145" marR="8145" marT="0" marB="36466"/>
                </a:tc>
                <a:tc>
                  <a:txBody>
                    <a:bodyPr/>
                    <a:lstStyle/>
                    <a:p>
                      <a:pPr>
                        <a:lnSpc>
                          <a:spcPct val="107000"/>
                        </a:lnSpc>
                        <a:spcAft>
                          <a:spcPts val="800"/>
                        </a:spcAft>
                      </a:pPr>
                      <a:r>
                        <a:rPr lang="en-GB" sz="1200" cap="none" spc="0" dirty="0">
                          <a:solidFill>
                            <a:schemeClr val="tx1"/>
                          </a:solidFill>
                          <a:effectLst/>
                          <a:latin typeface="Candara" panose="020E0502030303020204" pitchFamily="34" charset="0"/>
                        </a:rPr>
                        <a:t>BMGF/UNICEF</a:t>
                      </a:r>
                      <a:endParaRPr lang="en-GB" sz="1200" cap="none" spc="0" dirty="0">
                        <a:solidFill>
                          <a:schemeClr val="tx1"/>
                        </a:solidFill>
                        <a:effectLst/>
                        <a:latin typeface="Candara" panose="020E0502030303020204" pitchFamily="34" charset="0"/>
                        <a:ea typeface="Calibri" panose="020F0502020204030204" pitchFamily="34" charset="0"/>
                        <a:cs typeface="Times New Roman" panose="02020603050405020304" pitchFamily="18" charset="0"/>
                      </a:endParaRPr>
                    </a:p>
                  </a:txBody>
                  <a:tcPr marL="8145" marR="8145" marT="0" marB="36466"/>
                </a:tc>
                <a:tc>
                  <a:txBody>
                    <a:bodyPr/>
                    <a:lstStyle/>
                    <a:p>
                      <a:pPr>
                        <a:lnSpc>
                          <a:spcPct val="107000"/>
                        </a:lnSpc>
                        <a:spcAft>
                          <a:spcPts val="800"/>
                        </a:spcAft>
                      </a:pPr>
                      <a:r>
                        <a:rPr lang="en-GB" sz="1200" cap="none" spc="0" dirty="0">
                          <a:solidFill>
                            <a:schemeClr val="tx1"/>
                          </a:solidFill>
                          <a:effectLst/>
                          <a:latin typeface="Candara" panose="020E0502030303020204" pitchFamily="34" charset="0"/>
                        </a:rPr>
                        <a:t>Strengthening PHC Governance to improve PHC governance and accountability for improved health and nutrition outcomes</a:t>
                      </a:r>
                      <a:endParaRPr lang="en-GB" sz="1200" cap="none" spc="0" dirty="0">
                        <a:solidFill>
                          <a:schemeClr val="tx1"/>
                        </a:solidFill>
                        <a:effectLst/>
                        <a:latin typeface="Candara" panose="020E0502030303020204" pitchFamily="34" charset="0"/>
                        <a:ea typeface="Calibri" panose="020F0502020204030204" pitchFamily="34" charset="0"/>
                        <a:cs typeface="Times New Roman" panose="02020603050405020304" pitchFamily="18" charset="0"/>
                      </a:endParaRPr>
                    </a:p>
                  </a:txBody>
                  <a:tcPr marL="8145" marR="8145" marT="0" marB="36466"/>
                </a:tc>
                <a:tc>
                  <a:txBody>
                    <a:bodyPr/>
                    <a:lstStyle/>
                    <a:p>
                      <a:pPr algn="just">
                        <a:lnSpc>
                          <a:spcPct val="107000"/>
                        </a:lnSpc>
                        <a:spcAft>
                          <a:spcPts val="800"/>
                        </a:spcAft>
                      </a:pPr>
                      <a:r>
                        <a:rPr lang="en-GB" sz="1200" cap="none" spc="0" dirty="0">
                          <a:solidFill>
                            <a:schemeClr val="tx1"/>
                          </a:solidFill>
                          <a:effectLst/>
                          <a:latin typeface="Candara" panose="020E0502030303020204" pitchFamily="34" charset="0"/>
                        </a:rPr>
                        <a:t>This project promotes exceptional leadership and healthy competition on PHC amongst Governors to through the PHC Leadership Challenge.</a:t>
                      </a:r>
                    </a:p>
                  </a:txBody>
                  <a:tcPr marL="8145" marR="8145" marT="0" marB="36466"/>
                </a:tc>
                <a:tc>
                  <a:txBody>
                    <a:bodyPr/>
                    <a:lstStyle/>
                    <a:p>
                      <a:pPr algn="ctr">
                        <a:lnSpc>
                          <a:spcPct val="107000"/>
                        </a:lnSpc>
                        <a:spcAft>
                          <a:spcPts val="800"/>
                        </a:spcAft>
                      </a:pPr>
                      <a:r>
                        <a:rPr lang="en-GB" sz="1200" cap="none" spc="0" dirty="0">
                          <a:solidFill>
                            <a:schemeClr val="tx1"/>
                          </a:solidFill>
                          <a:effectLst/>
                          <a:latin typeface="Candara" panose="020E0502030303020204" pitchFamily="34" charset="0"/>
                        </a:rPr>
                        <a:t>Ongoing</a:t>
                      </a:r>
                      <a:endParaRPr lang="en-GB" sz="1200" cap="none" spc="0" dirty="0">
                        <a:solidFill>
                          <a:schemeClr val="tx1"/>
                        </a:solidFill>
                        <a:effectLst/>
                        <a:latin typeface="Candara" panose="020E0502030303020204" pitchFamily="34" charset="0"/>
                        <a:ea typeface="Calibri" panose="020F0502020204030204" pitchFamily="34" charset="0"/>
                        <a:cs typeface="Times New Roman" panose="02020603050405020304" pitchFamily="18" charset="0"/>
                      </a:endParaRPr>
                    </a:p>
                  </a:txBody>
                  <a:tcPr marL="8145" marR="8145" marT="0" marB="36466"/>
                </a:tc>
                <a:extLst>
                  <a:ext uri="{0D108BD9-81ED-4DB2-BD59-A6C34878D82A}">
                    <a16:rowId xmlns:a16="http://schemas.microsoft.com/office/drawing/2014/main" val="3531082474"/>
                  </a:ext>
                </a:extLst>
              </a:tr>
              <a:tr h="193652">
                <a:tc>
                  <a:txBody>
                    <a:bodyPr/>
                    <a:lstStyle/>
                    <a:p>
                      <a:pPr>
                        <a:lnSpc>
                          <a:spcPct val="107000"/>
                        </a:lnSpc>
                        <a:spcAft>
                          <a:spcPts val="800"/>
                        </a:spcAft>
                      </a:pPr>
                      <a:r>
                        <a:rPr lang="en-GB" sz="1200" b="1" cap="none" spc="0" dirty="0">
                          <a:solidFill>
                            <a:schemeClr val="tx1"/>
                          </a:solidFill>
                          <a:effectLst/>
                          <a:latin typeface="Candara" panose="020E0502030303020204" pitchFamily="34" charset="0"/>
                        </a:rPr>
                        <a:t>10.</a:t>
                      </a:r>
                      <a:endParaRPr lang="en-GB" sz="1200" b="1" cap="none" spc="0" dirty="0">
                        <a:solidFill>
                          <a:schemeClr val="tx1"/>
                        </a:solidFill>
                        <a:effectLst/>
                        <a:latin typeface="Candara" panose="020E0502030303020204" pitchFamily="34" charset="0"/>
                        <a:ea typeface="Calibri" panose="020F0502020204030204" pitchFamily="34" charset="0"/>
                        <a:cs typeface="Times New Roman" panose="02020603050405020304" pitchFamily="18" charset="0"/>
                      </a:endParaRPr>
                    </a:p>
                  </a:txBody>
                  <a:tcPr marL="8145" marR="8145" marT="0" marB="36466"/>
                </a:tc>
                <a:tc>
                  <a:txBody>
                    <a:bodyPr/>
                    <a:lstStyle/>
                    <a:p>
                      <a:pPr>
                        <a:lnSpc>
                          <a:spcPct val="107000"/>
                        </a:lnSpc>
                        <a:spcAft>
                          <a:spcPts val="800"/>
                        </a:spcAft>
                      </a:pPr>
                      <a:r>
                        <a:rPr lang="en-GB" sz="1200" cap="none" spc="0" dirty="0">
                          <a:solidFill>
                            <a:schemeClr val="tx1"/>
                          </a:solidFill>
                          <a:effectLst/>
                          <a:latin typeface="Candara" panose="020E0502030303020204" pitchFamily="34" charset="0"/>
                        </a:rPr>
                        <a:t>FCDO</a:t>
                      </a:r>
                      <a:endParaRPr lang="en-GB" sz="1200" cap="none" spc="0" dirty="0">
                        <a:solidFill>
                          <a:schemeClr val="tx1"/>
                        </a:solidFill>
                        <a:effectLst/>
                        <a:latin typeface="Candara" panose="020E0502030303020204" pitchFamily="34" charset="0"/>
                        <a:ea typeface="Calibri" panose="020F0502020204030204" pitchFamily="34" charset="0"/>
                        <a:cs typeface="Times New Roman" panose="02020603050405020304" pitchFamily="18" charset="0"/>
                      </a:endParaRPr>
                    </a:p>
                  </a:txBody>
                  <a:tcPr marL="8145" marR="8145" marT="0" marB="36466"/>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lang="en-GB" sz="1200" cap="none" spc="0" dirty="0">
                          <a:solidFill>
                            <a:schemeClr val="tx1"/>
                          </a:solidFill>
                          <a:effectLst/>
                          <a:latin typeface="Candara" panose="020E0502030303020204" pitchFamily="34" charset="0"/>
                        </a:rPr>
                        <a:t>Strengthen State Capacity for Peace &amp; Inclusive Security</a:t>
                      </a:r>
                      <a:endParaRPr lang="en-GB" sz="1200" cap="none" spc="0" dirty="0">
                        <a:solidFill>
                          <a:schemeClr val="tx1"/>
                        </a:solidFill>
                        <a:effectLst/>
                        <a:latin typeface="Candara" panose="020E0502030303020204" pitchFamily="34" charset="0"/>
                        <a:ea typeface="Calibri" panose="020F0502020204030204" pitchFamily="34" charset="0"/>
                        <a:cs typeface="Times New Roman" panose="02020603050405020304" pitchFamily="18" charset="0"/>
                      </a:endParaRPr>
                    </a:p>
                  </a:txBody>
                  <a:tcPr marL="8145" marR="8145" marT="0" marB="36466"/>
                </a:tc>
                <a:tc>
                  <a:txBody>
                    <a:bodyPr/>
                    <a:lstStyle/>
                    <a:p>
                      <a:pPr marL="0" marR="0" lvl="0" indent="0" algn="just" defTabSz="914400" rtl="0" eaLnBrk="1" fontAlgn="auto" latinLnBrk="0" hangingPunct="1">
                        <a:lnSpc>
                          <a:spcPct val="107000"/>
                        </a:lnSpc>
                        <a:spcBef>
                          <a:spcPts val="0"/>
                        </a:spcBef>
                        <a:spcAft>
                          <a:spcPts val="800"/>
                        </a:spcAft>
                        <a:buClrTx/>
                        <a:buSzTx/>
                        <a:buFontTx/>
                        <a:buNone/>
                        <a:tabLst/>
                        <a:defRPr/>
                      </a:pPr>
                      <a:r>
                        <a:rPr lang="en-GB" sz="1200" cap="none" spc="0" dirty="0">
                          <a:solidFill>
                            <a:schemeClr val="tx1"/>
                          </a:solidFill>
                          <a:effectLst/>
                          <a:latin typeface="Candara" panose="020E0502030303020204" pitchFamily="34" charset="0"/>
                        </a:rPr>
                        <a:t>The project is aimed at increasing the capacity and response of state governments to insecurity in the country. It is implemented in partnership </a:t>
                      </a:r>
                      <a:r>
                        <a:rPr lang="en-GB" sz="1200" b="0" kern="1200" cap="none" spc="0" dirty="0">
                          <a:solidFill>
                            <a:schemeClr val="tx1"/>
                          </a:solidFill>
                          <a:effectLst/>
                          <a:latin typeface="Candara" panose="020E0502030303020204" pitchFamily="34" charset="0"/>
                        </a:rPr>
                        <a:t>with</a:t>
                      </a:r>
                      <a:r>
                        <a:rPr lang="en-GB" sz="1200" cap="none" spc="0" dirty="0">
                          <a:solidFill>
                            <a:schemeClr val="tx1"/>
                          </a:solidFill>
                          <a:effectLst/>
                          <a:latin typeface="Candara" panose="020E0502030303020204" pitchFamily="34" charset="0"/>
                        </a:rPr>
                        <a:t> the Centre for Democracy &amp; Development (CDD).</a:t>
                      </a:r>
                      <a:endParaRPr lang="en-GB" sz="1200" cap="none" spc="0" dirty="0">
                        <a:solidFill>
                          <a:schemeClr val="tx1"/>
                        </a:solidFill>
                        <a:effectLst/>
                        <a:latin typeface="Candara" panose="020E0502030303020204" pitchFamily="34" charset="0"/>
                        <a:ea typeface="Calibri" panose="020F0502020204030204" pitchFamily="34" charset="0"/>
                        <a:cs typeface="Times New Roman" panose="02020603050405020304" pitchFamily="18" charset="0"/>
                      </a:endParaRPr>
                    </a:p>
                  </a:txBody>
                  <a:tcPr marL="8145" marR="8145" marT="0" marB="36466"/>
                </a:tc>
                <a:tc>
                  <a:txBody>
                    <a:bodyPr/>
                    <a:lstStyle/>
                    <a:p>
                      <a:pPr algn="ctr">
                        <a:lnSpc>
                          <a:spcPct val="107000"/>
                        </a:lnSpc>
                        <a:spcAft>
                          <a:spcPts val="800"/>
                        </a:spcAft>
                      </a:pPr>
                      <a:r>
                        <a:rPr lang="en-GB" sz="1200" cap="none" spc="0" dirty="0">
                          <a:solidFill>
                            <a:schemeClr val="tx1"/>
                          </a:solidFill>
                          <a:effectLst/>
                          <a:latin typeface="Candara" panose="020E0502030303020204" pitchFamily="34" charset="0"/>
                        </a:rPr>
                        <a:t>Ongoing</a:t>
                      </a:r>
                      <a:endParaRPr lang="en-GB" sz="1200" cap="none" spc="0" dirty="0">
                        <a:solidFill>
                          <a:schemeClr val="tx1"/>
                        </a:solidFill>
                        <a:effectLst/>
                        <a:latin typeface="Candara" panose="020E0502030303020204" pitchFamily="34" charset="0"/>
                        <a:ea typeface="Calibri" panose="020F0502020204030204" pitchFamily="34" charset="0"/>
                        <a:cs typeface="Times New Roman" panose="02020603050405020304" pitchFamily="18" charset="0"/>
                      </a:endParaRPr>
                    </a:p>
                  </a:txBody>
                  <a:tcPr marL="8145" marR="8145" marT="0" marB="36466"/>
                </a:tc>
                <a:extLst>
                  <a:ext uri="{0D108BD9-81ED-4DB2-BD59-A6C34878D82A}">
                    <a16:rowId xmlns:a16="http://schemas.microsoft.com/office/drawing/2014/main" val="1605214466"/>
                  </a:ext>
                </a:extLst>
              </a:tr>
              <a:tr h="193652">
                <a:tc>
                  <a:txBody>
                    <a:bodyPr/>
                    <a:lstStyle/>
                    <a:p>
                      <a:pPr>
                        <a:lnSpc>
                          <a:spcPct val="107000"/>
                        </a:lnSpc>
                        <a:spcAft>
                          <a:spcPts val="800"/>
                        </a:spcAft>
                      </a:pPr>
                      <a:r>
                        <a:rPr lang="en-GB" sz="1200" b="1" cap="none" spc="0" dirty="0">
                          <a:solidFill>
                            <a:schemeClr val="tx1"/>
                          </a:solidFill>
                          <a:effectLst/>
                          <a:latin typeface="Candara" panose="020E0502030303020204" pitchFamily="34" charset="0"/>
                          <a:ea typeface="Calibri" panose="020F0502020204030204" pitchFamily="34" charset="0"/>
                          <a:cs typeface="Times New Roman" panose="02020603050405020304" pitchFamily="18" charset="0"/>
                        </a:rPr>
                        <a:t>11.</a:t>
                      </a:r>
                    </a:p>
                  </a:txBody>
                  <a:tcPr marL="8145" marR="8145" marT="0" marB="36466"/>
                </a:tc>
                <a:tc>
                  <a:txBody>
                    <a:bodyPr/>
                    <a:lstStyle/>
                    <a:p>
                      <a:pPr>
                        <a:lnSpc>
                          <a:spcPct val="107000"/>
                        </a:lnSpc>
                        <a:spcAft>
                          <a:spcPts val="800"/>
                        </a:spcAft>
                      </a:pPr>
                      <a:r>
                        <a:rPr lang="en-GB" sz="1200" cap="none" spc="0" dirty="0">
                          <a:solidFill>
                            <a:schemeClr val="tx1"/>
                          </a:solidFill>
                          <a:effectLst/>
                          <a:latin typeface="Candara" panose="020E0502030303020204" pitchFamily="34" charset="0"/>
                          <a:ea typeface="Calibri" panose="020F0502020204030204" pitchFamily="34" charset="0"/>
                          <a:cs typeface="Times New Roman" panose="02020603050405020304" pitchFamily="18" charset="0"/>
                        </a:rPr>
                        <a:t>World Bank</a:t>
                      </a:r>
                    </a:p>
                  </a:txBody>
                  <a:tcPr marL="8145" marR="8145" marT="0" marB="36466"/>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lang="en-GB" sz="1200" cap="none" spc="0" dirty="0">
                          <a:solidFill>
                            <a:schemeClr val="tx1"/>
                          </a:solidFill>
                          <a:effectLst/>
                          <a:latin typeface="Candara" panose="020E0502030303020204" pitchFamily="34" charset="0"/>
                          <a:ea typeface="Calibri" panose="020F0502020204030204" pitchFamily="34" charset="0"/>
                          <a:cs typeface="Times New Roman" panose="02020603050405020304" pitchFamily="18" charset="0"/>
                        </a:rPr>
                        <a:t>COVID-19 Action Recovery and Economic Stimulus (NG-CARES) (2020 – 2023)</a:t>
                      </a:r>
                    </a:p>
                  </a:txBody>
                  <a:tcPr marL="8145" marR="8145" marT="0" marB="36466"/>
                </a:tc>
                <a:tc>
                  <a:txBody>
                    <a:bodyPr/>
                    <a:lstStyle/>
                    <a:p>
                      <a:pPr marL="0" marR="0" lvl="0" indent="0" algn="just" defTabSz="914400" rtl="0" eaLnBrk="1" fontAlgn="auto" latinLnBrk="0" hangingPunct="1">
                        <a:lnSpc>
                          <a:spcPct val="107000"/>
                        </a:lnSpc>
                        <a:spcBef>
                          <a:spcPts val="0"/>
                        </a:spcBef>
                        <a:spcAft>
                          <a:spcPts val="800"/>
                        </a:spcAft>
                        <a:buClrTx/>
                        <a:buSzTx/>
                        <a:buFontTx/>
                        <a:buNone/>
                        <a:tabLst/>
                        <a:defRPr/>
                      </a:pPr>
                      <a:r>
                        <a:rPr lang="en-GB" sz="1200" b="0" dirty="0">
                          <a:latin typeface="Candara" panose="020E0502030303020204" pitchFamily="34" charset="0"/>
                        </a:rPr>
                        <a:t>Promote </a:t>
                      </a:r>
                      <a:r>
                        <a:rPr lang="en-US" sz="1200" b="0" dirty="0">
                          <a:latin typeface="Candara" panose="020E0502030303020204" pitchFamily="34" charset="0"/>
                        </a:rPr>
                        <a:t>peer learning and experience sharing among States on government reforms aimed at a strengthening Livelihoods, Agriculture/ Food Security and Micro, Small and Medium Enterprises outcomes in Nigeria</a:t>
                      </a:r>
                      <a:endParaRPr lang="en-GB" sz="1200" b="0" cap="none" spc="0" dirty="0">
                        <a:solidFill>
                          <a:schemeClr val="tx1"/>
                        </a:solidFill>
                        <a:effectLst/>
                        <a:latin typeface="Candara" panose="020E0502030303020204" pitchFamily="34" charset="0"/>
                        <a:ea typeface="Calibri" panose="020F0502020204030204" pitchFamily="34" charset="0"/>
                        <a:cs typeface="Times New Roman" panose="02020603050405020304" pitchFamily="18" charset="0"/>
                      </a:endParaRPr>
                    </a:p>
                  </a:txBody>
                  <a:tcPr marL="8145" marR="8145" marT="0" marB="36466"/>
                </a:tc>
                <a:tc>
                  <a:txBody>
                    <a:bodyPr/>
                    <a:lstStyle/>
                    <a:p>
                      <a:pPr algn="ctr">
                        <a:lnSpc>
                          <a:spcPct val="107000"/>
                        </a:lnSpc>
                        <a:spcAft>
                          <a:spcPts val="800"/>
                        </a:spcAft>
                      </a:pPr>
                      <a:r>
                        <a:rPr lang="en-GB" sz="1200" cap="none" spc="0" dirty="0">
                          <a:solidFill>
                            <a:schemeClr val="tx1"/>
                          </a:solidFill>
                          <a:effectLst/>
                          <a:latin typeface="Candara" panose="020E0502030303020204" pitchFamily="34" charset="0"/>
                          <a:ea typeface="Calibri" panose="020F0502020204030204" pitchFamily="34" charset="0"/>
                          <a:cs typeface="Times New Roman" panose="02020603050405020304" pitchFamily="18" charset="0"/>
                        </a:rPr>
                        <a:t>Ongoing</a:t>
                      </a:r>
                    </a:p>
                  </a:txBody>
                  <a:tcPr marL="8145" marR="8145" marT="0" marB="36466"/>
                </a:tc>
                <a:extLst>
                  <a:ext uri="{0D108BD9-81ED-4DB2-BD59-A6C34878D82A}">
                    <a16:rowId xmlns:a16="http://schemas.microsoft.com/office/drawing/2014/main" val="2385800226"/>
                  </a:ext>
                </a:extLst>
              </a:tr>
              <a:tr h="193049">
                <a:tc>
                  <a:txBody>
                    <a:bodyPr/>
                    <a:lstStyle/>
                    <a:p>
                      <a:pPr>
                        <a:lnSpc>
                          <a:spcPct val="107000"/>
                        </a:lnSpc>
                        <a:spcAft>
                          <a:spcPts val="800"/>
                        </a:spcAft>
                      </a:pPr>
                      <a:r>
                        <a:rPr lang="en-GB" sz="1200" b="1" cap="none" spc="0" dirty="0">
                          <a:solidFill>
                            <a:schemeClr val="tx1"/>
                          </a:solidFill>
                          <a:effectLst/>
                          <a:latin typeface="Candara" panose="020E0502030303020204" pitchFamily="34" charset="0"/>
                          <a:ea typeface="Calibri" panose="020F0502020204030204" pitchFamily="34" charset="0"/>
                          <a:cs typeface="Times New Roman" panose="02020603050405020304" pitchFamily="18" charset="0"/>
                        </a:rPr>
                        <a:t>12.</a:t>
                      </a:r>
                    </a:p>
                  </a:txBody>
                  <a:tcPr marL="8145" marR="8145" marT="0" marB="36466"/>
                </a:tc>
                <a:tc>
                  <a:txBody>
                    <a:bodyPr/>
                    <a:lstStyle/>
                    <a:p>
                      <a:pPr>
                        <a:lnSpc>
                          <a:spcPct val="107000"/>
                        </a:lnSpc>
                        <a:spcAft>
                          <a:spcPts val="800"/>
                        </a:spcAft>
                      </a:pPr>
                      <a:r>
                        <a:rPr lang="en-GB" sz="1200" cap="none" spc="0" dirty="0">
                          <a:solidFill>
                            <a:schemeClr val="tx1"/>
                          </a:solidFill>
                          <a:effectLst/>
                          <a:latin typeface="Candara" panose="020E0502030303020204" pitchFamily="34" charset="0"/>
                          <a:ea typeface="Calibri" panose="020F0502020204030204" pitchFamily="34" charset="0"/>
                          <a:cs typeface="Times New Roman" panose="02020603050405020304" pitchFamily="18" charset="0"/>
                        </a:rPr>
                        <a:t>World Bank</a:t>
                      </a:r>
                    </a:p>
                  </a:txBody>
                  <a:tcPr marL="8145" marR="8145" marT="0" marB="36466"/>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lang="en-GB" sz="1200" b="0" i="0" dirty="0">
                          <a:solidFill>
                            <a:srgbClr val="000000"/>
                          </a:solidFill>
                          <a:effectLst/>
                          <a:latin typeface="Candara" panose="020E0502030303020204" pitchFamily="34" charset="0"/>
                        </a:rPr>
                        <a:t>State Action on Business Enabling Reforms (SABER). (2023 - 2025)</a:t>
                      </a:r>
                      <a:endParaRPr lang="en-GB" sz="1200" cap="none" spc="0" dirty="0">
                        <a:solidFill>
                          <a:schemeClr val="tx1"/>
                        </a:solidFill>
                        <a:effectLst/>
                        <a:latin typeface="Candara" panose="020E0502030303020204" pitchFamily="34" charset="0"/>
                        <a:ea typeface="Calibri" panose="020F0502020204030204" pitchFamily="34" charset="0"/>
                        <a:cs typeface="Times New Roman" panose="02020603050405020304" pitchFamily="18" charset="0"/>
                      </a:endParaRPr>
                    </a:p>
                  </a:txBody>
                  <a:tcPr marL="8145" marR="8145" marT="0" marB="36466"/>
                </a:tc>
                <a:tc>
                  <a:txBody>
                    <a:bodyPr/>
                    <a:lstStyle/>
                    <a:p>
                      <a:pPr marL="0" marR="0" lvl="0" indent="0" algn="just" defTabSz="914400" rtl="0" eaLnBrk="1" fontAlgn="auto" latinLnBrk="0" hangingPunct="1">
                        <a:lnSpc>
                          <a:spcPct val="107000"/>
                        </a:lnSpc>
                        <a:spcBef>
                          <a:spcPts val="0"/>
                        </a:spcBef>
                        <a:spcAft>
                          <a:spcPts val="800"/>
                        </a:spcAft>
                        <a:buClrTx/>
                        <a:buSzTx/>
                        <a:buFontTx/>
                        <a:buNone/>
                        <a:tabLst/>
                        <a:defRPr/>
                      </a:pPr>
                      <a:r>
                        <a:rPr lang="en-GB" sz="1200" b="0" i="0" dirty="0">
                          <a:solidFill>
                            <a:srgbClr val="000000"/>
                          </a:solidFill>
                          <a:effectLst/>
                          <a:latin typeface="Candara" panose="020E0502030303020204" pitchFamily="34" charset="0"/>
                        </a:rPr>
                        <a:t>SABER seeks to further consolidate and deepen gains from Ease of Doing Business (</a:t>
                      </a:r>
                      <a:r>
                        <a:rPr lang="en-GB" sz="1200" b="0" i="0" dirty="0" err="1">
                          <a:solidFill>
                            <a:srgbClr val="000000"/>
                          </a:solidFill>
                          <a:effectLst/>
                          <a:latin typeface="Candara" panose="020E0502030303020204" pitchFamily="34" charset="0"/>
                        </a:rPr>
                        <a:t>EoDB</a:t>
                      </a:r>
                      <a:r>
                        <a:rPr lang="en-GB" sz="1200" b="0" i="0" dirty="0">
                          <a:solidFill>
                            <a:srgbClr val="000000"/>
                          </a:solidFill>
                          <a:effectLst/>
                          <a:latin typeface="Candara" panose="020E0502030303020204" pitchFamily="34" charset="0"/>
                        </a:rPr>
                        <a:t>) reforms implemented across the country by the Presidential Enabling Business Environment Council (PEBEC). </a:t>
                      </a:r>
                      <a:endParaRPr lang="en-GB" sz="1200" cap="none" spc="0" dirty="0">
                        <a:solidFill>
                          <a:schemeClr val="tx1"/>
                        </a:solidFill>
                        <a:effectLst/>
                        <a:latin typeface="Candara" panose="020E0502030303020204" pitchFamily="34" charset="0"/>
                        <a:ea typeface="Calibri" panose="020F0502020204030204" pitchFamily="34" charset="0"/>
                        <a:cs typeface="Times New Roman" panose="02020603050405020304" pitchFamily="18" charset="0"/>
                      </a:endParaRPr>
                    </a:p>
                  </a:txBody>
                  <a:tcPr marL="8145" marR="8145" marT="0" marB="36466"/>
                </a:tc>
                <a:tc>
                  <a:txBody>
                    <a:bodyPr/>
                    <a:lstStyle/>
                    <a:p>
                      <a:pPr algn="ctr">
                        <a:lnSpc>
                          <a:spcPct val="107000"/>
                        </a:lnSpc>
                        <a:spcAft>
                          <a:spcPts val="800"/>
                        </a:spcAft>
                      </a:pPr>
                      <a:r>
                        <a:rPr lang="en-GB" sz="1200" cap="none" spc="0" dirty="0">
                          <a:solidFill>
                            <a:schemeClr val="tx1"/>
                          </a:solidFill>
                          <a:effectLst/>
                          <a:latin typeface="Candara" panose="020E0502030303020204" pitchFamily="34" charset="0"/>
                          <a:ea typeface="Calibri" panose="020F0502020204030204" pitchFamily="34" charset="0"/>
                          <a:cs typeface="Times New Roman" panose="02020603050405020304" pitchFamily="18" charset="0"/>
                        </a:rPr>
                        <a:t>Pipeline</a:t>
                      </a:r>
                    </a:p>
                  </a:txBody>
                  <a:tcPr marL="8145" marR="8145" marT="0" marB="36466"/>
                </a:tc>
                <a:extLst>
                  <a:ext uri="{0D108BD9-81ED-4DB2-BD59-A6C34878D82A}">
                    <a16:rowId xmlns:a16="http://schemas.microsoft.com/office/drawing/2014/main" val="1094263052"/>
                  </a:ext>
                </a:extLst>
              </a:tr>
              <a:tr h="0">
                <a:tc>
                  <a:txBody>
                    <a:bodyPr/>
                    <a:lstStyle/>
                    <a:p>
                      <a:pPr>
                        <a:lnSpc>
                          <a:spcPct val="107000"/>
                        </a:lnSpc>
                        <a:spcAft>
                          <a:spcPts val="800"/>
                        </a:spcAft>
                      </a:pPr>
                      <a:r>
                        <a:rPr lang="en-GB" sz="1200" b="1" cap="none" spc="0">
                          <a:solidFill>
                            <a:schemeClr val="tx1"/>
                          </a:solidFill>
                          <a:effectLst/>
                          <a:latin typeface="Candara" panose="020E0502030303020204" pitchFamily="34" charset="0"/>
                          <a:ea typeface="Calibri" panose="020F0502020204030204" pitchFamily="34" charset="0"/>
                          <a:cs typeface="Times New Roman" panose="02020603050405020304" pitchFamily="18" charset="0"/>
                        </a:rPr>
                        <a:t>13.</a:t>
                      </a:r>
                      <a:endParaRPr lang="en-GB" sz="1200" b="1" cap="none" spc="0" dirty="0">
                        <a:solidFill>
                          <a:schemeClr val="tx1"/>
                        </a:solidFill>
                        <a:effectLst/>
                        <a:latin typeface="Candara" panose="020E0502030303020204" pitchFamily="34" charset="0"/>
                        <a:ea typeface="Calibri" panose="020F0502020204030204" pitchFamily="34" charset="0"/>
                        <a:cs typeface="Times New Roman" panose="02020603050405020304" pitchFamily="18" charset="0"/>
                      </a:endParaRPr>
                    </a:p>
                  </a:txBody>
                  <a:tcPr marL="8145" marR="8145" marT="0" marB="36466"/>
                </a:tc>
                <a:tc>
                  <a:txBody>
                    <a:bodyPr/>
                    <a:lstStyle/>
                    <a:p>
                      <a:pPr>
                        <a:lnSpc>
                          <a:spcPct val="107000"/>
                        </a:lnSpc>
                        <a:spcAft>
                          <a:spcPts val="800"/>
                        </a:spcAft>
                      </a:pPr>
                      <a:r>
                        <a:rPr lang="en-GB" sz="1200" cap="none" spc="0" dirty="0">
                          <a:solidFill>
                            <a:schemeClr val="tx1"/>
                          </a:solidFill>
                          <a:effectLst/>
                          <a:latin typeface="Candara" panose="020E0502030303020204" pitchFamily="34" charset="0"/>
                          <a:ea typeface="Calibri" panose="020F0502020204030204" pitchFamily="34" charset="0"/>
                          <a:cs typeface="Times New Roman" panose="02020603050405020304" pitchFamily="18" charset="0"/>
                        </a:rPr>
                        <a:t>World Bank</a:t>
                      </a:r>
                    </a:p>
                  </a:txBody>
                  <a:tcPr marL="8145" marR="8145" marT="0" marB="36466"/>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lang="en-GB" sz="1200" cap="none" spc="0" dirty="0">
                          <a:solidFill>
                            <a:schemeClr val="tx1"/>
                          </a:solidFill>
                          <a:effectLst/>
                          <a:latin typeface="Candara" panose="020E0502030303020204" pitchFamily="34" charset="0"/>
                          <a:ea typeface="Calibri" panose="020F0502020204030204" pitchFamily="34" charset="0"/>
                          <a:cs typeface="Times New Roman" panose="02020603050405020304" pitchFamily="18" charset="0"/>
                        </a:rPr>
                        <a:t>N-Green Affordable Sustainable Housing (N-GASH)</a:t>
                      </a:r>
                    </a:p>
                  </a:txBody>
                  <a:tcPr marL="8145" marR="8145" marT="0" marB="36466"/>
                </a:tc>
                <a:tc>
                  <a:txBody>
                    <a:bodyPr/>
                    <a:lstStyle/>
                    <a:p>
                      <a:pPr marL="0" marR="0" lvl="0" indent="0" algn="just" defTabSz="914400" rtl="0" eaLnBrk="1" fontAlgn="auto" latinLnBrk="0" hangingPunct="1">
                        <a:lnSpc>
                          <a:spcPct val="107000"/>
                        </a:lnSpc>
                        <a:spcBef>
                          <a:spcPts val="0"/>
                        </a:spcBef>
                        <a:spcAft>
                          <a:spcPts val="800"/>
                        </a:spcAft>
                        <a:buClrTx/>
                        <a:buSzTx/>
                        <a:buFontTx/>
                        <a:buNone/>
                        <a:tabLst/>
                        <a:defRPr/>
                      </a:pPr>
                      <a:r>
                        <a:rPr lang="en-GB" sz="1200" cap="none" spc="0" dirty="0">
                          <a:solidFill>
                            <a:schemeClr val="tx1"/>
                          </a:solidFill>
                          <a:effectLst/>
                          <a:latin typeface="Candara" panose="020E0502030303020204" pitchFamily="34" charset="0"/>
                          <a:ea typeface="Calibri" panose="020F0502020204030204" pitchFamily="34" charset="0"/>
                          <a:cs typeface="Times New Roman" panose="02020603050405020304" pitchFamily="18" charset="0"/>
                        </a:rPr>
                        <a:t>Support the FGN to remedy the supply and demand side housing deficit by working in conjunction with states to create a wholistic approach that covers both the urban and financial side issues</a:t>
                      </a:r>
                    </a:p>
                  </a:txBody>
                  <a:tcPr marL="8145" marR="8145" marT="0" marB="36466"/>
                </a:tc>
                <a:tc>
                  <a:txBody>
                    <a:bodyPr/>
                    <a:lstStyle/>
                    <a:p>
                      <a:pPr algn="ctr">
                        <a:lnSpc>
                          <a:spcPct val="107000"/>
                        </a:lnSpc>
                        <a:spcAft>
                          <a:spcPts val="800"/>
                        </a:spcAft>
                      </a:pPr>
                      <a:r>
                        <a:rPr lang="en-GB" sz="1200" cap="none" spc="0" dirty="0">
                          <a:solidFill>
                            <a:schemeClr val="tx1"/>
                          </a:solidFill>
                          <a:effectLst/>
                          <a:latin typeface="Candara" panose="020E0502030303020204" pitchFamily="34" charset="0"/>
                          <a:ea typeface="Calibri" panose="020F0502020204030204" pitchFamily="34" charset="0"/>
                          <a:cs typeface="Times New Roman" panose="02020603050405020304" pitchFamily="18" charset="0"/>
                        </a:rPr>
                        <a:t>Pipeline</a:t>
                      </a:r>
                    </a:p>
                  </a:txBody>
                  <a:tcPr marL="8145" marR="8145" marT="0" marB="36466"/>
                </a:tc>
                <a:extLst>
                  <a:ext uri="{0D108BD9-81ED-4DB2-BD59-A6C34878D82A}">
                    <a16:rowId xmlns:a16="http://schemas.microsoft.com/office/drawing/2014/main" val="2419014353"/>
                  </a:ext>
                </a:extLst>
              </a:tr>
            </a:tbl>
          </a:graphicData>
        </a:graphic>
      </p:graphicFrame>
      <p:pic>
        <p:nvPicPr>
          <p:cNvPr id="5" name="Picture 4">
            <a:extLst>
              <a:ext uri="{FF2B5EF4-FFF2-40B4-BE49-F238E27FC236}">
                <a16:creationId xmlns:a16="http://schemas.microsoft.com/office/drawing/2014/main" id="{12C73EA5-D5B2-AF13-7C0E-6F600E36486E}"/>
              </a:ext>
            </a:extLst>
          </p:cNvPr>
          <p:cNvPicPr/>
          <p:nvPr/>
        </p:nvPicPr>
        <p:blipFill rotWithShape="1">
          <a:blip r:embed="rId2"/>
          <a:srcRect t="5445" r="5237" b="12185"/>
          <a:stretch/>
        </p:blipFill>
        <p:spPr>
          <a:xfrm>
            <a:off x="0" y="92214"/>
            <a:ext cx="1709530" cy="593586"/>
          </a:xfrm>
          <a:prstGeom prst="rect">
            <a:avLst/>
          </a:prstGeom>
        </p:spPr>
      </p:pic>
    </p:spTree>
    <p:extLst>
      <p:ext uri="{BB962C8B-B14F-4D97-AF65-F5344CB8AC3E}">
        <p14:creationId xmlns:p14="http://schemas.microsoft.com/office/powerpoint/2010/main" val="216548093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339</TotalTime>
  <Words>1337</Words>
  <Application>Microsoft Office PowerPoint</Application>
  <PresentationFormat>Widescreen</PresentationFormat>
  <Paragraphs>130</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Calibri Light</vt:lpstr>
      <vt:lpstr>Candara</vt:lpstr>
      <vt:lpstr>Office Theme</vt:lpstr>
      <vt:lpstr>PowerPoint Presentation</vt:lpstr>
      <vt:lpstr>About the NGF</vt:lpstr>
      <vt:lpstr>Our Strategic Objectives</vt:lpstr>
      <vt:lpstr>Areas where we operate?</vt:lpstr>
      <vt:lpstr>PowerPoint Presentation</vt:lpstr>
      <vt:lpstr>Our Development Partnerships</vt:lpstr>
      <vt:lpstr>Our Development Partnerships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David Nabena</dc:creator>
  <cp:lastModifiedBy>David Nabena</cp:lastModifiedBy>
  <cp:revision>8</cp:revision>
  <dcterms:created xsi:type="dcterms:W3CDTF">2023-05-16T12:09:57Z</dcterms:created>
  <dcterms:modified xsi:type="dcterms:W3CDTF">2023-05-17T07:29:59Z</dcterms:modified>
</cp:coreProperties>
</file>