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4" r:id="rId4"/>
    <p:sldId id="263" r:id="rId5"/>
    <p:sldId id="274" r:id="rId6"/>
    <p:sldId id="413" r:id="rId7"/>
    <p:sldId id="276" r:id="rId8"/>
    <p:sldId id="408" r:id="rId9"/>
    <p:sldId id="258" r:id="rId10"/>
    <p:sldId id="4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537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pos="325" userDrawn="1">
          <p15:clr>
            <a:srgbClr val="A4A3A4"/>
          </p15:clr>
        </p15:guide>
        <p15:guide id="8" pos="143" userDrawn="1">
          <p15:clr>
            <a:srgbClr val="A4A3A4"/>
          </p15:clr>
        </p15:guide>
        <p15:guide id="9" orient="horz" pos="1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2733C-191B-9D40-9AAE-7F4D8F4E2A43}" v="10" dt="2023-05-16T10:59:50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95735"/>
  </p:normalViewPr>
  <p:slideViewPr>
    <p:cSldViewPr snapToGrid="0" snapToObjects="1" showGuides="1">
      <p:cViewPr varScale="1">
        <p:scale>
          <a:sx n="75" d="100"/>
          <a:sy n="75" d="100"/>
        </p:scale>
        <p:origin x="184" y="808"/>
      </p:cViewPr>
      <p:guideLst>
        <p:guide orient="horz" pos="3453"/>
        <p:guide pos="3840"/>
        <p:guide pos="529"/>
        <p:guide pos="7537"/>
        <p:guide orient="horz" pos="3952"/>
        <p:guide orient="horz" pos="799"/>
        <p:guide pos="325"/>
        <p:guide pos="143"/>
        <p:guide orient="horz" pos="1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1A0EB-C0BA-3246-8E8D-39D03FE22FB7}" type="datetimeFigureOut">
              <a:t>5/8/23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15B4-9633-D844-A52E-4EAB5B2B480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4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Chad, Lesotho and Central African Republic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E15B4-9633-D844-A52E-4EAB5B2B48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1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E15B4-9633-D844-A52E-4EAB5B2B48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4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2175-6009-F047-9314-1B55B223D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F6C21-B4EC-9348-A592-FBD55E263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61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FE25-C226-3B45-BEF4-CF2FE654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8E75F-AFD0-874C-9D46-C16390981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DB18-9EB9-BD47-8C4B-2DB6B01D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B407A-9D5C-1342-B4F1-C305EA9B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7260-7DCA-F949-8DEC-2311190C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40F39-181B-8949-A156-CD08D7CD7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154F6-84CE-464B-8E1F-DBF97A9B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08C1-B807-A145-90C7-85C20220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9418E-5A2E-254F-BA25-B388B486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8997-14A2-7A4C-A777-C43129ED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42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52D5-6FC6-41DA-9516-10001D05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CD02-33E7-4AF7-8FB8-B2A5BE4C1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FEE68-6828-4970-822D-E024E026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F672-80D6-410E-B145-19E11FA50286}" type="datetime1">
              <a:rPr lang="en-US" smtClean="0"/>
              <a:t>5/8/23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76F14-62C8-4FD3-90E6-D46AA19F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08937-0DAF-4647-9A14-9018253E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E831-699B-415D-A49D-D4F737E3F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42DB-3E0D-0C42-BA9C-5D98308B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8" y="195443"/>
            <a:ext cx="1096416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4A369-DF0C-B247-923B-A4FCD74D2A5C}"/>
              </a:ext>
            </a:extLst>
          </p:cNvPr>
          <p:cNvSpPr txBox="1"/>
          <p:nvPr userDrawn="1"/>
        </p:nvSpPr>
        <p:spPr>
          <a:xfrm>
            <a:off x="11774078" y="2450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0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8FD5-922B-7948-83B9-B58C1F59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474C7-3BA9-764B-BD42-0B5FA0D9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87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F1F43-2A9A-104A-9122-41AE44C3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2B5D5-59F8-3343-B447-087ABD8DD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83BAF-2D51-4F46-91BB-D84830270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83AA-9CDB-054F-855B-7A836AC1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5C2A4-27DD-014B-89A0-49B5DB14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C74B-0F6F-D04A-9D61-00C72A46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0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1AAD2-FDC4-EF41-BEC1-55D8056BC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F3881-AE42-BE4D-8705-3D78915BA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AEA93-8D05-1D4B-96A2-217A36EB9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01215-7990-E941-ADED-47269A37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85E70-AE21-6840-B60C-A933CA52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7D86B-8D74-E743-A711-FEF761435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C7E56-77F9-1D42-8E36-545810EA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B3D42-E2B4-964E-BAA4-F591923B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A674-B527-F544-8B09-ECC1E635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D4C87-9537-134C-97D9-750910A9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EB984-91A4-0145-B12A-C1065A97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2F4F3-0AE2-F14C-A197-73E35A2C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FCE24-1749-554F-9494-0CEB2737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39D04-9DAB-484D-9D3A-0ABD9F17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1DC89-CC86-7648-9E03-8D394DB5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2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3BF7-C93E-4E4F-B3EE-CFE0EBA7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528A1-F0D9-024D-9AEA-0A1C7DD0F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E3C5D-407E-0242-B488-1A23402B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18E89-12B0-CE4E-895D-65A08714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06F4F-B28F-2847-B66D-04E4C07F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7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A45A-4840-4F4B-82A8-F4EE17CF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DCBBE-8F42-6C40-B6C6-BFCF47431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DA5F9-C348-434A-91D3-9F1EC7B44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95268-25CA-E540-9B40-2EF20DBA9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F7060-EAAF-3943-AFDC-EB2EA225C81B}" type="datetimeFigureOut">
              <a:t>5/8/23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418B2-9756-5347-A79E-577FAA54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F430A-BF14-B648-B37E-05ABC558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A44D2D-1EC3-1F4E-A48A-E8DF279449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381F8-9C71-E143-B0D0-5F017FFA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0" y="289711"/>
            <a:ext cx="116900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CA40B-2C6E-6444-BA86-38F5C703C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231" y="1825625"/>
            <a:ext cx="116609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75036-7B44-4A4E-983A-1827871E12CC}"/>
              </a:ext>
            </a:extLst>
          </p:cNvPr>
          <p:cNvSpPr/>
          <p:nvPr userDrawn="1"/>
        </p:nvSpPr>
        <p:spPr>
          <a:xfrm>
            <a:off x="11729318" y="-1"/>
            <a:ext cx="235670" cy="1300900"/>
          </a:xfrm>
          <a:prstGeom prst="rect">
            <a:avLst/>
          </a:prstGeom>
          <a:solidFill>
            <a:srgbClr val="006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2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igeriacommission.or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1.safelinks.protection.outlook.com/?url=https%3A%2F%2Fwww.thelancet.com%2Fcommissions%2Fhealth-in-nigeria&amp;data=04%7C01%7Ci.abubakar%40ucl.ac.uk%7Cb8956b0e6d7d44f9f27c08da05de3150%7C1faf88fea9984c5b93c9210a11d9a5c2%7C0%7C0%7C637828749108412672%7CUnknown%7CTWFpbGZsb3d8eyJWIjoiMC4wLjAwMDAiLCJQIjoiV2luMzIiLCJBTiI6Ik1haWwiLCJXVCI6Mn0%3D%7C3000&amp;sdata=TRSR3SI4j3qkx1NLNWmahufmAFfeALMkSNfbaWF%2FFo8%3D&amp;reserved=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of 2 women at a market, surrounded by green vegetables">
            <a:extLst>
              <a:ext uri="{FF2B5EF4-FFF2-40B4-BE49-F238E27FC236}">
                <a16:creationId xmlns:a16="http://schemas.microsoft.com/office/drawing/2014/main" id="{0F8132C9-8454-90E9-8F5B-127E589BC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2" t="237" r="-16950" b="15761"/>
          <a:stretch/>
        </p:blipFill>
        <p:spPr>
          <a:xfrm>
            <a:off x="-808452" y="0"/>
            <a:ext cx="15124127" cy="6858000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F9D57470-0641-0B4B-8DEB-4F3421933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800" y="3705101"/>
            <a:ext cx="9233980" cy="214103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Political and Economic Benefits of Universal Health Coverage to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SubNational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B2AC8-452A-B04C-BECE-AF50749A5847}"/>
              </a:ext>
            </a:extLst>
          </p:cNvPr>
          <p:cNvSpPr/>
          <p:nvPr/>
        </p:nvSpPr>
        <p:spPr>
          <a:xfrm>
            <a:off x="227012" y="6108810"/>
            <a:ext cx="9737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 Ibrahim Abubakar, University College London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9B022-8115-074A-860F-1D55A99307BC}"/>
              </a:ext>
            </a:extLst>
          </p:cNvPr>
          <p:cNvSpPr/>
          <p:nvPr/>
        </p:nvSpPr>
        <p:spPr>
          <a:xfrm>
            <a:off x="11729318" y="1"/>
            <a:ext cx="235670" cy="1304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1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river running through it&#10;&#10;Description automatically generated with low confidence">
            <a:extLst>
              <a:ext uri="{FF2B5EF4-FFF2-40B4-BE49-F238E27FC236}">
                <a16:creationId xmlns:a16="http://schemas.microsoft.com/office/drawing/2014/main" id="{94CCD34C-11E0-B94C-8AB5-755D7027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2" y="-27384"/>
            <a:ext cx="12250862" cy="68797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A7AD56-FED6-7548-9E6E-80428B900546}"/>
              </a:ext>
            </a:extLst>
          </p:cNvPr>
          <p:cNvSpPr/>
          <p:nvPr/>
        </p:nvSpPr>
        <p:spPr>
          <a:xfrm>
            <a:off x="0" y="3982720"/>
            <a:ext cx="4430598" cy="287528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863663E8-3587-4E4A-A792-0E53EBEBB8C2}"/>
              </a:ext>
            </a:extLst>
          </p:cNvPr>
          <p:cNvSpPr txBox="1">
            <a:spLocks/>
          </p:cNvSpPr>
          <p:nvPr/>
        </p:nvSpPr>
        <p:spPr>
          <a:xfrm>
            <a:off x="227013" y="3825876"/>
            <a:ext cx="5866542" cy="13612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796CEC4-289A-9247-B011-066E6EEE0BD1}"/>
              </a:ext>
            </a:extLst>
          </p:cNvPr>
          <p:cNvSpPr txBox="1">
            <a:spLocks/>
          </p:cNvSpPr>
          <p:nvPr/>
        </p:nvSpPr>
        <p:spPr>
          <a:xfrm>
            <a:off x="227012" y="4170403"/>
            <a:ext cx="4184732" cy="25081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4800" b="1" dirty="0"/>
              <a:t>Thank you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For more information,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contact Prof Ibrahim Abubakar: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i.abubakar@ucl.ac.uk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contact@nigeriacommission.org  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hlinkClick r:id="rId3"/>
              </a:rPr>
              <a:t>https://nigeriacommission.org/</a:t>
            </a:r>
            <a:r>
              <a:rPr lang="en-US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096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D8E2-F728-9B4E-B65F-ED5B6AFF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Picture of a baobab">
            <a:extLst>
              <a:ext uri="{FF2B5EF4-FFF2-40B4-BE49-F238E27FC236}">
                <a16:creationId xmlns:a16="http://schemas.microsoft.com/office/drawing/2014/main" id="{75D8EDFD-A0BE-A248-A06F-5F6D179534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-1"/>
            <a:ext cx="12192001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91BB0E-FEAD-2C4B-BB95-8167397B8EBC}"/>
              </a:ext>
            </a:extLst>
          </p:cNvPr>
          <p:cNvSpPr/>
          <p:nvPr/>
        </p:nvSpPr>
        <p:spPr>
          <a:xfrm>
            <a:off x="11729318" y="0"/>
            <a:ext cx="235670" cy="104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6D79C6-923C-7B43-AB34-805CF362BA39}"/>
              </a:ext>
            </a:extLst>
          </p:cNvPr>
          <p:cNvSpPr txBox="1">
            <a:spLocks/>
          </p:cNvSpPr>
          <p:nvPr/>
        </p:nvSpPr>
        <p:spPr>
          <a:xfrm>
            <a:off x="282018" y="2592839"/>
            <a:ext cx="6390631" cy="435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compared to countries with similar incomes, 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Nigerian health outcomes are dismal, 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drastic inequities between rich and poor, urban and rural populations, and different regions.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B5808B-2C99-FC41-8866-F1F5AA6C2698}"/>
              </a:ext>
            </a:extLst>
          </p:cNvPr>
          <p:cNvSpPr/>
          <p:nvPr/>
        </p:nvSpPr>
        <p:spPr>
          <a:xfrm>
            <a:off x="11729318" y="1"/>
            <a:ext cx="235670" cy="1304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8298E-171E-189C-C74C-CDB09152D954}"/>
              </a:ext>
            </a:extLst>
          </p:cNvPr>
          <p:cNvSpPr txBox="1"/>
          <p:nvPr/>
        </p:nvSpPr>
        <p:spPr>
          <a:xfrm>
            <a:off x="2140549" y="467797"/>
            <a:ext cx="378611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38288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89D8-7743-6B48-B222-BB453519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95443"/>
            <a:ext cx="11019165" cy="1325563"/>
          </a:xfrm>
        </p:spPr>
        <p:txBody>
          <a:bodyPr>
            <a:normAutofit/>
          </a:bodyPr>
          <a:lstStyle/>
          <a:p>
            <a:r>
              <a:rPr lang="en-US" dirty="0"/>
              <a:t>Nigeria is by far Africa’s largest economy – but wealth does not equal health.</a:t>
            </a:r>
            <a:endParaRPr lang="en-GB"/>
          </a:p>
        </p:txBody>
      </p:sp>
      <p:pic>
        <p:nvPicPr>
          <p:cNvPr id="3" name="Picture 2" descr="A doctor attending to a patient&#10;">
            <a:extLst>
              <a:ext uri="{FF2B5EF4-FFF2-40B4-BE49-F238E27FC236}">
                <a16:creationId xmlns:a16="http://schemas.microsoft.com/office/drawing/2014/main" id="{1E604A0E-D372-0047-A7F6-8C71C4682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5960" y="1808611"/>
            <a:ext cx="6229028" cy="41526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23DF2A-26E4-CD43-9E63-2E6A4637FA15}"/>
              </a:ext>
            </a:extLst>
          </p:cNvPr>
          <p:cNvSpPr/>
          <p:nvPr/>
        </p:nvSpPr>
        <p:spPr>
          <a:xfrm>
            <a:off x="0" y="1846387"/>
            <a:ext cx="5735960" cy="4698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Nigeria’s </a:t>
            </a:r>
            <a:r>
              <a:rPr lang="en-US" sz="2800" b="1" i="0" u="none" strike="noStrike" baseline="0" dirty="0">
                <a:solidFill>
                  <a:srgbClr val="006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expectancy at birth </a:t>
            </a:r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is just over </a:t>
            </a:r>
            <a:r>
              <a:rPr lang="en-US" sz="2800" b="1" dirty="0">
                <a:solidFill>
                  <a:srgbClr val="006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years, the fourth lowest in the </a:t>
            </a:r>
            <a:r>
              <a:rPr lang="en-GB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</a:p>
          <a:p>
            <a:pPr marL="17780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Each year, </a:t>
            </a:r>
            <a:r>
              <a:rPr lang="en-GB" sz="2800" b="1" dirty="0">
                <a:solidFill>
                  <a:srgbClr val="006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children &lt; 5 die in Nigeria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than anywhere else in the world</a:t>
            </a:r>
          </a:p>
          <a:p>
            <a:pPr marL="17780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006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mortality ratio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exceeded only by Chad, Sierra Leone, and South Sudan</a:t>
            </a:r>
          </a:p>
        </p:txBody>
      </p:sp>
    </p:spTree>
    <p:extLst>
      <p:ext uri="{BB962C8B-B14F-4D97-AF65-F5344CB8AC3E}">
        <p14:creationId xmlns:p14="http://schemas.microsoft.com/office/powerpoint/2010/main" val="76998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2BF60-6123-8C4D-AAD9-2CC1B576B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r="23850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0D0EB6DD-5CB9-8141-968A-8EBADCBA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1125538"/>
            <a:ext cx="5435072" cy="5021262"/>
          </a:xfrm>
          <a:noFill/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GB" sz="4400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political and economic reward for your excellencies in delivering good health care?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2919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BE68B-8B99-DB40-9371-0AD42F70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4" y="195443"/>
            <a:ext cx="6154932" cy="1350553"/>
          </a:xfrm>
        </p:spPr>
        <p:txBody>
          <a:bodyPr>
            <a:normAutofit/>
          </a:bodyPr>
          <a:lstStyle/>
          <a:p>
            <a:r>
              <a:rPr lang="en-US" dirty="0"/>
              <a:t>Political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FFA96236-6A5B-2841-B731-62E586CF2287}"/>
              </a:ext>
            </a:extLst>
          </p:cNvPr>
          <p:cNvSpPr txBox="1">
            <a:spLocks/>
          </p:cNvSpPr>
          <p:nvPr/>
        </p:nvSpPr>
        <p:spPr>
          <a:xfrm>
            <a:off x="227013" y="1455912"/>
            <a:ext cx="5882954" cy="45134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200" b="1" dirty="0" err="1">
                <a:solidFill>
                  <a:srgbClr val="006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Prioritising</a:t>
            </a:r>
            <a:r>
              <a:rPr lang="en-US" sz="3200" b="1" dirty="0">
                <a:solidFill>
                  <a:srgbClr val="006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investing in health will lead to improved health outcomes markedly bolstering the positive image of the state government </a:t>
            </a:r>
          </a:p>
          <a:p>
            <a:pPr>
              <a:spcAft>
                <a:spcPts val="600"/>
              </a:spcAft>
            </a:pPr>
            <a:r>
              <a:rPr lang="en-GB" sz="3200" b="1" dirty="0">
                <a:solidFill>
                  <a:srgbClr val="0069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can be the basis of a new social contract between state governments and citizens </a:t>
            </a:r>
            <a:endParaRPr lang="en-US" sz="3200" b="1" dirty="0">
              <a:solidFill>
                <a:srgbClr val="0069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614A0-2952-B148-960B-5EDD32701283}"/>
              </a:ext>
            </a:extLst>
          </p:cNvPr>
          <p:cNvSpPr/>
          <p:nvPr/>
        </p:nvSpPr>
        <p:spPr>
          <a:xfrm>
            <a:off x="11729318" y="1"/>
            <a:ext cx="235670" cy="1304924"/>
          </a:xfrm>
          <a:prstGeom prst="rect">
            <a:avLst/>
          </a:prstGeom>
          <a:solidFill>
            <a:srgbClr val="006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person, ground, outdoor, group&#10;&#10;Description automatically generated">
            <a:extLst>
              <a:ext uri="{FF2B5EF4-FFF2-40B4-BE49-F238E27FC236}">
                <a16:creationId xmlns:a16="http://schemas.microsoft.com/office/drawing/2014/main" id="{1F3EDE78-7369-3B44-AFF0-B94D7937A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10116" b="8069"/>
          <a:stretch/>
        </p:blipFill>
        <p:spPr>
          <a:xfrm>
            <a:off x="6672063" y="0"/>
            <a:ext cx="5519937" cy="6839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1614A0-2952-B148-960B-5EDD32701283}"/>
              </a:ext>
            </a:extLst>
          </p:cNvPr>
          <p:cNvSpPr/>
          <p:nvPr/>
        </p:nvSpPr>
        <p:spPr>
          <a:xfrm>
            <a:off x="11729318" y="0"/>
            <a:ext cx="235670" cy="1304924"/>
          </a:xfrm>
          <a:prstGeom prst="rect">
            <a:avLst/>
          </a:prstGeom>
          <a:solidFill>
            <a:srgbClr val="006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1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4E3D-444D-B34D-AB15-97511BB5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3" y="195443"/>
            <a:ext cx="11509358" cy="1325563"/>
          </a:xfrm>
        </p:spPr>
        <p:txBody>
          <a:bodyPr>
            <a:normAutofit/>
          </a:bodyPr>
          <a:lstStyle/>
          <a:p>
            <a:r>
              <a:rPr lang="en-US" dirty="0"/>
              <a:t>Economic</a:t>
            </a:r>
            <a:endParaRPr lang="en-GB" dirty="0"/>
          </a:p>
        </p:txBody>
      </p:sp>
      <p:pic>
        <p:nvPicPr>
          <p:cNvPr id="4" name="Picture 3" descr="A picture containing indoor, person, meal&#10;&#10;Description automatically generated">
            <a:extLst>
              <a:ext uri="{FF2B5EF4-FFF2-40B4-BE49-F238E27FC236}">
                <a16:creationId xmlns:a16="http://schemas.microsoft.com/office/drawing/2014/main" id="{A3E7F741-6543-044A-A648-0CB9F5521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4105"/>
          <a:stretch/>
        </p:blipFill>
        <p:spPr>
          <a:xfrm>
            <a:off x="6988984" y="1879600"/>
            <a:ext cx="4976003" cy="4105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E63A7B-9F09-FCAF-425D-9C8330A9405B}"/>
              </a:ext>
            </a:extLst>
          </p:cNvPr>
          <p:cNvSpPr txBox="1"/>
          <p:nvPr/>
        </p:nvSpPr>
        <p:spPr>
          <a:xfrm>
            <a:off x="387896" y="2007565"/>
            <a:ext cx="66902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Demographic Dividend/Disaster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Value for Money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The Business of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Health Tourism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Health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2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09968-E4DF-594F-A8FC-AF307173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5" y="2832455"/>
            <a:ext cx="6326186" cy="1193090"/>
          </a:xfrm>
        </p:spPr>
        <p:txBody>
          <a:bodyPr>
            <a:normAutofit/>
          </a:bodyPr>
          <a:lstStyle/>
          <a:p>
            <a:r>
              <a:rPr lang="en-US" dirty="0"/>
              <a:t>What do we need to do?</a:t>
            </a:r>
            <a:endParaRPr lang="en-GB" dirty="0"/>
          </a:p>
        </p:txBody>
      </p:sp>
      <p:pic>
        <p:nvPicPr>
          <p:cNvPr id="7" name="Picture 6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9BCF62E9-A5FB-B6D3-F2B0-9E19D6E94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r="27357" b="5862"/>
          <a:stretch/>
        </p:blipFill>
        <p:spPr>
          <a:xfrm>
            <a:off x="7035114" y="816949"/>
            <a:ext cx="4523472" cy="508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DF863A8-5B1C-8045-8675-F64E7B20AE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/>
        </p:blipFill>
        <p:spPr>
          <a:xfrm>
            <a:off x="7243820" y="0"/>
            <a:ext cx="4948180" cy="6718558"/>
          </a:xfrm>
          <a:prstGeom prst="rect">
            <a:avLst/>
          </a:prstGeom>
        </p:spPr>
      </p:pic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4DB4D24-0DFE-C84E-A292-2EAC44F0EA93}"/>
              </a:ext>
            </a:extLst>
          </p:cNvPr>
          <p:cNvSpPr txBox="1">
            <a:spLocks/>
          </p:cNvSpPr>
          <p:nvPr/>
        </p:nvSpPr>
        <p:spPr>
          <a:xfrm>
            <a:off x="347455" y="6392106"/>
            <a:ext cx="6516545" cy="4957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1600" u="sng" dirty="0">
                <a:hlinkClick r:id="rId4" tooltip="Original URL:&#10;https://www.thelancet.com/commissions/health-in-nigeria&#10;&#10;Click to follow link."/>
              </a:rPr>
              <a:t>https://www.thelancet.com/commissions/health-in-nigeria</a:t>
            </a:r>
            <a:endParaRPr lang="en-GB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6AD95-D4E7-F7A6-1102-B5065373C52C}"/>
              </a:ext>
            </a:extLst>
          </p:cNvPr>
          <p:cNvSpPr txBox="1"/>
          <p:nvPr/>
        </p:nvSpPr>
        <p:spPr>
          <a:xfrm>
            <a:off x="140532" y="267833"/>
            <a:ext cx="690722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50505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GB" sz="2800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need a whole-of-government and whole-of-society approach to prevent ill health. This means investing in highly cost-effective health-promoting policies and interventions, which have extremely high cost–benefit ratios, and offering clear political benefits for implementation.</a:t>
            </a:r>
          </a:p>
          <a:p>
            <a:pPr lvl="0"/>
            <a:endParaRPr lang="en-GB" sz="2400" dirty="0">
              <a:solidFill>
                <a:srgbClr val="505050"/>
              </a:solidFill>
              <a:latin typeface="Source Sans Pro" panose="020B05030304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0505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Equipment/guidelines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0505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resources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and data systems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05050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Financing, UHC, Strategic Purchasing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6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968ABD-2FB2-E94F-883C-934E64DF3EB5}"/>
              </a:ext>
            </a:extLst>
          </p:cNvPr>
          <p:cNvSpPr/>
          <p:nvPr/>
        </p:nvSpPr>
        <p:spPr>
          <a:xfrm>
            <a:off x="11729318" y="0"/>
            <a:ext cx="235670" cy="1046375"/>
          </a:xfrm>
          <a:prstGeom prst="rect">
            <a:avLst/>
          </a:prstGeom>
          <a:solidFill>
            <a:srgbClr val="006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2CDB50-7EF2-4748-8A18-3BC0515EEEF9}"/>
              </a:ext>
            </a:extLst>
          </p:cNvPr>
          <p:cNvSpPr/>
          <p:nvPr/>
        </p:nvSpPr>
        <p:spPr>
          <a:xfrm>
            <a:off x="693957" y="523187"/>
            <a:ext cx="62317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giant of Africa – Africa’s largest population and economy – enjoys considerable unrealized potential. The path to achieve greatness lies in your hands to deliver health and a demographic dividend. The time to do this is now and you have the power to deliver this </a:t>
            </a:r>
            <a:r>
              <a:rPr lang="en-GB" sz="3600">
                <a:solidFill>
                  <a:srgbClr val="505050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transformation.” </a:t>
            </a:r>
            <a:endParaRPr lang="en-GB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13C9AA-6CC2-B24E-8E22-2087DAD7F308}"/>
              </a:ext>
            </a:extLst>
          </p:cNvPr>
          <p:cNvSpPr/>
          <p:nvPr/>
        </p:nvSpPr>
        <p:spPr>
          <a:xfrm>
            <a:off x="11729318" y="1"/>
            <a:ext cx="235670" cy="1304924"/>
          </a:xfrm>
          <a:prstGeom prst="rect">
            <a:avLst/>
          </a:prstGeom>
          <a:solidFill>
            <a:srgbClr val="006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Picture of a young boy carrying wood and wearing a Nigeria jersey">
            <a:extLst>
              <a:ext uri="{FF2B5EF4-FFF2-40B4-BE49-F238E27FC236}">
                <a16:creationId xmlns:a16="http://schemas.microsoft.com/office/drawing/2014/main" id="{79601288-AE6A-534F-A3CA-071FD968B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00" y="0"/>
            <a:ext cx="4830200" cy="68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16060</TotalTime>
  <Words>347</Words>
  <Application>Microsoft Macintosh PowerPoint</Application>
  <PresentationFormat>Widescreen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Source Sans Pro</vt:lpstr>
      <vt:lpstr>Office Theme</vt:lpstr>
      <vt:lpstr>Political and Economic Benefits of Universal Health Coverage to SubNational</vt:lpstr>
      <vt:lpstr>PowerPoint Presentation</vt:lpstr>
      <vt:lpstr>Nigeria is by far Africa’s largest economy – but wealth does not equal health.</vt:lpstr>
      <vt:lpstr>What is the political and economic reward for your excellencies in delivering good health care?</vt:lpstr>
      <vt:lpstr>Political</vt:lpstr>
      <vt:lpstr>Economic</vt:lpstr>
      <vt:lpstr>What do we need to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Hanna, Elaine</dc:creator>
  <cp:lastModifiedBy>Abubakar, Ibrahim</cp:lastModifiedBy>
  <cp:revision>79</cp:revision>
  <dcterms:created xsi:type="dcterms:W3CDTF">2022-02-22T09:47:37Z</dcterms:created>
  <dcterms:modified xsi:type="dcterms:W3CDTF">2023-05-16T11:06:13Z</dcterms:modified>
</cp:coreProperties>
</file>