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4"/>
    <p:sldMasterId id="2147483660" r:id="rId5"/>
  </p:sldMasterIdLst>
  <p:notesMasterIdLst>
    <p:notesMasterId r:id="rId15"/>
  </p:notesMasterIdLst>
  <p:sldIdLst>
    <p:sldId id="260" r:id="rId6"/>
    <p:sldId id="846" r:id="rId7"/>
    <p:sldId id="1045" r:id="rId8"/>
    <p:sldId id="1046" r:id="rId9"/>
    <p:sldId id="1063" r:id="rId10"/>
    <p:sldId id="1070" r:id="rId11"/>
    <p:sldId id="1043" r:id="rId12"/>
    <p:sldId id="1082" r:id="rId13"/>
    <p:sldId id="996"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87D7"/>
    <a:srgbClr val="0000FF"/>
    <a:srgbClr val="33CC33"/>
    <a:srgbClr val="00FF00"/>
    <a:srgbClr val="66FFFF"/>
    <a:srgbClr val="3366CC"/>
    <a:srgbClr val="003399"/>
    <a:srgbClr val="00FFFF"/>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16EB8-947B-444A-9CF6-D79DDE4FB582}" v="31" dt="2023-05-16T08:23:55.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3457" autoAdjust="0"/>
  </p:normalViewPr>
  <p:slideViewPr>
    <p:cSldViewPr snapToGrid="0">
      <p:cViewPr varScale="1">
        <p:scale>
          <a:sx n="56" d="100"/>
          <a:sy n="56" d="100"/>
        </p:scale>
        <p:origin x="1036" y="28"/>
      </p:cViewPr>
      <p:guideLst>
        <p:guide orient="horz" pos="2160"/>
        <p:guide pos="3840"/>
      </p:guideLst>
    </p:cSldViewPr>
  </p:slideViewPr>
  <p:notesTextViewPr>
    <p:cViewPr>
      <p:scale>
        <a:sx n="1" d="1"/>
        <a:sy n="1" d="1"/>
      </p:scale>
      <p:origin x="0" y="0"/>
    </p:cViewPr>
  </p:notesTextViewPr>
  <p:sorterViewPr>
    <p:cViewPr>
      <p:scale>
        <a:sx n="50" d="100"/>
        <a:sy n="50" d="100"/>
      </p:scale>
      <p:origin x="0" y="-7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o Teriba" userId="218024cf8e0176d6" providerId="LiveId" clId="{96016EB8-947B-444A-9CF6-D79DDE4FB582}"/>
    <pc:docChg chg="undo custSel addSld delSld modSld sldOrd">
      <pc:chgData name="Ayo Teriba" userId="218024cf8e0176d6" providerId="LiveId" clId="{96016EB8-947B-444A-9CF6-D79DDE4FB582}" dt="2023-05-16T08:28:06.636" v="508" actId="6549"/>
      <pc:docMkLst>
        <pc:docMk/>
      </pc:docMkLst>
      <pc:sldChg chg="modSp mod">
        <pc:chgData name="Ayo Teriba" userId="218024cf8e0176d6" providerId="LiveId" clId="{96016EB8-947B-444A-9CF6-D79DDE4FB582}" dt="2023-05-16T08:28:06.636" v="508" actId="6549"/>
        <pc:sldMkLst>
          <pc:docMk/>
          <pc:sldMk cId="3251099777" sldId="846"/>
        </pc:sldMkLst>
        <pc:spChg chg="mod">
          <ac:chgData name="Ayo Teriba" userId="218024cf8e0176d6" providerId="LiveId" clId="{96016EB8-947B-444A-9CF6-D79DDE4FB582}" dt="2023-05-16T08:28:06.636" v="508" actId="6549"/>
          <ac:spMkLst>
            <pc:docMk/>
            <pc:sldMk cId="3251099777" sldId="846"/>
            <ac:spMk id="63" creationId="{00000000-0000-0000-0000-000000000000}"/>
          </ac:spMkLst>
        </pc:spChg>
      </pc:sldChg>
      <pc:sldChg chg="del">
        <pc:chgData name="Ayo Teriba" userId="218024cf8e0176d6" providerId="LiveId" clId="{96016EB8-947B-444A-9CF6-D79DDE4FB582}" dt="2023-05-12T14:46:02.860" v="7" actId="47"/>
        <pc:sldMkLst>
          <pc:docMk/>
          <pc:sldMk cId="3460258951" sldId="1041"/>
        </pc:sldMkLst>
      </pc:sldChg>
      <pc:sldChg chg="modSp mod">
        <pc:chgData name="Ayo Teriba" userId="218024cf8e0176d6" providerId="LiveId" clId="{96016EB8-947B-444A-9CF6-D79DDE4FB582}" dt="2023-05-16T08:23:11.075" v="467" actId="20577"/>
        <pc:sldMkLst>
          <pc:docMk/>
          <pc:sldMk cId="1070965665" sldId="1046"/>
        </pc:sldMkLst>
        <pc:spChg chg="mod">
          <ac:chgData name="Ayo Teriba" userId="218024cf8e0176d6" providerId="LiveId" clId="{96016EB8-947B-444A-9CF6-D79DDE4FB582}" dt="2023-05-16T08:23:11.075" v="467" actId="20577"/>
          <ac:spMkLst>
            <pc:docMk/>
            <pc:sldMk cId="1070965665" sldId="1046"/>
            <ac:spMk id="63" creationId="{00000000-0000-0000-0000-000000000000}"/>
          </ac:spMkLst>
        </pc:spChg>
      </pc:sldChg>
      <pc:sldChg chg="del">
        <pc:chgData name="Ayo Teriba" userId="218024cf8e0176d6" providerId="LiveId" clId="{96016EB8-947B-444A-9CF6-D79DDE4FB582}" dt="2023-05-12T14:45:06.846" v="0" actId="47"/>
        <pc:sldMkLst>
          <pc:docMk/>
          <pc:sldMk cId="118498517" sldId="1054"/>
        </pc:sldMkLst>
      </pc:sldChg>
      <pc:sldChg chg="del">
        <pc:chgData name="Ayo Teriba" userId="218024cf8e0176d6" providerId="LiveId" clId="{96016EB8-947B-444A-9CF6-D79DDE4FB582}" dt="2023-05-12T14:45:06.846" v="0" actId="47"/>
        <pc:sldMkLst>
          <pc:docMk/>
          <pc:sldMk cId="789947504" sldId="1055"/>
        </pc:sldMkLst>
      </pc:sldChg>
      <pc:sldChg chg="del">
        <pc:chgData name="Ayo Teriba" userId="218024cf8e0176d6" providerId="LiveId" clId="{96016EB8-947B-444A-9CF6-D79DDE4FB582}" dt="2023-05-12T14:46:00.434" v="5" actId="47"/>
        <pc:sldMkLst>
          <pc:docMk/>
          <pc:sldMk cId="3863968936" sldId="1059"/>
        </pc:sldMkLst>
      </pc:sldChg>
      <pc:sldChg chg="del">
        <pc:chgData name="Ayo Teriba" userId="218024cf8e0176d6" providerId="LiveId" clId="{96016EB8-947B-444A-9CF6-D79DDE4FB582}" dt="2023-05-12T14:45:44.361" v="1" actId="47"/>
        <pc:sldMkLst>
          <pc:docMk/>
          <pc:sldMk cId="3532232853" sldId="1060"/>
        </pc:sldMkLst>
      </pc:sldChg>
      <pc:sldChg chg="del">
        <pc:chgData name="Ayo Teriba" userId="218024cf8e0176d6" providerId="LiveId" clId="{96016EB8-947B-444A-9CF6-D79DDE4FB582}" dt="2023-05-12T14:46:01.399" v="6" actId="47"/>
        <pc:sldMkLst>
          <pc:docMk/>
          <pc:sldMk cId="3477376993" sldId="1062"/>
        </pc:sldMkLst>
      </pc:sldChg>
      <pc:sldChg chg="modSp mod ord">
        <pc:chgData name="Ayo Teriba" userId="218024cf8e0176d6" providerId="LiveId" clId="{96016EB8-947B-444A-9CF6-D79DDE4FB582}" dt="2023-05-16T08:26:37.255" v="488" actId="20577"/>
        <pc:sldMkLst>
          <pc:docMk/>
          <pc:sldMk cId="2025370985" sldId="1063"/>
        </pc:sldMkLst>
        <pc:spChg chg="mod">
          <ac:chgData name="Ayo Teriba" userId="218024cf8e0176d6" providerId="LiveId" clId="{96016EB8-947B-444A-9CF6-D79DDE4FB582}" dt="2023-05-16T08:26:37.255" v="488" actId="20577"/>
          <ac:spMkLst>
            <pc:docMk/>
            <pc:sldMk cId="2025370985" sldId="1063"/>
            <ac:spMk id="63" creationId="{00000000-0000-0000-0000-000000000000}"/>
          </ac:spMkLst>
        </pc:spChg>
      </pc:sldChg>
      <pc:sldChg chg="del">
        <pc:chgData name="Ayo Teriba" userId="218024cf8e0176d6" providerId="LiveId" clId="{96016EB8-947B-444A-9CF6-D79DDE4FB582}" dt="2023-05-12T14:45:06.846" v="0" actId="47"/>
        <pc:sldMkLst>
          <pc:docMk/>
          <pc:sldMk cId="1196020109" sldId="1065"/>
        </pc:sldMkLst>
      </pc:sldChg>
      <pc:sldChg chg="add del">
        <pc:chgData name="Ayo Teriba" userId="218024cf8e0176d6" providerId="LiveId" clId="{96016EB8-947B-444A-9CF6-D79DDE4FB582}" dt="2023-05-12T16:35:41.533" v="224"/>
        <pc:sldMkLst>
          <pc:docMk/>
          <pc:sldMk cId="1503863402" sldId="1070"/>
        </pc:sldMkLst>
      </pc:sldChg>
      <pc:sldChg chg="del">
        <pc:chgData name="Ayo Teriba" userId="218024cf8e0176d6" providerId="LiveId" clId="{96016EB8-947B-444A-9CF6-D79DDE4FB582}" dt="2023-05-12T14:45:06.846" v="0" actId="47"/>
        <pc:sldMkLst>
          <pc:docMk/>
          <pc:sldMk cId="714094703" sldId="1072"/>
        </pc:sldMkLst>
      </pc:sldChg>
      <pc:sldChg chg="del">
        <pc:chgData name="Ayo Teriba" userId="218024cf8e0176d6" providerId="LiveId" clId="{96016EB8-947B-444A-9CF6-D79DDE4FB582}" dt="2023-05-12T14:45:06.846" v="0" actId="47"/>
        <pc:sldMkLst>
          <pc:docMk/>
          <pc:sldMk cId="3832992027" sldId="1073"/>
        </pc:sldMkLst>
      </pc:sldChg>
      <pc:sldChg chg="del">
        <pc:chgData name="Ayo Teriba" userId="218024cf8e0176d6" providerId="LiveId" clId="{96016EB8-947B-444A-9CF6-D79DDE4FB582}" dt="2023-05-12T14:45:06.846" v="0" actId="47"/>
        <pc:sldMkLst>
          <pc:docMk/>
          <pc:sldMk cId="3876714198" sldId="1074"/>
        </pc:sldMkLst>
      </pc:sldChg>
      <pc:sldChg chg="del">
        <pc:chgData name="Ayo Teriba" userId="218024cf8e0176d6" providerId="LiveId" clId="{96016EB8-947B-444A-9CF6-D79DDE4FB582}" dt="2023-05-12T14:45:06.846" v="0" actId="47"/>
        <pc:sldMkLst>
          <pc:docMk/>
          <pc:sldMk cId="1136790041" sldId="1078"/>
        </pc:sldMkLst>
      </pc:sldChg>
      <pc:sldChg chg="del">
        <pc:chgData name="Ayo Teriba" userId="218024cf8e0176d6" providerId="LiveId" clId="{96016EB8-947B-444A-9CF6-D79DDE4FB582}" dt="2023-05-12T14:45:45.560" v="2" actId="47"/>
        <pc:sldMkLst>
          <pc:docMk/>
          <pc:sldMk cId="2646375999" sldId="1079"/>
        </pc:sldMkLst>
      </pc:sldChg>
      <pc:sldChg chg="del">
        <pc:chgData name="Ayo Teriba" userId="218024cf8e0176d6" providerId="LiveId" clId="{96016EB8-947B-444A-9CF6-D79DDE4FB582}" dt="2023-05-12T14:45:48.324" v="3" actId="47"/>
        <pc:sldMkLst>
          <pc:docMk/>
          <pc:sldMk cId="333655556" sldId="1080"/>
        </pc:sldMkLst>
      </pc:sldChg>
      <pc:sldChg chg="del">
        <pc:chgData name="Ayo Teriba" userId="218024cf8e0176d6" providerId="LiveId" clId="{96016EB8-947B-444A-9CF6-D79DDE4FB582}" dt="2023-05-12T14:45:52.932" v="4" actId="47"/>
        <pc:sldMkLst>
          <pc:docMk/>
          <pc:sldMk cId="905782940" sldId="1081"/>
        </pc:sldMkLst>
      </pc:sldChg>
      <pc:sldChg chg="modSp mod">
        <pc:chgData name="Ayo Teriba" userId="218024cf8e0176d6" providerId="LiveId" clId="{96016EB8-947B-444A-9CF6-D79DDE4FB582}" dt="2023-05-12T16:12:30.356" v="115" actId="20577"/>
        <pc:sldMkLst>
          <pc:docMk/>
          <pc:sldMk cId="3323427636" sldId="1082"/>
        </pc:sldMkLst>
        <pc:spChg chg="mod">
          <ac:chgData name="Ayo Teriba" userId="218024cf8e0176d6" providerId="LiveId" clId="{96016EB8-947B-444A-9CF6-D79DDE4FB582}" dt="2023-05-12T16:12:30.356" v="115" actId="20577"/>
          <ac:spMkLst>
            <pc:docMk/>
            <pc:sldMk cId="3323427636" sldId="1082"/>
            <ac:spMk id="8" creationId="{56DD786E-4DB8-F07F-6302-C4EAA69037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218024cf8e0176d6/Documents/2021-2026%20Forecasts%20of%20FX%20and%20CP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218024cf8e0176d6/Documents/2021-2026%20Forecasts%20of%20FX%20and%20CP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1" i="0" u="none" strike="noStrike" kern="1200" spc="0" baseline="0">
                <a:solidFill>
                  <a:srgbClr val="3333FF"/>
                </a:solidFill>
                <a:latin typeface="Garamond" panose="02020404030301010803" pitchFamily="18" charset="0"/>
                <a:ea typeface="+mn-ea"/>
                <a:cs typeface="+mn-cs"/>
              </a:defRPr>
            </a:pPr>
            <a:r>
              <a:rPr lang="en-US" dirty="0"/>
              <a:t>Chart 1 Global Asset Prices</a:t>
            </a:r>
          </a:p>
        </c:rich>
      </c:tx>
      <c:overlay val="0"/>
      <c:spPr>
        <a:noFill/>
        <a:ln>
          <a:noFill/>
        </a:ln>
        <a:effectLst/>
      </c:spPr>
      <c:txPr>
        <a:bodyPr rot="0" spcFirstLastPara="1" vertOverflow="ellipsis" vert="horz" wrap="square" anchor="ctr" anchorCtr="1"/>
        <a:lstStyle/>
        <a:p>
          <a:pPr>
            <a:defRPr sz="960" b="1" i="0" u="none" strike="noStrike" kern="1200" spc="0" baseline="0">
              <a:solidFill>
                <a:srgbClr val="3333FF"/>
              </a:solidFill>
              <a:latin typeface="Garamond" panose="02020404030301010803" pitchFamily="18" charset="0"/>
              <a:ea typeface="+mn-ea"/>
              <a:cs typeface="+mn-cs"/>
            </a:defRPr>
          </a:pPr>
          <a:endParaRPr lang="en-NG"/>
        </a:p>
      </c:txPr>
    </c:title>
    <c:autoTitleDeleted val="0"/>
    <c:plotArea>
      <c:layout>
        <c:manualLayout>
          <c:layoutTarget val="inner"/>
          <c:xMode val="edge"/>
          <c:yMode val="edge"/>
          <c:x val="8.9098209343735787E-2"/>
          <c:y val="0.16550925925925927"/>
          <c:w val="0.76944600550462894"/>
          <c:h val="0.49610931506859274"/>
        </c:manualLayout>
      </c:layout>
      <c:lineChart>
        <c:grouping val="standard"/>
        <c:varyColors val="0"/>
        <c:ser>
          <c:idx val="0"/>
          <c:order val="0"/>
          <c:tx>
            <c:strRef>
              <c:f>'[2021-2026 Forecasts of FX and CPI.xlsx]20220429_Comparative Movements '!$B$19</c:f>
              <c:strCache>
                <c:ptCount val="1"/>
                <c:pt idx="0">
                  <c:v>▫      Global Oil Price, Brent Crude (US$ per bsrrel) IMF WEO</c:v>
                </c:pt>
              </c:strCache>
            </c:strRef>
          </c:tx>
          <c:spPr>
            <a:ln w="15875" cap="rnd">
              <a:solidFill>
                <a:srgbClr val="3333FF"/>
              </a:solidFill>
              <a:round/>
            </a:ln>
            <a:effectLst/>
          </c:spPr>
          <c:marker>
            <c:symbol val="none"/>
          </c:marker>
          <c:cat>
            <c:numRef>
              <c:f>'[2021-2026 Forecasts of FX and CPI.xlsx]20220429_Comparative Movements '!$C$18:$N$18</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'[2021-2026 Forecasts of FX and CPI.xlsx]20220429_Comparative Movements '!$C$19:$N$19</c:f>
              <c:numCache>
                <c:formatCode>0.0</c:formatCode>
                <c:ptCount val="12"/>
                <c:pt idx="0">
                  <c:v>44.048000000000002</c:v>
                </c:pt>
                <c:pt idx="1">
                  <c:v>54.401000000000003</c:v>
                </c:pt>
                <c:pt idx="2">
                  <c:v>71.070999999999998</c:v>
                </c:pt>
                <c:pt idx="3">
                  <c:v>64.031999999999996</c:v>
                </c:pt>
                <c:pt idx="4">
                  <c:v>42.298000000000002</c:v>
                </c:pt>
                <c:pt idx="5">
                  <c:v>70.442999999999998</c:v>
                </c:pt>
                <c:pt idx="6">
                  <c:v>110.815</c:v>
                </c:pt>
                <c:pt idx="7">
                  <c:v>96.091999999999999</c:v>
                </c:pt>
                <c:pt idx="8">
                  <c:v>87.238</c:v>
                </c:pt>
                <c:pt idx="9">
                  <c:v>81.363</c:v>
                </c:pt>
                <c:pt idx="10">
                  <c:v>77.582999999999998</c:v>
                </c:pt>
                <c:pt idx="11">
                  <c:v>74.923000000000002</c:v>
                </c:pt>
              </c:numCache>
            </c:numRef>
          </c:val>
          <c:smooth val="0"/>
          <c:extLst>
            <c:ext xmlns:c16="http://schemas.microsoft.com/office/drawing/2014/chart" uri="{C3380CC4-5D6E-409C-BE32-E72D297353CC}">
              <c16:uniqueId val="{00000000-D7F9-475D-A0B9-AA42BFEEE0CB}"/>
            </c:ext>
          </c:extLst>
        </c:ser>
        <c:dLbls>
          <c:showLegendKey val="0"/>
          <c:showVal val="0"/>
          <c:showCatName val="0"/>
          <c:showSerName val="0"/>
          <c:showPercent val="0"/>
          <c:showBubbleSize val="0"/>
        </c:dLbls>
        <c:marker val="1"/>
        <c:smooth val="0"/>
        <c:axId val="2075487615"/>
        <c:axId val="2075494687"/>
      </c:lineChart>
      <c:lineChart>
        <c:grouping val="standard"/>
        <c:varyColors val="0"/>
        <c:ser>
          <c:idx val="1"/>
          <c:order val="1"/>
          <c:tx>
            <c:strRef>
              <c:f>'[2021-2026 Forecasts of FX and CPI.xlsx]20220429_Comparative Movements '!$B$20</c:f>
              <c:strCache>
                <c:ptCount val="1"/>
                <c:pt idx="0">
                  <c:v>−     Global Equity Index, MSCI World (1987-100), EA NEO</c:v>
                </c:pt>
              </c:strCache>
            </c:strRef>
          </c:tx>
          <c:spPr>
            <a:ln w="15875" cap="rnd">
              <a:solidFill>
                <a:srgbClr val="00CC00"/>
              </a:solidFill>
              <a:round/>
            </a:ln>
            <a:effectLst/>
          </c:spPr>
          <c:marker>
            <c:symbol val="none"/>
          </c:marker>
          <c:cat>
            <c:numRef>
              <c:f>'[2021-2026 Forecasts of FX and CPI.xlsx]20220429_Comparative Movements '!$C$18:$N$18</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'[2021-2026 Forecasts of FX and CPI.xlsx]20220429_Comparative Movements '!$C$20:$N$20</c:f>
              <c:numCache>
                <c:formatCode>#,##0</c:formatCode>
                <c:ptCount val="12"/>
                <c:pt idx="0">
                  <c:v>1751.2</c:v>
                </c:pt>
                <c:pt idx="1">
                  <c:v>2103.4</c:v>
                </c:pt>
                <c:pt idx="2">
                  <c:v>1883.9</c:v>
                </c:pt>
                <c:pt idx="3">
                  <c:v>2358.5</c:v>
                </c:pt>
                <c:pt idx="4">
                  <c:v>2690</c:v>
                </c:pt>
                <c:pt idx="5">
                  <c:v>3231.7</c:v>
                </c:pt>
                <c:pt idx="6">
                  <c:v>3502.5</c:v>
                </c:pt>
                <c:pt idx="7">
                  <c:v>3796</c:v>
                </c:pt>
                <c:pt idx="8">
                  <c:v>4114.1000000000004</c:v>
                </c:pt>
                <c:pt idx="9">
                  <c:v>4458.8999999999996</c:v>
                </c:pt>
                <c:pt idx="10">
                  <c:v>4832.6000000000004</c:v>
                </c:pt>
                <c:pt idx="11">
                  <c:v>5327.5</c:v>
                </c:pt>
              </c:numCache>
            </c:numRef>
          </c:val>
          <c:smooth val="0"/>
          <c:extLst>
            <c:ext xmlns:c16="http://schemas.microsoft.com/office/drawing/2014/chart" uri="{C3380CC4-5D6E-409C-BE32-E72D297353CC}">
              <c16:uniqueId val="{00000001-D7F9-475D-A0B9-AA42BFEEE0CB}"/>
            </c:ext>
          </c:extLst>
        </c:ser>
        <c:dLbls>
          <c:showLegendKey val="0"/>
          <c:showVal val="0"/>
          <c:showCatName val="0"/>
          <c:showSerName val="0"/>
          <c:showPercent val="0"/>
          <c:showBubbleSize val="0"/>
        </c:dLbls>
        <c:marker val="1"/>
        <c:smooth val="0"/>
        <c:axId val="2075507999"/>
        <c:axId val="2075495103"/>
      </c:lineChart>
      <c:catAx>
        <c:axId val="207548761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crossAx val="2075494687"/>
        <c:crosses val="autoZero"/>
        <c:auto val="1"/>
        <c:lblAlgn val="ctr"/>
        <c:lblOffset val="100"/>
        <c:noMultiLvlLbl val="0"/>
      </c:catAx>
      <c:valAx>
        <c:axId val="20754946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r>
                  <a:rPr lang="en-US" dirty="0"/>
                  <a:t>US$ per barrel</a:t>
                </a:r>
              </a:p>
            </c:rich>
          </c:tx>
          <c:layout>
            <c:manualLayout>
              <c:xMode val="edge"/>
              <c:yMode val="edge"/>
              <c:x val="2.2983803215766577E-3"/>
              <c:y val="0.32209411036589719"/>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crossAx val="2075487615"/>
        <c:crosses val="autoZero"/>
        <c:crossBetween val="between"/>
      </c:valAx>
      <c:valAx>
        <c:axId val="2075495103"/>
        <c:scaling>
          <c:orientation val="minMax"/>
        </c:scaling>
        <c:delete val="0"/>
        <c:axPos val="r"/>
        <c:title>
          <c:tx>
            <c:rich>
              <a:bodyPr rot="-54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r>
                  <a:rPr lang="en-US" dirty="0"/>
                  <a:t>1987=100</a:t>
                </a:r>
              </a:p>
            </c:rich>
          </c:tx>
          <c:layout>
            <c:manualLayout>
              <c:xMode val="edge"/>
              <c:yMode val="edge"/>
              <c:x val="0.95954309096823509"/>
              <c:y val="0.37927028500806731"/>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crossAx val="2075507999"/>
        <c:crosses val="max"/>
        <c:crossBetween val="between"/>
      </c:valAx>
      <c:catAx>
        <c:axId val="2075507999"/>
        <c:scaling>
          <c:orientation val="minMax"/>
        </c:scaling>
        <c:delete val="1"/>
        <c:axPos val="b"/>
        <c:numFmt formatCode="General" sourceLinked="1"/>
        <c:majorTickMark val="out"/>
        <c:minorTickMark val="none"/>
        <c:tickLblPos val="nextTo"/>
        <c:crossAx val="2075495103"/>
        <c:crosses val="autoZero"/>
        <c:auto val="1"/>
        <c:lblAlgn val="ctr"/>
        <c:lblOffset val="100"/>
        <c:noMultiLvlLbl val="0"/>
      </c:catAx>
      <c:spPr>
        <a:noFill/>
        <a:ln>
          <a:noFill/>
        </a:ln>
        <a:effectLst/>
      </c:spPr>
    </c:plotArea>
    <c:legend>
      <c:legendPos val="b"/>
      <c:layout>
        <c:manualLayout>
          <c:xMode val="edge"/>
          <c:yMode val="edge"/>
          <c:x val="0"/>
          <c:y val="0.8119980325730578"/>
          <c:w val="0.99318292626085436"/>
          <c:h val="0.1880019674269422"/>
        </c:manualLayout>
      </c:layout>
      <c:overlay val="0"/>
      <c:spPr>
        <a:noFill/>
        <a:ln>
          <a:noFill/>
        </a:ln>
        <a:effectLst/>
      </c:spPr>
      <c:txPr>
        <a:bodyPr rot="0" spcFirstLastPara="1" vertOverflow="ellipsis" vert="horz" wrap="square" anchor="ctr" anchorCtr="1"/>
        <a:lstStyle/>
        <a:p>
          <a:pPr>
            <a:defRPr sz="800" b="1" i="0" u="none" strike="noStrike" kern="1200" baseline="0">
              <a:solidFill>
                <a:srgbClr val="3333FF"/>
              </a:solidFill>
              <a:latin typeface="Garamond" panose="02020404030301010803" pitchFamily="18" charset="0"/>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solidFill>
        <a:srgbClr val="5F87D7"/>
      </a:solidFill>
      <a:round/>
    </a:ln>
    <a:effectLst/>
  </c:spPr>
  <c:txPr>
    <a:bodyPr/>
    <a:lstStyle/>
    <a:p>
      <a:pPr>
        <a:defRPr sz="800" b="1">
          <a:solidFill>
            <a:srgbClr val="3333FF"/>
          </a:solidFill>
          <a:latin typeface="Garamond" panose="02020404030301010803" pitchFamily="18" charset="0"/>
        </a:defRPr>
      </a:pPr>
      <a:endParaRPr lang="en-N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rgbClr val="0000FF"/>
                </a:solidFill>
                <a:latin typeface="Garamond" panose="02020404030301010803" pitchFamily="18" charset="0"/>
                <a:ea typeface="+mn-ea"/>
                <a:cs typeface="+mn-cs"/>
              </a:defRPr>
            </a:pPr>
            <a:r>
              <a:rPr lang="en-US" dirty="0"/>
              <a:t>Chart 2: Global Export Flows and FDI Stocks</a:t>
            </a:r>
          </a:p>
        </c:rich>
      </c:tx>
      <c:layout>
        <c:manualLayout>
          <c:xMode val="edge"/>
          <c:yMode val="edge"/>
          <c:x val="0.1441813085040273"/>
          <c:y val="3.7620649442958426E-2"/>
        </c:manualLayout>
      </c:layout>
      <c:overlay val="0"/>
      <c:spPr>
        <a:noFill/>
        <a:ln>
          <a:noFill/>
        </a:ln>
        <a:effectLst/>
      </c:spPr>
      <c:txPr>
        <a:bodyPr rot="0" spcFirstLastPara="1" vertOverflow="ellipsis" vert="horz" wrap="square" anchor="ctr" anchorCtr="1"/>
        <a:lstStyle/>
        <a:p>
          <a:pPr>
            <a:defRPr sz="960" b="1" i="0" u="none" strike="noStrike" kern="1200" spc="0" baseline="0">
              <a:solidFill>
                <a:srgbClr val="0000FF"/>
              </a:solidFill>
              <a:latin typeface="Garamond" panose="02020404030301010803" pitchFamily="18" charset="0"/>
              <a:ea typeface="+mn-ea"/>
              <a:cs typeface="+mn-cs"/>
            </a:defRPr>
          </a:pPr>
          <a:endParaRPr lang="en-NG"/>
        </a:p>
      </c:txPr>
    </c:title>
    <c:autoTitleDeleted val="0"/>
    <c:plotArea>
      <c:layout>
        <c:manualLayout>
          <c:layoutTarget val="inner"/>
          <c:xMode val="edge"/>
          <c:yMode val="edge"/>
          <c:x val="0.10401088823482128"/>
          <c:y val="0.13505349809742681"/>
          <c:w val="0.83133358014512237"/>
          <c:h val="0.59663153149714354"/>
        </c:manualLayout>
      </c:layout>
      <c:lineChart>
        <c:grouping val="standard"/>
        <c:varyColors val="0"/>
        <c:ser>
          <c:idx val="2"/>
          <c:order val="0"/>
          <c:tx>
            <c:strRef>
              <c:f>'[2021-2026 Forecasts of FX and CPI.xlsx]20220429_Comparative Movements '!$B$22</c:f>
              <c:strCache>
                <c:ptCount val="1"/>
                <c:pt idx="0">
                  <c:v>▫      Global Exports, US$ Trillions. EA NEO</c:v>
                </c:pt>
              </c:strCache>
            </c:strRef>
          </c:tx>
          <c:spPr>
            <a:ln w="15875" cap="rnd">
              <a:solidFill>
                <a:srgbClr val="0000FF"/>
              </a:solidFill>
              <a:round/>
            </a:ln>
            <a:effectLst/>
          </c:spPr>
          <c:marker>
            <c:symbol val="none"/>
          </c:marker>
          <c:dLbls>
            <c:numFmt formatCode="#,##0.0" sourceLinked="0"/>
            <c:spPr>
              <a:noFill/>
              <a:ln>
                <a:noFill/>
              </a:ln>
              <a:effectLst/>
            </c:spPr>
            <c:txPr>
              <a:bodyPr rot="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'[2021-2026 Forecasts of FX and CPI.xlsx]20220429_Comparative Movements '!$C$21:$N$21</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'[2021-2026 Forecasts of FX and CPI.xlsx]20220429_Comparative Movements '!$C$22:$N$22</c:f>
              <c:numCache>
                <c:formatCode>#,##0.00</c:formatCode>
                <c:ptCount val="12"/>
                <c:pt idx="0">
                  <c:v>20.911195650426599</c:v>
                </c:pt>
                <c:pt idx="1">
                  <c:v>23.078532359250325</c:v>
                </c:pt>
                <c:pt idx="2">
                  <c:v>25.363909548353391</c:v>
                </c:pt>
                <c:pt idx="3">
                  <c:v>24.961493215487533</c:v>
                </c:pt>
                <c:pt idx="4">
                  <c:v>22.374172119749289</c:v>
                </c:pt>
                <c:pt idx="5">
                  <c:v>22.283900000000003</c:v>
                </c:pt>
                <c:pt idx="6">
                  <c:v>23.798599999999997</c:v>
                </c:pt>
                <c:pt idx="7">
                  <c:v>25.4163</c:v>
                </c:pt>
                <c:pt idx="8">
                  <c:v>27.143999999999998</c:v>
                </c:pt>
                <c:pt idx="9">
                  <c:v>28.989000000000001</c:v>
                </c:pt>
                <c:pt idx="10">
                  <c:v>30.959499999999998</c:v>
                </c:pt>
                <c:pt idx="11">
                  <c:v>33.064</c:v>
                </c:pt>
              </c:numCache>
            </c:numRef>
          </c:val>
          <c:smooth val="0"/>
          <c:extLst>
            <c:ext xmlns:c16="http://schemas.microsoft.com/office/drawing/2014/chart" uri="{C3380CC4-5D6E-409C-BE32-E72D297353CC}">
              <c16:uniqueId val="{00000000-DA8F-48FC-A2B3-9B6F495A0669}"/>
            </c:ext>
          </c:extLst>
        </c:ser>
        <c:ser>
          <c:idx val="3"/>
          <c:order val="1"/>
          <c:tx>
            <c:strRef>
              <c:f>'[2021-2026 Forecasts of FX and CPI.xlsx]20220429_Comparative Movements '!$B$23</c:f>
              <c:strCache>
                <c:ptCount val="1"/>
                <c:pt idx="0">
                  <c:v>▫      Global FDI Stock, US$ Trillions, EA NEO</c:v>
                </c:pt>
              </c:strCache>
            </c:strRef>
          </c:tx>
          <c:spPr>
            <a:ln w="15875" cap="rnd">
              <a:solidFill>
                <a:srgbClr val="00B050"/>
              </a:solidFill>
              <a:round/>
            </a:ln>
            <a:effectLst/>
          </c:spPr>
          <c:marker>
            <c:symbol val="none"/>
          </c:marker>
          <c:dLbls>
            <c:numFmt formatCode="#,##0.0" sourceLinked="0"/>
            <c:spPr>
              <a:noFill/>
              <a:ln>
                <a:noFill/>
              </a:ln>
              <a:effectLst/>
            </c:spPr>
            <c:txPr>
              <a:bodyPr rot="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'[2021-2026 Forecasts of FX and CPI.xlsx]20220429_Comparative Movements '!$C$21:$N$21</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'[2021-2026 Forecasts of FX and CPI.xlsx]20220429_Comparative Movements '!$C$23:$N$23</c:f>
              <c:numCache>
                <c:formatCode>#,##0.00</c:formatCode>
                <c:ptCount val="12"/>
                <c:pt idx="0">
                  <c:v>28.4663</c:v>
                </c:pt>
                <c:pt idx="1">
                  <c:v>33.162199999999999</c:v>
                </c:pt>
                <c:pt idx="2">
                  <c:v>32.784099999999995</c:v>
                </c:pt>
                <c:pt idx="3">
                  <c:v>36.377400000000002</c:v>
                </c:pt>
                <c:pt idx="4">
                  <c:v>41.354199999999999</c:v>
                </c:pt>
                <c:pt idx="5">
                  <c:v>45.040513388000001</c:v>
                </c:pt>
                <c:pt idx="6">
                  <c:v>49.844099999999997</c:v>
                </c:pt>
                <c:pt idx="7">
                  <c:v>54.721899999999998</c:v>
                </c:pt>
                <c:pt idx="8">
                  <c:v>60.076999999999998</c:v>
                </c:pt>
                <c:pt idx="9">
                  <c:v>65.956199999999995</c:v>
                </c:pt>
                <c:pt idx="10">
                  <c:v>72.410699999999991</c:v>
                </c:pt>
                <c:pt idx="11">
                  <c:v>79.496800000000007</c:v>
                </c:pt>
              </c:numCache>
            </c:numRef>
          </c:val>
          <c:smooth val="0"/>
          <c:extLst>
            <c:ext xmlns:c16="http://schemas.microsoft.com/office/drawing/2014/chart" uri="{C3380CC4-5D6E-409C-BE32-E72D297353CC}">
              <c16:uniqueId val="{00000001-DA8F-48FC-A2B3-9B6F495A0669}"/>
            </c:ext>
          </c:extLst>
        </c:ser>
        <c:dLbls>
          <c:showLegendKey val="0"/>
          <c:showVal val="0"/>
          <c:showCatName val="0"/>
          <c:showSerName val="0"/>
          <c:showPercent val="0"/>
          <c:showBubbleSize val="0"/>
        </c:dLbls>
        <c:smooth val="0"/>
        <c:axId val="818394848"/>
        <c:axId val="818395680"/>
      </c:lineChart>
      <c:catAx>
        <c:axId val="818394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crossAx val="818395680"/>
        <c:crosses val="autoZero"/>
        <c:auto val="1"/>
        <c:lblAlgn val="ctr"/>
        <c:lblOffset val="100"/>
        <c:noMultiLvlLbl val="0"/>
      </c:catAx>
      <c:valAx>
        <c:axId val="818395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r>
                  <a:rPr lang="en-US" dirty="0"/>
                  <a:t>Trillions of US$</a:t>
                </a:r>
              </a:p>
            </c:rich>
          </c:tx>
          <c:layout>
            <c:manualLayout>
              <c:xMode val="edge"/>
              <c:yMode val="edge"/>
              <c:x val="5.2427907499007168E-3"/>
              <c:y val="0.35118655132542131"/>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crossAx val="818394848"/>
        <c:crosses val="autoZero"/>
        <c:crossBetween val="between"/>
      </c:valAx>
      <c:spPr>
        <a:noFill/>
        <a:ln>
          <a:noFill/>
        </a:ln>
        <a:effectLst/>
      </c:spPr>
    </c:plotArea>
    <c:legend>
      <c:legendPos val="b"/>
      <c:layout>
        <c:manualLayout>
          <c:xMode val="edge"/>
          <c:yMode val="edge"/>
          <c:x val="7.0245486773567638E-3"/>
          <c:y val="0.85024674595254845"/>
          <c:w val="0.990350591650904"/>
          <c:h val="0.14966855156944966"/>
        </c:manualLayout>
      </c:layout>
      <c:overlay val="0"/>
      <c:spPr>
        <a:noFill/>
        <a:ln>
          <a:noFill/>
        </a:ln>
        <a:effectLst/>
      </c:spPr>
      <c:txPr>
        <a:bodyPr rot="0" spcFirstLastPara="1" vertOverflow="ellipsis" vert="horz" wrap="square" anchor="ctr" anchorCtr="1"/>
        <a:lstStyle/>
        <a:p>
          <a:pPr>
            <a:defRPr sz="800" b="1" i="0" u="none" strike="noStrike" kern="1200" baseline="0">
              <a:solidFill>
                <a:srgbClr val="0000FF"/>
              </a:solidFill>
              <a:latin typeface="Garamond" panose="02020404030301010803" pitchFamily="18" charset="0"/>
              <a:ea typeface="+mn-ea"/>
              <a:cs typeface="+mn-cs"/>
            </a:defRPr>
          </a:pPr>
          <a:endParaRPr lang="en-NG"/>
        </a:p>
      </c:txPr>
    </c:legend>
    <c:plotVisOnly val="1"/>
    <c:dispBlanksAs val="gap"/>
    <c:showDLblsOverMax val="0"/>
    <c:extLst/>
  </c:chart>
  <c:spPr>
    <a:solidFill>
      <a:schemeClr val="bg1"/>
    </a:solidFill>
    <a:ln w="25400" cap="flat" cmpd="sng" algn="ctr">
      <a:solidFill>
        <a:srgbClr val="5F87D7"/>
      </a:solidFill>
      <a:round/>
    </a:ln>
    <a:effectLst/>
  </c:spPr>
  <c:txPr>
    <a:bodyPr/>
    <a:lstStyle/>
    <a:p>
      <a:pPr>
        <a:defRPr sz="800" b="1">
          <a:solidFill>
            <a:srgbClr val="0000FF"/>
          </a:solidFill>
          <a:latin typeface="Garamond" panose="02020404030301010803" pitchFamily="18" charset="0"/>
        </a:defRPr>
      </a:pPr>
      <a:endParaRPr lang="en-NG"/>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6616" tIns="48308" rIns="96616" bIns="48308" rtlCol="0"/>
          <a:lstStyle>
            <a:lvl1pPr algn="l">
              <a:defRPr sz="1300"/>
            </a:lvl1pPr>
          </a:lstStyle>
          <a:p>
            <a:endParaRPr lang="en-US" dirty="0"/>
          </a:p>
        </p:txBody>
      </p:sp>
      <p:sp>
        <p:nvSpPr>
          <p:cNvPr id="3" name="Date Placeholder 2"/>
          <p:cNvSpPr>
            <a:spLocks noGrp="1"/>
          </p:cNvSpPr>
          <p:nvPr>
            <p:ph type="dt" idx="1"/>
          </p:nvPr>
        </p:nvSpPr>
        <p:spPr>
          <a:xfrm>
            <a:off x="4023092" y="0"/>
            <a:ext cx="3077739" cy="471055"/>
          </a:xfrm>
          <a:prstGeom prst="rect">
            <a:avLst/>
          </a:prstGeom>
        </p:spPr>
        <p:txBody>
          <a:bodyPr vert="horz" lIns="96616" tIns="48308" rIns="96616" bIns="48308" rtlCol="0"/>
          <a:lstStyle>
            <a:lvl1pPr algn="r">
              <a:defRPr sz="1300"/>
            </a:lvl1pPr>
          </a:lstStyle>
          <a:p>
            <a:fld id="{930FEDFF-BB46-43C6-82F8-7B658C141D19}" type="datetimeFigureOut">
              <a:rPr lang="en-US" smtClean="0"/>
              <a:t>5/14/2023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6616" tIns="48308" rIns="96616" bIns="48308"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6616" tIns="48308" rIns="96616" bIns="4830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6616" tIns="48308" rIns="96616" bIns="48308" rtlCol="0" anchor="b"/>
          <a:lstStyle>
            <a:lvl1pPr algn="r">
              <a:defRPr sz="1300"/>
            </a:lvl1pPr>
          </a:lstStyle>
          <a:p>
            <a:fld id="{5E3B41B6-87D3-46AB-97F3-AE260328FA32}" type="slidenum">
              <a:rPr lang="en-US" smtClean="0"/>
              <a:t>‹#›</a:t>
            </a:fld>
            <a:endParaRPr lang="en-US" dirty="0"/>
          </a:p>
        </p:txBody>
      </p:sp>
    </p:spTree>
    <p:extLst>
      <p:ext uri="{BB962C8B-B14F-4D97-AF65-F5344CB8AC3E}">
        <p14:creationId xmlns:p14="http://schemas.microsoft.com/office/powerpoint/2010/main" val="49015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dirty="0"/>
          </a:p>
        </p:txBody>
      </p:sp>
      <p:sp>
        <p:nvSpPr>
          <p:cNvPr id="4" name="Slide Number Placeholder 3"/>
          <p:cNvSpPr>
            <a:spLocks noGrp="1"/>
          </p:cNvSpPr>
          <p:nvPr>
            <p:ph type="sldNum" sz="quarter" idx="5"/>
          </p:nvPr>
        </p:nvSpPr>
        <p:spPr/>
        <p:txBody>
          <a:bodyPr/>
          <a:lstStyle/>
          <a:p>
            <a:fld id="{5E3B41B6-87D3-46AB-97F3-AE260328FA32}" type="slidenum">
              <a:rPr lang="en-US" smtClean="0"/>
              <a:t>2</a:t>
            </a:fld>
            <a:endParaRPr lang="en-US" dirty="0"/>
          </a:p>
        </p:txBody>
      </p:sp>
    </p:spTree>
    <p:extLst>
      <p:ext uri="{BB962C8B-B14F-4D97-AF65-F5344CB8AC3E}">
        <p14:creationId xmlns:p14="http://schemas.microsoft.com/office/powerpoint/2010/main" val="1426956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2953C5-D066-48B8-BE43-64A9E353A667}"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248971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8C5D34-8B53-41C9-8538-BCE16EF8AD87}"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375941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AC6706-41C4-446E-9B06-8398136673C1}"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1944811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3C7C30-4E07-4154-8A84-2A3780E363A7}"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472446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07E6A1-C540-49D4-B06C-8BB415D384B6}"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183715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6D57E4-4484-41C0-8CE1-2E181D0AC7F4}"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353517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A8A21A-EF2A-4E2B-957D-B18D2505E78B}"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2927211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B17E7B-6611-425D-974C-188931F0F388}" type="datetime1">
              <a:rPr lang="en-US" smtClean="0"/>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3774111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B2A57B-7847-4EF7-B1D5-38F477ABC37C}" type="datetime1">
              <a:rPr lang="en-US" smtClean="0"/>
              <a:t>5/14/2023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312899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ADD94-3F77-452B-8C2C-0339CACDE894}" type="datetime1">
              <a:rPr lang="en-US" smtClean="0"/>
              <a:t>5/14/2023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827111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89699-4852-4C38-B8E8-250A33F71FBC}"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375598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EC45D-4157-4145-8EBC-93B82A623865}"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4268815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A249F7-7557-4B3E-9A5D-5FEF3AB33559}"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192897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C01DEE-A0FD-4E23-9ACE-01D2C66D2FBC}"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4180496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F28625-39C2-4E0B-A024-948DE7E2C0D3}"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63F6D-9FE4-4392-97EC-B8043CBF641E}" type="slidenum">
              <a:rPr lang="en-US" smtClean="0"/>
              <a:t>‹#›</a:t>
            </a:fld>
            <a:endParaRPr lang="en-US" dirty="0"/>
          </a:p>
        </p:txBody>
      </p:sp>
    </p:spTree>
    <p:extLst>
      <p:ext uri="{BB962C8B-B14F-4D97-AF65-F5344CB8AC3E}">
        <p14:creationId xmlns:p14="http://schemas.microsoft.com/office/powerpoint/2010/main" val="6577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4A23E0-46FE-471D-B2AD-9A3B60D2C73F}" type="datetime1">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7490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5867EE-649B-4753-970F-70767D0F2F50}"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309587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E1B92D-B798-4F7A-AAA9-13FA7C6F4F46}" type="datetime1">
              <a:rPr lang="en-US" smtClean="0"/>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223350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82D59B-34B9-4FAE-8F94-A43BFD4A7C2B}" type="datetime1">
              <a:rPr lang="en-US" smtClean="0"/>
              <a:t>5/14/2023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159478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062DA-D8DA-46C0-B0F7-C87A51A338B4}" type="datetime1">
              <a:rPr lang="en-US" smtClean="0"/>
              <a:t>5/14/2023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303221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F1D738-4F5B-4F73-97CD-16BA70B35606}"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149878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62906A-C435-4353-AD21-B65A7936B95B}" type="datetime1">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967D09-3A63-487D-84D5-C140C46D93F1}" type="slidenum">
              <a:rPr lang="en-US" smtClean="0"/>
              <a:t>‹#›</a:t>
            </a:fld>
            <a:endParaRPr lang="en-US" dirty="0"/>
          </a:p>
        </p:txBody>
      </p:sp>
    </p:spTree>
    <p:extLst>
      <p:ext uri="{BB962C8B-B14F-4D97-AF65-F5344CB8AC3E}">
        <p14:creationId xmlns:p14="http://schemas.microsoft.com/office/powerpoint/2010/main" val="326689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FB352-A9FB-4F73-AE64-69EE2EDD6660}" type="datetime1">
              <a:rPr lang="en-US" smtClean="0"/>
              <a:t>5/14/2023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67D09-3A63-487D-84D5-C140C46D93F1}" type="slidenum">
              <a:rPr lang="en-US" smtClean="0"/>
              <a:t>‹#›</a:t>
            </a:fld>
            <a:endParaRPr lang="en-US" dirty="0"/>
          </a:p>
        </p:txBody>
      </p:sp>
      <p:pic>
        <p:nvPicPr>
          <p:cNvPr id="9" name="Picture 8" descr="Econ assoc top Continuation"/>
          <p:cNvPicPr/>
          <p:nvPr userDrawn="1"/>
        </p:nvPicPr>
        <p:blipFill>
          <a:blip r:embed="rId13" cstate="print"/>
          <a:srcRect/>
          <a:stretch>
            <a:fillRect/>
          </a:stretch>
        </p:blipFill>
        <p:spPr bwMode="auto">
          <a:xfrm>
            <a:off x="0" y="14288"/>
            <a:ext cx="2032000" cy="785812"/>
          </a:xfrm>
          <a:prstGeom prst="rect">
            <a:avLst/>
          </a:prstGeom>
          <a:noFill/>
          <a:ln w="9525">
            <a:noFill/>
            <a:miter lim="800000"/>
            <a:headEnd/>
            <a:tailEnd/>
          </a:ln>
        </p:spPr>
      </p:pic>
      <p:graphicFrame>
        <p:nvGraphicFramePr>
          <p:cNvPr id="10" name="Object 9"/>
          <p:cNvGraphicFramePr>
            <a:graphicFrameLocks noChangeAspect="1"/>
          </p:cNvGraphicFramePr>
          <p:nvPr userDrawn="1">
            <p:extLst>
              <p:ext uri="{D42A27DB-BD31-4B8C-83A1-F6EECF244321}">
                <p14:modId xmlns:p14="http://schemas.microsoft.com/office/powerpoint/2010/main" val="2197365745"/>
              </p:ext>
            </p:extLst>
          </p:nvPr>
        </p:nvGraphicFramePr>
        <p:xfrm>
          <a:off x="10872686" y="6019800"/>
          <a:ext cx="1319314" cy="838200"/>
        </p:xfrm>
        <a:graphic>
          <a:graphicData uri="http://schemas.openxmlformats.org/presentationml/2006/ole">
            <mc:AlternateContent xmlns:mc="http://schemas.openxmlformats.org/markup-compatibility/2006">
              <mc:Choice xmlns:v="urn:schemas-microsoft-com:vml" Requires="v">
                <p:oleObj name="Picture" r:id="rId14" imgW="2514600" imgH="2423880" progId="Word.Picture.8">
                  <p:embed/>
                </p:oleObj>
              </mc:Choice>
              <mc:Fallback>
                <p:oleObj name="Picture" r:id="rId14" imgW="2514600" imgH="2423880" progId="Word.Picture.8">
                  <p:embed/>
                  <p:pic>
                    <p:nvPicPr>
                      <p:cNvPr id="10" name="Object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872686" y="6019800"/>
                        <a:ext cx="1319314" cy="838200"/>
                      </a:xfrm>
                      <a:prstGeom prst="rect">
                        <a:avLst/>
                      </a:prstGeom>
                      <a:noFill/>
                    </p:spPr>
                  </p:pic>
                </p:oleObj>
              </mc:Fallback>
            </mc:AlternateContent>
          </a:graphicData>
        </a:graphic>
      </p:graphicFrame>
    </p:spTree>
    <p:extLst>
      <p:ext uri="{BB962C8B-B14F-4D97-AF65-F5344CB8AC3E}">
        <p14:creationId xmlns:p14="http://schemas.microsoft.com/office/powerpoint/2010/main" val="242818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4A31F-9640-4F7F-99D6-096DA202E83C}" type="datetime1">
              <a:rPr lang="en-US" smtClean="0"/>
              <a:t>5/14/2023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63F6D-9FE4-4392-97EC-B8043CBF641E}" type="slidenum">
              <a:rPr lang="en-US" smtClean="0"/>
              <a:t>‹#›</a:t>
            </a:fld>
            <a:endParaRPr lang="en-US" dirty="0"/>
          </a:p>
        </p:txBody>
      </p:sp>
    </p:spTree>
    <p:extLst>
      <p:ext uri="{BB962C8B-B14F-4D97-AF65-F5344CB8AC3E}">
        <p14:creationId xmlns:p14="http://schemas.microsoft.com/office/powerpoint/2010/main" val="3253350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5894294"/>
          </a:xfrm>
        </p:spPr>
        <p:txBody>
          <a:bodyPr>
            <a:normAutofit fontScale="90000"/>
          </a:bodyPr>
          <a:lstStyle/>
          <a:p>
            <a:pPr algn="ct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br>
              <a:rPr lang="en-GB" sz="24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br>
            <a:endParaRPr lang="en-GB" sz="6600" dirty="0">
              <a:solidFill>
                <a:srgbClr val="0000FF"/>
              </a:solidFill>
              <a:latin typeface="Garamond" panose="02020404030301010803" pitchFamily="18" charset="0"/>
            </a:endParaRPr>
          </a:p>
        </p:txBody>
      </p:sp>
      <p:pic>
        <p:nvPicPr>
          <p:cNvPr id="6" name="Picture 2"/>
          <p:cNvPicPr>
            <a:picLocks noChangeAspect="1" noChangeArrowheads="1"/>
          </p:cNvPicPr>
          <p:nvPr/>
        </p:nvPicPr>
        <p:blipFill>
          <a:blip r:embed="rId2" cstate="print"/>
          <a:srcRect/>
          <a:stretch>
            <a:fillRect/>
          </a:stretch>
        </p:blipFill>
        <p:spPr bwMode="auto">
          <a:xfrm>
            <a:off x="3495207" y="1383237"/>
            <a:ext cx="5201585" cy="4091526"/>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4B163F6D-9FE4-4392-97EC-B8043CBF641E}" type="slidenum">
              <a:rPr lang="en-US" smtClean="0">
                <a:solidFill>
                  <a:prstClr val="black">
                    <a:tint val="75000"/>
                  </a:prstClr>
                </a:solidFill>
              </a:rPr>
              <a:pPr/>
              <a:t>1</a:t>
            </a:fld>
            <a:endParaRPr lang="en-US" dirty="0">
              <a:solidFill>
                <a:prstClr val="black">
                  <a:tint val="75000"/>
                </a:prstClr>
              </a:solidFill>
            </a:endParaRPr>
          </a:p>
        </p:txBody>
      </p:sp>
      <p:sp>
        <p:nvSpPr>
          <p:cNvPr id="5" name="TextBox 4">
            <a:extLst>
              <a:ext uri="{FF2B5EF4-FFF2-40B4-BE49-F238E27FC236}">
                <a16:creationId xmlns:a16="http://schemas.microsoft.com/office/drawing/2014/main" id="{09D89BFE-A945-4347-8854-B0176DD63D89}"/>
              </a:ext>
            </a:extLst>
          </p:cNvPr>
          <p:cNvSpPr txBox="1"/>
          <p:nvPr/>
        </p:nvSpPr>
        <p:spPr>
          <a:xfrm>
            <a:off x="4687" y="0"/>
            <a:ext cx="150058" cy="6858000"/>
          </a:xfrm>
          <a:prstGeom prst="rect">
            <a:avLst/>
          </a:prstGeom>
          <a:solidFill>
            <a:srgbClr val="0F2470">
              <a:alpha val="92941"/>
            </a:srgbClr>
          </a:solidFill>
          <a:ln>
            <a:noFill/>
          </a:ln>
        </p:spPr>
        <p:txBody>
          <a:bodyPr wrap="square" rtlCol="0">
            <a:spAutoFit/>
          </a:bodyPr>
          <a:lstStyle/>
          <a:p>
            <a:endParaRPr lang="en-US" dirty="0"/>
          </a:p>
        </p:txBody>
      </p:sp>
    </p:spTree>
    <p:extLst>
      <p:ext uri="{BB962C8B-B14F-4D97-AF65-F5344CB8AC3E}">
        <p14:creationId xmlns:p14="http://schemas.microsoft.com/office/powerpoint/2010/main" val="186059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143013" y="4717487"/>
            <a:ext cx="1448973" cy="369332"/>
          </a:xfrm>
          <a:prstGeom prst="rect">
            <a:avLst/>
          </a:prstGeom>
          <a:noFill/>
        </p:spPr>
        <p:txBody>
          <a:bodyPr wrap="square" rtlCol="0">
            <a:spAutoFit/>
          </a:bodyPr>
          <a:lstStyle/>
          <a:p>
            <a:r>
              <a:rPr lang="en-GB" b="1" dirty="0">
                <a:solidFill>
                  <a:schemeClr val="bg1"/>
                </a:solidFill>
                <a:latin typeface="Garamond" panose="02020404030301010803" pitchFamily="18" charset="0"/>
              </a:rPr>
              <a:t>Headwinds</a:t>
            </a:r>
            <a:endParaRPr lang="en-US" dirty="0">
              <a:solidFill>
                <a:schemeClr val="bg1"/>
              </a:solidFill>
            </a:endParaRPr>
          </a:p>
        </p:txBody>
      </p:sp>
      <p:sp>
        <p:nvSpPr>
          <p:cNvPr id="62" name="TextBox 61"/>
          <p:cNvSpPr txBox="1"/>
          <p:nvPr/>
        </p:nvSpPr>
        <p:spPr>
          <a:xfrm>
            <a:off x="1956391" y="0"/>
            <a:ext cx="9485039" cy="1877437"/>
          </a:xfrm>
          <a:prstGeom prst="rect">
            <a:avLst/>
          </a:prstGeom>
          <a:noFill/>
        </p:spPr>
        <p:txBody>
          <a:bodyPr wrap="square" rtlCol="0">
            <a:spAutoFit/>
          </a:bodyPr>
          <a:lstStyle/>
          <a:p>
            <a:pPr algn="ctr"/>
            <a:r>
              <a:rPr lang="en-US" sz="32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Nigeria’s Economic Outlook</a:t>
            </a:r>
          </a:p>
          <a:p>
            <a:pPr algn="ctr"/>
            <a:r>
              <a:rPr lang="es-ES" sz="2400" kern="1200" dirty="0">
                <a:solidFill>
                  <a:srgbClr val="0000FF"/>
                </a:solidFill>
                <a:effectLst/>
                <a:latin typeface="Garamond" panose="02020404030301010803" pitchFamily="18" charset="0"/>
                <a:ea typeface="Calibri" panose="020F0502020204030204" pitchFamily="34" charset="0"/>
              </a:rPr>
              <a:t>Ayo Teriba</a:t>
            </a:r>
            <a:endParaRPr lang="en-NG" sz="2400" dirty="0">
              <a:effectLst/>
              <a:latin typeface="Times New Roman" panose="02020603050405020304" pitchFamily="18" charset="0"/>
              <a:ea typeface="Times New Roman" panose="02020603050405020304" pitchFamily="18" charset="0"/>
            </a:endParaRPr>
          </a:p>
          <a:p>
            <a:pPr algn="ctr"/>
            <a:r>
              <a:rPr lang="es-ES" sz="2000" kern="1200" dirty="0">
                <a:solidFill>
                  <a:srgbClr val="0000FF"/>
                </a:solidFill>
                <a:effectLst/>
                <a:latin typeface="Garamond" panose="02020404030301010803" pitchFamily="18" charset="0"/>
                <a:ea typeface="Calibri" panose="020F0502020204030204" pitchFamily="34" charset="0"/>
              </a:rPr>
              <a:t>CEO, Economic Associates</a:t>
            </a:r>
            <a:endParaRPr lang="en-NG" sz="2000" dirty="0">
              <a:effectLst/>
              <a:latin typeface="Times New Roman" panose="02020603050405020304" pitchFamily="18" charset="0"/>
              <a:ea typeface="Times New Roman" panose="02020603050405020304" pitchFamily="18" charset="0"/>
            </a:endParaRPr>
          </a:p>
          <a:p>
            <a:pPr algn="ctr"/>
            <a:r>
              <a:rPr lang="es-ES" sz="2000" kern="1200" dirty="0">
                <a:solidFill>
                  <a:srgbClr val="0000FF"/>
                </a:solidFill>
                <a:effectLst/>
                <a:latin typeface="Garamond" panose="02020404030301010803" pitchFamily="18" charset="0"/>
                <a:ea typeface="Calibri" panose="020F0502020204030204" pitchFamily="34" charset="0"/>
              </a:rPr>
              <a:t>ayo.teriba@econassociates.com</a:t>
            </a:r>
            <a:endParaRPr lang="en-US" sz="2000" dirty="0">
              <a:latin typeface="Times New Roman" panose="02020603050405020304" pitchFamily="18" charset="0"/>
              <a:ea typeface="Calibri" panose="020F0502020204030204" pitchFamily="34" charset="0"/>
            </a:endParaRPr>
          </a:p>
          <a:p>
            <a:pPr algn="ctr"/>
            <a:r>
              <a:rPr lang="es-ES" sz="2000" kern="1200" dirty="0">
                <a:solidFill>
                  <a:srgbClr val="0000FF"/>
                </a:solidFill>
                <a:effectLst/>
                <a:latin typeface="Garamond" panose="02020404030301010803" pitchFamily="18" charset="0"/>
                <a:ea typeface="Calibri" panose="020F0502020204030204" pitchFamily="34" charset="0"/>
              </a:rPr>
              <a:t>Author page: http://ssrn.com/author=358232</a:t>
            </a:r>
            <a:endParaRPr lang="en-NG" sz="2800" dirty="0">
              <a:effectLst/>
              <a:latin typeface="Times New Roman" panose="02020603050405020304" pitchFamily="18" charset="0"/>
              <a:ea typeface="Times New Roman" panose="02020603050405020304" pitchFamily="18" charset="0"/>
            </a:endParaRPr>
          </a:p>
        </p:txBody>
      </p:sp>
      <p:sp>
        <p:nvSpPr>
          <p:cNvPr id="63" name="TextBox 62"/>
          <p:cNvSpPr txBox="1"/>
          <p:nvPr/>
        </p:nvSpPr>
        <p:spPr>
          <a:xfrm>
            <a:off x="960120" y="2015611"/>
            <a:ext cx="10481310" cy="4462760"/>
          </a:xfrm>
          <a:prstGeom prst="rect">
            <a:avLst/>
          </a:prstGeom>
          <a:noFill/>
          <a:ln w="25400">
            <a:solidFill>
              <a:srgbClr val="5F87D7"/>
            </a:solidFill>
          </a:ln>
        </p:spPr>
        <p:txBody>
          <a:bodyPr wrap="square" rtlCol="0">
            <a:spAutoFit/>
          </a:bodyPr>
          <a:lstStyle/>
          <a:p>
            <a:pPr marL="285750" indent="-285750">
              <a:buFont typeface="+mj-lt"/>
              <a:buAutoNum type="arabicPeriod"/>
              <a:tabLst>
                <a:tab pos="914400" algn="l"/>
              </a:tabLst>
            </a:pPr>
            <a:r>
              <a:rPr lang="en-GB" sz="2000" b="1" dirty="0">
                <a:solidFill>
                  <a:srgbClr val="0000FF"/>
                </a:solidFill>
                <a:latin typeface="Garamond" panose="02020404030301010803" pitchFamily="18" charset="0"/>
                <a:cs typeface="Times New Roman" panose="02020603050405020304" pitchFamily="18" charset="0"/>
              </a:rPr>
              <a:t>Global Outlook:</a:t>
            </a:r>
            <a:r>
              <a:rPr lang="en-GB" sz="2000" i="1" dirty="0">
                <a:solidFill>
                  <a:srgbClr val="0000FF"/>
                </a:solidFill>
                <a:latin typeface="Garamond" panose="02020404030301010803" pitchFamily="18" charset="0"/>
                <a:cs typeface="Times New Roman" panose="02020603050405020304" pitchFamily="18" charset="0"/>
              </a:rPr>
              <a:t> Production, Innovation, Headwinds, Tailwinds</a:t>
            </a:r>
            <a:endParaRPr lang="en-NG" sz="2000" dirty="0">
              <a:solidFill>
                <a:srgbClr val="0000FF"/>
              </a:solidFill>
              <a:latin typeface="Garamond" panose="02020404030301010803" pitchFamily="18" charset="0"/>
              <a:cs typeface="Times New Roman" panose="02020603050405020304" pitchFamily="18" charset="0"/>
            </a:endParaRPr>
          </a:p>
          <a:p>
            <a:pPr marL="914400" lvl="1" indent="-457200">
              <a:buFont typeface="+mj-lt"/>
              <a:buAutoNum type="alphaLcPeriod"/>
            </a:pPr>
            <a:r>
              <a:rPr lang="en-GB"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The Perfect Storm</a:t>
            </a:r>
            <a:r>
              <a:rPr lang="en-GB"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Ripple Effects of Geopolitical Tensions</a:t>
            </a:r>
            <a:endParaRPr lang="en-NG" i="1" dirty="0">
              <a:latin typeface="Garamond" panose="02020404030301010803" pitchFamily="18" charset="0"/>
              <a:ea typeface="Calibri" panose="020F0502020204030204" pitchFamily="34" charset="0"/>
              <a:cs typeface="Times New Roman" panose="02020603050405020304" pitchFamily="18" charset="0"/>
            </a:endParaRPr>
          </a:p>
          <a:p>
            <a:pPr marL="914400" lvl="1" indent="-457200">
              <a:spcAft>
                <a:spcPts val="1200"/>
              </a:spcAft>
              <a:buFont typeface="+mj-lt"/>
              <a:buAutoNum type="alphaLcPeriod"/>
            </a:pPr>
            <a:r>
              <a:rPr lang="en-GB"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Beyond the Storm</a:t>
            </a:r>
            <a:r>
              <a:rPr lang="en-GB"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Transaction/Portfolio Headwinds/Tailwinds</a:t>
            </a:r>
            <a:endParaRPr lang="en-US" i="1" dirty="0">
              <a:solidFill>
                <a:srgbClr val="0000FF"/>
              </a:solidFill>
              <a:latin typeface="Garamond" panose="02020404030301010803" pitchFamily="18" charset="0"/>
              <a:ea typeface="Calibri" panose="020F0502020204030204" pitchFamily="34" charset="0"/>
              <a:cs typeface="Times New Roman" panose="02020603050405020304" pitchFamily="18" charset="0"/>
            </a:endParaRPr>
          </a:p>
          <a:p>
            <a:pPr marL="285750" indent="-285750">
              <a:buFont typeface="+mj-lt"/>
              <a:buAutoNum type="arabi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National Outlook</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Revenue, Interest Payments, Forex Inflows</a:t>
            </a:r>
            <a:endParaRPr lang="en-NG" b="1" dirty="0">
              <a:effectLst/>
              <a:latin typeface="Garamond" panose="02020404030301010803" pitchFamily="18" charset="0"/>
              <a:ea typeface="Calibri" panose="020F0502020204030204" pitchFamily="34" charset="0"/>
              <a:cs typeface="Times New Roman" panose="02020603050405020304" pitchFamily="18" charset="0"/>
            </a:endParaRPr>
          </a:p>
          <a:p>
            <a:pPr marL="685800" lvl="1" indent="-228600">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In the Eye of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Falling Revenue, Rising Debt Costs, Dwindling Reserves</a:t>
            </a:r>
            <a:endParaRPr lang="en-NG" i="1" dirty="0">
              <a:effectLst/>
              <a:latin typeface="Garamond" panose="02020404030301010803" pitchFamily="18" charset="0"/>
              <a:ea typeface="Calibri" panose="020F0502020204030204" pitchFamily="34" charset="0"/>
              <a:cs typeface="Times New Roman" panose="02020603050405020304" pitchFamily="18" charset="0"/>
            </a:endParaRPr>
          </a:p>
          <a:p>
            <a:pPr marL="685800" lvl="1" indent="-228600">
              <a:spcAft>
                <a:spcPts val="1200"/>
              </a:spcAft>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Options for Soaring Above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See Beyond Tax Revenue, Borrow Better, Issue Equity/FDI</a:t>
            </a:r>
            <a:endParaRPr lang="en-NG" i="1" dirty="0">
              <a:effectLst/>
              <a:latin typeface="Garamond" panose="02020404030301010803" pitchFamily="18" charset="0"/>
              <a:ea typeface="Calibri" panose="020F0502020204030204" pitchFamily="34" charset="0"/>
              <a:cs typeface="Times New Roman" panose="02020603050405020304" pitchFamily="18" charset="0"/>
            </a:endParaRPr>
          </a:p>
          <a:p>
            <a:pPr marL="285750" indent="-285750">
              <a:buFont typeface="+mj-lt"/>
              <a:buAutoNum type="arabi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Subnational Outlook</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Possessions, Places, Products, People</a:t>
            </a:r>
            <a:endParaRPr lang="en-NG" b="1" dirty="0">
              <a:effectLst/>
              <a:latin typeface="Garamond" panose="02020404030301010803" pitchFamily="18" charset="0"/>
              <a:ea typeface="Calibri" panose="020F0502020204030204" pitchFamily="34" charset="0"/>
              <a:cs typeface="Times New Roman" panose="02020603050405020304" pitchFamily="18" charset="0"/>
            </a:endParaRPr>
          </a:p>
          <a:p>
            <a:pPr marL="685800" lvl="1" indent="-228600">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In the Eye of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Fiscal Solvency, Physical Decay, Economic Stagnation, Misery</a:t>
            </a:r>
            <a:endParaRPr lang="en-NG" i="1" dirty="0">
              <a:effectLst/>
              <a:latin typeface="Garamond" panose="02020404030301010803" pitchFamily="18" charset="0"/>
              <a:ea typeface="Calibri" panose="020F0502020204030204" pitchFamily="34" charset="0"/>
              <a:cs typeface="Times New Roman" panose="02020603050405020304" pitchFamily="18" charset="0"/>
            </a:endParaRPr>
          </a:p>
          <a:p>
            <a:pPr marL="685800" lvl="1" indent="-228600">
              <a:spcAft>
                <a:spcPts val="1200"/>
              </a:spcAft>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Options for Soaring Above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Optimize Portfolios, Places, Value Chains, Skills</a:t>
            </a:r>
            <a:endParaRPr lang="en-NG" i="1" dirty="0">
              <a:effectLst/>
              <a:latin typeface="Garamond" panose="02020404030301010803" pitchFamily="18" charset="0"/>
              <a:ea typeface="Calibri" panose="020F0502020204030204" pitchFamily="34" charset="0"/>
              <a:cs typeface="Times New Roman" panose="02020603050405020304" pitchFamily="18" charset="0"/>
            </a:endParaRPr>
          </a:p>
          <a:p>
            <a:pPr marL="285750" indent="-285750">
              <a:buFont typeface="+mj-lt"/>
              <a:buAutoNum type="arabi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Corporate Outlook</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Scale, Scope, Margins, Capital Gains</a:t>
            </a:r>
            <a:endParaRPr lang="en-NG" b="1"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In the Eye of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Revenue/Production Headwinds</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Assets/Innovation Tailwinds</a:t>
            </a:r>
            <a:endParaRPr lang="en-NG" i="1" dirty="0">
              <a:effectLst/>
              <a:latin typeface="Garamond" panose="02020404030301010803" pitchFamily="18" charset="0"/>
              <a:ea typeface="Calibri" panose="020F0502020204030204" pitchFamily="34" charset="0"/>
              <a:cs typeface="Times New Roman" panose="02020603050405020304" pitchFamily="18" charset="0"/>
            </a:endParaRPr>
          </a:p>
          <a:p>
            <a:pPr marL="685800" lvl="1" indent="-228600">
              <a:spcAft>
                <a:spcPts val="1200"/>
              </a:spcAft>
              <a:buFont typeface="+mj-lt"/>
              <a:buAutoNum type="alphaLcPeriod"/>
            </a:pPr>
            <a:r>
              <a:rPr lang="en-GB"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Options for Soaring Above the Storm</a:t>
            </a:r>
            <a:r>
              <a:rPr lang="en-GB"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Innovate, Differentiate, Financialize</a:t>
            </a:r>
            <a:endParaRPr lang="en-GB"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a:p>
            <a:pPr marL="228600" indent="-228600">
              <a:buFont typeface="+mj-lt"/>
              <a:buAutoNum type="arabi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How to Adjust Our Sails</a:t>
            </a:r>
            <a:endParaRPr lang="en-NG" sz="2000" b="1" i="1"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81" name="Slide Number Placeholder 80"/>
          <p:cNvSpPr>
            <a:spLocks noGrp="1"/>
          </p:cNvSpPr>
          <p:nvPr>
            <p:ph type="sldNum" sz="quarter" idx="12"/>
          </p:nvPr>
        </p:nvSpPr>
        <p:spPr>
          <a:xfrm>
            <a:off x="8220320" y="6370325"/>
            <a:ext cx="2743200" cy="365125"/>
          </a:xfrm>
        </p:spPr>
        <p:txBody>
          <a:bodyPr/>
          <a:lstStyle/>
          <a:p>
            <a:fld id="{72531D1C-37C4-483F-8AC8-ED5422603B90}" type="slidenum">
              <a:rPr lang="en-GB" sz="2000" b="1" smtClean="0">
                <a:solidFill>
                  <a:srgbClr val="0000FF"/>
                </a:solidFill>
                <a:latin typeface="Garamond" panose="02020404030301010803" pitchFamily="18" charset="0"/>
              </a:rPr>
              <a:t>2</a:t>
            </a:fld>
            <a:endParaRPr lang="en-GB" sz="2000" b="1" dirty="0">
              <a:solidFill>
                <a:srgbClr val="0000FF"/>
              </a:solidFill>
              <a:latin typeface="Garamond" panose="02020404030301010803" pitchFamily="18" charset="0"/>
            </a:endParaRPr>
          </a:p>
        </p:txBody>
      </p:sp>
      <p:sp>
        <p:nvSpPr>
          <p:cNvPr id="6" name="TextBox 5">
            <a:extLst>
              <a:ext uri="{FF2B5EF4-FFF2-40B4-BE49-F238E27FC236}">
                <a16:creationId xmlns:a16="http://schemas.microsoft.com/office/drawing/2014/main" id="{E04D8058-BC2F-432C-958E-B6B89BA9399F}"/>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251099777"/>
      </p:ext>
    </p:extLst>
  </p:cSld>
  <p:clrMapOvr>
    <a:masterClrMapping/>
  </p:clrMapOvr>
  <mc:AlternateContent xmlns:mc="http://schemas.openxmlformats.org/markup-compatibility/2006" xmlns:p14="http://schemas.microsoft.com/office/powerpoint/2010/main">
    <mc:Choice Requires="p14">
      <p:transition spd="slow" p14:dur="2000" advTm="9878"/>
    </mc:Choice>
    <mc:Fallback xmlns="">
      <p:transition spd="slow" advTm="987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935843-8FB0-4C48-9973-29E81BFB859F}"/>
              </a:ext>
            </a:extLst>
          </p:cNvPr>
          <p:cNvSpPr>
            <a:spLocks noGrp="1"/>
          </p:cNvSpPr>
          <p:nvPr>
            <p:ph type="sldNum" sz="quarter" idx="12"/>
          </p:nvPr>
        </p:nvSpPr>
        <p:spPr>
          <a:xfrm>
            <a:off x="8121502" y="6356350"/>
            <a:ext cx="2743200" cy="365125"/>
          </a:xfrm>
        </p:spPr>
        <p:txBody>
          <a:bodyPr/>
          <a:lstStyle/>
          <a:p>
            <a:fld id="{72531D1C-37C4-483F-8AC8-ED5422603B90}" type="slidenum">
              <a:rPr lang="en-GB" sz="2000" b="1" smtClean="0">
                <a:solidFill>
                  <a:srgbClr val="0000FF"/>
                </a:solidFill>
                <a:latin typeface="Garamond" panose="02020404030301010803" pitchFamily="18" charset="0"/>
              </a:rPr>
              <a:t>3</a:t>
            </a:fld>
            <a:endParaRPr lang="en-GB" sz="2000" b="1" dirty="0">
              <a:solidFill>
                <a:srgbClr val="0000FF"/>
              </a:solidFill>
              <a:latin typeface="Garamond" panose="02020404030301010803" pitchFamily="18" charset="0"/>
            </a:endParaRPr>
          </a:p>
        </p:txBody>
      </p:sp>
      <p:sp>
        <p:nvSpPr>
          <p:cNvPr id="5" name="TextBox 4">
            <a:extLst>
              <a:ext uri="{FF2B5EF4-FFF2-40B4-BE49-F238E27FC236}">
                <a16:creationId xmlns:a16="http://schemas.microsoft.com/office/drawing/2014/main" id="{CCE82952-EE85-4831-91E3-DCDEC5F5EF00}"/>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C5D6304B-38E5-4590-B441-0FEC4FC25A71}"/>
              </a:ext>
            </a:extLst>
          </p:cNvPr>
          <p:cNvSpPr txBox="1"/>
          <p:nvPr/>
        </p:nvSpPr>
        <p:spPr>
          <a:xfrm>
            <a:off x="308140" y="906126"/>
            <a:ext cx="11288799" cy="2542747"/>
          </a:xfrm>
          <a:prstGeom prst="rect">
            <a:avLst/>
          </a:prstGeom>
          <a:noFill/>
        </p:spPr>
        <p:txBody>
          <a:bodyPr wrap="square">
            <a:spAutoFit/>
          </a:bodyPr>
          <a:lstStyle/>
          <a:p>
            <a:pPr marL="342900" lvl="0" indent="-342900">
              <a:lnSpc>
                <a:spcPct val="106000"/>
              </a:lnSpc>
              <a:buFont typeface="+mj-lt"/>
              <a:buAutoNum type="alphaLcPeriod"/>
              <a:tabLst>
                <a:tab pos="270510" algn="l"/>
              </a:tabLst>
            </a:pPr>
            <a:r>
              <a:rPr lang="en-US" sz="1600" b="1" kern="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Summary of Global Outlook</a:t>
            </a:r>
            <a:r>
              <a:rPr lang="en-US" sz="1600" kern="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600" i="1" kern="1200" dirty="0">
                <a:solidFill>
                  <a:srgbClr val="0000FF"/>
                </a:solidFill>
                <a:effectLst/>
                <a:latin typeface="Garamond" panose="02020404030301010803" pitchFamily="18" charset="0"/>
                <a:ea typeface="+mn-ea"/>
                <a:cs typeface="Times New Roman" panose="02020603050405020304" pitchFamily="18" charset="0"/>
              </a:rPr>
              <a:t>Balance Sheets will</a:t>
            </a:r>
            <a:r>
              <a:rPr lang="en-US" sz="1600" kern="1200" dirty="0">
                <a:solidFill>
                  <a:srgbClr val="0000FF"/>
                </a:solidFill>
                <a:effectLst/>
                <a:latin typeface="Garamond" panose="02020404030301010803" pitchFamily="18" charset="0"/>
                <a:ea typeface="+mn-ea"/>
                <a:cs typeface="Times New Roman" panose="02020603050405020304" pitchFamily="18" charset="0"/>
              </a:rPr>
              <a:t> continue to bigger sources of wealth than </a:t>
            </a:r>
            <a:r>
              <a:rPr lang="en-US" sz="1600" i="1" kern="1200" dirty="0">
                <a:solidFill>
                  <a:srgbClr val="0000FF"/>
                </a:solidFill>
                <a:effectLst/>
                <a:latin typeface="Garamond" panose="02020404030301010803" pitchFamily="18" charset="0"/>
                <a:ea typeface="+mn-ea"/>
                <a:cs typeface="Times New Roman" panose="02020603050405020304" pitchFamily="18" charset="0"/>
              </a:rPr>
              <a:t>Income Statements</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a:p>
            <a:pPr marL="720725" lvl="1" indent="-274638" algn="just">
              <a:lnSpc>
                <a:spcPct val="107000"/>
              </a:lnSpc>
              <a:spcAft>
                <a:spcPts val="800"/>
              </a:spcAft>
              <a:buFont typeface="+mj-lt"/>
              <a:buAutoNum type="romanLcPeriod"/>
            </a:pP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outlook of global asset prices</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over 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next half decade</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remains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mixed</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The IMF projects in its World Economic Outlook online database that commodity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prices</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that are currently elevated by geopolitical tensions will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fall steadily</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back to 2021 levels from 2023 to 2027, while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equity prices</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are widely expected to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continue the strongly upward trajectory they have been following</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since 2018 through 2027.</a:t>
            </a:r>
            <a:endParaRPr lang="en-NG" sz="16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6000"/>
              </a:lnSpc>
              <a:buFont typeface="+mj-lt"/>
              <a:buAutoNum type="romanLcPeriod"/>
            </a:pP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outlook of global exports and FDI stocks will similarly remain mixed </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over 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next half decade</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Exports could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rise by up to 50 percent from US$22.4 trillion in</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2020 to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US$33.1 trillion</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by 2027, while FDI stocks could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continue their stellar growth trajectory to surge nearly twofold from US$41 trillion in 2020 to US$79 trillion by </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2027. While both export flows and equity stocks are expected to expand, they will do so at different speeds; 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gains in equity stocks</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on the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global balance sheet</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would still be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thrice the size of the gains in export flows on the global income statement</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with </a:t>
            </a:r>
            <a:r>
              <a:rPr lang="en-US" sz="1600" i="1" dirty="0">
                <a:solidFill>
                  <a:srgbClr val="0000FF"/>
                </a:solidFill>
                <a:effectLst/>
                <a:latin typeface="Garamond" panose="02020404030301010803" pitchFamily="18" charset="0"/>
                <a:ea typeface="Calibri" panose="020F0502020204030204" pitchFamily="34" charset="0"/>
                <a:cs typeface="Arial" panose="020B0604020202020204" pitchFamily="34" charset="0"/>
              </a:rPr>
              <a:t>positive overall consequences</a:t>
            </a:r>
            <a:r>
              <a:rPr lang="en-US" sz="1600" dirty="0">
                <a:solidFill>
                  <a:srgbClr val="0000FF"/>
                </a:solidFill>
                <a:effectLst/>
                <a:latin typeface="Garamond" panose="02020404030301010803" pitchFamily="18" charset="0"/>
                <a:ea typeface="Calibri" panose="020F0502020204030204" pitchFamily="34" charset="0"/>
                <a:cs typeface="Arial" panose="020B0604020202020204" pitchFamily="34" charset="0"/>
              </a:rPr>
              <a:t> for global economic growth.</a:t>
            </a:r>
            <a:endParaRPr lang="en-NG"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8117E72-DC0C-4873-9C39-FB26B0A6C202}"/>
              </a:ext>
            </a:extLst>
          </p:cNvPr>
          <p:cNvSpPr txBox="1"/>
          <p:nvPr/>
        </p:nvSpPr>
        <p:spPr>
          <a:xfrm>
            <a:off x="1920268" y="-899"/>
            <a:ext cx="9963592" cy="1416542"/>
          </a:xfrm>
          <a:prstGeom prst="rect">
            <a:avLst/>
          </a:prstGeom>
          <a:noFill/>
        </p:spPr>
        <p:txBody>
          <a:bodyPr wrap="square">
            <a:spAutoFit/>
          </a:bodyPr>
          <a:lstStyle/>
          <a:p>
            <a:pPr lvl="0" algn="ctr"/>
            <a:r>
              <a:rPr lang="en-US" sz="28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Global Outlook</a:t>
            </a:r>
          </a:p>
          <a:p>
            <a:pPr marL="0" marR="0" lvl="0" indent="0" algn="ctr" defTabSz="914400" rtl="0" eaLnBrk="1" fontAlgn="auto" latinLnBrk="0" hangingPunct="1">
              <a:lnSpc>
                <a:spcPct val="100000"/>
              </a:lnSpc>
              <a:spcBef>
                <a:spcPts val="0"/>
              </a:spcBef>
              <a:spcAft>
                <a:spcPts val="0"/>
              </a:spcAft>
              <a:buClrTx/>
              <a:buSzTx/>
              <a:buFontTx/>
              <a:buNone/>
              <a:tabLst>
                <a:tab pos="270510" algn="l"/>
              </a:tabLst>
              <a:defRPr/>
            </a:pPr>
            <a:r>
              <a:rPr kumimoji="0" lang="en-US" sz="2000" b="1" i="0" u="none" strike="noStrike" kern="1200" cap="none" spc="0" normalizeH="0" baseline="0" noProof="0" dirty="0">
                <a:ln>
                  <a:noFill/>
                </a:ln>
                <a:solidFill>
                  <a:srgbClr val="0000FF"/>
                </a:solidFill>
                <a:effectLst/>
                <a:uLnTx/>
                <a:uFillTx/>
                <a:latin typeface="Garamond" panose="02020404030301010803" pitchFamily="18" charset="0"/>
                <a:ea typeface="+mn-ea"/>
                <a:cs typeface="+mn-cs"/>
              </a:rPr>
              <a:t>‘When you can't control the winds, adjust your sails’.</a:t>
            </a:r>
            <a:r>
              <a:rPr kumimoji="0" lang="en-US" sz="2000" b="0" i="0" u="none" strike="noStrike" kern="1200" cap="none" spc="0" normalizeH="0" baseline="0" noProof="0" dirty="0">
                <a:ln>
                  <a:noFill/>
                </a:ln>
                <a:solidFill>
                  <a:srgbClr val="0000FF"/>
                </a:solidFill>
                <a:effectLst/>
                <a:uLnTx/>
                <a:uFillTx/>
                <a:latin typeface="Garamond" panose="02020404030301010803" pitchFamily="18" charset="0"/>
                <a:ea typeface="+mn-ea"/>
                <a:cs typeface="+mn-cs"/>
              </a:rPr>
              <a:t> Thomas S. Monson</a:t>
            </a:r>
            <a:endParaRPr kumimoji="0" lang="en-NG" sz="2000" b="0" i="0" u="none" strike="noStrike" kern="1200" cap="none" spc="0" normalizeH="0" baseline="0" noProof="0" dirty="0">
              <a:ln>
                <a:noFill/>
              </a:ln>
              <a:solidFill>
                <a:srgbClr val="0000FF"/>
              </a:solidFill>
              <a:effectLst/>
              <a:uLnTx/>
              <a:uFillTx/>
              <a:latin typeface="Garamond" panose="02020404030301010803" pitchFamily="18" charset="0"/>
              <a:ea typeface="Calibri" panose="020F0502020204030204" pitchFamily="34" charset="0"/>
              <a:cs typeface="Times New Roman" panose="02020603050405020304" pitchFamily="18" charset="0"/>
            </a:endParaRPr>
          </a:p>
          <a:p>
            <a:pPr lvl="0" algn="ctr">
              <a:lnSpc>
                <a:spcPct val="150000"/>
              </a:lnSpc>
            </a:pPr>
            <a:endParaRPr lang="en-US" sz="28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2" name="Rectangle 4">
            <a:extLst>
              <a:ext uri="{FF2B5EF4-FFF2-40B4-BE49-F238E27FC236}">
                <a16:creationId xmlns:a16="http://schemas.microsoft.com/office/drawing/2014/main" id="{CF9AD029-928F-4048-8A04-FF1EA8E954C8}"/>
              </a:ext>
            </a:extLst>
          </p:cNvPr>
          <p:cNvSpPr>
            <a:spLocks noChangeArrowheads="1"/>
          </p:cNvSpPr>
          <p:nvPr/>
        </p:nvSpPr>
        <p:spPr bwMode="auto">
          <a:xfrm>
            <a:off x="2432198" y="241719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dirty="0"/>
          </a:p>
        </p:txBody>
      </p:sp>
      <p:sp>
        <p:nvSpPr>
          <p:cNvPr id="3" name="Rectangle 5">
            <a:extLst>
              <a:ext uri="{FF2B5EF4-FFF2-40B4-BE49-F238E27FC236}">
                <a16:creationId xmlns:a16="http://schemas.microsoft.com/office/drawing/2014/main" id="{D312FC89-7655-4EE1-8B88-BC0C3F38341B}"/>
              </a:ext>
            </a:extLst>
          </p:cNvPr>
          <p:cNvSpPr>
            <a:spLocks noChangeArrowheads="1"/>
          </p:cNvSpPr>
          <p:nvPr/>
        </p:nvSpPr>
        <p:spPr bwMode="auto">
          <a:xfrm>
            <a:off x="2432198" y="54207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dirty="0"/>
          </a:p>
        </p:txBody>
      </p:sp>
      <p:sp>
        <p:nvSpPr>
          <p:cNvPr id="11" name="Rectangle 6">
            <a:extLst>
              <a:ext uri="{FF2B5EF4-FFF2-40B4-BE49-F238E27FC236}">
                <a16:creationId xmlns:a16="http://schemas.microsoft.com/office/drawing/2014/main" id="{E8EB34D5-49DE-461F-95FA-A0B2443C8865}"/>
              </a:ext>
            </a:extLst>
          </p:cNvPr>
          <p:cNvSpPr>
            <a:spLocks noChangeArrowheads="1"/>
          </p:cNvSpPr>
          <p:nvPr/>
        </p:nvSpPr>
        <p:spPr bwMode="auto">
          <a:xfrm>
            <a:off x="2432198" y="78146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dirty="0"/>
          </a:p>
        </p:txBody>
      </p:sp>
      <p:sp>
        <p:nvSpPr>
          <p:cNvPr id="12" name="Rectangle 7">
            <a:extLst>
              <a:ext uri="{FF2B5EF4-FFF2-40B4-BE49-F238E27FC236}">
                <a16:creationId xmlns:a16="http://schemas.microsoft.com/office/drawing/2014/main" id="{B1EA1F79-1A30-4863-A139-D29D7BF96457}"/>
              </a:ext>
            </a:extLst>
          </p:cNvPr>
          <p:cNvSpPr>
            <a:spLocks noChangeArrowheads="1"/>
          </p:cNvSpPr>
          <p:nvPr/>
        </p:nvSpPr>
        <p:spPr bwMode="auto">
          <a:xfrm>
            <a:off x="2432198" y="10208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dirty="0"/>
          </a:p>
        </p:txBody>
      </p:sp>
      <p:graphicFrame>
        <p:nvGraphicFramePr>
          <p:cNvPr id="18" name="Chart 17">
            <a:extLst>
              <a:ext uri="{FF2B5EF4-FFF2-40B4-BE49-F238E27FC236}">
                <a16:creationId xmlns:a16="http://schemas.microsoft.com/office/drawing/2014/main" id="{54445237-8AC6-66DF-9114-B8F478085F68}"/>
              </a:ext>
            </a:extLst>
          </p:cNvPr>
          <p:cNvGraphicFramePr/>
          <p:nvPr>
            <p:extLst>
              <p:ext uri="{D42A27DB-BD31-4B8C-83A1-F6EECF244321}">
                <p14:modId xmlns:p14="http://schemas.microsoft.com/office/powerpoint/2010/main" val="1855063380"/>
              </p:ext>
            </p:extLst>
          </p:nvPr>
        </p:nvGraphicFramePr>
        <p:xfrm>
          <a:off x="676973" y="3604677"/>
          <a:ext cx="5660327" cy="2750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id="{A972E5C3-0C8B-F506-041F-68356D49AEF8}"/>
              </a:ext>
            </a:extLst>
          </p:cNvPr>
          <p:cNvGraphicFramePr/>
          <p:nvPr>
            <p:extLst>
              <p:ext uri="{D42A27DB-BD31-4B8C-83A1-F6EECF244321}">
                <p14:modId xmlns:p14="http://schemas.microsoft.com/office/powerpoint/2010/main" val="3056984423"/>
              </p:ext>
            </p:extLst>
          </p:nvPr>
        </p:nvGraphicFramePr>
        <p:xfrm>
          <a:off x="6460024" y="3605540"/>
          <a:ext cx="5423836" cy="2750805"/>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056785989"/>
      </p:ext>
    </p:extLst>
  </p:cSld>
  <p:clrMapOvr>
    <a:masterClrMapping/>
  </p:clrMapOvr>
  <mc:AlternateContent xmlns:mc="http://schemas.openxmlformats.org/markup-compatibility/2006" xmlns:p14="http://schemas.microsoft.com/office/powerpoint/2010/main">
    <mc:Choice Requires="p14">
      <p:transition spd="slow" p14:dur="2000" advTm="3276"/>
    </mc:Choice>
    <mc:Fallback xmlns="">
      <p:transition spd="slow" advTm="327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143013" y="4717487"/>
            <a:ext cx="1448973" cy="369332"/>
          </a:xfrm>
          <a:prstGeom prst="rect">
            <a:avLst/>
          </a:prstGeom>
          <a:noFill/>
        </p:spPr>
        <p:txBody>
          <a:bodyPr wrap="square" rtlCol="0">
            <a:spAutoFit/>
          </a:bodyPr>
          <a:lstStyle/>
          <a:p>
            <a:r>
              <a:rPr lang="en-GB" b="1" dirty="0">
                <a:solidFill>
                  <a:schemeClr val="bg1"/>
                </a:solidFill>
                <a:latin typeface="Garamond" panose="02020404030301010803" pitchFamily="18" charset="0"/>
              </a:rPr>
              <a:t>Headwinds</a:t>
            </a:r>
            <a:endParaRPr lang="en-US" dirty="0">
              <a:solidFill>
                <a:schemeClr val="bg1"/>
              </a:solidFill>
            </a:endParaRPr>
          </a:p>
        </p:txBody>
      </p:sp>
      <p:sp>
        <p:nvSpPr>
          <p:cNvPr id="62" name="TextBox 61"/>
          <p:cNvSpPr txBox="1"/>
          <p:nvPr/>
        </p:nvSpPr>
        <p:spPr>
          <a:xfrm>
            <a:off x="1956391" y="0"/>
            <a:ext cx="8888817" cy="1569660"/>
          </a:xfrm>
          <a:prstGeom prst="rect">
            <a:avLst/>
          </a:prstGeom>
          <a:noFill/>
        </p:spPr>
        <p:txBody>
          <a:bodyPr wrap="square" rtlCol="0">
            <a:spAutoFit/>
          </a:bodyPr>
          <a:lstStyle/>
          <a:p>
            <a:pPr marL="571500" indent="-571500" algn="ctr">
              <a:buFont typeface="+mj-lt"/>
              <a:buAutoNum type="romanUcPeriod" startAt="2"/>
            </a:pPr>
            <a:r>
              <a:rPr lang="en-US" sz="2400" b="1" cap="small" dirty="0">
                <a:solidFill>
                  <a:srgbClr val="0000FF"/>
                </a:solidFill>
                <a:latin typeface="Garamond" panose="02020404030301010803" pitchFamily="18" charset="0"/>
                <a:ea typeface="Calibri" panose="020F0502020204030204" pitchFamily="34" charset="0"/>
                <a:cs typeface="Times New Roman" panose="02020603050405020304" pitchFamily="18" charset="0"/>
              </a:rPr>
              <a:t>National Outlook</a:t>
            </a:r>
            <a:endParaRPr lang="en-NG" sz="2400" cap="small"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 Teriba</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CEO, Economic Associates</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ayo.teriba@econassociates.com</a:t>
            </a:r>
            <a:endParaRPr lang="en-US" dirty="0">
              <a:latin typeface="Times New Roman" panose="02020603050405020304" pitchFamily="18" charset="0"/>
              <a:ea typeface="Calibri" panose="020F0502020204030204" pitchFamily="34" charset="0"/>
            </a:endParaRPr>
          </a:p>
          <a:p>
            <a:pPr algn="ctr"/>
            <a:r>
              <a:rPr lang="es-ES" kern="1200" dirty="0">
                <a:solidFill>
                  <a:srgbClr val="0000FF"/>
                </a:solidFill>
                <a:effectLst/>
                <a:latin typeface="Garamond" panose="02020404030301010803" pitchFamily="18" charset="0"/>
                <a:ea typeface="Calibri" panose="020F0502020204030204" pitchFamily="34" charset="0"/>
              </a:rPr>
              <a:t>Author page: http://ssrn.com/author=358232</a:t>
            </a:r>
            <a:endParaRPr lang="en-NG" sz="1800" dirty="0">
              <a:effectLst/>
              <a:latin typeface="Times New Roman" panose="02020603050405020304" pitchFamily="18" charset="0"/>
              <a:ea typeface="Times New Roman" panose="02020603050405020304" pitchFamily="18" charset="0"/>
            </a:endParaRPr>
          </a:p>
        </p:txBody>
      </p:sp>
      <p:sp>
        <p:nvSpPr>
          <p:cNvPr id="63" name="TextBox 62"/>
          <p:cNvSpPr txBox="1"/>
          <p:nvPr/>
        </p:nvSpPr>
        <p:spPr>
          <a:xfrm>
            <a:off x="445770" y="1792318"/>
            <a:ext cx="11331702" cy="4555093"/>
          </a:xfrm>
          <a:prstGeom prst="rect">
            <a:avLst/>
          </a:prstGeom>
          <a:noFill/>
          <a:ln w="25400">
            <a:solidFill>
              <a:srgbClr val="5F87D7"/>
            </a:solidFill>
          </a:ln>
        </p:spPr>
        <p:txBody>
          <a:bodyPr wrap="square" rtlCol="0">
            <a:spAutoFit/>
          </a:bodyPr>
          <a:lstStyle/>
          <a:p>
            <a:pPr marL="342900" lvl="0" indent="-342900" algn="just">
              <a:buFont typeface="+mj-lt"/>
              <a:buAutoNum type="arabicPeriod"/>
            </a:pPr>
            <a:r>
              <a:rPr lang="en-US" sz="2000" b="1" dirty="0">
                <a:solidFill>
                  <a:srgbClr val="0000FF"/>
                </a:solidFill>
                <a:effectLst/>
                <a:latin typeface="Garamond" panose="02020404030301010803" pitchFamily="18" charset="0"/>
                <a:ea typeface="Arial" panose="020B0604020202020204" pitchFamily="34" charset="0"/>
                <a:cs typeface="Arial" panose="020B0604020202020204" pitchFamily="34" charset="0"/>
              </a:rPr>
              <a:t>National Vulnerabilities </a:t>
            </a: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In the Eye of the Storm</a:t>
            </a:r>
          </a:p>
          <a:p>
            <a:pPr marL="914400" lvl="1" indent="-457200" algn="just">
              <a:buFont typeface="+mj-lt"/>
              <a:buAutoNum type="alphaLcPeriod"/>
            </a:pPr>
            <a:r>
              <a:rPr lang="en-US" sz="2000" b="1" dirty="0">
                <a:solidFill>
                  <a:srgbClr val="0000FF"/>
                </a:solidFill>
                <a:latin typeface="Garamond" panose="02020404030301010803" pitchFamily="18" charset="0"/>
                <a:ea typeface="Arial" panose="020B0604020202020204" pitchFamily="34" charset="0"/>
                <a:cs typeface="Arial" panose="020B0604020202020204" pitchFamily="34" charset="0"/>
              </a:rPr>
              <a:t>Illiquidity</a:t>
            </a:r>
            <a:endParaRPr lang="en-NG" sz="2000" b="1" dirty="0">
              <a:latin typeface="Calibri" panose="020F0502020204030204" pitchFamily="34" charset="0"/>
              <a:ea typeface="Calibri" panose="020F0502020204030204" pitchFamily="34" charset="0"/>
              <a:cs typeface="Times New Roman" panose="02020603050405020304" pitchFamily="18" charset="0"/>
            </a:endParaRPr>
          </a:p>
          <a:p>
            <a:pPr marL="1344613" lvl="2" indent="-338138" algn="just">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Falling Revenue</a:t>
            </a:r>
          </a:p>
          <a:p>
            <a:pPr marL="1344613" lvl="2" indent="-338138" algn="just">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Rising Debt Costs</a:t>
            </a:r>
          </a:p>
          <a:p>
            <a:pPr marL="1344613" lvl="2" indent="-338138" algn="just">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Dwindling Reserves</a:t>
            </a:r>
            <a:endParaRPr lang="en-NG" sz="2000" b="1" dirty="0">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buFont typeface="+mj-lt"/>
              <a:buAutoNum type="alphaLcPeriod"/>
            </a:pPr>
            <a:r>
              <a:rPr lang="en-US" sz="2000" b="1" dirty="0">
                <a:solidFill>
                  <a:srgbClr val="0000FF"/>
                </a:solidFill>
                <a:latin typeface="Garamond" panose="02020404030301010803" pitchFamily="18" charset="0"/>
                <a:cs typeface="Arial" panose="020B0604020202020204" pitchFamily="34" charset="0"/>
              </a:rPr>
              <a:t>Consequences of Illiquidity</a:t>
            </a:r>
          </a:p>
          <a:p>
            <a:pPr marL="1344613" lvl="2" indent="-338138" algn="just">
              <a:buFont typeface="+mj-lt"/>
              <a:buAutoNum type="romanLcPeriod"/>
            </a:pPr>
            <a:r>
              <a:rPr lang="en-US" sz="2000" b="1" dirty="0">
                <a:solidFill>
                  <a:srgbClr val="0000FF"/>
                </a:solidFill>
                <a:latin typeface="Garamond" panose="02020404030301010803" pitchFamily="18" charset="0"/>
                <a:cs typeface="Arial" panose="020B0604020202020204" pitchFamily="34" charset="0"/>
              </a:rPr>
              <a:t>Instabilit</a:t>
            </a:r>
            <a:r>
              <a:rPr lang="en-US" sz="2000" i="1" dirty="0">
                <a:solidFill>
                  <a:srgbClr val="0000FF"/>
                </a:solidFill>
                <a:latin typeface="Garamond" panose="02020404030301010803" pitchFamily="18" charset="0"/>
                <a:cs typeface="Arial" panose="020B0604020202020204" pitchFamily="34" charset="0"/>
              </a:rPr>
              <a:t>y: </a:t>
            </a:r>
            <a:r>
              <a:rPr lang="en-US" sz="2000" dirty="0">
                <a:solidFill>
                  <a:srgbClr val="0000FF"/>
                </a:solidFill>
                <a:effectLst/>
                <a:latin typeface="Garamond" panose="02020404030301010803" pitchFamily="18" charset="0"/>
                <a:ea typeface="Arial" panose="020B0604020202020204" pitchFamily="34" charset="0"/>
                <a:cs typeface="Arial" panose="020B0604020202020204" pitchFamily="34" charset="0"/>
              </a:rPr>
              <a:t>Exchange Rate/Consumer Prices/Interest Rates/</a:t>
            </a:r>
            <a:r>
              <a:rPr lang="en-US" sz="2000" dirty="0">
                <a:solidFill>
                  <a:srgbClr val="0000FF"/>
                </a:solidFill>
                <a:latin typeface="Garamond" panose="02020404030301010803" pitchFamily="18" charset="0"/>
                <a:ea typeface="Arial" panose="020B0604020202020204" pitchFamily="34" charset="0"/>
                <a:cs typeface="Arial" panose="020B0604020202020204" pitchFamily="34" charset="0"/>
              </a:rPr>
              <a:t>Stock Price</a:t>
            </a:r>
            <a:endParaRPr lang="en-US" sz="2000" dirty="0">
              <a:solidFill>
                <a:srgbClr val="0000FF"/>
              </a:solidFill>
              <a:effectLst/>
              <a:latin typeface="Garamond" panose="02020404030301010803" pitchFamily="18" charset="0"/>
              <a:ea typeface="Arial" panose="020B0604020202020204" pitchFamily="34" charset="0"/>
              <a:cs typeface="Arial" panose="020B0604020202020204" pitchFamily="34" charset="0"/>
            </a:endParaRPr>
          </a:p>
          <a:p>
            <a:pPr marL="1344613" lvl="2" indent="-338138" algn="just">
              <a:buFont typeface="+mj-lt"/>
              <a:buAutoNum type="romanLcPeriod"/>
            </a:pPr>
            <a:r>
              <a:rPr lang="en-US" sz="2000" b="1" dirty="0">
                <a:solidFill>
                  <a:srgbClr val="0000FF"/>
                </a:solidFill>
                <a:latin typeface="Garamond" panose="02020404030301010803" pitchFamily="18" charset="0"/>
                <a:cs typeface="Arial" panose="020B0604020202020204" pitchFamily="34" charset="0"/>
              </a:rPr>
              <a:t>Growth Reversal</a:t>
            </a:r>
            <a:r>
              <a:rPr lang="en-US" sz="2000" i="1" dirty="0">
                <a:solidFill>
                  <a:srgbClr val="0000FF"/>
                </a:solidFill>
                <a:latin typeface="Garamond" panose="02020404030301010803" pitchFamily="18" charset="0"/>
                <a:cs typeface="Arial" panose="020B0604020202020204" pitchFamily="34" charset="0"/>
              </a:rPr>
              <a:t>: </a:t>
            </a:r>
            <a:r>
              <a:rPr lang="en-US" sz="2000" dirty="0">
                <a:solidFill>
                  <a:srgbClr val="0000FF"/>
                </a:solidFill>
                <a:latin typeface="Garamond" panose="02020404030301010803" pitchFamily="18" charset="0"/>
                <a:cs typeface="Arial" panose="020B0604020202020204" pitchFamily="34" charset="0"/>
              </a:rPr>
              <a:t>Nominal, Real, Per Capita Growth, Employment</a:t>
            </a:r>
            <a:endParaRPr lang="en-NG" sz="2000" dirty="0">
              <a:solidFill>
                <a:srgbClr val="0000FF"/>
              </a:solidFill>
              <a:latin typeface="Garamond" panose="02020404030301010803" pitchFamily="18" charset="0"/>
              <a:cs typeface="Arial" panose="020B0604020202020204" pitchFamily="34" charset="0"/>
            </a:endParaRPr>
          </a:p>
          <a:p>
            <a:pPr marL="1344613" lvl="2" indent="-338138" algn="just">
              <a:spcAft>
                <a:spcPts val="1200"/>
              </a:spcAft>
              <a:buFont typeface="+mj-lt"/>
              <a:buAutoNum type="romanLcPeriod"/>
            </a:pPr>
            <a:r>
              <a:rPr lang="en-US" sz="2000" b="1" dirty="0">
                <a:solidFill>
                  <a:srgbClr val="0000FF"/>
                </a:solidFill>
                <a:latin typeface="Garamond" panose="02020404030301010803" pitchFamily="18" charset="0"/>
                <a:cs typeface="Arial" panose="020B0604020202020204" pitchFamily="34" charset="0"/>
              </a:rPr>
              <a:t>Socio-Political Disharmony</a:t>
            </a:r>
            <a:r>
              <a:rPr lang="en-US" sz="2000" i="1" dirty="0">
                <a:solidFill>
                  <a:srgbClr val="0000FF"/>
                </a:solidFill>
                <a:latin typeface="Garamond" panose="02020404030301010803" pitchFamily="18" charset="0"/>
                <a:cs typeface="Arial" panose="020B0604020202020204" pitchFamily="34" charset="0"/>
              </a:rPr>
              <a:t>: </a:t>
            </a:r>
            <a:r>
              <a:rPr lang="en-US" sz="2000" dirty="0">
                <a:solidFill>
                  <a:srgbClr val="0000FF"/>
                </a:solidFill>
                <a:latin typeface="Garamond" panose="02020404030301010803" pitchFamily="18" charset="0"/>
                <a:cs typeface="Arial" panose="020B0604020202020204" pitchFamily="34" charset="0"/>
              </a:rPr>
              <a:t>Poverty/Inequality/Peace/Safety/Security</a:t>
            </a:r>
            <a:endParaRPr lang="en-NG" sz="2000" dirty="0">
              <a:solidFill>
                <a:srgbClr val="0000FF"/>
              </a:solidFill>
              <a:latin typeface="Garamond" panose="02020404030301010803" pitchFamily="18" charset="0"/>
              <a:cs typeface="Arial" panose="020B0604020202020204" pitchFamily="34" charset="0"/>
            </a:endParaRPr>
          </a:p>
          <a:p>
            <a:pPr marL="457200" indent="-457200" algn="just">
              <a:buFont typeface="+mj-lt"/>
              <a:buAutoNum type="arabicPeriod" startAt="2"/>
            </a:pPr>
            <a:r>
              <a:rPr lang="en-US" sz="2000" b="1" dirty="0">
                <a:solidFill>
                  <a:srgbClr val="0000FF"/>
                </a:solidFill>
                <a:effectLst/>
                <a:latin typeface="Garamond" panose="02020404030301010803" pitchFamily="18" charset="0"/>
                <a:ea typeface="Times" panose="02020603050405020304" pitchFamily="18" charset="0"/>
                <a:cs typeface="Times New Roman" panose="02020603050405020304" pitchFamily="18" charset="0"/>
              </a:rPr>
              <a:t>National Options for </a:t>
            </a: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Soaring Above the Storm</a:t>
            </a:r>
          </a:p>
          <a:p>
            <a:pPr marL="914400" lvl="1" indent="-457200">
              <a:buFont typeface="+mj-lt"/>
              <a:buAutoNum type="alphaL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Government Must:</a:t>
            </a:r>
          </a:p>
          <a:p>
            <a:pPr marL="1344613" lvl="2" indent="-338138">
              <a:buFont typeface="+mj-lt"/>
              <a:buAutoNum type="romanL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Unlock Revenue from Assets</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Complement </a:t>
            </a:r>
            <a:r>
              <a:rPr lang="en-GB" sz="20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Tax</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with</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Rent, Fees, Dividends, and Capital Gains</a:t>
            </a:r>
          </a:p>
          <a:p>
            <a:pPr marL="1344613" lvl="2" indent="-338138">
              <a:buFont typeface="+mj-lt"/>
              <a:buAutoNum type="romanL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Borrow Better </a:t>
            </a: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to Reduce Debt Costs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Issue more </a:t>
            </a:r>
            <a:r>
              <a:rPr lang="en-GB" sz="20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Asset-Linked Debt</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than </a:t>
            </a:r>
            <a:r>
              <a:rPr lang="en-GB" sz="20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IOUs</a:t>
            </a:r>
          </a:p>
          <a:p>
            <a:pPr marL="1344613" lvl="2" indent="-338138">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Issue Equity</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Rely more heavily on </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Equity/FDI</a:t>
            </a:r>
            <a:r>
              <a:rPr lang="en-US"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rather than any type of Debt</a:t>
            </a:r>
          </a:p>
        </p:txBody>
      </p:sp>
      <p:sp>
        <p:nvSpPr>
          <p:cNvPr id="81" name="Slide Number Placeholder 80"/>
          <p:cNvSpPr>
            <a:spLocks noGrp="1"/>
          </p:cNvSpPr>
          <p:nvPr>
            <p:ph type="sldNum" sz="quarter" idx="12"/>
          </p:nvPr>
        </p:nvSpPr>
        <p:spPr>
          <a:xfrm>
            <a:off x="8220320" y="6370325"/>
            <a:ext cx="2743200" cy="365125"/>
          </a:xfrm>
        </p:spPr>
        <p:txBody>
          <a:bodyPr/>
          <a:lstStyle/>
          <a:p>
            <a:fld id="{72531D1C-37C4-483F-8AC8-ED5422603B90}" type="slidenum">
              <a:rPr lang="en-GB" sz="2000" b="1" smtClean="0">
                <a:solidFill>
                  <a:srgbClr val="0000FF"/>
                </a:solidFill>
                <a:latin typeface="Garamond" panose="02020404030301010803" pitchFamily="18" charset="0"/>
              </a:rPr>
              <a:t>4</a:t>
            </a:fld>
            <a:endParaRPr lang="en-GB" sz="2000" b="1" dirty="0">
              <a:solidFill>
                <a:srgbClr val="0000FF"/>
              </a:solidFill>
              <a:latin typeface="Garamond" panose="02020404030301010803" pitchFamily="18" charset="0"/>
            </a:endParaRPr>
          </a:p>
        </p:txBody>
      </p:sp>
      <p:sp>
        <p:nvSpPr>
          <p:cNvPr id="6" name="TextBox 5">
            <a:extLst>
              <a:ext uri="{FF2B5EF4-FFF2-40B4-BE49-F238E27FC236}">
                <a16:creationId xmlns:a16="http://schemas.microsoft.com/office/drawing/2014/main" id="{E04D8058-BC2F-432C-958E-B6B89BA9399F}"/>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070965665"/>
      </p:ext>
    </p:extLst>
  </p:cSld>
  <p:clrMapOvr>
    <a:masterClrMapping/>
  </p:clrMapOvr>
  <mc:AlternateContent xmlns:mc="http://schemas.openxmlformats.org/markup-compatibility/2006" xmlns:p14="http://schemas.microsoft.com/office/powerpoint/2010/main">
    <mc:Choice Requires="p14">
      <p:transition spd="slow" p14:dur="2000" advTm="9878"/>
    </mc:Choice>
    <mc:Fallback xmlns="">
      <p:transition spd="slow" advTm="98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143013" y="4717487"/>
            <a:ext cx="1448973" cy="369332"/>
          </a:xfrm>
          <a:prstGeom prst="rect">
            <a:avLst/>
          </a:prstGeom>
          <a:noFill/>
        </p:spPr>
        <p:txBody>
          <a:bodyPr wrap="square" rtlCol="0">
            <a:spAutoFit/>
          </a:bodyPr>
          <a:lstStyle/>
          <a:p>
            <a:r>
              <a:rPr lang="en-GB" b="1" dirty="0">
                <a:solidFill>
                  <a:schemeClr val="bg1"/>
                </a:solidFill>
                <a:latin typeface="Garamond" panose="02020404030301010803" pitchFamily="18" charset="0"/>
              </a:rPr>
              <a:t>Headwinds</a:t>
            </a:r>
            <a:endParaRPr lang="en-US" dirty="0">
              <a:solidFill>
                <a:schemeClr val="bg1"/>
              </a:solidFill>
            </a:endParaRPr>
          </a:p>
        </p:txBody>
      </p:sp>
      <p:sp>
        <p:nvSpPr>
          <p:cNvPr id="62" name="TextBox 61"/>
          <p:cNvSpPr txBox="1"/>
          <p:nvPr/>
        </p:nvSpPr>
        <p:spPr>
          <a:xfrm>
            <a:off x="1903228" y="0"/>
            <a:ext cx="9569302" cy="1692771"/>
          </a:xfrm>
          <a:prstGeom prst="rect">
            <a:avLst/>
          </a:prstGeom>
          <a:noFill/>
        </p:spPr>
        <p:txBody>
          <a:bodyPr wrap="square" rtlCol="0">
            <a:spAutoFit/>
          </a:bodyPr>
          <a:lstStyle/>
          <a:p>
            <a:pPr marL="571500" indent="-571500" algn="ctr">
              <a:buFont typeface="+mj-lt"/>
              <a:buAutoNum type="romanUcPeriod" startAt="3"/>
            </a:pPr>
            <a:r>
              <a:rPr lang="en-US" sz="32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US" sz="3200" b="1" cap="small" dirty="0">
                <a:solidFill>
                  <a:srgbClr val="0000FF"/>
                </a:solidFill>
                <a:latin typeface="Garamond" panose="02020404030301010803" pitchFamily="18" charset="0"/>
                <a:ea typeface="Calibri" panose="020F0502020204030204" pitchFamily="34" charset="0"/>
                <a:cs typeface="Times New Roman" panose="02020603050405020304" pitchFamily="18" charset="0"/>
              </a:rPr>
              <a:t>Subnational Outlook</a:t>
            </a:r>
            <a:endParaRPr lang="en-NG" sz="3200" cap="small"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 Teriba</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CEO, Economic Associates</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ayo.teriba@econassociates.com</a:t>
            </a:r>
            <a:endParaRPr lang="en-US" dirty="0">
              <a:latin typeface="Times New Roman" panose="02020603050405020304" pitchFamily="18" charset="0"/>
              <a:ea typeface="Calibri" panose="020F0502020204030204" pitchFamily="34" charset="0"/>
            </a:endParaRPr>
          </a:p>
          <a:p>
            <a:pPr algn="ctr"/>
            <a:r>
              <a:rPr lang="es-ES" kern="1200" dirty="0">
                <a:solidFill>
                  <a:srgbClr val="0000FF"/>
                </a:solidFill>
                <a:effectLst/>
                <a:latin typeface="Garamond" panose="02020404030301010803" pitchFamily="18" charset="0"/>
                <a:ea typeface="Calibri" panose="020F0502020204030204" pitchFamily="34" charset="0"/>
              </a:rPr>
              <a:t>Author page: http://ssrn.com/author=358232</a:t>
            </a:r>
            <a:endParaRPr lang="en-NG" sz="2400" dirty="0">
              <a:effectLst/>
              <a:latin typeface="Times New Roman" panose="02020603050405020304" pitchFamily="18" charset="0"/>
              <a:ea typeface="Times New Roman" panose="02020603050405020304" pitchFamily="18" charset="0"/>
            </a:endParaRPr>
          </a:p>
        </p:txBody>
      </p:sp>
      <p:sp>
        <p:nvSpPr>
          <p:cNvPr id="63" name="TextBox 62"/>
          <p:cNvSpPr txBox="1"/>
          <p:nvPr/>
        </p:nvSpPr>
        <p:spPr>
          <a:xfrm>
            <a:off x="365760" y="1692771"/>
            <a:ext cx="11635740" cy="3939540"/>
          </a:xfrm>
          <a:prstGeom prst="rect">
            <a:avLst/>
          </a:prstGeom>
          <a:noFill/>
          <a:ln w="25400">
            <a:solidFill>
              <a:srgbClr val="5F87D7"/>
            </a:solidFill>
          </a:ln>
        </p:spPr>
        <p:txBody>
          <a:bodyPr wrap="square" rtlCol="0">
            <a:spAutoFit/>
          </a:bodyPr>
          <a:lstStyle/>
          <a:p>
            <a:pPr marL="342900" lvl="0" indent="-342900" algn="just">
              <a:spcBef>
                <a:spcPts val="1200"/>
              </a:spcBef>
              <a:buFont typeface="+mj-lt"/>
              <a:buAutoNum type="arabicPeriod"/>
            </a:pPr>
            <a:r>
              <a:rPr lang="en-US" sz="2000" b="1" dirty="0">
                <a:solidFill>
                  <a:srgbClr val="0000FF"/>
                </a:solidFill>
                <a:effectLst/>
                <a:latin typeface="Garamond" panose="02020404030301010803" pitchFamily="18" charset="0"/>
                <a:ea typeface="Arial" panose="020B0604020202020204" pitchFamily="34" charset="0"/>
                <a:cs typeface="Arial" panose="020B0604020202020204" pitchFamily="34" charset="0"/>
              </a:rPr>
              <a:t>States Vulnerabilities</a:t>
            </a:r>
            <a:r>
              <a:rPr lang="en-US" sz="2000" b="1" dirty="0">
                <a:latin typeface="Calibri" panose="020F0502020204030204" pitchFamily="34" charset="0"/>
                <a:ea typeface="Arial" panose="020B0604020202020204" pitchFamily="34" charset="0"/>
                <a:cs typeface="Times New Roman" panose="02020603050405020304" pitchFamily="18" charset="0"/>
              </a:rPr>
              <a:t> </a:t>
            </a: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In the Eye of the Storm</a:t>
            </a:r>
          </a:p>
          <a:p>
            <a:pPr marL="914400" lvl="1" indent="-371475">
              <a:buFont typeface="+mj-lt"/>
              <a:buAutoNum type="alphaL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Fiscal Illiquidity</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declining revenue from all sources, rising debt, rising debt costs</a:t>
            </a:r>
          </a:p>
          <a:p>
            <a:pPr marL="895350" lvl="1" indent="-3619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Real Estate Decay</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spreading rural/urban slums and aging urban real estate</a:t>
            </a:r>
          </a:p>
          <a:p>
            <a:pPr marL="895350" lvl="1" indent="-3619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Output Stagnation</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declining value addition/retention in farms, factories, and cities</a:t>
            </a:r>
          </a:p>
          <a:p>
            <a:pPr marL="895350" lvl="1" indent="-3619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Human Misery</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rising incidences of unemployment, poverty, inequality, and insecurity</a:t>
            </a:r>
            <a:endPar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a:p>
            <a:pPr marL="895350" lvl="1" indent="-361950">
              <a:spcAft>
                <a:spcPts val="1200"/>
              </a:spcAft>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Bleak Tax Outlook</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endemic stagnation and misery preclude any optimism about tax revenue   </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startAt="2"/>
            </a:pPr>
            <a:r>
              <a:rPr lang="en-US" sz="2000" b="1" dirty="0">
                <a:solidFill>
                  <a:srgbClr val="0000FF"/>
                </a:solidFill>
                <a:latin typeface="Garamond" panose="02020404030301010803" pitchFamily="18" charset="0"/>
                <a:ea typeface="Times" panose="02020603050405020304" pitchFamily="18" charset="0"/>
                <a:cs typeface="Times New Roman" panose="02020603050405020304" pitchFamily="18" charset="0"/>
              </a:rPr>
              <a:t>States Options for </a:t>
            </a: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Soaring Above the Storm</a:t>
            </a:r>
          </a:p>
          <a:p>
            <a:pPr marL="895350" lvl="1" indent="-35560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Use PPPs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use public-private-partnerships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to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unlock/capture revenue</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from </a:t>
            </a: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premium</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places, products, people,</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portfolios</a:t>
            </a:r>
            <a:endParaRPr lang="en-NG" sz="2000" i="1" dirty="0">
              <a:latin typeface="Calibri" panose="020F0502020204030204" pitchFamily="34" charset="0"/>
              <a:ea typeface="Calibri" panose="020F0502020204030204" pitchFamily="34" charset="0"/>
              <a:cs typeface="Times New Roman" panose="02020603050405020304" pitchFamily="18" charset="0"/>
            </a:endParaRPr>
          </a:p>
          <a:p>
            <a:pPr marL="895350" lvl="1" indent="-35560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Optimize Portfolios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itemize, value, and optimize state-owned companies, real estate, and infrastructure</a:t>
            </a:r>
          </a:p>
          <a:p>
            <a:pPr marL="895350" lvl="1" indent="-35560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Make Places</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list, rebrand, and amenitize city centres, rail/bus stations, homes, offices, and event centres</a:t>
            </a:r>
          </a:p>
          <a:p>
            <a:pPr marL="895350" lvl="1" indent="-35560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Upgrade Value Chains</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target, brand, and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create more advantages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for residents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upstream </a:t>
            </a:r>
            <a:r>
              <a:rPr lang="en-GB" sz="20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and downstream</a:t>
            </a:r>
          </a:p>
          <a:p>
            <a:pPr marL="895350" lvl="1" indent="-35560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Build Skills</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target, recognize, train, and certify </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premium</a:t>
            </a:r>
            <a:r>
              <a:rPr lang="en-GB"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skills to boost incomes/PAYE</a:t>
            </a:r>
          </a:p>
        </p:txBody>
      </p:sp>
      <p:sp>
        <p:nvSpPr>
          <p:cNvPr id="81" name="Slide Number Placeholder 80"/>
          <p:cNvSpPr>
            <a:spLocks noGrp="1"/>
          </p:cNvSpPr>
          <p:nvPr>
            <p:ph type="sldNum" sz="quarter" idx="12"/>
          </p:nvPr>
        </p:nvSpPr>
        <p:spPr>
          <a:xfrm>
            <a:off x="8220320" y="6370325"/>
            <a:ext cx="2743200" cy="365125"/>
          </a:xfrm>
        </p:spPr>
        <p:txBody>
          <a:bodyPr/>
          <a:lstStyle/>
          <a:p>
            <a:fld id="{72531D1C-37C4-483F-8AC8-ED5422603B90}" type="slidenum">
              <a:rPr lang="en-GB" sz="2000" b="1" smtClean="0">
                <a:solidFill>
                  <a:srgbClr val="0000FF"/>
                </a:solidFill>
                <a:latin typeface="Garamond" panose="02020404030301010803" pitchFamily="18" charset="0"/>
              </a:rPr>
              <a:t>5</a:t>
            </a:fld>
            <a:endParaRPr lang="en-GB" sz="2000" b="1" dirty="0">
              <a:solidFill>
                <a:srgbClr val="0000FF"/>
              </a:solidFill>
              <a:latin typeface="Garamond" panose="02020404030301010803" pitchFamily="18" charset="0"/>
            </a:endParaRPr>
          </a:p>
        </p:txBody>
      </p:sp>
      <p:sp>
        <p:nvSpPr>
          <p:cNvPr id="6" name="TextBox 5">
            <a:extLst>
              <a:ext uri="{FF2B5EF4-FFF2-40B4-BE49-F238E27FC236}">
                <a16:creationId xmlns:a16="http://schemas.microsoft.com/office/drawing/2014/main" id="{E04D8058-BC2F-432C-958E-B6B89BA9399F}"/>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025370985"/>
      </p:ext>
    </p:extLst>
  </p:cSld>
  <p:clrMapOvr>
    <a:masterClrMapping/>
  </p:clrMapOvr>
  <mc:AlternateContent xmlns:mc="http://schemas.openxmlformats.org/markup-compatibility/2006" xmlns:p14="http://schemas.microsoft.com/office/powerpoint/2010/main">
    <mc:Choice Requires="p14">
      <p:transition spd="slow" p14:dur="2000" advTm="9878"/>
    </mc:Choice>
    <mc:Fallback xmlns="">
      <p:transition spd="slow" advTm="987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143013" y="4717487"/>
            <a:ext cx="1448973" cy="369332"/>
          </a:xfrm>
          <a:prstGeom prst="rect">
            <a:avLst/>
          </a:prstGeom>
          <a:noFill/>
        </p:spPr>
        <p:txBody>
          <a:bodyPr wrap="square" rtlCol="0">
            <a:spAutoFit/>
          </a:bodyPr>
          <a:lstStyle/>
          <a:p>
            <a:r>
              <a:rPr lang="en-GB" b="1" dirty="0">
                <a:solidFill>
                  <a:schemeClr val="bg1"/>
                </a:solidFill>
                <a:latin typeface="Garamond" panose="02020404030301010803" pitchFamily="18" charset="0"/>
              </a:rPr>
              <a:t>Headwinds</a:t>
            </a:r>
            <a:endParaRPr lang="en-US" dirty="0">
              <a:solidFill>
                <a:schemeClr val="bg1"/>
              </a:solidFill>
            </a:endParaRPr>
          </a:p>
        </p:txBody>
      </p:sp>
      <p:sp>
        <p:nvSpPr>
          <p:cNvPr id="62" name="TextBox 61"/>
          <p:cNvSpPr txBox="1"/>
          <p:nvPr/>
        </p:nvSpPr>
        <p:spPr>
          <a:xfrm>
            <a:off x="1956391" y="0"/>
            <a:ext cx="9633629" cy="1569660"/>
          </a:xfrm>
          <a:prstGeom prst="rect">
            <a:avLst/>
          </a:prstGeom>
          <a:noFill/>
        </p:spPr>
        <p:txBody>
          <a:bodyPr wrap="square" rtlCol="0">
            <a:spAutoFit/>
          </a:bodyPr>
          <a:lstStyle/>
          <a:p>
            <a:pPr marL="571500" indent="-571500" algn="ctr">
              <a:buFont typeface="+mj-lt"/>
              <a:buAutoNum type="romanUcPeriod" startAt="4"/>
            </a:pPr>
            <a:r>
              <a:rPr lang="en-US" sz="2400" b="1" dirty="0">
                <a:solidFill>
                  <a:srgbClr val="0000FF"/>
                </a:solidFill>
                <a:latin typeface="Garamond" panose="02020404030301010803" pitchFamily="18" charset="0"/>
                <a:cs typeface="Times New Roman" panose="02020603050405020304" pitchFamily="18" charset="0"/>
              </a:rPr>
              <a:t> </a:t>
            </a:r>
            <a:r>
              <a:rPr lang="en-US" sz="2400" b="1" cap="small" dirty="0">
                <a:solidFill>
                  <a:srgbClr val="0000FF"/>
                </a:solidFill>
                <a:latin typeface="Garamond" panose="02020404030301010803" pitchFamily="18" charset="0"/>
                <a:cs typeface="Times New Roman" panose="02020603050405020304" pitchFamily="18" charset="0"/>
              </a:rPr>
              <a:t>Corporate Outlook</a:t>
            </a:r>
            <a:endParaRPr lang="en-NG" sz="2400" cap="small"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 Teriba</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CEO, Economic Associates</a:t>
            </a:r>
            <a:endParaRPr lang="en-NG" dirty="0">
              <a:effectLst/>
              <a:latin typeface="Times New Roman" panose="02020603050405020304" pitchFamily="18" charset="0"/>
              <a:ea typeface="Times New Roman" panose="02020603050405020304" pitchFamily="18" charset="0"/>
            </a:endParaRPr>
          </a:p>
          <a:p>
            <a:pPr algn="ctr"/>
            <a:r>
              <a:rPr lang="es-ES" kern="1200" dirty="0">
                <a:solidFill>
                  <a:srgbClr val="0000FF"/>
                </a:solidFill>
                <a:effectLst/>
                <a:latin typeface="Garamond" panose="02020404030301010803" pitchFamily="18" charset="0"/>
                <a:ea typeface="Calibri" panose="020F0502020204030204" pitchFamily="34" charset="0"/>
              </a:rPr>
              <a:t>ayo.teriba@econassociates.com</a:t>
            </a:r>
            <a:endParaRPr lang="en-US" dirty="0">
              <a:latin typeface="Times New Roman" panose="02020603050405020304" pitchFamily="18" charset="0"/>
              <a:ea typeface="Calibri" panose="020F0502020204030204" pitchFamily="34" charset="0"/>
            </a:endParaRPr>
          </a:p>
          <a:p>
            <a:pPr algn="ctr"/>
            <a:r>
              <a:rPr lang="es-ES" kern="1200" dirty="0">
                <a:solidFill>
                  <a:srgbClr val="0000FF"/>
                </a:solidFill>
                <a:effectLst/>
                <a:latin typeface="Garamond" panose="02020404030301010803" pitchFamily="18" charset="0"/>
                <a:ea typeface="Calibri" panose="020F0502020204030204" pitchFamily="34" charset="0"/>
              </a:rPr>
              <a:t>Author page: http://ssrn.com/author=358232</a:t>
            </a:r>
            <a:endParaRPr lang="en-NG" sz="2400" dirty="0">
              <a:effectLst/>
              <a:latin typeface="Times New Roman" panose="02020603050405020304" pitchFamily="18" charset="0"/>
              <a:ea typeface="Times New Roman" panose="02020603050405020304" pitchFamily="18" charset="0"/>
            </a:endParaRPr>
          </a:p>
        </p:txBody>
      </p:sp>
      <p:sp>
        <p:nvSpPr>
          <p:cNvPr id="81" name="Slide Number Placeholder 80"/>
          <p:cNvSpPr>
            <a:spLocks noGrp="1"/>
          </p:cNvSpPr>
          <p:nvPr>
            <p:ph type="sldNum" sz="quarter" idx="12"/>
          </p:nvPr>
        </p:nvSpPr>
        <p:spPr>
          <a:xfrm>
            <a:off x="8220320" y="6370325"/>
            <a:ext cx="2743200" cy="365125"/>
          </a:xfrm>
        </p:spPr>
        <p:txBody>
          <a:bodyPr/>
          <a:lstStyle/>
          <a:p>
            <a:fld id="{72531D1C-37C4-483F-8AC8-ED5422603B90}" type="slidenum">
              <a:rPr lang="en-GB" sz="2000" b="1" smtClean="0">
                <a:solidFill>
                  <a:srgbClr val="0000FF"/>
                </a:solidFill>
                <a:latin typeface="Garamond" panose="02020404030301010803" pitchFamily="18" charset="0"/>
              </a:rPr>
              <a:t>6</a:t>
            </a:fld>
            <a:endParaRPr lang="en-GB" sz="2000" b="1" dirty="0">
              <a:solidFill>
                <a:srgbClr val="0000FF"/>
              </a:solidFill>
              <a:latin typeface="Garamond" panose="02020404030301010803" pitchFamily="18" charset="0"/>
            </a:endParaRPr>
          </a:p>
        </p:txBody>
      </p:sp>
      <p:sp>
        <p:nvSpPr>
          <p:cNvPr id="6" name="TextBox 5">
            <a:extLst>
              <a:ext uri="{FF2B5EF4-FFF2-40B4-BE49-F238E27FC236}">
                <a16:creationId xmlns:a16="http://schemas.microsoft.com/office/drawing/2014/main" id="{E04D8058-BC2F-432C-958E-B6B89BA9399F}"/>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535C353B-C51E-4462-B25E-AF37C6D44E09}"/>
              </a:ext>
            </a:extLst>
          </p:cNvPr>
          <p:cNvSpPr txBox="1"/>
          <p:nvPr/>
        </p:nvSpPr>
        <p:spPr>
          <a:xfrm>
            <a:off x="377190" y="1692771"/>
            <a:ext cx="11532870" cy="4555093"/>
          </a:xfrm>
          <a:prstGeom prst="rect">
            <a:avLst/>
          </a:prstGeom>
          <a:noFill/>
          <a:ln w="25400">
            <a:solidFill>
              <a:srgbClr val="5F87D7"/>
            </a:solidFill>
          </a:ln>
        </p:spPr>
        <p:txBody>
          <a:bodyPr wrap="square" rtlCol="0">
            <a:spAutoFit/>
          </a:bodyPr>
          <a:lstStyle/>
          <a:p>
            <a:pPr marL="536575" lvl="1" indent="-342900">
              <a:buFont typeface="+mj-lt"/>
              <a:buAutoNum type="arabicPeriod"/>
            </a:pPr>
            <a:r>
              <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Corporate</a:t>
            </a: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Vulnerabilities In the Eye of the Storm!</a:t>
            </a:r>
            <a:endParaRPr lang="en-GB" sz="20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a:p>
            <a:pPr marL="892175" lvl="2" indent="-2857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Recent Corporate Trends</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Revenue Headwinds</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Asset Tailwinds</a:t>
            </a:r>
          </a:p>
          <a:p>
            <a:pPr marL="892175" lvl="2" indent="-2857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Recent Sectoral Trends</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Shrinking  Value Added in Production</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Agriculture, Industry, Commerce</a:t>
            </a:r>
          </a:p>
          <a:p>
            <a:pPr marL="1257300" lvl="3" indent="-355600">
              <a:spcAft>
                <a:spcPts val="1200"/>
              </a:spcAft>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Expanding Value Added in Innovation</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Places, Spaces, and Skills</a:t>
            </a:r>
          </a:p>
          <a:p>
            <a:pPr marL="536575" lvl="1" indent="-342900">
              <a:buFont typeface="+mj-lt"/>
              <a:buAutoNum type="arabi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Corporate Options for Soaring Above the Storms!</a:t>
            </a:r>
          </a:p>
          <a:p>
            <a:pPr marL="892175" lvl="2" indent="-2857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Income Statements</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Optimize your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degree of anonymity/differentiation</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in the face of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uneven margins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US" sz="2000" i="1" dirty="0">
                <a:solidFill>
                  <a:srgbClr val="0000FF"/>
                </a:solidFill>
                <a:latin typeface="Garamond" panose="02020404030301010803" pitchFamily="18" charset="0"/>
                <a:ea typeface="Calibri" panose="020F0502020204030204" pitchFamily="34" charset="0"/>
                <a:cs typeface="Arial" panose="020B0604020202020204" pitchFamily="34" charset="0"/>
              </a:rPr>
              <a:t>up-, mid-, and downstream</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Margins on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Production Midstream</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less than margins on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Innovations Upstream and/or Downstream</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p>
          <a:p>
            <a:pPr marL="892175" lvl="2" indent="-285750">
              <a:buFont typeface="+mj-lt"/>
              <a:buAutoNum type="alpha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Balance Sheets</a:t>
            </a:r>
          </a:p>
          <a:p>
            <a:pPr marL="1257300" lvl="3" indent="-355600">
              <a:buFont typeface="+mj-lt"/>
              <a:buAutoNum type="romanLcPeriod"/>
            </a:pP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Financialize to real Growing Rent, Fees, and Capital Gains on Innovations … </a:t>
            </a:r>
          </a:p>
          <a:p>
            <a:pPr marL="1257300" lvl="3" indent="-355600">
              <a:buFont typeface="+mj-lt"/>
              <a:buAutoNum type="romanLcPeriod"/>
            </a:pPr>
            <a:r>
              <a:rPr lang="en-US"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Especially Place-Based, Space-Based, and Skill-Based Innovations</a:t>
            </a:r>
            <a:endParaRPr lang="en-NG" sz="20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03863402"/>
      </p:ext>
    </p:extLst>
  </p:cSld>
  <p:clrMapOvr>
    <a:masterClrMapping/>
  </p:clrMapOvr>
  <mc:AlternateContent xmlns:mc="http://schemas.openxmlformats.org/markup-compatibility/2006" xmlns:p14="http://schemas.microsoft.com/office/powerpoint/2010/main">
    <mc:Choice Requires="p14">
      <p:transition spd="slow" p14:dur="2000" advTm="9878"/>
    </mc:Choice>
    <mc:Fallback xmlns="">
      <p:transition spd="slow" advTm="987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935843-8FB0-4C48-9973-29E81BFB859F}"/>
              </a:ext>
            </a:extLst>
          </p:cNvPr>
          <p:cNvSpPr>
            <a:spLocks noGrp="1"/>
          </p:cNvSpPr>
          <p:nvPr>
            <p:ph type="sldNum" sz="quarter" idx="12"/>
          </p:nvPr>
        </p:nvSpPr>
        <p:spPr>
          <a:xfrm>
            <a:off x="8121502" y="6356350"/>
            <a:ext cx="2743200" cy="365125"/>
          </a:xfrm>
        </p:spPr>
        <p:txBody>
          <a:bodyPr/>
          <a:lstStyle/>
          <a:p>
            <a:fld id="{72531D1C-37C4-483F-8AC8-ED5422603B90}" type="slidenum">
              <a:rPr lang="en-GB" sz="2000" b="1" smtClean="0">
                <a:solidFill>
                  <a:srgbClr val="0000FF"/>
                </a:solidFill>
                <a:latin typeface="Garamond" panose="02020404030301010803" pitchFamily="18" charset="0"/>
              </a:rPr>
              <a:t>7</a:t>
            </a:fld>
            <a:endParaRPr lang="en-GB" sz="2000" b="1" dirty="0">
              <a:solidFill>
                <a:srgbClr val="0000FF"/>
              </a:solidFill>
              <a:latin typeface="Garamond" panose="02020404030301010803" pitchFamily="18" charset="0"/>
            </a:endParaRPr>
          </a:p>
        </p:txBody>
      </p:sp>
      <p:sp>
        <p:nvSpPr>
          <p:cNvPr id="5" name="TextBox 4">
            <a:extLst>
              <a:ext uri="{FF2B5EF4-FFF2-40B4-BE49-F238E27FC236}">
                <a16:creationId xmlns:a16="http://schemas.microsoft.com/office/drawing/2014/main" id="{CCE82952-EE85-4831-91E3-DCDEC5F5EF00}"/>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C5D6304B-38E5-4590-B441-0FEC4FC25A71}"/>
              </a:ext>
            </a:extLst>
          </p:cNvPr>
          <p:cNvSpPr txBox="1"/>
          <p:nvPr/>
        </p:nvSpPr>
        <p:spPr>
          <a:xfrm>
            <a:off x="434109" y="2621360"/>
            <a:ext cx="11563927" cy="2831544"/>
          </a:xfrm>
          <a:prstGeom prst="rect">
            <a:avLst/>
          </a:prstGeom>
          <a:noFill/>
          <a:ln w="25400">
            <a:solidFill>
              <a:srgbClr val="5F87D7"/>
            </a:solidFill>
          </a:ln>
        </p:spPr>
        <p:txBody>
          <a:bodyPr wrap="square">
            <a:spAutoFit/>
          </a:bodyPr>
          <a:lstStyle/>
          <a:p>
            <a:pPr marL="457200" indent="-457200">
              <a:buFont typeface="+mj-lt"/>
              <a:buAutoNum type="arabicPeriod"/>
            </a:pPr>
            <a:r>
              <a:rPr lang="en-US" sz="2400" b="1" dirty="0">
                <a:solidFill>
                  <a:srgbClr val="0000FF"/>
                </a:solidFill>
                <a:latin typeface="Garamond" panose="02020404030301010803" pitchFamily="18" charset="0"/>
                <a:cs typeface="Times New Roman" panose="02020603050405020304" pitchFamily="18" charset="0"/>
              </a:rPr>
              <a:t>Rely less on Production Transactions</a:t>
            </a:r>
          </a:p>
          <a:p>
            <a:pPr marL="882650" lvl="1" indent="-342900">
              <a:spcAft>
                <a:spcPts val="1200"/>
              </a:spcAft>
              <a:buFont typeface="Garamond" panose="02020404030301010803" pitchFamily="18" charset="0"/>
              <a:buChar char="▫"/>
            </a:pPr>
            <a:r>
              <a:rPr lang="en-US"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Rely less on shrinking incomes from producing or trading output</a:t>
            </a:r>
            <a:r>
              <a:rPr lang="en-US"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from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agriculture, industry, commerce</a:t>
            </a:r>
          </a:p>
          <a:p>
            <a:pPr marL="457200" indent="-457200">
              <a:buFont typeface="+mj-lt"/>
              <a:buAutoNum type="arabicPeriod"/>
            </a:pPr>
            <a:r>
              <a:rPr lang="en-US" sz="2400" b="1" dirty="0">
                <a:solidFill>
                  <a:srgbClr val="0000FF"/>
                </a:solidFill>
                <a:latin typeface="Garamond" panose="02020404030301010803" pitchFamily="18" charset="0"/>
                <a:cs typeface="Times New Roman" panose="02020603050405020304" pitchFamily="18" charset="0"/>
              </a:rPr>
              <a:t>Rely more on Asset Portfolios</a:t>
            </a:r>
            <a:endParaRPr lang="en-US" sz="2400" b="1" dirty="0">
              <a:latin typeface="Calibri" panose="020F0502020204030204" pitchFamily="34" charset="0"/>
              <a:cs typeface="Times New Roman" panose="02020603050405020304" pitchFamily="18" charset="0"/>
            </a:endParaRPr>
          </a:p>
          <a:p>
            <a:pPr marL="882650" lvl="2" indent="-342900">
              <a:buFont typeface="Garamond" panose="02020404030301010803" pitchFamily="18" charset="0"/>
              <a:buChar char="▫"/>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Rely more on expanding incomes from the assets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needed to generate output </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in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agriculture, industry, commerce</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endParaRPr lang="en-NG" sz="2000" dirty="0">
              <a:latin typeface="Calibri" panose="020F0502020204030204" pitchFamily="34" charset="0"/>
              <a:ea typeface="Calibri" panose="020F0502020204030204" pitchFamily="34" charset="0"/>
              <a:cs typeface="Times New Roman" panose="02020603050405020304" pitchFamily="18" charset="0"/>
            </a:endParaRPr>
          </a:p>
          <a:p>
            <a:pPr marL="1255713" lvl="1" indent="-327025">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Companies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Corporate Enterprises, Special Purpose Vehicles (SPVs)</a:t>
            </a:r>
            <a:endParaRPr lang="en-NG" sz="2000" i="1" dirty="0">
              <a:latin typeface="Calibri" panose="020F0502020204030204" pitchFamily="34" charset="0"/>
              <a:ea typeface="Calibri" panose="020F0502020204030204" pitchFamily="34" charset="0"/>
              <a:cs typeface="Times New Roman" panose="02020603050405020304" pitchFamily="18" charset="0"/>
            </a:endParaRPr>
          </a:p>
          <a:p>
            <a:pPr marL="1255713" lvl="1" indent="-327025">
              <a:buFont typeface="+mj-lt"/>
              <a:buAutoNum type="romanLcPeriod"/>
            </a:pPr>
            <a:r>
              <a:rPr lang="en-GB" sz="2000" b="1" dirty="0">
                <a:solidFill>
                  <a:srgbClr val="0000FF"/>
                </a:solidFill>
                <a:latin typeface="Garamond" panose="02020404030301010803" pitchFamily="18" charset="0"/>
                <a:cs typeface="Times New Roman" panose="02020603050405020304" pitchFamily="18" charset="0"/>
              </a:rPr>
              <a:t>Places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Brandable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Lands, Built Structures, Farms, Factories, and Cities, Transit Routes/Stops, Tourist Centres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endParaRPr lang="en-NG" sz="2000" dirty="0">
              <a:latin typeface="Calibri" panose="020F0502020204030204" pitchFamily="34" charset="0"/>
              <a:ea typeface="Calibri" panose="020F0502020204030204" pitchFamily="34" charset="0"/>
              <a:cs typeface="Times New Roman" panose="02020603050405020304" pitchFamily="18" charset="0"/>
            </a:endParaRPr>
          </a:p>
          <a:p>
            <a:pPr marL="1255713" lvl="1" indent="-327025">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Spaces</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Brandable Rights, Licences, Permits, Franchises, ICT, Connectivity, Internet, IOT, Cloud, Platforms</a:t>
            </a:r>
            <a:endParaRPr lang="en-NG" sz="2000" i="1" dirty="0">
              <a:latin typeface="Calibri" panose="020F0502020204030204" pitchFamily="34" charset="0"/>
              <a:ea typeface="Calibri" panose="020F0502020204030204" pitchFamily="34" charset="0"/>
              <a:cs typeface="Times New Roman" panose="02020603050405020304" pitchFamily="18" charset="0"/>
            </a:endParaRPr>
          </a:p>
          <a:p>
            <a:pPr marL="1255713" lvl="1" indent="-327025">
              <a:buFont typeface="+mj-lt"/>
              <a:buAutoNum type="romanLcPeriod"/>
            </a:pPr>
            <a:r>
              <a:rPr lang="en-GB" sz="2000" b="1" dirty="0">
                <a:solidFill>
                  <a:srgbClr val="0000FF"/>
                </a:solidFill>
                <a:latin typeface="Garamond" panose="02020404030301010803" pitchFamily="18" charset="0"/>
                <a:ea typeface="Calibri" panose="020F0502020204030204" pitchFamily="34" charset="0"/>
                <a:cs typeface="Times New Roman" panose="02020603050405020304" pitchFamily="18" charset="0"/>
              </a:rPr>
              <a:t>Skills</a:t>
            </a:r>
            <a:r>
              <a:rPr lang="en-GB" sz="2000" dirty="0">
                <a:solidFill>
                  <a:srgbClr val="0000FF"/>
                </a:solidFill>
                <a:latin typeface="Garamond" panose="02020404030301010803" pitchFamily="18" charset="0"/>
                <a:ea typeface="Calibri" panose="020F0502020204030204" pitchFamily="34" charset="0"/>
                <a:cs typeface="Times New Roman" panose="02020603050405020304" pitchFamily="18" charset="0"/>
              </a:rPr>
              <a:t>: </a:t>
            </a:r>
            <a:r>
              <a:rPr lang="en-GB" sz="20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Knowledge, Patents, Brands, Trademarks, Recipes, Talents, Innovations, Innovators</a:t>
            </a:r>
            <a:endParaRPr lang="en-NG" sz="20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5A5EA7D-6359-49F0-9751-ADAD73B8ADD7}"/>
              </a:ext>
            </a:extLst>
          </p:cNvPr>
          <p:cNvSpPr txBox="1"/>
          <p:nvPr/>
        </p:nvSpPr>
        <p:spPr>
          <a:xfrm>
            <a:off x="2020186" y="0"/>
            <a:ext cx="9537405" cy="1600438"/>
          </a:xfrm>
          <a:prstGeom prst="rect">
            <a:avLst/>
          </a:prstGeom>
          <a:noFill/>
        </p:spPr>
        <p:txBody>
          <a:bodyPr wrap="square">
            <a:spAutoFit/>
          </a:bodyPr>
          <a:lstStyle/>
          <a:p>
            <a:pPr marL="571500" lvl="0" indent="-571500" algn="ctr">
              <a:buFont typeface="+mj-lt"/>
              <a:buAutoNum type="romanUcPeriod" startAt="5"/>
              <a:tabLst>
                <a:tab pos="270510" algn="l"/>
              </a:tabLst>
            </a:pPr>
            <a:r>
              <a:rPr lang="en-US" sz="2800" b="1" kern="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How to Adjust Our Sails</a:t>
            </a:r>
            <a:endParaRPr lang="en-US" sz="28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ctr">
              <a:spcAft>
                <a:spcPts val="1200"/>
              </a:spcAft>
              <a:tabLst>
                <a:tab pos="270510" algn="l"/>
              </a:tabLst>
            </a:pPr>
            <a:r>
              <a:rPr lang="en-US" sz="2000" i="1" dirty="0">
                <a:solidFill>
                  <a:srgbClr val="0000FF"/>
                </a:solidFill>
                <a:effectLst/>
                <a:latin typeface="Garamond" panose="02020404030301010803" pitchFamily="18" charset="0"/>
              </a:rPr>
              <a:t>‘If a man knows not to which port he sails, no wind is favorable.’</a:t>
            </a:r>
            <a:r>
              <a:rPr lang="en-US" sz="2000" b="0" i="0" dirty="0">
                <a:solidFill>
                  <a:srgbClr val="0000FF"/>
                </a:solidFill>
                <a:effectLst/>
                <a:latin typeface="Garamond" panose="02020404030301010803" pitchFamily="18" charset="0"/>
              </a:rPr>
              <a:t> Seneca the Younger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00FF"/>
                </a:solidFill>
                <a:effectLst/>
                <a:uLnTx/>
                <a:uFillTx/>
                <a:latin typeface="Garamond" panose="02020404030301010803" pitchFamily="18" charset="0"/>
                <a:ea typeface="+mn-ea"/>
                <a:cs typeface="+mn-cs"/>
              </a:rPr>
              <a:t>‘You cannot make much of a wind, but you can choose a wind, and you can trim your sails to it, and by its push and inspiration can attain the haven which you select.’ </a:t>
            </a:r>
            <a:r>
              <a:rPr kumimoji="0" lang="en-US" sz="1800" b="1" i="0" u="none" strike="noStrike" kern="1200" cap="none" spc="0" normalizeH="0" baseline="0" noProof="0" dirty="0">
                <a:ln>
                  <a:noFill/>
                </a:ln>
                <a:solidFill>
                  <a:srgbClr val="0000FF"/>
                </a:solidFill>
                <a:effectLst/>
                <a:uLnTx/>
                <a:uFillTx/>
                <a:latin typeface="Garamond" panose="02020404030301010803" pitchFamily="18" charset="0"/>
                <a:ea typeface="+mn-ea"/>
                <a:cs typeface="+mn-cs"/>
              </a:rPr>
              <a:t>- </a:t>
            </a:r>
            <a:r>
              <a:rPr kumimoji="0" lang="en-US" sz="1800" b="0" i="0" u="none" strike="noStrike" kern="1200" cap="none" spc="0" normalizeH="0" baseline="0" noProof="0" dirty="0">
                <a:ln>
                  <a:noFill/>
                </a:ln>
                <a:solidFill>
                  <a:srgbClr val="0000FF"/>
                </a:solidFill>
                <a:effectLst/>
                <a:uLnTx/>
                <a:uFillTx/>
                <a:latin typeface="Garamond" panose="02020404030301010803" pitchFamily="18" charset="0"/>
                <a:ea typeface="+mn-ea"/>
                <a:cs typeface="+mn-cs"/>
              </a:rPr>
              <a:t>Magazine of American History, Feb 1887</a:t>
            </a:r>
            <a:endParaRPr lang="en-NG"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053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F2266E-EF7B-4790-AED5-668B5A31D125}"/>
              </a:ext>
            </a:extLst>
          </p:cNvPr>
          <p:cNvSpPr>
            <a:spLocks noGrp="1"/>
          </p:cNvSpPr>
          <p:nvPr>
            <p:ph type="sldNum" sz="quarter" idx="12"/>
          </p:nvPr>
        </p:nvSpPr>
        <p:spPr>
          <a:xfrm>
            <a:off x="8047075" y="6492875"/>
            <a:ext cx="2743200" cy="365125"/>
          </a:xfrm>
        </p:spPr>
        <p:txBody>
          <a:bodyPr/>
          <a:lstStyle/>
          <a:p>
            <a:fld id="{72531D1C-37C4-483F-8AC8-ED5422603B90}" type="slidenum">
              <a:rPr lang="en-GB" sz="1800" b="1" smtClean="0">
                <a:solidFill>
                  <a:srgbClr val="0000FF"/>
                </a:solidFill>
              </a:rPr>
              <a:t>8</a:t>
            </a:fld>
            <a:endParaRPr lang="en-GB" sz="1800" b="1" dirty="0">
              <a:solidFill>
                <a:srgbClr val="0000FF"/>
              </a:solidFill>
            </a:endParaRPr>
          </a:p>
        </p:txBody>
      </p:sp>
      <p:sp>
        <p:nvSpPr>
          <p:cNvPr id="14" name="TextBox 13">
            <a:extLst>
              <a:ext uri="{FF2B5EF4-FFF2-40B4-BE49-F238E27FC236}">
                <a16:creationId xmlns:a16="http://schemas.microsoft.com/office/drawing/2014/main" id="{0F0693FC-9CAF-4496-9E53-A1DFD77795A8}"/>
              </a:ext>
            </a:extLst>
          </p:cNvPr>
          <p:cNvSpPr txBox="1"/>
          <p:nvPr/>
        </p:nvSpPr>
        <p:spPr>
          <a:xfrm>
            <a:off x="5377418" y="-1"/>
            <a:ext cx="3054202" cy="369332"/>
          </a:xfrm>
          <a:prstGeom prst="rect">
            <a:avLst/>
          </a:prstGeom>
          <a:noFill/>
        </p:spPr>
        <p:txBody>
          <a:bodyPr wrap="square">
            <a:spAutoFit/>
          </a:bodyPr>
          <a:lstStyle/>
          <a:p>
            <a:r>
              <a:rPr lang="en-GB" sz="1800" b="1" cap="small"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About Dr. Ayo TERIBA</a:t>
            </a:r>
            <a:endParaRPr lang="en-NG" cap="small" dirty="0"/>
          </a:p>
        </p:txBody>
      </p:sp>
      <p:sp>
        <p:nvSpPr>
          <p:cNvPr id="18" name="TextBox 17">
            <a:extLst>
              <a:ext uri="{FF2B5EF4-FFF2-40B4-BE49-F238E27FC236}">
                <a16:creationId xmlns:a16="http://schemas.microsoft.com/office/drawing/2014/main" id="{1B66A90C-B911-4799-A61B-12C86F16A152}"/>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pic>
        <p:nvPicPr>
          <p:cNvPr id="2052" name="Picture 2" descr="A person in a suit and tie&#10;&#10;Description automatically generated with medium confidence">
            <a:extLst>
              <a:ext uri="{FF2B5EF4-FFF2-40B4-BE49-F238E27FC236}">
                <a16:creationId xmlns:a16="http://schemas.microsoft.com/office/drawing/2014/main" id="{DC66BFC8-3635-C319-98FC-9102C29329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06" y="613355"/>
            <a:ext cx="1451159" cy="15636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C3A15A4-A42C-659A-50C9-7594B523AE71}"/>
              </a:ext>
            </a:extLst>
          </p:cNvPr>
          <p:cNvSpPr txBox="1"/>
          <p:nvPr/>
        </p:nvSpPr>
        <p:spPr>
          <a:xfrm>
            <a:off x="1957978" y="613355"/>
            <a:ext cx="9939216" cy="1831271"/>
          </a:xfrm>
          <a:prstGeom prst="rect">
            <a:avLst/>
          </a:prstGeom>
          <a:noFill/>
          <a:ln w="25400">
            <a:solidFill>
              <a:srgbClr val="5F87D7"/>
            </a:solidFill>
          </a:ln>
        </p:spPr>
        <p:txBody>
          <a:bodyPr wrap="square">
            <a:spAutoFit/>
          </a:bodyPr>
          <a:lstStyle/>
          <a:p>
            <a:pPr algn="just">
              <a:spcAft>
                <a:spcPts val="600"/>
              </a:spcAft>
            </a:pP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Ayo is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CEO</a:t>
            </a:r>
            <a:r>
              <a:rPr lang="en-GB" sz="1800" b="1"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of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Economic Associates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(EA), </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Visiting Faculty</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at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Nigerian University of Technology and Management</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(NUTM),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Vice-Chairman</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of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Technical Committee of the National Council on Privatization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(TC-NCP), </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and </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Member</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of </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Governing Council</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of </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Ministry of Finance Incorporated</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(MOFI)</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He earned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B.Sc. Economics</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from University of Ibadan as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all-round best economics graduate</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in 1988,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M.Sc. Economics</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from Ibadan in 1990,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M.Phil. Economics of Developing Countries</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as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 Cambridge-DfID Scholar</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from Cambridge in 1992, and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Ph.D. in Econometrics</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from Durham in 2003.</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C8414E5A-3D20-26AA-7695-61B0AAC40BF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G"/>
          </a:p>
        </p:txBody>
      </p:sp>
      <p:sp>
        <p:nvSpPr>
          <p:cNvPr id="8" name="TextBox 7">
            <a:extLst>
              <a:ext uri="{FF2B5EF4-FFF2-40B4-BE49-F238E27FC236}">
                <a16:creationId xmlns:a16="http://schemas.microsoft.com/office/drawing/2014/main" id="{56DD786E-4DB8-F07F-6302-C4EAA690374C}"/>
              </a:ext>
            </a:extLst>
          </p:cNvPr>
          <p:cNvSpPr txBox="1"/>
          <p:nvPr/>
        </p:nvSpPr>
        <p:spPr>
          <a:xfrm>
            <a:off x="154745" y="2470655"/>
            <a:ext cx="11742449" cy="4201150"/>
          </a:xfrm>
          <a:prstGeom prst="rect">
            <a:avLst/>
          </a:prstGeom>
          <a:noFill/>
        </p:spPr>
        <p:txBody>
          <a:bodyPr wrap="square">
            <a:spAutoFit/>
          </a:bodyPr>
          <a:lstStyle/>
          <a:p>
            <a:pPr algn="just">
              <a:spcAft>
                <a:spcPts val="600"/>
              </a:spcAft>
            </a:pP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He has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consulted</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for</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companies, government, and bilateral/multilateral agencies like DfID, GIZ, USAID, UNDP, UNIDO, and World Bank, was a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Visiting Scholar</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to IMF Research Department in Washington DC and has received grants from Ford Foundation and Rockefeller Foundation.</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He served as Coordinator of the </a:t>
            </a:r>
            <a:r>
              <a:rPr lang="en-NG"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Technical Working Group</a:t>
            </a:r>
            <a:r>
              <a:rPr lang="en-NG"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(TWG) on </a:t>
            </a:r>
            <a:r>
              <a:rPr lang="en-NG"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Financial Sector and Capital Markets</a:t>
            </a:r>
            <a:r>
              <a:rPr lang="en-NG"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on National Development Plan </a:t>
            </a:r>
            <a:r>
              <a:rPr lang="en-NG"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MTNDP 2021-25, </a:t>
            </a:r>
            <a:r>
              <a:rPr lang="en-NG"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Member</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of </a:t>
            </a:r>
            <a:r>
              <a:rPr lang="en-NG"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Presidential Advisory Committee on Implementation of National Minimum Wage</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t>
            </a:r>
            <a:r>
              <a:rPr lang="en-NG"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Member</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of</a:t>
            </a:r>
            <a:r>
              <a:rPr lang="en-NG"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Nigeria Industrial and Competitiveness Council</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and </a:t>
            </a:r>
            <a:r>
              <a:rPr lang="en-NG" sz="18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Member</a:t>
            </a:r>
            <a:r>
              <a:rPr lang="en-US" sz="18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of </a:t>
            </a:r>
            <a:r>
              <a:rPr lang="en-NG" sz="18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National Economic Intelligence Committee</a:t>
            </a:r>
            <a:r>
              <a:rPr lang="en-NG" sz="18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(NEIC).</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Ayo </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is well known for spearheading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economic reform </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advocacy</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romanLcPeriod"/>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His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advocacy for re-denomination of Naira notes</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led to the </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introduction of 100-, 200, 500- and 1000-Naira</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notes from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1999 </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to </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2005.</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mj-lt"/>
              <a:buAutoNum type="romanLcPeriod"/>
            </a:pP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is advocacy on</a:t>
            </a:r>
            <a:r>
              <a:rPr lang="en-GB"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a:t>
            </a:r>
            <a:r>
              <a:rPr lang="en-US" sz="1800" i="1"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unlocking liquidity from state owned assets </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spurred restructuring of Ministry of Finance Incorporated (MOFI).</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is current</a:t>
            </a:r>
            <a:r>
              <a:rPr lang="en-GB"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 reform advocacy themes include</a:t>
            </a: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romanLcPeriod"/>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How Nigeria can translate electoral legitimacy to effective economic outcomes.</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romanLcPeriod"/>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How Naira notes can meet retail and other payments with minimum number of pieces.</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romanLcPeriod"/>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How states can unlock revenue from state-owned assets, value chains, places, and skills.</a:t>
            </a: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mj-lt"/>
              <a:buAutoNum type="romanLcPeriod"/>
            </a:pPr>
            <a:r>
              <a:rPr lang="en-US" sz="1800" dirty="0">
                <a:solidFill>
                  <a:srgbClr val="0000FF"/>
                </a:solidFill>
                <a:effectLst/>
                <a:latin typeface="Garamond" panose="02020404030301010803" pitchFamily="18" charset="0"/>
                <a:ea typeface="Times New Roman" panose="02020603050405020304" pitchFamily="18" charset="0"/>
                <a:cs typeface="Arial" panose="020B0604020202020204" pitchFamily="34" charset="0"/>
              </a:rPr>
              <a:t>How companies can upgrade value chains and optimize portfolios to maximize wealth</a:t>
            </a:r>
            <a:endParaRPr lang="en-NG" dirty="0"/>
          </a:p>
        </p:txBody>
      </p:sp>
    </p:spTree>
    <p:extLst>
      <p:ext uri="{BB962C8B-B14F-4D97-AF65-F5344CB8AC3E}">
        <p14:creationId xmlns:p14="http://schemas.microsoft.com/office/powerpoint/2010/main" val="332342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110" y="941616"/>
            <a:ext cx="11398102" cy="5143584"/>
          </a:xfrm>
          <a:ln w="25400">
            <a:solidFill>
              <a:srgbClr val="5F87D7"/>
            </a:solidFill>
          </a:ln>
        </p:spPr>
        <p:txBody>
          <a:bodyPr>
            <a:noAutofit/>
          </a:bodyPr>
          <a:lstStyle/>
          <a:p>
            <a:pPr marL="0" marR="193040" indent="0" algn="just">
              <a:lnSpc>
                <a:spcPct val="115000"/>
              </a:lnSpc>
              <a:spcBef>
                <a:spcPts val="0"/>
              </a:spcBef>
              <a:buNone/>
              <a:tabLst>
                <a:tab pos="2171700" algn="l"/>
              </a:tabLst>
            </a:pPr>
            <a:r>
              <a:rPr lang="en-US" sz="1200" b="1" cap="small" dirty="0">
                <a:solidFill>
                  <a:srgbClr val="0000FF"/>
                </a:solidFill>
                <a:effectLst>
                  <a:outerShdw blurRad="50800" dist="38100" dir="2700000" algn="tl">
                    <a:srgbClr val="000000">
                      <a:alpha val="40000"/>
                    </a:srgbClr>
                  </a:outerShdw>
                </a:effectLst>
                <a:latin typeface="Garamond" panose="02020404030301010803" pitchFamily="18" charset="0"/>
                <a:ea typeface="Times New Roman" panose="02020603050405020304" pitchFamily="18" charset="0"/>
                <a:cs typeface="Agenda-Bold"/>
              </a:rPr>
              <a:t>What we do</a:t>
            </a:r>
            <a:endPar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endParaRPr>
          </a:p>
          <a:p>
            <a:pPr marL="0" marR="193040" indent="0" algn="just">
              <a:lnSpc>
                <a:spcPct val="115000"/>
              </a:lnSpc>
              <a:spcBef>
                <a:spcPts val="0"/>
              </a:spcBef>
              <a:buNone/>
              <a:tabLst>
                <a:tab pos="2171700" algn="l"/>
              </a:tabLst>
            </a:pP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Incorporated in 2004, </a:t>
            </a:r>
            <a:r>
              <a:rPr lang="en-GB" sz="12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Economic Associates</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1200" b="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EA</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equips decision-makers with the information required for the creation or preservation of economic value in Nigeria. Our conferences, seminars, reports and advisory clients include decision makers and analysts from manufacturing, trading, banking, investment, stock broking, consulting, federal and state government ministries, departments and agencies, multinational corporations, embassies, and development agencies. </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Our service offerings currently revolve around five work areas: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436245" lvl="0" indent="-180975" algn="just">
              <a:lnSpc>
                <a:spcPct val="115000"/>
              </a:lnSpc>
              <a:spcBef>
                <a:spcPts val="0"/>
              </a:spcBef>
              <a:buFont typeface="Courier New" panose="02070309020205020404" pitchFamily="49" charset="0"/>
              <a:buChar char="▫"/>
              <a:tabLst>
                <a:tab pos="217170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Global</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How are trade flows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capital flows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technology</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migration</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and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liquidity</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likely to unfold on the global scene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436245" lvl="0" indent="-180975" algn="just">
              <a:lnSpc>
                <a:spcPct val="115000"/>
              </a:lnSpc>
              <a:spcBef>
                <a:spcPts val="0"/>
              </a:spcBef>
              <a:buFont typeface="Courier New" panose="02070309020205020404" pitchFamily="49" charset="0"/>
              <a:buChar char="▫"/>
              <a:tabLst>
                <a:tab pos="217170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Continental</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How could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Africa realign with the realities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of global trade and capital flows and their enablers?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436245" lvl="0" indent="-180975" algn="just">
              <a:lnSpc>
                <a:spcPct val="115000"/>
              </a:lnSpc>
              <a:spcBef>
                <a:spcPts val="0"/>
              </a:spcBef>
              <a:buFont typeface="Courier New" panose="02070309020205020404" pitchFamily="49" charset="0"/>
              <a:buChar char="▫"/>
              <a:tabLst>
                <a:tab pos="217170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National</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How could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Nigeria realign with the realities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of global trade and capital flows and their enablers?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436245" lvl="0" indent="-180975" algn="just">
              <a:lnSpc>
                <a:spcPct val="115000"/>
              </a:lnSpc>
              <a:spcBef>
                <a:spcPts val="0"/>
              </a:spcBef>
              <a:buFont typeface="Courier New" panose="02070309020205020404" pitchFamily="49" charset="0"/>
              <a:buChar char="▫"/>
              <a:tabLst>
                <a:tab pos="217170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Subnational</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How could the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36 States and FCT</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realign with the realities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of global trade and capital flows?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436245" lvl="0" indent="-180975" algn="just">
              <a:lnSpc>
                <a:spcPct val="115000"/>
              </a:lnSpc>
              <a:spcBef>
                <a:spcPts val="0"/>
              </a:spcBef>
              <a:spcAft>
                <a:spcPts val="600"/>
              </a:spcAft>
              <a:buFont typeface="Courier New" panose="02070309020205020404" pitchFamily="49" charset="0"/>
              <a:buChar char="▫"/>
              <a:tabLst>
                <a:tab pos="217170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Sectoral</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How could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sectors, companies and/or individuals realign with the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unfolding realities</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436245" indent="0" algn="just">
              <a:lnSpc>
                <a:spcPct val="115000"/>
              </a:lnSpc>
              <a:spcBef>
                <a:spcPts val="0"/>
              </a:spcBef>
              <a:buNone/>
              <a:tabLst>
                <a:tab pos="228600" algn="l"/>
                <a:tab pos="3486150" algn="l"/>
              </a:tabLst>
            </a:pPr>
            <a:r>
              <a:rPr lang="en-US" sz="1200" b="1" cap="small" dirty="0">
                <a:solidFill>
                  <a:srgbClr val="0000FF"/>
                </a:solidFill>
                <a:effectLst>
                  <a:outerShdw blurRad="50800" dist="38100" dir="2700000" algn="tl">
                    <a:srgbClr val="000000">
                      <a:alpha val="40000"/>
                    </a:srgbClr>
                  </a:outerShdw>
                </a:effectLst>
                <a:latin typeface="Garamond" panose="02020404030301010803" pitchFamily="18" charset="0"/>
                <a:ea typeface="Calibri" panose="020F0502020204030204" pitchFamily="34" charset="0"/>
                <a:cs typeface="Agenda-Bold"/>
              </a:rPr>
              <a:t>Conferences and Seminars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93040" indent="0" algn="just">
              <a:lnSpc>
                <a:spcPct val="115000"/>
              </a:lnSpc>
              <a:spcBef>
                <a:spcPts val="0"/>
              </a:spcBef>
              <a:spcAft>
                <a:spcPts val="600"/>
              </a:spcAft>
              <a:buNone/>
              <a:tabLst>
                <a:tab pos="2171700" algn="l"/>
              </a:tabLst>
            </a:pP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Our one-day Conferences offer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timely opportunities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to explore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key decision issues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across our work areas as relevant economic events unfold, with emphasis on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tacit</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considerations about global and local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contexts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hindsight</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insights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and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foresight</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that will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guide decisions on which of the alternative strategic paths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will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deliver preferred</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outcomes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Our two to five days Seminars are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capacity-building sessions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that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explore key strategic issues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across our work areas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in detail</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to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build the competences</a:t>
            </a:r>
            <a:r>
              <a:rPr lang="en-US" sz="1200"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 needed to </a:t>
            </a:r>
            <a:r>
              <a:rPr lang="en-US" sz="1200" i="1"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rPr>
              <a:t>organically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analyze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articulate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implement</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monitor</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and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evaluate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strategy execution</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436245" indent="0" algn="just">
              <a:lnSpc>
                <a:spcPct val="115000"/>
              </a:lnSpc>
              <a:spcBef>
                <a:spcPts val="0"/>
              </a:spcBef>
              <a:buNone/>
              <a:tabLst>
                <a:tab pos="180340" algn="l"/>
                <a:tab pos="228600" algn="l"/>
              </a:tabLst>
            </a:pPr>
            <a:r>
              <a:rPr lang="en-US" sz="1200" b="1" cap="small" dirty="0">
                <a:solidFill>
                  <a:srgbClr val="0000FF"/>
                </a:solidFill>
                <a:effectLst>
                  <a:outerShdw blurRad="50800" dist="38100" dir="2700000" algn="tl">
                    <a:srgbClr val="000000">
                      <a:alpha val="40000"/>
                    </a:srgbClr>
                  </a:outerShdw>
                </a:effectLst>
                <a:latin typeface="Garamond" panose="02020404030301010803" pitchFamily="18" charset="0"/>
                <a:ea typeface="Calibri" panose="020F0502020204030204" pitchFamily="34" charset="0"/>
                <a:cs typeface="Agenda-Bold"/>
              </a:rPr>
              <a:t>Reports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93040" indent="0" algn="just">
              <a:lnSpc>
                <a:spcPct val="115000"/>
              </a:lnSpc>
              <a:spcBef>
                <a:spcPts val="0"/>
              </a:spcBef>
              <a:spcAft>
                <a:spcPts val="600"/>
              </a:spcAft>
              <a:buNone/>
              <a:tabLst>
                <a:tab pos="2171700" algn="l"/>
              </a:tabLst>
            </a:pP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Our reports distil the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codifiable</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components of the facts and insights from our conferences and seminars for wider dissemination. This has included subscription reports on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Nigeria’s 36 States</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and, presentations on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Nigeria’s Economic Outlook</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436245" indent="0" algn="just">
              <a:lnSpc>
                <a:spcPct val="115000"/>
              </a:lnSpc>
              <a:spcBef>
                <a:spcPts val="0"/>
              </a:spcBef>
              <a:buNone/>
              <a:tabLst>
                <a:tab pos="228600" algn="l"/>
              </a:tabLst>
            </a:pPr>
            <a:r>
              <a:rPr lang="en-US" sz="1200" b="1" cap="small" dirty="0">
                <a:solidFill>
                  <a:srgbClr val="0000FF"/>
                </a:solidFill>
                <a:effectLst>
                  <a:outerShdw blurRad="50800" dist="38100" dir="2700000" algn="tl">
                    <a:srgbClr val="000000">
                      <a:alpha val="40000"/>
                    </a:srgbClr>
                  </a:outerShdw>
                </a:effectLst>
                <a:latin typeface="Garamond" panose="02020404030301010803" pitchFamily="18" charset="0"/>
                <a:ea typeface="Calibri" panose="020F0502020204030204" pitchFamily="34" charset="0"/>
                <a:cs typeface="Agenda-Bold"/>
              </a:rPr>
              <a:t>Advisory</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193040" indent="0" algn="just">
              <a:lnSpc>
                <a:spcPct val="115000"/>
              </a:lnSpc>
              <a:spcBef>
                <a:spcPts val="0"/>
              </a:spcBef>
              <a:buNone/>
              <a:tabLst>
                <a:tab pos="2171700" algn="l"/>
              </a:tabLst>
            </a:pP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We work with clients to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explore</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customize</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and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assimilate</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various</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issues of relevance</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across our work areas</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into their</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strategic aspirations</a:t>
            </a:r>
            <a:r>
              <a:rPr lang="en-GB" sz="1200" i="1" dirty="0">
                <a:solidFill>
                  <a:srgbClr val="0000FF"/>
                </a:solidFill>
                <a:latin typeface="Garamond" panose="02020404030301010803" pitchFamily="18" charset="0"/>
                <a:ea typeface="Calibri" panose="020F0502020204030204" pitchFamily="34" charset="0"/>
                <a:cs typeface="Times New Roman" panose="02020603050405020304" pitchFamily="18" charset="0"/>
              </a:rPr>
              <a:t> i</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n three stages: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359410" lvl="0" indent="-180975" algn="just">
              <a:lnSpc>
                <a:spcPct val="115000"/>
              </a:lnSpc>
              <a:spcBef>
                <a:spcPts val="0"/>
              </a:spcBef>
              <a:buFont typeface="Garamond" panose="02020404030301010803" pitchFamily="18" charset="0"/>
              <a:buChar char="▫"/>
              <a:tabLst>
                <a:tab pos="18034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Concept Formation.</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We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hold conversation</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 with decision makers to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explore strategic issues and deliverables.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359410" lvl="0" indent="-180975" algn="just">
              <a:lnSpc>
                <a:spcPct val="115000"/>
              </a:lnSpc>
              <a:spcBef>
                <a:spcPts val="0"/>
              </a:spcBef>
              <a:buFont typeface="Garamond" panose="02020404030301010803" pitchFamily="18" charset="0"/>
              <a:buChar char="▫"/>
              <a:tabLst>
                <a:tab pos="18034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Strategy Formulation.</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We hold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tacit intuitive interactions</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with decision makers </a:t>
            </a:r>
            <a:r>
              <a:rPr lang="en-GB"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to </a:t>
            </a:r>
            <a:r>
              <a:rPr lang="en-GB"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tease out customized solutions.</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180975" marR="359410" lvl="0" indent="-180975" algn="just">
              <a:lnSpc>
                <a:spcPct val="115000"/>
              </a:lnSpc>
              <a:spcBef>
                <a:spcPts val="0"/>
              </a:spcBef>
              <a:spcAft>
                <a:spcPts val="1200"/>
              </a:spcAft>
              <a:buFont typeface="Garamond" panose="02020404030301010803" pitchFamily="18" charset="0"/>
              <a:buChar char="▫"/>
              <a:tabLst>
                <a:tab pos="180340" algn="l"/>
              </a:tabLst>
            </a:pP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Capacity Building. </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We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foster in-house capacity</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to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analyze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articulate</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implement</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monitor</a:t>
            </a:r>
            <a:r>
              <a:rPr lang="en-US" sz="1200"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 and </a:t>
            </a:r>
            <a:r>
              <a:rPr lang="en-US" sz="1200" i="1" dirty="0">
                <a:solidFill>
                  <a:srgbClr val="0000FF"/>
                </a:solidFill>
                <a:effectLst/>
                <a:latin typeface="Garamond" panose="02020404030301010803" pitchFamily="18" charset="0"/>
                <a:ea typeface="Calibri" panose="020F0502020204030204" pitchFamily="34" charset="0"/>
                <a:cs typeface="Times New Roman" panose="02020603050405020304" pitchFamily="18" charset="0"/>
              </a:rPr>
              <a:t>evaluate strategic execution.</a:t>
            </a:r>
            <a:endParaRPr lang="en-NG"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GB" sz="1200" b="1" dirty="0">
                <a:solidFill>
                  <a:srgbClr val="0000FF"/>
                </a:solidFill>
                <a:latin typeface="Garamond" pitchFamily="18" charset="0"/>
              </a:rPr>
              <a:t>1</a:t>
            </a:r>
            <a:r>
              <a:rPr lang="en-GB" sz="1200" b="1" baseline="30000" dirty="0">
                <a:solidFill>
                  <a:srgbClr val="0000FF"/>
                </a:solidFill>
                <a:latin typeface="Garamond" pitchFamily="18" charset="0"/>
              </a:rPr>
              <a:t>st</a:t>
            </a:r>
            <a:r>
              <a:rPr lang="en-GB" sz="1200" b="1" dirty="0">
                <a:solidFill>
                  <a:srgbClr val="0000FF"/>
                </a:solidFill>
                <a:latin typeface="Garamond" pitchFamily="18" charset="0"/>
              </a:rPr>
              <a:t> Floor, 16 Amodu Ojikutu Street, Victoria Island, Lagos, Nigeria.  Tel: 0803 305 5380; e-mail: info@econassociates.com; website: www.econassociates.com</a:t>
            </a:r>
          </a:p>
        </p:txBody>
      </p:sp>
      <p:sp>
        <p:nvSpPr>
          <p:cNvPr id="6" name="TextBox 5">
            <a:extLst>
              <a:ext uri="{FF2B5EF4-FFF2-40B4-BE49-F238E27FC236}">
                <a16:creationId xmlns:a16="http://schemas.microsoft.com/office/drawing/2014/main" id="{63A7337C-A6E7-4408-854B-BA2EA919C041}"/>
              </a:ext>
            </a:extLst>
          </p:cNvPr>
          <p:cNvSpPr txBox="1"/>
          <p:nvPr/>
        </p:nvSpPr>
        <p:spPr>
          <a:xfrm>
            <a:off x="4687" y="84408"/>
            <a:ext cx="150058" cy="6858000"/>
          </a:xfrm>
          <a:prstGeom prst="rect">
            <a:avLst/>
          </a:prstGeom>
          <a:solidFill>
            <a:srgbClr val="0F2470">
              <a:alpha val="92941"/>
            </a:srgbClr>
          </a:solidFill>
          <a:ln>
            <a:noFill/>
          </a:ln>
        </p:spPr>
        <p:txBody>
          <a:bodyPr wrap="square" rtlCol="0">
            <a:spAutoFit/>
          </a:bodyPr>
          <a:lstStyle/>
          <a:p>
            <a:endParaRPr lang="en-US" dirty="0"/>
          </a:p>
        </p:txBody>
      </p:sp>
      <p:sp>
        <p:nvSpPr>
          <p:cNvPr id="7" name="Title 1">
            <a:extLst>
              <a:ext uri="{FF2B5EF4-FFF2-40B4-BE49-F238E27FC236}">
                <a16:creationId xmlns:a16="http://schemas.microsoft.com/office/drawing/2014/main" id="{C93A8BBD-5F99-4370-9860-049DDB279FBB}"/>
              </a:ext>
            </a:extLst>
          </p:cNvPr>
          <p:cNvSpPr>
            <a:spLocks noGrp="1"/>
          </p:cNvSpPr>
          <p:nvPr>
            <p:ph type="title"/>
          </p:nvPr>
        </p:nvSpPr>
        <p:spPr>
          <a:xfrm>
            <a:off x="2415350" y="136524"/>
            <a:ext cx="6810233" cy="391795"/>
          </a:xfrm>
        </p:spPr>
        <p:txBody>
          <a:bodyPr>
            <a:normAutofit fontScale="90000"/>
          </a:bodyPr>
          <a:lstStyle/>
          <a:p>
            <a:pPr algn="ctr"/>
            <a:r>
              <a:rPr lang="en-US" sz="2800" b="1" dirty="0">
                <a:solidFill>
                  <a:srgbClr val="0000FF"/>
                </a:solidFill>
                <a:latin typeface="Garamond" pitchFamily="18" charset="0"/>
              </a:rPr>
              <a:t>About EA</a:t>
            </a:r>
            <a:endParaRPr lang="en-US" sz="2800" dirty="0"/>
          </a:p>
        </p:txBody>
      </p:sp>
    </p:spTree>
    <p:extLst>
      <p:ext uri="{BB962C8B-B14F-4D97-AF65-F5344CB8AC3E}">
        <p14:creationId xmlns:p14="http://schemas.microsoft.com/office/powerpoint/2010/main" val="515076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8"/>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7.8"/>
</p:tagLst>
</file>

<file path=ppt/tags/tag4.xml><?xml version="1.0" encoding="utf-8"?>
<p:tagLst xmlns:a="http://schemas.openxmlformats.org/drawingml/2006/main" xmlns:r="http://schemas.openxmlformats.org/officeDocument/2006/relationships" xmlns:p="http://schemas.openxmlformats.org/presentationml/2006/main">
  <p:tag name="TIMING" val="|7.8"/>
</p:tagLst>
</file>

<file path=ppt/tags/tag5.xml><?xml version="1.0" encoding="utf-8"?>
<p:tagLst xmlns:a="http://schemas.openxmlformats.org/drawingml/2006/main" xmlns:r="http://schemas.openxmlformats.org/officeDocument/2006/relationships" xmlns:p="http://schemas.openxmlformats.org/presentationml/2006/main">
  <p:tag name="TIMING" val="|7.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43EDCAD2CEAC4DBBD68DD24BCE1C04" ma:contentTypeVersion="13" ma:contentTypeDescription="Create a new document." ma:contentTypeScope="" ma:versionID="048d6d319705944c5aa162534e697d80">
  <xsd:schema xmlns:xsd="http://www.w3.org/2001/XMLSchema" xmlns:xs="http://www.w3.org/2001/XMLSchema" xmlns:p="http://schemas.microsoft.com/office/2006/metadata/properties" xmlns:ns3="1e143231-042d-4097-a283-b16f6623c55a" xmlns:ns4="0e4954c1-c020-48d1-8b0f-d5afb414b21f" targetNamespace="http://schemas.microsoft.com/office/2006/metadata/properties" ma:root="true" ma:fieldsID="cd861e1ac1803dbc6a3b9bad20845f1d" ns3:_="" ns4:_="">
    <xsd:import namespace="1e143231-042d-4097-a283-b16f6623c55a"/>
    <xsd:import namespace="0e4954c1-c020-48d1-8b0f-d5afb414b21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43231-042d-4097-a283-b16f6623c5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4954c1-c020-48d1-8b0f-d5afb414b21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106616-FD7E-4EAA-A770-AE116AA190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43231-042d-4097-a283-b16f6623c55a"/>
    <ds:schemaRef ds:uri="0e4954c1-c020-48d1-8b0f-d5afb414b2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64F2B0-B010-4F84-8E1A-CFC18116F878}">
  <ds:schemaRefs>
    <ds:schemaRef ds:uri="http://schemas.microsoft.com/sharepoint/v3/contenttype/forms"/>
  </ds:schemaRefs>
</ds:datastoreItem>
</file>

<file path=customXml/itemProps3.xml><?xml version="1.0" encoding="utf-8"?>
<ds:datastoreItem xmlns:ds="http://schemas.openxmlformats.org/officeDocument/2006/customXml" ds:itemID="{86DE680A-7F0D-4C71-B9B8-801671EF351F}">
  <ds:schemaRefs>
    <ds:schemaRef ds:uri="0e4954c1-c020-48d1-8b0f-d5afb414b21f"/>
    <ds:schemaRef ds:uri="http://purl.org/dc/dcmityp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1e143231-042d-4097-a283-b16f6623c55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213233</TotalTime>
  <Words>1916</Words>
  <Application>Microsoft Office PowerPoint</Application>
  <PresentationFormat>Widescreen</PresentationFormat>
  <Paragraphs>139</Paragraphs>
  <Slides>9</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8" baseType="lpstr">
      <vt:lpstr>Arial</vt:lpstr>
      <vt:lpstr>Calibri</vt:lpstr>
      <vt:lpstr>Calibri Light</vt:lpstr>
      <vt:lpstr>Courier New</vt:lpstr>
      <vt:lpstr>Garamond</vt:lpstr>
      <vt:lpstr>Times New Roman</vt:lpstr>
      <vt:lpstr>Office Theme</vt:lpstr>
      <vt:lpstr>Custom Design</vt:lpstr>
      <vt:lpstr>Picture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CHIGBO MARYJANE</dc:creator>
  <cp:lastModifiedBy>Ayo Teriba</cp:lastModifiedBy>
  <cp:revision>447</cp:revision>
  <cp:lastPrinted>2021-07-14T04:43:43Z</cp:lastPrinted>
  <dcterms:created xsi:type="dcterms:W3CDTF">2019-10-19T06:09:46Z</dcterms:created>
  <dcterms:modified xsi:type="dcterms:W3CDTF">2023-05-16T08:28:11Z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0x0101002143EDCAD2CEAC4DBBD68DD24BCE1C04</vt:lpwstr>
  </property>
</Properties>
</file>