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  <p:sldMasterId id="2147483686" r:id="rId3"/>
    <p:sldMasterId id="2147483715" r:id="rId4"/>
  </p:sldMasterIdLst>
  <p:notesMasterIdLst>
    <p:notesMasterId r:id="rId68"/>
  </p:notesMasterIdLst>
  <p:handoutMasterIdLst>
    <p:handoutMasterId r:id="rId69"/>
  </p:handoutMasterIdLst>
  <p:sldIdLst>
    <p:sldId id="256" r:id="rId5"/>
    <p:sldId id="257" r:id="rId6"/>
    <p:sldId id="4525" r:id="rId7"/>
    <p:sldId id="4526" r:id="rId8"/>
    <p:sldId id="4527" r:id="rId9"/>
    <p:sldId id="4540" r:id="rId10"/>
    <p:sldId id="673" r:id="rId11"/>
    <p:sldId id="648" r:id="rId12"/>
    <p:sldId id="649" r:id="rId13"/>
    <p:sldId id="650" r:id="rId14"/>
    <p:sldId id="651" r:id="rId15"/>
    <p:sldId id="652" r:id="rId16"/>
    <p:sldId id="653" r:id="rId17"/>
    <p:sldId id="654" r:id="rId18"/>
    <p:sldId id="655" r:id="rId19"/>
    <p:sldId id="656" r:id="rId20"/>
    <p:sldId id="658" r:id="rId21"/>
    <p:sldId id="659" r:id="rId22"/>
    <p:sldId id="660" r:id="rId23"/>
    <p:sldId id="661" r:id="rId24"/>
    <p:sldId id="664" r:id="rId25"/>
    <p:sldId id="662" r:id="rId26"/>
    <p:sldId id="639" r:id="rId27"/>
    <p:sldId id="646" r:id="rId28"/>
    <p:sldId id="641" r:id="rId29"/>
    <p:sldId id="647" r:id="rId30"/>
    <p:sldId id="638" r:id="rId31"/>
    <p:sldId id="4510" r:id="rId32"/>
    <p:sldId id="4511" r:id="rId33"/>
    <p:sldId id="4541" r:id="rId34"/>
    <p:sldId id="4517" r:id="rId35"/>
    <p:sldId id="4533" r:id="rId36"/>
    <p:sldId id="4523" r:id="rId37"/>
    <p:sldId id="283" r:id="rId38"/>
    <p:sldId id="368" r:id="rId39"/>
    <p:sldId id="4542" r:id="rId40"/>
    <p:sldId id="4536" r:id="rId41"/>
    <p:sldId id="4535" r:id="rId42"/>
    <p:sldId id="4537" r:id="rId43"/>
    <p:sldId id="4543" r:id="rId44"/>
    <p:sldId id="4538" r:id="rId45"/>
    <p:sldId id="288" r:id="rId46"/>
    <p:sldId id="315" r:id="rId47"/>
    <p:sldId id="670" r:id="rId48"/>
    <p:sldId id="669" r:id="rId49"/>
    <p:sldId id="316" r:id="rId50"/>
    <p:sldId id="364" r:id="rId51"/>
    <p:sldId id="671" r:id="rId52"/>
    <p:sldId id="317" r:id="rId53"/>
    <p:sldId id="4531" r:id="rId54"/>
    <p:sldId id="4532" r:id="rId55"/>
    <p:sldId id="4507" r:id="rId56"/>
    <p:sldId id="4488" r:id="rId57"/>
    <p:sldId id="4506" r:id="rId58"/>
    <p:sldId id="674" r:id="rId59"/>
    <p:sldId id="4496" r:id="rId60"/>
    <p:sldId id="4502" r:id="rId61"/>
    <p:sldId id="4504" r:id="rId62"/>
    <p:sldId id="4505" r:id="rId63"/>
    <p:sldId id="4508" r:id="rId64"/>
    <p:sldId id="363" r:id="rId65"/>
    <p:sldId id="672" r:id="rId66"/>
    <p:sldId id="352" r:id="rId67"/>
  </p:sldIdLst>
  <p:sldSz cx="12192000" cy="6858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CC"/>
          </a:solidFill>
        </a:fill>
      </a:tcStyle>
    </a:wholeTbl>
    <a:band2H>
      <a:tcTxStyle/>
      <a:tcStyle>
        <a:tcBdr/>
        <a:fill>
          <a:solidFill>
            <a:srgbClr val="E6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chemeClr val="accent3"/>
              </a:solidFill>
              <a:prstDash val="solid"/>
              <a:round/>
            </a:ln>
          </a:left>
          <a:right>
            <a:ln w="9525" cap="flat">
              <a:solidFill>
                <a:schemeClr val="accent3"/>
              </a:solidFill>
              <a:prstDash val="solid"/>
              <a:round/>
            </a:ln>
          </a:right>
          <a:top>
            <a:ln w="9525" cap="flat">
              <a:solidFill>
                <a:schemeClr val="accent3"/>
              </a:solidFill>
              <a:prstDash val="solid"/>
              <a:round/>
            </a:ln>
          </a:top>
          <a:bottom>
            <a:ln w="9525" cap="flat">
              <a:solidFill>
                <a:schemeClr val="accent3"/>
              </a:solidFill>
              <a:prstDash val="solid"/>
              <a:round/>
            </a:ln>
          </a:bottom>
          <a:insideH>
            <a:ln w="9525" cap="flat">
              <a:solidFill>
                <a:schemeClr val="accent3"/>
              </a:solidFill>
              <a:prstDash val="solid"/>
              <a:round/>
            </a:ln>
          </a:insideH>
          <a:insideV>
            <a:ln w="9525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>
              <a:alpha val="0"/>
            </a:srgbClr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chemeClr val="accent3"/>
              </a:solidFill>
              <a:prstDash val="solid"/>
              <a:round/>
            </a:ln>
          </a:left>
          <a:right>
            <a:ln w="9525" cap="flat">
              <a:solidFill>
                <a:schemeClr val="accent3"/>
              </a:solidFill>
              <a:prstDash val="solid"/>
              <a:round/>
            </a:ln>
          </a:right>
          <a:top>
            <a:ln w="9525" cap="flat">
              <a:solidFill>
                <a:schemeClr val="accent3"/>
              </a:solidFill>
              <a:prstDash val="solid"/>
              <a:round/>
            </a:ln>
          </a:top>
          <a:bottom>
            <a:ln w="9525" cap="flat">
              <a:solidFill>
                <a:schemeClr val="accent3"/>
              </a:solidFill>
              <a:prstDash val="solid"/>
              <a:round/>
            </a:ln>
          </a:bottom>
          <a:insideH>
            <a:ln w="9525" cap="flat">
              <a:solidFill>
                <a:schemeClr val="accent3"/>
              </a:solidFill>
              <a:prstDash val="solid"/>
              <a:round/>
            </a:ln>
          </a:insideH>
          <a:insideV>
            <a:ln w="9525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left>
          <a:righ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right>
          <a:top>
            <a:ln w="9525" cap="flat">
              <a:solidFill>
                <a:schemeClr val="accent3"/>
              </a:solidFill>
              <a:prstDash val="solid"/>
              <a:round/>
            </a:ln>
          </a:top>
          <a:bottom>
            <a:ln w="9525" cap="flat">
              <a:solidFill>
                <a:schemeClr val="accent3"/>
              </a:solidFill>
              <a:prstDash val="solid"/>
              <a:round/>
            </a:ln>
          </a:bottom>
          <a:insideH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H>
          <a:insideV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left>
          <a:righ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right>
          <a:top>
            <a:ln w="9525" cap="flat">
              <a:solidFill>
                <a:schemeClr val="accent3"/>
              </a:solidFill>
              <a:prstDash val="solid"/>
              <a:round/>
            </a:ln>
          </a:top>
          <a:bottom>
            <a:ln w="9525" cap="flat">
              <a:solidFill>
                <a:srgbClr val="FFFFFF"/>
              </a:solidFill>
              <a:prstDash val="solid"/>
              <a:round/>
            </a:ln>
          </a:bottom>
          <a:insideH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H>
          <a:insideV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6D1"/>
          </a:solidFill>
        </a:fill>
      </a:tcStyle>
    </a:wholeTbl>
    <a:band2H>
      <a:tcTxStyle/>
      <a:tcStyle>
        <a:tcBdr/>
        <a:fill>
          <a:solidFill>
            <a:srgbClr val="E7EC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CC"/>
          </a:solidFill>
        </a:fill>
      </a:tcStyle>
    </a:wholeTbl>
    <a:band2H>
      <a:tcTxStyle/>
      <a:tcStyle>
        <a:tcBdr/>
        <a:fill>
          <a:solidFill>
            <a:srgbClr val="E6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56" autoAdjust="0"/>
    <p:restoredTop sz="94660"/>
  </p:normalViewPr>
  <p:slideViewPr>
    <p:cSldViewPr snapToGrid="0">
      <p:cViewPr>
        <p:scale>
          <a:sx n="76" d="100"/>
          <a:sy n="76" d="100"/>
        </p:scale>
        <p:origin x="739" y="2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Oil VS Non-oil Growth (%)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459965551181105"/>
          <c:y val="0.21109334431005"/>
          <c:w val="0.82790034448818905"/>
          <c:h val="0.6217296018527734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Oil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1.5625000000001148E-3"/>
                  <c:y val="7.6595958819218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Oil (2022)</a:t>
                    </a:r>
                  </a:p>
                  <a:p>
                    <a:fld id="{D8F97ED1-6BD2-41DD-A88E-ED7B849CED3C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85949803149605"/>
                      <c:h val="0.262149024007044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541-4B4E-8CE5-1033AB2B0B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0.0</c:formatCode>
                <c:ptCount val="6"/>
                <c:pt idx="0">
                  <c:v>4.6899999999999995</c:v>
                </c:pt>
                <c:pt idx="1">
                  <c:v>1.1436091432253326</c:v>
                </c:pt>
                <c:pt idx="2">
                  <c:v>4.5862212169536907</c:v>
                </c:pt>
                <c:pt idx="3">
                  <c:v>-8.8929326282746235</c:v>
                </c:pt>
                <c:pt idx="4">
                  <c:v>-8.2990591268324678</c:v>
                </c:pt>
                <c:pt idx="5">
                  <c:v>-19.223907791693733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41-4B4E-8CE5-1033AB2B0B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Non-oil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Sheet1!$C$2:$C$7</c:f>
              <c:numCache>
                <c:formatCode>0.0</c:formatCode>
                <c:ptCount val="6"/>
                <c:pt idx="0">
                  <c:v>0.47000000000000003</c:v>
                </c:pt>
                <c:pt idx="1">
                  <c:v>2.0001208165813198</c:v>
                </c:pt>
                <c:pt idx="2">
                  <c:v>2.26462017248328</c:v>
                </c:pt>
                <c:pt idx="3">
                  <c:v>-1.2528094851871285</c:v>
                </c:pt>
                <c:pt idx="4">
                  <c:v>4.4376219524813809</c:v>
                </c:pt>
                <c:pt idx="5">
                  <c:v>4.8439653568753291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41-4B4E-8CE5-1033AB2B0B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RGDP growth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5"/>
            <c:bubble3D val="0"/>
            <c:spPr>
              <a:ln w="3810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41-4B4E-8CE5-1033AB2B0BEE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Sheet1!$D$2:$D$7</c:f>
              <c:numCache>
                <c:formatCode>0.0</c:formatCode>
                <c:ptCount val="6"/>
                <c:pt idx="0">
                  <c:v>0.82000000000000006</c:v>
                </c:pt>
                <c:pt idx="1">
                  <c:v>1.925862759018826</c:v>
                </c:pt>
                <c:pt idx="2">
                  <c:v>2.27490837600656</c:v>
                </c:pt>
                <c:pt idx="3">
                  <c:v>-1.9239342198953577</c:v>
                </c:pt>
                <c:pt idx="4">
                  <c:v>3.64</c:v>
                </c:pt>
                <c:pt idx="5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541-4B4E-8CE5-1033AB2B0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822016"/>
        <c:axId val="187118720"/>
      </c:lineChart>
      <c:catAx>
        <c:axId val="18682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7118720"/>
        <c:crosses val="autoZero"/>
        <c:auto val="1"/>
        <c:lblAlgn val="ctr"/>
        <c:lblOffset val="100"/>
        <c:noMultiLvlLbl val="0"/>
      </c:catAx>
      <c:valAx>
        <c:axId val="187118720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682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Sectoral Growth (%)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AGRICULTURE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0"/>
                  <c:y val="0.3686173332609594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Industry (2022)</a:t>
                    </a:r>
                  </a:p>
                  <a:p>
                    <a:r>
                      <a:rPr lang="en-US"/>
                      <a:t>-4.6%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85949803149605"/>
                      <c:h val="0.2621490240070443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C1A4-4E6E-963F-DC77504DF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0.0</c:formatCode>
                <c:ptCount val="6"/>
                <c:pt idx="0">
                  <c:v>3.4499999999999997</c:v>
                </c:pt>
                <c:pt idx="1">
                  <c:v>2.1226028338208183</c:v>
                </c:pt>
                <c:pt idx="2">
                  <c:v>2.3622462224997895</c:v>
                </c:pt>
                <c:pt idx="3">
                  <c:v>2.1693928317735498</c:v>
                </c:pt>
                <c:pt idx="4">
                  <c:v>2.1268516558128998</c:v>
                </c:pt>
                <c:pt idx="5">
                  <c:v>1.8820076742215694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A4-4E6E-963F-DC77504DF7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INDUSTRIES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Sheet1!$C$2:$C$7</c:f>
              <c:numCache>
                <c:formatCode>0.0</c:formatCode>
                <c:ptCount val="6"/>
                <c:pt idx="0">
                  <c:v>2.15</c:v>
                </c:pt>
                <c:pt idx="1">
                  <c:v>1.9374114362429973</c:v>
                </c:pt>
                <c:pt idx="2">
                  <c:v>2.3121110051159701</c:v>
                </c:pt>
                <c:pt idx="3">
                  <c:v>-5.8469398295263622</c:v>
                </c:pt>
                <c:pt idx="4">
                  <c:v>-0.46772025376523602</c:v>
                </c:pt>
                <c:pt idx="5">
                  <c:v>-4.6237631945572994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1A4-4E6E-963F-DC77504DF7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SERVICES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5"/>
            <c:bubble3D val="0"/>
            <c:spPr>
              <a:ln w="3810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C1A4-4E6E-963F-DC77504DF7CC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Sheet1!$D$2:$D$7</c:f>
              <c:numCache>
                <c:formatCode>0.0</c:formatCode>
                <c:ptCount val="6"/>
                <c:pt idx="0">
                  <c:v>-0.91</c:v>
                </c:pt>
                <c:pt idx="1">
                  <c:v>1.8272888406457801</c:v>
                </c:pt>
                <c:pt idx="2">
                  <c:v>2.2174718263831501</c:v>
                </c:pt>
                <c:pt idx="3">
                  <c:v>-2.2223296503533878</c:v>
                </c:pt>
                <c:pt idx="4">
                  <c:v>5.60845964724406</c:v>
                </c:pt>
                <c:pt idx="5">
                  <c:v>6.6577989572419645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1A4-4E6E-963F-DC77504DF7C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RGDP growth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Pt>
            <c:idx val="5"/>
            <c:bubble3D val="0"/>
            <c:spPr>
              <a:ln w="38100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A4-4E6E-963F-DC77504DF7CC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Sheet1!$E$2:$E$7</c:f>
              <c:numCache>
                <c:formatCode>0.0</c:formatCode>
                <c:ptCount val="6"/>
                <c:pt idx="0">
                  <c:v>0.82000000000000006</c:v>
                </c:pt>
                <c:pt idx="1">
                  <c:v>1.925862759018826</c:v>
                </c:pt>
                <c:pt idx="2">
                  <c:v>2.27490837600656</c:v>
                </c:pt>
                <c:pt idx="3">
                  <c:v>-1.9239342198953577</c:v>
                </c:pt>
                <c:pt idx="4">
                  <c:v>3.64</c:v>
                </c:pt>
                <c:pt idx="5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1A4-4E6E-963F-DC77504DF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9092992"/>
        <c:axId val="189094528"/>
      </c:lineChart>
      <c:catAx>
        <c:axId val="18909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9094528"/>
        <c:crosses val="autoZero"/>
        <c:auto val="1"/>
        <c:lblAlgn val="ctr"/>
        <c:lblOffset val="100"/>
        <c:noMultiLvlLbl val="0"/>
      </c:catAx>
      <c:valAx>
        <c:axId val="18909452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909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</a:t>
            </a:r>
            <a:r>
              <a:rPr lang="en-US" baseline="0" dirty="0"/>
              <a:t> Capita Income (US$)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4686088573828999"/>
          <c:y val="0.21109334431005"/>
          <c:w val="0.66142948579638949"/>
          <c:h val="0.6217296018527734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 w="38100"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Nigeria</c:v>
                </c:pt>
                <c:pt idx="1">
                  <c:v>Ghana</c:v>
                </c:pt>
                <c:pt idx="2">
                  <c:v>Kenya</c:v>
                </c:pt>
                <c:pt idx="3">
                  <c:v>Indonesia</c:v>
                </c:pt>
                <c:pt idx="4">
                  <c:v>India</c:v>
                </c:pt>
                <c:pt idx="5">
                  <c:v>Brazil</c:v>
                </c:pt>
                <c:pt idx="6">
                  <c:v>Mexico</c:v>
                </c:pt>
                <c:pt idx="7">
                  <c:v>China</c:v>
                </c:pt>
              </c:strCache>
            </c:strRef>
          </c:cat>
          <c:val>
            <c:numRef>
              <c:f>Sheet1!$B$2:$B$9</c:f>
              <c:numCache>
                <c:formatCode>#,##0.00</c:formatCode>
                <c:ptCount val="8"/>
                <c:pt idx="0">
                  <c:v>2202.4560000000001</c:v>
                </c:pt>
                <c:pt idx="1">
                  <c:v>2270.4100000000003</c:v>
                </c:pt>
                <c:pt idx="2">
                  <c:v>2277.692</c:v>
                </c:pt>
                <c:pt idx="3">
                  <c:v>2379.2089999999994</c:v>
                </c:pt>
                <c:pt idx="4">
                  <c:v>4798.1190000000015</c:v>
                </c:pt>
                <c:pt idx="5">
                  <c:v>8995.0290000000005</c:v>
                </c:pt>
                <c:pt idx="6">
                  <c:v>10867.807000000001</c:v>
                </c:pt>
                <c:pt idx="7">
                  <c:v>12813.764999999998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41-4B4E-8CE5-1033AB2B0B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5"/>
              </a:solidFill>
              <a:prstDash val="sysDot"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Nigeria</c:v>
                </c:pt>
                <c:pt idx="1">
                  <c:v>Ghana</c:v>
                </c:pt>
                <c:pt idx="2">
                  <c:v>Kenya</c:v>
                </c:pt>
                <c:pt idx="3">
                  <c:v>Indonesia</c:v>
                </c:pt>
                <c:pt idx="4">
                  <c:v>India</c:v>
                </c:pt>
                <c:pt idx="5">
                  <c:v>Brazil</c:v>
                </c:pt>
                <c:pt idx="6">
                  <c:v>Mexico</c:v>
                </c:pt>
                <c:pt idx="7">
                  <c:v>China</c:v>
                </c:pt>
              </c:strCache>
            </c:strRef>
          </c:cat>
          <c:val>
            <c:numRef>
              <c:f>Sheet1!$C$2:$C$9</c:f>
              <c:numCache>
                <c:formatCode>#,##0.00</c:formatCode>
                <c:ptCount val="8"/>
                <c:pt idx="0">
                  <c:v>2998.0679999999998</c:v>
                </c:pt>
                <c:pt idx="1">
                  <c:v>2405.7679999999996</c:v>
                </c:pt>
                <c:pt idx="2">
                  <c:v>1489.6479999999999</c:v>
                </c:pt>
                <c:pt idx="3">
                  <c:v>1438.057</c:v>
                </c:pt>
                <c:pt idx="4">
                  <c:v>3684</c:v>
                </c:pt>
                <c:pt idx="5">
                  <c:v>12358.342000000002</c:v>
                </c:pt>
                <c:pt idx="6">
                  <c:v>10758.984</c:v>
                </c:pt>
                <c:pt idx="7">
                  <c:v>7039.5739999999996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41-4B4E-8CE5-1033AB2B0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56992"/>
        <c:axId val="191158528"/>
      </c:barChart>
      <c:catAx>
        <c:axId val="191156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58528"/>
        <c:crosses val="autoZero"/>
        <c:auto val="1"/>
        <c:lblAlgn val="ctr"/>
        <c:lblOffset val="100"/>
        <c:noMultiLvlLbl val="0"/>
      </c:catAx>
      <c:valAx>
        <c:axId val="191158528"/>
        <c:scaling>
          <c:orientation val="minMax"/>
        </c:scaling>
        <c:delete val="0"/>
        <c:axPos val="b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569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Macroeconomic</a:t>
            </a:r>
            <a:r>
              <a:rPr lang="en-US" baseline="0" dirty="0"/>
              <a:t> stability index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(Nigeria Vs SSA)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Nigeria</c:v>
                </c:pt>
              </c:strCache>
            </c:strRef>
          </c:tx>
          <c:spPr>
            <a:ln w="76200" cap="flat" cmpd="sng" algn="ctr">
              <a:solidFill>
                <a:srgbClr val="00B0F0"/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2020</c:v>
                </c:pt>
                <c:pt idx="7">
                  <c:v>2022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93</c:v>
                </c:pt>
                <c:pt idx="1">
                  <c:v>55</c:v>
                </c:pt>
                <c:pt idx="2">
                  <c:v>65</c:v>
                </c:pt>
                <c:pt idx="3">
                  <c:v>63</c:v>
                </c:pt>
                <c:pt idx="4">
                  <c:v>42</c:v>
                </c:pt>
                <c:pt idx="5">
                  <c:v>55</c:v>
                </c:pt>
                <c:pt idx="6">
                  <c:v>40</c:v>
                </c:pt>
                <c:pt idx="7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E3-49BA-A650-E85650B7FC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SSA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2020</c:v>
                </c:pt>
                <c:pt idx="7">
                  <c:v>2022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90</c:v>
                </c:pt>
                <c:pt idx="1">
                  <c:v>105</c:v>
                </c:pt>
                <c:pt idx="2">
                  <c:v>103</c:v>
                </c:pt>
                <c:pt idx="3">
                  <c:v>101</c:v>
                </c:pt>
                <c:pt idx="4">
                  <c:v>102</c:v>
                </c:pt>
                <c:pt idx="5">
                  <c:v>110</c:v>
                </c:pt>
                <c:pt idx="6">
                  <c:v>95</c:v>
                </c:pt>
                <c:pt idx="7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E3-49BA-A650-E85650B7FC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299968"/>
        <c:axId val="191301504"/>
      </c:lineChart>
      <c:catAx>
        <c:axId val="19129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01504"/>
        <c:crosses val="autoZero"/>
        <c:auto val="1"/>
        <c:lblAlgn val="ctr"/>
        <c:lblOffset val="100"/>
        <c:noMultiLvlLbl val="0"/>
      </c:catAx>
      <c:valAx>
        <c:axId val="191301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29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dirty="0">
                <a:latin typeface="Century Gothic" panose="020B0502020202020204" pitchFamily="34" charset="0"/>
              </a:rPr>
              <a:t>Inflation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2011-2015</c:v>
                </c:pt>
                <c:pt idx="1">
                  <c:v>2016-2020</c:v>
                </c:pt>
                <c:pt idx="2">
                  <c:v>2021-2022</c:v>
                </c:pt>
                <c:pt idx="3">
                  <c:v>2023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9.7000000000000011</c:v>
                </c:pt>
                <c:pt idx="1">
                  <c:v>13.8</c:v>
                </c:pt>
                <c:pt idx="2">
                  <c:v>17.899999999999999</c:v>
                </c:pt>
                <c:pt idx="3">
                  <c:v>22.04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3-4D1B-82C9-140BD53AB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470592"/>
        <c:axId val="191488768"/>
      </c:barChart>
      <c:catAx>
        <c:axId val="19147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488768"/>
        <c:crosses val="autoZero"/>
        <c:auto val="1"/>
        <c:lblAlgn val="ctr"/>
        <c:lblOffset val="100"/>
        <c:noMultiLvlLbl val="0"/>
      </c:catAx>
      <c:valAx>
        <c:axId val="191488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9147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FGN’s Revenue as % of GDP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2001-2010</c:v>
                </c:pt>
                <c:pt idx="1">
                  <c:v>2011-2020</c:v>
                </c:pt>
                <c:pt idx="2">
                  <c:v>2021-2022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7.2</c:v>
                </c:pt>
                <c:pt idx="1">
                  <c:v>3.9</c:v>
                </c:pt>
                <c:pt idx="2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E1-4867-8252-2F366216C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495104"/>
        <c:axId val="202497408"/>
      </c:barChart>
      <c:catAx>
        <c:axId val="20249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2497408"/>
        <c:crosses val="autoZero"/>
        <c:auto val="1"/>
        <c:lblAlgn val="ctr"/>
        <c:lblOffset val="100"/>
        <c:noMultiLvlLbl val="0"/>
      </c:catAx>
      <c:valAx>
        <c:axId val="202497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0249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Nigeria’s Comparators (%, 2021-22)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SSA</c:v>
                </c:pt>
                <c:pt idx="1">
                  <c:v>World</c:v>
                </c:pt>
                <c:pt idx="2">
                  <c:v>LMIC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21.2</c:v>
                </c:pt>
                <c:pt idx="1">
                  <c:v>24.9</c:v>
                </c:pt>
                <c:pt idx="2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2D-4EEA-881E-120B700AC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608640"/>
        <c:axId val="202610176"/>
      </c:barChart>
      <c:catAx>
        <c:axId val="20260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2610176"/>
        <c:crosses val="autoZero"/>
        <c:auto val="1"/>
        <c:lblAlgn val="ctr"/>
        <c:lblOffset val="100"/>
        <c:noMultiLvlLbl val="0"/>
      </c:catAx>
      <c:valAx>
        <c:axId val="202610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0260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Oil Revenue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#,##0.0</c:formatCode>
                <c:ptCount val="6"/>
                <c:pt idx="0">
                  <c:v>83.501702401955086</c:v>
                </c:pt>
                <c:pt idx="1">
                  <c:v>85.847679134745363</c:v>
                </c:pt>
                <c:pt idx="2">
                  <c:v>73.881896414139803</c:v>
                </c:pt>
                <c:pt idx="3">
                  <c:v>55.408247968461446</c:v>
                </c:pt>
                <c:pt idx="4">
                  <c:v>51.018409111255146</c:v>
                </c:pt>
                <c:pt idx="5">
                  <c:v>40.562478154491437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8D-432E-B9AC-2042364D14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Non-Oil Revenue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2022</c:v>
                </c:pt>
              </c:numCache>
            </c:numRef>
          </c:cat>
          <c:val>
            <c:numRef>
              <c:f>Sheet1!$C$2:$C$7</c:f>
              <c:numCache>
                <c:formatCode>#,##0.0</c:formatCode>
                <c:ptCount val="6"/>
                <c:pt idx="0">
                  <c:v>16.49829759804491</c:v>
                </c:pt>
                <c:pt idx="1">
                  <c:v>14.152320865254637</c:v>
                </c:pt>
                <c:pt idx="2">
                  <c:v>26.118103585860183</c:v>
                </c:pt>
                <c:pt idx="3">
                  <c:v>44.591752031538554</c:v>
                </c:pt>
                <c:pt idx="4">
                  <c:v>48.981590888744854</c:v>
                </c:pt>
                <c:pt idx="5">
                  <c:v>59.437521845508556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8D-432E-B9AC-2042364D1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2784768"/>
        <c:axId val="202786304"/>
      </c:barChart>
      <c:catAx>
        <c:axId val="20278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786304"/>
        <c:crosses val="autoZero"/>
        <c:auto val="1"/>
        <c:lblAlgn val="ctr"/>
        <c:lblOffset val="100"/>
        <c:noMultiLvlLbl val="0"/>
      </c:catAx>
      <c:valAx>
        <c:axId val="20278630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20278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debt Service (N'bn)</c:v>
                </c:pt>
              </c:strCache>
            </c:strRef>
          </c:tx>
          <c:spPr>
            <a:solidFill>
              <a:schemeClr val="accent1"/>
            </a:solidFill>
            <a:ln w="76200"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c:spP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Sheet1!$B$2:$B$24</c:f>
              <c:numCache>
                <c:formatCode>#,##0.00</c:formatCode>
                <c:ptCount val="23"/>
                <c:pt idx="0">
                  <c:v>131.04801791292414</c:v>
                </c:pt>
                <c:pt idx="1">
                  <c:v>155.41621979911235</c:v>
                </c:pt>
                <c:pt idx="2">
                  <c:v>163.81132434758601</c:v>
                </c:pt>
                <c:pt idx="3">
                  <c:v>363.51031714468036</c:v>
                </c:pt>
                <c:pt idx="4">
                  <c:v>382.50279999999992</c:v>
                </c:pt>
                <c:pt idx="5">
                  <c:v>394</c:v>
                </c:pt>
                <c:pt idx="6">
                  <c:v>249.3</c:v>
                </c:pt>
                <c:pt idx="7">
                  <c:v>213.72880000000001</c:v>
                </c:pt>
                <c:pt idx="8">
                  <c:v>381.2</c:v>
                </c:pt>
                <c:pt idx="9">
                  <c:v>251.79</c:v>
                </c:pt>
                <c:pt idx="10">
                  <c:v>415.66</c:v>
                </c:pt>
                <c:pt idx="11">
                  <c:v>527.18274232308011</c:v>
                </c:pt>
                <c:pt idx="12">
                  <c:v>679.3</c:v>
                </c:pt>
                <c:pt idx="13">
                  <c:v>828.1</c:v>
                </c:pt>
                <c:pt idx="14">
                  <c:v>941.69999999999993</c:v>
                </c:pt>
                <c:pt idx="15">
                  <c:v>1060.3829999999998</c:v>
                </c:pt>
                <c:pt idx="16">
                  <c:v>1425.9960000000001</c:v>
                </c:pt>
                <c:pt idx="17">
                  <c:v>1823.8919999999998</c:v>
                </c:pt>
                <c:pt idx="18">
                  <c:v>2161.373000000001</c:v>
                </c:pt>
                <c:pt idx="19">
                  <c:v>2454.0670000000005</c:v>
                </c:pt>
                <c:pt idx="20">
                  <c:v>3264.9</c:v>
                </c:pt>
                <c:pt idx="21">
                  <c:v>4221.6530000000002</c:v>
                </c:pt>
                <c:pt idx="22">
                  <c:v>5656.58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3D-41BF-A108-2CF41AF17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943872"/>
        <c:axId val="202953856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capital (% of GDP) -rhs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Sheet1!$C$2:$C$24</c:f>
              <c:numCache>
                <c:formatCode>#,##0.00</c:formatCode>
                <c:ptCount val="23"/>
                <c:pt idx="0">
                  <c:v>3.3903346957405938</c:v>
                </c:pt>
                <c:pt idx="1">
                  <c:v>5.3275467448048373</c:v>
                </c:pt>
                <c:pt idx="2">
                  <c:v>2.7942397595350235</c:v>
                </c:pt>
                <c:pt idx="3">
                  <c:v>1.7827599693453418</c:v>
                </c:pt>
                <c:pt idx="4">
                  <c:v>1.9383074190459453</c:v>
                </c:pt>
                <c:pt idx="5">
                  <c:v>2.2467897180847634</c:v>
                </c:pt>
                <c:pt idx="6">
                  <c:v>1.818590122850148</c:v>
                </c:pt>
                <c:pt idx="7">
                  <c:v>2.189768808293723</c:v>
                </c:pt>
                <c:pt idx="8">
                  <c:v>2.4049782351995233</c:v>
                </c:pt>
                <c:pt idx="9">
                  <c:v>2.6524569966216189</c:v>
                </c:pt>
                <c:pt idx="10">
                  <c:v>1.5934466422633677</c:v>
                </c:pt>
                <c:pt idx="11">
                  <c:v>1.4416896374548549</c:v>
                </c:pt>
                <c:pt idx="12">
                  <c:v>1.2048270774402681</c:v>
                </c:pt>
                <c:pt idx="13">
                  <c:v>1.3682099569614656</c:v>
                </c:pt>
                <c:pt idx="14">
                  <c:v>0.8688136230678758</c:v>
                </c:pt>
                <c:pt idx="15">
                  <c:v>0.85982818791933668</c:v>
                </c:pt>
                <c:pt idx="16">
                  <c:v>0.63719847557320275</c:v>
                </c:pt>
                <c:pt idx="17">
                  <c:v>1.0812046215107622</c:v>
                </c:pt>
                <c:pt idx="18">
                  <c:v>1.3030748301500192</c:v>
                </c:pt>
                <c:pt idx="19">
                  <c:v>1.5716901443832194</c:v>
                </c:pt>
                <c:pt idx="20">
                  <c:v>1.0469139209809313</c:v>
                </c:pt>
                <c:pt idx="21">
                  <c:v>1.4536402822272092</c:v>
                </c:pt>
                <c:pt idx="22">
                  <c:v>0.95000000000000007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3D-41BF-A108-2CF41AF17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973568"/>
        <c:axId val="202955392"/>
      </c:lineChart>
      <c:catAx>
        <c:axId val="20294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953856"/>
        <c:crosses val="autoZero"/>
        <c:auto val="1"/>
        <c:lblAlgn val="ctr"/>
        <c:lblOffset val="100"/>
        <c:noMultiLvlLbl val="0"/>
      </c:catAx>
      <c:valAx>
        <c:axId val="20295385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943872"/>
        <c:crosses val="autoZero"/>
        <c:crossBetween val="between"/>
      </c:valAx>
      <c:valAx>
        <c:axId val="202955392"/>
        <c:scaling>
          <c:orientation val="minMax"/>
        </c:scaling>
        <c:delete val="0"/>
        <c:axPos val="r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973568"/>
        <c:crosses val="max"/>
        <c:crossBetween val="between"/>
      </c:valAx>
      <c:catAx>
        <c:axId val="202973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2955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84546535862928"/>
          <c:y val="0.11204793686824631"/>
          <c:w val="0.59893840413628652"/>
          <c:h val="7.3620949199431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C4EAC-7FF7-444B-A602-063354A677A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CA8DD5-6159-4A14-9A28-0E9CA70BC992}">
      <dgm:prSet phldrT="[Text]" custT="1"/>
      <dgm:spPr/>
      <dgm:t>
        <a:bodyPr/>
        <a:lstStyle/>
        <a:p>
          <a:r>
            <a:rPr lang="en-US" sz="1600" dirty="0">
              <a:latin typeface="Century Gothic" panose="020B0502020202020204" pitchFamily="34" charset="0"/>
            </a:rPr>
            <a:t>Currency Adjustment</a:t>
          </a:r>
        </a:p>
      </dgm:t>
    </dgm:pt>
    <dgm:pt modelId="{9A4E5575-1082-457C-AF22-3B7648B0FAD6}" type="parTrans" cxnId="{393D0170-E0B8-40E0-A334-5CFF8CC0D543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B3E48AA9-484F-4CE4-A5F0-54ABFB41EA8A}" type="sibTrans" cxnId="{393D0170-E0B8-40E0-A334-5CFF8CC0D543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2CE8A506-5A0D-4239-A2AE-88B8CF570561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600" dirty="0">
              <a:latin typeface="Century Gothic" panose="020B0502020202020204" pitchFamily="34" charset="0"/>
            </a:rPr>
            <a:t>Adjust</a:t>
          </a:r>
          <a:r>
            <a:rPr lang="en-US" sz="1600" baseline="0" dirty="0">
              <a:latin typeface="Century Gothic" panose="020B0502020202020204" pitchFamily="34" charset="0"/>
            </a:rPr>
            <a:t> the official rate toward the market-clearing rate</a:t>
          </a:r>
          <a:endParaRPr lang="en-US" sz="1600" dirty="0">
            <a:latin typeface="Century Gothic" panose="020B0502020202020204" pitchFamily="34" charset="0"/>
          </a:endParaRPr>
        </a:p>
      </dgm:t>
    </dgm:pt>
    <dgm:pt modelId="{DB8F95FA-8037-48DD-9CE5-B9FB2C2DA8C1}" type="parTrans" cxnId="{ADC7B531-88A2-4AE5-AE8E-AAD39B395D53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5E650947-1BFE-4A7C-8434-2187C0B2C881}" type="sibTrans" cxnId="{ADC7B531-88A2-4AE5-AE8E-AAD39B395D53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14297123-C308-4D2E-B284-E8BBAC529C17}">
      <dgm:prSet phldrT="[Text]" custT="1"/>
      <dgm:spPr/>
      <dgm:t>
        <a:bodyPr/>
        <a:lstStyle/>
        <a:p>
          <a:r>
            <a:rPr lang="en-US" sz="1600" dirty="0">
              <a:latin typeface="Century Gothic" panose="020B0502020202020204" pitchFamily="34" charset="0"/>
            </a:rPr>
            <a:t>Subsidy Removal </a:t>
          </a:r>
        </a:p>
      </dgm:t>
    </dgm:pt>
    <dgm:pt modelId="{893E8083-9ABE-4617-837A-F3D7D6C78B3E}" type="parTrans" cxnId="{73FAEAAB-90A6-4B79-80DC-FB1924C776E9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B5004EAD-18D5-4BFD-B3B3-FE04BA6FF876}" type="sibTrans" cxnId="{73FAEAAB-90A6-4B79-80DC-FB1924C776E9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75D0E875-7CC7-4C17-B4DE-55B4AC651062}">
      <dgm:prSet phldrT="[Text]" custT="1"/>
      <dgm:spPr/>
      <dgm:t>
        <a:bodyPr/>
        <a:lstStyle/>
        <a:p>
          <a:r>
            <a:rPr lang="en-US" sz="1600" dirty="0">
              <a:latin typeface="Century Gothic" panose="020B0502020202020204" pitchFamily="34" charset="0"/>
            </a:rPr>
            <a:t>Subsidy is reverse taxes</a:t>
          </a:r>
        </a:p>
      </dgm:t>
    </dgm:pt>
    <dgm:pt modelId="{FCC3F768-6AED-4DC6-9366-EA822BDDE30B}" type="parTrans" cxnId="{FF140D0B-0E75-4020-B506-3F7A66C5B393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1AF4696C-90D9-45C0-9744-592ED1D31D3B}" type="sibTrans" cxnId="{FF140D0B-0E75-4020-B506-3F7A66C5B393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B363166F-0C97-4EA8-AEB6-BD0CD391CAF2}">
      <dgm:prSet phldrT="[Text]" custT="1"/>
      <dgm:spPr/>
      <dgm:t>
        <a:bodyPr/>
        <a:lstStyle/>
        <a:p>
          <a:r>
            <a:rPr lang="en-US" sz="1600" dirty="0">
              <a:latin typeface="Century Gothic" panose="020B0502020202020204" pitchFamily="34" charset="0"/>
            </a:rPr>
            <a:t>Increase VAT </a:t>
          </a:r>
        </a:p>
      </dgm:t>
    </dgm:pt>
    <dgm:pt modelId="{AAAE512B-CAF8-4117-A9A8-05A6A4A389C3}" type="parTrans" cxnId="{1F3EC60F-8E57-4478-9CE9-44C456CC2404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48A70653-B59F-412A-89DE-37B3048B8DB9}" type="sibTrans" cxnId="{1F3EC60F-8E57-4478-9CE9-44C456CC2404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C3B05A5C-A1F3-470D-B530-5AB61DB482E4}">
      <dgm:prSet phldrT="[Text]" custT="1"/>
      <dgm:spPr/>
      <dgm:t>
        <a:bodyPr/>
        <a:lstStyle/>
        <a:p>
          <a:r>
            <a:rPr lang="en-US" sz="1600" dirty="0">
              <a:latin typeface="Century Gothic" panose="020B0502020202020204" pitchFamily="34" charset="0"/>
            </a:rPr>
            <a:t>States are entitled to 50%</a:t>
          </a:r>
        </a:p>
      </dgm:t>
    </dgm:pt>
    <dgm:pt modelId="{8DBB6D92-349B-4444-81E6-5B0BB1854A9E}" type="parTrans" cxnId="{B0FF8A65-769C-4516-8EB6-27C5551BE859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1CF3DDF6-2664-4913-B321-3FC55D0A8092}" type="sibTrans" cxnId="{B0FF8A65-769C-4516-8EB6-27C5551BE859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18AD979D-8345-4B86-8460-731AD89230DC}" type="pres">
      <dgm:prSet presAssocID="{07AC4EAC-7FF7-444B-A602-063354A677A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487F11C-F8D6-48CE-A9E2-C3608B481FFA}" type="pres">
      <dgm:prSet presAssocID="{07AC4EAC-7FF7-444B-A602-063354A677AD}" presName="cycle" presStyleCnt="0"/>
      <dgm:spPr/>
    </dgm:pt>
    <dgm:pt modelId="{796F85AC-1454-4BF5-9180-725E34282737}" type="pres">
      <dgm:prSet presAssocID="{07AC4EAC-7FF7-444B-A602-063354A677AD}" presName="centerShape" presStyleCnt="0"/>
      <dgm:spPr/>
    </dgm:pt>
    <dgm:pt modelId="{EAC2CEA8-7DF1-4AFE-8F74-09F3DBBED495}" type="pres">
      <dgm:prSet presAssocID="{07AC4EAC-7FF7-444B-A602-063354A677AD}" presName="connSite" presStyleLbl="node1" presStyleIdx="0" presStyleCnt="4"/>
      <dgm:spPr/>
    </dgm:pt>
    <dgm:pt modelId="{5F459E33-57AB-4A6C-AB45-E7ACB26EC6FD}" type="pres">
      <dgm:prSet presAssocID="{07AC4EAC-7FF7-444B-A602-063354A677AD}" presName="visible" presStyleLbl="node1" presStyleIdx="0" presStyleCnt="4"/>
      <dgm:spPr/>
    </dgm:pt>
    <dgm:pt modelId="{FBE3C889-4D62-4ECB-99B7-7CB2824E4FE9}" type="pres">
      <dgm:prSet presAssocID="{9A4E5575-1082-457C-AF22-3B7648B0FAD6}" presName="Name25" presStyleLbl="parChTrans1D1" presStyleIdx="0" presStyleCnt="3"/>
      <dgm:spPr/>
    </dgm:pt>
    <dgm:pt modelId="{A0ADEC24-A2B9-4A75-BC7A-AC2FBAEDDF4C}" type="pres">
      <dgm:prSet presAssocID="{A5CA8DD5-6159-4A14-9A28-0E9CA70BC992}" presName="node" presStyleCnt="0"/>
      <dgm:spPr/>
    </dgm:pt>
    <dgm:pt modelId="{8099672C-34B8-4843-B585-5E80C944B02D}" type="pres">
      <dgm:prSet presAssocID="{A5CA8DD5-6159-4A14-9A28-0E9CA70BC992}" presName="parentNode" presStyleLbl="node1" presStyleIdx="1" presStyleCnt="4" custScaleX="110652">
        <dgm:presLayoutVars>
          <dgm:chMax val="1"/>
          <dgm:bulletEnabled val="1"/>
        </dgm:presLayoutVars>
      </dgm:prSet>
      <dgm:spPr/>
    </dgm:pt>
    <dgm:pt modelId="{E4C1AC5A-ACFC-4F47-AB74-9B34A49E67CD}" type="pres">
      <dgm:prSet presAssocID="{A5CA8DD5-6159-4A14-9A28-0E9CA70BC992}" presName="childNode" presStyleLbl="revTx" presStyleIdx="0" presStyleCnt="3">
        <dgm:presLayoutVars>
          <dgm:bulletEnabled val="1"/>
        </dgm:presLayoutVars>
      </dgm:prSet>
      <dgm:spPr/>
    </dgm:pt>
    <dgm:pt modelId="{C9F96675-2DC2-4B68-B805-6585D6503FE5}" type="pres">
      <dgm:prSet presAssocID="{893E8083-9ABE-4617-837A-F3D7D6C78B3E}" presName="Name25" presStyleLbl="parChTrans1D1" presStyleIdx="1" presStyleCnt="3"/>
      <dgm:spPr/>
    </dgm:pt>
    <dgm:pt modelId="{943371B7-079C-4F63-94E5-190444AAB2BD}" type="pres">
      <dgm:prSet presAssocID="{14297123-C308-4D2E-B284-E8BBAC529C17}" presName="node" presStyleCnt="0"/>
      <dgm:spPr/>
    </dgm:pt>
    <dgm:pt modelId="{12BD404F-A727-4FC5-91C6-AE4E1AE2D2AC}" type="pres">
      <dgm:prSet presAssocID="{14297123-C308-4D2E-B284-E8BBAC529C17}" presName="parentNode" presStyleLbl="node1" presStyleIdx="2" presStyleCnt="4" custScaleY="45080">
        <dgm:presLayoutVars>
          <dgm:chMax val="1"/>
          <dgm:bulletEnabled val="1"/>
        </dgm:presLayoutVars>
      </dgm:prSet>
      <dgm:spPr/>
    </dgm:pt>
    <dgm:pt modelId="{DF3567A8-B1BC-471F-A9D9-8231BFD24DB6}" type="pres">
      <dgm:prSet presAssocID="{14297123-C308-4D2E-B284-E8BBAC529C17}" presName="childNode" presStyleLbl="revTx" presStyleIdx="1" presStyleCnt="3">
        <dgm:presLayoutVars>
          <dgm:bulletEnabled val="1"/>
        </dgm:presLayoutVars>
      </dgm:prSet>
      <dgm:spPr/>
    </dgm:pt>
    <dgm:pt modelId="{907DD8A3-F26C-4D77-8A10-505EA70ACD70}" type="pres">
      <dgm:prSet presAssocID="{AAAE512B-CAF8-4117-A9A8-05A6A4A389C3}" presName="Name25" presStyleLbl="parChTrans1D1" presStyleIdx="2" presStyleCnt="3"/>
      <dgm:spPr/>
    </dgm:pt>
    <dgm:pt modelId="{3DCBCE9F-04D0-44EA-8AEB-71D057FC4E80}" type="pres">
      <dgm:prSet presAssocID="{B363166F-0C97-4EA8-AEB6-BD0CD391CAF2}" presName="node" presStyleCnt="0"/>
      <dgm:spPr/>
    </dgm:pt>
    <dgm:pt modelId="{9B8B9818-EB4C-48E1-AC2C-1D002BAA84F9}" type="pres">
      <dgm:prSet presAssocID="{B363166F-0C97-4EA8-AEB6-BD0CD391CAF2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F8DDB6FC-F70B-4835-9F3A-45B1BE852453}" type="pres">
      <dgm:prSet presAssocID="{B363166F-0C97-4EA8-AEB6-BD0CD391CAF2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FF140D0B-0E75-4020-B506-3F7A66C5B393}" srcId="{14297123-C308-4D2E-B284-E8BBAC529C17}" destId="{75D0E875-7CC7-4C17-B4DE-55B4AC651062}" srcOrd="0" destOrd="0" parTransId="{FCC3F768-6AED-4DC6-9366-EA822BDDE30B}" sibTransId="{1AF4696C-90D9-45C0-9744-592ED1D31D3B}"/>
    <dgm:cxn modelId="{1F3EC60F-8E57-4478-9CE9-44C456CC2404}" srcId="{07AC4EAC-7FF7-444B-A602-063354A677AD}" destId="{B363166F-0C97-4EA8-AEB6-BD0CD391CAF2}" srcOrd="2" destOrd="0" parTransId="{AAAE512B-CAF8-4117-A9A8-05A6A4A389C3}" sibTransId="{48A70653-B59F-412A-89DE-37B3048B8DB9}"/>
    <dgm:cxn modelId="{43F3C21B-FFA6-44C4-AFBA-A874D5376275}" type="presOf" srcId="{B363166F-0C97-4EA8-AEB6-BD0CD391CAF2}" destId="{9B8B9818-EB4C-48E1-AC2C-1D002BAA84F9}" srcOrd="0" destOrd="0" presId="urn:microsoft.com/office/officeart/2005/8/layout/radial2"/>
    <dgm:cxn modelId="{ADC7B531-88A2-4AE5-AE8E-AAD39B395D53}" srcId="{A5CA8DD5-6159-4A14-9A28-0E9CA70BC992}" destId="{2CE8A506-5A0D-4239-A2AE-88B8CF570561}" srcOrd="0" destOrd="0" parTransId="{DB8F95FA-8037-48DD-9CE5-B9FB2C2DA8C1}" sibTransId="{5E650947-1BFE-4A7C-8434-2187C0B2C881}"/>
    <dgm:cxn modelId="{809C1037-FC6F-4B33-A838-C7E5FC45BCC6}" type="presOf" srcId="{07AC4EAC-7FF7-444B-A602-063354A677AD}" destId="{18AD979D-8345-4B86-8460-731AD89230DC}" srcOrd="0" destOrd="0" presId="urn:microsoft.com/office/officeart/2005/8/layout/radial2"/>
    <dgm:cxn modelId="{B0FF8A65-769C-4516-8EB6-27C5551BE859}" srcId="{B363166F-0C97-4EA8-AEB6-BD0CD391CAF2}" destId="{C3B05A5C-A1F3-470D-B530-5AB61DB482E4}" srcOrd="0" destOrd="0" parTransId="{8DBB6D92-349B-4444-81E6-5B0BB1854A9E}" sibTransId="{1CF3DDF6-2664-4913-B321-3FC55D0A8092}"/>
    <dgm:cxn modelId="{C5B0DE66-E1BF-4845-8D17-CD4A5F960C70}" type="presOf" srcId="{A5CA8DD5-6159-4A14-9A28-0E9CA70BC992}" destId="{8099672C-34B8-4843-B585-5E80C944B02D}" srcOrd="0" destOrd="0" presId="urn:microsoft.com/office/officeart/2005/8/layout/radial2"/>
    <dgm:cxn modelId="{094BF749-797B-4E1A-99CD-B65141D052D4}" type="presOf" srcId="{C3B05A5C-A1F3-470D-B530-5AB61DB482E4}" destId="{F8DDB6FC-F70B-4835-9F3A-45B1BE852453}" srcOrd="0" destOrd="0" presId="urn:microsoft.com/office/officeart/2005/8/layout/radial2"/>
    <dgm:cxn modelId="{393D0170-E0B8-40E0-A334-5CFF8CC0D543}" srcId="{07AC4EAC-7FF7-444B-A602-063354A677AD}" destId="{A5CA8DD5-6159-4A14-9A28-0E9CA70BC992}" srcOrd="0" destOrd="0" parTransId="{9A4E5575-1082-457C-AF22-3B7648B0FAD6}" sibTransId="{B3E48AA9-484F-4CE4-A5F0-54ABFB41EA8A}"/>
    <dgm:cxn modelId="{BDD8D27F-6243-4005-8A28-3573B86216A0}" type="presOf" srcId="{AAAE512B-CAF8-4117-A9A8-05A6A4A389C3}" destId="{907DD8A3-F26C-4D77-8A10-505EA70ACD70}" srcOrd="0" destOrd="0" presId="urn:microsoft.com/office/officeart/2005/8/layout/radial2"/>
    <dgm:cxn modelId="{7F0DFC84-BA6D-4317-9ABE-D43DDBEE88D8}" type="presOf" srcId="{9A4E5575-1082-457C-AF22-3B7648B0FAD6}" destId="{FBE3C889-4D62-4ECB-99B7-7CB2824E4FE9}" srcOrd="0" destOrd="0" presId="urn:microsoft.com/office/officeart/2005/8/layout/radial2"/>
    <dgm:cxn modelId="{32B4E485-C222-495B-B7AB-812AC06726D5}" type="presOf" srcId="{14297123-C308-4D2E-B284-E8BBAC529C17}" destId="{12BD404F-A727-4FC5-91C6-AE4E1AE2D2AC}" srcOrd="0" destOrd="0" presId="urn:microsoft.com/office/officeart/2005/8/layout/radial2"/>
    <dgm:cxn modelId="{4EF022A9-34FF-495F-B3A3-753E8FA79FEB}" type="presOf" srcId="{2CE8A506-5A0D-4239-A2AE-88B8CF570561}" destId="{E4C1AC5A-ACFC-4F47-AB74-9B34A49E67CD}" srcOrd="0" destOrd="0" presId="urn:microsoft.com/office/officeart/2005/8/layout/radial2"/>
    <dgm:cxn modelId="{73FAEAAB-90A6-4B79-80DC-FB1924C776E9}" srcId="{07AC4EAC-7FF7-444B-A602-063354A677AD}" destId="{14297123-C308-4D2E-B284-E8BBAC529C17}" srcOrd="1" destOrd="0" parTransId="{893E8083-9ABE-4617-837A-F3D7D6C78B3E}" sibTransId="{B5004EAD-18D5-4BFD-B3B3-FE04BA6FF876}"/>
    <dgm:cxn modelId="{D1A254AC-8776-4F2F-A740-54DF264BE6E5}" type="presOf" srcId="{893E8083-9ABE-4617-837A-F3D7D6C78B3E}" destId="{C9F96675-2DC2-4B68-B805-6585D6503FE5}" srcOrd="0" destOrd="0" presId="urn:microsoft.com/office/officeart/2005/8/layout/radial2"/>
    <dgm:cxn modelId="{4B07D5F2-B08B-4675-BE35-A45BEF04EDB9}" type="presOf" srcId="{75D0E875-7CC7-4C17-B4DE-55B4AC651062}" destId="{DF3567A8-B1BC-471F-A9D9-8231BFD24DB6}" srcOrd="0" destOrd="0" presId="urn:microsoft.com/office/officeart/2005/8/layout/radial2"/>
    <dgm:cxn modelId="{58E67E47-28AF-444F-84B6-4AD7D5BF03C7}" type="presParOf" srcId="{18AD979D-8345-4B86-8460-731AD89230DC}" destId="{8487F11C-F8D6-48CE-A9E2-C3608B481FFA}" srcOrd="0" destOrd="0" presId="urn:microsoft.com/office/officeart/2005/8/layout/radial2"/>
    <dgm:cxn modelId="{3381885A-7B1E-49D4-93B6-3DB48F5ECD9B}" type="presParOf" srcId="{8487F11C-F8D6-48CE-A9E2-C3608B481FFA}" destId="{796F85AC-1454-4BF5-9180-725E34282737}" srcOrd="0" destOrd="0" presId="urn:microsoft.com/office/officeart/2005/8/layout/radial2"/>
    <dgm:cxn modelId="{5CA563C4-BE79-4AFF-A13E-4E9EEF68E787}" type="presParOf" srcId="{796F85AC-1454-4BF5-9180-725E34282737}" destId="{EAC2CEA8-7DF1-4AFE-8F74-09F3DBBED495}" srcOrd="0" destOrd="0" presId="urn:microsoft.com/office/officeart/2005/8/layout/radial2"/>
    <dgm:cxn modelId="{5062F3DF-20C0-4FBE-8B61-92EAA48AAEFF}" type="presParOf" srcId="{796F85AC-1454-4BF5-9180-725E34282737}" destId="{5F459E33-57AB-4A6C-AB45-E7ACB26EC6FD}" srcOrd="1" destOrd="0" presId="urn:microsoft.com/office/officeart/2005/8/layout/radial2"/>
    <dgm:cxn modelId="{6A93FE60-95D1-47D5-BEE2-F069FA4A87B0}" type="presParOf" srcId="{8487F11C-F8D6-48CE-A9E2-C3608B481FFA}" destId="{FBE3C889-4D62-4ECB-99B7-7CB2824E4FE9}" srcOrd="1" destOrd="0" presId="urn:microsoft.com/office/officeart/2005/8/layout/radial2"/>
    <dgm:cxn modelId="{98661210-246E-4C31-83D8-1CAB134420D8}" type="presParOf" srcId="{8487F11C-F8D6-48CE-A9E2-C3608B481FFA}" destId="{A0ADEC24-A2B9-4A75-BC7A-AC2FBAEDDF4C}" srcOrd="2" destOrd="0" presId="urn:microsoft.com/office/officeart/2005/8/layout/radial2"/>
    <dgm:cxn modelId="{535A2350-424C-4C00-B64D-B52F89C843F0}" type="presParOf" srcId="{A0ADEC24-A2B9-4A75-BC7A-AC2FBAEDDF4C}" destId="{8099672C-34B8-4843-B585-5E80C944B02D}" srcOrd="0" destOrd="0" presId="urn:microsoft.com/office/officeart/2005/8/layout/radial2"/>
    <dgm:cxn modelId="{E7CDF98C-44DB-41FB-BEF3-0AD7C739EFFB}" type="presParOf" srcId="{A0ADEC24-A2B9-4A75-BC7A-AC2FBAEDDF4C}" destId="{E4C1AC5A-ACFC-4F47-AB74-9B34A49E67CD}" srcOrd="1" destOrd="0" presId="urn:microsoft.com/office/officeart/2005/8/layout/radial2"/>
    <dgm:cxn modelId="{46AEDD28-FA69-4DBB-B7F5-679C4A30F7A1}" type="presParOf" srcId="{8487F11C-F8D6-48CE-A9E2-C3608B481FFA}" destId="{C9F96675-2DC2-4B68-B805-6585D6503FE5}" srcOrd="3" destOrd="0" presId="urn:microsoft.com/office/officeart/2005/8/layout/radial2"/>
    <dgm:cxn modelId="{791FFC15-3CD8-4CCB-B71C-BA10C1D2ADB3}" type="presParOf" srcId="{8487F11C-F8D6-48CE-A9E2-C3608B481FFA}" destId="{943371B7-079C-4F63-94E5-190444AAB2BD}" srcOrd="4" destOrd="0" presId="urn:microsoft.com/office/officeart/2005/8/layout/radial2"/>
    <dgm:cxn modelId="{0D4D53CD-87F6-4051-9713-2B987CA53E3F}" type="presParOf" srcId="{943371B7-079C-4F63-94E5-190444AAB2BD}" destId="{12BD404F-A727-4FC5-91C6-AE4E1AE2D2AC}" srcOrd="0" destOrd="0" presId="urn:microsoft.com/office/officeart/2005/8/layout/radial2"/>
    <dgm:cxn modelId="{39BABA6C-E244-42D7-83A5-8F5161B0C8B2}" type="presParOf" srcId="{943371B7-079C-4F63-94E5-190444AAB2BD}" destId="{DF3567A8-B1BC-471F-A9D9-8231BFD24DB6}" srcOrd="1" destOrd="0" presId="urn:microsoft.com/office/officeart/2005/8/layout/radial2"/>
    <dgm:cxn modelId="{8F171E06-B4E9-4A5A-AAF9-9D58AAF48BAC}" type="presParOf" srcId="{8487F11C-F8D6-48CE-A9E2-C3608B481FFA}" destId="{907DD8A3-F26C-4D77-8A10-505EA70ACD70}" srcOrd="5" destOrd="0" presId="urn:microsoft.com/office/officeart/2005/8/layout/radial2"/>
    <dgm:cxn modelId="{467496C2-4EA7-4048-BF0E-3D6F2428B226}" type="presParOf" srcId="{8487F11C-F8D6-48CE-A9E2-C3608B481FFA}" destId="{3DCBCE9F-04D0-44EA-8AEB-71D057FC4E80}" srcOrd="6" destOrd="0" presId="urn:microsoft.com/office/officeart/2005/8/layout/radial2"/>
    <dgm:cxn modelId="{C091911C-9CE9-441D-A8BF-4EFE76015F9D}" type="presParOf" srcId="{3DCBCE9F-04D0-44EA-8AEB-71D057FC4E80}" destId="{9B8B9818-EB4C-48E1-AC2C-1D002BAA84F9}" srcOrd="0" destOrd="0" presId="urn:microsoft.com/office/officeart/2005/8/layout/radial2"/>
    <dgm:cxn modelId="{92D629DD-AD6E-419D-A449-8B07950C08E1}" type="presParOf" srcId="{3DCBCE9F-04D0-44EA-8AEB-71D057FC4E80}" destId="{F8DDB6FC-F70B-4835-9F3A-45B1BE85245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E09920-2DA8-45AC-BBE3-0B777F07E921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F44854-8714-4E16-8D48-570B7515125B}">
      <dgm:prSet phldrT="[Text]" custT="1"/>
      <dgm:spPr/>
      <dgm:t>
        <a:bodyPr/>
        <a:lstStyle/>
        <a:p>
          <a:r>
            <a:rPr lang="en-US" sz="1600" dirty="0">
              <a:latin typeface="Century Gothic" panose="020B0502020202020204" pitchFamily="34" charset="0"/>
            </a:rPr>
            <a:t>Removal of  Subsidy</a:t>
          </a:r>
        </a:p>
        <a:p>
          <a:r>
            <a:rPr lang="en-US" sz="1600" b="1" dirty="0">
              <a:latin typeface="Century Gothic" panose="020B0502020202020204" pitchFamily="34" charset="0"/>
            </a:rPr>
            <a:t>N4.39trn </a:t>
          </a:r>
        </a:p>
      </dgm:t>
    </dgm:pt>
    <dgm:pt modelId="{BA32F64D-FEE8-4856-AFD5-15A7EFBFF651}" type="parTrans" cxnId="{D8EBD9B6-AAF6-4C70-9D44-9BC6BDCCB944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F921D1F0-3E00-4146-A570-AE16ACA0279E}" type="sibTrans" cxnId="{D8EBD9B6-AAF6-4C70-9D44-9BC6BDCCB944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993A028F-EE08-46B7-8A9C-9BE5E8385F58}">
      <dgm:prSet phldrT="[Text]" custT="1"/>
      <dgm:spPr/>
      <dgm:t>
        <a:bodyPr/>
        <a:lstStyle/>
        <a:p>
          <a:r>
            <a:rPr lang="en-US" sz="1600" dirty="0">
              <a:latin typeface="Century Gothic" panose="020B0502020202020204" pitchFamily="34" charset="0"/>
            </a:rPr>
            <a:t>Increased Govt Revenue  </a:t>
          </a:r>
        </a:p>
      </dgm:t>
    </dgm:pt>
    <dgm:pt modelId="{5FB7C234-FBBD-446C-B317-4BDD6D63341E}" type="parTrans" cxnId="{EF1B9CFD-1051-4879-BE83-E6A4E1A6450B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86F4BF5E-A50D-4AE5-A381-101C92137826}" type="sibTrans" cxnId="{EF1B9CFD-1051-4879-BE83-E6A4E1A6450B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A72B6892-D0E7-4F5F-A0A8-ED96E4F0725F}">
      <dgm:prSet phldrT="[Text]" custT="1"/>
      <dgm:spPr/>
      <dgm:t>
        <a:bodyPr/>
        <a:lstStyle/>
        <a:p>
          <a:r>
            <a:rPr lang="en-US" sz="1600" dirty="0">
              <a:latin typeface="Century Gothic" panose="020B0502020202020204" pitchFamily="34" charset="0"/>
            </a:rPr>
            <a:t>Increased investment in critical infrastructure  </a:t>
          </a:r>
        </a:p>
      </dgm:t>
    </dgm:pt>
    <dgm:pt modelId="{29F30046-BFEE-4F2C-94E2-1933881C8951}" type="parTrans" cxnId="{8A04282B-6BE7-48EF-87F2-4DFF9447EFDF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D357086D-F7E9-4A23-AD84-34B1FBDDFDDF}" type="sibTrans" cxnId="{8A04282B-6BE7-48EF-87F2-4DFF9447EFDF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C1FB167F-5528-49B8-9CA7-8C37F54ECC23}">
      <dgm:prSet phldrT="[Text]" custT="1"/>
      <dgm:spPr/>
      <dgm:t>
        <a:bodyPr/>
        <a:lstStyle/>
        <a:p>
          <a:r>
            <a:rPr lang="en-US" sz="1600" dirty="0">
              <a:latin typeface="Century Gothic" panose="020B0502020202020204" pitchFamily="34" charset="0"/>
            </a:rPr>
            <a:t>Reduced debt burden </a:t>
          </a:r>
        </a:p>
      </dgm:t>
    </dgm:pt>
    <dgm:pt modelId="{C7DA5BBF-65AE-4E08-9A4A-F692EBA2AF93}" type="parTrans" cxnId="{DAA072E4-731C-43D5-B661-F605BDFE9E31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919DD3CE-558A-41DE-A8F8-AFA272CE5A50}" type="sibTrans" cxnId="{DAA072E4-731C-43D5-B661-F605BDFE9E31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8A8A5F38-AFDE-4E8B-A470-739E1687E312}" type="pres">
      <dgm:prSet presAssocID="{23E09920-2DA8-45AC-BBE3-0B777F07E92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DFA59B7-1EA9-4325-AA27-D0651F4F0F30}" type="pres">
      <dgm:prSet presAssocID="{B4F44854-8714-4E16-8D48-570B7515125B}" presName="singleCycle" presStyleCnt="0"/>
      <dgm:spPr/>
    </dgm:pt>
    <dgm:pt modelId="{F2AAC789-901B-4448-9681-CC7BEBBAC475}" type="pres">
      <dgm:prSet presAssocID="{B4F44854-8714-4E16-8D48-570B7515125B}" presName="singleCenter" presStyleLbl="node1" presStyleIdx="0" presStyleCnt="4" custLinFactNeighborX="1305" custLinFactNeighborY="-10112">
        <dgm:presLayoutVars>
          <dgm:chMax val="7"/>
          <dgm:chPref val="7"/>
        </dgm:presLayoutVars>
      </dgm:prSet>
      <dgm:spPr/>
    </dgm:pt>
    <dgm:pt modelId="{0F417929-E9F6-4D0E-B426-0C86F1F51EC8}" type="pres">
      <dgm:prSet presAssocID="{5FB7C234-FBBD-446C-B317-4BDD6D63341E}" presName="Name56" presStyleLbl="parChTrans1D2" presStyleIdx="0" presStyleCnt="3"/>
      <dgm:spPr/>
    </dgm:pt>
    <dgm:pt modelId="{8DE3D985-7669-464F-82B7-B8B06BA85D38}" type="pres">
      <dgm:prSet presAssocID="{993A028F-EE08-46B7-8A9C-9BE5E8385F58}" presName="text0" presStyleLbl="node1" presStyleIdx="1" presStyleCnt="4" custScaleX="387406">
        <dgm:presLayoutVars>
          <dgm:bulletEnabled val="1"/>
        </dgm:presLayoutVars>
      </dgm:prSet>
      <dgm:spPr/>
    </dgm:pt>
    <dgm:pt modelId="{4127EEE0-1029-4390-95F9-5869342D2A65}" type="pres">
      <dgm:prSet presAssocID="{29F30046-BFEE-4F2C-94E2-1933881C8951}" presName="Name56" presStyleLbl="parChTrans1D2" presStyleIdx="1" presStyleCnt="3"/>
      <dgm:spPr/>
    </dgm:pt>
    <dgm:pt modelId="{6B053657-D15C-4A8D-A7B8-15AE1EAA2A5D}" type="pres">
      <dgm:prSet presAssocID="{A72B6892-D0E7-4F5F-A0A8-ED96E4F0725F}" presName="text0" presStyleLbl="node1" presStyleIdx="2" presStyleCnt="4" custScaleX="378740">
        <dgm:presLayoutVars>
          <dgm:bulletEnabled val="1"/>
        </dgm:presLayoutVars>
      </dgm:prSet>
      <dgm:spPr/>
    </dgm:pt>
    <dgm:pt modelId="{A4B9B892-4EBD-4837-9268-21C6608AC1E7}" type="pres">
      <dgm:prSet presAssocID="{C7DA5BBF-65AE-4E08-9A4A-F692EBA2AF93}" presName="Name56" presStyleLbl="parChTrans1D2" presStyleIdx="2" presStyleCnt="3"/>
      <dgm:spPr/>
    </dgm:pt>
    <dgm:pt modelId="{ABA34326-5164-4558-80C8-73C4CC5B8AD4}" type="pres">
      <dgm:prSet presAssocID="{C1FB167F-5528-49B8-9CA7-8C37F54ECC23}" presName="text0" presStyleLbl="node1" presStyleIdx="3" presStyleCnt="4" custScaleX="359920">
        <dgm:presLayoutVars>
          <dgm:bulletEnabled val="1"/>
        </dgm:presLayoutVars>
      </dgm:prSet>
      <dgm:spPr/>
    </dgm:pt>
  </dgm:ptLst>
  <dgm:cxnLst>
    <dgm:cxn modelId="{B27A620C-0FA5-49CB-9AB3-C9413539E702}" type="presOf" srcId="{23E09920-2DA8-45AC-BBE3-0B777F07E921}" destId="{8A8A5F38-AFDE-4E8B-A470-739E1687E312}" srcOrd="0" destOrd="0" presId="urn:microsoft.com/office/officeart/2008/layout/RadialCluster"/>
    <dgm:cxn modelId="{8A04282B-6BE7-48EF-87F2-4DFF9447EFDF}" srcId="{B4F44854-8714-4E16-8D48-570B7515125B}" destId="{A72B6892-D0E7-4F5F-A0A8-ED96E4F0725F}" srcOrd="1" destOrd="0" parTransId="{29F30046-BFEE-4F2C-94E2-1933881C8951}" sibTransId="{D357086D-F7E9-4A23-AD84-34B1FBDDFDDF}"/>
    <dgm:cxn modelId="{6B02193C-A76F-49B8-86CB-7556CBB224E5}" type="presOf" srcId="{C1FB167F-5528-49B8-9CA7-8C37F54ECC23}" destId="{ABA34326-5164-4558-80C8-73C4CC5B8AD4}" srcOrd="0" destOrd="0" presId="urn:microsoft.com/office/officeart/2008/layout/RadialCluster"/>
    <dgm:cxn modelId="{B1EDD967-815D-4496-BB7E-12B1CAFE26EE}" type="presOf" srcId="{5FB7C234-FBBD-446C-B317-4BDD6D63341E}" destId="{0F417929-E9F6-4D0E-B426-0C86F1F51EC8}" srcOrd="0" destOrd="0" presId="urn:microsoft.com/office/officeart/2008/layout/RadialCluster"/>
    <dgm:cxn modelId="{0D8A3772-D067-4170-AAFF-72DD965F0BF8}" type="presOf" srcId="{29F30046-BFEE-4F2C-94E2-1933881C8951}" destId="{4127EEE0-1029-4390-95F9-5869342D2A65}" srcOrd="0" destOrd="0" presId="urn:microsoft.com/office/officeart/2008/layout/RadialCluster"/>
    <dgm:cxn modelId="{71687758-6532-4A42-A546-B92003D1FDA1}" type="presOf" srcId="{C7DA5BBF-65AE-4E08-9A4A-F692EBA2AF93}" destId="{A4B9B892-4EBD-4837-9268-21C6608AC1E7}" srcOrd="0" destOrd="0" presId="urn:microsoft.com/office/officeart/2008/layout/RadialCluster"/>
    <dgm:cxn modelId="{BF4AD07A-8C92-445E-AE35-8FA9A449F917}" type="presOf" srcId="{993A028F-EE08-46B7-8A9C-9BE5E8385F58}" destId="{8DE3D985-7669-464F-82B7-B8B06BA85D38}" srcOrd="0" destOrd="0" presId="urn:microsoft.com/office/officeart/2008/layout/RadialCluster"/>
    <dgm:cxn modelId="{739D7881-F5B4-4385-8E7A-D783D528E08D}" type="presOf" srcId="{A72B6892-D0E7-4F5F-A0A8-ED96E4F0725F}" destId="{6B053657-D15C-4A8D-A7B8-15AE1EAA2A5D}" srcOrd="0" destOrd="0" presId="urn:microsoft.com/office/officeart/2008/layout/RadialCluster"/>
    <dgm:cxn modelId="{D8EBD9B6-AAF6-4C70-9D44-9BC6BDCCB944}" srcId="{23E09920-2DA8-45AC-BBE3-0B777F07E921}" destId="{B4F44854-8714-4E16-8D48-570B7515125B}" srcOrd="0" destOrd="0" parTransId="{BA32F64D-FEE8-4856-AFD5-15A7EFBFF651}" sibTransId="{F921D1F0-3E00-4146-A570-AE16ACA0279E}"/>
    <dgm:cxn modelId="{407D76CC-9490-4F99-8A80-07973656F74A}" type="presOf" srcId="{B4F44854-8714-4E16-8D48-570B7515125B}" destId="{F2AAC789-901B-4448-9681-CC7BEBBAC475}" srcOrd="0" destOrd="0" presId="urn:microsoft.com/office/officeart/2008/layout/RadialCluster"/>
    <dgm:cxn modelId="{DAA072E4-731C-43D5-B661-F605BDFE9E31}" srcId="{B4F44854-8714-4E16-8D48-570B7515125B}" destId="{C1FB167F-5528-49B8-9CA7-8C37F54ECC23}" srcOrd="2" destOrd="0" parTransId="{C7DA5BBF-65AE-4E08-9A4A-F692EBA2AF93}" sibTransId="{919DD3CE-558A-41DE-A8F8-AFA272CE5A50}"/>
    <dgm:cxn modelId="{EF1B9CFD-1051-4879-BE83-E6A4E1A6450B}" srcId="{B4F44854-8714-4E16-8D48-570B7515125B}" destId="{993A028F-EE08-46B7-8A9C-9BE5E8385F58}" srcOrd="0" destOrd="0" parTransId="{5FB7C234-FBBD-446C-B317-4BDD6D63341E}" sibTransId="{86F4BF5E-A50D-4AE5-A381-101C92137826}"/>
    <dgm:cxn modelId="{C990D116-CD3F-48E9-AD9D-A94860AAFD51}" type="presParOf" srcId="{8A8A5F38-AFDE-4E8B-A470-739E1687E312}" destId="{2DFA59B7-1EA9-4325-AA27-D0651F4F0F30}" srcOrd="0" destOrd="0" presId="urn:microsoft.com/office/officeart/2008/layout/RadialCluster"/>
    <dgm:cxn modelId="{BA509CF3-06EE-4499-B40B-22D821BEC10F}" type="presParOf" srcId="{2DFA59B7-1EA9-4325-AA27-D0651F4F0F30}" destId="{F2AAC789-901B-4448-9681-CC7BEBBAC475}" srcOrd="0" destOrd="0" presId="urn:microsoft.com/office/officeart/2008/layout/RadialCluster"/>
    <dgm:cxn modelId="{75F3D54B-5580-4721-B98F-8F5D23916563}" type="presParOf" srcId="{2DFA59B7-1EA9-4325-AA27-D0651F4F0F30}" destId="{0F417929-E9F6-4D0E-B426-0C86F1F51EC8}" srcOrd="1" destOrd="0" presId="urn:microsoft.com/office/officeart/2008/layout/RadialCluster"/>
    <dgm:cxn modelId="{1DD2A4E0-C767-4DFB-BD2E-9C5ADD2C0AB9}" type="presParOf" srcId="{2DFA59B7-1EA9-4325-AA27-D0651F4F0F30}" destId="{8DE3D985-7669-464F-82B7-B8B06BA85D38}" srcOrd="2" destOrd="0" presId="urn:microsoft.com/office/officeart/2008/layout/RadialCluster"/>
    <dgm:cxn modelId="{1D0EDD24-880B-4663-980F-6313FFF4AB91}" type="presParOf" srcId="{2DFA59B7-1EA9-4325-AA27-D0651F4F0F30}" destId="{4127EEE0-1029-4390-95F9-5869342D2A65}" srcOrd="3" destOrd="0" presId="urn:microsoft.com/office/officeart/2008/layout/RadialCluster"/>
    <dgm:cxn modelId="{6E3F8D40-63DF-419F-A207-C98B86DE6723}" type="presParOf" srcId="{2DFA59B7-1EA9-4325-AA27-D0651F4F0F30}" destId="{6B053657-D15C-4A8D-A7B8-15AE1EAA2A5D}" srcOrd="4" destOrd="0" presId="urn:microsoft.com/office/officeart/2008/layout/RadialCluster"/>
    <dgm:cxn modelId="{CDEC24CD-EDC5-446C-833E-818FC2332FC5}" type="presParOf" srcId="{2DFA59B7-1EA9-4325-AA27-D0651F4F0F30}" destId="{A4B9B892-4EBD-4837-9268-21C6608AC1E7}" srcOrd="5" destOrd="0" presId="urn:microsoft.com/office/officeart/2008/layout/RadialCluster"/>
    <dgm:cxn modelId="{0F26FB2D-D66F-4E99-A71C-D8ECB1BFB967}" type="presParOf" srcId="{2DFA59B7-1EA9-4325-AA27-D0651F4F0F30}" destId="{ABA34326-5164-4558-80C8-73C4CC5B8AD4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6118A2-CDED-48BB-A8DD-5BD5CA841817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781C51-181B-430A-B471-DCD06B30914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Review &amp;  Adjustment of Salaries </a:t>
          </a:r>
        </a:p>
      </dgm:t>
    </dgm:pt>
    <dgm:pt modelId="{4306B4C7-AFC9-493C-9002-38553415FE40}" type="parTrans" cxnId="{E2A6D07C-952A-4127-B2C2-950A09A5497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95961AB-BC17-4006-8D31-0AED434E3365}" type="sibTrans" cxnId="{E2A6D07C-952A-4127-B2C2-950A09A5497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CD23F93-19F0-4738-B2E9-8FF55FD5990F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Increase Spending on Safety Net </a:t>
          </a:r>
        </a:p>
      </dgm:t>
    </dgm:pt>
    <dgm:pt modelId="{D38E5F75-A2E7-41D9-92C1-FD19E8C98576}" type="parTrans" cxnId="{DF073718-7186-466B-9E08-DEDE1AEE51C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791E2D7-27E2-485C-AD67-3287AE694494}" type="sibTrans" cxnId="{DF073718-7186-466B-9E08-DEDE1AEE51C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1F4775B-6C2E-4D44-877E-4C322F46E14D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Invest in health/education</a:t>
          </a:r>
        </a:p>
      </dgm:t>
    </dgm:pt>
    <dgm:pt modelId="{C73B899D-36A1-4D29-BB49-2CF1F431F874}" type="sibTrans" cxnId="{9E0ED128-6A78-4CA9-A552-FCE1D3A7EBF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1A2724B-CF32-49B6-8A7B-4E2CF0A31DDD}" type="parTrans" cxnId="{9E0ED128-6A78-4CA9-A552-FCE1D3A7EBF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4B16572-5715-4274-AE81-8094E76E09E9}" type="pres">
      <dgm:prSet presAssocID="{246118A2-CDED-48BB-A8DD-5BD5CA841817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4353EE0-561E-45A9-B329-F63D8263AFA5}" type="pres">
      <dgm:prSet presAssocID="{91F4775B-6C2E-4D44-877E-4C322F46E14D}" presName="Accent3" presStyleCnt="0"/>
      <dgm:spPr/>
    </dgm:pt>
    <dgm:pt modelId="{BD69906F-87D0-435C-A53D-2C8EB0DF91D4}" type="pres">
      <dgm:prSet presAssocID="{91F4775B-6C2E-4D44-877E-4C322F46E14D}" presName="Accent" presStyleLbl="node1" presStyleIdx="0" presStyleCnt="3"/>
      <dgm:spPr/>
    </dgm:pt>
    <dgm:pt modelId="{1791DA48-8EB9-46FF-B29B-BFF74459946D}" type="pres">
      <dgm:prSet presAssocID="{91F4775B-6C2E-4D44-877E-4C322F46E14D}" presName="ParentBackground3" presStyleCnt="0"/>
      <dgm:spPr/>
    </dgm:pt>
    <dgm:pt modelId="{428E475F-E828-4706-B09A-281EAACB786F}" type="pres">
      <dgm:prSet presAssocID="{91F4775B-6C2E-4D44-877E-4C322F46E14D}" presName="ParentBackground" presStyleLbl="fgAcc1" presStyleIdx="0" presStyleCnt="3"/>
      <dgm:spPr/>
    </dgm:pt>
    <dgm:pt modelId="{861BBD78-70B7-433B-BE77-3A29B43E226D}" type="pres">
      <dgm:prSet presAssocID="{91F4775B-6C2E-4D44-877E-4C322F46E14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752DA9C-773B-42CE-A165-9340D84C4FC9}" type="pres">
      <dgm:prSet presAssocID="{ECD23F93-19F0-4738-B2E9-8FF55FD5990F}" presName="Accent2" presStyleCnt="0"/>
      <dgm:spPr/>
    </dgm:pt>
    <dgm:pt modelId="{7F3F5FB7-122F-4074-90EB-B34BAB68DC9D}" type="pres">
      <dgm:prSet presAssocID="{ECD23F93-19F0-4738-B2E9-8FF55FD5990F}" presName="Accent" presStyleLbl="node1" presStyleIdx="1" presStyleCnt="3"/>
      <dgm:spPr/>
    </dgm:pt>
    <dgm:pt modelId="{8BB03791-F5F5-4392-B614-2F0964D7C31B}" type="pres">
      <dgm:prSet presAssocID="{ECD23F93-19F0-4738-B2E9-8FF55FD5990F}" presName="ParentBackground2" presStyleCnt="0"/>
      <dgm:spPr/>
    </dgm:pt>
    <dgm:pt modelId="{F8D3D1C9-F525-4DFE-9500-6FADE0BFD49F}" type="pres">
      <dgm:prSet presAssocID="{ECD23F93-19F0-4738-B2E9-8FF55FD5990F}" presName="ParentBackground" presStyleLbl="fgAcc1" presStyleIdx="1" presStyleCnt="3"/>
      <dgm:spPr/>
    </dgm:pt>
    <dgm:pt modelId="{9A6252B1-7F9A-4365-B735-9A9C3364BF47}" type="pres">
      <dgm:prSet presAssocID="{ECD23F93-19F0-4738-B2E9-8FF55FD5990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7F3A0EF-5C5C-402B-8F04-1E11DA60E7A8}" type="pres">
      <dgm:prSet presAssocID="{63781C51-181B-430A-B471-DCD06B30914B}" presName="Accent1" presStyleCnt="0"/>
      <dgm:spPr/>
    </dgm:pt>
    <dgm:pt modelId="{404A5406-ED3D-4AD3-87A2-9CEB615B2C49}" type="pres">
      <dgm:prSet presAssocID="{63781C51-181B-430A-B471-DCD06B30914B}" presName="Accent" presStyleLbl="node1" presStyleIdx="2" presStyleCnt="3"/>
      <dgm:spPr/>
    </dgm:pt>
    <dgm:pt modelId="{0E1F6644-DA54-4435-9B6C-D4FCEAF2FB52}" type="pres">
      <dgm:prSet presAssocID="{63781C51-181B-430A-B471-DCD06B30914B}" presName="ParentBackground1" presStyleCnt="0"/>
      <dgm:spPr/>
    </dgm:pt>
    <dgm:pt modelId="{87767616-8AB3-4606-864F-1808A12193F0}" type="pres">
      <dgm:prSet presAssocID="{63781C51-181B-430A-B471-DCD06B30914B}" presName="ParentBackground" presStyleLbl="fgAcc1" presStyleIdx="2" presStyleCnt="3"/>
      <dgm:spPr/>
    </dgm:pt>
    <dgm:pt modelId="{084AF28C-AC20-4809-BDBC-5860C7D62E48}" type="pres">
      <dgm:prSet presAssocID="{63781C51-181B-430A-B471-DCD06B30914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2D77A01-6DE0-443C-80B9-166598AFAA26}" type="presOf" srcId="{ECD23F93-19F0-4738-B2E9-8FF55FD5990F}" destId="{F8D3D1C9-F525-4DFE-9500-6FADE0BFD49F}" srcOrd="0" destOrd="0" presId="urn:microsoft.com/office/officeart/2011/layout/CircleProcess"/>
    <dgm:cxn modelId="{D390BD04-17E3-403D-8232-6FDEA230AA72}" type="presOf" srcId="{63781C51-181B-430A-B471-DCD06B30914B}" destId="{87767616-8AB3-4606-864F-1808A12193F0}" srcOrd="0" destOrd="0" presId="urn:microsoft.com/office/officeart/2011/layout/CircleProcess"/>
    <dgm:cxn modelId="{DF073718-7186-466B-9E08-DEDE1AEE51CF}" srcId="{246118A2-CDED-48BB-A8DD-5BD5CA841817}" destId="{ECD23F93-19F0-4738-B2E9-8FF55FD5990F}" srcOrd="1" destOrd="0" parTransId="{D38E5F75-A2E7-41D9-92C1-FD19E8C98576}" sibTransId="{0791E2D7-27E2-485C-AD67-3287AE694494}"/>
    <dgm:cxn modelId="{9E0ED128-6A78-4CA9-A552-FCE1D3A7EBF4}" srcId="{246118A2-CDED-48BB-A8DD-5BD5CA841817}" destId="{91F4775B-6C2E-4D44-877E-4C322F46E14D}" srcOrd="2" destOrd="0" parTransId="{51A2724B-CF32-49B6-8A7B-4E2CF0A31DDD}" sibTransId="{C73B899D-36A1-4D29-BB49-2CF1F431F874}"/>
    <dgm:cxn modelId="{54BE0429-9A99-47DA-B303-2E6C0FC7699C}" type="presOf" srcId="{91F4775B-6C2E-4D44-877E-4C322F46E14D}" destId="{861BBD78-70B7-433B-BE77-3A29B43E226D}" srcOrd="1" destOrd="0" presId="urn:microsoft.com/office/officeart/2011/layout/CircleProcess"/>
    <dgm:cxn modelId="{B1A5B16A-A45B-4DE2-B1E3-FF09B3494701}" type="presOf" srcId="{246118A2-CDED-48BB-A8DD-5BD5CA841817}" destId="{04B16572-5715-4274-AE81-8094E76E09E9}" srcOrd="0" destOrd="0" presId="urn:microsoft.com/office/officeart/2011/layout/CircleProcess"/>
    <dgm:cxn modelId="{E2A6D07C-952A-4127-B2C2-950A09A54971}" srcId="{246118A2-CDED-48BB-A8DD-5BD5CA841817}" destId="{63781C51-181B-430A-B471-DCD06B30914B}" srcOrd="0" destOrd="0" parTransId="{4306B4C7-AFC9-493C-9002-38553415FE40}" sibTransId="{895961AB-BC17-4006-8D31-0AED434E3365}"/>
    <dgm:cxn modelId="{193C8F8B-8F3F-40BB-8DD1-3BDDE0FA6D2E}" type="presOf" srcId="{63781C51-181B-430A-B471-DCD06B30914B}" destId="{084AF28C-AC20-4809-BDBC-5860C7D62E48}" srcOrd="1" destOrd="0" presId="urn:microsoft.com/office/officeart/2011/layout/CircleProcess"/>
    <dgm:cxn modelId="{9F200A9F-7B9F-430C-95F4-571A8C646F54}" type="presOf" srcId="{ECD23F93-19F0-4738-B2E9-8FF55FD5990F}" destId="{9A6252B1-7F9A-4365-B735-9A9C3364BF47}" srcOrd="1" destOrd="0" presId="urn:microsoft.com/office/officeart/2011/layout/CircleProcess"/>
    <dgm:cxn modelId="{E84B0ED9-49EF-4F2D-9EF7-BB9793796F68}" type="presOf" srcId="{91F4775B-6C2E-4D44-877E-4C322F46E14D}" destId="{428E475F-E828-4706-B09A-281EAACB786F}" srcOrd="0" destOrd="0" presId="urn:microsoft.com/office/officeart/2011/layout/CircleProcess"/>
    <dgm:cxn modelId="{3C352A4F-6261-49D5-8883-34E3660C9364}" type="presParOf" srcId="{04B16572-5715-4274-AE81-8094E76E09E9}" destId="{84353EE0-561E-45A9-B329-F63D8263AFA5}" srcOrd="0" destOrd="0" presId="urn:microsoft.com/office/officeart/2011/layout/CircleProcess"/>
    <dgm:cxn modelId="{011612C2-CE74-4099-8A7B-C71F001DFC43}" type="presParOf" srcId="{84353EE0-561E-45A9-B329-F63D8263AFA5}" destId="{BD69906F-87D0-435C-A53D-2C8EB0DF91D4}" srcOrd="0" destOrd="0" presId="urn:microsoft.com/office/officeart/2011/layout/CircleProcess"/>
    <dgm:cxn modelId="{8DB15FDE-8B73-4E04-9886-71C4DDFD4DCF}" type="presParOf" srcId="{04B16572-5715-4274-AE81-8094E76E09E9}" destId="{1791DA48-8EB9-46FF-B29B-BFF74459946D}" srcOrd="1" destOrd="0" presId="urn:microsoft.com/office/officeart/2011/layout/CircleProcess"/>
    <dgm:cxn modelId="{1FE09EF0-B4B6-4F40-B4C1-614A20530BFA}" type="presParOf" srcId="{1791DA48-8EB9-46FF-B29B-BFF74459946D}" destId="{428E475F-E828-4706-B09A-281EAACB786F}" srcOrd="0" destOrd="0" presId="urn:microsoft.com/office/officeart/2011/layout/CircleProcess"/>
    <dgm:cxn modelId="{8583540B-43F6-4C4F-8E51-30A060F388C1}" type="presParOf" srcId="{04B16572-5715-4274-AE81-8094E76E09E9}" destId="{861BBD78-70B7-433B-BE77-3A29B43E226D}" srcOrd="2" destOrd="0" presId="urn:microsoft.com/office/officeart/2011/layout/CircleProcess"/>
    <dgm:cxn modelId="{ED401406-C018-4AAC-B4E1-F40D58C7A498}" type="presParOf" srcId="{04B16572-5715-4274-AE81-8094E76E09E9}" destId="{1752DA9C-773B-42CE-A165-9340D84C4FC9}" srcOrd="3" destOrd="0" presId="urn:microsoft.com/office/officeart/2011/layout/CircleProcess"/>
    <dgm:cxn modelId="{4DFE087E-69DA-424A-90EE-DBF4A74ABE6A}" type="presParOf" srcId="{1752DA9C-773B-42CE-A165-9340D84C4FC9}" destId="{7F3F5FB7-122F-4074-90EB-B34BAB68DC9D}" srcOrd="0" destOrd="0" presId="urn:microsoft.com/office/officeart/2011/layout/CircleProcess"/>
    <dgm:cxn modelId="{5678DCF5-109C-45CC-844C-FA86CB99984D}" type="presParOf" srcId="{04B16572-5715-4274-AE81-8094E76E09E9}" destId="{8BB03791-F5F5-4392-B614-2F0964D7C31B}" srcOrd="4" destOrd="0" presId="urn:microsoft.com/office/officeart/2011/layout/CircleProcess"/>
    <dgm:cxn modelId="{23B69C95-0BBD-4F7B-BCFD-CD6BB9EDE378}" type="presParOf" srcId="{8BB03791-F5F5-4392-B614-2F0964D7C31B}" destId="{F8D3D1C9-F525-4DFE-9500-6FADE0BFD49F}" srcOrd="0" destOrd="0" presId="urn:microsoft.com/office/officeart/2011/layout/CircleProcess"/>
    <dgm:cxn modelId="{1EA6C785-8B16-464B-8DBB-C02A0D0A13D7}" type="presParOf" srcId="{04B16572-5715-4274-AE81-8094E76E09E9}" destId="{9A6252B1-7F9A-4365-B735-9A9C3364BF47}" srcOrd="5" destOrd="0" presId="urn:microsoft.com/office/officeart/2011/layout/CircleProcess"/>
    <dgm:cxn modelId="{52933C10-489D-4503-9AC8-7DCDE9C360C3}" type="presParOf" srcId="{04B16572-5715-4274-AE81-8094E76E09E9}" destId="{17F3A0EF-5C5C-402B-8F04-1E11DA60E7A8}" srcOrd="6" destOrd="0" presId="urn:microsoft.com/office/officeart/2011/layout/CircleProcess"/>
    <dgm:cxn modelId="{858148C0-D81B-49AE-AB12-CE4293F16AE2}" type="presParOf" srcId="{17F3A0EF-5C5C-402B-8F04-1E11DA60E7A8}" destId="{404A5406-ED3D-4AD3-87A2-9CEB615B2C49}" srcOrd="0" destOrd="0" presId="urn:microsoft.com/office/officeart/2011/layout/CircleProcess"/>
    <dgm:cxn modelId="{70CF4B33-119F-4AF7-AF7C-1236B62926EF}" type="presParOf" srcId="{04B16572-5715-4274-AE81-8094E76E09E9}" destId="{0E1F6644-DA54-4435-9B6C-D4FCEAF2FB52}" srcOrd="7" destOrd="0" presId="urn:microsoft.com/office/officeart/2011/layout/CircleProcess"/>
    <dgm:cxn modelId="{816B6451-9A07-4DB7-8E5D-14AE53F078C9}" type="presParOf" srcId="{0E1F6644-DA54-4435-9B6C-D4FCEAF2FB52}" destId="{87767616-8AB3-4606-864F-1808A12193F0}" srcOrd="0" destOrd="0" presId="urn:microsoft.com/office/officeart/2011/layout/CircleProcess"/>
    <dgm:cxn modelId="{92B32C8E-477E-44E4-AECE-DA70AB9BC80C}" type="presParOf" srcId="{04B16572-5715-4274-AE81-8094E76E09E9}" destId="{084AF28C-AC20-4809-BDBC-5860C7D62E48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B61304-4A0F-4E11-8080-599F9186F6A5}" type="doc">
      <dgm:prSet loTypeId="urn:microsoft.com/office/officeart/2005/8/layout/hProcess4#1" loCatId="process" qsTypeId="urn:microsoft.com/office/officeart/2005/8/quickstyle/simple5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06475F0D-9D1A-4BF5-AEE3-CD3F880BC44A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latin typeface="Garamond" panose="02020404030301010803" pitchFamily="18" charset="0"/>
              <a:cs typeface="Garamond" panose="02020404030301010803" pitchFamily="18" charset="0"/>
            </a:rPr>
            <a:t>Upstream</a:t>
          </a:r>
        </a:p>
      </dgm:t>
    </dgm:pt>
    <dgm:pt modelId="{E99562FF-418F-46D1-8F86-E0992ED7BA8E}" type="parTrans" cxnId="{56A8FAE1-C70F-48A5-A7C3-BF09702759D7}">
      <dgm:prSet/>
      <dgm:spPr/>
      <dgm:t>
        <a:bodyPr/>
        <a:lstStyle/>
        <a:p>
          <a:endParaRPr lang="en-US"/>
        </a:p>
      </dgm:t>
    </dgm:pt>
    <dgm:pt modelId="{4BD710C9-2F9D-441E-B548-A9989C0147D7}" type="sibTrans" cxnId="{56A8FAE1-C70F-48A5-A7C3-BF09702759D7}">
      <dgm:prSet/>
      <dgm:spPr/>
      <dgm:t>
        <a:bodyPr/>
        <a:lstStyle/>
        <a:p>
          <a:endParaRPr lang="en-US"/>
        </a:p>
      </dgm:t>
    </dgm:pt>
    <dgm:pt modelId="{FE2A3430-07B7-4AF8-8050-E9E6630C707F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dirty="0">
              <a:latin typeface="Garamond" panose="02020404030301010803" pitchFamily="18" charset="0"/>
              <a:cs typeface="Garamond" panose="02020404030301010803" pitchFamily="18" charset="0"/>
            </a:rPr>
            <a:t>Exploration &amp; Production</a:t>
          </a:r>
        </a:p>
      </dgm:t>
    </dgm:pt>
    <dgm:pt modelId="{FB51E315-BC56-4135-BA1D-66E640931F3A}" type="parTrans" cxnId="{ECEE63DA-E61B-4ABD-85EA-08F44950272F}">
      <dgm:prSet/>
      <dgm:spPr/>
      <dgm:t>
        <a:bodyPr/>
        <a:lstStyle/>
        <a:p>
          <a:endParaRPr lang="en-US"/>
        </a:p>
      </dgm:t>
    </dgm:pt>
    <dgm:pt modelId="{9ADD2677-777A-4E9D-AE48-B83F0BAD6874}" type="sibTrans" cxnId="{ECEE63DA-E61B-4ABD-85EA-08F44950272F}">
      <dgm:prSet/>
      <dgm:spPr/>
      <dgm:t>
        <a:bodyPr/>
        <a:lstStyle/>
        <a:p>
          <a:endParaRPr lang="en-US"/>
        </a:p>
      </dgm:t>
    </dgm:pt>
    <dgm:pt modelId="{C17EA81B-EE8F-4BEA-9D93-831900C89C00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latin typeface="Garamond" panose="02020404030301010803" pitchFamily="18" charset="0"/>
              <a:cs typeface="Garamond" panose="02020404030301010803" pitchFamily="18" charset="0"/>
            </a:rPr>
            <a:t>Midstream</a:t>
          </a:r>
        </a:p>
      </dgm:t>
    </dgm:pt>
    <dgm:pt modelId="{D73C192A-A373-4ACC-BFC9-76609E41CF4E}" type="parTrans" cxnId="{29E00464-A659-4141-81FA-611E8F6C8DFA}">
      <dgm:prSet/>
      <dgm:spPr/>
      <dgm:t>
        <a:bodyPr/>
        <a:lstStyle/>
        <a:p>
          <a:endParaRPr lang="en-US"/>
        </a:p>
      </dgm:t>
    </dgm:pt>
    <dgm:pt modelId="{40C2F390-CB3F-4BF4-827D-B8018A5F3BB7}" type="sibTrans" cxnId="{29E00464-A659-4141-81FA-611E8F6C8DFA}">
      <dgm:prSet/>
      <dgm:spPr/>
      <dgm:t>
        <a:bodyPr/>
        <a:lstStyle/>
        <a:p>
          <a:endParaRPr lang="en-US"/>
        </a:p>
      </dgm:t>
    </dgm:pt>
    <dgm:pt modelId="{2E055442-BDF6-42BD-8A8A-460CDF6F5C5E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dirty="0">
              <a:latin typeface="Garamond" panose="02020404030301010803" pitchFamily="18" charset="0"/>
              <a:cs typeface="Garamond" panose="02020404030301010803" pitchFamily="18" charset="0"/>
            </a:rPr>
            <a:t>Transportation &amp; Storage</a:t>
          </a:r>
        </a:p>
      </dgm:t>
    </dgm:pt>
    <dgm:pt modelId="{291EBA52-15FB-4985-9632-D5F9BE62ACD1}" type="parTrans" cxnId="{6418765B-D655-456C-BD9D-64ABA0329249}">
      <dgm:prSet/>
      <dgm:spPr/>
      <dgm:t>
        <a:bodyPr/>
        <a:lstStyle/>
        <a:p>
          <a:endParaRPr lang="en-US"/>
        </a:p>
      </dgm:t>
    </dgm:pt>
    <dgm:pt modelId="{87346316-64F3-4945-9984-33BC77341C9F}" type="sibTrans" cxnId="{6418765B-D655-456C-BD9D-64ABA0329249}">
      <dgm:prSet/>
      <dgm:spPr/>
      <dgm:t>
        <a:bodyPr/>
        <a:lstStyle/>
        <a:p>
          <a:endParaRPr lang="en-US"/>
        </a:p>
      </dgm:t>
    </dgm:pt>
    <dgm:pt modelId="{89CF50F2-3EE8-4308-BA46-57745656A4AA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latin typeface="Garamond" panose="02020404030301010803" pitchFamily="18" charset="0"/>
              <a:cs typeface="Garamond" panose="02020404030301010803" pitchFamily="18" charset="0"/>
            </a:rPr>
            <a:t>Downstream</a:t>
          </a:r>
        </a:p>
      </dgm:t>
    </dgm:pt>
    <dgm:pt modelId="{D242A0FB-DF73-49CA-BA3C-BD459F366127}" type="parTrans" cxnId="{9C885A2C-E7CA-4513-81BB-121FC467DE3B}">
      <dgm:prSet/>
      <dgm:spPr/>
      <dgm:t>
        <a:bodyPr/>
        <a:lstStyle/>
        <a:p>
          <a:endParaRPr lang="en-US"/>
        </a:p>
      </dgm:t>
    </dgm:pt>
    <dgm:pt modelId="{9604C662-124F-4916-B7BB-4DF131431D56}" type="sibTrans" cxnId="{9C885A2C-E7CA-4513-81BB-121FC467DE3B}">
      <dgm:prSet/>
      <dgm:spPr/>
      <dgm:t>
        <a:bodyPr/>
        <a:lstStyle/>
        <a:p>
          <a:endParaRPr lang="en-US"/>
        </a:p>
      </dgm:t>
    </dgm:pt>
    <dgm:pt modelId="{A4CBB6B8-84E6-41DA-A253-F380CBF4C16F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dirty="0">
              <a:latin typeface="Garamond" panose="02020404030301010803" pitchFamily="18" charset="0"/>
              <a:cs typeface="Garamond" panose="02020404030301010803" pitchFamily="18" charset="0"/>
            </a:rPr>
            <a:t>Refining &amp; Marketing</a:t>
          </a:r>
        </a:p>
      </dgm:t>
    </dgm:pt>
    <dgm:pt modelId="{6BF9AA0B-A851-4ABD-9BE8-1336C9738AB8}" type="parTrans" cxnId="{C0E183C8-CC3B-476B-9E8F-D73F66F869BB}">
      <dgm:prSet/>
      <dgm:spPr/>
      <dgm:t>
        <a:bodyPr/>
        <a:lstStyle/>
        <a:p>
          <a:endParaRPr lang="en-US"/>
        </a:p>
      </dgm:t>
    </dgm:pt>
    <dgm:pt modelId="{B71ACFC2-160E-4438-99B2-0295109B5775}" type="sibTrans" cxnId="{C0E183C8-CC3B-476B-9E8F-D73F66F869BB}">
      <dgm:prSet/>
      <dgm:spPr/>
      <dgm:t>
        <a:bodyPr/>
        <a:lstStyle/>
        <a:p>
          <a:endParaRPr lang="en-US"/>
        </a:p>
      </dgm:t>
    </dgm:pt>
    <dgm:pt modelId="{B2E19E5C-CD06-40BC-9449-DBFEA3F9D101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dirty="0">
              <a:latin typeface="Garamond" panose="02020404030301010803" pitchFamily="18" charset="0"/>
              <a:cs typeface="Garamond" panose="02020404030301010803" pitchFamily="18" charset="0"/>
            </a:rPr>
            <a:t>LNG</a:t>
          </a:r>
        </a:p>
      </dgm:t>
    </dgm:pt>
    <dgm:pt modelId="{6ED14ED9-CDBE-454B-8F61-F79980094B66}" type="parTrans" cxnId="{CFD559BA-442C-47BB-9A72-864B35B062E7}">
      <dgm:prSet/>
      <dgm:spPr/>
      <dgm:t>
        <a:bodyPr/>
        <a:lstStyle/>
        <a:p>
          <a:endParaRPr lang="en-US"/>
        </a:p>
      </dgm:t>
    </dgm:pt>
    <dgm:pt modelId="{8F196C30-DF08-4464-B273-AD3A639E66D4}" type="sibTrans" cxnId="{CFD559BA-442C-47BB-9A72-864B35B062E7}">
      <dgm:prSet/>
      <dgm:spPr/>
      <dgm:t>
        <a:bodyPr/>
        <a:lstStyle/>
        <a:p>
          <a:endParaRPr lang="en-US"/>
        </a:p>
      </dgm:t>
    </dgm:pt>
    <dgm:pt modelId="{7894115B-AABB-46F2-A52E-C27597016790}" type="pres">
      <dgm:prSet presAssocID="{B3B61304-4A0F-4E11-8080-599F9186F6A5}" presName="Name0" presStyleCnt="0">
        <dgm:presLayoutVars>
          <dgm:dir/>
          <dgm:animLvl val="lvl"/>
          <dgm:resizeHandles val="exact"/>
        </dgm:presLayoutVars>
      </dgm:prSet>
      <dgm:spPr/>
    </dgm:pt>
    <dgm:pt modelId="{56D916F2-6768-419D-835D-0E92CC7C803C}" type="pres">
      <dgm:prSet presAssocID="{B3B61304-4A0F-4E11-8080-599F9186F6A5}" presName="tSp" presStyleCnt="0"/>
      <dgm:spPr/>
    </dgm:pt>
    <dgm:pt modelId="{ECD0F423-0D40-44D8-AF71-D97C3F9DF26B}" type="pres">
      <dgm:prSet presAssocID="{B3B61304-4A0F-4E11-8080-599F9186F6A5}" presName="bSp" presStyleCnt="0"/>
      <dgm:spPr/>
    </dgm:pt>
    <dgm:pt modelId="{77157E72-C09D-4CF2-AEC0-0324FBF39226}" type="pres">
      <dgm:prSet presAssocID="{B3B61304-4A0F-4E11-8080-599F9186F6A5}" presName="process" presStyleCnt="0"/>
      <dgm:spPr/>
    </dgm:pt>
    <dgm:pt modelId="{29C62E5B-77E6-4FD6-95C8-E16514EA592F}" type="pres">
      <dgm:prSet presAssocID="{06475F0D-9D1A-4BF5-AEE3-CD3F880BC44A}" presName="composite1" presStyleCnt="0"/>
      <dgm:spPr/>
    </dgm:pt>
    <dgm:pt modelId="{24BEEBBD-4900-44F6-A6F9-3F722A9F3012}" type="pres">
      <dgm:prSet presAssocID="{06475F0D-9D1A-4BF5-AEE3-CD3F880BC44A}" presName="dummyNode1" presStyleLbl="node1" presStyleIdx="0" presStyleCnt="3"/>
      <dgm:spPr/>
    </dgm:pt>
    <dgm:pt modelId="{EA4C33C9-9B7B-4236-9D97-1954A4D46745}" type="pres">
      <dgm:prSet presAssocID="{06475F0D-9D1A-4BF5-AEE3-CD3F880BC44A}" presName="childNode1" presStyleLbl="bgAcc1" presStyleIdx="0" presStyleCnt="3">
        <dgm:presLayoutVars>
          <dgm:bulletEnabled val="1"/>
        </dgm:presLayoutVars>
      </dgm:prSet>
      <dgm:spPr/>
    </dgm:pt>
    <dgm:pt modelId="{1E8A37B1-D464-40AA-8171-F21D027B523A}" type="pres">
      <dgm:prSet presAssocID="{06475F0D-9D1A-4BF5-AEE3-CD3F880BC44A}" presName="childNode1tx" presStyleLbl="bgAcc1" presStyleIdx="0" presStyleCnt="3">
        <dgm:presLayoutVars>
          <dgm:bulletEnabled val="1"/>
        </dgm:presLayoutVars>
      </dgm:prSet>
      <dgm:spPr/>
    </dgm:pt>
    <dgm:pt modelId="{50F89035-D090-4CAD-827E-5FE864D0CC7D}" type="pres">
      <dgm:prSet presAssocID="{06475F0D-9D1A-4BF5-AEE3-CD3F880BC44A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920CA769-40FC-4401-A1E0-FD4D856E9B21}" type="pres">
      <dgm:prSet presAssocID="{06475F0D-9D1A-4BF5-AEE3-CD3F880BC44A}" presName="connSite1" presStyleCnt="0"/>
      <dgm:spPr/>
    </dgm:pt>
    <dgm:pt modelId="{B871E909-CC84-4270-8398-F5F049AEA932}" type="pres">
      <dgm:prSet presAssocID="{4BD710C9-2F9D-441E-B548-A9989C0147D7}" presName="Name9" presStyleLbl="sibTrans2D1" presStyleIdx="0" presStyleCnt="2"/>
      <dgm:spPr/>
    </dgm:pt>
    <dgm:pt modelId="{5381038C-A52C-40F2-AE25-892F98A4F272}" type="pres">
      <dgm:prSet presAssocID="{C17EA81B-EE8F-4BEA-9D93-831900C89C00}" presName="composite2" presStyleCnt="0"/>
      <dgm:spPr/>
    </dgm:pt>
    <dgm:pt modelId="{8C60EF28-DEE2-471E-9110-F1DE84254762}" type="pres">
      <dgm:prSet presAssocID="{C17EA81B-EE8F-4BEA-9D93-831900C89C00}" presName="dummyNode2" presStyleLbl="node1" presStyleIdx="0" presStyleCnt="3"/>
      <dgm:spPr/>
    </dgm:pt>
    <dgm:pt modelId="{8C4A7715-D8F8-4D2B-94CE-98F25CB35172}" type="pres">
      <dgm:prSet presAssocID="{C17EA81B-EE8F-4BEA-9D93-831900C89C00}" presName="childNode2" presStyleLbl="bgAcc1" presStyleIdx="1" presStyleCnt="3">
        <dgm:presLayoutVars>
          <dgm:bulletEnabled val="1"/>
        </dgm:presLayoutVars>
      </dgm:prSet>
      <dgm:spPr/>
    </dgm:pt>
    <dgm:pt modelId="{E6E63E6B-9802-4903-9CE3-5D4A716AEA02}" type="pres">
      <dgm:prSet presAssocID="{C17EA81B-EE8F-4BEA-9D93-831900C89C00}" presName="childNode2tx" presStyleLbl="bgAcc1" presStyleIdx="1" presStyleCnt="3">
        <dgm:presLayoutVars>
          <dgm:bulletEnabled val="1"/>
        </dgm:presLayoutVars>
      </dgm:prSet>
      <dgm:spPr/>
    </dgm:pt>
    <dgm:pt modelId="{D48BF050-6660-4D4F-AF7C-757C782402D6}" type="pres">
      <dgm:prSet presAssocID="{C17EA81B-EE8F-4BEA-9D93-831900C89C00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0D59B193-1E3C-4187-9E9F-A2912DCADAC6}" type="pres">
      <dgm:prSet presAssocID="{C17EA81B-EE8F-4BEA-9D93-831900C89C00}" presName="connSite2" presStyleCnt="0"/>
      <dgm:spPr/>
    </dgm:pt>
    <dgm:pt modelId="{FB15DAFD-B404-4CB3-9791-947A7CB3C00D}" type="pres">
      <dgm:prSet presAssocID="{40C2F390-CB3F-4BF4-827D-B8018A5F3BB7}" presName="Name18" presStyleLbl="sibTrans2D1" presStyleIdx="1" presStyleCnt="2"/>
      <dgm:spPr/>
    </dgm:pt>
    <dgm:pt modelId="{754F4C32-447F-4E14-8ED3-35A922A043A5}" type="pres">
      <dgm:prSet presAssocID="{89CF50F2-3EE8-4308-BA46-57745656A4AA}" presName="composite1" presStyleCnt="0"/>
      <dgm:spPr/>
    </dgm:pt>
    <dgm:pt modelId="{020AEDA5-DA09-4A53-AF58-AED2EF90E935}" type="pres">
      <dgm:prSet presAssocID="{89CF50F2-3EE8-4308-BA46-57745656A4AA}" presName="dummyNode1" presStyleLbl="node1" presStyleIdx="1" presStyleCnt="3"/>
      <dgm:spPr/>
    </dgm:pt>
    <dgm:pt modelId="{0428F0A0-98D5-457A-BE43-28F46915FA56}" type="pres">
      <dgm:prSet presAssocID="{89CF50F2-3EE8-4308-BA46-57745656A4AA}" presName="childNode1" presStyleLbl="bgAcc1" presStyleIdx="2" presStyleCnt="3">
        <dgm:presLayoutVars>
          <dgm:bulletEnabled val="1"/>
        </dgm:presLayoutVars>
      </dgm:prSet>
      <dgm:spPr/>
    </dgm:pt>
    <dgm:pt modelId="{F4682735-7E21-4BD6-A94E-5C31E3B718FD}" type="pres">
      <dgm:prSet presAssocID="{89CF50F2-3EE8-4308-BA46-57745656A4AA}" presName="childNode1tx" presStyleLbl="bgAcc1" presStyleIdx="2" presStyleCnt="3">
        <dgm:presLayoutVars>
          <dgm:bulletEnabled val="1"/>
        </dgm:presLayoutVars>
      </dgm:prSet>
      <dgm:spPr/>
    </dgm:pt>
    <dgm:pt modelId="{E8647766-AE1D-45F8-B3AB-5EEE3BDE8498}" type="pres">
      <dgm:prSet presAssocID="{89CF50F2-3EE8-4308-BA46-57745656A4AA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96D6127B-1D73-45CB-82BD-67878CD7892E}" type="pres">
      <dgm:prSet presAssocID="{89CF50F2-3EE8-4308-BA46-57745656A4AA}" presName="connSite1" presStyleCnt="0"/>
      <dgm:spPr/>
    </dgm:pt>
  </dgm:ptLst>
  <dgm:cxnLst>
    <dgm:cxn modelId="{2A4D8507-90FA-4E37-AD19-C530103BA4C9}" type="presOf" srcId="{2E055442-BDF6-42BD-8A8A-460CDF6F5C5E}" destId="{8C4A7715-D8F8-4D2B-94CE-98F25CB35172}" srcOrd="0" destOrd="0" presId="urn:microsoft.com/office/officeart/2005/8/layout/hProcess4#1"/>
    <dgm:cxn modelId="{4615790D-91C7-45D8-B7FC-3D29A7D33E8B}" type="presOf" srcId="{4BD710C9-2F9D-441E-B548-A9989C0147D7}" destId="{B871E909-CC84-4270-8398-F5F049AEA932}" srcOrd="0" destOrd="0" presId="urn:microsoft.com/office/officeart/2005/8/layout/hProcess4#1"/>
    <dgm:cxn modelId="{9C885A2C-E7CA-4513-81BB-121FC467DE3B}" srcId="{B3B61304-4A0F-4E11-8080-599F9186F6A5}" destId="{89CF50F2-3EE8-4308-BA46-57745656A4AA}" srcOrd="2" destOrd="0" parTransId="{D242A0FB-DF73-49CA-BA3C-BD459F366127}" sibTransId="{9604C662-124F-4916-B7BB-4DF131431D56}"/>
    <dgm:cxn modelId="{6418765B-D655-456C-BD9D-64ABA0329249}" srcId="{C17EA81B-EE8F-4BEA-9D93-831900C89C00}" destId="{2E055442-BDF6-42BD-8A8A-460CDF6F5C5E}" srcOrd="0" destOrd="0" parTransId="{291EBA52-15FB-4985-9632-D5F9BE62ACD1}" sibTransId="{87346316-64F3-4945-9984-33BC77341C9F}"/>
    <dgm:cxn modelId="{EA7D8F63-6DFE-407C-9BCF-64D549602B6A}" type="presOf" srcId="{C17EA81B-EE8F-4BEA-9D93-831900C89C00}" destId="{D48BF050-6660-4D4F-AF7C-757C782402D6}" srcOrd="0" destOrd="0" presId="urn:microsoft.com/office/officeart/2005/8/layout/hProcess4#1"/>
    <dgm:cxn modelId="{29E00464-A659-4141-81FA-611E8F6C8DFA}" srcId="{B3B61304-4A0F-4E11-8080-599F9186F6A5}" destId="{C17EA81B-EE8F-4BEA-9D93-831900C89C00}" srcOrd="1" destOrd="0" parTransId="{D73C192A-A373-4ACC-BFC9-76609E41CF4E}" sibTransId="{40C2F390-CB3F-4BF4-827D-B8018A5F3BB7}"/>
    <dgm:cxn modelId="{2235E765-7F32-4173-AA2E-EA90204D2C86}" type="presOf" srcId="{FE2A3430-07B7-4AF8-8050-E9E6630C707F}" destId="{EA4C33C9-9B7B-4236-9D97-1954A4D46745}" srcOrd="0" destOrd="0" presId="urn:microsoft.com/office/officeart/2005/8/layout/hProcess4#1"/>
    <dgm:cxn modelId="{8041506F-2E67-416D-8F0A-819CB1E4397D}" type="presOf" srcId="{89CF50F2-3EE8-4308-BA46-57745656A4AA}" destId="{E8647766-AE1D-45F8-B3AB-5EEE3BDE8498}" srcOrd="0" destOrd="0" presId="urn:microsoft.com/office/officeart/2005/8/layout/hProcess4#1"/>
    <dgm:cxn modelId="{D74FA77E-5F0C-44A9-828D-5543253E0493}" type="presOf" srcId="{2E055442-BDF6-42BD-8A8A-460CDF6F5C5E}" destId="{E6E63E6B-9802-4903-9CE3-5D4A716AEA02}" srcOrd="1" destOrd="0" presId="urn:microsoft.com/office/officeart/2005/8/layout/hProcess4#1"/>
    <dgm:cxn modelId="{553C1B8F-2AE9-4F8C-859E-5C8979F7D4FD}" type="presOf" srcId="{B3B61304-4A0F-4E11-8080-599F9186F6A5}" destId="{7894115B-AABB-46F2-A52E-C27597016790}" srcOrd="0" destOrd="0" presId="urn:microsoft.com/office/officeart/2005/8/layout/hProcess4#1"/>
    <dgm:cxn modelId="{6D4D11A0-D0F1-4E84-B281-9983ECE6789D}" type="presOf" srcId="{B2E19E5C-CD06-40BC-9449-DBFEA3F9D101}" destId="{8C4A7715-D8F8-4D2B-94CE-98F25CB35172}" srcOrd="0" destOrd="1" presId="urn:microsoft.com/office/officeart/2005/8/layout/hProcess4#1"/>
    <dgm:cxn modelId="{5B38C4A2-EE2D-408F-A9E5-77E5046F7339}" type="presOf" srcId="{06475F0D-9D1A-4BF5-AEE3-CD3F880BC44A}" destId="{50F89035-D090-4CAD-827E-5FE864D0CC7D}" srcOrd="0" destOrd="0" presId="urn:microsoft.com/office/officeart/2005/8/layout/hProcess4#1"/>
    <dgm:cxn modelId="{B336A7B9-0355-4F9F-8653-D7B92C60893A}" type="presOf" srcId="{B2E19E5C-CD06-40BC-9449-DBFEA3F9D101}" destId="{E6E63E6B-9802-4903-9CE3-5D4A716AEA02}" srcOrd="1" destOrd="1" presId="urn:microsoft.com/office/officeart/2005/8/layout/hProcess4#1"/>
    <dgm:cxn modelId="{CFD559BA-442C-47BB-9A72-864B35B062E7}" srcId="{C17EA81B-EE8F-4BEA-9D93-831900C89C00}" destId="{B2E19E5C-CD06-40BC-9449-DBFEA3F9D101}" srcOrd="1" destOrd="0" parTransId="{6ED14ED9-CDBE-454B-8F61-F79980094B66}" sibTransId="{8F196C30-DF08-4464-B273-AD3A639E66D4}"/>
    <dgm:cxn modelId="{71B78DBE-5F5E-4508-8C8F-EFAE72AFD814}" type="presOf" srcId="{A4CBB6B8-84E6-41DA-A253-F380CBF4C16F}" destId="{0428F0A0-98D5-457A-BE43-28F46915FA56}" srcOrd="0" destOrd="0" presId="urn:microsoft.com/office/officeart/2005/8/layout/hProcess4#1"/>
    <dgm:cxn modelId="{C0E183C8-CC3B-476B-9E8F-D73F66F869BB}" srcId="{89CF50F2-3EE8-4308-BA46-57745656A4AA}" destId="{A4CBB6B8-84E6-41DA-A253-F380CBF4C16F}" srcOrd="0" destOrd="0" parTransId="{6BF9AA0B-A851-4ABD-9BE8-1336C9738AB8}" sibTransId="{B71ACFC2-160E-4438-99B2-0295109B5775}"/>
    <dgm:cxn modelId="{6D2F84C9-246E-48A6-BD26-B4E44DAF6F55}" type="presOf" srcId="{40C2F390-CB3F-4BF4-827D-B8018A5F3BB7}" destId="{FB15DAFD-B404-4CB3-9791-947A7CB3C00D}" srcOrd="0" destOrd="0" presId="urn:microsoft.com/office/officeart/2005/8/layout/hProcess4#1"/>
    <dgm:cxn modelId="{6465CBD1-B21F-4759-9370-C4D48908D18D}" type="presOf" srcId="{FE2A3430-07B7-4AF8-8050-E9E6630C707F}" destId="{1E8A37B1-D464-40AA-8171-F21D027B523A}" srcOrd="1" destOrd="0" presId="urn:microsoft.com/office/officeart/2005/8/layout/hProcess4#1"/>
    <dgm:cxn modelId="{ECEE63DA-E61B-4ABD-85EA-08F44950272F}" srcId="{06475F0D-9D1A-4BF5-AEE3-CD3F880BC44A}" destId="{FE2A3430-07B7-4AF8-8050-E9E6630C707F}" srcOrd="0" destOrd="0" parTransId="{FB51E315-BC56-4135-BA1D-66E640931F3A}" sibTransId="{9ADD2677-777A-4E9D-AE48-B83F0BAD6874}"/>
    <dgm:cxn modelId="{56A8FAE1-C70F-48A5-A7C3-BF09702759D7}" srcId="{B3B61304-4A0F-4E11-8080-599F9186F6A5}" destId="{06475F0D-9D1A-4BF5-AEE3-CD3F880BC44A}" srcOrd="0" destOrd="0" parTransId="{E99562FF-418F-46D1-8F86-E0992ED7BA8E}" sibTransId="{4BD710C9-2F9D-441E-B548-A9989C0147D7}"/>
    <dgm:cxn modelId="{EC16B9E8-B0BF-4B51-9012-B8AC47E7DC85}" type="presOf" srcId="{A4CBB6B8-84E6-41DA-A253-F380CBF4C16F}" destId="{F4682735-7E21-4BD6-A94E-5C31E3B718FD}" srcOrd="1" destOrd="0" presId="urn:microsoft.com/office/officeart/2005/8/layout/hProcess4#1"/>
    <dgm:cxn modelId="{8B6A8B80-A389-478D-944A-CEE1AB765FB2}" type="presParOf" srcId="{7894115B-AABB-46F2-A52E-C27597016790}" destId="{56D916F2-6768-419D-835D-0E92CC7C803C}" srcOrd="0" destOrd="0" presId="urn:microsoft.com/office/officeart/2005/8/layout/hProcess4#1"/>
    <dgm:cxn modelId="{BDFD0D7F-B113-45D8-BB20-3ADF34441C82}" type="presParOf" srcId="{7894115B-AABB-46F2-A52E-C27597016790}" destId="{ECD0F423-0D40-44D8-AF71-D97C3F9DF26B}" srcOrd="1" destOrd="0" presId="urn:microsoft.com/office/officeart/2005/8/layout/hProcess4#1"/>
    <dgm:cxn modelId="{1E6AE58C-4330-4942-A1D0-91036FCFA1A4}" type="presParOf" srcId="{7894115B-AABB-46F2-A52E-C27597016790}" destId="{77157E72-C09D-4CF2-AEC0-0324FBF39226}" srcOrd="2" destOrd="0" presId="urn:microsoft.com/office/officeart/2005/8/layout/hProcess4#1"/>
    <dgm:cxn modelId="{52AB0D65-ED1E-4632-AC9E-BEE34EF3F805}" type="presParOf" srcId="{77157E72-C09D-4CF2-AEC0-0324FBF39226}" destId="{29C62E5B-77E6-4FD6-95C8-E16514EA592F}" srcOrd="0" destOrd="0" presId="urn:microsoft.com/office/officeart/2005/8/layout/hProcess4#1"/>
    <dgm:cxn modelId="{F6155CF5-7B0A-4D66-A94D-FB454FFF5654}" type="presParOf" srcId="{29C62E5B-77E6-4FD6-95C8-E16514EA592F}" destId="{24BEEBBD-4900-44F6-A6F9-3F722A9F3012}" srcOrd="0" destOrd="0" presId="urn:microsoft.com/office/officeart/2005/8/layout/hProcess4#1"/>
    <dgm:cxn modelId="{6109C4FB-8E1D-4F9F-9C17-FF49AFF17DFF}" type="presParOf" srcId="{29C62E5B-77E6-4FD6-95C8-E16514EA592F}" destId="{EA4C33C9-9B7B-4236-9D97-1954A4D46745}" srcOrd="1" destOrd="0" presId="urn:microsoft.com/office/officeart/2005/8/layout/hProcess4#1"/>
    <dgm:cxn modelId="{C6E80BC6-BAE5-4FA6-8F95-C5E74F6E6C25}" type="presParOf" srcId="{29C62E5B-77E6-4FD6-95C8-E16514EA592F}" destId="{1E8A37B1-D464-40AA-8171-F21D027B523A}" srcOrd="2" destOrd="0" presId="urn:microsoft.com/office/officeart/2005/8/layout/hProcess4#1"/>
    <dgm:cxn modelId="{1D23EF01-78DC-427D-B3B3-81C982E78BF5}" type="presParOf" srcId="{29C62E5B-77E6-4FD6-95C8-E16514EA592F}" destId="{50F89035-D090-4CAD-827E-5FE864D0CC7D}" srcOrd="3" destOrd="0" presId="urn:microsoft.com/office/officeart/2005/8/layout/hProcess4#1"/>
    <dgm:cxn modelId="{D2D1CFF8-6271-4518-BA54-058F5FF5B3E3}" type="presParOf" srcId="{29C62E5B-77E6-4FD6-95C8-E16514EA592F}" destId="{920CA769-40FC-4401-A1E0-FD4D856E9B21}" srcOrd="4" destOrd="0" presId="urn:microsoft.com/office/officeart/2005/8/layout/hProcess4#1"/>
    <dgm:cxn modelId="{AF4FC799-523A-4689-B10A-E120E685A775}" type="presParOf" srcId="{77157E72-C09D-4CF2-AEC0-0324FBF39226}" destId="{B871E909-CC84-4270-8398-F5F049AEA932}" srcOrd="1" destOrd="0" presId="urn:microsoft.com/office/officeart/2005/8/layout/hProcess4#1"/>
    <dgm:cxn modelId="{7C75B990-982D-45AB-984D-B65D79529EF6}" type="presParOf" srcId="{77157E72-C09D-4CF2-AEC0-0324FBF39226}" destId="{5381038C-A52C-40F2-AE25-892F98A4F272}" srcOrd="2" destOrd="0" presId="urn:microsoft.com/office/officeart/2005/8/layout/hProcess4#1"/>
    <dgm:cxn modelId="{B9765E3B-E2F9-4724-8658-E014DA534A7F}" type="presParOf" srcId="{5381038C-A52C-40F2-AE25-892F98A4F272}" destId="{8C60EF28-DEE2-471E-9110-F1DE84254762}" srcOrd="0" destOrd="0" presId="urn:microsoft.com/office/officeart/2005/8/layout/hProcess4#1"/>
    <dgm:cxn modelId="{AADB8CFC-95B3-48AF-A34C-9030B7637909}" type="presParOf" srcId="{5381038C-A52C-40F2-AE25-892F98A4F272}" destId="{8C4A7715-D8F8-4D2B-94CE-98F25CB35172}" srcOrd="1" destOrd="0" presId="urn:microsoft.com/office/officeart/2005/8/layout/hProcess4#1"/>
    <dgm:cxn modelId="{84F91BE6-739D-4790-BE02-1359157E63F0}" type="presParOf" srcId="{5381038C-A52C-40F2-AE25-892F98A4F272}" destId="{E6E63E6B-9802-4903-9CE3-5D4A716AEA02}" srcOrd="2" destOrd="0" presId="urn:microsoft.com/office/officeart/2005/8/layout/hProcess4#1"/>
    <dgm:cxn modelId="{E1626C0D-5E87-403E-A7F2-9CC0A34C06EE}" type="presParOf" srcId="{5381038C-A52C-40F2-AE25-892F98A4F272}" destId="{D48BF050-6660-4D4F-AF7C-757C782402D6}" srcOrd="3" destOrd="0" presId="urn:microsoft.com/office/officeart/2005/8/layout/hProcess4#1"/>
    <dgm:cxn modelId="{89C7634A-BCDC-4F0A-8082-0D40D9C9999F}" type="presParOf" srcId="{5381038C-A52C-40F2-AE25-892F98A4F272}" destId="{0D59B193-1E3C-4187-9E9F-A2912DCADAC6}" srcOrd="4" destOrd="0" presId="urn:microsoft.com/office/officeart/2005/8/layout/hProcess4#1"/>
    <dgm:cxn modelId="{B38A9F14-4E8C-4399-A5F5-2156345355A0}" type="presParOf" srcId="{77157E72-C09D-4CF2-AEC0-0324FBF39226}" destId="{FB15DAFD-B404-4CB3-9791-947A7CB3C00D}" srcOrd="3" destOrd="0" presId="urn:microsoft.com/office/officeart/2005/8/layout/hProcess4#1"/>
    <dgm:cxn modelId="{689BD7B8-592A-4C4C-A956-95CB6628F2BE}" type="presParOf" srcId="{77157E72-C09D-4CF2-AEC0-0324FBF39226}" destId="{754F4C32-447F-4E14-8ED3-35A922A043A5}" srcOrd="4" destOrd="0" presId="urn:microsoft.com/office/officeart/2005/8/layout/hProcess4#1"/>
    <dgm:cxn modelId="{A911751D-AE62-4E37-BD3A-D42156C09AF3}" type="presParOf" srcId="{754F4C32-447F-4E14-8ED3-35A922A043A5}" destId="{020AEDA5-DA09-4A53-AF58-AED2EF90E935}" srcOrd="0" destOrd="0" presId="urn:microsoft.com/office/officeart/2005/8/layout/hProcess4#1"/>
    <dgm:cxn modelId="{0CDB38FA-9B38-4B91-AEB4-765294CCC030}" type="presParOf" srcId="{754F4C32-447F-4E14-8ED3-35A922A043A5}" destId="{0428F0A0-98D5-457A-BE43-28F46915FA56}" srcOrd="1" destOrd="0" presId="urn:microsoft.com/office/officeart/2005/8/layout/hProcess4#1"/>
    <dgm:cxn modelId="{9FF9C88F-DC95-4F68-9341-00301FB9B858}" type="presParOf" srcId="{754F4C32-447F-4E14-8ED3-35A922A043A5}" destId="{F4682735-7E21-4BD6-A94E-5C31E3B718FD}" srcOrd="2" destOrd="0" presId="urn:microsoft.com/office/officeart/2005/8/layout/hProcess4#1"/>
    <dgm:cxn modelId="{3E68184B-56DC-4FDF-8E44-17E788C37CD4}" type="presParOf" srcId="{754F4C32-447F-4E14-8ED3-35A922A043A5}" destId="{E8647766-AE1D-45F8-B3AB-5EEE3BDE8498}" srcOrd="3" destOrd="0" presId="urn:microsoft.com/office/officeart/2005/8/layout/hProcess4#1"/>
    <dgm:cxn modelId="{8C4049DB-281F-4E03-B384-AD27F43B128F}" type="presParOf" srcId="{754F4C32-447F-4E14-8ED3-35A922A043A5}" destId="{96D6127B-1D73-45CB-82BD-67878CD7892E}" srcOrd="4" destOrd="0" presId="urn:microsoft.com/office/officeart/2005/8/layout/hProcess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DD8A3-F26C-4D77-8A10-505EA70ACD70}">
      <dsp:nvSpPr>
        <dsp:cNvPr id="0" name=""/>
        <dsp:cNvSpPr/>
      </dsp:nvSpPr>
      <dsp:spPr>
        <a:xfrm rot="2561600">
          <a:off x="2573511" y="3800128"/>
          <a:ext cx="8228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822815" y="288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96675-2DC2-4B68-B805-6585D6503FE5}">
      <dsp:nvSpPr>
        <dsp:cNvPr id="0" name=""/>
        <dsp:cNvSpPr/>
      </dsp:nvSpPr>
      <dsp:spPr>
        <a:xfrm>
          <a:off x="2682537" y="2680505"/>
          <a:ext cx="914439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914439" y="288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3C889-4D62-4ECB-99B7-7CB2824E4FE9}">
      <dsp:nvSpPr>
        <dsp:cNvPr id="0" name=""/>
        <dsp:cNvSpPr/>
      </dsp:nvSpPr>
      <dsp:spPr>
        <a:xfrm rot="19021258">
          <a:off x="2580487" y="1572189"/>
          <a:ext cx="760440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760440" y="288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59E33-57AB-4A6C-AB45-E7ACB26EC6FD}">
      <dsp:nvSpPr>
        <dsp:cNvPr id="0" name=""/>
        <dsp:cNvSpPr/>
      </dsp:nvSpPr>
      <dsp:spPr>
        <a:xfrm>
          <a:off x="469562" y="1407583"/>
          <a:ext cx="2603499" cy="26034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99672C-34B8-4843-B585-5E80C944B02D}">
      <dsp:nvSpPr>
        <dsp:cNvPr id="0" name=""/>
        <dsp:cNvSpPr/>
      </dsp:nvSpPr>
      <dsp:spPr>
        <a:xfrm>
          <a:off x="2976321" y="86"/>
          <a:ext cx="1728494" cy="15621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Currency Adjustment</a:t>
          </a:r>
        </a:p>
      </dsp:txBody>
      <dsp:txXfrm>
        <a:off x="3229453" y="228850"/>
        <a:ext cx="1222230" cy="1104572"/>
      </dsp:txXfrm>
    </dsp:sp>
    <dsp:sp modelId="{E4C1AC5A-ACFC-4F47-AB74-9B34A49E67CD}">
      <dsp:nvSpPr>
        <dsp:cNvPr id="0" name=""/>
        <dsp:cNvSpPr/>
      </dsp:nvSpPr>
      <dsp:spPr>
        <a:xfrm>
          <a:off x="4653032" y="86"/>
          <a:ext cx="2592742" cy="156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entury Gothic" panose="020B0502020202020204" pitchFamily="34" charset="0"/>
            </a:rPr>
            <a:t>Adjust</a:t>
          </a:r>
          <a:r>
            <a:rPr lang="en-US" sz="1600" kern="1200" baseline="0" dirty="0">
              <a:latin typeface="Century Gothic" panose="020B0502020202020204" pitchFamily="34" charset="0"/>
            </a:rPr>
            <a:t> the official rate toward the market-clearing rate</a:t>
          </a:r>
          <a:endParaRPr lang="en-US" sz="1600" kern="1200" dirty="0">
            <a:latin typeface="Century Gothic" panose="020B0502020202020204" pitchFamily="34" charset="0"/>
          </a:endParaRPr>
        </a:p>
      </dsp:txBody>
      <dsp:txXfrm>
        <a:off x="4653032" y="86"/>
        <a:ext cx="2592742" cy="1562100"/>
      </dsp:txXfrm>
    </dsp:sp>
    <dsp:sp modelId="{12BD404F-A727-4FC5-91C6-AE4E1AE2D2AC}">
      <dsp:nvSpPr>
        <dsp:cNvPr id="0" name=""/>
        <dsp:cNvSpPr/>
      </dsp:nvSpPr>
      <dsp:spPr>
        <a:xfrm>
          <a:off x="3596977" y="2357236"/>
          <a:ext cx="1562100" cy="7041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Subsidy Removal </a:t>
          </a:r>
        </a:p>
      </dsp:txBody>
      <dsp:txXfrm>
        <a:off x="3825741" y="2460363"/>
        <a:ext cx="1104572" cy="497940"/>
      </dsp:txXfrm>
    </dsp:sp>
    <dsp:sp modelId="{DF3567A8-B1BC-471F-A9D9-8231BFD24DB6}">
      <dsp:nvSpPr>
        <dsp:cNvPr id="0" name=""/>
        <dsp:cNvSpPr/>
      </dsp:nvSpPr>
      <dsp:spPr>
        <a:xfrm>
          <a:off x="5315287" y="2357236"/>
          <a:ext cx="2343150" cy="704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entury Gothic" panose="020B0502020202020204" pitchFamily="34" charset="0"/>
            </a:rPr>
            <a:t>Subsidy is reverse taxes</a:t>
          </a:r>
        </a:p>
      </dsp:txBody>
      <dsp:txXfrm>
        <a:off x="5315287" y="2357236"/>
        <a:ext cx="2343150" cy="704194"/>
      </dsp:txXfrm>
    </dsp:sp>
    <dsp:sp modelId="{9B8B9818-EB4C-48E1-AC2C-1D002BAA84F9}">
      <dsp:nvSpPr>
        <dsp:cNvPr id="0" name=""/>
        <dsp:cNvSpPr/>
      </dsp:nvSpPr>
      <dsp:spPr>
        <a:xfrm>
          <a:off x="3080318" y="3856480"/>
          <a:ext cx="1562100" cy="15621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Increase VAT </a:t>
          </a:r>
        </a:p>
      </dsp:txBody>
      <dsp:txXfrm>
        <a:off x="3309082" y="4085244"/>
        <a:ext cx="1104572" cy="1104572"/>
      </dsp:txXfrm>
    </dsp:sp>
    <dsp:sp modelId="{F8DDB6FC-F70B-4835-9F3A-45B1BE852453}">
      <dsp:nvSpPr>
        <dsp:cNvPr id="0" name=""/>
        <dsp:cNvSpPr/>
      </dsp:nvSpPr>
      <dsp:spPr>
        <a:xfrm>
          <a:off x="4798628" y="3856480"/>
          <a:ext cx="2343150" cy="156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entury Gothic" panose="020B0502020202020204" pitchFamily="34" charset="0"/>
            </a:rPr>
            <a:t>States are entitled to 50%</a:t>
          </a:r>
        </a:p>
      </dsp:txBody>
      <dsp:txXfrm>
        <a:off x="4798628" y="3856480"/>
        <a:ext cx="2343150" cy="1562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AC789-901B-4448-9681-CC7BEBBAC475}">
      <dsp:nvSpPr>
        <dsp:cNvPr id="0" name=""/>
        <dsp:cNvSpPr/>
      </dsp:nvSpPr>
      <dsp:spPr>
        <a:xfrm>
          <a:off x="3179496" y="1819513"/>
          <a:ext cx="1467293" cy="14672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Removal of  Subsidy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 panose="020B0502020202020204" pitchFamily="34" charset="0"/>
            </a:rPr>
            <a:t>N4.39trn </a:t>
          </a:r>
        </a:p>
      </dsp:txBody>
      <dsp:txXfrm>
        <a:off x="3251123" y="1891140"/>
        <a:ext cx="1324039" cy="1324039"/>
      </dsp:txXfrm>
    </dsp:sp>
    <dsp:sp modelId="{0F417929-E9F6-4D0E-B426-0C86F1F51EC8}">
      <dsp:nvSpPr>
        <dsp:cNvPr id="0" name=""/>
        <dsp:cNvSpPr/>
      </dsp:nvSpPr>
      <dsp:spPr>
        <a:xfrm rot="16087569">
          <a:off x="3592954" y="1532859"/>
          <a:ext cx="5736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36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3D985-7669-464F-82B7-B8B06BA85D38}">
      <dsp:nvSpPr>
        <dsp:cNvPr id="0" name=""/>
        <dsp:cNvSpPr/>
      </dsp:nvSpPr>
      <dsp:spPr>
        <a:xfrm>
          <a:off x="1950034" y="263119"/>
          <a:ext cx="3808535" cy="98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Increased Govt Revenue  </a:t>
          </a:r>
        </a:p>
      </dsp:txBody>
      <dsp:txXfrm>
        <a:off x="1998024" y="311109"/>
        <a:ext cx="3712555" cy="887106"/>
      </dsp:txXfrm>
    </dsp:sp>
    <dsp:sp modelId="{4127EEE0-1029-4390-95F9-5869342D2A65}">
      <dsp:nvSpPr>
        <dsp:cNvPr id="0" name=""/>
        <dsp:cNvSpPr/>
      </dsp:nvSpPr>
      <dsp:spPr>
        <a:xfrm rot="2393888">
          <a:off x="4559999" y="3405657"/>
          <a:ext cx="7455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053657-D15C-4A8D-A7B8-15AE1EAA2A5D}">
      <dsp:nvSpPr>
        <dsp:cNvPr id="0" name=""/>
        <dsp:cNvSpPr/>
      </dsp:nvSpPr>
      <dsp:spPr>
        <a:xfrm>
          <a:off x="3945029" y="3644771"/>
          <a:ext cx="3723341" cy="98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Increased investment in critical infrastructure  </a:t>
          </a:r>
        </a:p>
      </dsp:txBody>
      <dsp:txXfrm>
        <a:off x="3993019" y="3692761"/>
        <a:ext cx="3627361" cy="887106"/>
      </dsp:txXfrm>
    </dsp:sp>
    <dsp:sp modelId="{A4B9B892-4EBD-4837-9268-21C6608AC1E7}">
      <dsp:nvSpPr>
        <dsp:cNvPr id="0" name=""/>
        <dsp:cNvSpPr/>
      </dsp:nvSpPr>
      <dsp:spPr>
        <a:xfrm rot="8507509">
          <a:off x="2437325" y="3387712"/>
          <a:ext cx="8312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120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A34326-5164-4558-80C8-73C4CC5B8AD4}">
      <dsp:nvSpPr>
        <dsp:cNvPr id="0" name=""/>
        <dsp:cNvSpPr/>
      </dsp:nvSpPr>
      <dsp:spPr>
        <a:xfrm>
          <a:off x="132742" y="3644771"/>
          <a:ext cx="3538324" cy="98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Reduced debt burden </a:t>
          </a:r>
        </a:p>
      </dsp:txBody>
      <dsp:txXfrm>
        <a:off x="180732" y="3692761"/>
        <a:ext cx="3442344" cy="8871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9906F-87D0-435C-A53D-2C8EB0DF91D4}">
      <dsp:nvSpPr>
        <dsp:cNvPr id="0" name=""/>
        <dsp:cNvSpPr/>
      </dsp:nvSpPr>
      <dsp:spPr>
        <a:xfrm>
          <a:off x="5625185" y="1106756"/>
          <a:ext cx="2453805" cy="2454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E475F-E828-4706-B09A-281EAACB786F}">
      <dsp:nvSpPr>
        <dsp:cNvPr id="0" name=""/>
        <dsp:cNvSpPr/>
      </dsp:nvSpPr>
      <dsp:spPr>
        <a:xfrm>
          <a:off x="5706659" y="1188579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Invest in health/education</a:t>
          </a:r>
        </a:p>
      </dsp:txBody>
      <dsp:txXfrm>
        <a:off x="6034153" y="1515871"/>
        <a:ext cx="1635870" cy="1636029"/>
      </dsp:txXfrm>
    </dsp:sp>
    <dsp:sp modelId="{7F3F5FB7-122F-4074-90EB-B34BAB68DC9D}">
      <dsp:nvSpPr>
        <dsp:cNvPr id="0" name=""/>
        <dsp:cNvSpPr/>
      </dsp:nvSpPr>
      <dsp:spPr>
        <a:xfrm rot="2700000">
          <a:off x="3092062" y="1109723"/>
          <a:ext cx="2447894" cy="244789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3D1C9-F525-4DFE-9500-6FADE0BFD49F}">
      <dsp:nvSpPr>
        <dsp:cNvPr id="0" name=""/>
        <dsp:cNvSpPr/>
      </dsp:nvSpPr>
      <dsp:spPr>
        <a:xfrm>
          <a:off x="3170581" y="1188579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Increase Spending on Safety Net </a:t>
          </a:r>
        </a:p>
      </dsp:txBody>
      <dsp:txXfrm>
        <a:off x="3498075" y="1515871"/>
        <a:ext cx="1635870" cy="1636029"/>
      </dsp:txXfrm>
    </dsp:sp>
    <dsp:sp modelId="{404A5406-ED3D-4AD3-87A2-9CEB615B2C49}">
      <dsp:nvSpPr>
        <dsp:cNvPr id="0" name=""/>
        <dsp:cNvSpPr/>
      </dsp:nvSpPr>
      <dsp:spPr>
        <a:xfrm rot="2700000">
          <a:off x="555984" y="1109723"/>
          <a:ext cx="2447894" cy="244789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67616-8AB3-4606-864F-1808A12193F0}">
      <dsp:nvSpPr>
        <dsp:cNvPr id="0" name=""/>
        <dsp:cNvSpPr/>
      </dsp:nvSpPr>
      <dsp:spPr>
        <a:xfrm>
          <a:off x="634503" y="1188579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Review &amp;  Adjustment of Salaries </a:t>
          </a:r>
        </a:p>
      </dsp:txBody>
      <dsp:txXfrm>
        <a:off x="961997" y="1515871"/>
        <a:ext cx="1635870" cy="16360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C33C9-9B7B-4236-9D97-1954A4D46745}">
      <dsp:nvSpPr>
        <dsp:cNvPr id="0" name=""/>
        <dsp:cNvSpPr/>
      </dsp:nvSpPr>
      <dsp:spPr>
        <a:xfrm>
          <a:off x="331390" y="1170609"/>
          <a:ext cx="2727245" cy="2249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latin typeface="Garamond" panose="02020404030301010803" pitchFamily="18" charset="0"/>
              <a:cs typeface="Garamond" panose="02020404030301010803" pitchFamily="18" charset="0"/>
            </a:rPr>
            <a:t>Exploration &amp; Production</a:t>
          </a:r>
        </a:p>
      </dsp:txBody>
      <dsp:txXfrm>
        <a:off x="383155" y="1222374"/>
        <a:ext cx="2623715" cy="1663861"/>
      </dsp:txXfrm>
    </dsp:sp>
    <dsp:sp modelId="{B871E909-CC84-4270-8398-F5F049AEA932}">
      <dsp:nvSpPr>
        <dsp:cNvPr id="0" name=""/>
        <dsp:cNvSpPr/>
      </dsp:nvSpPr>
      <dsp:spPr>
        <a:xfrm>
          <a:off x="1836777" y="1608464"/>
          <a:ext cx="3152249" cy="3152249"/>
        </a:xfrm>
        <a:prstGeom prst="leftCircularArrow">
          <a:avLst>
            <a:gd name="adj1" fmla="val 3610"/>
            <a:gd name="adj2" fmla="val 449079"/>
            <a:gd name="adj3" fmla="val 2224589"/>
            <a:gd name="adj4" fmla="val 9024489"/>
            <a:gd name="adj5" fmla="val 421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F89035-D090-4CAD-827E-5FE864D0CC7D}">
      <dsp:nvSpPr>
        <dsp:cNvPr id="0" name=""/>
        <dsp:cNvSpPr/>
      </dsp:nvSpPr>
      <dsp:spPr>
        <a:xfrm>
          <a:off x="937445" y="2938001"/>
          <a:ext cx="2424218" cy="964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Garamond" panose="02020404030301010803" pitchFamily="18" charset="0"/>
              <a:cs typeface="Garamond" panose="02020404030301010803" pitchFamily="18" charset="0"/>
            </a:rPr>
            <a:t>Upstream</a:t>
          </a:r>
        </a:p>
      </dsp:txBody>
      <dsp:txXfrm>
        <a:off x="965681" y="2966237"/>
        <a:ext cx="2367746" cy="907559"/>
      </dsp:txXfrm>
    </dsp:sp>
    <dsp:sp modelId="{8C4A7715-D8F8-4D2B-94CE-98F25CB35172}">
      <dsp:nvSpPr>
        <dsp:cNvPr id="0" name=""/>
        <dsp:cNvSpPr/>
      </dsp:nvSpPr>
      <dsp:spPr>
        <a:xfrm>
          <a:off x="3903530" y="1170609"/>
          <a:ext cx="2727245" cy="2249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latin typeface="Garamond" panose="02020404030301010803" pitchFamily="18" charset="0"/>
              <a:cs typeface="Garamond" panose="02020404030301010803" pitchFamily="18" charset="0"/>
            </a:rPr>
            <a:t>Transportation &amp; Storage</a:t>
          </a:r>
        </a:p>
        <a:p>
          <a:pPr marL="285750" lvl="1" indent="-285750" algn="l" defTabSz="1333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latin typeface="Garamond" panose="02020404030301010803" pitchFamily="18" charset="0"/>
              <a:cs typeface="Garamond" panose="02020404030301010803" pitchFamily="18" charset="0"/>
            </a:rPr>
            <a:t>LNG</a:t>
          </a:r>
        </a:p>
      </dsp:txBody>
      <dsp:txXfrm>
        <a:off x="3955295" y="1704390"/>
        <a:ext cx="2623715" cy="1663861"/>
      </dsp:txXfrm>
    </dsp:sp>
    <dsp:sp modelId="{FB15DAFD-B404-4CB3-9791-947A7CB3C00D}">
      <dsp:nvSpPr>
        <dsp:cNvPr id="0" name=""/>
        <dsp:cNvSpPr/>
      </dsp:nvSpPr>
      <dsp:spPr>
        <a:xfrm>
          <a:off x="5386189" y="-258284"/>
          <a:ext cx="3500730" cy="3500730"/>
        </a:xfrm>
        <a:prstGeom prst="circularArrow">
          <a:avLst>
            <a:gd name="adj1" fmla="val 3251"/>
            <a:gd name="adj2" fmla="val 400930"/>
            <a:gd name="adj3" fmla="val 19423559"/>
            <a:gd name="adj4" fmla="val 12575511"/>
            <a:gd name="adj5" fmla="val 379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8BF050-6660-4D4F-AF7C-757C782402D6}">
      <dsp:nvSpPr>
        <dsp:cNvPr id="0" name=""/>
        <dsp:cNvSpPr/>
      </dsp:nvSpPr>
      <dsp:spPr>
        <a:xfrm>
          <a:off x="4509584" y="688594"/>
          <a:ext cx="2424218" cy="964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Garamond" panose="02020404030301010803" pitchFamily="18" charset="0"/>
              <a:cs typeface="Garamond" panose="02020404030301010803" pitchFamily="18" charset="0"/>
            </a:rPr>
            <a:t>Midstream</a:t>
          </a:r>
        </a:p>
      </dsp:txBody>
      <dsp:txXfrm>
        <a:off x="4537820" y="716830"/>
        <a:ext cx="2367746" cy="907559"/>
      </dsp:txXfrm>
    </dsp:sp>
    <dsp:sp modelId="{0428F0A0-98D5-457A-BE43-28F46915FA56}">
      <dsp:nvSpPr>
        <dsp:cNvPr id="0" name=""/>
        <dsp:cNvSpPr/>
      </dsp:nvSpPr>
      <dsp:spPr>
        <a:xfrm>
          <a:off x="7475669" y="1170609"/>
          <a:ext cx="2727245" cy="2249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latin typeface="Garamond" panose="02020404030301010803" pitchFamily="18" charset="0"/>
              <a:cs typeface="Garamond" panose="02020404030301010803" pitchFamily="18" charset="0"/>
            </a:rPr>
            <a:t>Refining &amp; Marketing</a:t>
          </a:r>
        </a:p>
      </dsp:txBody>
      <dsp:txXfrm>
        <a:off x="7527434" y="1222374"/>
        <a:ext cx="2623715" cy="1663861"/>
      </dsp:txXfrm>
    </dsp:sp>
    <dsp:sp modelId="{E8647766-AE1D-45F8-B3AB-5EEE3BDE8498}">
      <dsp:nvSpPr>
        <dsp:cNvPr id="0" name=""/>
        <dsp:cNvSpPr/>
      </dsp:nvSpPr>
      <dsp:spPr>
        <a:xfrm>
          <a:off x="8081724" y="2938001"/>
          <a:ext cx="2424218" cy="964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Garamond" panose="02020404030301010803" pitchFamily="18" charset="0"/>
              <a:cs typeface="Garamond" panose="02020404030301010803" pitchFamily="18" charset="0"/>
            </a:rPr>
            <a:t>Downstream</a:t>
          </a:r>
        </a:p>
      </dsp:txBody>
      <dsp:txXfrm>
        <a:off x="8109960" y="2966237"/>
        <a:ext cx="2367746" cy="907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#1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0.04535</cdr:x>
      <cdr:y>0.11838</cdr:y>
    </cdr:from>
    <cdr:to>
      <cdr:x>0.80668</cdr:x>
      <cdr:y>0.57087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20B93286-2E29-8C69-A715-4B4C7768D005}"/>
            </a:ext>
          </a:extLst>
        </cdr:cNvPr>
        <cdr:cNvCxnSpPr/>
      </cdr:nvCxnSpPr>
      <cdr:spPr>
        <a:xfrm xmlns:a="http://schemas.openxmlformats.org/drawingml/2006/main" flipV="1">
          <a:off x="222737" y="656492"/>
          <a:ext cx="3739662" cy="2509282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C2A51-5C88-443A-A093-2CFD92C1A342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40D52-A6B6-4CAB-974A-00C4DBBBBC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9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BA0CD-D628-4EAD-950B-1794D3FF97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838200" y="754455"/>
            <a:ext cx="10515600" cy="60802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B2223"/>
            </a:solidFill>
            <a:miter lim="800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grpSp>
        <p:nvGrpSpPr>
          <p:cNvPr id="76" name="Google Shape;68;p125"/>
          <p:cNvGrpSpPr/>
          <p:nvPr/>
        </p:nvGrpSpPr>
        <p:grpSpPr>
          <a:xfrm>
            <a:off x="606828" y="579044"/>
            <a:ext cx="215497" cy="806290"/>
            <a:chOff x="0" y="0"/>
            <a:chExt cx="215496" cy="806289"/>
          </a:xfrm>
        </p:grpSpPr>
        <p:sp>
          <p:nvSpPr>
            <p:cNvPr id="73" name="Google Shape;69;p125"/>
            <p:cNvSpPr/>
            <p:nvPr/>
          </p:nvSpPr>
          <p:spPr>
            <a:xfrm>
              <a:off x="0" y="162712"/>
              <a:ext cx="50397" cy="643578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4" name="Google Shape;70;p125"/>
            <p:cNvSpPr/>
            <p:nvPr/>
          </p:nvSpPr>
          <p:spPr>
            <a:xfrm>
              <a:off x="82550" y="75005"/>
              <a:ext cx="50397" cy="731285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5" name="Google Shape;71;p125"/>
            <p:cNvSpPr/>
            <p:nvPr/>
          </p:nvSpPr>
          <p:spPr>
            <a:xfrm>
              <a:off x="165100" y="-1"/>
              <a:ext cx="50397" cy="806291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77" name="Google Shape;72;p125" descr="Google Shape;72;p125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rcRect r="30465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BCD84-E242-F93F-CB8B-0DCA75B9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412" t="18947"/>
          <a:stretch/>
        </p:blipFill>
        <p:spPr bwMode="auto">
          <a:xfrm>
            <a:off x="11811000" y="6319898"/>
            <a:ext cx="400018" cy="400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183;p120" descr="Google Shape;183;p120"/>
          <p:cNvPicPr>
            <a:picLocks noChangeAspect="1"/>
          </p:cNvPicPr>
          <p:nvPr/>
        </p:nvPicPr>
        <p:blipFill>
          <a:blip r:embed="rId2" cstate="print"/>
          <a:srcRect r="8630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Google Shape;184;p120" descr="Google Shape;184;p120"/>
          <p:cNvPicPr>
            <a:picLocks noChangeAspect="1"/>
          </p:cNvPicPr>
          <p:nvPr/>
        </p:nvPicPr>
        <p:blipFill>
          <a:blip r:embed="rId2" cstate="print"/>
          <a:srcRect l="11995"/>
          <a:stretch>
            <a:fillRect/>
          </a:stretch>
        </p:blipFill>
        <p:spPr>
          <a:xfrm>
            <a:off x="6850250" y="0"/>
            <a:ext cx="5344196" cy="48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itle Text"/>
          <p:cNvSpPr txBox="1">
            <a:spLocks noGrp="1"/>
          </p:cNvSpPr>
          <p:nvPr>
            <p:ph type="title"/>
          </p:nvPr>
        </p:nvSpPr>
        <p:spPr>
          <a:xfrm>
            <a:off x="3777689" y="2002632"/>
            <a:ext cx="4636625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7"/>
            <a:ext cx="258584" cy="2482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189;p110"/>
          <p:cNvGrpSpPr/>
          <p:nvPr/>
        </p:nvGrpSpPr>
        <p:grpSpPr>
          <a:xfrm>
            <a:off x="606827" y="214147"/>
            <a:ext cx="215500" cy="806296"/>
            <a:chOff x="0" y="0"/>
            <a:chExt cx="215499" cy="806294"/>
          </a:xfrm>
        </p:grpSpPr>
        <p:sp>
          <p:nvSpPr>
            <p:cNvPr id="279" name="Google Shape;190;p110"/>
            <p:cNvSpPr/>
            <p:nvPr/>
          </p:nvSpPr>
          <p:spPr>
            <a:xfrm>
              <a:off x="0" y="162713"/>
              <a:ext cx="50398" cy="643581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0" name="Google Shape;191;p110"/>
            <p:cNvSpPr/>
            <p:nvPr/>
          </p:nvSpPr>
          <p:spPr>
            <a:xfrm>
              <a:off x="82550" y="75006"/>
              <a:ext cx="50399" cy="731288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1" name="Google Shape;192;p110"/>
            <p:cNvSpPr/>
            <p:nvPr/>
          </p:nvSpPr>
          <p:spPr>
            <a:xfrm>
              <a:off x="165101" y="-1"/>
              <a:ext cx="50399" cy="806296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83" name="Google Shape;193;p110" descr="Google Shape;193;p110"/>
          <p:cNvPicPr>
            <a:picLocks noChangeAspect="1"/>
          </p:cNvPicPr>
          <p:nvPr/>
        </p:nvPicPr>
        <p:blipFill>
          <a:blip r:embed="rId2" cstate="print"/>
          <a:srcRect r="30466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itle Text"/>
          <p:cNvSpPr txBox="1">
            <a:spLocks noGrp="1"/>
          </p:cNvSpPr>
          <p:nvPr>
            <p:ph type="title"/>
          </p:nvPr>
        </p:nvSpPr>
        <p:spPr>
          <a:xfrm>
            <a:off x="838200" y="350117"/>
            <a:ext cx="10515600" cy="60802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8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234441"/>
            <a:ext cx="10515600" cy="4942522"/>
          </a:xfrm>
          <a:prstGeom prst="rect">
            <a:avLst/>
          </a:prstGeom>
        </p:spPr>
        <p:txBody>
          <a:bodyPr/>
          <a:lstStyle>
            <a:lvl1pPr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207;p123" descr="Google Shape;207;p123"/>
          <p:cNvPicPr>
            <a:picLocks noChangeAspect="1"/>
          </p:cNvPicPr>
          <p:nvPr/>
        </p:nvPicPr>
        <p:blipFill>
          <a:blip r:embed="rId2" cstate="print"/>
          <a:srcRect r="8630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08;p123" descr="Google Shape;208;p123"/>
          <p:cNvPicPr>
            <a:picLocks noChangeAspect="1"/>
          </p:cNvPicPr>
          <p:nvPr/>
        </p:nvPicPr>
        <p:blipFill>
          <a:blip r:embed="rId2" cstate="print"/>
          <a:srcRect l="11995"/>
          <a:stretch>
            <a:fillRect/>
          </a:stretch>
        </p:blipFill>
        <p:spPr>
          <a:xfrm>
            <a:off x="6850250" y="0"/>
            <a:ext cx="5344195" cy="48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Title Text"/>
          <p:cNvSpPr txBox="1">
            <a:spLocks noGrp="1"/>
          </p:cNvSpPr>
          <p:nvPr>
            <p:ph type="title"/>
          </p:nvPr>
        </p:nvSpPr>
        <p:spPr>
          <a:xfrm>
            <a:off x="3777689" y="2002632"/>
            <a:ext cx="4636624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7"/>
            <a:ext cx="258584" cy="2482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2" y="2743258"/>
            <a:ext cx="9497485" cy="1673226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228600" indent="45720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228600" indent="91440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28600" indent="137160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" indent="182880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12" name="Google Shape;213;p124" descr="Google Shape;213;p1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6415954"/>
            <a:ext cx="1523997" cy="442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89600" y="6352595"/>
            <a:ext cx="1117600" cy="32505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 lIns="60924" tIns="60924" rIns="60924" bIns="60924"/>
          <a:lstStyle>
            <a:lvl1pPr algn="ctr">
              <a:defRPr>
                <a:solidFill>
                  <a:srgbClr val="548BB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561935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  <a:noFill/>
          <a:ln>
            <a:noFill/>
            <a:miter lim="400000"/>
          </a:ln>
        </p:spPr>
        <p:txBody>
          <a:bodyPr wrap="none"/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EFA7FC-87CA-4220-AFE5-3DA537AAF534}"/>
              </a:ext>
            </a:extLst>
          </p:cNvPr>
          <p:cNvSpPr/>
          <p:nvPr userDrawn="1"/>
        </p:nvSpPr>
        <p:spPr>
          <a:xfrm>
            <a:off x="6512010" y="-525162"/>
            <a:ext cx="7747687" cy="7908324"/>
          </a:xfrm>
          <a:prstGeom prst="ellipse">
            <a:avLst/>
          </a:prstGeom>
          <a:blipFill>
            <a:blip r:embed="rId2" cstate="print"/>
            <a:stretch>
              <a:fillRect l="-14122" r="-21556"/>
            </a:stretch>
          </a:blip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18" name="CLICK TO EDIT MASTER TITLE STYLE">
            <a:extLst>
              <a:ext uri="{FF2B5EF4-FFF2-40B4-BE49-F238E27FC236}">
                <a16:creationId xmlns:a16="http://schemas.microsoft.com/office/drawing/2014/main" id="{4E63F0E2-8F49-4AA9-B38D-CE3C843417F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72178" y="3690848"/>
            <a:ext cx="4507813" cy="1325565"/>
          </a:xfrm>
          <a:prstGeom prst="rect">
            <a:avLst/>
          </a:prstGeom>
        </p:spPr>
        <p:txBody>
          <a:bodyPr/>
          <a:lstStyle>
            <a:lvl1pPr algn="r">
              <a:defRPr sz="4400">
                <a:solidFill>
                  <a:srgbClr val="0F2E30"/>
                </a:solidFill>
                <a:latin typeface="Cooper Black" panose="0208090404030B020404" pitchFamily="18" charset="0"/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78828B-0937-4734-B112-3F71DAC31C33}"/>
              </a:ext>
            </a:extLst>
          </p:cNvPr>
          <p:cNvSpPr/>
          <p:nvPr userDrawn="1"/>
        </p:nvSpPr>
        <p:spPr>
          <a:xfrm>
            <a:off x="-736085" y="-61785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3781C3-D8A3-4D22-B523-D03B147C2E8F}"/>
              </a:ext>
            </a:extLst>
          </p:cNvPr>
          <p:cNvSpPr/>
          <p:nvPr userDrawn="1"/>
        </p:nvSpPr>
        <p:spPr>
          <a:xfrm>
            <a:off x="-736085" y="5773077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943039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  <a:noFill/>
          <a:ln>
            <a:noFill/>
            <a:miter lim="400000"/>
          </a:ln>
        </p:spPr>
        <p:txBody>
          <a:bodyPr wrap="none"/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EFA7FC-87CA-4220-AFE5-3DA537AAF534}"/>
              </a:ext>
            </a:extLst>
          </p:cNvPr>
          <p:cNvSpPr/>
          <p:nvPr userDrawn="1"/>
        </p:nvSpPr>
        <p:spPr>
          <a:xfrm>
            <a:off x="6512010" y="-525162"/>
            <a:ext cx="7747687" cy="7908324"/>
          </a:xfrm>
          <a:prstGeom prst="ellipse">
            <a:avLst/>
          </a:prstGeom>
          <a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l="-32244" r="-32244"/>
            </a:stretch>
          </a:blip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18" name="CLICK TO EDIT MASTER TITLE STYLE">
            <a:extLst>
              <a:ext uri="{FF2B5EF4-FFF2-40B4-BE49-F238E27FC236}">
                <a16:creationId xmlns:a16="http://schemas.microsoft.com/office/drawing/2014/main" id="{4E63F0E2-8F49-4AA9-B38D-CE3C843417F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72178" y="3690848"/>
            <a:ext cx="4507813" cy="1325565"/>
          </a:xfrm>
          <a:prstGeom prst="rect">
            <a:avLst/>
          </a:prstGeom>
        </p:spPr>
        <p:txBody>
          <a:bodyPr/>
          <a:lstStyle>
            <a:lvl1pPr algn="r">
              <a:defRPr sz="4400">
                <a:solidFill>
                  <a:srgbClr val="0F2E30"/>
                </a:solidFill>
                <a:latin typeface="Cooper Black" panose="0208090404030B020404" pitchFamily="18" charset="0"/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39A82F-1CFC-4C86-B869-E431E3C93B42}"/>
              </a:ext>
            </a:extLst>
          </p:cNvPr>
          <p:cNvSpPr/>
          <p:nvPr userDrawn="1"/>
        </p:nvSpPr>
        <p:spPr>
          <a:xfrm>
            <a:off x="-736085" y="-61785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C93905-A725-4601-A765-3B70DB854FDA}"/>
              </a:ext>
            </a:extLst>
          </p:cNvPr>
          <p:cNvSpPr/>
          <p:nvPr userDrawn="1"/>
        </p:nvSpPr>
        <p:spPr>
          <a:xfrm>
            <a:off x="-736085" y="5773077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908541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  <a:noFill/>
          <a:ln>
            <a:noFill/>
            <a:miter lim="400000"/>
          </a:ln>
        </p:spPr>
        <p:txBody>
          <a:bodyPr wrap="none"/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EFA7FC-87CA-4220-AFE5-3DA537AAF534}"/>
              </a:ext>
            </a:extLst>
          </p:cNvPr>
          <p:cNvSpPr/>
          <p:nvPr userDrawn="1"/>
        </p:nvSpPr>
        <p:spPr>
          <a:xfrm>
            <a:off x="6512010" y="-525162"/>
            <a:ext cx="7747687" cy="7908324"/>
          </a:xfrm>
          <a:prstGeom prst="ellipse">
            <a:avLst/>
          </a:prstGeom>
          <a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 l="-7385" t="5389" r="-7385" b="5389"/>
            </a:stretch>
          </a:blip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18" name="CLICK TO EDIT MASTER TITLE STYLE">
            <a:extLst>
              <a:ext uri="{FF2B5EF4-FFF2-40B4-BE49-F238E27FC236}">
                <a16:creationId xmlns:a16="http://schemas.microsoft.com/office/drawing/2014/main" id="{4E63F0E2-8F49-4AA9-B38D-CE3C843417F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72178" y="3690848"/>
            <a:ext cx="4507813" cy="1325565"/>
          </a:xfrm>
          <a:prstGeom prst="rect">
            <a:avLst/>
          </a:prstGeom>
        </p:spPr>
        <p:txBody>
          <a:bodyPr/>
          <a:lstStyle>
            <a:lvl1pPr algn="r">
              <a:defRPr sz="4400">
                <a:solidFill>
                  <a:srgbClr val="0F2E30"/>
                </a:solidFill>
                <a:latin typeface="Cooper Black" panose="0208090404030B020404" pitchFamily="18" charset="0"/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3E4585-8947-4944-A850-56E2F5E7821E}"/>
              </a:ext>
            </a:extLst>
          </p:cNvPr>
          <p:cNvSpPr/>
          <p:nvPr userDrawn="1"/>
        </p:nvSpPr>
        <p:spPr>
          <a:xfrm>
            <a:off x="-736085" y="-61785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C0BED4-DBEB-4135-A75A-38AE2F98E3BA}"/>
              </a:ext>
            </a:extLst>
          </p:cNvPr>
          <p:cNvSpPr/>
          <p:nvPr userDrawn="1"/>
        </p:nvSpPr>
        <p:spPr>
          <a:xfrm>
            <a:off x="-736085" y="5773077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315689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  <a:noFill/>
          <a:ln>
            <a:noFill/>
            <a:miter lim="400000"/>
          </a:ln>
        </p:spPr>
        <p:txBody>
          <a:bodyPr wrap="none"/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EFA7FC-87CA-4220-AFE5-3DA537AAF534}"/>
              </a:ext>
            </a:extLst>
          </p:cNvPr>
          <p:cNvSpPr/>
          <p:nvPr userDrawn="1"/>
        </p:nvSpPr>
        <p:spPr>
          <a:xfrm>
            <a:off x="6512010" y="-525162"/>
            <a:ext cx="7747687" cy="7908324"/>
          </a:xfrm>
          <a:prstGeom prst="ellipse">
            <a:avLst/>
          </a:prstGeom>
          <a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l="-19931" t="3112" r="-19931" b="3112"/>
            </a:stretch>
          </a:blip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18" name="CLICK TO EDIT MASTER TITLE STYLE">
            <a:extLst>
              <a:ext uri="{FF2B5EF4-FFF2-40B4-BE49-F238E27FC236}">
                <a16:creationId xmlns:a16="http://schemas.microsoft.com/office/drawing/2014/main" id="{4E63F0E2-8F49-4AA9-B38D-CE3C843417F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72178" y="3690848"/>
            <a:ext cx="4507813" cy="1325565"/>
          </a:xfrm>
          <a:prstGeom prst="rect">
            <a:avLst/>
          </a:prstGeom>
        </p:spPr>
        <p:txBody>
          <a:bodyPr/>
          <a:lstStyle>
            <a:lvl1pPr algn="r">
              <a:defRPr sz="4400">
                <a:solidFill>
                  <a:srgbClr val="0F2E30"/>
                </a:solidFill>
                <a:latin typeface="Cooper Black" panose="0208090404030B020404" pitchFamily="18" charset="0"/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4994FA-C35A-4133-8405-6B89BBF18F58}"/>
              </a:ext>
            </a:extLst>
          </p:cNvPr>
          <p:cNvSpPr/>
          <p:nvPr userDrawn="1"/>
        </p:nvSpPr>
        <p:spPr>
          <a:xfrm>
            <a:off x="-736085" y="-61785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DEADEB-43DC-4F7B-8EB9-FB1690065F9B}"/>
              </a:ext>
            </a:extLst>
          </p:cNvPr>
          <p:cNvSpPr/>
          <p:nvPr userDrawn="1"/>
        </p:nvSpPr>
        <p:spPr>
          <a:xfrm>
            <a:off x="-736085" y="5773077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709108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  <a:noFill/>
          <a:ln>
            <a:noFill/>
            <a:miter lim="400000"/>
          </a:ln>
        </p:spPr>
        <p:txBody>
          <a:bodyPr wrap="none"/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EFA7FC-87CA-4220-AFE5-3DA537AAF534}"/>
              </a:ext>
            </a:extLst>
          </p:cNvPr>
          <p:cNvSpPr/>
          <p:nvPr userDrawn="1"/>
        </p:nvSpPr>
        <p:spPr>
          <a:xfrm>
            <a:off x="6512010" y="-525162"/>
            <a:ext cx="7747687" cy="7908324"/>
          </a:xfrm>
          <a:prstGeom prst="ellipse">
            <a:avLst/>
          </a:prstGeom>
          <a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l="-32476" r="-32476"/>
            </a:stretch>
          </a:blip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18" name="CLICK TO EDIT MASTER TITLE STYLE">
            <a:extLst>
              <a:ext uri="{FF2B5EF4-FFF2-40B4-BE49-F238E27FC236}">
                <a16:creationId xmlns:a16="http://schemas.microsoft.com/office/drawing/2014/main" id="{4E63F0E2-8F49-4AA9-B38D-CE3C843417F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72178" y="3690848"/>
            <a:ext cx="4507813" cy="1325565"/>
          </a:xfrm>
          <a:prstGeom prst="rect">
            <a:avLst/>
          </a:prstGeom>
        </p:spPr>
        <p:txBody>
          <a:bodyPr/>
          <a:lstStyle>
            <a:lvl1pPr algn="r">
              <a:defRPr sz="4400">
                <a:solidFill>
                  <a:srgbClr val="0F2E30"/>
                </a:solidFill>
                <a:latin typeface="Cooper Black" panose="0208090404030B020404" pitchFamily="18" charset="0"/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46C30AC-F2B6-4CD7-A980-4D0A4D8AA2CC}"/>
              </a:ext>
            </a:extLst>
          </p:cNvPr>
          <p:cNvSpPr/>
          <p:nvPr userDrawn="1"/>
        </p:nvSpPr>
        <p:spPr>
          <a:xfrm>
            <a:off x="-736085" y="-61785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608204-3F9E-4062-BB64-8E3A440F4628}"/>
              </a:ext>
            </a:extLst>
          </p:cNvPr>
          <p:cNvSpPr/>
          <p:nvPr userDrawn="1"/>
        </p:nvSpPr>
        <p:spPr>
          <a:xfrm>
            <a:off x="-736085" y="5773077"/>
            <a:ext cx="1472169" cy="1414849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54761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838200" y="754455"/>
            <a:ext cx="10515600" cy="60802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B2223"/>
            </a:solidFill>
            <a:miter lim="800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00" name="Google Shape;88;p102"/>
          <p:cNvGrpSpPr/>
          <p:nvPr/>
        </p:nvGrpSpPr>
        <p:grpSpPr>
          <a:xfrm>
            <a:off x="606828" y="579044"/>
            <a:ext cx="215497" cy="806290"/>
            <a:chOff x="0" y="0"/>
            <a:chExt cx="215496" cy="806289"/>
          </a:xfrm>
        </p:grpSpPr>
        <p:sp>
          <p:nvSpPr>
            <p:cNvPr id="97" name="Google Shape;89;p102"/>
            <p:cNvSpPr/>
            <p:nvPr/>
          </p:nvSpPr>
          <p:spPr>
            <a:xfrm>
              <a:off x="0" y="162712"/>
              <a:ext cx="50397" cy="643578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" name="Google Shape;90;p102"/>
            <p:cNvSpPr/>
            <p:nvPr/>
          </p:nvSpPr>
          <p:spPr>
            <a:xfrm>
              <a:off x="82550" y="75005"/>
              <a:ext cx="50397" cy="731285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9" name="Google Shape;91;p102"/>
            <p:cNvSpPr/>
            <p:nvPr/>
          </p:nvSpPr>
          <p:spPr>
            <a:xfrm>
              <a:off x="165100" y="-1"/>
              <a:ext cx="50397" cy="806291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101" name="Google Shape;92;p102" descr="Google Shape;92;p102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rcRect r="30466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19CADA-9244-36AE-A6A6-C9FB874B8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412" t="18947"/>
          <a:stretch/>
        </p:blipFill>
        <p:spPr bwMode="auto">
          <a:xfrm>
            <a:off x="6894020" y="6377268"/>
            <a:ext cx="430620" cy="430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9" descr="Picture 9"/>
          <p:cNvPicPr>
            <a:picLocks noChangeAspect="1"/>
          </p:cNvPicPr>
          <p:nvPr/>
        </p:nvPicPr>
        <p:blipFill>
          <a:blip r:embed="rId2" cstate="print"/>
          <a:srcRect r="8632"/>
          <a:stretch>
            <a:fillRect/>
          </a:stretch>
        </p:blipFill>
        <p:spPr>
          <a:xfrm>
            <a:off x="0" y="0"/>
            <a:ext cx="5548393" cy="48276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7" name="Picture 10" descr="Picture 10"/>
          <p:cNvPicPr>
            <a:picLocks noChangeAspect="1"/>
          </p:cNvPicPr>
          <p:nvPr/>
        </p:nvPicPr>
        <p:blipFill>
          <a:blip r:embed="rId2" cstate="print"/>
          <a:srcRect l="11995"/>
          <a:stretch>
            <a:fillRect/>
          </a:stretch>
        </p:blipFill>
        <p:spPr>
          <a:xfrm>
            <a:off x="6850250" y="0"/>
            <a:ext cx="5344193" cy="48276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8" name="THANK YOU"/>
          <p:cNvSpPr txBox="1">
            <a:spLocks noGrp="1"/>
          </p:cNvSpPr>
          <p:nvPr>
            <p:ph type="title" hasCustomPrompt="1"/>
          </p:nvPr>
        </p:nvSpPr>
        <p:spPr>
          <a:xfrm>
            <a:off x="3777689" y="2002632"/>
            <a:ext cx="4636622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THANK YOU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3896258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Box 7"/>
          <p:cNvSpPr txBox="1"/>
          <p:nvPr userDrawn="1"/>
        </p:nvSpPr>
        <p:spPr>
          <a:xfrm>
            <a:off x="11743267" y="630936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2989101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920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926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178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576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001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85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455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76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2" y="2743258"/>
            <a:ext cx="9497485" cy="1673226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1pPr>
            <a:lvl2pPr marL="228600" indent="45720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2pPr>
            <a:lvl3pPr marL="228600" indent="91440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3pPr>
            <a:lvl4pPr marL="228600" indent="137160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4pPr>
            <a:lvl5pPr marL="228600" indent="182880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0" name="Google Shape;96;p113" descr="Google Shape;96;p1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6415954"/>
            <a:ext cx="1523997" cy="442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6665" y="6358944"/>
            <a:ext cx="303470" cy="312351"/>
          </a:xfrm>
          <a:prstGeom prst="rect">
            <a:avLst/>
          </a:prstGeom>
        </p:spPr>
        <p:txBody>
          <a:bodyPr lIns="60924" tIns="60924" rIns="60924" bIns="60924"/>
          <a:lstStyle>
            <a:lvl1pPr algn="ctr">
              <a:defRPr>
                <a:solidFill>
                  <a:srgbClr val="548BB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1227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850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60" y="869165"/>
            <a:ext cx="10248899" cy="5144453"/>
          </a:xfrm>
        </p:spPr>
        <p:txBody>
          <a:bodyPr/>
          <a:lstStyle>
            <a:lvl1pPr>
              <a:defRPr sz="2667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4000" kern="1200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520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144" y="1237089"/>
            <a:ext cx="4562856" cy="1563624"/>
          </a:xfrm>
        </p:spPr>
        <p:txBody>
          <a:bodyPr vert="horz" lIns="68577" tIns="0" rIns="68577" bIns="0" rtlCol="0" anchor="b" anchorCtr="0">
            <a:noAutofit/>
          </a:bodyPr>
          <a:lstStyle>
            <a:lvl1pPr>
              <a:defRPr lang="en-US" sz="3600" b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533143" y="2888792"/>
            <a:ext cx="4562856" cy="2410459"/>
          </a:xfrm>
        </p:spPr>
        <p:txBody>
          <a:bodyPr vert="horz" lIns="68577" tIns="54862" rIns="68577" bIns="34289" rtlCol="0">
            <a:noAutofit/>
          </a:bodyPr>
          <a:lstStyle>
            <a:lvl1pPr marL="0" indent="0" algn="l">
              <a:buNone/>
              <a:defRPr lang="en-US" sz="1467" b="0" i="0" baseline="0">
                <a:effectLst/>
              </a:defRPr>
            </a:lvl1pPr>
          </a:lstStyle>
          <a:p>
            <a:pPr marL="228594" lvl="0" indent="-228594">
              <a:lnSpc>
                <a:spcPct val="145000"/>
              </a:lnSpc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92306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1104903" y="1338607"/>
            <a:ext cx="4914900" cy="4838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6299678" y="1338607"/>
            <a:ext cx="5181599" cy="4838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189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104901" y="1341797"/>
            <a:ext cx="48926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1104901" y="2308413"/>
            <a:ext cx="4892675" cy="388125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30" y="1341797"/>
            <a:ext cx="516096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4"/>
          </p:nvPr>
        </p:nvSpPr>
        <p:spPr>
          <a:xfrm>
            <a:off x="6194425" y="2308413"/>
            <a:ext cx="5160963" cy="388125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15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4900" y="457200"/>
            <a:ext cx="36671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2057402"/>
            <a:ext cx="36671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163879" y="457200"/>
            <a:ext cx="6364492" cy="54038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0304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4000" kern="1200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74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959202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>
            <a:noAutofit/>
          </a:bodyPr>
          <a:lstStyle>
            <a:lvl1pPr>
              <a:defRPr sz="7066" cap="all" baseline="0">
                <a:latin typeface="Elephant" panose="02020904090505020303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52"/>
            <a:ext cx="7823200" cy="365125"/>
          </a:xfrm>
          <a:prstGeom prst="rect">
            <a:avLst/>
          </a:prstGeom>
        </p:spPr>
        <p:txBody>
          <a:bodyPr lIns="91396" tIns="45698" rIns="91396" bIns="45698"/>
          <a:lstStyle>
            <a:lvl1pPr algn="r" defTabSz="1624713">
              <a:defRPr>
                <a:solidFill>
                  <a:schemeClr val="tx2"/>
                </a:solidFill>
              </a:defRPr>
            </a:lvl1pPr>
          </a:lstStyle>
          <a:p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</p:spPr>
        <p:txBody>
          <a:bodyPr lIns="91422" tIns="45711" rIns="91422" bIns="45711"/>
          <a:lstStyle>
            <a:lvl1pPr defTabSz="1218323">
              <a:defRPr>
                <a:solidFill>
                  <a:schemeClr val="tx2"/>
                </a:solidFill>
              </a:defRPr>
            </a:lvl1pPr>
          </a:lstStyle>
          <a:p>
            <a:fld id="{2760A297-1549-4A17-A1A8-3CEAF53E4573}" type="slidenum">
              <a:rPr lang="en-GB" smtClean="0">
                <a:solidFill>
                  <a:srgbClr val="548BB7"/>
                </a:solidFill>
              </a:rPr>
              <a:t>‹#›</a:t>
            </a:fld>
            <a:endParaRPr lang="en-GB" dirty="0">
              <a:solidFill>
                <a:srgbClr val="548B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99;p118" descr="Google Shape;99;p118"/>
          <p:cNvPicPr>
            <a:picLocks noChangeAspect="1"/>
          </p:cNvPicPr>
          <p:nvPr/>
        </p:nvPicPr>
        <p:blipFill>
          <a:blip r:embed="rId2" cstate="print"/>
          <a:srcRect r="8630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Google Shape;100;p118" descr="Google Shape;100;p118"/>
          <p:cNvPicPr>
            <a:picLocks noChangeAspect="1"/>
          </p:cNvPicPr>
          <p:nvPr/>
        </p:nvPicPr>
        <p:blipFill>
          <a:blip r:embed="rId3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3777689" y="2002632"/>
            <a:ext cx="4636622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3" y="2743259"/>
            <a:ext cx="9497484" cy="1673225"/>
          </a:xfrm>
        </p:spPr>
        <p:txBody>
          <a:bodyPr anchor="t"/>
          <a:lstStyle>
            <a:lvl1pPr marL="0" indent="0">
              <a:buNone/>
              <a:defRPr sz="5067">
                <a:solidFill>
                  <a:schemeClr val="tx2"/>
                </a:solidFill>
              </a:defRPr>
            </a:lvl1pPr>
            <a:lvl2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502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ue or False Question (Answer: Fal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6415945"/>
            <a:ext cx="1523997" cy="44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6321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ue or False Question (Answer: Tr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473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1484784"/>
            <a:ext cx="9144000" cy="1066800"/>
          </a:xfrm>
        </p:spPr>
        <p:txBody>
          <a:bodyPr anchor="t" anchorCtr="0"/>
          <a:lstStyle>
            <a:lvl1pPr algn="r">
              <a:buNone/>
              <a:defRPr sz="5733" b="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  <a:prstGeom prst="rect">
            <a:avLst/>
          </a:prstGeom>
        </p:spPr>
        <p:txBody>
          <a:bodyPr lIns="91396" tIns="45698" rIns="91396" bIns="45698"/>
          <a:lstStyle>
            <a:lvl1pPr defTabSz="1624713">
              <a:defRPr/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  <a:prstGeom prst="rect">
            <a:avLst/>
          </a:prstGeom>
        </p:spPr>
        <p:txBody>
          <a:bodyPr lIns="91396" tIns="45698" rIns="91396" bIns="45698"/>
          <a:lstStyle>
            <a:lvl1pPr defTabSz="1624713">
              <a:defRPr/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  <a:prstGeom prst="rect">
            <a:avLst/>
          </a:prstGeom>
        </p:spPr>
        <p:txBody>
          <a:bodyPr lIns="91422" tIns="45711" rIns="91422" bIns="45711"/>
          <a:lstStyle>
            <a:lvl1pPr defTabSz="1218323">
              <a:defRPr/>
            </a:lvl1pPr>
          </a:lstStyle>
          <a:p>
            <a:fld id="{56539BAC-7E63-4B45-98CB-98BB3C4027A6}" type="slidenum">
              <a:rPr lang="en-GB" smtClean="0">
                <a:solidFill>
                  <a:prstClr val="black"/>
                </a:solidFill>
              </a:r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3" name="Group 8"/>
          <p:cNvGrpSpPr/>
          <p:nvPr userDrawn="1"/>
        </p:nvGrpSpPr>
        <p:grpSpPr>
          <a:xfrm>
            <a:off x="1199456" y="1332351"/>
            <a:ext cx="9753600" cy="1304564"/>
            <a:chOff x="899592" y="2794996"/>
            <a:chExt cx="7315200" cy="1304564"/>
          </a:xfrm>
        </p:grpSpPr>
        <p:sp>
          <p:nvSpPr>
            <p:cNvPr id="7" name="Rectangle 6"/>
            <p:cNvSpPr/>
            <p:nvPr/>
          </p:nvSpPr>
          <p:spPr>
            <a:xfrm>
              <a:off x="899592" y="2794996"/>
              <a:ext cx="7315200" cy="1280160"/>
            </a:xfrm>
            <a:prstGeom prst="rect">
              <a:avLst/>
            </a:prstGeom>
            <a:noFill/>
            <a:ln w="6350" cap="rnd" cmpd="sng" algn="ctr">
              <a:solidFill>
                <a:schemeClr val="tx1"/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24713"/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4400" y="2819400"/>
              <a:ext cx="228600" cy="1280160"/>
            </a:xfrm>
            <a:prstGeom prst="rect">
              <a:avLst/>
            </a:prstGeom>
            <a:solidFill>
              <a:schemeClr val="tx1"/>
            </a:solidFill>
            <a:ln w="635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24713"/>
              <a:endParaRPr lang="en-US" sz="32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668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512699"/>
          </a:xfrm>
          <a:prstGeom prst="rect">
            <a:avLst/>
          </a:prstGeom>
        </p:spPr>
        <p:txBody>
          <a:bodyPr vert="horz" lIns="82230" tIns="41117" rIns="82230" bIns="41117" rtlCol="0" anchor="ctr">
            <a:normAutofit/>
          </a:bodyPr>
          <a:lstStyle>
            <a:lvl1pPr algn="ctr">
              <a:defRPr sz="3867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70375" y="1583400"/>
            <a:ext cx="10515601" cy="262479"/>
          </a:xfrm>
          <a:prstGeom prst="rect">
            <a:avLst/>
          </a:prstGeom>
        </p:spPr>
        <p:txBody>
          <a:bodyPr lIns="82230" tIns="41117" rIns="82230" bIns="41117"/>
          <a:lstStyle>
            <a:lvl1pPr marL="0" indent="0" algn="ctr">
              <a:buNone/>
              <a:defRPr sz="1867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30655" indent="0" algn="ctr">
              <a:buNone/>
              <a:defRPr sz="3200"/>
            </a:lvl2pPr>
            <a:lvl3pPr marL="1462157" indent="0" algn="ctr">
              <a:buNone/>
              <a:defRPr sz="2800"/>
            </a:lvl3pPr>
            <a:lvl4pPr marL="2192812" indent="0" algn="ctr">
              <a:buNone/>
              <a:defRPr sz="2533"/>
            </a:lvl4pPr>
            <a:lvl5pPr marL="2923467" indent="0" algn="ctr">
              <a:buNone/>
              <a:defRPr sz="2533"/>
            </a:lvl5pPr>
            <a:lvl6pPr marL="3654122" indent="0" algn="ctr">
              <a:buNone/>
              <a:defRPr sz="2533"/>
            </a:lvl6pPr>
            <a:lvl7pPr marL="4385624" indent="0" algn="ctr">
              <a:buNone/>
              <a:defRPr sz="2533"/>
            </a:lvl7pPr>
            <a:lvl8pPr marL="5116279" indent="0" algn="ctr">
              <a:buNone/>
              <a:defRPr sz="2533"/>
            </a:lvl8pPr>
            <a:lvl9pPr marL="5846934" indent="0" algn="ctr">
              <a:buNone/>
              <a:defRPr sz="2533"/>
            </a:lvl9pPr>
          </a:lstStyle>
          <a:p>
            <a:r>
              <a:rPr lang="en-US" dirty="0"/>
              <a:t>Click to edit Master subtitle style</a:t>
            </a:r>
            <a:endParaRPr lang="bg-BG" dirty="0"/>
          </a:p>
        </p:txBody>
      </p:sp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6339384"/>
            <a:ext cx="1787408" cy="51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074046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rai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0" y="290349"/>
            <a:ext cx="10515600" cy="94343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5807" y="1653347"/>
            <a:ext cx="2519737" cy="363832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3">
                <a:solidFill>
                  <a:schemeClr val="tx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68547" tIns="34289" rIns="68547" bIns="34289"/>
          <a:lstStyle>
            <a:lvl1pPr defTabSz="1624713">
              <a:defRPr/>
            </a:lvl1pPr>
          </a:lstStyle>
          <a:p>
            <a:endParaRPr lang="id-ID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68547" tIns="34289" rIns="68547" bIns="34289"/>
          <a:lstStyle>
            <a:lvl1pPr defTabSz="1624713"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31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0" y="290333"/>
            <a:ext cx="10515600" cy="943431"/>
          </a:xfrm>
        </p:spPr>
        <p:txBody>
          <a:bodyPr lIns="68547" tIns="34289" rIns="68547" bIns="34289"/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5825" y="2143164"/>
            <a:ext cx="2743200" cy="3609975"/>
          </a:xfrm>
          <a:prstGeom prst="rect">
            <a:avLst/>
          </a:prstGeom>
        </p:spPr>
        <p:txBody>
          <a:bodyPr lIns="68547" tIns="34289" rIns="68547" bIns="34289" rtlCol="0">
            <a:normAutofit/>
          </a:bodyPr>
          <a:lstStyle/>
          <a:p>
            <a:pPr lvl="0"/>
            <a:endParaRPr lang="id-ID" noProof="0"/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6415945"/>
            <a:ext cx="1523997" cy="44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59229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82252" tIns="41126" rIns="82252" bIns="41126"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64644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3" y="2743236"/>
            <a:ext cx="9497484" cy="1673225"/>
          </a:xfrm>
        </p:spPr>
        <p:txBody>
          <a:bodyPr anchor="t"/>
          <a:lstStyle>
            <a:lvl1pPr marL="0" indent="0">
              <a:buNone/>
              <a:defRPr sz="3733">
                <a:solidFill>
                  <a:schemeClr val="tx2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749803"/>
            <a:ext cx="1727200" cy="701676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defTabSz="1218323">
              <a:defRPr sz="3200">
                <a:solidFill>
                  <a:srgbClr val="FFFFFF"/>
                </a:solidFill>
              </a:defRPr>
            </a:lvl1pPr>
          </a:lstStyle>
          <a:p>
            <a:fld id="{2760A297-1549-4A17-A1A8-3CEAF53E4573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6415871"/>
            <a:ext cx="1523997" cy="44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 userDrawn="1"/>
        </p:nvSpPr>
        <p:spPr>
          <a:xfrm>
            <a:off x="0" y="6344390"/>
            <a:ext cx="12192000" cy="609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64" tIns="60932" rIns="121864" bIns="60932" anchor="ctr"/>
          <a:lstStyle/>
          <a:p>
            <a:pPr algn="ctr" defTabSz="1218323"/>
            <a:endParaRPr lang="en-US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bg>
      <p:bgPr>
        <a:gradFill flip="none" rotWithShape="1">
          <a:gsLst>
            <a:gs pos="0">
              <a:srgbClr val="FFFFFF"/>
            </a:gs>
            <a:gs pos="99985">
              <a:srgbClr val="CACACA"/>
            </a:gs>
            <a:gs pos="100000">
              <a:srgbClr val="9494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6;p99"/>
          <p:cNvSpPr/>
          <p:nvPr/>
        </p:nvSpPr>
        <p:spPr>
          <a:xfrm>
            <a:off x="9379005" y="5440635"/>
            <a:ext cx="2706360" cy="1234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rgbClr val="0C2224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7463500" y="3450361"/>
            <a:ext cx="4507813" cy="1325567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F2E30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2" cstate="print"/>
          <a:srcRect l="5333" t="12570" r="5404"/>
          <a:stretch>
            <a:fillRect/>
          </a:stretch>
        </p:blipFill>
        <p:spPr>
          <a:xfrm>
            <a:off x="224656" y="199589"/>
            <a:ext cx="9053349" cy="6680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4" extrusionOk="0">
                <a:moveTo>
                  <a:pt x="5892" y="0"/>
                </a:moveTo>
                <a:cubicBezTo>
                  <a:pt x="4564" y="-1"/>
                  <a:pt x="3231" y="27"/>
                  <a:pt x="3125" y="87"/>
                </a:cubicBezTo>
                <a:cubicBezTo>
                  <a:pt x="2852" y="242"/>
                  <a:pt x="2858" y="157"/>
                  <a:pt x="2871" y="3567"/>
                </a:cubicBezTo>
                <a:lnTo>
                  <a:pt x="2882" y="6630"/>
                </a:lnTo>
                <a:lnTo>
                  <a:pt x="3014" y="6790"/>
                </a:lnTo>
                <a:lnTo>
                  <a:pt x="3146" y="6950"/>
                </a:lnTo>
                <a:lnTo>
                  <a:pt x="4353" y="6950"/>
                </a:lnTo>
                <a:cubicBezTo>
                  <a:pt x="5126" y="6950"/>
                  <a:pt x="5567" y="6970"/>
                  <a:pt x="5583" y="7006"/>
                </a:cubicBezTo>
                <a:cubicBezTo>
                  <a:pt x="5597" y="7037"/>
                  <a:pt x="5613" y="7743"/>
                  <a:pt x="5618" y="8576"/>
                </a:cubicBezTo>
                <a:cubicBezTo>
                  <a:pt x="5625" y="9691"/>
                  <a:pt x="5641" y="10142"/>
                  <a:pt x="5681" y="10283"/>
                </a:cubicBezTo>
                <a:cubicBezTo>
                  <a:pt x="5711" y="10388"/>
                  <a:pt x="5750" y="10529"/>
                  <a:pt x="5768" y="10596"/>
                </a:cubicBezTo>
                <a:cubicBezTo>
                  <a:pt x="5797" y="10699"/>
                  <a:pt x="5822" y="10713"/>
                  <a:pt x="5934" y="10684"/>
                </a:cubicBezTo>
                <a:cubicBezTo>
                  <a:pt x="6007" y="10665"/>
                  <a:pt x="6073" y="10643"/>
                  <a:pt x="6081" y="10634"/>
                </a:cubicBezTo>
                <a:cubicBezTo>
                  <a:pt x="6089" y="10625"/>
                  <a:pt x="6094" y="9824"/>
                  <a:pt x="6093" y="8853"/>
                </a:cubicBezTo>
                <a:cubicBezTo>
                  <a:pt x="6092" y="7693"/>
                  <a:pt x="6107" y="7066"/>
                  <a:pt x="6135" y="7020"/>
                </a:cubicBezTo>
                <a:cubicBezTo>
                  <a:pt x="6167" y="6967"/>
                  <a:pt x="6456" y="6950"/>
                  <a:pt x="7381" y="6950"/>
                </a:cubicBezTo>
                <a:lnTo>
                  <a:pt x="8585" y="6950"/>
                </a:lnTo>
                <a:lnTo>
                  <a:pt x="8716" y="6790"/>
                </a:lnTo>
                <a:lnTo>
                  <a:pt x="8848" y="6630"/>
                </a:lnTo>
                <a:lnTo>
                  <a:pt x="8860" y="3567"/>
                </a:lnTo>
                <a:cubicBezTo>
                  <a:pt x="8872" y="196"/>
                  <a:pt x="8876" y="268"/>
                  <a:pt x="8628" y="94"/>
                </a:cubicBezTo>
                <a:cubicBezTo>
                  <a:pt x="8542" y="34"/>
                  <a:pt x="7219" y="1"/>
                  <a:pt x="5892" y="0"/>
                </a:cubicBezTo>
                <a:close/>
                <a:moveTo>
                  <a:pt x="15321" y="10"/>
                </a:moveTo>
                <a:cubicBezTo>
                  <a:pt x="12443" y="10"/>
                  <a:pt x="12482" y="6"/>
                  <a:pt x="12358" y="331"/>
                </a:cubicBezTo>
                <a:cubicBezTo>
                  <a:pt x="12302" y="475"/>
                  <a:pt x="12295" y="881"/>
                  <a:pt x="12295" y="3508"/>
                </a:cubicBezTo>
                <a:cubicBezTo>
                  <a:pt x="12295" y="6705"/>
                  <a:pt x="12298" y="6750"/>
                  <a:pt x="12485" y="6874"/>
                </a:cubicBezTo>
                <a:cubicBezTo>
                  <a:pt x="12525" y="6900"/>
                  <a:pt x="13110" y="6935"/>
                  <a:pt x="13787" y="6950"/>
                </a:cubicBezTo>
                <a:lnTo>
                  <a:pt x="15016" y="6976"/>
                </a:lnTo>
                <a:lnTo>
                  <a:pt x="15027" y="8406"/>
                </a:lnTo>
                <a:cubicBezTo>
                  <a:pt x="15036" y="9589"/>
                  <a:pt x="15048" y="9845"/>
                  <a:pt x="15097" y="9900"/>
                </a:cubicBezTo>
                <a:cubicBezTo>
                  <a:pt x="15133" y="9941"/>
                  <a:pt x="15157" y="10062"/>
                  <a:pt x="15157" y="10203"/>
                </a:cubicBezTo>
                <a:cubicBezTo>
                  <a:pt x="15157" y="10332"/>
                  <a:pt x="15167" y="10476"/>
                  <a:pt x="15181" y="10524"/>
                </a:cubicBezTo>
                <a:cubicBezTo>
                  <a:pt x="15216" y="10648"/>
                  <a:pt x="15384" y="10630"/>
                  <a:pt x="15454" y="10494"/>
                </a:cubicBezTo>
                <a:cubicBezTo>
                  <a:pt x="15504" y="10398"/>
                  <a:pt x="15516" y="10095"/>
                  <a:pt x="15519" y="8712"/>
                </a:cubicBezTo>
                <a:cubicBezTo>
                  <a:pt x="15521" y="7796"/>
                  <a:pt x="15532" y="7023"/>
                  <a:pt x="15544" y="6997"/>
                </a:cubicBezTo>
                <a:cubicBezTo>
                  <a:pt x="15556" y="6971"/>
                  <a:pt x="16113" y="6950"/>
                  <a:pt x="16783" y="6950"/>
                </a:cubicBezTo>
                <a:cubicBezTo>
                  <a:pt x="18134" y="6950"/>
                  <a:pt x="18133" y="6950"/>
                  <a:pt x="18244" y="6589"/>
                </a:cubicBezTo>
                <a:cubicBezTo>
                  <a:pt x="18331" y="6307"/>
                  <a:pt x="18327" y="621"/>
                  <a:pt x="18240" y="371"/>
                </a:cubicBezTo>
                <a:cubicBezTo>
                  <a:pt x="18108" y="-6"/>
                  <a:pt x="18236" y="10"/>
                  <a:pt x="15321" y="10"/>
                </a:cubicBezTo>
                <a:close/>
                <a:moveTo>
                  <a:pt x="21220" y="9683"/>
                </a:moveTo>
                <a:cubicBezTo>
                  <a:pt x="20807" y="9684"/>
                  <a:pt x="20104" y="9734"/>
                  <a:pt x="20061" y="9782"/>
                </a:cubicBezTo>
                <a:cubicBezTo>
                  <a:pt x="20036" y="9811"/>
                  <a:pt x="20002" y="9838"/>
                  <a:pt x="19985" y="9840"/>
                </a:cubicBezTo>
                <a:cubicBezTo>
                  <a:pt x="19968" y="9842"/>
                  <a:pt x="19888" y="9881"/>
                  <a:pt x="19807" y="9927"/>
                </a:cubicBezTo>
                <a:cubicBezTo>
                  <a:pt x="19547" y="10074"/>
                  <a:pt x="18640" y="10341"/>
                  <a:pt x="17495" y="10606"/>
                </a:cubicBezTo>
                <a:cubicBezTo>
                  <a:pt x="14307" y="11343"/>
                  <a:pt x="12164" y="12011"/>
                  <a:pt x="10952" y="12643"/>
                </a:cubicBezTo>
                <a:cubicBezTo>
                  <a:pt x="10778" y="12734"/>
                  <a:pt x="10597" y="12795"/>
                  <a:pt x="10549" y="12779"/>
                </a:cubicBezTo>
                <a:cubicBezTo>
                  <a:pt x="10501" y="12763"/>
                  <a:pt x="10197" y="12626"/>
                  <a:pt x="9876" y="12475"/>
                </a:cubicBezTo>
                <a:cubicBezTo>
                  <a:pt x="8785" y="11962"/>
                  <a:pt x="7417" y="11512"/>
                  <a:pt x="5401" y="11000"/>
                </a:cubicBezTo>
                <a:cubicBezTo>
                  <a:pt x="4814" y="10850"/>
                  <a:pt x="3935" y="10627"/>
                  <a:pt x="3447" y="10503"/>
                </a:cubicBezTo>
                <a:cubicBezTo>
                  <a:pt x="2492" y="10261"/>
                  <a:pt x="1818" y="10048"/>
                  <a:pt x="1679" y="9943"/>
                </a:cubicBezTo>
                <a:cubicBezTo>
                  <a:pt x="1631" y="9907"/>
                  <a:pt x="1576" y="9884"/>
                  <a:pt x="1557" y="9891"/>
                </a:cubicBezTo>
                <a:cubicBezTo>
                  <a:pt x="1537" y="9899"/>
                  <a:pt x="1491" y="9868"/>
                  <a:pt x="1454" y="9822"/>
                </a:cubicBezTo>
                <a:cubicBezTo>
                  <a:pt x="1401" y="9757"/>
                  <a:pt x="1234" y="9733"/>
                  <a:pt x="693" y="9710"/>
                </a:cubicBezTo>
                <a:cubicBezTo>
                  <a:pt x="46" y="9684"/>
                  <a:pt x="0" y="9690"/>
                  <a:pt x="0" y="9781"/>
                </a:cubicBezTo>
                <a:cubicBezTo>
                  <a:pt x="0" y="9900"/>
                  <a:pt x="450" y="10204"/>
                  <a:pt x="795" y="10318"/>
                </a:cubicBezTo>
                <a:cubicBezTo>
                  <a:pt x="1203" y="10454"/>
                  <a:pt x="1939" y="10670"/>
                  <a:pt x="2474" y="10807"/>
                </a:cubicBezTo>
                <a:cubicBezTo>
                  <a:pt x="2760" y="10881"/>
                  <a:pt x="3131" y="10985"/>
                  <a:pt x="3300" y="11041"/>
                </a:cubicBezTo>
                <a:cubicBezTo>
                  <a:pt x="3469" y="11097"/>
                  <a:pt x="3717" y="11174"/>
                  <a:pt x="3850" y="11211"/>
                </a:cubicBezTo>
                <a:cubicBezTo>
                  <a:pt x="3983" y="11249"/>
                  <a:pt x="4264" y="11341"/>
                  <a:pt x="4475" y="11415"/>
                </a:cubicBezTo>
                <a:cubicBezTo>
                  <a:pt x="4685" y="11490"/>
                  <a:pt x="4985" y="11594"/>
                  <a:pt x="5140" y="11649"/>
                </a:cubicBezTo>
                <a:cubicBezTo>
                  <a:pt x="5631" y="11822"/>
                  <a:pt x="6115" y="12019"/>
                  <a:pt x="6194" y="12076"/>
                </a:cubicBezTo>
                <a:cubicBezTo>
                  <a:pt x="6236" y="12107"/>
                  <a:pt x="6398" y="12191"/>
                  <a:pt x="6554" y="12265"/>
                </a:cubicBezTo>
                <a:cubicBezTo>
                  <a:pt x="6947" y="12451"/>
                  <a:pt x="7684" y="12987"/>
                  <a:pt x="7897" y="13241"/>
                </a:cubicBezTo>
                <a:cubicBezTo>
                  <a:pt x="7994" y="13357"/>
                  <a:pt x="8096" y="13453"/>
                  <a:pt x="8123" y="13453"/>
                </a:cubicBezTo>
                <a:cubicBezTo>
                  <a:pt x="8200" y="13453"/>
                  <a:pt x="8477" y="13891"/>
                  <a:pt x="8561" y="14147"/>
                </a:cubicBezTo>
                <a:cubicBezTo>
                  <a:pt x="8624" y="14336"/>
                  <a:pt x="8630" y="14414"/>
                  <a:pt x="8595" y="14584"/>
                </a:cubicBezTo>
                <a:cubicBezTo>
                  <a:pt x="8484" y="15129"/>
                  <a:pt x="7090" y="21296"/>
                  <a:pt x="7033" y="21498"/>
                </a:cubicBezTo>
                <a:cubicBezTo>
                  <a:pt x="7007" y="21588"/>
                  <a:pt x="7198" y="21594"/>
                  <a:pt x="10697" y="21594"/>
                </a:cubicBezTo>
                <a:lnTo>
                  <a:pt x="14388" y="21594"/>
                </a:lnTo>
                <a:lnTo>
                  <a:pt x="14293" y="21253"/>
                </a:lnTo>
                <a:cubicBezTo>
                  <a:pt x="14241" y="21065"/>
                  <a:pt x="14041" y="20320"/>
                  <a:pt x="13848" y="19599"/>
                </a:cubicBezTo>
                <a:cubicBezTo>
                  <a:pt x="13656" y="18878"/>
                  <a:pt x="13456" y="18128"/>
                  <a:pt x="13402" y="17933"/>
                </a:cubicBezTo>
                <a:cubicBezTo>
                  <a:pt x="13106" y="16845"/>
                  <a:pt x="12536" y="14507"/>
                  <a:pt x="12536" y="14379"/>
                </a:cubicBezTo>
                <a:cubicBezTo>
                  <a:pt x="12536" y="14036"/>
                  <a:pt x="13134" y="13129"/>
                  <a:pt x="13423" y="13033"/>
                </a:cubicBezTo>
                <a:cubicBezTo>
                  <a:pt x="13479" y="13015"/>
                  <a:pt x="13679" y="12893"/>
                  <a:pt x="13867" y="12765"/>
                </a:cubicBezTo>
                <a:cubicBezTo>
                  <a:pt x="14365" y="12426"/>
                  <a:pt x="14985" y="12100"/>
                  <a:pt x="15601" y="11850"/>
                </a:cubicBezTo>
                <a:cubicBezTo>
                  <a:pt x="15926" y="11718"/>
                  <a:pt x="17320" y="11245"/>
                  <a:pt x="17535" y="11193"/>
                </a:cubicBezTo>
                <a:cubicBezTo>
                  <a:pt x="17591" y="11180"/>
                  <a:pt x="17863" y="11102"/>
                  <a:pt x="18140" y="11022"/>
                </a:cubicBezTo>
                <a:cubicBezTo>
                  <a:pt x="18417" y="10941"/>
                  <a:pt x="18734" y="10855"/>
                  <a:pt x="18845" y="10829"/>
                </a:cubicBezTo>
                <a:cubicBezTo>
                  <a:pt x="19268" y="10730"/>
                  <a:pt x="20629" y="10333"/>
                  <a:pt x="20841" y="10247"/>
                </a:cubicBezTo>
                <a:cubicBezTo>
                  <a:pt x="21100" y="10142"/>
                  <a:pt x="21553" y="9865"/>
                  <a:pt x="21587" y="9791"/>
                </a:cubicBezTo>
                <a:cubicBezTo>
                  <a:pt x="21600" y="9763"/>
                  <a:pt x="21561" y="9723"/>
                  <a:pt x="21501" y="9703"/>
                </a:cubicBezTo>
                <a:cubicBezTo>
                  <a:pt x="21463" y="9690"/>
                  <a:pt x="21358" y="9683"/>
                  <a:pt x="21220" y="968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7"/>
            <a:ext cx="258584" cy="2482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F9BB8-A91F-E663-8457-6B01E0D5F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9412" t="18947"/>
          <a:stretch/>
        </p:blipFill>
        <p:spPr bwMode="auto">
          <a:xfrm>
            <a:off x="8420021" y="6168062"/>
            <a:ext cx="376576" cy="376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922879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17;p104"/>
          <p:cNvSpPr/>
          <p:nvPr/>
        </p:nvSpPr>
        <p:spPr>
          <a:xfrm>
            <a:off x="6221465" y="-283863"/>
            <a:ext cx="8812934" cy="7586984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1172177" y="3690847"/>
            <a:ext cx="4507814" cy="1325566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F2E30"/>
                </a:solidFill>
                <a:latin typeface="Corben"/>
                <a:ea typeface="Corben"/>
                <a:cs typeface="Corben"/>
                <a:sym typeface="Corben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Google Shape;119;p104"/>
          <p:cNvSpPr/>
          <p:nvPr/>
        </p:nvSpPr>
        <p:spPr>
          <a:xfrm>
            <a:off x="-736086" y="-61785"/>
            <a:ext cx="1472172" cy="141485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0" name="Google Shape;120;p104"/>
          <p:cNvSpPr/>
          <p:nvPr/>
        </p:nvSpPr>
        <p:spPr>
          <a:xfrm>
            <a:off x="-596386" y="5773077"/>
            <a:ext cx="1232519" cy="110605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8"/>
            <a:ext cx="258584" cy="24826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71263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838200" y="754455"/>
            <a:ext cx="10515600" cy="60802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B2223"/>
            </a:solidFill>
            <a:miter lim="800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grpSp>
        <p:nvGrpSpPr>
          <p:cNvPr id="76" name="Google Shape;68;p125"/>
          <p:cNvGrpSpPr/>
          <p:nvPr/>
        </p:nvGrpSpPr>
        <p:grpSpPr>
          <a:xfrm>
            <a:off x="606828" y="579044"/>
            <a:ext cx="215497" cy="806290"/>
            <a:chOff x="0" y="0"/>
            <a:chExt cx="215496" cy="806289"/>
          </a:xfrm>
        </p:grpSpPr>
        <p:sp>
          <p:nvSpPr>
            <p:cNvPr id="73" name="Google Shape;69;p125"/>
            <p:cNvSpPr/>
            <p:nvPr/>
          </p:nvSpPr>
          <p:spPr>
            <a:xfrm>
              <a:off x="0" y="162712"/>
              <a:ext cx="50397" cy="643578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4" name="Google Shape;70;p125"/>
            <p:cNvSpPr/>
            <p:nvPr/>
          </p:nvSpPr>
          <p:spPr>
            <a:xfrm>
              <a:off x="82550" y="75005"/>
              <a:ext cx="50397" cy="731285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5" name="Google Shape;71;p125"/>
            <p:cNvSpPr/>
            <p:nvPr/>
          </p:nvSpPr>
          <p:spPr>
            <a:xfrm>
              <a:off x="165100" y="-1"/>
              <a:ext cx="50397" cy="806291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77" name="Google Shape;72;p125" descr="Google Shape;72;p125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rcRect r="30465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BCD84-E242-F93F-CB8B-0DCA75B9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9412" t="18947"/>
          <a:stretch/>
        </p:blipFill>
        <p:spPr bwMode="auto">
          <a:xfrm>
            <a:off x="11811000" y="6319898"/>
            <a:ext cx="400018" cy="400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559733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75;p126" descr="Google Shape;75;p126"/>
          <p:cNvPicPr>
            <a:picLocks noChangeAspect="1"/>
          </p:cNvPicPr>
          <p:nvPr/>
        </p:nvPicPr>
        <p:blipFill>
          <a:blip r:embed="rId2" cstate="print"/>
          <a:srcRect r="8630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76;p126" descr="Google Shape;76;p126"/>
          <p:cNvPicPr>
            <a:picLocks noChangeAspect="1"/>
          </p:cNvPicPr>
          <p:nvPr/>
        </p:nvPicPr>
        <p:blipFill>
          <a:blip r:embed="rId3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3777689" y="2002632"/>
            <a:ext cx="4636622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59204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838200" y="754455"/>
            <a:ext cx="10515600" cy="60802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B2223"/>
            </a:solidFill>
            <a:miter lim="800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00" name="Google Shape;88;p102"/>
          <p:cNvGrpSpPr/>
          <p:nvPr/>
        </p:nvGrpSpPr>
        <p:grpSpPr>
          <a:xfrm>
            <a:off x="606828" y="579044"/>
            <a:ext cx="215497" cy="806290"/>
            <a:chOff x="0" y="0"/>
            <a:chExt cx="215496" cy="806289"/>
          </a:xfrm>
        </p:grpSpPr>
        <p:sp>
          <p:nvSpPr>
            <p:cNvPr id="97" name="Google Shape;89;p102"/>
            <p:cNvSpPr/>
            <p:nvPr/>
          </p:nvSpPr>
          <p:spPr>
            <a:xfrm>
              <a:off x="0" y="162712"/>
              <a:ext cx="50397" cy="643578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" name="Google Shape;90;p102"/>
            <p:cNvSpPr/>
            <p:nvPr/>
          </p:nvSpPr>
          <p:spPr>
            <a:xfrm>
              <a:off x="82550" y="75005"/>
              <a:ext cx="50397" cy="731285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9" name="Google Shape;91;p102"/>
            <p:cNvSpPr/>
            <p:nvPr/>
          </p:nvSpPr>
          <p:spPr>
            <a:xfrm>
              <a:off x="165100" y="-1"/>
              <a:ext cx="50397" cy="806291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101" name="Google Shape;92;p102" descr="Google Shape;92;p102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rcRect r="30466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19CADA-9244-36AE-A6A6-C9FB874B8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9412" t="18947"/>
          <a:stretch/>
        </p:blipFill>
        <p:spPr bwMode="auto">
          <a:xfrm>
            <a:off x="6894020" y="6377268"/>
            <a:ext cx="430620" cy="430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059138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2" y="2743258"/>
            <a:ext cx="9497485" cy="1673226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1pPr>
            <a:lvl2pPr marL="228600" indent="45720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2pPr>
            <a:lvl3pPr marL="228600" indent="91440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3pPr>
            <a:lvl4pPr marL="228600" indent="137160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4pPr>
            <a:lvl5pPr marL="228600" indent="1828800">
              <a:buClrTx/>
              <a:buSzTx/>
              <a:buFontTx/>
              <a:buNone/>
              <a:defRPr sz="5100">
                <a:solidFill>
                  <a:srgbClr val="44546A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0" name="Google Shape;96;p113" descr="Google Shape;96;p1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6415954"/>
            <a:ext cx="1523997" cy="442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6665" y="6358944"/>
            <a:ext cx="303470" cy="312351"/>
          </a:xfrm>
          <a:prstGeom prst="rect">
            <a:avLst/>
          </a:prstGeom>
        </p:spPr>
        <p:txBody>
          <a:bodyPr lIns="60924" tIns="60924" rIns="60924" bIns="60924"/>
          <a:lstStyle>
            <a:lvl1pPr algn="ctr">
              <a:defRPr>
                <a:solidFill>
                  <a:srgbClr val="548BB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15939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99;p118" descr="Google Shape;99;p118"/>
          <p:cNvPicPr>
            <a:picLocks noChangeAspect="1"/>
          </p:cNvPicPr>
          <p:nvPr/>
        </p:nvPicPr>
        <p:blipFill>
          <a:blip r:embed="rId2" cstate="print"/>
          <a:srcRect r="8630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Google Shape;100;p118" descr="Google Shape;100;p118"/>
          <p:cNvPicPr>
            <a:picLocks noChangeAspect="1"/>
          </p:cNvPicPr>
          <p:nvPr/>
        </p:nvPicPr>
        <p:blipFill>
          <a:blip r:embed="rId3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3777689" y="2002632"/>
            <a:ext cx="4636622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28040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_AND_BODY">
    <p:bg>
      <p:bgPr>
        <a:gradFill flip="none" rotWithShape="1">
          <a:gsLst>
            <a:gs pos="0">
              <a:srgbClr val="FFFFFF"/>
            </a:gs>
            <a:gs pos="100000">
              <a:srgbClr val="94949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03;p119"/>
          <p:cNvSpPr/>
          <p:nvPr/>
        </p:nvSpPr>
        <p:spPr>
          <a:xfrm>
            <a:off x="9485641" y="5334000"/>
            <a:ext cx="2706360" cy="12344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rgbClr val="0C2224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7404258" y="4469324"/>
            <a:ext cx="4507813" cy="1325567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F2E3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7"/>
            <a:ext cx="258584" cy="2482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56228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17;p104"/>
          <p:cNvSpPr/>
          <p:nvPr/>
        </p:nvSpPr>
        <p:spPr>
          <a:xfrm>
            <a:off x="6221465" y="-283863"/>
            <a:ext cx="8812934" cy="7586984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1172177" y="3690847"/>
            <a:ext cx="4507814" cy="1325566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F2E30"/>
                </a:solidFill>
                <a:latin typeface="Corben"/>
                <a:ea typeface="Corben"/>
                <a:cs typeface="Corben"/>
                <a:sym typeface="Corben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Google Shape;119;p104"/>
          <p:cNvSpPr/>
          <p:nvPr/>
        </p:nvSpPr>
        <p:spPr>
          <a:xfrm>
            <a:off x="-736086" y="-61785"/>
            <a:ext cx="1472172" cy="141485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0" name="Google Shape;120;p104"/>
          <p:cNvSpPr/>
          <p:nvPr/>
        </p:nvSpPr>
        <p:spPr>
          <a:xfrm>
            <a:off x="-596386" y="5773077"/>
            <a:ext cx="1232519" cy="110605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8"/>
            <a:ext cx="258584" cy="24826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085209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23;p105"/>
          <p:cNvSpPr/>
          <p:nvPr/>
        </p:nvSpPr>
        <p:spPr>
          <a:xfrm>
            <a:off x="6512010" y="-525163"/>
            <a:ext cx="7747689" cy="7908326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172177" y="3690847"/>
            <a:ext cx="4507814" cy="1325566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F2E30"/>
                </a:solidFill>
                <a:latin typeface="Corben"/>
                <a:ea typeface="Corben"/>
                <a:cs typeface="Corben"/>
                <a:sym typeface="Corben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Google Shape;125;p105"/>
          <p:cNvSpPr/>
          <p:nvPr/>
        </p:nvSpPr>
        <p:spPr>
          <a:xfrm>
            <a:off x="-736086" y="-61785"/>
            <a:ext cx="1472172" cy="141485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Google Shape;126;p105"/>
          <p:cNvSpPr/>
          <p:nvPr/>
        </p:nvSpPr>
        <p:spPr>
          <a:xfrm>
            <a:off x="-736086" y="5773077"/>
            <a:ext cx="1472172" cy="141485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8"/>
            <a:ext cx="258584" cy="24826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94736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29;p108"/>
          <p:cNvSpPr/>
          <p:nvPr/>
        </p:nvSpPr>
        <p:spPr>
          <a:xfrm>
            <a:off x="6512010" y="-525163"/>
            <a:ext cx="7747689" cy="7908326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1172177" y="3690847"/>
            <a:ext cx="4507814" cy="1325566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F2E30"/>
                </a:solidFill>
                <a:latin typeface="Corben"/>
                <a:ea typeface="Corben"/>
                <a:cs typeface="Corben"/>
                <a:sym typeface="Corben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Google Shape;131;p108"/>
          <p:cNvSpPr/>
          <p:nvPr/>
        </p:nvSpPr>
        <p:spPr>
          <a:xfrm>
            <a:off x="-736086" y="-61785"/>
            <a:ext cx="1472172" cy="141485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" name="Google Shape;132;p108"/>
          <p:cNvSpPr/>
          <p:nvPr/>
        </p:nvSpPr>
        <p:spPr>
          <a:xfrm>
            <a:off x="-736086" y="5773077"/>
            <a:ext cx="1472172" cy="141485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8"/>
            <a:ext cx="258584" cy="24826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89114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23;p105"/>
          <p:cNvSpPr/>
          <p:nvPr/>
        </p:nvSpPr>
        <p:spPr>
          <a:xfrm>
            <a:off x="6512010" y="-525163"/>
            <a:ext cx="7747689" cy="7908326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172177" y="3690847"/>
            <a:ext cx="4507814" cy="1325566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F2E30"/>
                </a:solidFill>
                <a:latin typeface="Corben"/>
                <a:ea typeface="Corben"/>
                <a:cs typeface="Corben"/>
                <a:sym typeface="Corben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Google Shape;125;p105"/>
          <p:cNvSpPr/>
          <p:nvPr/>
        </p:nvSpPr>
        <p:spPr>
          <a:xfrm>
            <a:off x="-736086" y="-61785"/>
            <a:ext cx="1472172" cy="141485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Google Shape;126;p105"/>
          <p:cNvSpPr/>
          <p:nvPr/>
        </p:nvSpPr>
        <p:spPr>
          <a:xfrm>
            <a:off x="-736086" y="5773077"/>
            <a:ext cx="1472172" cy="141485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8"/>
            <a:ext cx="258584" cy="24826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156;p117" descr="Google Shape;156;p117"/>
          <p:cNvPicPr>
            <a:picLocks noChangeAspect="1"/>
          </p:cNvPicPr>
          <p:nvPr/>
        </p:nvPicPr>
        <p:blipFill>
          <a:blip r:embed="rId2" cstate="print"/>
          <a:srcRect r="8631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Google Shape;157;p117" descr="Google Shape;157;p117"/>
          <p:cNvPicPr>
            <a:picLocks noChangeAspect="1"/>
          </p:cNvPicPr>
          <p:nvPr/>
        </p:nvPicPr>
        <p:blipFill>
          <a:blip r:embed="rId2" cstate="print"/>
          <a:srcRect l="11995"/>
          <a:stretch>
            <a:fillRect/>
          </a:stretch>
        </p:blipFill>
        <p:spPr>
          <a:xfrm>
            <a:off x="6850250" y="0"/>
            <a:ext cx="5344194" cy="48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3777689" y="2002632"/>
            <a:ext cx="4636623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52976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161;p106"/>
          <p:cNvGrpSpPr/>
          <p:nvPr/>
        </p:nvGrpSpPr>
        <p:grpSpPr>
          <a:xfrm>
            <a:off x="606825" y="214145"/>
            <a:ext cx="215503" cy="806297"/>
            <a:chOff x="0" y="0"/>
            <a:chExt cx="215501" cy="806295"/>
          </a:xfrm>
        </p:grpSpPr>
        <p:sp>
          <p:nvSpPr>
            <p:cNvPr id="227" name="Google Shape;162;p106"/>
            <p:cNvSpPr/>
            <p:nvPr/>
          </p:nvSpPr>
          <p:spPr>
            <a:xfrm>
              <a:off x="-1" y="162714"/>
              <a:ext cx="50399" cy="643582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8" name="Google Shape;163;p106"/>
            <p:cNvSpPr/>
            <p:nvPr/>
          </p:nvSpPr>
          <p:spPr>
            <a:xfrm>
              <a:off x="82551" y="75007"/>
              <a:ext cx="50400" cy="731289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9" name="Google Shape;164;p106"/>
            <p:cNvSpPr/>
            <p:nvPr/>
          </p:nvSpPr>
          <p:spPr>
            <a:xfrm>
              <a:off x="165102" y="0"/>
              <a:ext cx="50400" cy="806296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31" name="Google Shape;165;p106" descr="Google Shape;165;p106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rcRect r="30466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838200" y="350117"/>
            <a:ext cx="10515600" cy="60802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234441"/>
            <a:ext cx="10515600" cy="4942522"/>
          </a:xfrm>
          <a:prstGeom prst="rect">
            <a:avLst/>
          </a:prstGeom>
        </p:spPr>
        <p:txBody>
          <a:bodyPr/>
          <a:lstStyle>
            <a:lvl1pPr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28441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183;p120" descr="Google Shape;183;p120"/>
          <p:cNvPicPr>
            <a:picLocks noChangeAspect="1"/>
          </p:cNvPicPr>
          <p:nvPr/>
        </p:nvPicPr>
        <p:blipFill>
          <a:blip r:embed="rId2" cstate="print"/>
          <a:srcRect r="8630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Google Shape;184;p120" descr="Google Shape;184;p120"/>
          <p:cNvPicPr>
            <a:picLocks noChangeAspect="1"/>
          </p:cNvPicPr>
          <p:nvPr/>
        </p:nvPicPr>
        <p:blipFill>
          <a:blip r:embed="rId2" cstate="print"/>
          <a:srcRect l="11995"/>
          <a:stretch>
            <a:fillRect/>
          </a:stretch>
        </p:blipFill>
        <p:spPr>
          <a:xfrm>
            <a:off x="6850250" y="0"/>
            <a:ext cx="5344196" cy="48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itle Text"/>
          <p:cNvSpPr txBox="1">
            <a:spLocks noGrp="1"/>
          </p:cNvSpPr>
          <p:nvPr>
            <p:ph type="title"/>
          </p:nvPr>
        </p:nvSpPr>
        <p:spPr>
          <a:xfrm>
            <a:off x="3777689" y="2002632"/>
            <a:ext cx="4636625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7"/>
            <a:ext cx="258584" cy="2482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62260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189;p110"/>
          <p:cNvGrpSpPr/>
          <p:nvPr/>
        </p:nvGrpSpPr>
        <p:grpSpPr>
          <a:xfrm>
            <a:off x="606827" y="214147"/>
            <a:ext cx="215500" cy="806296"/>
            <a:chOff x="0" y="0"/>
            <a:chExt cx="215499" cy="806294"/>
          </a:xfrm>
        </p:grpSpPr>
        <p:sp>
          <p:nvSpPr>
            <p:cNvPr id="279" name="Google Shape;190;p110"/>
            <p:cNvSpPr/>
            <p:nvPr/>
          </p:nvSpPr>
          <p:spPr>
            <a:xfrm>
              <a:off x="0" y="162713"/>
              <a:ext cx="50398" cy="643581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0" name="Google Shape;191;p110"/>
            <p:cNvSpPr/>
            <p:nvPr/>
          </p:nvSpPr>
          <p:spPr>
            <a:xfrm>
              <a:off x="82550" y="75006"/>
              <a:ext cx="50399" cy="731288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1" name="Google Shape;192;p110"/>
            <p:cNvSpPr/>
            <p:nvPr/>
          </p:nvSpPr>
          <p:spPr>
            <a:xfrm>
              <a:off x="165101" y="-1"/>
              <a:ext cx="50399" cy="806296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83" name="Google Shape;193;p110" descr="Google Shape;193;p110"/>
          <p:cNvPicPr>
            <a:picLocks noChangeAspect="1"/>
          </p:cNvPicPr>
          <p:nvPr/>
        </p:nvPicPr>
        <p:blipFill>
          <a:blip r:embed="rId2" cstate="print"/>
          <a:srcRect r="30466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itle Text"/>
          <p:cNvSpPr txBox="1">
            <a:spLocks noGrp="1"/>
          </p:cNvSpPr>
          <p:nvPr>
            <p:ph type="title"/>
          </p:nvPr>
        </p:nvSpPr>
        <p:spPr>
          <a:xfrm>
            <a:off x="838200" y="350117"/>
            <a:ext cx="10515600" cy="60802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8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234441"/>
            <a:ext cx="10515600" cy="4942522"/>
          </a:xfrm>
          <a:prstGeom prst="rect">
            <a:avLst/>
          </a:prstGeom>
        </p:spPr>
        <p:txBody>
          <a:bodyPr/>
          <a:lstStyle>
            <a:lvl1pPr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43482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04;p122" descr="Google Shape;204;p122"/>
          <p:cNvPicPr>
            <a:picLocks noChangeAspect="1"/>
          </p:cNvPicPr>
          <p:nvPr/>
        </p:nvPicPr>
        <p:blipFill>
          <a:blip r:embed="rId2" cstate="print"/>
          <a:srcRect t="23664" r="13393"/>
          <a:stretch>
            <a:fillRect/>
          </a:stretch>
        </p:blipFill>
        <p:spPr>
          <a:xfrm>
            <a:off x="9288332" y="0"/>
            <a:ext cx="2903671" cy="381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7"/>
            <a:ext cx="258584" cy="2482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008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207;p123" descr="Google Shape;207;p123"/>
          <p:cNvPicPr>
            <a:picLocks noChangeAspect="1"/>
          </p:cNvPicPr>
          <p:nvPr/>
        </p:nvPicPr>
        <p:blipFill>
          <a:blip r:embed="rId2" cstate="print"/>
          <a:srcRect r="8630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08;p123" descr="Google Shape;208;p123"/>
          <p:cNvPicPr>
            <a:picLocks noChangeAspect="1"/>
          </p:cNvPicPr>
          <p:nvPr/>
        </p:nvPicPr>
        <p:blipFill>
          <a:blip r:embed="rId2" cstate="print"/>
          <a:srcRect l="11995"/>
          <a:stretch>
            <a:fillRect/>
          </a:stretch>
        </p:blipFill>
        <p:spPr>
          <a:xfrm>
            <a:off x="6850250" y="0"/>
            <a:ext cx="5344195" cy="48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Title Text"/>
          <p:cNvSpPr txBox="1">
            <a:spLocks noGrp="1"/>
          </p:cNvSpPr>
          <p:nvPr>
            <p:ph type="title"/>
          </p:nvPr>
        </p:nvSpPr>
        <p:spPr>
          <a:xfrm>
            <a:off x="3777689" y="2002632"/>
            <a:ext cx="4636624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7"/>
            <a:ext cx="258584" cy="2482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70693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2" y="2743258"/>
            <a:ext cx="9497485" cy="1673226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228600" indent="45720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228600" indent="91440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28600" indent="137160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" indent="1828800">
              <a:buClrTx/>
              <a:buSzTx/>
              <a:buFontTx/>
              <a:buNone/>
              <a:defRPr sz="51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12" name="Google Shape;213;p124" descr="Google Shape;213;p1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6415954"/>
            <a:ext cx="1523997" cy="442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89600" y="6352595"/>
            <a:ext cx="1117600" cy="32505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 lIns="60924" tIns="60924" rIns="60924" bIns="60924"/>
          <a:lstStyle>
            <a:lvl1pPr algn="ctr">
              <a:defRPr>
                <a:solidFill>
                  <a:srgbClr val="548BB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41908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29;p108"/>
          <p:cNvSpPr/>
          <p:nvPr/>
        </p:nvSpPr>
        <p:spPr>
          <a:xfrm>
            <a:off x="6512010" y="-525163"/>
            <a:ext cx="7747689" cy="7908326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1172177" y="3690847"/>
            <a:ext cx="4507814" cy="1325566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F2E30"/>
                </a:solidFill>
                <a:latin typeface="Corben"/>
                <a:ea typeface="Corben"/>
                <a:cs typeface="Corben"/>
                <a:sym typeface="Corben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Google Shape;131;p108"/>
          <p:cNvSpPr/>
          <p:nvPr/>
        </p:nvSpPr>
        <p:spPr>
          <a:xfrm>
            <a:off x="-736086" y="-61785"/>
            <a:ext cx="1472172" cy="141485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" name="Google Shape;132;p108"/>
          <p:cNvSpPr/>
          <p:nvPr/>
        </p:nvSpPr>
        <p:spPr>
          <a:xfrm>
            <a:off x="-736086" y="5773077"/>
            <a:ext cx="1472172" cy="141485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9017" y="6232218"/>
            <a:ext cx="258584" cy="24826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156;p117" descr="Google Shape;156;p117"/>
          <p:cNvPicPr>
            <a:picLocks noChangeAspect="1"/>
          </p:cNvPicPr>
          <p:nvPr/>
        </p:nvPicPr>
        <p:blipFill>
          <a:blip r:embed="rId2" cstate="print"/>
          <a:srcRect r="8631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Google Shape;157;p117" descr="Google Shape;157;p117"/>
          <p:cNvPicPr>
            <a:picLocks noChangeAspect="1"/>
          </p:cNvPicPr>
          <p:nvPr/>
        </p:nvPicPr>
        <p:blipFill>
          <a:blip r:embed="rId2" cstate="print"/>
          <a:srcRect l="11995"/>
          <a:stretch>
            <a:fillRect/>
          </a:stretch>
        </p:blipFill>
        <p:spPr>
          <a:xfrm>
            <a:off x="6850250" y="0"/>
            <a:ext cx="5344194" cy="4827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3777689" y="2002632"/>
            <a:ext cx="4636623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161;p106"/>
          <p:cNvGrpSpPr/>
          <p:nvPr/>
        </p:nvGrpSpPr>
        <p:grpSpPr>
          <a:xfrm>
            <a:off x="606825" y="214145"/>
            <a:ext cx="215503" cy="806297"/>
            <a:chOff x="0" y="0"/>
            <a:chExt cx="215501" cy="806295"/>
          </a:xfrm>
        </p:grpSpPr>
        <p:sp>
          <p:nvSpPr>
            <p:cNvPr id="227" name="Google Shape;162;p106"/>
            <p:cNvSpPr/>
            <p:nvPr/>
          </p:nvSpPr>
          <p:spPr>
            <a:xfrm>
              <a:off x="-1" y="162714"/>
              <a:ext cx="50399" cy="643582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8" name="Google Shape;163;p106"/>
            <p:cNvSpPr/>
            <p:nvPr/>
          </p:nvSpPr>
          <p:spPr>
            <a:xfrm>
              <a:off x="82551" y="75007"/>
              <a:ext cx="50400" cy="731289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9" name="Google Shape;164;p106"/>
            <p:cNvSpPr/>
            <p:nvPr/>
          </p:nvSpPr>
          <p:spPr>
            <a:xfrm>
              <a:off x="165102" y="0"/>
              <a:ext cx="50400" cy="806296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31" name="Google Shape;165;p106" descr="Google Shape;165;p106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rcRect r="30466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838200" y="350117"/>
            <a:ext cx="10515600" cy="60802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234441"/>
            <a:ext cx="10515600" cy="4942522"/>
          </a:xfrm>
          <a:prstGeom prst="rect">
            <a:avLst/>
          </a:prstGeom>
        </p:spPr>
        <p:txBody>
          <a:bodyPr/>
          <a:lstStyle>
            <a:lvl1pPr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indent="-342900">
              <a:buClr>
                <a:srgbClr val="CAB02C"/>
              </a:buClr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image" Target="../media/image1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100" descr="Google Shape;20;p100"/>
          <p:cNvPicPr>
            <a:picLocks noChangeAspect="1"/>
          </p:cNvPicPr>
          <p:nvPr userDrawn="1"/>
        </p:nvPicPr>
        <p:blipFill>
          <a:blip r:embed="rId15" cstate="print">
            <a:alphaModFix amt="8000"/>
          </a:blip>
          <a:srcRect t="33673" b="4306"/>
          <a:stretch>
            <a:fillRect/>
          </a:stretch>
        </p:blipFill>
        <p:spPr>
          <a:xfrm>
            <a:off x="643610" y="-343117"/>
            <a:ext cx="11596263" cy="7191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21;p100" descr="Google Shape;21;p100"/>
          <p:cNvPicPr>
            <a:picLocks noChangeAspect="1"/>
          </p:cNvPicPr>
          <p:nvPr/>
        </p:nvPicPr>
        <p:blipFill>
          <a:blip r:embed="rId16" cstate="print">
            <a:alphaModFix amt="16000"/>
          </a:blip>
          <a:srcRect l="10935" r="12654"/>
          <a:stretch>
            <a:fillRect/>
          </a:stretch>
        </p:blipFill>
        <p:spPr>
          <a:xfrm>
            <a:off x="346163" y="5708746"/>
            <a:ext cx="12192010" cy="114925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22;p100"/>
          <p:cNvSpPr/>
          <p:nvPr/>
        </p:nvSpPr>
        <p:spPr>
          <a:xfrm>
            <a:off x="5893093" y="565242"/>
            <a:ext cx="5836945" cy="701047"/>
          </a:xfrm>
          <a:prstGeom prst="roundRect">
            <a:avLst>
              <a:gd name="adj" fmla="val 50000"/>
            </a:avLst>
          </a:prstGeom>
          <a:ln w="31750">
            <a:solidFill>
              <a:srgbClr val="205D65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7" name="Google Shape;23;p100"/>
          <p:cNvGrpSpPr/>
          <p:nvPr/>
        </p:nvGrpSpPr>
        <p:grpSpPr>
          <a:xfrm>
            <a:off x="5618774" y="504280"/>
            <a:ext cx="822967" cy="822974"/>
            <a:chOff x="0" y="0"/>
            <a:chExt cx="822966" cy="822972"/>
          </a:xfrm>
        </p:grpSpPr>
        <p:sp>
          <p:nvSpPr>
            <p:cNvPr id="5" name="Google Shape;24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205D65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" name="Google Shape;25;p100"/>
            <p:cNvSpPr/>
            <p:nvPr/>
          </p:nvSpPr>
          <p:spPr>
            <a:xfrm>
              <a:off x="155160" y="161122"/>
              <a:ext cx="51264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01</a:t>
              </a:r>
            </a:p>
          </p:txBody>
        </p:sp>
      </p:grpSp>
      <p:sp>
        <p:nvSpPr>
          <p:cNvPr id="8" name="Google Shape;26;p100"/>
          <p:cNvSpPr/>
          <p:nvPr/>
        </p:nvSpPr>
        <p:spPr>
          <a:xfrm>
            <a:off x="5865385" y="2628206"/>
            <a:ext cx="5864653" cy="701048"/>
          </a:xfrm>
          <a:prstGeom prst="roundRect">
            <a:avLst>
              <a:gd name="adj" fmla="val 50000"/>
            </a:avLst>
          </a:prstGeom>
          <a:ln w="31750">
            <a:solidFill>
              <a:srgbClr val="CAB02C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1" name="Google Shape;27;p100"/>
          <p:cNvGrpSpPr/>
          <p:nvPr/>
        </p:nvGrpSpPr>
        <p:grpSpPr>
          <a:xfrm>
            <a:off x="5591066" y="2567245"/>
            <a:ext cx="822967" cy="822973"/>
            <a:chOff x="0" y="0"/>
            <a:chExt cx="822966" cy="822972"/>
          </a:xfrm>
        </p:grpSpPr>
        <p:sp>
          <p:nvSpPr>
            <p:cNvPr id="9" name="Google Shape;28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CAB02C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" name="Google Shape;29;p100"/>
            <p:cNvSpPr/>
            <p:nvPr/>
          </p:nvSpPr>
          <p:spPr>
            <a:xfrm>
              <a:off x="149584" y="169639"/>
              <a:ext cx="5237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03</a:t>
              </a:r>
            </a:p>
          </p:txBody>
        </p:sp>
      </p:grpSp>
      <p:sp>
        <p:nvSpPr>
          <p:cNvPr id="12" name="Google Shape;30;p100"/>
          <p:cNvSpPr/>
          <p:nvPr/>
        </p:nvSpPr>
        <p:spPr>
          <a:xfrm>
            <a:off x="5893094" y="3633799"/>
            <a:ext cx="5836945" cy="701048"/>
          </a:xfrm>
          <a:prstGeom prst="roundRect">
            <a:avLst>
              <a:gd name="adj" fmla="val 50000"/>
            </a:avLst>
          </a:prstGeom>
          <a:ln w="31750">
            <a:solidFill>
              <a:srgbClr val="205D65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" name="Google Shape;31;p100"/>
          <p:cNvGrpSpPr/>
          <p:nvPr/>
        </p:nvGrpSpPr>
        <p:grpSpPr>
          <a:xfrm>
            <a:off x="5618774" y="3572838"/>
            <a:ext cx="822967" cy="822973"/>
            <a:chOff x="0" y="0"/>
            <a:chExt cx="822966" cy="822972"/>
          </a:xfrm>
        </p:grpSpPr>
        <p:sp>
          <p:nvSpPr>
            <p:cNvPr id="13" name="Google Shape;32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205D65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" name="Google Shape;33;p100"/>
            <p:cNvSpPr/>
            <p:nvPr/>
          </p:nvSpPr>
          <p:spPr>
            <a:xfrm>
              <a:off x="106379" y="193336"/>
              <a:ext cx="6102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04</a:t>
              </a:r>
            </a:p>
          </p:txBody>
        </p:sp>
      </p:grpSp>
      <p:sp>
        <p:nvSpPr>
          <p:cNvPr id="16" name="Google Shape;34;p100"/>
          <p:cNvSpPr/>
          <p:nvPr/>
        </p:nvSpPr>
        <p:spPr>
          <a:xfrm>
            <a:off x="5865385" y="4653279"/>
            <a:ext cx="5864653" cy="701048"/>
          </a:xfrm>
          <a:prstGeom prst="roundRect">
            <a:avLst>
              <a:gd name="adj" fmla="val 50000"/>
            </a:avLst>
          </a:prstGeom>
          <a:ln w="31750">
            <a:solidFill>
              <a:srgbClr val="CAB02C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" name="Google Shape;35;p100"/>
          <p:cNvGrpSpPr/>
          <p:nvPr/>
        </p:nvGrpSpPr>
        <p:grpSpPr>
          <a:xfrm>
            <a:off x="5591066" y="4592318"/>
            <a:ext cx="822967" cy="822973"/>
            <a:chOff x="0" y="0"/>
            <a:chExt cx="822966" cy="822972"/>
          </a:xfrm>
        </p:grpSpPr>
        <p:sp>
          <p:nvSpPr>
            <p:cNvPr id="17" name="Google Shape;36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CAB02C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" name="Google Shape;37;p100"/>
            <p:cNvSpPr/>
            <p:nvPr/>
          </p:nvSpPr>
          <p:spPr>
            <a:xfrm>
              <a:off x="109712" y="205184"/>
              <a:ext cx="60354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05</a:t>
              </a:r>
            </a:p>
          </p:txBody>
        </p:sp>
      </p:grpSp>
      <p:grpSp>
        <p:nvGrpSpPr>
          <p:cNvPr id="22" name="Google Shape;38;p100"/>
          <p:cNvGrpSpPr/>
          <p:nvPr/>
        </p:nvGrpSpPr>
        <p:grpSpPr>
          <a:xfrm>
            <a:off x="277080" y="404545"/>
            <a:ext cx="4378046" cy="1195657"/>
            <a:chOff x="0" y="0"/>
            <a:chExt cx="4378045" cy="1195655"/>
          </a:xfrm>
        </p:grpSpPr>
        <p:sp>
          <p:nvSpPr>
            <p:cNvPr id="20" name="Google Shape;39;p100"/>
            <p:cNvSpPr/>
            <p:nvPr/>
          </p:nvSpPr>
          <p:spPr>
            <a:xfrm>
              <a:off x="0" y="0"/>
              <a:ext cx="4378046" cy="1195656"/>
            </a:xfrm>
            <a:prstGeom prst="roundRect">
              <a:avLst>
                <a:gd name="adj" fmla="val 50000"/>
              </a:avLst>
            </a:prstGeom>
            <a:solidFill>
              <a:srgbClr val="CAB02C"/>
            </a:solidFill>
            <a:ln w="12700" cap="flat">
              <a:solidFill>
                <a:srgbClr val="CAB02C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" name="Google Shape;40;p100"/>
            <p:cNvSpPr txBox="1"/>
            <p:nvPr/>
          </p:nvSpPr>
          <p:spPr>
            <a:xfrm>
              <a:off x="227167" y="202873"/>
              <a:ext cx="3923710" cy="78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    OUTLINE</a:t>
              </a:r>
            </a:p>
          </p:txBody>
        </p:sp>
      </p:grpSp>
      <p:sp>
        <p:nvSpPr>
          <p:cNvPr id="23" name="Google Shape;41;p100"/>
          <p:cNvSpPr/>
          <p:nvPr/>
        </p:nvSpPr>
        <p:spPr>
          <a:xfrm>
            <a:off x="633145" y="687180"/>
            <a:ext cx="630390" cy="6303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" name="Google Shape;42;p100"/>
          <p:cNvSpPr/>
          <p:nvPr/>
        </p:nvSpPr>
        <p:spPr>
          <a:xfrm>
            <a:off x="1508673" y="3676229"/>
            <a:ext cx="1514306" cy="1514307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Google Shape;43;p100"/>
          <p:cNvSpPr/>
          <p:nvPr/>
        </p:nvSpPr>
        <p:spPr>
          <a:xfrm>
            <a:off x="954660" y="5013871"/>
            <a:ext cx="588396" cy="588395"/>
          </a:xfrm>
          <a:prstGeom prst="ellipse">
            <a:avLst/>
          </a:prstGeom>
          <a:solidFill>
            <a:srgbClr val="CAB02C"/>
          </a:solidFill>
          <a:ln w="12700">
            <a:solidFill>
              <a:srgbClr val="CAB02C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" name="Google Shape;44;p100"/>
          <p:cNvSpPr/>
          <p:nvPr/>
        </p:nvSpPr>
        <p:spPr>
          <a:xfrm>
            <a:off x="2788228" y="5547905"/>
            <a:ext cx="590213" cy="590213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" name="Google Shape;45;p100"/>
          <p:cNvSpPr/>
          <p:nvPr/>
        </p:nvSpPr>
        <p:spPr>
          <a:xfrm>
            <a:off x="3183683" y="4404559"/>
            <a:ext cx="988180" cy="988181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" name="Google Shape;46;p100"/>
          <p:cNvSpPr/>
          <p:nvPr/>
        </p:nvSpPr>
        <p:spPr>
          <a:xfrm>
            <a:off x="518853" y="3710730"/>
            <a:ext cx="588395" cy="588395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" name="Google Shape;47;p100"/>
          <p:cNvSpPr/>
          <p:nvPr/>
        </p:nvSpPr>
        <p:spPr>
          <a:xfrm>
            <a:off x="1363156" y="5939254"/>
            <a:ext cx="359795" cy="359795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" name="Google Shape;48;p100"/>
          <p:cNvSpPr/>
          <p:nvPr/>
        </p:nvSpPr>
        <p:spPr>
          <a:xfrm>
            <a:off x="3786444" y="5538694"/>
            <a:ext cx="246961" cy="246961"/>
          </a:xfrm>
          <a:prstGeom prst="ellipse">
            <a:avLst/>
          </a:prstGeom>
          <a:solidFill>
            <a:srgbClr val="CAB02C"/>
          </a:solidFill>
          <a:ln w="12700">
            <a:solidFill>
              <a:srgbClr val="CAB02C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" name="Google Shape;49;p100"/>
          <p:cNvSpPr txBox="1"/>
          <p:nvPr/>
        </p:nvSpPr>
        <p:spPr>
          <a:xfrm>
            <a:off x="6510311" y="2717030"/>
            <a:ext cx="5230618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Development Imperatives – </a:t>
            </a:r>
            <a:r>
              <a:rPr lang="en-US" b="0" dirty="0"/>
              <a:t>Too big to fail or too big to succeed?</a:t>
            </a:r>
          </a:p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  <p:sp>
        <p:nvSpPr>
          <p:cNvPr id="32" name="Google Shape;50;p100"/>
          <p:cNvSpPr txBox="1"/>
          <p:nvPr/>
        </p:nvSpPr>
        <p:spPr>
          <a:xfrm>
            <a:off x="6548415" y="3810000"/>
            <a:ext cx="4467517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Low Hanging Fruits - </a:t>
            </a:r>
            <a:r>
              <a:rPr lang="en-US" b="0" dirty="0"/>
              <a:t>Go for the quick wins first!</a:t>
            </a:r>
          </a:p>
          <a:p>
            <a:r>
              <a:rPr lang="en-US" dirty="0"/>
              <a:t> </a:t>
            </a:r>
          </a:p>
        </p:txBody>
      </p:sp>
      <p:sp>
        <p:nvSpPr>
          <p:cNvPr id="33" name="Google Shape;51;p100"/>
          <p:cNvSpPr txBox="1"/>
          <p:nvPr/>
        </p:nvSpPr>
        <p:spPr>
          <a:xfrm>
            <a:off x="6526116" y="4701737"/>
            <a:ext cx="5329107" cy="30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1" dirty="0"/>
              <a:t>Risks, Rewards, and Outlook</a:t>
            </a:r>
            <a:endParaRPr lang="en-US" dirty="0"/>
          </a:p>
        </p:txBody>
      </p:sp>
      <p:sp>
        <p:nvSpPr>
          <p:cNvPr id="34" name="Google Shape;52;p100"/>
          <p:cNvSpPr txBox="1"/>
          <p:nvPr/>
        </p:nvSpPr>
        <p:spPr>
          <a:xfrm>
            <a:off x="6541960" y="634544"/>
            <a:ext cx="5198969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1" dirty="0"/>
              <a:t>State of the Economy </a:t>
            </a:r>
            <a:r>
              <a:rPr b="0" dirty="0"/>
              <a:t>-</a:t>
            </a:r>
          </a:p>
        </p:txBody>
      </p:sp>
      <p:sp>
        <p:nvSpPr>
          <p:cNvPr id="35" name="Google Shape;53;p100"/>
          <p:cNvSpPr txBox="1"/>
          <p:nvPr/>
        </p:nvSpPr>
        <p:spPr>
          <a:xfrm>
            <a:off x="6443455" y="1600200"/>
            <a:ext cx="5505649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State(s) in Crises </a:t>
            </a:r>
            <a:r>
              <a:rPr lang="en-US" b="0" dirty="0"/>
              <a:t>– </a:t>
            </a:r>
          </a:p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0" dirty="0"/>
              <a:t>      </a:t>
            </a:r>
            <a:endParaRPr sz="1200" dirty="0"/>
          </a:p>
        </p:txBody>
      </p:sp>
      <p:sp>
        <p:nvSpPr>
          <p:cNvPr id="36" name="Google Shape;54;p100"/>
          <p:cNvSpPr/>
          <p:nvPr/>
        </p:nvSpPr>
        <p:spPr>
          <a:xfrm>
            <a:off x="5865383" y="1569098"/>
            <a:ext cx="5864655" cy="701048"/>
          </a:xfrm>
          <a:prstGeom prst="roundRect">
            <a:avLst>
              <a:gd name="adj" fmla="val 50000"/>
            </a:avLst>
          </a:prstGeom>
          <a:ln w="31750">
            <a:solidFill>
              <a:srgbClr val="CAB02C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9" name="Google Shape;55;p100"/>
          <p:cNvGrpSpPr/>
          <p:nvPr/>
        </p:nvGrpSpPr>
        <p:grpSpPr>
          <a:xfrm>
            <a:off x="5591064" y="1508137"/>
            <a:ext cx="822967" cy="822974"/>
            <a:chOff x="0" y="0"/>
            <a:chExt cx="822966" cy="822972"/>
          </a:xfrm>
        </p:grpSpPr>
        <p:sp>
          <p:nvSpPr>
            <p:cNvPr id="37" name="Google Shape;56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CAB02C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" name="Google Shape;57;p100"/>
            <p:cNvSpPr/>
            <p:nvPr/>
          </p:nvSpPr>
          <p:spPr>
            <a:xfrm>
              <a:off x="130446" y="169638"/>
              <a:ext cx="56207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02</a:t>
              </a:r>
            </a:p>
          </p:txBody>
        </p:sp>
      </p:grp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4729" y="6449857"/>
            <a:ext cx="484365" cy="276956"/>
          </a:xfrm>
          <a:prstGeom prst="rect">
            <a:avLst/>
          </a:prstGeom>
          <a:ln w="12700">
            <a:miter lim="400000"/>
          </a:ln>
        </p:spPr>
        <p:txBody>
          <a:bodyPr wrap="squar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06AD027-A228-9165-F10B-B21A73FCD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9412" t="18947"/>
          <a:stretch/>
        </p:blipFill>
        <p:spPr bwMode="auto">
          <a:xfrm>
            <a:off x="8265619" y="6364238"/>
            <a:ext cx="484366" cy="484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4" r:id="rId8"/>
    <p:sldLayoutId id="2147483665" r:id="rId9"/>
    <p:sldLayoutId id="2147483667" r:id="rId10"/>
    <p:sldLayoutId id="2147483669" r:id="rId11"/>
    <p:sldLayoutId id="2147483671" r:id="rId12"/>
    <p:sldLayoutId id="2147483672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79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13839" marR="0" indent="-4978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ICK TO EDIT MASTER TITLE STYLE"/>
          <p:cNvSpPr txBox="1">
            <a:spLocks noGrp="1"/>
          </p:cNvSpPr>
          <p:nvPr>
            <p:ph type="title"/>
          </p:nvPr>
        </p:nvSpPr>
        <p:spPr>
          <a:xfrm>
            <a:off x="838200" y="350117"/>
            <a:ext cx="10515600" cy="60802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r>
              <a:t>CLICK TO EDIT MASTER TITLE STYLE</a:t>
            </a:r>
          </a:p>
        </p:txBody>
      </p:sp>
      <p:grpSp>
        <p:nvGrpSpPr>
          <p:cNvPr id="6" name="Group 16"/>
          <p:cNvGrpSpPr/>
          <p:nvPr/>
        </p:nvGrpSpPr>
        <p:grpSpPr>
          <a:xfrm>
            <a:off x="606827" y="214149"/>
            <a:ext cx="215499" cy="806293"/>
            <a:chOff x="0" y="0"/>
            <a:chExt cx="215497" cy="806292"/>
          </a:xfrm>
        </p:grpSpPr>
        <p:sp>
          <p:nvSpPr>
            <p:cNvPr id="3" name="Rectangle 13"/>
            <p:cNvSpPr/>
            <p:nvPr/>
          </p:nvSpPr>
          <p:spPr>
            <a:xfrm>
              <a:off x="0" y="162712"/>
              <a:ext cx="50397" cy="643580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" name="Rectangle 14"/>
            <p:cNvSpPr/>
            <p:nvPr/>
          </p:nvSpPr>
          <p:spPr>
            <a:xfrm>
              <a:off x="82550" y="75005"/>
              <a:ext cx="50398" cy="731287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" name="Rectangle 15"/>
            <p:cNvSpPr/>
            <p:nvPr/>
          </p:nvSpPr>
          <p:spPr>
            <a:xfrm>
              <a:off x="165100" y="-1"/>
              <a:ext cx="50398" cy="806293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7" name="Picture 6" descr="Picture 6"/>
          <p:cNvPicPr>
            <a:picLocks noChangeAspect="1"/>
          </p:cNvPicPr>
          <p:nvPr/>
        </p:nvPicPr>
        <p:blipFill>
          <a:blip r:embed="rId9" cstate="print">
            <a:alphaModFix amt="20000"/>
          </a:blip>
          <a:srcRect r="30467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234441"/>
            <a:ext cx="10515600" cy="494252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49"/>
            <a:ext cx="430620" cy="294639"/>
          </a:xfrm>
          <a:prstGeom prst="rect">
            <a:avLst/>
          </a:prstGeom>
          <a:solidFill>
            <a:srgbClr val="205D65"/>
          </a:solidFill>
          <a:ln w="12700">
            <a:solidFill>
              <a:srgbClr val="0C2224"/>
            </a:solidFill>
            <a:miter/>
          </a:ln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8625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13" y="190478"/>
            <a:ext cx="10766987" cy="734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413" y="1142986"/>
            <a:ext cx="10766987" cy="4782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9013F-0423-4268-BEE4-4FDDC6E4F697}" type="datetimeFigureOut">
              <a:rPr lang="en-GB" smtClean="0"/>
              <a:t>16/05/2023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59707" y="40466"/>
            <a:ext cx="5957" cy="2680501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0" cstate="print"/>
          <a:stretch>
            <a:fillRect/>
          </a:stretch>
        </p:blipFill>
        <p:spPr>
          <a:xfrm rot="16200000">
            <a:off x="-94731" y="3068357"/>
            <a:ext cx="1320793" cy="54508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559707" y="4001297"/>
            <a:ext cx="5959" cy="2856707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73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1219170" rtl="0" eaLnBrk="1" latinLnBrk="0" hangingPunct="1">
        <a:spcBef>
          <a:spcPct val="0"/>
        </a:spcBef>
        <a:buNone/>
        <a:defRPr sz="4267" kern="1200">
          <a:solidFill>
            <a:schemeClr val="bg2">
              <a:lumMod val="25000"/>
            </a:schemeClr>
          </a:solidFill>
          <a:latin typeface="Monotype Corsiva" panose="03010101010201010101" pitchFamily="66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lnSpc>
          <a:spcPct val="150000"/>
        </a:lnSpc>
        <a:spcBef>
          <a:spcPct val="20000"/>
        </a:spcBef>
        <a:buSzPct val="90000"/>
        <a:buFont typeface="Wingdings" panose="05000000000000000000" pitchFamily="2" charset="2"/>
        <a:buChar char="v"/>
        <a:defRPr sz="2667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990575" indent="-380990" algn="l" defTabSz="1219170" rtl="0" eaLnBrk="1" latinLnBrk="0" hangingPunct="1">
        <a:lnSpc>
          <a:spcPct val="150000"/>
        </a:lnSpc>
        <a:spcBef>
          <a:spcPct val="20000"/>
        </a:spcBef>
        <a:buSzPct val="9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50000"/>
        </a:lnSpc>
        <a:spcBef>
          <a:spcPct val="20000"/>
        </a:spcBef>
        <a:buSzPct val="9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50000"/>
        </a:lnSpc>
        <a:spcBef>
          <a:spcPct val="20000"/>
        </a:spcBef>
        <a:buSzPct val="90000"/>
        <a:buFont typeface="Wingdings" panose="05000000000000000000" pitchFamily="2" charset="2"/>
        <a:buChar char="v"/>
        <a:defRPr sz="2133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50000"/>
        </a:lnSpc>
        <a:spcBef>
          <a:spcPct val="20000"/>
        </a:spcBef>
        <a:buSzPct val="90000"/>
        <a:buFont typeface="Wingdings" panose="05000000000000000000" pitchFamily="2" charset="2"/>
        <a:buChar char="v"/>
        <a:defRPr sz="2133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100" descr="Google Shape;20;p100"/>
          <p:cNvPicPr>
            <a:picLocks noChangeAspect="1"/>
          </p:cNvPicPr>
          <p:nvPr userDrawn="1"/>
        </p:nvPicPr>
        <p:blipFill>
          <a:blip r:embed="rId20" cstate="print">
            <a:alphaModFix amt="8000"/>
          </a:blip>
          <a:srcRect t="33673" b="4306"/>
          <a:stretch>
            <a:fillRect/>
          </a:stretch>
        </p:blipFill>
        <p:spPr>
          <a:xfrm>
            <a:off x="643610" y="-343117"/>
            <a:ext cx="11596263" cy="7191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21;p100" descr="Google Shape;21;p100"/>
          <p:cNvPicPr>
            <a:picLocks noChangeAspect="1"/>
          </p:cNvPicPr>
          <p:nvPr/>
        </p:nvPicPr>
        <p:blipFill>
          <a:blip r:embed="rId21" cstate="print">
            <a:alphaModFix amt="16000"/>
          </a:blip>
          <a:srcRect l="10935" r="12654"/>
          <a:stretch>
            <a:fillRect/>
          </a:stretch>
        </p:blipFill>
        <p:spPr>
          <a:xfrm>
            <a:off x="346163" y="5708746"/>
            <a:ext cx="12192010" cy="114925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22;p100"/>
          <p:cNvSpPr/>
          <p:nvPr/>
        </p:nvSpPr>
        <p:spPr>
          <a:xfrm>
            <a:off x="5893093" y="565242"/>
            <a:ext cx="5836945" cy="701047"/>
          </a:xfrm>
          <a:prstGeom prst="roundRect">
            <a:avLst>
              <a:gd name="adj" fmla="val 50000"/>
            </a:avLst>
          </a:prstGeom>
          <a:ln w="31750">
            <a:solidFill>
              <a:srgbClr val="205D65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7" name="Google Shape;23;p100"/>
          <p:cNvGrpSpPr/>
          <p:nvPr/>
        </p:nvGrpSpPr>
        <p:grpSpPr>
          <a:xfrm>
            <a:off x="5618774" y="504280"/>
            <a:ext cx="822967" cy="822974"/>
            <a:chOff x="0" y="0"/>
            <a:chExt cx="822966" cy="822972"/>
          </a:xfrm>
        </p:grpSpPr>
        <p:sp>
          <p:nvSpPr>
            <p:cNvPr id="5" name="Google Shape;24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205D65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" name="Google Shape;25;p100"/>
            <p:cNvSpPr/>
            <p:nvPr/>
          </p:nvSpPr>
          <p:spPr>
            <a:xfrm>
              <a:off x="155160" y="161122"/>
              <a:ext cx="51264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dirty="0"/>
                <a:t>01</a:t>
              </a:r>
            </a:p>
          </p:txBody>
        </p:sp>
      </p:grpSp>
      <p:sp>
        <p:nvSpPr>
          <p:cNvPr id="8" name="Google Shape;26;p100"/>
          <p:cNvSpPr/>
          <p:nvPr/>
        </p:nvSpPr>
        <p:spPr>
          <a:xfrm>
            <a:off x="5865385" y="2628206"/>
            <a:ext cx="5864653" cy="701048"/>
          </a:xfrm>
          <a:prstGeom prst="roundRect">
            <a:avLst>
              <a:gd name="adj" fmla="val 50000"/>
            </a:avLst>
          </a:prstGeom>
          <a:ln w="31750">
            <a:solidFill>
              <a:srgbClr val="CAB02C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1" name="Google Shape;27;p100"/>
          <p:cNvGrpSpPr/>
          <p:nvPr/>
        </p:nvGrpSpPr>
        <p:grpSpPr>
          <a:xfrm>
            <a:off x="5591066" y="2567245"/>
            <a:ext cx="822967" cy="822973"/>
            <a:chOff x="0" y="0"/>
            <a:chExt cx="822966" cy="822972"/>
          </a:xfrm>
        </p:grpSpPr>
        <p:sp>
          <p:nvSpPr>
            <p:cNvPr id="9" name="Google Shape;28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CAB02C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" name="Google Shape;29;p100"/>
            <p:cNvSpPr/>
            <p:nvPr/>
          </p:nvSpPr>
          <p:spPr>
            <a:xfrm>
              <a:off x="149584" y="169639"/>
              <a:ext cx="5237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03</a:t>
              </a:r>
            </a:p>
          </p:txBody>
        </p:sp>
      </p:grpSp>
      <p:sp>
        <p:nvSpPr>
          <p:cNvPr id="12" name="Google Shape;30;p100"/>
          <p:cNvSpPr/>
          <p:nvPr/>
        </p:nvSpPr>
        <p:spPr>
          <a:xfrm>
            <a:off x="5893094" y="3633799"/>
            <a:ext cx="5836945" cy="701048"/>
          </a:xfrm>
          <a:prstGeom prst="roundRect">
            <a:avLst>
              <a:gd name="adj" fmla="val 50000"/>
            </a:avLst>
          </a:prstGeom>
          <a:ln w="31750">
            <a:solidFill>
              <a:srgbClr val="205D65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5" name="Google Shape;31;p100"/>
          <p:cNvGrpSpPr/>
          <p:nvPr/>
        </p:nvGrpSpPr>
        <p:grpSpPr>
          <a:xfrm>
            <a:off x="5618774" y="3572838"/>
            <a:ext cx="822967" cy="822973"/>
            <a:chOff x="0" y="0"/>
            <a:chExt cx="822966" cy="822972"/>
          </a:xfrm>
        </p:grpSpPr>
        <p:sp>
          <p:nvSpPr>
            <p:cNvPr id="13" name="Google Shape;32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205D65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" name="Google Shape;33;p100"/>
            <p:cNvSpPr/>
            <p:nvPr/>
          </p:nvSpPr>
          <p:spPr>
            <a:xfrm>
              <a:off x="106379" y="193336"/>
              <a:ext cx="6102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04</a:t>
              </a:r>
            </a:p>
          </p:txBody>
        </p:sp>
      </p:grpSp>
      <p:sp>
        <p:nvSpPr>
          <p:cNvPr id="16" name="Google Shape;34;p100"/>
          <p:cNvSpPr/>
          <p:nvPr/>
        </p:nvSpPr>
        <p:spPr>
          <a:xfrm>
            <a:off x="5865385" y="4653279"/>
            <a:ext cx="5864653" cy="701048"/>
          </a:xfrm>
          <a:prstGeom prst="roundRect">
            <a:avLst>
              <a:gd name="adj" fmla="val 50000"/>
            </a:avLst>
          </a:prstGeom>
          <a:ln w="31750">
            <a:solidFill>
              <a:srgbClr val="CAB02C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" name="Google Shape;35;p100"/>
          <p:cNvGrpSpPr/>
          <p:nvPr/>
        </p:nvGrpSpPr>
        <p:grpSpPr>
          <a:xfrm>
            <a:off x="5591066" y="4592318"/>
            <a:ext cx="822967" cy="822973"/>
            <a:chOff x="0" y="0"/>
            <a:chExt cx="822966" cy="822972"/>
          </a:xfrm>
        </p:grpSpPr>
        <p:sp>
          <p:nvSpPr>
            <p:cNvPr id="17" name="Google Shape;36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CAB02C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" name="Google Shape;37;p100"/>
            <p:cNvSpPr/>
            <p:nvPr/>
          </p:nvSpPr>
          <p:spPr>
            <a:xfrm>
              <a:off x="109712" y="205184"/>
              <a:ext cx="60354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05</a:t>
              </a:r>
            </a:p>
          </p:txBody>
        </p:sp>
      </p:grpSp>
      <p:grpSp>
        <p:nvGrpSpPr>
          <p:cNvPr id="22" name="Google Shape;38;p100"/>
          <p:cNvGrpSpPr/>
          <p:nvPr/>
        </p:nvGrpSpPr>
        <p:grpSpPr>
          <a:xfrm>
            <a:off x="277080" y="404545"/>
            <a:ext cx="4378046" cy="1195657"/>
            <a:chOff x="0" y="0"/>
            <a:chExt cx="4378045" cy="1195655"/>
          </a:xfrm>
        </p:grpSpPr>
        <p:sp>
          <p:nvSpPr>
            <p:cNvPr id="20" name="Google Shape;39;p100"/>
            <p:cNvSpPr/>
            <p:nvPr/>
          </p:nvSpPr>
          <p:spPr>
            <a:xfrm>
              <a:off x="0" y="0"/>
              <a:ext cx="4378046" cy="1195656"/>
            </a:xfrm>
            <a:prstGeom prst="roundRect">
              <a:avLst>
                <a:gd name="adj" fmla="val 50000"/>
              </a:avLst>
            </a:prstGeom>
            <a:solidFill>
              <a:srgbClr val="CAB02C"/>
            </a:solidFill>
            <a:ln w="12700" cap="flat">
              <a:solidFill>
                <a:srgbClr val="CAB02C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" name="Google Shape;40;p100"/>
            <p:cNvSpPr txBox="1"/>
            <p:nvPr/>
          </p:nvSpPr>
          <p:spPr>
            <a:xfrm>
              <a:off x="227167" y="202873"/>
              <a:ext cx="3923710" cy="78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    OUTLINE</a:t>
              </a:r>
            </a:p>
          </p:txBody>
        </p:sp>
      </p:grpSp>
      <p:sp>
        <p:nvSpPr>
          <p:cNvPr id="23" name="Google Shape;41;p100"/>
          <p:cNvSpPr/>
          <p:nvPr/>
        </p:nvSpPr>
        <p:spPr>
          <a:xfrm>
            <a:off x="633145" y="687180"/>
            <a:ext cx="630390" cy="6303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" name="Google Shape;42;p100"/>
          <p:cNvSpPr/>
          <p:nvPr/>
        </p:nvSpPr>
        <p:spPr>
          <a:xfrm>
            <a:off x="1508673" y="3676229"/>
            <a:ext cx="1514306" cy="1514307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Google Shape;43;p100"/>
          <p:cNvSpPr/>
          <p:nvPr/>
        </p:nvSpPr>
        <p:spPr>
          <a:xfrm>
            <a:off x="954660" y="5013871"/>
            <a:ext cx="588396" cy="588395"/>
          </a:xfrm>
          <a:prstGeom prst="ellipse">
            <a:avLst/>
          </a:prstGeom>
          <a:solidFill>
            <a:srgbClr val="CAB02C"/>
          </a:solidFill>
          <a:ln w="12700">
            <a:solidFill>
              <a:srgbClr val="CAB02C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" name="Google Shape;44;p100"/>
          <p:cNvSpPr/>
          <p:nvPr/>
        </p:nvSpPr>
        <p:spPr>
          <a:xfrm>
            <a:off x="2788228" y="5547905"/>
            <a:ext cx="590213" cy="590213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" name="Google Shape;45;p100"/>
          <p:cNvSpPr/>
          <p:nvPr/>
        </p:nvSpPr>
        <p:spPr>
          <a:xfrm>
            <a:off x="3183683" y="4404559"/>
            <a:ext cx="988180" cy="988181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" name="Google Shape;46;p100"/>
          <p:cNvSpPr/>
          <p:nvPr/>
        </p:nvSpPr>
        <p:spPr>
          <a:xfrm>
            <a:off x="518853" y="3710730"/>
            <a:ext cx="588395" cy="588395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" name="Google Shape;47;p100"/>
          <p:cNvSpPr/>
          <p:nvPr/>
        </p:nvSpPr>
        <p:spPr>
          <a:xfrm>
            <a:off x="1363156" y="5939254"/>
            <a:ext cx="359795" cy="359795"/>
          </a:xfrm>
          <a:prstGeom prst="ellipse">
            <a:avLst/>
          </a:prstGeom>
          <a:solidFill>
            <a:srgbClr val="205D65"/>
          </a:solidFill>
          <a:ln w="12700">
            <a:solidFill>
              <a:srgbClr val="205D65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" name="Google Shape;48;p100"/>
          <p:cNvSpPr/>
          <p:nvPr/>
        </p:nvSpPr>
        <p:spPr>
          <a:xfrm>
            <a:off x="3786444" y="5538694"/>
            <a:ext cx="246961" cy="246961"/>
          </a:xfrm>
          <a:prstGeom prst="ellipse">
            <a:avLst/>
          </a:prstGeom>
          <a:solidFill>
            <a:srgbClr val="CAB02C"/>
          </a:solidFill>
          <a:ln w="12700">
            <a:solidFill>
              <a:srgbClr val="CAB02C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" name="Google Shape;49;p100"/>
          <p:cNvSpPr txBox="1"/>
          <p:nvPr/>
        </p:nvSpPr>
        <p:spPr>
          <a:xfrm>
            <a:off x="6510311" y="2788470"/>
            <a:ext cx="5230618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0" dirty="0"/>
              <a:t>Fiscal</a:t>
            </a:r>
            <a:r>
              <a:rPr lang="en-US" dirty="0"/>
              <a:t> Consolidation &amp; </a:t>
            </a:r>
            <a:r>
              <a:rPr lang="en-US" b="0" dirty="0"/>
              <a:t>Benefits</a:t>
            </a:r>
            <a:r>
              <a:rPr lang="en-US" baseline="0" dirty="0"/>
              <a:t> of Reforms</a:t>
            </a:r>
            <a:endParaRPr lang="en-US" b="0" dirty="0"/>
          </a:p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  <p:sp>
        <p:nvSpPr>
          <p:cNvPr id="32" name="Google Shape;50;p100"/>
          <p:cNvSpPr txBox="1"/>
          <p:nvPr/>
        </p:nvSpPr>
        <p:spPr>
          <a:xfrm>
            <a:off x="6548415" y="3709984"/>
            <a:ext cx="4467517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b="1" dirty="0"/>
              <a:t>Stop</a:t>
            </a:r>
            <a:r>
              <a:rPr lang="en-US" b="1" baseline="0" dirty="0"/>
              <a:t> Doing </a:t>
            </a:r>
            <a:r>
              <a:rPr lang="en-US" b="0" baseline="0" dirty="0"/>
              <a:t>the </a:t>
            </a:r>
            <a:r>
              <a:rPr lang="en-US" b="1" baseline="0" dirty="0"/>
              <a:t>Dumb Things </a:t>
            </a:r>
            <a:r>
              <a:rPr lang="en-US" b="0" baseline="0" dirty="0"/>
              <a:t>Before </a:t>
            </a:r>
            <a:r>
              <a:rPr lang="en-US" b="1" baseline="0" dirty="0"/>
              <a:t>Doing the Smart Things</a:t>
            </a:r>
            <a:endParaRPr lang="en-US" b="1" dirty="0"/>
          </a:p>
          <a:p>
            <a:r>
              <a:rPr lang="en-US" dirty="0"/>
              <a:t> </a:t>
            </a:r>
          </a:p>
        </p:txBody>
      </p:sp>
      <p:sp>
        <p:nvSpPr>
          <p:cNvPr id="33" name="Google Shape;51;p100"/>
          <p:cNvSpPr txBox="1"/>
          <p:nvPr/>
        </p:nvSpPr>
        <p:spPr>
          <a:xfrm>
            <a:off x="6541960" y="4725524"/>
            <a:ext cx="5329107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b="1" dirty="0"/>
              <a:t>Political,</a:t>
            </a:r>
            <a:r>
              <a:rPr lang="en-US" sz="1600" b="1" baseline="0" dirty="0"/>
              <a:t> Policy &amp; Market Risks</a:t>
            </a:r>
          </a:p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b="0" baseline="0" dirty="0"/>
              <a:t>What if </a:t>
            </a:r>
            <a:r>
              <a:rPr lang="en-US" sz="1600" b="1" baseline="0" dirty="0"/>
              <a:t>P &amp; ID </a:t>
            </a:r>
            <a:r>
              <a:rPr lang="en-US" sz="1600" b="0" baseline="0" dirty="0"/>
              <a:t>Crystallizes?</a:t>
            </a:r>
            <a:endParaRPr lang="en-US" sz="1600" b="0" dirty="0"/>
          </a:p>
        </p:txBody>
      </p:sp>
      <p:sp>
        <p:nvSpPr>
          <p:cNvPr id="34" name="Google Shape;52;p100"/>
          <p:cNvSpPr txBox="1"/>
          <p:nvPr/>
        </p:nvSpPr>
        <p:spPr>
          <a:xfrm>
            <a:off x="6541960" y="720272"/>
            <a:ext cx="5198969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1" dirty="0"/>
              <a:t>Current</a:t>
            </a:r>
            <a:r>
              <a:rPr lang="en-US" b="1" baseline="0" dirty="0"/>
              <a:t> State Assessment</a:t>
            </a:r>
            <a:endParaRPr b="0" dirty="0"/>
          </a:p>
        </p:txBody>
      </p:sp>
      <p:sp>
        <p:nvSpPr>
          <p:cNvPr id="35" name="Google Shape;53;p100"/>
          <p:cNvSpPr txBox="1"/>
          <p:nvPr/>
        </p:nvSpPr>
        <p:spPr>
          <a:xfrm>
            <a:off x="6500605" y="1728782"/>
            <a:ext cx="5505649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State Government Borrowing for </a:t>
            </a:r>
            <a:r>
              <a:rPr lang="en-US" b="0" dirty="0"/>
              <a:t>Value &amp; Investment</a:t>
            </a:r>
            <a:r>
              <a:rPr lang="en-US" dirty="0"/>
              <a:t> </a:t>
            </a:r>
            <a:endParaRPr sz="1200" dirty="0"/>
          </a:p>
        </p:txBody>
      </p:sp>
      <p:sp>
        <p:nvSpPr>
          <p:cNvPr id="36" name="Google Shape;54;p100"/>
          <p:cNvSpPr/>
          <p:nvPr/>
        </p:nvSpPr>
        <p:spPr>
          <a:xfrm>
            <a:off x="5865383" y="1569098"/>
            <a:ext cx="5864655" cy="701048"/>
          </a:xfrm>
          <a:prstGeom prst="roundRect">
            <a:avLst>
              <a:gd name="adj" fmla="val 50000"/>
            </a:avLst>
          </a:prstGeom>
          <a:ln w="31750">
            <a:solidFill>
              <a:srgbClr val="CAB02C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9" name="Google Shape;55;p100"/>
          <p:cNvGrpSpPr/>
          <p:nvPr/>
        </p:nvGrpSpPr>
        <p:grpSpPr>
          <a:xfrm>
            <a:off x="5591064" y="1508137"/>
            <a:ext cx="822967" cy="822974"/>
            <a:chOff x="0" y="0"/>
            <a:chExt cx="822966" cy="822972"/>
          </a:xfrm>
        </p:grpSpPr>
        <p:sp>
          <p:nvSpPr>
            <p:cNvPr id="37" name="Google Shape;56;p100"/>
            <p:cNvSpPr/>
            <p:nvPr/>
          </p:nvSpPr>
          <p:spPr>
            <a:xfrm>
              <a:off x="0" y="0"/>
              <a:ext cx="822967" cy="822973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CAB02C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" name="Google Shape;57;p100"/>
            <p:cNvSpPr/>
            <p:nvPr/>
          </p:nvSpPr>
          <p:spPr>
            <a:xfrm>
              <a:off x="130446" y="169638"/>
              <a:ext cx="56207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02</a:t>
              </a:r>
            </a:p>
          </p:txBody>
        </p:sp>
      </p:grp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4729" y="6449857"/>
            <a:ext cx="484365" cy="276956"/>
          </a:xfrm>
          <a:prstGeom prst="rect">
            <a:avLst/>
          </a:prstGeom>
          <a:ln w="12700">
            <a:miter lim="400000"/>
          </a:ln>
        </p:spPr>
        <p:txBody>
          <a:bodyPr wrap="squar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06AD027-A228-9165-F10B-B21A73FCD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/>
          <a:srcRect l="9412" t="18947"/>
          <a:stretch/>
        </p:blipFill>
        <p:spPr bwMode="auto">
          <a:xfrm>
            <a:off x="8265619" y="6364238"/>
            <a:ext cx="484366" cy="484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97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79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13839" marR="0" indent="-4978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220;p1"/>
          <p:cNvSpPr txBox="1"/>
          <p:nvPr/>
        </p:nvSpPr>
        <p:spPr>
          <a:xfrm>
            <a:off x="7780265" y="5719387"/>
            <a:ext cx="4284669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Presented by Bismarck Rewane</a:t>
            </a:r>
            <a:br>
              <a:rPr dirty="0"/>
            </a:br>
            <a:r>
              <a:rPr dirty="0"/>
              <a:t>May 1</a:t>
            </a:r>
            <a:r>
              <a:rPr lang="en-US" dirty="0"/>
              <a:t>6th</a:t>
            </a:r>
            <a:r>
              <a:rPr dirty="0"/>
              <a:t>, 2023</a:t>
            </a:r>
          </a:p>
        </p:txBody>
      </p:sp>
      <p:sp>
        <p:nvSpPr>
          <p:cNvPr id="324" name="Google Shape;221;p1"/>
          <p:cNvSpPr txBox="1"/>
          <p:nvPr/>
        </p:nvSpPr>
        <p:spPr>
          <a:xfrm>
            <a:off x="5346028" y="3276046"/>
            <a:ext cx="6718906" cy="2169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4500" b="1">
                <a:solidFill>
                  <a:srgbClr val="FF2600">
                    <a:alpha val="94422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Development Financing in a Debt Mired Environment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C3BA99-9057-954D-6336-D4B1C92DDD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66" y="1363834"/>
            <a:ext cx="4994336" cy="500575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A25D02-D315-36E3-65B5-2240ED61D6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32551"/>
            <a:ext cx="6307320" cy="169234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83" y="713265"/>
            <a:ext cx="11328617" cy="700287"/>
          </a:xfrm>
        </p:spPr>
        <p:txBody>
          <a:bodyPr/>
          <a:lstStyle/>
          <a:p>
            <a:r>
              <a:rPr lang="en-US" dirty="0"/>
              <a:t>2022 GROWTH – WHAT THE BIG NUMBERS ARE MASKING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5745A8-75AC-6AC3-9AC0-405EC108524F}"/>
              </a:ext>
            </a:extLst>
          </p:cNvPr>
          <p:cNvSpPr txBox="1">
            <a:spLocks/>
          </p:cNvSpPr>
          <p:nvPr/>
        </p:nvSpPr>
        <p:spPr>
          <a:xfrm>
            <a:off x="457732" y="1396384"/>
            <a:ext cx="5810314" cy="5030920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r>
              <a:rPr lang="en-US" sz="2000" dirty="0"/>
              <a:t>Nigeria’s economy grew by 3.2% in 2022 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Supported by service sector growth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Oil sector contracted 19%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Oil sector has been in recession since 2020</a:t>
            </a:r>
          </a:p>
          <a:p>
            <a:pPr hangingPunct="1">
              <a:lnSpc>
                <a:spcPct val="200000"/>
              </a:lnSpc>
            </a:pPr>
            <a:r>
              <a:rPr lang="en-US" sz="2000" dirty="0"/>
              <a:t>Industry contracted by 4.6% in 2022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Has been in recession since 2020</a:t>
            </a:r>
          </a:p>
          <a:p>
            <a:pPr lvl="1" hangingPunct="1"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0D3281A-BCF5-7B41-B402-401F92CE0173}"/>
              </a:ext>
            </a:extLst>
          </p:cNvPr>
          <p:cNvSpPr txBox="1">
            <a:spLocks/>
          </p:cNvSpPr>
          <p:nvPr/>
        </p:nvSpPr>
        <p:spPr>
          <a:xfrm>
            <a:off x="327947" y="1242102"/>
            <a:ext cx="5116215" cy="5526980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endParaRPr lang="en-US" sz="1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ABD61D7-1D03-0F53-0E4D-17201B0DC8EE}"/>
              </a:ext>
            </a:extLst>
          </p:cNvPr>
          <p:cNvGraphicFramePr/>
          <p:nvPr/>
        </p:nvGraphicFramePr>
        <p:xfrm>
          <a:off x="6643125" y="1364425"/>
          <a:ext cx="4977678" cy="2652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5DAB766-8D6E-A197-3022-8C05D1142E9B}"/>
              </a:ext>
            </a:extLst>
          </p:cNvPr>
          <p:cNvGraphicFramePr/>
          <p:nvPr/>
        </p:nvGraphicFramePr>
        <p:xfrm>
          <a:off x="6838303" y="4017312"/>
          <a:ext cx="4977678" cy="240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74376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83" y="809456"/>
            <a:ext cx="11328617" cy="700287"/>
          </a:xfrm>
        </p:spPr>
        <p:txBody>
          <a:bodyPr/>
          <a:lstStyle/>
          <a:p>
            <a:r>
              <a:rPr lang="en-US" dirty="0"/>
              <a:t>NIGERIA’S PER CAPITA INCOME LOWER THAN ITS PEERS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5745A8-75AC-6AC3-9AC0-405EC108524F}"/>
              </a:ext>
            </a:extLst>
          </p:cNvPr>
          <p:cNvSpPr txBox="1">
            <a:spLocks/>
          </p:cNvSpPr>
          <p:nvPr/>
        </p:nvSpPr>
        <p:spPr>
          <a:xfrm>
            <a:off x="781581" y="1485302"/>
            <a:ext cx="6181607" cy="5372698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r>
              <a:rPr lang="en-US" sz="2000" dirty="0"/>
              <a:t>Nigeria’s per capita income has stagnated over the past decade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Declined to $2,202  in 2022 from $3,000 in 2013.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Per capita income is lower than that of its peers</a:t>
            </a:r>
          </a:p>
          <a:p>
            <a:pPr hangingPunct="1">
              <a:lnSpc>
                <a:spcPct val="200000"/>
              </a:lnSpc>
            </a:pPr>
            <a:r>
              <a:rPr lang="en-US" sz="2000" dirty="0"/>
              <a:t>Falling as population growth outstrips output growth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0D3281A-BCF5-7B41-B402-401F92CE0173}"/>
              </a:ext>
            </a:extLst>
          </p:cNvPr>
          <p:cNvSpPr txBox="1">
            <a:spLocks/>
          </p:cNvSpPr>
          <p:nvPr/>
        </p:nvSpPr>
        <p:spPr>
          <a:xfrm>
            <a:off x="327947" y="1242102"/>
            <a:ext cx="5116215" cy="5526980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endParaRPr lang="en-US" sz="1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ABD61D7-1D03-0F53-0E4D-17201B0DC8EE}"/>
              </a:ext>
            </a:extLst>
          </p:cNvPr>
          <p:cNvGraphicFramePr/>
          <p:nvPr/>
        </p:nvGraphicFramePr>
        <p:xfrm>
          <a:off x="6527691" y="1738162"/>
          <a:ext cx="5476737" cy="503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90947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83" y="751365"/>
            <a:ext cx="11328617" cy="700287"/>
          </a:xfrm>
        </p:spPr>
        <p:txBody>
          <a:bodyPr/>
          <a:lstStyle/>
          <a:p>
            <a:r>
              <a:rPr lang="en-US" dirty="0"/>
              <a:t>MACROECONOMIC STABILITY IS DETERIORATING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5745A8-75AC-6AC3-9AC0-405EC108524F}"/>
              </a:ext>
            </a:extLst>
          </p:cNvPr>
          <p:cNvSpPr txBox="1">
            <a:spLocks/>
          </p:cNvSpPr>
          <p:nvPr/>
        </p:nvSpPr>
        <p:spPr>
          <a:xfrm>
            <a:off x="838731" y="1529734"/>
            <a:ext cx="4641807" cy="4441708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r>
              <a:rPr lang="en-US" sz="2000" dirty="0"/>
              <a:t>Macroeconomic stability is steadily deteriorating due to</a:t>
            </a:r>
          </a:p>
          <a:p>
            <a:pPr hangingPunct="1">
              <a:lnSpc>
                <a:spcPct val="200000"/>
              </a:lnSpc>
            </a:pPr>
            <a:r>
              <a:rPr lang="en-US" sz="2000" dirty="0"/>
              <a:t>Worsening policy uncertainty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Spiraling inflation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Weak external balance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Ever-rising fiscal deficit</a:t>
            </a:r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0D3281A-BCF5-7B41-B402-401F92CE0173}"/>
              </a:ext>
            </a:extLst>
          </p:cNvPr>
          <p:cNvSpPr txBox="1">
            <a:spLocks/>
          </p:cNvSpPr>
          <p:nvPr/>
        </p:nvSpPr>
        <p:spPr>
          <a:xfrm>
            <a:off x="327947" y="1242102"/>
            <a:ext cx="5116215" cy="5526980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endParaRPr lang="en-US" sz="1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06DFE84-5DC2-85BC-BD00-38FDD8C6A145}"/>
              </a:ext>
            </a:extLst>
          </p:cNvPr>
          <p:cNvGraphicFramePr/>
          <p:nvPr/>
        </p:nvGraphicFramePr>
        <p:xfrm>
          <a:off x="5943600" y="1632857"/>
          <a:ext cx="6154615" cy="435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47609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83" y="743724"/>
            <a:ext cx="11328617" cy="700287"/>
          </a:xfrm>
        </p:spPr>
        <p:txBody>
          <a:bodyPr/>
          <a:lstStyle/>
          <a:p>
            <a:r>
              <a:rPr lang="en-US" dirty="0"/>
              <a:t>UNCERTAIN POLICY ENVIRONMENT STYMIES INVESTMENT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5745A8-75AC-6AC3-9AC0-405EC108524F}"/>
              </a:ext>
            </a:extLst>
          </p:cNvPr>
          <p:cNvSpPr txBox="1">
            <a:spLocks/>
          </p:cNvSpPr>
          <p:nvPr/>
        </p:nvSpPr>
        <p:spPr>
          <a:xfrm>
            <a:off x="1123286" y="1474469"/>
            <a:ext cx="6083746" cy="5123163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2000" dirty="0"/>
              <a:t>Policy uncertainty has deteriorated for the past decade</a:t>
            </a:r>
          </a:p>
          <a:p>
            <a:pPr lvl="1" hangingPunct="1">
              <a:lnSpc>
                <a:spcPct val="100000"/>
              </a:lnSpc>
            </a:pPr>
            <a:r>
              <a:rPr lang="en-US" sz="1800" dirty="0"/>
              <a:t>Border closure</a:t>
            </a:r>
          </a:p>
          <a:p>
            <a:pPr lvl="1" hangingPunct="1">
              <a:lnSpc>
                <a:spcPct val="100000"/>
              </a:lnSpc>
            </a:pPr>
            <a:r>
              <a:rPr lang="en-US" sz="1800" dirty="0"/>
              <a:t>FX restriction</a:t>
            </a:r>
          </a:p>
          <a:p>
            <a:pPr lvl="1" hangingPunct="1">
              <a:lnSpc>
                <a:spcPct val="100000"/>
              </a:lnSpc>
            </a:pPr>
            <a:r>
              <a:rPr lang="en-US" sz="1800" dirty="0"/>
              <a:t>Naira redesign</a:t>
            </a:r>
          </a:p>
          <a:p>
            <a:pPr lvl="1" hangingPunct="1">
              <a:lnSpc>
                <a:spcPct val="100000"/>
              </a:lnSpc>
            </a:pPr>
            <a:r>
              <a:rPr lang="en-US" sz="1800" dirty="0"/>
              <a:t>Cashless policy</a:t>
            </a:r>
          </a:p>
          <a:p>
            <a:pPr lvl="1" hangingPunct="1">
              <a:lnSpc>
                <a:spcPct val="100000"/>
              </a:lnSpc>
            </a:pPr>
            <a:r>
              <a:rPr lang="en-US" sz="1800" dirty="0"/>
              <a:t>Census </a:t>
            </a:r>
          </a:p>
          <a:p>
            <a:pPr lvl="1" hangingPunct="1">
              <a:lnSpc>
                <a:spcPct val="100000"/>
              </a:lnSpc>
            </a:pPr>
            <a:r>
              <a:rPr lang="en-US" sz="1800" dirty="0"/>
              <a:t>Election </a:t>
            </a:r>
          </a:p>
          <a:p>
            <a:pPr hangingPunct="1">
              <a:lnSpc>
                <a:spcPct val="200000"/>
              </a:lnSpc>
            </a:pPr>
            <a:r>
              <a:rPr lang="en-US" sz="2000" dirty="0"/>
              <a:t>Capital importation plummeted to an all-time low. Why?</a:t>
            </a:r>
          </a:p>
          <a:p>
            <a:pPr hangingPunct="1">
              <a:lnSpc>
                <a:spcPct val="200000"/>
              </a:lnSpc>
            </a:pPr>
            <a:r>
              <a:rPr lang="en-US" sz="2000" dirty="0"/>
              <a:t>Uncertainty increases the risk premium </a:t>
            </a:r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0D3281A-BCF5-7B41-B402-401F92CE0173}"/>
              </a:ext>
            </a:extLst>
          </p:cNvPr>
          <p:cNvSpPr txBox="1">
            <a:spLocks/>
          </p:cNvSpPr>
          <p:nvPr/>
        </p:nvSpPr>
        <p:spPr>
          <a:xfrm>
            <a:off x="327947" y="1242103"/>
            <a:ext cx="5116215" cy="5526980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D9253-2153-9790-B603-FDF29FF8BA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4943" y="3942358"/>
            <a:ext cx="4208584" cy="265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66B558-626A-6B8B-4C49-AEC1A3AB02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5300" y="1570633"/>
            <a:ext cx="3232637" cy="20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127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83" y="641367"/>
            <a:ext cx="11328617" cy="700287"/>
          </a:xfrm>
        </p:spPr>
        <p:txBody>
          <a:bodyPr/>
          <a:lstStyle/>
          <a:p>
            <a:r>
              <a:rPr lang="en-US" dirty="0"/>
              <a:t>INFLATIONARY PRESSURE – PERMANENT OR TRANSITORY?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5745A8-75AC-6AC3-9AC0-405EC108524F}"/>
              </a:ext>
            </a:extLst>
          </p:cNvPr>
          <p:cNvSpPr txBox="1">
            <a:spLocks/>
          </p:cNvSpPr>
          <p:nvPr/>
        </p:nvSpPr>
        <p:spPr>
          <a:xfrm>
            <a:off x="236729" y="1032402"/>
            <a:ext cx="6083746" cy="5825598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0D3281A-BCF5-7B41-B402-401F92CE0173}"/>
              </a:ext>
            </a:extLst>
          </p:cNvPr>
          <p:cNvSpPr txBox="1">
            <a:spLocks/>
          </p:cNvSpPr>
          <p:nvPr/>
        </p:nvSpPr>
        <p:spPr>
          <a:xfrm>
            <a:off x="327947" y="1242103"/>
            <a:ext cx="5116215" cy="5526980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endParaRPr lang="en-US" sz="1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1DC9BBD-898F-40B4-2664-2BFB3FAD7043}"/>
              </a:ext>
            </a:extLst>
          </p:cNvPr>
          <p:cNvGraphicFramePr/>
          <p:nvPr/>
        </p:nvGraphicFramePr>
        <p:xfrm>
          <a:off x="6834555" y="1409699"/>
          <a:ext cx="4911970" cy="4721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5F21A9-88AF-4E91-7085-5F4297D714EA}"/>
              </a:ext>
            </a:extLst>
          </p:cNvPr>
          <p:cNvSpPr txBox="1">
            <a:spLocks/>
          </p:cNvSpPr>
          <p:nvPr/>
        </p:nvSpPr>
        <p:spPr>
          <a:xfrm>
            <a:off x="857185" y="1190609"/>
            <a:ext cx="6083746" cy="4940560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r>
              <a:rPr lang="en-US" sz="2000" dirty="0"/>
              <a:t>Inflation races to the rooftop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Exceeded CBN target for more than a decade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No more transitory 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Pushing millions into poverty</a:t>
            </a:r>
          </a:p>
          <a:p>
            <a:pPr hangingPunct="1">
              <a:lnSpc>
                <a:spcPct val="200000"/>
              </a:lnSpc>
            </a:pPr>
            <a:r>
              <a:rPr lang="en-US" sz="2000" dirty="0"/>
              <a:t>Nigeria’s inflationary episode predates Russian-Ukraine war</a:t>
            </a:r>
          </a:p>
          <a:p>
            <a:pPr marL="50800" indent="0" hangingPunct="1">
              <a:lnSpc>
                <a:spcPct val="200000"/>
              </a:lnSpc>
              <a:buNone/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98216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83" y="679467"/>
            <a:ext cx="11328617" cy="700287"/>
          </a:xfrm>
        </p:spPr>
        <p:txBody>
          <a:bodyPr/>
          <a:lstStyle/>
          <a:p>
            <a:r>
              <a:rPr lang="en-US" dirty="0"/>
              <a:t>INFLATIONARY PRESSURE – IS NIGERIA AN OUTLIER?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5745A8-75AC-6AC3-9AC0-405EC108524F}"/>
              </a:ext>
            </a:extLst>
          </p:cNvPr>
          <p:cNvSpPr txBox="1">
            <a:spLocks/>
          </p:cNvSpPr>
          <p:nvPr/>
        </p:nvSpPr>
        <p:spPr>
          <a:xfrm>
            <a:off x="236729" y="1032402"/>
            <a:ext cx="6083746" cy="5825598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  <a:p>
            <a:pPr hangingPunct="1"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5F21A9-88AF-4E91-7085-5F4297D714EA}"/>
              </a:ext>
            </a:extLst>
          </p:cNvPr>
          <p:cNvSpPr txBox="1">
            <a:spLocks/>
          </p:cNvSpPr>
          <p:nvPr/>
        </p:nvSpPr>
        <p:spPr>
          <a:xfrm>
            <a:off x="1212144" y="1434465"/>
            <a:ext cx="10292860" cy="2111738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000" dirty="0"/>
              <a:t>Nigeria underperforms its peers on inflation</a:t>
            </a:r>
          </a:p>
          <a:p>
            <a:pPr hangingPunct="1">
              <a:lnSpc>
                <a:spcPct val="150000"/>
              </a:lnSpc>
            </a:pPr>
            <a:r>
              <a:rPr lang="en-US" sz="2000" dirty="0"/>
              <a:t>Inflation about 3 times OPEC average</a:t>
            </a:r>
          </a:p>
          <a:p>
            <a:pPr hangingPunct="1">
              <a:lnSpc>
                <a:spcPct val="150000"/>
              </a:lnSpc>
            </a:pPr>
            <a:r>
              <a:rPr lang="en-US" sz="2000" dirty="0"/>
              <a:t>Inflation decelerating globally, but spiking in Nigeria</a:t>
            </a:r>
          </a:p>
          <a:p>
            <a:pPr hangingPunct="1">
              <a:lnSpc>
                <a:spcPct val="150000"/>
              </a:lnSpc>
            </a:pPr>
            <a:endParaRPr lang="en-US" sz="2000" dirty="0"/>
          </a:p>
          <a:p>
            <a:pPr hangingPunct="1"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4C3EC-944C-AC47-584D-B24494AC79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740" y="3670395"/>
            <a:ext cx="2056666" cy="177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AC497-789C-0532-0381-CE078E7F7B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6325" y="3690177"/>
            <a:ext cx="2283552" cy="175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C8A36-553E-38BF-9059-5110AC6B09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8525" y="3670395"/>
            <a:ext cx="2056667" cy="187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20A9A4-7EB7-8141-8C11-9F68809C6F5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75688" y="3531798"/>
            <a:ext cx="1975279" cy="201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E4856-9B19-5759-CC3F-85CE81A0D3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3067" y="3690177"/>
            <a:ext cx="1994815" cy="177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6CC973B-5988-CBC5-59A0-285D4A8B7010}"/>
              </a:ext>
            </a:extLst>
          </p:cNvPr>
          <p:cNvSpPr/>
          <p:nvPr/>
        </p:nvSpPr>
        <p:spPr>
          <a:xfrm>
            <a:off x="917046" y="5579957"/>
            <a:ext cx="1196053" cy="30777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WORLD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417E8D-AB5D-501A-31C3-D9815402ADEB}"/>
              </a:ext>
            </a:extLst>
          </p:cNvPr>
          <p:cNvSpPr/>
          <p:nvPr/>
        </p:nvSpPr>
        <p:spPr>
          <a:xfrm>
            <a:off x="10437243" y="5714598"/>
            <a:ext cx="1426810" cy="86177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Century Gothic" panose="020B0502020202020204" pitchFamily="34" charset="0"/>
              </a:rPr>
              <a:t>EMDE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Emerging Markets &amp; Developing Economies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1808EB-6FA2-0A14-B451-634924D9A998}"/>
              </a:ext>
            </a:extLst>
          </p:cNvPr>
          <p:cNvSpPr/>
          <p:nvPr/>
        </p:nvSpPr>
        <p:spPr>
          <a:xfrm>
            <a:off x="8079846" y="5618417"/>
            <a:ext cx="1196053" cy="30777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Century Gothic" panose="020B0502020202020204" pitchFamily="34" charset="0"/>
              </a:rPr>
              <a:t>SSA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1739F5-CC41-CB7B-1C8C-0BAEE16ADD72}"/>
              </a:ext>
            </a:extLst>
          </p:cNvPr>
          <p:cNvSpPr/>
          <p:nvPr/>
        </p:nvSpPr>
        <p:spPr>
          <a:xfrm>
            <a:off x="5874848" y="5615668"/>
            <a:ext cx="1196053" cy="30777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NIGERIA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76389A-0AEC-EF10-5521-40192542E500}"/>
              </a:ext>
            </a:extLst>
          </p:cNvPr>
          <p:cNvSpPr/>
          <p:nvPr/>
        </p:nvSpPr>
        <p:spPr>
          <a:xfrm>
            <a:off x="2916101" y="5615668"/>
            <a:ext cx="2253775" cy="492443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Century Gothic" panose="020B0502020202020204" pitchFamily="34" charset="0"/>
              </a:rPr>
              <a:t>OPEC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(Excluding Venezuela &amp; Iran)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90AD81-1CB2-E9AB-D678-121C4F4DF682}"/>
              </a:ext>
            </a:extLst>
          </p:cNvPr>
          <p:cNvSpPr/>
          <p:nvPr/>
        </p:nvSpPr>
        <p:spPr>
          <a:xfrm>
            <a:off x="5497973" y="6257953"/>
            <a:ext cx="2309596" cy="30777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Inflation (%)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29F6F5-5CE2-2B27-B88E-3040F463F692}"/>
              </a:ext>
            </a:extLst>
          </p:cNvPr>
          <p:cNvSpPr/>
          <p:nvPr/>
        </p:nvSpPr>
        <p:spPr>
          <a:xfrm>
            <a:off x="1081169" y="3187605"/>
            <a:ext cx="1196053" cy="30777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7.0%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A4B91D-CD26-AA97-8179-0F02F4CC445A}"/>
              </a:ext>
            </a:extLst>
          </p:cNvPr>
          <p:cNvSpPr/>
          <p:nvPr/>
        </p:nvSpPr>
        <p:spPr>
          <a:xfrm>
            <a:off x="10437243" y="3068757"/>
            <a:ext cx="1196053" cy="30777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Century Gothic" panose="020B0502020202020204" pitchFamily="34" charset="0"/>
              </a:rPr>
              <a:t>8.6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56BAB8-1C76-6ECC-14F8-EC745EF1185C}"/>
              </a:ext>
            </a:extLst>
          </p:cNvPr>
          <p:cNvSpPr/>
          <p:nvPr/>
        </p:nvSpPr>
        <p:spPr>
          <a:xfrm>
            <a:off x="7968831" y="3173813"/>
            <a:ext cx="1196053" cy="30777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Century Gothic" panose="020B0502020202020204" pitchFamily="34" charset="0"/>
              </a:rPr>
              <a:t>14.0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2949F1-9D4C-91DA-472A-AF135B9F0A13}"/>
              </a:ext>
            </a:extLst>
          </p:cNvPr>
          <p:cNvSpPr/>
          <p:nvPr/>
        </p:nvSpPr>
        <p:spPr>
          <a:xfrm>
            <a:off x="5811875" y="3211229"/>
            <a:ext cx="1196053" cy="30777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Century Gothic" panose="020B0502020202020204" pitchFamily="34" charset="0"/>
              </a:rPr>
              <a:t>22.04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F6461A-2FAB-EBB2-5617-12B77E527276}"/>
              </a:ext>
            </a:extLst>
          </p:cNvPr>
          <p:cNvSpPr/>
          <p:nvPr/>
        </p:nvSpPr>
        <p:spPr>
          <a:xfrm>
            <a:off x="3413814" y="3222646"/>
            <a:ext cx="1196053" cy="30777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7.5%</a:t>
            </a:r>
          </a:p>
        </p:txBody>
      </p:sp>
    </p:spTree>
    <p:extLst>
      <p:ext uri="{BB962C8B-B14F-4D97-AF65-F5344CB8AC3E}">
        <p14:creationId xmlns:p14="http://schemas.microsoft.com/office/powerpoint/2010/main" val="40039698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BF03-179E-8E6F-8355-D5D297D1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8021"/>
          </a:xfrm>
        </p:spPr>
        <p:txBody>
          <a:bodyPr/>
          <a:lstStyle/>
          <a:p>
            <a:r>
              <a:rPr lang="en-US" dirty="0"/>
              <a:t>INFLATION STOKING FACTORS ARE STRUCTURAL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9332A-F684-5420-A933-D376382B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969" y="1746259"/>
            <a:ext cx="5076093" cy="5111741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Inflation entrenched by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Multiple exchange rate &amp; FX restriction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Debt monetization (WMA)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Excessive borrowing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Ballooning fiscal deficit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C6143-5364-2A7B-2CCF-348EBD0CB0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1232" y="1289058"/>
            <a:ext cx="6271846" cy="51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135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BF03-179E-8E6F-8355-D5D297D1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9" y="764564"/>
            <a:ext cx="11084169" cy="995363"/>
          </a:xfrm>
        </p:spPr>
        <p:txBody>
          <a:bodyPr/>
          <a:lstStyle/>
          <a:p>
            <a:r>
              <a:rPr lang="en-US" dirty="0"/>
              <a:t>MPR UP, INFLATION UP – WHAT ELSE CAN THE MPC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9332A-F684-5420-A933-D376382B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568" y="2121877"/>
            <a:ext cx="5122985" cy="392723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Inflation defies CBN effort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Inflation-interest rate differential declined by only 0.7% after 12 months of MP tightening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4E8FD-61C8-21D9-951E-1630D87B8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785" y="1359877"/>
            <a:ext cx="6475533" cy="48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855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BF03-179E-8E6F-8355-D5D297D1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69" y="701003"/>
            <a:ext cx="11084169" cy="995363"/>
          </a:xfrm>
        </p:spPr>
        <p:txBody>
          <a:bodyPr/>
          <a:lstStyle/>
          <a:p>
            <a:r>
              <a:rPr lang="en-US" dirty="0"/>
              <a:t>IS NIGERIA APPROACHING A FISCAL CLIFF?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9332A-F684-5420-A933-D376382B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5849" y="1828800"/>
            <a:ext cx="4057651" cy="327513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Revenue and expenditure mismatch is worsening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Fiscal deficit to exceed 6% of GDP by the end of 2023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4C69B-BE7D-E0B4-7F00-45234B5A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54" y="1198684"/>
            <a:ext cx="6189783" cy="51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3484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BF03-179E-8E6F-8355-D5D297D1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69" y="681953"/>
            <a:ext cx="11084169" cy="995363"/>
          </a:xfrm>
        </p:spPr>
        <p:txBody>
          <a:bodyPr/>
          <a:lstStyle/>
          <a:p>
            <a:r>
              <a:rPr lang="en-US" dirty="0"/>
              <a:t>REVENUE AS % OF GDP IS DECLINING STEADILY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9332A-F684-5420-A933-D376382B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237" y="1372576"/>
            <a:ext cx="6267936" cy="58283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Nigeria underperforms peers in revenue generation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FGN revenue-to-GDP decline to 2.7% from 7.2% in 2001-2010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General government (</a:t>
            </a:r>
            <a:r>
              <a:rPr lang="en-US" sz="1800" dirty="0" err="1"/>
              <a:t>FGN+States+LGAs</a:t>
            </a:r>
            <a:r>
              <a:rPr lang="en-US" sz="1800" dirty="0"/>
              <a:t>) revenue-to-GDP is 7%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Has the 4</a:t>
            </a:r>
            <a:r>
              <a:rPr lang="en-US" sz="1800" baseline="30000" dirty="0"/>
              <a:t>th</a:t>
            </a:r>
            <a:r>
              <a:rPr lang="en-US" sz="1800" dirty="0"/>
              <a:t> lowest revenue-to-GDP ratio in the world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Low tax revenue 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Nigeria’s tax to GDP ratio is 5%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Africa’s average is 16% (Tax-to-GDP)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37CADED-791C-8189-42D1-27F972CCD2F2}"/>
              </a:ext>
            </a:extLst>
          </p:cNvPr>
          <p:cNvGraphicFramePr/>
          <p:nvPr/>
        </p:nvGraphicFramePr>
        <p:xfrm>
          <a:off x="6890346" y="1100667"/>
          <a:ext cx="4988168" cy="266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4F4FDDF-128F-0699-FC22-05CA71080BCF}"/>
              </a:ext>
            </a:extLst>
          </p:cNvPr>
          <p:cNvGraphicFramePr/>
          <p:nvPr/>
        </p:nvGraphicFramePr>
        <p:xfrm>
          <a:off x="6969370" y="3996267"/>
          <a:ext cx="4988168" cy="266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986744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BF03-179E-8E6F-8355-D5D297D1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19" y="758153"/>
            <a:ext cx="11084169" cy="995363"/>
          </a:xfrm>
        </p:spPr>
        <p:txBody>
          <a:bodyPr/>
          <a:lstStyle/>
          <a:p>
            <a:r>
              <a:rPr lang="en-US" dirty="0"/>
              <a:t>OIL REVENUE IN A FREE FALL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9332A-F684-5420-A933-D376382B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491" y="1392115"/>
            <a:ext cx="5782409" cy="481818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Oil revenue falling amid record-high oil price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Suboptimal production</a:t>
            </a:r>
          </a:p>
          <a:p>
            <a:pPr lvl="2">
              <a:lnSpc>
                <a:spcPct val="200000"/>
              </a:lnSpc>
            </a:pPr>
            <a:r>
              <a:rPr lang="en-US" sz="2000" dirty="0"/>
              <a:t>Nigeria (998,000 bpd) lost Africa’s top oil producer to Angola (1.06million bpd)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Ballooning PMS subsidy bill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C80AFD0-9505-FE7F-7922-80536E3748AA}"/>
              </a:ext>
            </a:extLst>
          </p:cNvPr>
          <p:cNvGraphicFramePr/>
          <p:nvPr/>
        </p:nvGraphicFramePr>
        <p:xfrm>
          <a:off x="5826369" y="1429666"/>
          <a:ext cx="6052040" cy="399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959175-888F-3A2D-A553-B4066F47E11C}"/>
              </a:ext>
            </a:extLst>
          </p:cNvPr>
          <p:cNvSpPr txBox="1"/>
          <p:nvPr/>
        </p:nvSpPr>
        <p:spPr>
          <a:xfrm>
            <a:off x="7236178" y="1343378"/>
            <a:ext cx="407528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entury Gothic" panose="020B0502020202020204" pitchFamily="34" charset="0"/>
              </a:rPr>
              <a:t>Oil Vs Non-oil revenue (%)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560885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4EBF4-EE44-50B9-0F37-096982E9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DEBT SERVICE COST NOW THE KING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48F65D3-2E4E-B595-C364-3C67BA533750}"/>
              </a:ext>
            </a:extLst>
          </p:cNvPr>
          <p:cNvGraphicFramePr/>
          <p:nvPr/>
        </p:nvGraphicFramePr>
        <p:xfrm>
          <a:off x="5159252" y="1362476"/>
          <a:ext cx="6634163" cy="474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C3F6A8-9DF0-554A-0350-1AD9CF1B3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592" y="1676400"/>
            <a:ext cx="4750778" cy="43434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He that goes “a borrowing may also go a sorrowing”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Debt service-to-revenue ratio now exceeds 90% (FGN)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Crowds out capital expenditure</a:t>
            </a:r>
          </a:p>
        </p:txBody>
      </p:sp>
    </p:spTree>
    <p:extLst>
      <p:ext uri="{BB962C8B-B14F-4D97-AF65-F5344CB8AC3E}">
        <p14:creationId xmlns:p14="http://schemas.microsoft.com/office/powerpoint/2010/main" val="114493187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DFF57-A60D-D7D2-F1CB-65598D8136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7716" y="1297021"/>
            <a:ext cx="5568462" cy="5697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CBF03-179E-8E6F-8355-D5D297D1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35" y="693347"/>
            <a:ext cx="11084169" cy="688942"/>
          </a:xfrm>
        </p:spPr>
        <p:txBody>
          <a:bodyPr/>
          <a:lstStyle/>
          <a:p>
            <a:r>
              <a:rPr lang="en-US" dirty="0"/>
              <a:t>PMS SUBSIDY - </a:t>
            </a:r>
            <a:r>
              <a:rPr lang="en-US" sz="2200" dirty="0"/>
              <a:t>AN EXPENDITURE THAT “PASSETH ALL UNDERSTANDING”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9332A-F684-5420-A933-D376382B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606" y="1467556"/>
            <a:ext cx="6438902" cy="51794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PMS subsidy rose 180% to N4.39trn in 2022 from N1.57trn in 2021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NNPC deducts subsidy from source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Will not remit any revenue to the federation account if subsidy exceeds revenue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But the intractable questions  are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Who benefits from the subsidy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Can it be reformed?</a:t>
            </a:r>
          </a:p>
        </p:txBody>
      </p:sp>
    </p:spTree>
    <p:extLst>
      <p:ext uri="{BB962C8B-B14F-4D97-AF65-F5344CB8AC3E}">
        <p14:creationId xmlns:p14="http://schemas.microsoft.com/office/powerpoint/2010/main" val="314193832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24C05-2995-CEA1-93CC-1816F25301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1387300"/>
            <a:ext cx="5486400" cy="54707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DA07D-21D3-E1A4-C625-0744594E5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4969" y="2097907"/>
            <a:ext cx="5395912" cy="451537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On average, petrol rice is higher in Nigeria’s neighboring countries by average of N207/liter or 78%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Nigeria’s national average is N264/liter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The price differential and regulatory complicity incentivizes smuggling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24" y="765376"/>
            <a:ext cx="10515600" cy="884098"/>
          </a:xfrm>
        </p:spPr>
        <p:txBody>
          <a:bodyPr/>
          <a:lstStyle/>
          <a:p>
            <a:r>
              <a:rPr lang="en-US" dirty="0"/>
              <a:t>PETROL PRICES ACROSS THE BORDERS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6A600-EF05-DC62-D1DD-5B1F20C34BD3}"/>
              </a:ext>
            </a:extLst>
          </p:cNvPr>
          <p:cNvSpPr txBox="1"/>
          <p:nvPr/>
        </p:nvSpPr>
        <p:spPr>
          <a:xfrm>
            <a:off x="5509846" y="1402500"/>
            <a:ext cx="66821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Petrol prices in Nigeria’s Neighboring countries (Naira)</a:t>
            </a:r>
          </a:p>
        </p:txBody>
      </p:sp>
    </p:spTree>
    <p:extLst>
      <p:ext uri="{BB962C8B-B14F-4D97-AF65-F5344CB8AC3E}">
        <p14:creationId xmlns:p14="http://schemas.microsoft.com/office/powerpoint/2010/main" val="316381669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689" y="698517"/>
            <a:ext cx="10515600" cy="608021"/>
          </a:xfrm>
        </p:spPr>
        <p:txBody>
          <a:bodyPr/>
          <a:lstStyle/>
          <a:p>
            <a:r>
              <a:rPr lang="en-US" dirty="0"/>
              <a:t>PETROL PRICES IN OPEC COUNTRIES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DA07D-21D3-E1A4-C625-0744594E5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639" y="1305543"/>
            <a:ext cx="6318738" cy="59267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Average petrol price in OPEC countries is N187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Petrol is cheaper in Venezuela (N9.30),Libya (N15), Iran (13), Kuwait (158)Angola (N145)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Most OPEC countries have fuel subsidy schemes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Some have set out plans for gradual removal (</a:t>
            </a:r>
            <a:r>
              <a:rPr lang="en-US" sz="2000" dirty="0" err="1"/>
              <a:t>eg</a:t>
            </a:r>
            <a:r>
              <a:rPr lang="en-US" sz="2000" dirty="0"/>
              <a:t> Angola)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What is the real problem – subsidy or subsidy management?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110CE-BC4F-D96A-1C8B-782FF461C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950" b="16614"/>
          <a:stretch/>
        </p:blipFill>
        <p:spPr>
          <a:xfrm>
            <a:off x="6646985" y="2123115"/>
            <a:ext cx="5545015" cy="4044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2284B-5389-DE7E-2CBA-399C580FC91D}"/>
              </a:ext>
            </a:extLst>
          </p:cNvPr>
          <p:cNvSpPr txBox="1"/>
          <p:nvPr/>
        </p:nvSpPr>
        <p:spPr>
          <a:xfrm>
            <a:off x="6975231" y="1666142"/>
            <a:ext cx="535744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Petrol prices in OPEC countries (Naira)</a:t>
            </a:r>
          </a:p>
        </p:txBody>
      </p:sp>
    </p:spTree>
    <p:extLst>
      <p:ext uri="{BB962C8B-B14F-4D97-AF65-F5344CB8AC3E}">
        <p14:creationId xmlns:p14="http://schemas.microsoft.com/office/powerpoint/2010/main" val="115071043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489" y="736617"/>
            <a:ext cx="10515600" cy="872375"/>
          </a:xfrm>
        </p:spPr>
        <p:txBody>
          <a:bodyPr/>
          <a:lstStyle/>
          <a:p>
            <a:r>
              <a:rPr lang="en-US" dirty="0"/>
              <a:t>SUBSIDY REMOVAL IS NOT AS EASY AS IT SEEMS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DA07D-21D3-E1A4-C625-0744594E5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559" y="1682139"/>
            <a:ext cx="6268183" cy="4751021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Petrol subsidy removal has been in the air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Easy to talk about but most difficult to be removed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Other subsidies such as electricity subsidy are being gradually phased out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Electricity tariffs have become more cost-reflective </a:t>
            </a:r>
          </a:p>
          <a:p>
            <a:pPr marL="50800" indent="0">
              <a:lnSpc>
                <a:spcPct val="20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E2ECC-2A0D-65D8-BC3C-A8A92312C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609" t="14492" r="5686" b="5359"/>
          <a:stretch/>
        </p:blipFill>
        <p:spPr>
          <a:xfrm>
            <a:off x="6790592" y="1814145"/>
            <a:ext cx="4970586" cy="4114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74BBAC-6908-FCB6-300F-457E9950A4E1}"/>
              </a:ext>
            </a:extLst>
          </p:cNvPr>
          <p:cNvSpPr txBox="1"/>
          <p:nvPr/>
        </p:nvSpPr>
        <p:spPr>
          <a:xfrm>
            <a:off x="6963507" y="5909114"/>
            <a:ext cx="300110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Source: World Bank </a:t>
            </a:r>
          </a:p>
        </p:txBody>
      </p:sp>
    </p:spTree>
    <p:extLst>
      <p:ext uri="{BB962C8B-B14F-4D97-AF65-F5344CB8AC3E}">
        <p14:creationId xmlns:p14="http://schemas.microsoft.com/office/powerpoint/2010/main" val="166217825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388;p13"/>
          <p:cNvSpPr txBox="1"/>
          <p:nvPr/>
        </p:nvSpPr>
        <p:spPr>
          <a:xfrm>
            <a:off x="1001379" y="428302"/>
            <a:ext cx="5393100" cy="1938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400" i="1">
                <a:solidFill>
                  <a:srgbClr val="143D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0" i="1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“When the capital development of a country becomes a by-product of the activities of a casino, </a:t>
            </a:r>
            <a:r>
              <a:rPr lang="en-US" b="0" i="1" dirty="0">
                <a:solidFill>
                  <a:srgbClr val="040C28"/>
                </a:solidFill>
                <a:effectLst/>
                <a:latin typeface="Century Gothic" panose="020B0502020202020204" pitchFamily="34" charset="0"/>
              </a:rPr>
              <a:t>the job is likely to be ill-done</a:t>
            </a:r>
            <a:r>
              <a:rPr lang="en-US" b="0" i="1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”</a:t>
            </a:r>
          </a:p>
          <a:p>
            <a:pPr algn="ctr">
              <a:defRPr sz="2400" i="1">
                <a:solidFill>
                  <a:srgbClr val="143D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1" i="1" dirty="0">
                <a:solidFill>
                  <a:srgbClr val="202124"/>
                </a:solidFill>
                <a:latin typeface="Century Gothic" panose="020B0502020202020204" pitchFamily="34" charset="0"/>
              </a:rPr>
              <a:t>John Maynard Keynes</a:t>
            </a:r>
            <a:endParaRPr lang="en-US" b="1" i="1" dirty="0">
              <a:latin typeface="Century Gothic" panose="020B0502020202020204" pitchFamily="34" charset="0"/>
            </a:endParaRPr>
          </a:p>
        </p:txBody>
      </p:sp>
      <p:sp>
        <p:nvSpPr>
          <p:cNvPr id="468" name="Google Shape;389;p13"/>
          <p:cNvSpPr txBox="1">
            <a:spLocks noGrp="1"/>
          </p:cNvSpPr>
          <p:nvPr>
            <p:ph type="title"/>
          </p:nvPr>
        </p:nvSpPr>
        <p:spPr>
          <a:xfrm>
            <a:off x="473725" y="4486480"/>
            <a:ext cx="7175107" cy="1325566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defRPr sz="3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BORROWING FOR VALUE</a:t>
            </a:r>
            <a:br>
              <a:rPr lang="en-US" dirty="0"/>
            </a:br>
            <a:r>
              <a:rPr lang="en-US" dirty="0"/>
              <a:t>&amp; INVESTMENT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3661EA-3C08-C5A2-F880-692886826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97" y="-470263"/>
            <a:ext cx="8712926" cy="77201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1507620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92" y="667651"/>
            <a:ext cx="10515600" cy="608021"/>
          </a:xfrm>
        </p:spPr>
        <p:txBody>
          <a:bodyPr/>
          <a:lstStyle/>
          <a:p>
            <a:r>
              <a:rPr lang="en-US" dirty="0"/>
              <a:t>IF YOU MUST BORROW, BORROW TO INVEST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31016-E5AD-DD68-2725-35F48472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658" y="1275672"/>
            <a:ext cx="4302034" cy="3908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715C2-9A5A-949D-9DF5-B9409840E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1" b="97203" l="1678" r="96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9999" y="696938"/>
            <a:ext cx="2102984" cy="217551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57AFEAE-6E51-D1D4-1F91-94537841F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014" y="1275672"/>
            <a:ext cx="7109711" cy="477966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Borrowing is critical for human and physical investment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If you refuse to borrow, you may risk a development crisis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If you borrow, you may risk debt crisis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The way out is to borrow to invest and sell your investment</a:t>
            </a:r>
          </a:p>
        </p:txBody>
      </p:sp>
    </p:spTree>
    <p:extLst>
      <p:ext uri="{BB962C8B-B14F-4D97-AF65-F5344CB8AC3E}">
        <p14:creationId xmlns:p14="http://schemas.microsoft.com/office/powerpoint/2010/main" val="177138204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08" y="738988"/>
            <a:ext cx="10515600" cy="608021"/>
          </a:xfrm>
        </p:spPr>
        <p:txBody>
          <a:bodyPr/>
          <a:lstStyle/>
          <a:p>
            <a:r>
              <a:rPr lang="en-US" dirty="0"/>
              <a:t>ANY CORRELATION BETWEEN DEBT &amp; IGR?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57AFEAE-6E51-D1D4-1F91-94537841F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739" y="5947468"/>
            <a:ext cx="10250727" cy="91649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States with high debt profile have better development outcome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F1E2B-7C00-3C66-FFEC-444249F87B57}"/>
              </a:ext>
            </a:extLst>
          </p:cNvPr>
          <p:cNvGrpSpPr/>
          <p:nvPr/>
        </p:nvGrpSpPr>
        <p:grpSpPr>
          <a:xfrm>
            <a:off x="2007305" y="2112684"/>
            <a:ext cx="3084723" cy="3604612"/>
            <a:chOff x="1994053" y="1344058"/>
            <a:chExt cx="3084723" cy="371505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811DF09-71B0-FE93-153F-3805D8BEDC7A}"/>
                </a:ext>
              </a:extLst>
            </p:cNvPr>
            <p:cNvSpPr/>
            <p:nvPr/>
          </p:nvSpPr>
          <p:spPr>
            <a:xfrm>
              <a:off x="1994053" y="1344058"/>
              <a:ext cx="3084723" cy="92333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1</a:t>
              </a:r>
              <a:r>
                <a:rPr kumimoji="0" lang="en-US" sz="20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st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Lagos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N1,384.7bn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BEE776-F720-2E5A-DAA5-0BF69BEA81C9}"/>
                </a:ext>
              </a:extLst>
            </p:cNvPr>
            <p:cNvSpPr/>
            <p:nvPr/>
          </p:nvSpPr>
          <p:spPr>
            <a:xfrm>
              <a:off x="2219897" y="2278255"/>
              <a:ext cx="2633033" cy="92333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2</a:t>
              </a:r>
              <a:r>
                <a:rPr lang="en-US" sz="2000" baseline="30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nd</a:t>
              </a: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 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Kaduna</a:t>
              </a: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N348.4bn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AEBF1B-E59B-97A4-9F29-7BF0985C8FF8}"/>
                </a:ext>
              </a:extLst>
            </p:cNvPr>
            <p:cNvSpPr/>
            <p:nvPr/>
          </p:nvSpPr>
          <p:spPr>
            <a:xfrm>
              <a:off x="2415540" y="3212452"/>
              <a:ext cx="2308860" cy="92333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3</a:t>
              </a:r>
              <a:r>
                <a:rPr lang="en-US" sz="2000" baseline="30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rd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Ogun</a:t>
              </a: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N333.4bn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785AF5-0067-8C18-07AF-7B05E01493C7}"/>
                </a:ext>
              </a:extLst>
            </p:cNvPr>
            <p:cNvSpPr/>
            <p:nvPr/>
          </p:nvSpPr>
          <p:spPr>
            <a:xfrm>
              <a:off x="2524658" y="4135782"/>
              <a:ext cx="2023509" cy="92333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4</a:t>
              </a:r>
              <a:r>
                <a:rPr lang="en-US" sz="2000" baseline="30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th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Delta</a:t>
              </a: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N331.9bn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E83E7C-2852-F847-2710-861A716066FA}"/>
              </a:ext>
            </a:extLst>
          </p:cNvPr>
          <p:cNvGrpSpPr/>
          <p:nvPr/>
        </p:nvGrpSpPr>
        <p:grpSpPr>
          <a:xfrm>
            <a:off x="6147508" y="2002242"/>
            <a:ext cx="3084723" cy="3715054"/>
            <a:chOff x="1994053" y="1344058"/>
            <a:chExt cx="3084723" cy="37150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A5AD1C-2988-7FBE-B59D-AFE7411B3918}"/>
                </a:ext>
              </a:extLst>
            </p:cNvPr>
            <p:cNvSpPr/>
            <p:nvPr/>
          </p:nvSpPr>
          <p:spPr>
            <a:xfrm>
              <a:off x="1994053" y="1344058"/>
              <a:ext cx="3084723" cy="92333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1</a:t>
              </a:r>
              <a:r>
                <a:rPr kumimoji="0" lang="en-US" sz="20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st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Lagos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N753.5bn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89259D-7107-F27A-92D4-D4D124734B5B}"/>
                </a:ext>
              </a:extLst>
            </p:cNvPr>
            <p:cNvSpPr/>
            <p:nvPr/>
          </p:nvSpPr>
          <p:spPr>
            <a:xfrm>
              <a:off x="2411204" y="2278255"/>
              <a:ext cx="2291379" cy="92333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5</a:t>
              </a:r>
              <a:r>
                <a:rPr kumimoji="0" lang="en-US" sz="20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th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Kaduna</a:t>
              </a: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N52.9bn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2FCFB8-1306-1C17-6BA5-651EC70C958D}"/>
                </a:ext>
              </a:extLst>
            </p:cNvPr>
            <p:cNvSpPr/>
            <p:nvPr/>
          </p:nvSpPr>
          <p:spPr>
            <a:xfrm>
              <a:off x="2140142" y="3212452"/>
              <a:ext cx="2842140" cy="92333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3</a:t>
              </a:r>
              <a:r>
                <a:rPr kumimoji="0" lang="en-US" sz="20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rd</a:t>
              </a: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Ogun</a:t>
              </a: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N100.7bn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85A4EC0-A122-3DD1-C5C4-35C47CEE501D}"/>
                </a:ext>
              </a:extLst>
            </p:cNvPr>
            <p:cNvSpPr/>
            <p:nvPr/>
          </p:nvSpPr>
          <p:spPr>
            <a:xfrm>
              <a:off x="2219897" y="4135782"/>
              <a:ext cx="2633033" cy="92333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4</a:t>
              </a:r>
              <a:r>
                <a:rPr lang="en-US" sz="2000" baseline="30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th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Delta</a:t>
              </a: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Arial"/>
                </a:rPr>
                <a:t>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N80.2bn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3C631AF-7B79-F936-39A0-2511796DAD09}"/>
              </a:ext>
            </a:extLst>
          </p:cNvPr>
          <p:cNvSpPr txBox="1"/>
          <p:nvPr/>
        </p:nvSpPr>
        <p:spPr>
          <a:xfrm>
            <a:off x="2007305" y="1643694"/>
            <a:ext cx="2961834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High Debt </a:t>
            </a:r>
            <a:r>
              <a:rPr lang="en-US" sz="2500" dirty="0">
                <a:latin typeface="Century Gothic" panose="020B0502020202020204" pitchFamily="34" charset="0"/>
              </a:rPr>
              <a:t>S</a:t>
            </a: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tock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8307C6-5BE3-4873-7464-C7F8DD388556}"/>
              </a:ext>
            </a:extLst>
          </p:cNvPr>
          <p:cNvSpPr txBox="1"/>
          <p:nvPr/>
        </p:nvSpPr>
        <p:spPr>
          <a:xfrm>
            <a:off x="6564659" y="1509542"/>
            <a:ext cx="2961834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High IGR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4C13329-80D7-C1B2-D25D-1BF478ED7FE9}"/>
              </a:ext>
            </a:extLst>
          </p:cNvPr>
          <p:cNvSpPr/>
          <p:nvPr/>
        </p:nvSpPr>
        <p:spPr>
          <a:xfrm>
            <a:off x="5092028" y="3242885"/>
            <a:ext cx="1246785" cy="1283910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….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32C659-4FD4-C628-A6A3-5F1FC363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966" y="3643353"/>
            <a:ext cx="354376" cy="4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6115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9246"/>
            <a:ext cx="10515600" cy="608021"/>
          </a:xfrm>
        </p:spPr>
        <p:txBody>
          <a:bodyPr/>
          <a:lstStyle/>
          <a:p>
            <a:r>
              <a:rPr lang="en-US" dirty="0"/>
              <a:t>A TYPICAL DEBT-FINANCED PROJECT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57AFEAE-6E51-D1D4-1F91-94537841F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638" y="1327267"/>
            <a:ext cx="7109711" cy="743268"/>
          </a:xfrm>
        </p:spPr>
        <p:txBody>
          <a:bodyPr/>
          <a:lstStyle/>
          <a:p>
            <a:pPr marL="50800" indent="0">
              <a:lnSpc>
                <a:spcPct val="200000"/>
              </a:lnSpc>
              <a:buNone/>
            </a:pPr>
            <a:r>
              <a:rPr lang="en-US" sz="2000" b="1" dirty="0"/>
              <a:t>LAGOS STATE BLUE RAIL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BFF94-53B0-F3BF-91D5-78C3D7EED840}"/>
              </a:ext>
            </a:extLst>
          </p:cNvPr>
          <p:cNvSpPr txBox="1">
            <a:spLocks/>
          </p:cNvSpPr>
          <p:nvPr/>
        </p:nvSpPr>
        <p:spPr>
          <a:xfrm>
            <a:off x="788296" y="2077328"/>
            <a:ext cx="3453198" cy="4581379"/>
          </a:xfrm>
          <a:prstGeom prst="rect">
            <a:avLst/>
          </a:prstGeom>
          <a:ln w="28575">
            <a:solidFill>
              <a:srgbClr val="00B0F0"/>
            </a:solidFill>
            <a:prstDash val="dash"/>
          </a:ln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Project cost is estimated at $1.17bn</a:t>
            </a:r>
          </a:p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About 27-kilometre rail route</a:t>
            </a:r>
          </a:p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carry about 500,000 passengers daily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F3D697-3569-C474-B5BE-51133064F36E}"/>
              </a:ext>
            </a:extLst>
          </p:cNvPr>
          <p:cNvSpPr txBox="1">
            <a:spLocks/>
          </p:cNvSpPr>
          <p:nvPr/>
        </p:nvSpPr>
        <p:spPr>
          <a:xfrm>
            <a:off x="6146989" y="2009576"/>
            <a:ext cx="5610904" cy="3825167"/>
          </a:xfrm>
          <a:prstGeom prst="rect">
            <a:avLst/>
          </a:prstGeom>
          <a:ln w="28575">
            <a:solidFill>
              <a:srgbClr val="00B0F0"/>
            </a:solidFill>
            <a:prstDash val="dash"/>
          </a:ln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Reduce traffic congestion – this could add about </a:t>
            </a:r>
            <a:r>
              <a:rPr lang="en-US" sz="2000" b="1" dirty="0"/>
              <a:t>N1.04trn</a:t>
            </a:r>
            <a:r>
              <a:rPr lang="en-US" sz="2000" dirty="0"/>
              <a:t> to Lagos GDP</a:t>
            </a:r>
          </a:p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Increase IGR by about </a:t>
            </a:r>
            <a:r>
              <a:rPr lang="en-US" sz="2000" b="1" dirty="0"/>
              <a:t>N80bn</a:t>
            </a:r>
          </a:p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Reduce road accident by 10%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175C8AB-D4A7-123C-7C0D-510001E9C72D}"/>
              </a:ext>
            </a:extLst>
          </p:cNvPr>
          <p:cNvSpPr/>
          <p:nvPr/>
        </p:nvSpPr>
        <p:spPr>
          <a:xfrm>
            <a:off x="4241494" y="3212123"/>
            <a:ext cx="1905495" cy="1222772"/>
          </a:xfrm>
          <a:prstGeom prst="rightArrow">
            <a:avLst/>
          </a:prstGeom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hangingPunct="1">
              <a:lnSpc>
                <a:spcPct val="20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     Benefits</a:t>
            </a:r>
          </a:p>
        </p:txBody>
      </p:sp>
    </p:spTree>
    <p:extLst>
      <p:ext uri="{BB962C8B-B14F-4D97-AF65-F5344CB8AC3E}">
        <p14:creationId xmlns:p14="http://schemas.microsoft.com/office/powerpoint/2010/main" val="14263989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389;p13"/>
          <p:cNvSpPr txBox="1">
            <a:spLocks noGrp="1"/>
          </p:cNvSpPr>
          <p:nvPr>
            <p:ph type="title"/>
          </p:nvPr>
        </p:nvSpPr>
        <p:spPr>
          <a:xfrm>
            <a:off x="543696" y="4486480"/>
            <a:ext cx="7105135" cy="132556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  <a:defRPr sz="3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CURRENT STATE </a:t>
            </a:r>
            <a:br>
              <a:rPr lang="en-US" dirty="0"/>
            </a:br>
            <a:r>
              <a:rPr lang="en-US" dirty="0"/>
              <a:t>ASSESMENT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2464D-A8DF-3C2D-478B-EE7E9FFF6A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1508" y="-293077"/>
            <a:ext cx="8839200" cy="7596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AC7E4A-AFA1-B90A-3375-84D9124A5AFE}"/>
              </a:ext>
            </a:extLst>
          </p:cNvPr>
          <p:cNvSpPr txBox="1"/>
          <p:nvPr/>
        </p:nvSpPr>
        <p:spPr>
          <a:xfrm>
            <a:off x="961292" y="422031"/>
            <a:ext cx="5029201" cy="1661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“The difficulty lies, not in the new ideas, but in escaping from the old ones”</a:t>
            </a: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latin typeface="Century Gothic" panose="020B0502020202020204" pitchFamily="34" charset="0"/>
                <a:sym typeface="Arial"/>
              </a:rPr>
              <a:t>… John Maynard Keynes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96312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9246"/>
            <a:ext cx="10515600" cy="608021"/>
          </a:xfrm>
        </p:spPr>
        <p:txBody>
          <a:bodyPr/>
          <a:lstStyle/>
          <a:p>
            <a:r>
              <a:rPr lang="en-US" dirty="0"/>
              <a:t>A TYPICAL DEBT-FINANCED PROJECT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57AFEAE-6E51-D1D4-1F91-94537841F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638" y="1327267"/>
            <a:ext cx="7109711" cy="743268"/>
          </a:xfrm>
        </p:spPr>
        <p:txBody>
          <a:bodyPr/>
          <a:lstStyle/>
          <a:p>
            <a:pPr marL="50800" indent="0">
              <a:lnSpc>
                <a:spcPct val="200000"/>
              </a:lnSpc>
              <a:buNone/>
            </a:pPr>
            <a:r>
              <a:rPr lang="en-US" sz="2000" b="1" dirty="0"/>
              <a:t>KADUNA STATE URBAN RENEWAL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BFF94-53B0-F3BF-91D5-78C3D7EED840}"/>
              </a:ext>
            </a:extLst>
          </p:cNvPr>
          <p:cNvSpPr txBox="1">
            <a:spLocks/>
          </p:cNvSpPr>
          <p:nvPr/>
        </p:nvSpPr>
        <p:spPr>
          <a:xfrm>
            <a:off x="434107" y="2077328"/>
            <a:ext cx="3807387" cy="4581379"/>
          </a:xfrm>
          <a:prstGeom prst="rect">
            <a:avLst/>
          </a:prstGeom>
          <a:ln w="28575">
            <a:solidFill>
              <a:srgbClr val="FFC000"/>
            </a:solidFill>
            <a:prstDash val="dash"/>
          </a:ln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Funded with $200mn loan from the World Bank </a:t>
            </a:r>
          </a:p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Involves the rehabilitation and reconstruction of roads, bridges, drainage system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F3D697-3569-C474-B5BE-51133064F36E}"/>
              </a:ext>
            </a:extLst>
          </p:cNvPr>
          <p:cNvSpPr txBox="1">
            <a:spLocks/>
          </p:cNvSpPr>
          <p:nvPr/>
        </p:nvSpPr>
        <p:spPr>
          <a:xfrm>
            <a:off x="6146989" y="2009576"/>
            <a:ext cx="5610904" cy="3825167"/>
          </a:xfrm>
          <a:prstGeom prst="rect">
            <a:avLst/>
          </a:prstGeom>
          <a:ln w="28575">
            <a:solidFill>
              <a:srgbClr val="FFC000"/>
            </a:solidFill>
            <a:prstDash val="dash"/>
          </a:ln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Reduce traffic/downtime </a:t>
            </a:r>
          </a:p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Increase the state’s GDP</a:t>
            </a:r>
          </a:p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Bolster FDI inflow </a:t>
            </a:r>
          </a:p>
          <a:p>
            <a:pPr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Increase the state’s IGR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175C8AB-D4A7-123C-7C0D-510001E9C72D}"/>
              </a:ext>
            </a:extLst>
          </p:cNvPr>
          <p:cNvSpPr/>
          <p:nvPr/>
        </p:nvSpPr>
        <p:spPr>
          <a:xfrm>
            <a:off x="4241494" y="3212123"/>
            <a:ext cx="1905495" cy="1222772"/>
          </a:xfrm>
          <a:prstGeom prst="rightArrow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hangingPunct="1">
              <a:lnSpc>
                <a:spcPct val="20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     </a:t>
            </a:r>
            <a:r>
              <a:rPr lang="en-US" sz="2000" b="1" dirty="0">
                <a:solidFill>
                  <a:srgbClr val="FFC000"/>
                </a:solidFill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41099764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C649-D95C-F08C-2B45-1FC99FDD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DOO YOU HAVE COMPETITIVE ADVANTAGE?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FB041-36CE-D756-6669-4547D2D3C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9"/>
          <a:stretch/>
        </p:blipFill>
        <p:spPr>
          <a:xfrm>
            <a:off x="1032179" y="1828800"/>
            <a:ext cx="8007318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7C551-667C-C3A0-7644-1C0DC08A22E7}"/>
              </a:ext>
            </a:extLst>
          </p:cNvPr>
          <p:cNvSpPr txBox="1"/>
          <p:nvPr/>
        </p:nvSpPr>
        <p:spPr>
          <a:xfrm>
            <a:off x="1032179" y="1397913"/>
            <a:ext cx="5695406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Commodity Map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C225E-8A39-5994-5E0D-AB21096899D0}"/>
              </a:ext>
            </a:extLst>
          </p:cNvPr>
          <p:cNvSpPr txBox="1"/>
          <p:nvPr/>
        </p:nvSpPr>
        <p:spPr>
          <a:xfrm>
            <a:off x="9144000" y="1828800"/>
            <a:ext cx="2555631" cy="4009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4E63C0-C8BC-3830-0B77-EC68560A318A}"/>
              </a:ext>
            </a:extLst>
          </p:cNvPr>
          <p:cNvSpPr txBox="1"/>
          <p:nvPr/>
        </p:nvSpPr>
        <p:spPr>
          <a:xfrm>
            <a:off x="9144000" y="2098431"/>
            <a:ext cx="2209800" cy="2769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"If you don't have a competitive advantage, don't compete.“</a:t>
            </a: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              </a:t>
            </a:r>
            <a:r>
              <a:rPr lang="en-US" sz="1800" b="1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Jack Welsh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16706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sp>
        <p:nvSpPr>
          <p:cNvPr id="651" name="Google Shape;601;p29"/>
          <p:cNvSpPr txBox="1">
            <a:spLocks noGrp="1"/>
          </p:cNvSpPr>
          <p:nvPr>
            <p:ph type="title"/>
          </p:nvPr>
        </p:nvSpPr>
        <p:spPr>
          <a:xfrm>
            <a:off x="997226" y="776723"/>
            <a:ext cx="10515600" cy="464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ELECTRONIC MONEY TRANSFER LEVY</a:t>
            </a:r>
            <a:endParaRPr dirty="0"/>
          </a:p>
        </p:txBody>
      </p:sp>
      <p:pic>
        <p:nvPicPr>
          <p:cNvPr id="2054" name="Picture 6" descr="Nigeria Map Images – Browse 7,143 Stock Photos, Vectors, and Video | Adobe  Stock">
            <a:extLst>
              <a:ext uri="{FF2B5EF4-FFF2-40B4-BE49-F238E27FC236}">
                <a16:creationId xmlns:a16="http://schemas.microsoft.com/office/drawing/2014/main" id="{B7CC8649-7B16-250B-3EE8-A80C0DB6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24" y="1519044"/>
            <a:ext cx="4334271" cy="347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0F27246-E05E-49E3-DCA3-FD8460ADB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421581"/>
              </p:ext>
            </p:extLst>
          </p:nvPr>
        </p:nvGraphicFramePr>
        <p:xfrm>
          <a:off x="1286958" y="1715247"/>
          <a:ext cx="2483891" cy="468356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55592">
                  <a:extLst>
                    <a:ext uri="{9D8B030D-6E8A-4147-A177-3AD203B41FA5}">
                      <a16:colId xmlns:a16="http://schemas.microsoft.com/office/drawing/2014/main" val="149691197"/>
                    </a:ext>
                  </a:extLst>
                </a:gridCol>
                <a:gridCol w="1228299">
                  <a:extLst>
                    <a:ext uri="{9D8B030D-6E8A-4147-A177-3AD203B41FA5}">
                      <a16:colId xmlns:a16="http://schemas.microsoft.com/office/drawing/2014/main" val="3028917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State</a:t>
                      </a: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Bank Branches</a:t>
                      </a: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098530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Abia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125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137663144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Abuja(FCT)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358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580772548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Adamawa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55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980060877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Akwa-Ibom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91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2702153212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Anambra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196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235049395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Bauchi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255949376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Bayelsa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984565046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Benue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53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396606036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 err="1">
                          <a:effectLst/>
                          <a:latin typeface="Century Gothic" panose="020B0502020202020204" pitchFamily="34" charset="0"/>
                        </a:rPr>
                        <a:t>Borno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537039106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Cross-River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79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751080547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Delta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167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2429729912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Ebonyi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156132952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Edo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151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10243592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Ekiti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2591350593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Enugu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156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583436754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Gombe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474875401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Imo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106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435087555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Jigawa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80574995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6C02D06-B96C-B65E-177F-C2F933DD6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478039"/>
              </p:ext>
            </p:extLst>
          </p:nvPr>
        </p:nvGraphicFramePr>
        <p:xfrm>
          <a:off x="4024456" y="3107936"/>
          <a:ext cx="2305319" cy="35170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26355">
                  <a:extLst>
                    <a:ext uri="{9D8B030D-6E8A-4147-A177-3AD203B41FA5}">
                      <a16:colId xmlns:a16="http://schemas.microsoft.com/office/drawing/2014/main" val="3477585546"/>
                    </a:ext>
                  </a:extLst>
                </a:gridCol>
                <a:gridCol w="1078964">
                  <a:extLst>
                    <a:ext uri="{9D8B030D-6E8A-4147-A177-3AD203B41FA5}">
                      <a16:colId xmlns:a16="http://schemas.microsoft.com/office/drawing/2014/main" val="1219459888"/>
                    </a:ext>
                  </a:extLst>
                </a:gridCol>
              </a:tblGrid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Katsina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433702291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Kebbi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278274992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Kogi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58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955717299"/>
                  </a:ext>
                </a:extLst>
              </a:tr>
              <a:tr h="162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 err="1">
                          <a:effectLst/>
                          <a:latin typeface="Century Gothic" panose="020B0502020202020204" pitchFamily="34" charset="0"/>
                        </a:rPr>
                        <a:t>Kwara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75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203555567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Lagos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1387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2195720407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Nasarawa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4080574306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Niger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60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4185827279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Ogun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153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468467433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Ondo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101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228511647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Osun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95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990762598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Oyo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210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323212113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Plateau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091978727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Rivers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256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698235878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Sokoto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142244055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6918</a:t>
                      </a: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96528232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05924FA-153A-95BD-9C62-D3D3F0A7D658}"/>
              </a:ext>
            </a:extLst>
          </p:cNvPr>
          <p:cNvGraphicFramePr>
            <a:graphicFrameLocks noGrp="1"/>
          </p:cNvGraphicFramePr>
          <p:nvPr/>
        </p:nvGraphicFramePr>
        <p:xfrm>
          <a:off x="4025929" y="1472504"/>
          <a:ext cx="2305319" cy="16354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65325">
                  <a:extLst>
                    <a:ext uri="{9D8B030D-6E8A-4147-A177-3AD203B41FA5}">
                      <a16:colId xmlns:a16="http://schemas.microsoft.com/office/drawing/2014/main" val="1072117201"/>
                    </a:ext>
                  </a:extLst>
                </a:gridCol>
                <a:gridCol w="1139994">
                  <a:extLst>
                    <a:ext uri="{9D8B030D-6E8A-4147-A177-3AD203B41FA5}">
                      <a16:colId xmlns:a16="http://schemas.microsoft.com/office/drawing/2014/main" val="1970580235"/>
                    </a:ext>
                  </a:extLst>
                </a:gridCol>
              </a:tblGrid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State</a:t>
                      </a: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Bank Branches</a:t>
                      </a: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100226319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Kaduna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136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476451012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Kano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156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961567605"/>
                  </a:ext>
                </a:extLst>
              </a:tr>
              <a:tr h="134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Taraba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1831108375"/>
                  </a:ext>
                </a:extLst>
              </a:tr>
              <a:tr h="89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Yobe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736833344"/>
                  </a:ext>
                </a:extLst>
              </a:tr>
              <a:tr h="14082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entury Gothic" panose="020B0502020202020204" pitchFamily="34" charset="0"/>
                        </a:rPr>
                        <a:t>Zamfara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72" marR="5872" marT="5872" marB="0" anchor="b"/>
                </a:tc>
                <a:extLst>
                  <a:ext uri="{0D108BD9-81ED-4DB2-BD59-A6C34878D82A}">
                    <a16:rowId xmlns:a16="http://schemas.microsoft.com/office/drawing/2014/main" val="365045689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8AB74F4-71EE-7628-3A59-A997645D6A22}"/>
              </a:ext>
            </a:extLst>
          </p:cNvPr>
          <p:cNvSpPr txBox="1"/>
          <p:nvPr/>
        </p:nvSpPr>
        <p:spPr>
          <a:xfrm>
            <a:off x="6760424" y="5230170"/>
            <a:ext cx="505057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Why do you rob banks?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latin typeface="Century Gothic" panose="020B0502020202020204" pitchFamily="34" charset="0"/>
              </a:rPr>
              <a:t>Because that’s where the money is </a:t>
            </a:r>
            <a:r>
              <a:rPr lang="en-US" sz="1600" b="1" i="1" dirty="0">
                <a:latin typeface="Century Gothic" panose="020B0502020202020204" pitchFamily="34" charset="0"/>
              </a:rPr>
              <a:t>– Willie Sutton</a:t>
            </a:r>
            <a:endParaRPr kumimoji="0" lang="en-US" sz="16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68413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C649-D95C-F08C-2B45-1FC99FDD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THE STATES BE DOING?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C37F3-1E03-3AE4-6BE5-55707EED6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Borrow for value – invest in productive ventures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Adopt the PPP investment model – </a:t>
            </a:r>
            <a:r>
              <a:rPr lang="en-US" sz="1800" dirty="0" err="1"/>
              <a:t>eg</a:t>
            </a:r>
            <a:r>
              <a:rPr lang="en-US" sz="1800" dirty="0"/>
              <a:t> NLNG, Indorama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Go for project concession 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Road 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Airport 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Seaports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Rail 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Educational infrastructure, </a:t>
            </a:r>
            <a:r>
              <a:rPr lang="en-US" sz="1800" dirty="0" err="1"/>
              <a:t>eg</a:t>
            </a:r>
            <a:r>
              <a:rPr lang="en-US" sz="1800" dirty="0"/>
              <a:t> school hostels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Ascertain project viability </a:t>
            </a:r>
          </a:p>
          <a:p>
            <a:pPr>
              <a:lnSpc>
                <a:spcPct val="150000"/>
              </a:lnSpc>
            </a:pPr>
            <a:endParaRPr lang="en-US" sz="1800" dirty="0"/>
          </a:p>
          <a:p>
            <a:pPr>
              <a:lnSpc>
                <a:spcPct val="150000"/>
              </a:lnSpc>
            </a:pPr>
            <a:endParaRPr lang="en-US" sz="1800" dirty="0"/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D184E-541C-23AE-D48B-78DC6908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445" y="2543908"/>
            <a:ext cx="4048125" cy="33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1900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596;p28"/>
          <p:cNvSpPr txBox="1">
            <a:spLocks noGrp="1"/>
          </p:cNvSpPr>
          <p:nvPr>
            <p:ph type="title"/>
          </p:nvPr>
        </p:nvSpPr>
        <p:spPr>
          <a:xfrm>
            <a:off x="821909" y="2723537"/>
            <a:ext cx="4858082" cy="1410927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>
                <a:solidFill>
                  <a:schemeClr val="tx1"/>
                </a:solidFill>
              </a:rPr>
              <a:t>FISCAL CONSOLIDATION &amp; BENEFITS OF REFORMS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88636-12E0-F102-E105-05382DD9F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729" y="-383060"/>
            <a:ext cx="7760044" cy="7624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/>
          </a:p>
        </p:txBody>
      </p:sp>
      <p:sp>
        <p:nvSpPr>
          <p:cNvPr id="651" name="Google Shape;601;p29"/>
          <p:cNvSpPr txBox="1">
            <a:spLocks noGrp="1"/>
          </p:cNvSpPr>
          <p:nvPr>
            <p:ph type="title"/>
          </p:nvPr>
        </p:nvSpPr>
        <p:spPr>
          <a:xfrm>
            <a:off x="997226" y="776723"/>
            <a:ext cx="10515600" cy="464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REFORM AGENDA</a:t>
            </a:r>
            <a:endParaRPr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F91CE08-3261-87CF-0483-9CE78C18C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23" y="1652954"/>
            <a:ext cx="7509731" cy="4724315"/>
          </a:xfrm>
          <a:prstGeom prst="rect">
            <a:avLst/>
          </a:prstGeom>
        </p:spPr>
      </p:pic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7A82CEE-CD7F-E18D-F81D-643A5324B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6863" y="2024917"/>
            <a:ext cx="3887300" cy="43523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b="1" dirty="0"/>
              <a:t>Options for dealing with fiscal crisis 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00B0F0"/>
                </a:solidFill>
              </a:rPr>
              <a:t>Fiscal consolidation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Reduce expenditure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Increase revenue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00B0F0"/>
                </a:solidFill>
              </a:rPr>
              <a:t>Raise output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00B0F0"/>
                </a:solidFill>
              </a:rPr>
              <a:t>Embark on reforms</a:t>
            </a:r>
          </a:p>
          <a:p>
            <a:pPr>
              <a:lnSpc>
                <a:spcPct val="150000"/>
              </a:lnSpc>
            </a:pPr>
            <a:endParaRPr lang="en-US" sz="1800" dirty="0"/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0758471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36</a:t>
            </a:fld>
            <a:endParaRPr/>
          </a:p>
        </p:txBody>
      </p:sp>
      <p:sp>
        <p:nvSpPr>
          <p:cNvPr id="651" name="Google Shape;601;p29"/>
          <p:cNvSpPr txBox="1">
            <a:spLocks noGrp="1"/>
          </p:cNvSpPr>
          <p:nvPr>
            <p:ph type="title"/>
          </p:nvPr>
        </p:nvSpPr>
        <p:spPr>
          <a:xfrm>
            <a:off x="997226" y="776723"/>
            <a:ext cx="10515600" cy="464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REFORM AGENDA</a:t>
            </a:r>
            <a:endParaRPr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AFA4A94-1367-8CB1-503A-CE7DCFDD02C5}"/>
              </a:ext>
            </a:extLst>
          </p:cNvPr>
          <p:cNvGraphicFramePr/>
          <p:nvPr/>
        </p:nvGraphicFramePr>
        <p:xfrm>
          <a:off x="2575339" y="12416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4DAF17-6D4C-C9D5-27CE-546F1337004F}"/>
              </a:ext>
            </a:extLst>
          </p:cNvPr>
          <p:cNvSpPr/>
          <p:nvPr/>
        </p:nvSpPr>
        <p:spPr>
          <a:xfrm>
            <a:off x="3727726" y="3721115"/>
            <a:ext cx="1444487" cy="45970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700" dirty="0"/>
              <a:t>Reforms </a:t>
            </a:r>
            <a:endParaRPr kumimoji="0" lang="en-US" sz="2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97210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/>
          </a:p>
        </p:txBody>
      </p:sp>
      <p:sp>
        <p:nvSpPr>
          <p:cNvPr id="651" name="Google Shape;601;p29"/>
          <p:cNvSpPr txBox="1">
            <a:spLocks noGrp="1"/>
          </p:cNvSpPr>
          <p:nvPr>
            <p:ph type="title"/>
          </p:nvPr>
        </p:nvSpPr>
        <p:spPr>
          <a:xfrm>
            <a:off x="997226" y="776723"/>
            <a:ext cx="10515600" cy="464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SUBSIDY REMOVAL – IMPACTS ON STATES </a:t>
            </a:r>
            <a:endParaRPr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74CD9E-8F91-7591-AB78-774545D84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92784"/>
              </p:ext>
            </p:extLst>
          </p:nvPr>
        </p:nvGraphicFramePr>
        <p:xfrm>
          <a:off x="586154" y="1633592"/>
          <a:ext cx="7801113" cy="4890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0C9BD5-543D-2CEC-8B06-48792BED1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646" y="2422956"/>
            <a:ext cx="4956431" cy="20120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States to get additional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N1.17trn in FAAC disbursement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N900bn to local governments 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728822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38</a:t>
            </a:fld>
            <a:endParaRPr/>
          </a:p>
        </p:txBody>
      </p:sp>
      <p:sp>
        <p:nvSpPr>
          <p:cNvPr id="651" name="Google Shape;601;p29"/>
          <p:cNvSpPr txBox="1">
            <a:spLocks noGrp="1"/>
          </p:cNvSpPr>
          <p:nvPr>
            <p:ph type="title"/>
          </p:nvPr>
        </p:nvSpPr>
        <p:spPr>
          <a:xfrm>
            <a:off x="997226" y="776723"/>
            <a:ext cx="10515600" cy="464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CURRENCY ADJUSTMENT – IMPACTS ON STATES </a:t>
            </a: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2130FA-8A77-B233-97D1-084976ACD754}"/>
              </a:ext>
            </a:extLst>
          </p:cNvPr>
          <p:cNvSpPr txBox="1"/>
          <p:nvPr/>
        </p:nvSpPr>
        <p:spPr>
          <a:xfrm>
            <a:off x="7094136" y="1776595"/>
            <a:ext cx="4875618" cy="4308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latin typeface="Century Gothic" panose="020B0502020202020204" pitchFamily="34" charset="0"/>
              </a:rPr>
              <a:t>Over 70% of corporates access FX at the black market</a:t>
            </a:r>
          </a:p>
          <a:p>
            <a:pPr marL="285750" marR="0" indent="-28575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latin typeface="Century Gothic" panose="020B0502020202020204" pitchFamily="34" charset="0"/>
              </a:rPr>
              <a:t>N462/$ VS N750/$</a:t>
            </a:r>
          </a:p>
          <a:p>
            <a:pPr marL="285750" marR="0" indent="-28575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latin typeface="Century Gothic" panose="020B0502020202020204" pitchFamily="34" charset="0"/>
              </a:rPr>
              <a:t>Adjust official rate by 20% to the north of the market rate</a:t>
            </a:r>
          </a:p>
          <a:p>
            <a:pPr marL="285750" marR="0" indent="-28575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latin typeface="Century Gothic" panose="020B0502020202020204" pitchFamily="34" charset="0"/>
              </a:rPr>
              <a:t>FAAC allocation to states to rise by N230bn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D431AA-FDB5-67BF-114E-1A65963F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6" y="2044005"/>
            <a:ext cx="6761358" cy="46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1480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/>
          </a:p>
        </p:txBody>
      </p:sp>
      <p:sp>
        <p:nvSpPr>
          <p:cNvPr id="651" name="Google Shape;601;p29"/>
          <p:cNvSpPr txBox="1">
            <a:spLocks noGrp="1"/>
          </p:cNvSpPr>
          <p:nvPr>
            <p:ph type="title"/>
          </p:nvPr>
        </p:nvSpPr>
        <p:spPr>
          <a:xfrm>
            <a:off x="997226" y="776723"/>
            <a:ext cx="10515600" cy="464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INCREASE VAT TO 10%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92392-9C46-C332-EA4E-69753C361509}"/>
              </a:ext>
            </a:extLst>
          </p:cNvPr>
          <p:cNvSpPr txBox="1"/>
          <p:nvPr/>
        </p:nvSpPr>
        <p:spPr>
          <a:xfrm>
            <a:off x="532562" y="2184897"/>
            <a:ext cx="5285433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500" b="1" dirty="0">
                <a:latin typeface="Century Gothic" panose="020B0502020202020204" pitchFamily="34" charset="0"/>
              </a:rPr>
              <a:t>Total VAT = N2.5trn</a:t>
            </a:r>
            <a:r>
              <a:rPr kumimoji="0" lang="en-US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773BF-E579-2D6F-4A2A-9730F8E0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02" y="2615784"/>
            <a:ext cx="3781425" cy="3190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49F5B-4F2B-A168-975D-ACE733DDF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76" y="2569618"/>
            <a:ext cx="3714750" cy="3019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C4BAC-EBEE-4B4B-5097-1FB9B3AF10CD}"/>
              </a:ext>
            </a:extLst>
          </p:cNvPr>
          <p:cNvSpPr txBox="1"/>
          <p:nvPr/>
        </p:nvSpPr>
        <p:spPr>
          <a:xfrm>
            <a:off x="5817995" y="2184897"/>
            <a:ext cx="6521381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500" b="1" dirty="0">
                <a:latin typeface="Century Gothic" panose="020B0502020202020204" pitchFamily="34" charset="0"/>
              </a:rPr>
              <a:t>Total VAT = N3.75trn</a:t>
            </a:r>
            <a:r>
              <a:rPr kumimoji="0" lang="en-US" sz="2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(Post-adjustment)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9DE8FE-1233-5175-7222-057C061B26D8}"/>
              </a:ext>
            </a:extLst>
          </p:cNvPr>
          <p:cNvSpPr txBox="1"/>
          <p:nvPr/>
        </p:nvSpPr>
        <p:spPr>
          <a:xfrm>
            <a:off x="4431827" y="3642446"/>
            <a:ext cx="3781425" cy="830997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S</a:t>
            </a:r>
            <a:r>
              <a:rPr lang="en-US" sz="1800" b="1" dirty="0">
                <a:latin typeface="Century Gothic" panose="020B0502020202020204" pitchFamily="34" charset="0"/>
              </a:rPr>
              <a:t>tates to get additional N625bn post VAT increase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1754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25" y="742060"/>
            <a:ext cx="10515600" cy="608021"/>
          </a:xfrm>
        </p:spPr>
        <p:txBody>
          <a:bodyPr/>
          <a:lstStyle/>
          <a:p>
            <a:r>
              <a:rPr lang="en-US" dirty="0"/>
              <a:t>FISCAL PICTURE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4025081791"/>
              </p:ext>
            </p:extLst>
          </p:nvPr>
        </p:nvGraphicFramePr>
        <p:xfrm>
          <a:off x="990113" y="1533600"/>
          <a:ext cx="9315936" cy="48587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1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4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3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71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</a:rPr>
                        <a:t>Indicators</a:t>
                      </a:r>
                      <a:endParaRPr lang="en-US" altLang="en-US" sz="16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</a:rPr>
                        <a:t>5-yr Avg.</a:t>
                      </a:r>
                      <a:endParaRPr lang="en-US" altLang="en-US" sz="16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</a:rPr>
                        <a:t>2022 (</a:t>
                      </a:r>
                      <a:r>
                        <a:rPr lang="en-US" altLang="en-US" sz="1600" dirty="0" err="1">
                          <a:latin typeface="Century Gothic" pitchFamily="34" charset="0"/>
                        </a:rPr>
                        <a:t>est</a:t>
                      </a:r>
                      <a:r>
                        <a:rPr lang="en-US" altLang="en-US" sz="1600" dirty="0">
                          <a:latin typeface="Century Gothic" pitchFamily="34" charset="0"/>
                        </a:rPr>
                        <a:t>)</a:t>
                      </a:r>
                      <a:endParaRPr lang="en-US" altLang="en-US" sz="16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%Change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</a:rPr>
                        <a:t>2023* (Budget)</a:t>
                      </a:r>
                      <a:endParaRPr lang="en-US" altLang="en-US" sz="16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</a:rPr>
                        <a:t>Total Federal Expenditure (</a:t>
                      </a:r>
                      <a:r>
                        <a:rPr lang="en-US" altLang="en-US" sz="1600" dirty="0" err="1">
                          <a:latin typeface="Century Gothic" pitchFamily="34" charset="0"/>
                        </a:rPr>
                        <a:t>N’trn</a:t>
                      </a:r>
                      <a:r>
                        <a:rPr lang="en-US" altLang="en-US" sz="1600" dirty="0">
                          <a:latin typeface="Century Gothic" pitchFamily="34" charset="0"/>
                        </a:rPr>
                        <a:t>)</a:t>
                      </a:r>
                      <a:endParaRPr lang="en-US" altLang="en-US" sz="16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</a:rPr>
                        <a:t>9.28</a:t>
                      </a:r>
                      <a:endParaRPr lang="en-US" altLang="en-US" sz="16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</a:rPr>
                        <a:t>14.07</a:t>
                      </a:r>
                      <a:endParaRPr lang="en-US" altLang="en-US" sz="16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51.6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baseline="0" dirty="0">
                          <a:latin typeface="Century Gothic" pitchFamily="34" charset="0"/>
                        </a:rPr>
                        <a:t>21.83 </a:t>
                      </a:r>
                      <a:endParaRPr lang="en-US" altLang="en-US" sz="16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Total Federal Revenue (</a:t>
                      </a:r>
                      <a:r>
                        <a:rPr lang="en-US" altLang="en-US" sz="1600" dirty="0" err="1">
                          <a:latin typeface="Century Gothic" pitchFamily="34" charset="0"/>
                          <a:cs typeface="Century Gothic" panose="020B0502020202020204" pitchFamily="34" charset="0"/>
                        </a:rPr>
                        <a:t>N’trn</a:t>
                      </a: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4.19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5.06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20.8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11.05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1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Total Federal Deficit (</a:t>
                      </a:r>
                      <a:r>
                        <a:rPr lang="en-US" altLang="en-US" sz="1600" dirty="0" err="1">
                          <a:latin typeface="Century Gothic" pitchFamily="34" charset="0"/>
                          <a:cs typeface="Century Gothic" panose="020B0502020202020204" pitchFamily="34" charset="0"/>
                        </a:rPr>
                        <a:t>N’trn</a:t>
                      </a: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-5.09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-8.3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36.5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-10.78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71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Total state expenditure (</a:t>
                      </a:r>
                      <a:r>
                        <a:rPr lang="en-US" altLang="en-US" sz="1600" dirty="0" err="1">
                          <a:latin typeface="Century Gothic" pitchFamily="34" charset="0"/>
                          <a:cs typeface="Century Gothic" panose="020B0502020202020204" pitchFamily="34" charset="0"/>
                        </a:rPr>
                        <a:t>N’trn</a:t>
                      </a: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4.52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6.4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41.6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N/A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1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Total state revenue (</a:t>
                      </a:r>
                      <a:r>
                        <a:rPr lang="en-US" altLang="en-US" sz="1600" dirty="0" err="1">
                          <a:latin typeface="Century Gothic" pitchFamily="34" charset="0"/>
                          <a:cs typeface="Century Gothic" panose="020B0502020202020204" pitchFamily="34" charset="0"/>
                        </a:rPr>
                        <a:t>N’trn</a:t>
                      </a: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3.56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6.1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71.3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N/A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7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Total state deficit (</a:t>
                      </a:r>
                      <a:r>
                        <a:rPr lang="en-US" altLang="en-US" sz="1600" dirty="0" err="1">
                          <a:latin typeface="Century Gothic" pitchFamily="34" charset="0"/>
                          <a:cs typeface="Century Gothic" panose="020B0502020202020204" pitchFamily="34" charset="0"/>
                        </a:rPr>
                        <a:t>N’trn</a:t>
                      </a: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0.96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0.3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0.66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6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N/A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Up Arrow 3"/>
          <p:cNvSpPr/>
          <p:nvPr/>
        </p:nvSpPr>
        <p:spPr>
          <a:xfrm>
            <a:off x="8839200" y="2495550"/>
            <a:ext cx="190500" cy="381000"/>
          </a:xfrm>
          <a:prstGeom prst="upArrow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8839200" y="5219700"/>
            <a:ext cx="190500" cy="381000"/>
          </a:xfrm>
          <a:prstGeom prst="upArrow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8839200" y="3848100"/>
            <a:ext cx="190500" cy="381000"/>
          </a:xfrm>
          <a:prstGeom prst="upArrow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" name="Up Arrow 6">
            <a:extLst>
              <a:ext uri="{FF2B5EF4-FFF2-40B4-BE49-F238E27FC236}">
                <a16:creationId xmlns:a16="http://schemas.microsoft.com/office/drawing/2014/main" id="{6A4C97C7-105A-EB66-3952-8C3B7DE964A2}"/>
              </a:ext>
            </a:extLst>
          </p:cNvPr>
          <p:cNvSpPr/>
          <p:nvPr/>
        </p:nvSpPr>
        <p:spPr>
          <a:xfrm>
            <a:off x="8839200" y="4491659"/>
            <a:ext cx="190500" cy="381000"/>
          </a:xfrm>
          <a:prstGeom prst="upArrow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Up Arrow 6">
            <a:extLst>
              <a:ext uri="{FF2B5EF4-FFF2-40B4-BE49-F238E27FC236}">
                <a16:creationId xmlns:a16="http://schemas.microsoft.com/office/drawing/2014/main" id="{557CBDF2-1E14-460A-0984-50B6E4CEFB61}"/>
              </a:ext>
            </a:extLst>
          </p:cNvPr>
          <p:cNvSpPr/>
          <p:nvPr/>
        </p:nvSpPr>
        <p:spPr>
          <a:xfrm>
            <a:off x="8801928" y="3145890"/>
            <a:ext cx="190500" cy="381000"/>
          </a:xfrm>
          <a:prstGeom prst="upArrow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8720B20-7E1A-CCD4-1107-9A83BE187158}"/>
              </a:ext>
            </a:extLst>
          </p:cNvPr>
          <p:cNvSpPr/>
          <p:nvPr/>
        </p:nvSpPr>
        <p:spPr>
          <a:xfrm>
            <a:off x="8839200" y="5817704"/>
            <a:ext cx="190500" cy="381000"/>
          </a:xfrm>
          <a:prstGeom prst="downArrow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82385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594D-5EEA-D16B-5B46-63F024FE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REFORMS ALSO INVOLVES RISK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CC1F7-A118-C23A-1A6D-EB09481D2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4707"/>
            <a:ext cx="10515600" cy="405266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The biggest challenge to reform is </a:t>
            </a:r>
            <a:r>
              <a:rPr lang="en-US" sz="2000" b="1" dirty="0"/>
              <a:t>public buy-in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There could be fears that exchange rate adjustment could lead to inflation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There is risk that subsidy removal may lead to inflation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VAT increase may squeeze household income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There could be concerns that the gains from reforms will be “looted”</a:t>
            </a:r>
          </a:p>
        </p:txBody>
      </p:sp>
    </p:spTree>
    <p:extLst>
      <p:ext uri="{BB962C8B-B14F-4D97-AF65-F5344CB8AC3E}">
        <p14:creationId xmlns:p14="http://schemas.microsoft.com/office/powerpoint/2010/main" val="218354859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41</a:t>
            </a:fld>
            <a:endParaRPr/>
          </a:p>
        </p:txBody>
      </p:sp>
      <p:sp>
        <p:nvSpPr>
          <p:cNvPr id="651" name="Google Shape;601;p29"/>
          <p:cNvSpPr txBox="1">
            <a:spLocks noGrp="1"/>
          </p:cNvSpPr>
          <p:nvPr>
            <p:ph type="title"/>
          </p:nvPr>
        </p:nvSpPr>
        <p:spPr>
          <a:xfrm>
            <a:off x="997226" y="776723"/>
            <a:ext cx="10515600" cy="464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PALLIATIVE PROGRAMMES </a:t>
            </a:r>
            <a:endParaRPr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396EBC2-C754-B61D-7F58-776E8C93A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534658"/>
              </p:ext>
            </p:extLst>
          </p:nvPr>
        </p:nvGraphicFramePr>
        <p:xfrm>
          <a:off x="997226" y="1413935"/>
          <a:ext cx="8128000" cy="466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968357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27;p33"/>
          <p:cNvSpPr txBox="1">
            <a:spLocks/>
          </p:cNvSpPr>
          <p:nvPr/>
        </p:nvSpPr>
        <p:spPr>
          <a:xfrm>
            <a:off x="268269" y="3651034"/>
            <a:ext cx="6280813" cy="1325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F2E30"/>
                </a:solidFill>
                <a:uFillTx/>
                <a:latin typeface="Corben"/>
                <a:ea typeface="Corben"/>
                <a:cs typeface="Corben"/>
                <a:sym typeface="Corben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defRPr sz="3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3900" dirty="0">
                <a:latin typeface="Century Gothic"/>
                <a:ea typeface="Century Gothic"/>
                <a:cs typeface="Century Gothic"/>
                <a:sym typeface="Century Gothic"/>
              </a:rPr>
              <a:t>STOP DOING THE DUMB THINGS</a:t>
            </a:r>
            <a:endParaRPr lang="en-US" sz="3900" i="1" dirty="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1D806-DBBF-856E-F9B2-1D0E20D7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082" y="-494270"/>
            <a:ext cx="7747686" cy="783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EAD9D-2616-D245-4A67-CDEF2EB57A02}"/>
              </a:ext>
            </a:extLst>
          </p:cNvPr>
          <p:cNvSpPr txBox="1"/>
          <p:nvPr/>
        </p:nvSpPr>
        <p:spPr>
          <a:xfrm>
            <a:off x="894303" y="488026"/>
            <a:ext cx="5426110" cy="2458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irst stop doing the dumb things and then start doing the smart things before doing the modern things” </a:t>
            </a:r>
          </a:p>
          <a:p>
            <a:pPr algn="ctr">
              <a:lnSpc>
                <a:spcPct val="200000"/>
              </a:lnSpc>
            </a:pPr>
            <a:r>
              <a:rPr lang="en-US" sz="20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Fareed Zakaria</a:t>
            </a:r>
            <a:endParaRPr lang="en-US" sz="2000" b="1" i="1"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43</a:t>
            </a:fld>
            <a:endParaRPr/>
          </a:p>
        </p:txBody>
      </p:sp>
      <p:sp>
        <p:nvSpPr>
          <p:cNvPr id="1116" name="Google Shape;1045;p60"/>
          <p:cNvSpPr txBox="1">
            <a:spLocks noGrp="1"/>
          </p:cNvSpPr>
          <p:nvPr>
            <p:ph type="title"/>
          </p:nvPr>
        </p:nvSpPr>
        <p:spPr>
          <a:xfrm>
            <a:off x="838200" y="664238"/>
            <a:ext cx="10515600" cy="6080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INVESTMENT IN SECURITY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0A1B80-F6A9-CB43-9820-3C4425FC5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6"/>
          <a:stretch/>
        </p:blipFill>
        <p:spPr>
          <a:xfrm>
            <a:off x="973015" y="1062037"/>
            <a:ext cx="10837986" cy="53152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44</a:t>
            </a:fld>
            <a:endParaRPr/>
          </a:p>
        </p:txBody>
      </p:sp>
      <p:sp>
        <p:nvSpPr>
          <p:cNvPr id="1116" name="Google Shape;1045;p60"/>
          <p:cNvSpPr txBox="1">
            <a:spLocks noGrp="1"/>
          </p:cNvSpPr>
          <p:nvPr>
            <p:ph type="title"/>
          </p:nvPr>
        </p:nvSpPr>
        <p:spPr>
          <a:xfrm>
            <a:off x="838200" y="638632"/>
            <a:ext cx="10515600" cy="6080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PRIORITIZE REVENUE GENERATION</a:t>
            </a:r>
            <a:endParaRPr dirty="0"/>
          </a:p>
        </p:txBody>
      </p:sp>
      <p:sp>
        <p:nvSpPr>
          <p:cNvPr id="1117" name="Google Shape;1046;p60"/>
          <p:cNvSpPr txBox="1">
            <a:spLocks noGrp="1"/>
          </p:cNvSpPr>
          <p:nvPr>
            <p:ph type="body" sz="half" idx="1"/>
          </p:nvPr>
        </p:nvSpPr>
        <p:spPr>
          <a:xfrm>
            <a:off x="439615" y="1596937"/>
            <a:ext cx="9091247" cy="387774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200000"/>
              </a:lnSpc>
              <a:spcBef>
                <a:spcPts val="0"/>
              </a:spcBef>
              <a:buSzPct val="100000"/>
              <a:defRPr sz="1800"/>
            </a:pPr>
            <a:r>
              <a:rPr lang="en-US" dirty="0"/>
              <a:t>Focus on resource optimization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buSzPct val="100000"/>
              <a:defRPr sz="1800"/>
            </a:pPr>
            <a:r>
              <a:rPr lang="en-US" dirty="0"/>
              <a:t>Boost tax revenue through efficient and effective tax collection procedures</a:t>
            </a:r>
          </a:p>
          <a:p>
            <a:pPr marL="749300" lvl="1" indent="-228600">
              <a:lnSpc>
                <a:spcPct val="200000"/>
              </a:lnSpc>
              <a:spcBef>
                <a:spcPts val="0"/>
              </a:spcBef>
              <a:buSzPct val="100000"/>
              <a:defRPr sz="1800"/>
            </a:pPr>
            <a:r>
              <a:rPr lang="en-US" dirty="0"/>
              <a:t>Block all the leakages</a:t>
            </a:r>
          </a:p>
          <a:p>
            <a:pPr marL="749300" lvl="1" indent="-228600">
              <a:lnSpc>
                <a:spcPct val="200000"/>
              </a:lnSpc>
              <a:spcBef>
                <a:spcPts val="0"/>
              </a:spcBef>
              <a:buSzPct val="100000"/>
              <a:defRPr sz="1800"/>
            </a:pPr>
            <a:r>
              <a:rPr lang="en-US" dirty="0"/>
              <a:t>Digitalize the revenue collection and accounting system</a:t>
            </a:r>
          </a:p>
          <a:p>
            <a:pPr marL="749300" lvl="1" indent="-228600">
              <a:lnSpc>
                <a:spcPct val="200000"/>
              </a:lnSpc>
              <a:spcBef>
                <a:spcPts val="0"/>
              </a:spcBef>
              <a:buSzPct val="100000"/>
              <a:defRPr sz="1800"/>
            </a:pPr>
            <a:r>
              <a:rPr lang="en-US" dirty="0"/>
              <a:t>Expand the tax net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buSzPct val="100000"/>
              <a:defRPr sz="1800"/>
            </a:pPr>
            <a:r>
              <a:rPr lang="en-US" dirty="0"/>
              <a:t>Envisage fiscal independence … If you can dream it, you can achieve!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buSzPct val="100000"/>
              <a:defRPr sz="1800"/>
            </a:pPr>
            <a:r>
              <a:rPr lang="en-US" dirty="0"/>
              <a:t>Leverage on the state’s comparative advantage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buSzPct val="100000"/>
              <a:defRPr sz="1800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64340-B449-6105-182A-00AF59EDB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399" y="2553433"/>
            <a:ext cx="26765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8023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87;p102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9"/>
            <a:ext cx="430619" cy="29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45</a:t>
            </a:fld>
            <a:endParaRPr/>
          </a:p>
        </p:txBody>
      </p:sp>
      <p:sp>
        <p:nvSpPr>
          <p:cNvPr id="1116" name="Google Shape;1045;p60"/>
          <p:cNvSpPr txBox="1">
            <a:spLocks noGrp="1"/>
          </p:cNvSpPr>
          <p:nvPr>
            <p:ph type="title"/>
          </p:nvPr>
        </p:nvSpPr>
        <p:spPr>
          <a:xfrm>
            <a:off x="838200" y="651241"/>
            <a:ext cx="10515600" cy="6080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ON VALUE CREATION</a:t>
            </a:r>
            <a:endParaRPr dirty="0"/>
          </a:p>
        </p:txBody>
      </p:sp>
      <p:sp>
        <p:nvSpPr>
          <p:cNvPr id="1117" name="Google Shape;1046;p60"/>
          <p:cNvSpPr txBox="1">
            <a:spLocks noGrp="1"/>
          </p:cNvSpPr>
          <p:nvPr>
            <p:ph type="body" sz="half" idx="1"/>
          </p:nvPr>
        </p:nvSpPr>
        <p:spPr>
          <a:xfrm>
            <a:off x="806509" y="1293285"/>
            <a:ext cx="11004491" cy="1075923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180000"/>
              </a:lnSpc>
              <a:spcBef>
                <a:spcPts val="0"/>
              </a:spcBef>
              <a:buSzPct val="100000"/>
              <a:defRPr sz="1800"/>
            </a:pPr>
            <a:r>
              <a:rPr lang="en-US" dirty="0"/>
              <a:t>At every level of the income identity model, activity can be increased which would initiate a trickle-down effect on all other micro sectors of the state economy</a:t>
            </a:r>
          </a:p>
          <a:p>
            <a:pPr marL="228600" indent="-228600">
              <a:lnSpc>
                <a:spcPct val="180000"/>
              </a:lnSpc>
              <a:spcBef>
                <a:spcPts val="0"/>
              </a:spcBef>
              <a:buSzPct val="100000"/>
              <a:defRPr sz="1800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B0A45-A218-06A2-7908-FED00A157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45" y="2297111"/>
            <a:ext cx="11004492" cy="406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0120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056;p61"/>
          <p:cNvSpPr txBox="1">
            <a:spLocks noGrp="1"/>
          </p:cNvSpPr>
          <p:nvPr>
            <p:ph type="title"/>
          </p:nvPr>
        </p:nvSpPr>
        <p:spPr>
          <a:xfrm>
            <a:off x="464560" y="2756814"/>
            <a:ext cx="5936240" cy="2259599"/>
          </a:xfrm>
          <a:prstGeom prst="rect">
            <a:avLst/>
          </a:prstGeom>
        </p:spPr>
        <p:txBody>
          <a:bodyPr/>
          <a:lstStyle/>
          <a:p>
            <a:pPr algn="l">
              <a:defRPr sz="4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3500" dirty="0">
                <a:solidFill>
                  <a:schemeClr val="tx1"/>
                </a:solidFill>
              </a:rPr>
              <a:t>POLITICAL, MARKET &amp; POLICY RISKS</a:t>
            </a:r>
            <a:br>
              <a:rPr lang="en-US" sz="3500" dirty="0">
                <a:solidFill>
                  <a:srgbClr val="FF2600"/>
                </a:solidFill>
              </a:rPr>
            </a:br>
            <a:endParaRPr sz="3500" dirty="0">
              <a:solidFill>
                <a:srgbClr val="FF2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8C86F-036B-8AC1-2D6E-B6FA8D765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012" y="-432486"/>
            <a:ext cx="7648832" cy="7525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188" y="468649"/>
            <a:ext cx="11217812" cy="608020"/>
          </a:xfrm>
        </p:spPr>
        <p:txBody>
          <a:bodyPr>
            <a:noAutofit/>
          </a:bodyPr>
          <a:lstStyle/>
          <a:p>
            <a:pPr marL="54844" lvl="1" indent="-408078" defTabSz="1218426" fontAlgn="base">
              <a:spcBef>
                <a:spcPct val="0"/>
              </a:spcBef>
              <a:spcAft>
                <a:spcPct val="0"/>
              </a:spcAft>
              <a:buClr>
                <a:srgbClr val="295E70"/>
              </a:buClr>
              <a:buSzPts val="2400"/>
              <a:tabLst>
                <a:tab pos="102017" algn="l"/>
                <a:tab pos="215373" algn="l"/>
              </a:tabLst>
              <a:defRPr/>
            </a:pPr>
            <a:r>
              <a:rPr lang="en-GB" altLang="en-US" sz="3600" dirty="0">
                <a:sym typeface="Balthazar"/>
              </a:rPr>
              <a:t>WHAT YOU THINK IS NOT WHAT YOU SEE</a:t>
            </a:r>
          </a:p>
        </p:txBody>
      </p:sp>
      <p:sp>
        <p:nvSpPr>
          <p:cNvPr id="6" name="Content Placeholder 2"/>
          <p:cNvSpPr txBox="1"/>
          <p:nvPr/>
        </p:nvSpPr>
        <p:spPr>
          <a:xfrm>
            <a:off x="666960" y="1283822"/>
            <a:ext cx="10858080" cy="544522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fontAlgn="base" hangingPunct="0">
              <a:lnSpc>
                <a:spcPct val="20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2000" dirty="0">
                <a:solidFill>
                  <a:srgbClr val="000000"/>
                </a:solidFill>
                <a:latin typeface="Century Gothic"/>
                <a:cs typeface="Futura Medium" panose="020B0602020204020303" pitchFamily="34" charset="-79"/>
                <a:sym typeface="Calibri" panose="020F0502020204030204" pitchFamily="34" charset="0"/>
              </a:rPr>
              <a:t>You can</a:t>
            </a: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 never understand government until you are in government</a:t>
            </a:r>
          </a:p>
          <a:p>
            <a:pPr marL="800100" lvl="2" indent="-342900" fontAlgn="base" hangingPunct="0">
              <a:lnSpc>
                <a:spcPct val="20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The challenges may be more daunting than you might have envisaged</a:t>
            </a:r>
          </a:p>
          <a:p>
            <a:pPr marL="800100" lvl="2" indent="-342900" fontAlgn="base" hangingPunct="0">
              <a:lnSpc>
                <a:spcPct val="20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It’s during wars that generals are made</a:t>
            </a:r>
          </a:p>
          <a:p>
            <a:pPr marL="342900" lvl="1" indent="-342900" eaLnBrk="1" fontAlgn="base" hangingPunct="0">
              <a:lnSpc>
                <a:spcPct val="20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Futura Medium" panose="020B0602020204020303" pitchFamily="34" charset="-79"/>
                <a:sym typeface="Calibri" panose="020F0502020204030204" pitchFamily="34" charset="0"/>
              </a:rPr>
              <a:t>Now you are elected, do not make </a:t>
            </a:r>
            <a:r>
              <a:rPr lang="en-US" sz="2000" b="1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EXCUSES, </a:t>
            </a: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make </a:t>
            </a:r>
            <a:r>
              <a:rPr lang="en-US" sz="2000" b="1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HISTORY</a:t>
            </a:r>
          </a:p>
          <a:p>
            <a:pPr marL="342900" lvl="1" indent="-342900" eaLnBrk="1" fontAlgn="base" hangingPunct="0">
              <a:lnSpc>
                <a:spcPct val="20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Don’t break your promises like biscuits, </a:t>
            </a:r>
            <a:r>
              <a:rPr lang="en-US" sz="2000" b="1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the people will judge you by them</a:t>
            </a:r>
          </a:p>
          <a:p>
            <a:pPr marL="342900" lvl="1" indent="-342900" eaLnBrk="1" fontAlgn="base" hangingPunct="0">
              <a:lnSpc>
                <a:spcPct val="20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Elections are  tougher now than ever – </a:t>
            </a:r>
            <a:r>
              <a:rPr lang="en-US" sz="2000" b="1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only the people can give the mandate</a:t>
            </a:r>
          </a:p>
          <a:p>
            <a:pPr marL="342900" lvl="1" indent="-342900" eaLnBrk="1" fontAlgn="base" hangingPunct="0">
              <a:lnSpc>
                <a:spcPct val="20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Treat the people as kings – </a:t>
            </a:r>
            <a:r>
              <a:rPr lang="en-US" sz="2000" b="1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you will go back to them after 4 years!</a:t>
            </a:r>
          </a:p>
          <a:p>
            <a:pPr marL="342900" lvl="1" indent="-342900" eaLnBrk="1" fontAlgn="base" hangingPunct="0">
              <a:lnSpc>
                <a:spcPct val="20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endParaRPr lang="en-US" sz="2000" b="1" dirty="0">
              <a:solidFill>
                <a:srgbClr val="000000"/>
              </a:solidFill>
              <a:latin typeface="Century Gothic"/>
              <a:sym typeface="Calibri" panose="020F0502020204030204" pitchFamily="34" charset="0"/>
            </a:endParaRPr>
          </a:p>
          <a:p>
            <a:pPr marL="342900" lvl="1" indent="-342900" eaLnBrk="1" fontAlgn="base" hangingPunct="0">
              <a:lnSpc>
                <a:spcPct val="20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373562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098" y="175572"/>
            <a:ext cx="10646856" cy="608020"/>
          </a:xfrm>
        </p:spPr>
        <p:txBody>
          <a:bodyPr>
            <a:noAutofit/>
          </a:bodyPr>
          <a:lstStyle/>
          <a:p>
            <a:pPr marL="54844" lvl="1" indent="-408078" defTabSz="1218426" fontAlgn="base">
              <a:spcBef>
                <a:spcPct val="0"/>
              </a:spcBef>
              <a:spcAft>
                <a:spcPct val="0"/>
              </a:spcAft>
              <a:buClr>
                <a:srgbClr val="295E70"/>
              </a:buClr>
              <a:buSzPts val="2400"/>
              <a:tabLst>
                <a:tab pos="102017" algn="l"/>
                <a:tab pos="215373" algn="l"/>
              </a:tabLst>
              <a:defRPr/>
            </a:pPr>
            <a:r>
              <a:rPr lang="en-GB" altLang="en-US" sz="3600" dirty="0">
                <a:sym typeface="Balthazar"/>
              </a:rPr>
              <a:t>DARE THE RISK, THERE IS TROPHY AFTERWARDS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3EA84-0ABE-DFE2-05B5-BFBEA3616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8" y="1401329"/>
            <a:ext cx="6312877" cy="3908941"/>
          </a:xfrm>
          <a:prstGeom prst="rect">
            <a:avLst/>
          </a:prstGeom>
        </p:spPr>
      </p:pic>
      <p:sp>
        <p:nvSpPr>
          <p:cNvPr id="6" name="Content Placeholder 2"/>
          <p:cNvSpPr txBox="1"/>
          <p:nvPr/>
        </p:nvSpPr>
        <p:spPr>
          <a:xfrm>
            <a:off x="214366" y="1547730"/>
            <a:ext cx="3141783" cy="3908940"/>
          </a:xfrm>
          <a:prstGeom prst="rect">
            <a:avLst/>
          </a:prstGeom>
          <a:ln w="57150">
            <a:solidFill>
              <a:srgbClr val="C00000"/>
            </a:solidFill>
            <a:prstDash val="dash"/>
          </a:ln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The reforms you want to undertake will be resisted</a:t>
            </a:r>
          </a:p>
          <a:p>
            <a:pPr marL="800100" lvl="2" indent="-342900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b="1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The cabals</a:t>
            </a:r>
          </a:p>
          <a:p>
            <a:pPr marL="800100" lvl="2" indent="-342900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b="1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The warlords</a:t>
            </a:r>
          </a:p>
          <a:p>
            <a:pPr marL="800100" lvl="2" indent="-342900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b="1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The oligarchs</a:t>
            </a:r>
          </a:p>
          <a:p>
            <a:pPr marL="342900" lvl="1" indent="-342900" eaLnBrk="1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946601-FCE4-2833-310D-093EEE3F0EC0}"/>
              </a:ext>
            </a:extLst>
          </p:cNvPr>
          <p:cNvSpPr txBox="1"/>
          <p:nvPr/>
        </p:nvSpPr>
        <p:spPr>
          <a:xfrm>
            <a:off x="8060454" y="1395047"/>
            <a:ext cx="3670578" cy="3985278"/>
          </a:xfrm>
          <a:prstGeom prst="rect">
            <a:avLst/>
          </a:prstGeom>
          <a:ln w="57150">
            <a:solidFill>
              <a:srgbClr val="FFC000"/>
            </a:solidFill>
            <a:prstDash val="dash"/>
          </a:ln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Only warriors/winners receive a crown</a:t>
            </a:r>
          </a:p>
          <a:p>
            <a:pPr marL="342900" lvl="1" indent="-342900" eaLnBrk="1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If you serve well, the people will</a:t>
            </a:r>
          </a:p>
          <a:p>
            <a:pPr marL="800100" lvl="2" indent="-342900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16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Make you their legend</a:t>
            </a:r>
          </a:p>
          <a:p>
            <a:pPr marL="800100" lvl="2" indent="-342900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16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Elect you again</a:t>
            </a:r>
          </a:p>
          <a:p>
            <a:pPr marL="342900" lvl="1" indent="-342900" eaLnBrk="1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Write your name on gold</a:t>
            </a:r>
          </a:p>
          <a:p>
            <a:pPr marL="342900" lvl="1" indent="-342900" eaLnBrk="1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endParaRPr lang="en-US" sz="2000" dirty="0">
              <a:solidFill>
                <a:srgbClr val="000000"/>
              </a:solidFill>
              <a:latin typeface="Century Gothic"/>
              <a:sym typeface="Calibri" panose="020F0502020204030204" pitchFamily="34" charset="0"/>
            </a:endParaRPr>
          </a:p>
          <a:p>
            <a:pPr marL="342900" lvl="1" indent="-342900" eaLnBrk="1" fontAlgn="base" hangingPunct="0">
              <a:lnSpc>
                <a:spcPct val="150000"/>
              </a:lnSpc>
              <a:spcBef>
                <a:spcPts val="1000"/>
              </a:spcBef>
              <a:buSzPts val="1900"/>
              <a:buFont typeface="Arial"/>
              <a:buChar char="•"/>
              <a:defRPr sz="1900"/>
            </a:pP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EB9AD-13F3-2480-40AD-8CC589361FEF}"/>
              </a:ext>
            </a:extLst>
          </p:cNvPr>
          <p:cNvSpPr txBox="1"/>
          <p:nvPr/>
        </p:nvSpPr>
        <p:spPr>
          <a:xfrm>
            <a:off x="912098" y="5456671"/>
            <a:ext cx="9732456" cy="1085362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eaLnBrk="1" fontAlgn="base" hangingPunct="0">
              <a:lnSpc>
                <a:spcPct val="150000"/>
              </a:lnSpc>
              <a:spcBef>
                <a:spcPts val="1000"/>
              </a:spcBef>
              <a:buSzPts val="1900"/>
              <a:defRPr sz="1900"/>
            </a:pP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Will you take the risk of breaking the hard walls </a:t>
            </a:r>
            <a:r>
              <a:rPr lang="en-US" sz="2000" dirty="0">
                <a:latin typeface="Century Gothic"/>
                <a:sym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000000"/>
                </a:solidFill>
                <a:latin typeface="Century Gothic"/>
                <a:sym typeface="Calibri" panose="020F0502020204030204" pitchFamily="34" charset="0"/>
              </a:rPr>
              <a:t>r continue business as usual?</a:t>
            </a:r>
          </a:p>
          <a:p>
            <a:pPr lvl="1" eaLnBrk="1" fontAlgn="base" hangingPunct="0">
              <a:lnSpc>
                <a:spcPct val="150000"/>
              </a:lnSpc>
              <a:spcBef>
                <a:spcPts val="1000"/>
              </a:spcBef>
              <a:buSzPts val="1900"/>
              <a:defRPr sz="1900"/>
            </a:pPr>
            <a:endParaRPr lang="en-US" sz="2000" dirty="0">
              <a:solidFill>
                <a:srgbClr val="000000"/>
              </a:solidFill>
              <a:latin typeface="Century Gothic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7004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061;p62"/>
          <p:cNvSpPr txBox="1">
            <a:spLocks noGrp="1"/>
          </p:cNvSpPr>
          <p:nvPr>
            <p:ph type="title"/>
          </p:nvPr>
        </p:nvSpPr>
        <p:spPr>
          <a:xfrm>
            <a:off x="882138" y="384657"/>
            <a:ext cx="11316790" cy="836713"/>
          </a:xfrm>
          <a:prstGeom prst="rect">
            <a:avLst/>
          </a:prstGeom>
        </p:spPr>
        <p:txBody>
          <a:bodyPr/>
          <a:lstStyle/>
          <a:p>
            <a:pPr lvl="1"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IT’S NOT OVER YET </a:t>
            </a:r>
            <a:endParaRPr dirty="0"/>
          </a:p>
        </p:txBody>
      </p:sp>
      <p:sp>
        <p:nvSpPr>
          <p:cNvPr id="1127" name="Google Shape;1062;p62"/>
          <p:cNvSpPr txBox="1">
            <a:spLocks noGrp="1"/>
          </p:cNvSpPr>
          <p:nvPr>
            <p:ph type="body" sz="half" idx="1"/>
          </p:nvPr>
        </p:nvSpPr>
        <p:spPr>
          <a:xfrm>
            <a:off x="882138" y="1221370"/>
            <a:ext cx="10618200" cy="56366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In a “court” democracy like ours, it’s the court that has the final say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Don’t be distracted by the electoral petition </a:t>
            </a:r>
          </a:p>
          <a:p>
            <a:pPr marL="671829" lvl="1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It’s lawyers to the court, the governor to the people</a:t>
            </a:r>
          </a:p>
          <a:p>
            <a:pPr marL="671829" lvl="1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Your stewardship clock begins to tick on May 29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Don’t forget that it was not everybody that voted for you</a:t>
            </a:r>
          </a:p>
          <a:p>
            <a:pPr marL="671829" lvl="1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Consensus building and stakeholder buy-in is key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Think beyond the first 100 days mania</a:t>
            </a:r>
          </a:p>
          <a:p>
            <a:pPr marL="671829" lvl="1" indent="-214629">
              <a:lnSpc>
                <a:spcPct val="22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Implement your short term and long term plans contemporaneously</a:t>
            </a:r>
          </a:p>
          <a:p>
            <a:pPr marL="671829" lvl="1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A572F-E336-E458-18ED-C0F113CD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134" y="1706391"/>
            <a:ext cx="2076450" cy="2476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25" y="742060"/>
            <a:ext cx="10515600" cy="608021"/>
          </a:xfrm>
        </p:spPr>
        <p:txBody>
          <a:bodyPr/>
          <a:lstStyle/>
          <a:p>
            <a:r>
              <a:rPr lang="en-US" dirty="0"/>
              <a:t>MACROECONOMIC INDICATORS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2672152343"/>
              </p:ext>
            </p:extLst>
          </p:nvPr>
        </p:nvGraphicFramePr>
        <p:xfrm>
          <a:off x="1085365" y="1457400"/>
          <a:ext cx="10032579" cy="5280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47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7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0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Indicators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5-yr Avg.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2022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2023*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% change 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0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Real GDP growth (%)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1.22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3.2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3.10</a:t>
                      </a:r>
                      <a:r>
                        <a:rPr lang="en-US" altLang="en-US" sz="1800" baseline="0" dirty="0">
                          <a:latin typeface="Century Gothic" pitchFamily="34" charset="0"/>
                        </a:rPr>
                        <a:t> (2022)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-0.10</a:t>
                      </a:r>
                    </a:p>
                  </a:txBody>
                  <a:tcPr marL="7620" marR="7620" marT="7620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0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GDP per capita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2,157.4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2200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2280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3.64</a:t>
                      </a: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0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Total factor productivity growth (%)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-1.02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0.9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+mn-cs"/>
                        </a:rPr>
                        <a:t>2.0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1.10</a:t>
                      </a: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0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Inflation rate (%)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14.04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18.9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22.22*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3.32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0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Oil Production (mbpd) 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1.63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1.20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1.18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-1.67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0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Oil Price($’pb, end period)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63.91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100.9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74.70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-25.97</a:t>
                      </a:r>
                    </a:p>
                  </a:txBody>
                  <a:tcPr marL="7620" marR="7620" marT="7620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0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Oil Revenue, Gross($’bn)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15.7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25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21(2022)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-16.00</a:t>
                      </a:r>
                    </a:p>
                  </a:txBody>
                  <a:tcPr marL="7620" marR="7620" marT="7620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82445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061;p62"/>
          <p:cNvSpPr txBox="1">
            <a:spLocks noGrp="1"/>
          </p:cNvSpPr>
          <p:nvPr>
            <p:ph type="title"/>
          </p:nvPr>
        </p:nvSpPr>
        <p:spPr>
          <a:xfrm>
            <a:off x="1574550" y="412621"/>
            <a:ext cx="10513347" cy="836713"/>
          </a:xfrm>
          <a:prstGeom prst="rect">
            <a:avLst/>
          </a:prstGeom>
        </p:spPr>
        <p:txBody>
          <a:bodyPr/>
          <a:lstStyle/>
          <a:p>
            <a:pPr lvl="1"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SANCTITY OF CONTRACT – </a:t>
            </a:r>
            <a:r>
              <a:rPr lang="en-US" sz="2800" dirty="0"/>
              <a:t>THE P&amp;ID CASE </a:t>
            </a:r>
            <a:endParaRPr sz="2500" dirty="0"/>
          </a:p>
        </p:txBody>
      </p:sp>
      <p:pic>
        <p:nvPicPr>
          <p:cNvPr id="6" name="Picture 2" descr="Calabar Blog - TODAY IN HISTORY (MAY 5, 2010) - President... | Facebook">
            <a:extLst>
              <a:ext uri="{FF2B5EF4-FFF2-40B4-BE49-F238E27FC236}">
                <a16:creationId xmlns:a16="http://schemas.microsoft.com/office/drawing/2014/main" id="{89EBDB5B-1E00-E60B-BCDC-7297432F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49" y="4371568"/>
            <a:ext cx="1249806" cy="7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F7E10F-CA4D-1F30-7705-A4548A322D5C}"/>
              </a:ext>
            </a:extLst>
          </p:cNvPr>
          <p:cNvSpPr txBox="1"/>
          <p:nvPr/>
        </p:nvSpPr>
        <p:spPr>
          <a:xfrm>
            <a:off x="2111614" y="5324597"/>
            <a:ext cx="1359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</a:rPr>
              <a:t>Musa </a:t>
            </a:r>
            <a:r>
              <a:rPr lang="en-US" sz="1400" b="1" dirty="0" err="1">
                <a:latin typeface="Garamond" panose="02020404030301010803" pitchFamily="18" charset="0"/>
              </a:rPr>
              <a:t>Yar’Adua</a:t>
            </a:r>
            <a:endParaRPr lang="en-US" sz="1400" b="1" dirty="0">
              <a:latin typeface="Garamond" panose="02020404030301010803" pitchFamily="18" charset="0"/>
            </a:endParaRPr>
          </a:p>
          <a:p>
            <a:pPr algn="ctr"/>
            <a:r>
              <a:rPr lang="en-US" sz="1400" i="1" dirty="0">
                <a:latin typeface="Garamond" panose="02020404030301010803" pitchFamily="18" charset="0"/>
              </a:rPr>
              <a:t>2007-2010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542B0-B0D3-428B-B547-09D6529A4A16}"/>
              </a:ext>
            </a:extLst>
          </p:cNvPr>
          <p:cNvSpPr txBox="1"/>
          <p:nvPr/>
        </p:nvSpPr>
        <p:spPr>
          <a:xfrm>
            <a:off x="4109644" y="5261635"/>
            <a:ext cx="165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</a:rPr>
              <a:t>Goodluck Jonathan</a:t>
            </a:r>
          </a:p>
          <a:p>
            <a:pPr algn="ctr"/>
            <a:r>
              <a:rPr lang="en-US" sz="1400" i="1" dirty="0">
                <a:latin typeface="Garamond" panose="02020404030301010803" pitchFamily="18" charset="0"/>
              </a:rPr>
              <a:t>2011-2015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63E1E-DE2A-D5AD-A170-417C755038A0}"/>
              </a:ext>
            </a:extLst>
          </p:cNvPr>
          <p:cNvSpPr txBox="1"/>
          <p:nvPr/>
        </p:nvSpPr>
        <p:spPr>
          <a:xfrm>
            <a:off x="7609838" y="5352182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</a:rPr>
              <a:t>Muhammadu Buhari</a:t>
            </a:r>
          </a:p>
          <a:p>
            <a:pPr algn="ctr"/>
            <a:r>
              <a:rPr lang="en-US" sz="1400" i="1" dirty="0">
                <a:latin typeface="Garamond" panose="02020404030301010803" pitchFamily="18" charset="0"/>
              </a:rPr>
              <a:t>2015-2019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A3B89-3337-F7DB-C5DA-D156FBFE86A6}"/>
              </a:ext>
            </a:extLst>
          </p:cNvPr>
          <p:cNvSpPr txBox="1"/>
          <p:nvPr/>
        </p:nvSpPr>
        <p:spPr>
          <a:xfrm>
            <a:off x="5827830" y="5366020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</a:rPr>
              <a:t>Muhammadu Buhari</a:t>
            </a:r>
          </a:p>
          <a:p>
            <a:pPr algn="ctr"/>
            <a:r>
              <a:rPr lang="en-US" sz="1400" i="1" dirty="0">
                <a:latin typeface="Garamond" panose="02020404030301010803" pitchFamily="18" charset="0"/>
              </a:rPr>
              <a:t>2019-2023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C1649-2B2B-A2BF-5049-DE79D0D25FAA}"/>
              </a:ext>
            </a:extLst>
          </p:cNvPr>
          <p:cNvSpPr txBox="1"/>
          <p:nvPr/>
        </p:nvSpPr>
        <p:spPr>
          <a:xfrm>
            <a:off x="9856497" y="5324597"/>
            <a:ext cx="1192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</a:rPr>
              <a:t>Bola Tinubu </a:t>
            </a:r>
          </a:p>
          <a:p>
            <a:pPr algn="ctr"/>
            <a:r>
              <a:rPr lang="en-US" sz="1400" i="1" dirty="0">
                <a:latin typeface="Garamond" panose="02020404030301010803" pitchFamily="18" charset="0"/>
              </a:rPr>
              <a:t>2023-2027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3316A8-DF5E-E267-600B-7D42BE286D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7270" y="4393596"/>
            <a:ext cx="1230792" cy="691286"/>
          </a:xfrm>
          <a:prstGeom prst="rect">
            <a:avLst/>
          </a:prstGeom>
        </p:spPr>
      </p:pic>
      <p:pic>
        <p:nvPicPr>
          <p:cNvPr id="13" name="Picture 6" descr="Muhammadu Buhari: 80th Birthday, Osinbajo lead tributes for Nigeria  president - BBC News Pidgin">
            <a:extLst>
              <a:ext uri="{FF2B5EF4-FFF2-40B4-BE49-F238E27FC236}">
                <a16:creationId xmlns:a16="http://schemas.microsoft.com/office/drawing/2014/main" id="{B31A82CC-9A95-A9B4-E33B-88DD5033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95" y="4520260"/>
            <a:ext cx="1202549" cy="6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Muhammadu Buhari: 80th Birthday, Osinbajo lead tributes for Nigeria  president - BBC News Pidgin">
            <a:extLst>
              <a:ext uri="{FF2B5EF4-FFF2-40B4-BE49-F238E27FC236}">
                <a16:creationId xmlns:a16="http://schemas.microsoft.com/office/drawing/2014/main" id="{0A8E0B95-53A1-F999-1EF8-A7C3A599C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77" y="4517141"/>
            <a:ext cx="1208094" cy="67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igerians who want change of government should shut up: Tinubu - Peoples  Gazette">
            <a:extLst>
              <a:ext uri="{FF2B5EF4-FFF2-40B4-BE49-F238E27FC236}">
                <a16:creationId xmlns:a16="http://schemas.microsoft.com/office/drawing/2014/main" id="{637E4695-BE15-DE25-0AB2-3501C154B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294" y="4520260"/>
            <a:ext cx="1257233" cy="73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3ACA24-C31E-7285-20E5-B0FA5E599123}"/>
              </a:ext>
            </a:extLst>
          </p:cNvPr>
          <p:cNvSpPr txBox="1"/>
          <p:nvPr/>
        </p:nvSpPr>
        <p:spPr>
          <a:xfrm>
            <a:off x="2615419" y="3166865"/>
            <a:ext cx="508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Contract has gone through 5 administration</a:t>
            </a:r>
          </a:p>
        </p:txBody>
      </p:sp>
      <p:sp>
        <p:nvSpPr>
          <p:cNvPr id="17" name="Google Shape;1062;p62">
            <a:extLst>
              <a:ext uri="{FF2B5EF4-FFF2-40B4-BE49-F238E27FC236}">
                <a16:creationId xmlns:a16="http://schemas.microsoft.com/office/drawing/2014/main" id="{52C45D97-178F-0410-4A52-676366DC276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844908" y="1806486"/>
            <a:ext cx="9965844" cy="12307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Nigeria has 60% probability of losing the case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/>
              <a:t>Has a contingent liability of $11bn</a:t>
            </a:r>
          </a:p>
        </p:txBody>
      </p:sp>
    </p:spTree>
    <p:extLst>
      <p:ext uri="{BB962C8B-B14F-4D97-AF65-F5344CB8AC3E}">
        <p14:creationId xmlns:p14="http://schemas.microsoft.com/office/powerpoint/2010/main" val="167017016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061;p62"/>
          <p:cNvSpPr txBox="1">
            <a:spLocks noGrp="1"/>
          </p:cNvSpPr>
          <p:nvPr>
            <p:ph type="title"/>
          </p:nvPr>
        </p:nvSpPr>
        <p:spPr>
          <a:xfrm>
            <a:off x="1245695" y="350704"/>
            <a:ext cx="11316790" cy="836713"/>
          </a:xfrm>
          <a:prstGeom prst="rect">
            <a:avLst/>
          </a:prstGeom>
        </p:spPr>
        <p:txBody>
          <a:bodyPr/>
          <a:lstStyle/>
          <a:p>
            <a:pPr lvl="1"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P&amp;ID CASE-</a:t>
            </a:r>
            <a:r>
              <a:rPr lang="en-US" sz="2500" dirty="0"/>
              <a:t>CAN NIGERIA BREAK AWAY FROM THE DOOM LOOP?</a:t>
            </a:r>
            <a:endParaRPr sz="25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73F331-6D75-E29D-985F-017E64B34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367" y="1107030"/>
            <a:ext cx="8390392" cy="53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5924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266CE-286F-81F3-C717-41C38707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DANGOTE REFINERY – A GAME CHANGER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13F9B-7552-6259-6771-3980B2FA2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7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403488"/>
            <a:ext cx="5153025" cy="2990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87185-79A7-CA27-640D-7BA9C8D6D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48" y="3429000"/>
            <a:ext cx="4419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1237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en-US" altLang="en-GB" sz="3200" b="1" dirty="0">
                <a:solidFill>
                  <a:srgbClr val="205D65"/>
                </a:solidFill>
                <a:latin typeface="Century Gothic"/>
                <a:sym typeface="Century Gothic"/>
              </a:rPr>
              <a:t>SEGMENTS OF THE OIL  &amp; GAS INDUSTRY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14907458"/>
              </p:ext>
            </p:extLst>
          </p:nvPr>
        </p:nvGraphicFramePr>
        <p:xfrm>
          <a:off x="744467" y="1362476"/>
          <a:ext cx="10837333" cy="4590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4467" y="5636234"/>
            <a:ext cx="10753195" cy="114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The midstream is still underdeveloped and will need additional investment to make refining more impactful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50357-B73A-3A34-2143-B99CF361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351"/>
            <a:ext cx="10515600" cy="608021"/>
          </a:xfrm>
        </p:spPr>
        <p:txBody>
          <a:bodyPr/>
          <a:lstStyle/>
          <a:p>
            <a:r>
              <a:rPr lang="en-US" dirty="0"/>
              <a:t>DANGOTE REFINERY – QUICK FACTS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3BC75-045B-ED52-37AE-69C6D2D18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58138"/>
            <a:ext cx="10515600" cy="5623559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Dangote Refinery to be commissioned on May 22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Africa’s biggest oil refinery &amp; the world’s largest single-train refinery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Has the capacity to process 650,000 barrels of crude oil per day &amp; 900 KPTA polypropylene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Higher than the combined capacity of the country’s four refineries (445,000bpd)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Kaduna: 110,000bpd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Warri: 125,000bpd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Port Harcourt: 210,000bpd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266223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50357-B73A-3A34-2143-B99CF361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DANGOTE REFINERY – QUICK FACTS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3BC75-045B-ED52-37AE-69C6D2D18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58138"/>
            <a:ext cx="10515600" cy="142725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The refinery can meet 100% of the Nigerian requirement of all refined products and have surplus of the products for exports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The refinery can process large variety of some of African crude, Middle East crude &amp; US light tight oil</a:t>
            </a:r>
          </a:p>
          <a:p>
            <a:pPr>
              <a:lnSpc>
                <a:spcPct val="200000"/>
              </a:lnSpc>
            </a:pPr>
            <a:endParaRPr lang="en-US" sz="2000" dirty="0"/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4E9E04-0E3B-0163-3323-CA148DC4DD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061719"/>
              </p:ext>
            </p:extLst>
          </p:nvPr>
        </p:nvGraphicFramePr>
        <p:xfrm>
          <a:off x="1758279" y="4078357"/>
          <a:ext cx="594123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6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Refined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Million </a:t>
                      </a:r>
                      <a:r>
                        <a:rPr lang="en-US" sz="2400" dirty="0" err="1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litres</a:t>
                      </a:r>
                      <a:r>
                        <a:rPr lang="en-US" sz="24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 per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Gasoline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Diesel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Kerosene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Aviation jet fuel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17394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o.remove.bg/downloads/8f430447-c631-4f28-96f0-2a538bc76dc6/image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9748" y="3216819"/>
            <a:ext cx="4508037" cy="300536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en-US" altLang="en-GB" dirty="0"/>
              <a:t>DANGOTE REFINERY - WHERE IS THE MARKET?</a:t>
            </a:r>
          </a:p>
        </p:txBody>
      </p:sp>
      <p:pic>
        <p:nvPicPr>
          <p:cNvPr id="7170" name="Picture 2" descr="https://cdn.britannica.com/56/74956-004-8F378985/countries-Africa.jpg?s=1500x700&amp;q=85"/>
          <p:cNvPicPr>
            <a:picLocks noChangeAspect="1" noChangeArrowheads="1"/>
          </p:cNvPicPr>
          <p:nvPr/>
        </p:nvPicPr>
        <p:blipFill>
          <a:blip r:embed="rId4" cstate="print"/>
          <a:srcRect b="5172"/>
          <a:stretch>
            <a:fillRect/>
          </a:stretch>
        </p:blipFill>
        <p:spPr bwMode="auto">
          <a:xfrm>
            <a:off x="6631443" y="3216819"/>
            <a:ext cx="5467792" cy="2834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89585" y="1548544"/>
            <a:ext cx="7046843" cy="114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kern="1200" dirty="0">
                <a:solidFill>
                  <a:prstClr val="black"/>
                </a:solidFill>
                <a:latin typeface="Garamond" pitchFamily="18" charset="0"/>
                <a:ea typeface="+mn-ea"/>
                <a:cs typeface="+mn-cs"/>
              </a:rPr>
              <a:t> Nigeria &amp; other west African countries</a:t>
            </a:r>
          </a:p>
          <a:p>
            <a:pPr defTabSz="1219170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kern="1200" dirty="0">
                <a:solidFill>
                  <a:prstClr val="black"/>
                </a:solidFill>
                <a:latin typeface="Garamond" pitchFamily="18" charset="0"/>
                <a:ea typeface="+mn-ea"/>
                <a:cs typeface="+mn-cs"/>
              </a:rPr>
              <a:t> African petroleum product demand – 4.3mbpd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24A68-BDE9-B1A7-4DE1-154DAFBA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117"/>
            <a:ext cx="11062252" cy="548702"/>
          </a:xfrm>
        </p:spPr>
        <p:txBody>
          <a:bodyPr/>
          <a:lstStyle/>
          <a:p>
            <a:r>
              <a:rPr lang="en-US" altLang="en-GB" sz="2400" dirty="0"/>
              <a:t>DANGOTE REFINERY: DIMENSIONAL IMPACT ON THE NIGERIAN ECONOMY</a:t>
            </a:r>
            <a:endParaRPr lang="en-US" sz="2400" dirty="0"/>
          </a:p>
        </p:txBody>
      </p:sp>
      <p:pic>
        <p:nvPicPr>
          <p:cNvPr id="4" name="Picture 2" descr="Buhari To Inaugurate Dangote Refinery May 22 - Economic Confidential">
            <a:extLst>
              <a:ext uri="{FF2B5EF4-FFF2-40B4-BE49-F238E27FC236}">
                <a16:creationId xmlns:a16="http://schemas.microsoft.com/office/drawing/2014/main" id="{ABF8FEEC-172C-9C5A-A948-98E0A595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84" y="3140969"/>
            <a:ext cx="1628775" cy="99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C2E7F921-B253-6B4A-27D1-3D948E97C358}"/>
              </a:ext>
            </a:extLst>
          </p:cNvPr>
          <p:cNvSpPr/>
          <p:nvPr/>
        </p:nvSpPr>
        <p:spPr>
          <a:xfrm flipV="1">
            <a:off x="5807970" y="2180861"/>
            <a:ext cx="7170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B25E38-57E5-C980-B6FC-B2DC401CD919}"/>
              </a:ext>
            </a:extLst>
          </p:cNvPr>
          <p:cNvSpPr txBox="1"/>
          <p:nvPr/>
        </p:nvSpPr>
        <p:spPr>
          <a:xfrm>
            <a:off x="3321412" y="1191869"/>
            <a:ext cx="4558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hangingPunct="1"/>
            <a:r>
              <a:rPr lang="en-US" sz="2400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Reduction in downtime (fuel queues) &amp; boost in productivity</a:t>
            </a:r>
          </a:p>
        </p:txBody>
      </p:sp>
      <p:sp>
        <p:nvSpPr>
          <p:cNvPr id="7" name="Down Arrow 12">
            <a:extLst>
              <a:ext uri="{FF2B5EF4-FFF2-40B4-BE49-F238E27FC236}">
                <a16:creationId xmlns:a16="http://schemas.microsoft.com/office/drawing/2014/main" id="{C01CC509-606F-E59D-DD30-BE67FCF12349}"/>
              </a:ext>
            </a:extLst>
          </p:cNvPr>
          <p:cNvSpPr/>
          <p:nvPr/>
        </p:nvSpPr>
        <p:spPr>
          <a:xfrm>
            <a:off x="5801143" y="4334700"/>
            <a:ext cx="77980" cy="9855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ight Arrow 14">
            <a:extLst>
              <a:ext uri="{FF2B5EF4-FFF2-40B4-BE49-F238E27FC236}">
                <a16:creationId xmlns:a16="http://schemas.microsoft.com/office/drawing/2014/main" id="{D6EF951B-C3FE-5335-5628-C034C67C27EF}"/>
              </a:ext>
            </a:extLst>
          </p:cNvPr>
          <p:cNvSpPr/>
          <p:nvPr/>
        </p:nvSpPr>
        <p:spPr>
          <a:xfrm>
            <a:off x="6960096" y="3525011"/>
            <a:ext cx="1235577" cy="96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Arrow 15">
            <a:extLst>
              <a:ext uri="{FF2B5EF4-FFF2-40B4-BE49-F238E27FC236}">
                <a16:creationId xmlns:a16="http://schemas.microsoft.com/office/drawing/2014/main" id="{1EF24B06-4DE9-FEC4-8B10-FEC04ED375CB}"/>
              </a:ext>
            </a:extLst>
          </p:cNvPr>
          <p:cNvSpPr/>
          <p:nvPr/>
        </p:nvSpPr>
        <p:spPr>
          <a:xfrm rot="10800000">
            <a:off x="3547417" y="3591307"/>
            <a:ext cx="1235577" cy="96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BEB7D-36BC-2837-16DF-B13255AA6B78}"/>
              </a:ext>
            </a:extLst>
          </p:cNvPr>
          <p:cNvSpPr txBox="1"/>
          <p:nvPr/>
        </p:nvSpPr>
        <p:spPr>
          <a:xfrm>
            <a:off x="8304248" y="3275886"/>
            <a:ext cx="3794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hangingPunct="1"/>
            <a:r>
              <a:rPr lang="en-US" sz="2400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Minimal direct jobs but high indirect jobs due to sector linkages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C8A7D-D1D9-6D7B-C07A-BE09B0B7A642}"/>
              </a:ext>
            </a:extLst>
          </p:cNvPr>
          <p:cNvSpPr txBox="1"/>
          <p:nvPr/>
        </p:nvSpPr>
        <p:spPr>
          <a:xfrm>
            <a:off x="2850458" y="5419075"/>
            <a:ext cx="541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hangingPunct="1"/>
            <a:r>
              <a:rPr lang="en-US" sz="2400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Increased export earnings (export of refined petroleum products) </a:t>
            </a:r>
          </a:p>
          <a:p>
            <a:pPr algn="ctr" defTabSz="1219170" hangingPunct="1"/>
            <a:r>
              <a:rPr lang="en-US" sz="2400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Improved trade balance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3BE15-2B17-04B2-C05C-03AE3BE8ACFC}"/>
              </a:ext>
            </a:extLst>
          </p:cNvPr>
          <p:cNvSpPr txBox="1"/>
          <p:nvPr/>
        </p:nvSpPr>
        <p:spPr>
          <a:xfrm>
            <a:off x="452214" y="3158947"/>
            <a:ext cx="2851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 hangingPunct="1"/>
            <a:r>
              <a:rPr lang="en-US" sz="2400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Increased government revenue due to higher tax payment </a:t>
            </a:r>
          </a:p>
        </p:txBody>
      </p:sp>
    </p:spTree>
    <p:extLst>
      <p:ext uri="{BB962C8B-B14F-4D97-AF65-F5344CB8AC3E}">
        <p14:creationId xmlns:p14="http://schemas.microsoft.com/office/powerpoint/2010/main" val="321934687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4E1ED-2449-095E-A8F1-D6D847E7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sz="2800" dirty="0"/>
              <a:t>DANGOTE REFINERY: IMPACT ON GOVERNMENT REVENUE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E0423-661C-C187-FA7F-B38B72FCA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34441"/>
            <a:ext cx="10515600" cy="779889"/>
          </a:xfrm>
        </p:spPr>
        <p:txBody>
          <a:bodyPr/>
          <a:lstStyle/>
          <a:p>
            <a:r>
              <a:rPr lang="en-US" sz="2000" dirty="0"/>
              <a:t>The refinery will boost government revenue through higher tax payment </a:t>
            </a:r>
          </a:p>
          <a:p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77F001D-5DE6-BA12-F770-53020700B526}"/>
              </a:ext>
            </a:extLst>
          </p:cNvPr>
          <p:cNvGraphicFramePr/>
          <p:nvPr/>
        </p:nvGraphicFramePr>
        <p:xfrm>
          <a:off x="2030465" y="2390349"/>
          <a:ext cx="8532706" cy="35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10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Highest Tax Payers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Amount (N’bn)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10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Dangote Cement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173.92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1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MTN Nigeria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138.03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10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UBA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35.81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10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Zenith Bank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34.39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1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Lafarge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10.78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100" b="1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Total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b="1" dirty="0">
                          <a:latin typeface="Garamond" panose="02020404030301010803" pitchFamily="18" charset="0"/>
                          <a:cs typeface="Garamond" panose="02020404030301010803" pitchFamily="18" charset="0"/>
                        </a:rPr>
                        <a:t>392.93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61127118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1D59010-4713-0C0E-DD09-47C992FC491C}"/>
              </a:ext>
            </a:extLst>
          </p:cNvPr>
          <p:cNvSpPr txBox="1">
            <a:spLocks/>
          </p:cNvSpPr>
          <p:nvPr/>
        </p:nvSpPr>
        <p:spPr>
          <a:xfrm>
            <a:off x="838200" y="6117938"/>
            <a:ext cx="10515600" cy="779889"/>
          </a:xfrm>
          <a:prstGeom prst="rect">
            <a:avLst/>
          </a:prstGeom>
        </p:spPr>
        <p:txBody>
          <a:bodyPr/>
          <a:lstStyle>
            <a:lvl1pPr marL="4572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sz="1800" dirty="0"/>
              <a:t>The top 5 companies paid over 22% of total company income tax (N1.69trn) in 2021</a:t>
            </a:r>
          </a:p>
          <a:p>
            <a:pPr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9346252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BBCD-E94B-26B1-91A6-76D8402C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sz="2800" dirty="0"/>
              <a:t>DANGOTE REFINERY: IMPACT ON PRODUCTIVITY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52987-B734-8DD9-985E-4C7D9E6C5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887" y="1407353"/>
            <a:ext cx="10899913" cy="4999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defTabSz="121917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67" b="1" i="1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Increased productivity &amp; output growth</a:t>
            </a:r>
          </a:p>
          <a:p>
            <a:pPr marL="342900" defTabSz="121917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67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  <a:sym typeface="+mn-ea"/>
              </a:rPr>
              <a:t>The refinery has a 435MW capacity power plant </a:t>
            </a:r>
          </a:p>
          <a:p>
            <a:pPr marL="342900" defTabSz="121917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67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  <a:sym typeface="+mn-ea"/>
              </a:rPr>
              <a:t>Will meet the total power requirement of Ibadan Disco (860,316MWh) </a:t>
            </a:r>
          </a:p>
          <a:p>
            <a:pPr marL="342900" defTabSz="121917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67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  <a:sym typeface="+mn-ea"/>
              </a:rPr>
              <a:t>Covering 5 states - Oyo, Ogun, Osun, </a:t>
            </a:r>
            <a:r>
              <a:rPr lang="en-US" sz="2267" kern="1200" dirty="0" err="1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  <a:sym typeface="+mn-ea"/>
              </a:rPr>
              <a:t>Kwara</a:t>
            </a:r>
            <a:r>
              <a:rPr lang="en-US" sz="2267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  <a:sym typeface="+mn-ea"/>
              </a:rPr>
              <a:t>, Ekiti </a:t>
            </a:r>
          </a:p>
          <a:p>
            <a:pPr marL="342900" defTabSz="121917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67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  <a:sym typeface="+mn-ea"/>
              </a:rPr>
              <a:t>Improved power supply will reduce total energy spend, increase productivity and boost output growth</a:t>
            </a:r>
            <a:endParaRPr lang="en-US" sz="2267" kern="1200" dirty="0">
              <a:solidFill>
                <a:prstClr val="black"/>
              </a:solidFill>
              <a:latin typeface="Garamond" panose="02020404030301010803" pitchFamily="18" charset="0"/>
              <a:ea typeface="+mn-ea"/>
              <a:cs typeface="+mn-cs"/>
            </a:endParaRPr>
          </a:p>
          <a:p>
            <a:pPr marL="342900" defTabSz="121917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67" b="1" i="1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  <a:sym typeface="+mn-ea"/>
              </a:rPr>
              <a:t>Increase in employment levels</a:t>
            </a:r>
          </a:p>
          <a:p>
            <a:pPr marL="342900" defTabSz="121917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67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  <a:sym typeface="+mn-ea"/>
              </a:rPr>
              <a:t>9,500 direct and 25,000 indirect jobs to be created </a:t>
            </a:r>
            <a:endParaRPr lang="en-US" sz="2267" kern="1200" dirty="0">
              <a:solidFill>
                <a:prstClr val="black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842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25" y="742060"/>
            <a:ext cx="10515600" cy="608021"/>
          </a:xfrm>
        </p:spPr>
        <p:txBody>
          <a:bodyPr/>
          <a:lstStyle/>
          <a:p>
            <a:r>
              <a:rPr lang="en-US" dirty="0"/>
              <a:t>SOCIAL INDICATORS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2453849168"/>
              </p:ext>
            </p:extLst>
          </p:nvPr>
        </p:nvGraphicFramePr>
        <p:xfrm>
          <a:off x="1045172" y="1350081"/>
          <a:ext cx="7857394" cy="54904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6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8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45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Indicators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Five years ago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2022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% change 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4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Multidimensional Poverty (mn)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91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133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46.15 </a:t>
                      </a:r>
                    </a:p>
                  </a:txBody>
                  <a:tcPr marL="7620" marR="7620" marT="762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8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Human development index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0.531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0.535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0.75 </a:t>
                      </a:r>
                    </a:p>
                  </a:txBody>
                  <a:tcPr marL="7620" marR="7620" marT="762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Misery index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35.2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52.2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48.30 </a:t>
                      </a:r>
                    </a:p>
                  </a:txBody>
                  <a:tcPr marL="7620" marR="7620" marT="762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8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Life expectancy (</a:t>
                      </a:r>
                      <a:r>
                        <a:rPr lang="en-US" altLang="en-US" sz="1800" dirty="0" err="1">
                          <a:latin typeface="Century Gothic" pitchFamily="34" charset="0"/>
                        </a:rPr>
                        <a:t>yrs</a:t>
                      </a:r>
                      <a:r>
                        <a:rPr lang="en-US" altLang="en-US" sz="1800" dirty="0">
                          <a:latin typeface="Century Gothic" pitchFamily="34" charset="0"/>
                        </a:rPr>
                        <a:t>)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53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53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   -   </a:t>
                      </a:r>
                    </a:p>
                  </a:txBody>
                  <a:tcPr marL="7620" marR="7620" marT="762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54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Out of school children(mn, UNESCO)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10.2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20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96.08 </a:t>
                      </a:r>
                    </a:p>
                  </a:txBody>
                  <a:tcPr marL="7620" marR="7620" marT="762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54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</a:rPr>
                        <a:t>Stunted growth, under -5 children (mn)</a:t>
                      </a:r>
                      <a:endParaRPr lang="en-US" altLang="en-US" sz="1800" dirty="0">
                        <a:latin typeface="Century Gothic" pitchFamily="34" charset="0"/>
                        <a:cs typeface="Century Gothic" panose="020B050202020202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11.5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15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30.43 </a:t>
                      </a:r>
                    </a:p>
                  </a:txBody>
                  <a:tcPr marL="7620" marR="7620" marT="762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8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Gini coefficient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35.1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latin typeface="Century Gothic" pitchFamily="34" charset="0"/>
                          <a:cs typeface="Century Gothic" panose="020B0502020202020204" pitchFamily="34" charset="0"/>
                        </a:rPr>
                        <a:t>35.1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   -   </a:t>
                      </a:r>
                    </a:p>
                  </a:txBody>
                  <a:tcPr marL="7620" marR="7620" marT="762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314C89E-F179-5532-87C5-618ED1873B55}"/>
              </a:ext>
            </a:extLst>
          </p:cNvPr>
          <p:cNvSpPr txBox="1"/>
          <p:nvPr/>
        </p:nvSpPr>
        <p:spPr>
          <a:xfrm rot="21109931">
            <a:off x="8899464" y="1101907"/>
            <a:ext cx="2977796" cy="3521739"/>
          </a:xfrm>
          <a:prstGeom prst="cloudCallou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No society can surely be flourishing and happy, of which the far greater part of the members are poor and miserable.</a:t>
            </a:r>
            <a:endParaRPr lang="en-US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2172A-9C2F-9A5B-A2C4-37F7E175C4DF}"/>
              </a:ext>
            </a:extLst>
          </p:cNvPr>
          <p:cNvSpPr txBox="1"/>
          <p:nvPr/>
        </p:nvSpPr>
        <p:spPr>
          <a:xfrm>
            <a:off x="9437077" y="5486400"/>
            <a:ext cx="219221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Adam Smith</a:t>
            </a:r>
          </a:p>
        </p:txBody>
      </p:sp>
    </p:spTree>
    <p:extLst>
      <p:ext uri="{BB962C8B-B14F-4D97-AF65-F5344CB8AC3E}">
        <p14:creationId xmlns:p14="http://schemas.microsoft.com/office/powerpoint/2010/main" val="120497864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C5813-43DA-06CC-DF6A-08B1C218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DANGOTE REFINERY A SILVER BULLET?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7EFF9-9B98-0B73-A41B-9017F9E21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9789"/>
            <a:ext cx="4829175" cy="1019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64666B-3481-FB5C-E31A-A7160F59A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931" y="3836877"/>
            <a:ext cx="3524250" cy="835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45EEF7-FAFF-2557-86D0-D61AB938D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712" y="5391150"/>
            <a:ext cx="3600450" cy="1466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F02EBB-F063-2363-E8AB-B10D8FED6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286" y="2756406"/>
            <a:ext cx="1423851" cy="835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D808AC-CAB9-F2F7-93B3-0A0D5E6E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166" y="4672758"/>
            <a:ext cx="2260418" cy="835881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27138D8-57A0-CF2E-02CC-2E94BE6FD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7710" y="1251788"/>
            <a:ext cx="3350468" cy="2674103"/>
          </a:xfrm>
          <a:prstGeom prst="flowChartPunchedTape">
            <a:avLst/>
          </a:prstGeom>
          <a:solidFill>
            <a:srgbClr val="00B0F0"/>
          </a:solidFill>
          <a:ln w="57150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marL="0" indent="0" defTabSz="1219170" hangingPunct="1">
              <a:lnSpc>
                <a:spcPct val="150000"/>
              </a:lnSpc>
              <a:buNone/>
            </a:pPr>
            <a:r>
              <a:rPr lang="en-US" sz="2267" kern="12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Macroeconomic stability requires much more than a functional refinery!</a:t>
            </a:r>
            <a:endParaRPr lang="en-US" sz="2267" kern="1200" dirty="0">
              <a:solidFill>
                <a:prstClr val="black"/>
              </a:solidFill>
              <a:latin typeface="Garamond" panose="02020404030301010803" pitchFamily="18" charset="0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616829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02;p94"/>
          <p:cNvSpPr txBox="1">
            <a:spLocks noGrp="1"/>
          </p:cNvSpPr>
          <p:nvPr>
            <p:ph type="title"/>
          </p:nvPr>
        </p:nvSpPr>
        <p:spPr>
          <a:xfrm>
            <a:off x="1172178" y="3690847"/>
            <a:ext cx="4507813" cy="1325566"/>
          </a:xfrm>
          <a:prstGeom prst="rect">
            <a:avLst/>
          </a:prstGeom>
        </p:spPr>
        <p:txBody>
          <a:bodyPr/>
          <a:lstStyle/>
          <a:p>
            <a:pPr defTabSz="877823">
              <a:defRPr sz="4224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SUMMARY &amp; </a:t>
            </a:r>
            <a:r>
              <a:rPr lang="en-US" dirty="0">
                <a:solidFill>
                  <a:srgbClr val="FF2600"/>
                </a:solidFill>
              </a:rPr>
              <a:t>CONCLUSION</a:t>
            </a:r>
            <a:endParaRPr dirty="0">
              <a:solidFill>
                <a:srgbClr val="FF2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797C1-8D97-442D-CF02-C3A48C85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011" y="-358346"/>
            <a:ext cx="7710615" cy="7722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356038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061;p62"/>
          <p:cNvSpPr txBox="1">
            <a:spLocks noGrp="1"/>
          </p:cNvSpPr>
          <p:nvPr>
            <p:ph type="title"/>
          </p:nvPr>
        </p:nvSpPr>
        <p:spPr>
          <a:xfrm>
            <a:off x="875210" y="351692"/>
            <a:ext cx="11316790" cy="836713"/>
          </a:xfrm>
          <a:prstGeom prst="rect">
            <a:avLst/>
          </a:prstGeom>
        </p:spPr>
        <p:txBody>
          <a:bodyPr/>
          <a:lstStyle/>
          <a:p>
            <a:pPr lvl="1">
              <a:defRPr sz="3200" b="1">
                <a:solidFill>
                  <a:srgbClr val="205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THE KEY TAKEAWAYS</a:t>
            </a:r>
            <a:endParaRPr dirty="0"/>
          </a:p>
        </p:txBody>
      </p:sp>
      <p:sp>
        <p:nvSpPr>
          <p:cNvPr id="1127" name="Google Shape;1062;p62"/>
          <p:cNvSpPr txBox="1">
            <a:spLocks noGrp="1"/>
          </p:cNvSpPr>
          <p:nvPr>
            <p:ph type="body" sz="half" idx="1"/>
          </p:nvPr>
        </p:nvSpPr>
        <p:spPr>
          <a:xfrm>
            <a:off x="875210" y="1088298"/>
            <a:ext cx="9457615" cy="56366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>
                <a:solidFill>
                  <a:schemeClr val="tx1"/>
                </a:solidFill>
              </a:rPr>
              <a:t>The economy is in a doldrum, and the state finances are not in good shape</a:t>
            </a:r>
          </a:p>
          <a:p>
            <a:pPr marL="671829" lvl="1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>
                <a:solidFill>
                  <a:schemeClr val="tx1"/>
                </a:solidFill>
              </a:rPr>
              <a:t>Do not expect a honey moon or tea party</a:t>
            </a:r>
          </a:p>
          <a:p>
            <a:pPr marL="671829" lvl="1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>
                <a:solidFill>
                  <a:schemeClr val="tx1"/>
                </a:solidFill>
              </a:rPr>
              <a:t>You must hit the ground running on the first day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>
                <a:solidFill>
                  <a:schemeClr val="tx1"/>
                </a:solidFill>
              </a:rPr>
              <a:t>Remember it’s about people centrism, agent centrism will hurt at last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>
                <a:solidFill>
                  <a:schemeClr val="tx1"/>
                </a:solidFill>
              </a:rPr>
              <a:t>Prioritize resource optimization – earn more, waste less and achieve big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>
                <a:solidFill>
                  <a:schemeClr val="tx1"/>
                </a:solidFill>
              </a:rPr>
              <a:t>Borrow to invest and to sell your investment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>
                <a:solidFill>
                  <a:schemeClr val="tx1"/>
                </a:solidFill>
              </a:rPr>
              <a:t>Prioritize </a:t>
            </a:r>
            <a:r>
              <a:rPr lang="en-US" b="1" dirty="0">
                <a:solidFill>
                  <a:schemeClr val="tx1"/>
                </a:solidFill>
              </a:rPr>
              <a:t>what you must not do first </a:t>
            </a:r>
            <a:r>
              <a:rPr lang="en-US" dirty="0">
                <a:solidFill>
                  <a:schemeClr val="tx1"/>
                </a:solidFill>
              </a:rPr>
              <a:t>before deciding on what you must do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r>
              <a:rPr lang="en-US" dirty="0">
                <a:solidFill>
                  <a:schemeClr val="tx1"/>
                </a:solidFill>
              </a:rPr>
              <a:t>Stop doing the dumb things, and start doing the smart things</a:t>
            </a:r>
          </a:p>
          <a:p>
            <a:pPr marL="214629" indent="-214629">
              <a:lnSpc>
                <a:spcPct val="200000"/>
              </a:lnSpc>
              <a:spcBef>
                <a:spcPts val="0"/>
              </a:spcBef>
              <a:buSzPts val="2000"/>
              <a:defRPr sz="2000"/>
            </a:pP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7134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3;p97"/>
          <p:cNvSpPr txBox="1">
            <a:spLocks noGrp="1"/>
          </p:cNvSpPr>
          <p:nvPr>
            <p:ph type="title"/>
          </p:nvPr>
        </p:nvSpPr>
        <p:spPr>
          <a:xfrm>
            <a:off x="3777689" y="2002631"/>
            <a:ext cx="4636624" cy="2852740"/>
          </a:xfrm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686" y="1346659"/>
            <a:ext cx="10515600" cy="6080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Bottleneck economy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32473" y="5029146"/>
            <a:ext cx="4466911" cy="1246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Sub-optimal resource utilization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1800" dirty="0">
                <a:latin typeface="Century Gothic" panose="020B0502020202020204" pitchFamily="34" charset="0"/>
              </a:rPr>
              <a:t>Inefficiencies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Structural deficiencies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3057" y="5406172"/>
            <a:ext cx="124822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itchFamily="34" charset="0"/>
                <a:sym typeface="Arial"/>
              </a:rPr>
              <a:t>Bottlenecks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E6AC7-B077-C7CF-8CCD-0E375EBF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57" y="1877272"/>
            <a:ext cx="2928256" cy="3026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5AD2AD-D191-1365-C160-25890D285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046" y="1877271"/>
            <a:ext cx="2928256" cy="3026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43D45E-6DD9-8F52-F6A0-D3C7E71EA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302" y="1877270"/>
            <a:ext cx="2583264" cy="3026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5413AD-39AF-79D1-4172-9EFEB8679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707" y="1877269"/>
            <a:ext cx="2687496" cy="30260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2" y="756118"/>
            <a:ext cx="10515600" cy="608021"/>
          </a:xfrm>
        </p:spPr>
        <p:txBody>
          <a:bodyPr/>
          <a:lstStyle/>
          <a:p>
            <a:r>
              <a:rPr lang="en-US" dirty="0"/>
              <a:t>GROWTH IS STAGNATING</a:t>
            </a:r>
          </a:p>
        </p:txBody>
      </p:sp>
      <p:grpSp>
        <p:nvGrpSpPr>
          <p:cNvPr id="4" name="Google Shape;459;p21">
            <a:extLst>
              <a:ext uri="{FF2B5EF4-FFF2-40B4-BE49-F238E27FC236}">
                <a16:creationId xmlns:a16="http://schemas.microsoft.com/office/drawing/2014/main" id="{63B955E6-D056-E47C-1FF6-995200F1675C}"/>
              </a:ext>
            </a:extLst>
          </p:cNvPr>
          <p:cNvGrpSpPr/>
          <p:nvPr/>
        </p:nvGrpSpPr>
        <p:grpSpPr>
          <a:xfrm>
            <a:off x="8981239" y="1780809"/>
            <a:ext cx="2871736" cy="4988273"/>
            <a:chOff x="1119759" y="1532850"/>
            <a:chExt cx="1335791" cy="2442898"/>
          </a:xfrm>
          <a:solidFill>
            <a:srgbClr val="92D050"/>
          </a:solidFill>
        </p:grpSpPr>
        <p:sp>
          <p:nvSpPr>
            <p:cNvPr id="5" name="Google Shape;460;p21">
              <a:extLst>
                <a:ext uri="{FF2B5EF4-FFF2-40B4-BE49-F238E27FC236}">
                  <a16:creationId xmlns:a16="http://schemas.microsoft.com/office/drawing/2014/main" id="{2219794C-1574-3A89-2DF9-A9152D25EA97}"/>
                </a:ext>
              </a:extLst>
            </p:cNvPr>
            <p:cNvSpPr/>
            <p:nvPr/>
          </p:nvSpPr>
          <p:spPr>
            <a:xfrm>
              <a:off x="1125055" y="1791529"/>
              <a:ext cx="1330464" cy="1700416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34" y="0"/>
                  </a:moveTo>
                  <a:cubicBezTo>
                    <a:pt x="1048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12" y="50983"/>
                    <a:pt x="12" y="51066"/>
                  </a:cubicBezTo>
                  <a:cubicBezTo>
                    <a:pt x="36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5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6" name="Google Shape;461;p21">
              <a:extLst>
                <a:ext uri="{FF2B5EF4-FFF2-40B4-BE49-F238E27FC236}">
                  <a16:creationId xmlns:a16="http://schemas.microsoft.com/office/drawing/2014/main" id="{8E3DD529-ED06-137D-5BEB-E1BB9EEB0F83}"/>
                </a:ext>
              </a:extLst>
            </p:cNvPr>
            <p:cNvSpPr/>
            <p:nvPr/>
          </p:nvSpPr>
          <p:spPr>
            <a:xfrm>
              <a:off x="1125055" y="3383281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12" y="1239"/>
                    <a:pt x="12" y="1322"/>
                  </a:cubicBezTo>
                  <a:cubicBezTo>
                    <a:pt x="36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5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5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36" y="477"/>
                    <a:pt x="12" y="263"/>
                  </a:cubicBezTo>
                  <a:cubicBezTo>
                    <a:pt x="12" y="167"/>
                    <a:pt x="0" y="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7" name="Google Shape;462;p21">
              <a:extLst>
                <a:ext uri="{FF2B5EF4-FFF2-40B4-BE49-F238E27FC236}">
                  <a16:creationId xmlns:a16="http://schemas.microsoft.com/office/drawing/2014/main" id="{3B231A91-825E-F34E-29F9-981453A9B068}"/>
                </a:ext>
              </a:extLst>
            </p:cNvPr>
            <p:cNvSpPr/>
            <p:nvPr/>
          </p:nvSpPr>
          <p:spPr>
            <a:xfrm>
              <a:off x="1125055" y="1757610"/>
              <a:ext cx="917472" cy="472864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80" y="8764"/>
                  </a:cubicBezTo>
                  <a:cubicBezTo>
                    <a:pt x="12930" y="8756"/>
                    <a:pt x="13149" y="8753"/>
                    <a:pt x="13329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1" y="977"/>
                  </a:cubicBezTo>
                  <a:cubicBezTo>
                    <a:pt x="28671" y="846"/>
                    <a:pt x="28671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59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8" name="Google Shape;463;p21">
              <a:extLst>
                <a:ext uri="{FF2B5EF4-FFF2-40B4-BE49-F238E27FC236}">
                  <a16:creationId xmlns:a16="http://schemas.microsoft.com/office/drawing/2014/main" id="{D7F9997D-8BBD-8CF8-E4BD-118042CA0793}"/>
                </a:ext>
              </a:extLst>
            </p:cNvPr>
            <p:cNvSpPr/>
            <p:nvPr/>
          </p:nvSpPr>
          <p:spPr>
            <a:xfrm>
              <a:off x="1124671" y="1532850"/>
              <a:ext cx="917856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56" y="0"/>
                    <a:pt x="381" y="3060"/>
                    <a:pt x="48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1" y="14716"/>
                    <a:pt x="12692" y="14633"/>
                  </a:cubicBezTo>
                  <a:cubicBezTo>
                    <a:pt x="12942" y="14629"/>
                    <a:pt x="13161" y="14627"/>
                    <a:pt x="13341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3" y="7608"/>
                  </a:cubicBezTo>
                  <a:lnTo>
                    <a:pt x="28683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83" y="7025"/>
                  </a:cubicBezTo>
                  <a:cubicBezTo>
                    <a:pt x="28683" y="7013"/>
                    <a:pt x="28683" y="6989"/>
                    <a:pt x="28683" y="6965"/>
                  </a:cubicBezTo>
                  <a:cubicBezTo>
                    <a:pt x="28492" y="3084"/>
                    <a:pt x="25289" y="0"/>
                    <a:pt x="21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5 years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(2018-2022)</a:t>
              </a:r>
              <a:endParaRPr sz="1800" b="1" dirty="0">
                <a:solidFill>
                  <a:srgbClr val="FFFFFF"/>
                </a:solidFill>
                <a:latin typeface="Century Gothic" panose="020B0502020202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" name="Google Shape;464;p21">
              <a:extLst>
                <a:ext uri="{FF2B5EF4-FFF2-40B4-BE49-F238E27FC236}">
                  <a16:creationId xmlns:a16="http://schemas.microsoft.com/office/drawing/2014/main" id="{601119AA-65B7-7B55-A70A-7D7820C52D7F}"/>
                </a:ext>
              </a:extLst>
            </p:cNvPr>
            <p:cNvSpPr/>
            <p:nvPr/>
          </p:nvSpPr>
          <p:spPr>
            <a:xfrm>
              <a:off x="1197821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34" y="2989"/>
                    <a:pt x="2989" y="2989"/>
                  </a:cubicBezTo>
                  <a:lnTo>
                    <a:pt x="34040" y="2989"/>
                  </a:lnTo>
                  <a:cubicBezTo>
                    <a:pt x="35695" y="2989"/>
                    <a:pt x="37041" y="1656"/>
                    <a:pt x="3704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10" name="Google Shape;465;p21">
              <a:extLst>
                <a:ext uri="{FF2B5EF4-FFF2-40B4-BE49-F238E27FC236}">
                  <a16:creationId xmlns:a16="http://schemas.microsoft.com/office/drawing/2014/main" id="{E6943B54-25EB-5C73-7D62-8E1EF83F67CD}"/>
                </a:ext>
              </a:extLst>
            </p:cNvPr>
            <p:cNvSpPr/>
            <p:nvPr/>
          </p:nvSpPr>
          <p:spPr>
            <a:xfrm>
              <a:off x="1670639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7" y="1"/>
                    <a:pt x="0" y="1680"/>
                    <a:pt x="0" y="3751"/>
                  </a:cubicBezTo>
                  <a:cubicBezTo>
                    <a:pt x="0" y="5811"/>
                    <a:pt x="1667" y="7490"/>
                    <a:pt x="3739" y="7490"/>
                  </a:cubicBezTo>
                  <a:cubicBezTo>
                    <a:pt x="5810" y="7490"/>
                    <a:pt x="7477" y="5811"/>
                    <a:pt x="7477" y="3751"/>
                  </a:cubicBezTo>
                  <a:cubicBezTo>
                    <a:pt x="7477" y="1680"/>
                    <a:pt x="5810" y="1"/>
                    <a:pt x="3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11" name="Google Shape;466;p21">
              <a:extLst>
                <a:ext uri="{FF2B5EF4-FFF2-40B4-BE49-F238E27FC236}">
                  <a16:creationId xmlns:a16="http://schemas.microsoft.com/office/drawing/2014/main" id="{81700FAB-1D00-08BD-9CAE-918DA4AE84DF}"/>
                </a:ext>
              </a:extLst>
            </p:cNvPr>
            <p:cNvSpPr/>
            <p:nvPr/>
          </p:nvSpPr>
          <p:spPr>
            <a:xfrm>
              <a:off x="1712142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2" y="1"/>
                  </a:moveTo>
                  <a:cubicBezTo>
                    <a:pt x="1096" y="1"/>
                    <a:pt x="1" y="1096"/>
                    <a:pt x="1" y="2453"/>
                  </a:cubicBezTo>
                  <a:cubicBezTo>
                    <a:pt x="1" y="3799"/>
                    <a:pt x="1096" y="4894"/>
                    <a:pt x="2442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12" name="Google Shape;467;p21">
              <a:extLst>
                <a:ext uri="{FF2B5EF4-FFF2-40B4-BE49-F238E27FC236}">
                  <a16:creationId xmlns:a16="http://schemas.microsoft.com/office/drawing/2014/main" id="{E87A09BC-F4E6-B94D-F53C-E34B713601E1}"/>
                </a:ext>
              </a:extLst>
            </p:cNvPr>
            <p:cNvSpPr/>
            <p:nvPr/>
          </p:nvSpPr>
          <p:spPr>
            <a:xfrm>
              <a:off x="1678639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13" name="Google Shape;468;p21">
              <a:extLst>
                <a:ext uri="{FF2B5EF4-FFF2-40B4-BE49-F238E27FC236}">
                  <a16:creationId xmlns:a16="http://schemas.microsoft.com/office/drawing/2014/main" id="{DECEA82F-B7CB-09D4-BDD0-C2C9B17C5E96}"/>
                </a:ext>
              </a:extLst>
            </p:cNvPr>
            <p:cNvSpPr txBox="1"/>
            <p:nvPr/>
          </p:nvSpPr>
          <p:spPr>
            <a:xfrm>
              <a:off x="1119759" y="2071632"/>
              <a:ext cx="1312523" cy="429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accent6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Nigeria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accent6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Avg: 1.8%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accent6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Highest: 3.6% (2021)</a:t>
              </a:r>
              <a:endParaRPr b="1" dirty="0">
                <a:solidFill>
                  <a:schemeClr val="accent6"/>
                </a:solidFill>
                <a:latin typeface="Century Gothic" panose="020B0502020202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469;p21">
              <a:extLst>
                <a:ext uri="{FF2B5EF4-FFF2-40B4-BE49-F238E27FC236}">
                  <a16:creationId xmlns:a16="http://schemas.microsoft.com/office/drawing/2014/main" id="{D5AF1364-501E-9E32-80AC-B7C53414E94C}"/>
                </a:ext>
              </a:extLst>
            </p:cNvPr>
            <p:cNvSpPr txBox="1"/>
            <p:nvPr/>
          </p:nvSpPr>
          <p:spPr>
            <a:xfrm>
              <a:off x="1125050" y="2479447"/>
              <a:ext cx="1330500" cy="553894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434343"/>
                  </a:solidFill>
                  <a:latin typeface="Century Gothic" panose="020B0502020202020204" pitchFamily="34" charset="0"/>
                  <a:ea typeface="Roboto"/>
                  <a:cs typeface="Roboto"/>
                  <a:sym typeface="Roboto"/>
                </a:rPr>
                <a:t>SSA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434343"/>
                  </a:solidFill>
                  <a:latin typeface="Century Gothic" panose="020B0502020202020204" pitchFamily="34" charset="0"/>
                  <a:ea typeface="Roboto"/>
                  <a:cs typeface="Roboto"/>
                  <a:sym typeface="Roboto"/>
                </a:rPr>
                <a:t>Avg: 2.7%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434343"/>
                  </a:solidFill>
                  <a:latin typeface="Century Gothic" panose="020B0502020202020204" pitchFamily="34" charset="0"/>
                  <a:ea typeface="Roboto"/>
                  <a:cs typeface="Roboto"/>
                  <a:sym typeface="Roboto"/>
                </a:rPr>
                <a:t>Highest: 4.8% (2021) </a:t>
              </a:r>
              <a:endParaRPr b="1" dirty="0">
                <a:solidFill>
                  <a:srgbClr val="434343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" name="Google Shape;469;p21">
            <a:extLst>
              <a:ext uri="{FF2B5EF4-FFF2-40B4-BE49-F238E27FC236}">
                <a16:creationId xmlns:a16="http://schemas.microsoft.com/office/drawing/2014/main" id="{48A2CF7D-0057-B1AF-D392-874191EFA3E0}"/>
              </a:ext>
            </a:extLst>
          </p:cNvPr>
          <p:cNvSpPr txBox="1"/>
          <p:nvPr/>
        </p:nvSpPr>
        <p:spPr>
          <a:xfrm>
            <a:off x="8985956" y="4805677"/>
            <a:ext cx="2829938" cy="10227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434343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World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434343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Avg: 2.7%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434343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Highest: 6.3% (2021)</a:t>
            </a:r>
            <a:endParaRPr b="1" dirty="0">
              <a:solidFill>
                <a:srgbClr val="434343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grpSp>
        <p:nvGrpSpPr>
          <p:cNvPr id="16" name="Google Shape;459;p21">
            <a:extLst>
              <a:ext uri="{FF2B5EF4-FFF2-40B4-BE49-F238E27FC236}">
                <a16:creationId xmlns:a16="http://schemas.microsoft.com/office/drawing/2014/main" id="{69B9B677-0F4E-DAF4-05F9-980E45967D18}"/>
              </a:ext>
            </a:extLst>
          </p:cNvPr>
          <p:cNvGrpSpPr/>
          <p:nvPr/>
        </p:nvGrpSpPr>
        <p:grpSpPr>
          <a:xfrm>
            <a:off x="6286500" y="1676400"/>
            <a:ext cx="2632018" cy="5056413"/>
            <a:chOff x="1124671" y="1532850"/>
            <a:chExt cx="1330879" cy="2442898"/>
          </a:xfrm>
          <a:solidFill>
            <a:srgbClr val="92D050"/>
          </a:solidFill>
        </p:grpSpPr>
        <p:sp>
          <p:nvSpPr>
            <p:cNvPr id="17" name="Google Shape;460;p21">
              <a:extLst>
                <a:ext uri="{FF2B5EF4-FFF2-40B4-BE49-F238E27FC236}">
                  <a16:creationId xmlns:a16="http://schemas.microsoft.com/office/drawing/2014/main" id="{612ABF78-9261-F110-C365-C51B94E8644C}"/>
                </a:ext>
              </a:extLst>
            </p:cNvPr>
            <p:cNvSpPr/>
            <p:nvPr/>
          </p:nvSpPr>
          <p:spPr>
            <a:xfrm>
              <a:off x="1125055" y="1791529"/>
              <a:ext cx="1330464" cy="1700416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34" y="0"/>
                  </a:moveTo>
                  <a:cubicBezTo>
                    <a:pt x="1048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12" y="50983"/>
                    <a:pt x="12" y="51066"/>
                  </a:cubicBezTo>
                  <a:cubicBezTo>
                    <a:pt x="36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5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18" name="Google Shape;461;p21">
              <a:extLst>
                <a:ext uri="{FF2B5EF4-FFF2-40B4-BE49-F238E27FC236}">
                  <a16:creationId xmlns:a16="http://schemas.microsoft.com/office/drawing/2014/main" id="{2A8BA612-135F-5731-447B-3C1EA0171CCE}"/>
                </a:ext>
              </a:extLst>
            </p:cNvPr>
            <p:cNvSpPr/>
            <p:nvPr/>
          </p:nvSpPr>
          <p:spPr>
            <a:xfrm>
              <a:off x="1125055" y="3383281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12" y="1239"/>
                    <a:pt x="12" y="1322"/>
                  </a:cubicBezTo>
                  <a:cubicBezTo>
                    <a:pt x="36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5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5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36" y="477"/>
                    <a:pt x="12" y="263"/>
                  </a:cubicBezTo>
                  <a:cubicBezTo>
                    <a:pt x="12" y="167"/>
                    <a:pt x="0" y="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19" name="Google Shape;462;p21">
              <a:extLst>
                <a:ext uri="{FF2B5EF4-FFF2-40B4-BE49-F238E27FC236}">
                  <a16:creationId xmlns:a16="http://schemas.microsoft.com/office/drawing/2014/main" id="{97D07CAE-77CA-D48D-2682-3B3140E206F0}"/>
                </a:ext>
              </a:extLst>
            </p:cNvPr>
            <p:cNvSpPr/>
            <p:nvPr/>
          </p:nvSpPr>
          <p:spPr>
            <a:xfrm>
              <a:off x="1125055" y="1757610"/>
              <a:ext cx="917472" cy="472864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80" y="8764"/>
                  </a:cubicBezTo>
                  <a:cubicBezTo>
                    <a:pt x="12930" y="8756"/>
                    <a:pt x="13149" y="8753"/>
                    <a:pt x="13329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1" y="977"/>
                  </a:cubicBezTo>
                  <a:cubicBezTo>
                    <a:pt x="28671" y="846"/>
                    <a:pt x="28671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59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20" name="Google Shape;463;p21">
              <a:extLst>
                <a:ext uri="{FF2B5EF4-FFF2-40B4-BE49-F238E27FC236}">
                  <a16:creationId xmlns:a16="http://schemas.microsoft.com/office/drawing/2014/main" id="{3B84EDA4-A7DA-7383-6C60-D292C7767CBA}"/>
                </a:ext>
              </a:extLst>
            </p:cNvPr>
            <p:cNvSpPr/>
            <p:nvPr/>
          </p:nvSpPr>
          <p:spPr>
            <a:xfrm>
              <a:off x="1124671" y="1532850"/>
              <a:ext cx="917856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56" y="0"/>
                    <a:pt x="381" y="3060"/>
                    <a:pt x="48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1" y="14716"/>
                    <a:pt x="12692" y="14633"/>
                  </a:cubicBezTo>
                  <a:cubicBezTo>
                    <a:pt x="12942" y="14629"/>
                    <a:pt x="13161" y="14627"/>
                    <a:pt x="13341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3" y="7608"/>
                  </a:cubicBezTo>
                  <a:lnTo>
                    <a:pt x="28683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83" y="7025"/>
                  </a:cubicBezTo>
                  <a:cubicBezTo>
                    <a:pt x="28683" y="7013"/>
                    <a:pt x="28683" y="6989"/>
                    <a:pt x="28683" y="6965"/>
                  </a:cubicBezTo>
                  <a:cubicBezTo>
                    <a:pt x="28492" y="3084"/>
                    <a:pt x="25289" y="0"/>
                    <a:pt x="21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2022</a:t>
              </a:r>
              <a:endParaRPr sz="1800" b="1" dirty="0">
                <a:solidFill>
                  <a:srgbClr val="FFFFFF"/>
                </a:solidFill>
                <a:latin typeface="Century Gothic" panose="020B0502020202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1" name="Google Shape;464;p21">
              <a:extLst>
                <a:ext uri="{FF2B5EF4-FFF2-40B4-BE49-F238E27FC236}">
                  <a16:creationId xmlns:a16="http://schemas.microsoft.com/office/drawing/2014/main" id="{1EA04E8C-C480-5376-597D-EEC31EC9BEAA}"/>
                </a:ext>
              </a:extLst>
            </p:cNvPr>
            <p:cNvSpPr/>
            <p:nvPr/>
          </p:nvSpPr>
          <p:spPr>
            <a:xfrm>
              <a:off x="1197821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34" y="2989"/>
                    <a:pt x="2989" y="2989"/>
                  </a:cubicBezTo>
                  <a:lnTo>
                    <a:pt x="34040" y="2989"/>
                  </a:lnTo>
                  <a:cubicBezTo>
                    <a:pt x="35695" y="2989"/>
                    <a:pt x="37041" y="1656"/>
                    <a:pt x="3704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22" name="Google Shape;465;p21">
              <a:extLst>
                <a:ext uri="{FF2B5EF4-FFF2-40B4-BE49-F238E27FC236}">
                  <a16:creationId xmlns:a16="http://schemas.microsoft.com/office/drawing/2014/main" id="{2691639C-3835-FF9F-14DF-A560EFE207EE}"/>
                </a:ext>
              </a:extLst>
            </p:cNvPr>
            <p:cNvSpPr/>
            <p:nvPr/>
          </p:nvSpPr>
          <p:spPr>
            <a:xfrm>
              <a:off x="1670639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7" y="1"/>
                    <a:pt x="0" y="1680"/>
                    <a:pt x="0" y="3751"/>
                  </a:cubicBezTo>
                  <a:cubicBezTo>
                    <a:pt x="0" y="5811"/>
                    <a:pt x="1667" y="7490"/>
                    <a:pt x="3739" y="7490"/>
                  </a:cubicBezTo>
                  <a:cubicBezTo>
                    <a:pt x="5810" y="7490"/>
                    <a:pt x="7477" y="5811"/>
                    <a:pt x="7477" y="3751"/>
                  </a:cubicBezTo>
                  <a:cubicBezTo>
                    <a:pt x="7477" y="1680"/>
                    <a:pt x="5810" y="1"/>
                    <a:pt x="3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23" name="Google Shape;466;p21">
              <a:extLst>
                <a:ext uri="{FF2B5EF4-FFF2-40B4-BE49-F238E27FC236}">
                  <a16:creationId xmlns:a16="http://schemas.microsoft.com/office/drawing/2014/main" id="{22170F1E-9234-D9FC-9F77-B0C1D49E2C69}"/>
                </a:ext>
              </a:extLst>
            </p:cNvPr>
            <p:cNvSpPr/>
            <p:nvPr/>
          </p:nvSpPr>
          <p:spPr>
            <a:xfrm>
              <a:off x="1712142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2" y="1"/>
                  </a:moveTo>
                  <a:cubicBezTo>
                    <a:pt x="1096" y="1"/>
                    <a:pt x="1" y="1096"/>
                    <a:pt x="1" y="2453"/>
                  </a:cubicBezTo>
                  <a:cubicBezTo>
                    <a:pt x="1" y="3799"/>
                    <a:pt x="1096" y="4894"/>
                    <a:pt x="2442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24" name="Google Shape;467;p21">
              <a:extLst>
                <a:ext uri="{FF2B5EF4-FFF2-40B4-BE49-F238E27FC236}">
                  <a16:creationId xmlns:a16="http://schemas.microsoft.com/office/drawing/2014/main" id="{B9B3F18A-260E-F324-E5B8-FEFEB4439F40}"/>
                </a:ext>
              </a:extLst>
            </p:cNvPr>
            <p:cNvSpPr/>
            <p:nvPr/>
          </p:nvSpPr>
          <p:spPr>
            <a:xfrm>
              <a:off x="1678639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Century Gothic" panose="020B0502020202020204" pitchFamily="34" charset="0"/>
              </a:endParaRPr>
            </a:p>
          </p:txBody>
        </p:sp>
        <p:sp>
          <p:nvSpPr>
            <p:cNvPr id="25" name="Google Shape;468;p21">
              <a:extLst>
                <a:ext uri="{FF2B5EF4-FFF2-40B4-BE49-F238E27FC236}">
                  <a16:creationId xmlns:a16="http://schemas.microsoft.com/office/drawing/2014/main" id="{202C0D79-7696-AD26-D85F-9A92C531283F}"/>
                </a:ext>
              </a:extLst>
            </p:cNvPr>
            <p:cNvSpPr txBox="1"/>
            <p:nvPr/>
          </p:nvSpPr>
          <p:spPr>
            <a:xfrm>
              <a:off x="1124671" y="2111226"/>
              <a:ext cx="1330500" cy="429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accent6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Nigeria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accent6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3.2%</a:t>
              </a:r>
              <a:endParaRPr sz="1800" b="1" dirty="0">
                <a:solidFill>
                  <a:schemeClr val="accent6"/>
                </a:solidFill>
                <a:latin typeface="Century Gothic" panose="020B0502020202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6" name="Google Shape;469;p21">
              <a:extLst>
                <a:ext uri="{FF2B5EF4-FFF2-40B4-BE49-F238E27FC236}">
                  <a16:creationId xmlns:a16="http://schemas.microsoft.com/office/drawing/2014/main" id="{E74F5932-6818-D654-5575-4CB81A02A525}"/>
                </a:ext>
              </a:extLst>
            </p:cNvPr>
            <p:cNvSpPr txBox="1"/>
            <p:nvPr/>
          </p:nvSpPr>
          <p:spPr>
            <a:xfrm>
              <a:off x="1125050" y="2479447"/>
              <a:ext cx="1330500" cy="553894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434343"/>
                  </a:solidFill>
                  <a:latin typeface="Century Gothic" panose="020B0502020202020204" pitchFamily="34" charset="0"/>
                  <a:ea typeface="Roboto"/>
                  <a:cs typeface="Roboto"/>
                  <a:sym typeface="Roboto"/>
                </a:rPr>
                <a:t>SSA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434343"/>
                  </a:solidFill>
                  <a:latin typeface="Century Gothic" panose="020B0502020202020204" pitchFamily="34" charset="0"/>
                  <a:ea typeface="Roboto"/>
                  <a:cs typeface="Roboto"/>
                  <a:sym typeface="Roboto"/>
                </a:rPr>
                <a:t>3.9</a:t>
              </a:r>
              <a:endParaRPr sz="1800" b="1" dirty="0">
                <a:solidFill>
                  <a:srgbClr val="434343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" name="Google Shape;469;p21">
            <a:extLst>
              <a:ext uri="{FF2B5EF4-FFF2-40B4-BE49-F238E27FC236}">
                <a16:creationId xmlns:a16="http://schemas.microsoft.com/office/drawing/2014/main" id="{A12C4087-F958-E1D7-3EC0-EAD9B5D2E3FD}"/>
              </a:ext>
            </a:extLst>
          </p:cNvPr>
          <p:cNvSpPr txBox="1"/>
          <p:nvPr/>
        </p:nvSpPr>
        <p:spPr>
          <a:xfrm>
            <a:off x="6095102" y="4805677"/>
            <a:ext cx="2821638" cy="8930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434343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World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434343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3.4%</a:t>
            </a:r>
            <a:endParaRPr sz="1800" b="1" dirty="0">
              <a:solidFill>
                <a:srgbClr val="434343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5745A8-75AC-6AC3-9AC0-405EC108524F}"/>
              </a:ext>
            </a:extLst>
          </p:cNvPr>
          <p:cNvSpPr txBox="1">
            <a:spLocks/>
          </p:cNvSpPr>
          <p:nvPr/>
        </p:nvSpPr>
        <p:spPr>
          <a:xfrm>
            <a:off x="376019" y="2626059"/>
            <a:ext cx="5400397" cy="878132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C2689F2-F90E-0C96-E004-89DA0579B085}"/>
              </a:ext>
            </a:extLst>
          </p:cNvPr>
          <p:cNvSpPr txBox="1">
            <a:spLocks/>
          </p:cNvSpPr>
          <p:nvPr/>
        </p:nvSpPr>
        <p:spPr>
          <a:xfrm>
            <a:off x="990600" y="1479920"/>
            <a:ext cx="5200650" cy="3808209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r>
              <a:rPr lang="en-US" sz="2000" dirty="0"/>
              <a:t>Nigeria is facing headwinds on all fronts</a:t>
            </a:r>
          </a:p>
          <a:p>
            <a:pPr hangingPunct="1">
              <a:lnSpc>
                <a:spcPct val="200000"/>
              </a:lnSpc>
            </a:pPr>
            <a:r>
              <a:rPr lang="en-US" sz="2000" dirty="0"/>
              <a:t>Economic growth remains tepid </a:t>
            </a:r>
          </a:p>
          <a:p>
            <a:pPr hangingPunct="1">
              <a:lnSpc>
                <a:spcPct val="200000"/>
              </a:lnSpc>
            </a:pPr>
            <a:r>
              <a:rPr lang="en-US" sz="2000" dirty="0"/>
              <a:t>Nigeria underperforms its peers</a:t>
            </a:r>
          </a:p>
          <a:p>
            <a:pPr lvl="1" hangingPunct="1">
              <a:lnSpc>
                <a:spcPct val="200000"/>
              </a:lnSpc>
            </a:pPr>
            <a:r>
              <a:rPr lang="en-US" sz="2000" dirty="0"/>
              <a:t>Had two recessions in 5 years (2016 &amp; 2020)</a:t>
            </a:r>
          </a:p>
          <a:p>
            <a:pPr hangingPunct="1">
              <a:lnSpc>
                <a:spcPct val="200000"/>
              </a:lnSpc>
            </a:pPr>
            <a:r>
              <a:rPr lang="en-US" sz="2000" dirty="0"/>
              <a:t>Productivity growth stagnated </a:t>
            </a:r>
            <a:r>
              <a:rPr lang="en-US" sz="2000" dirty="0">
                <a:solidFill>
                  <a:schemeClr val="tx1"/>
                </a:solidFill>
              </a:rPr>
              <a:t>at 0.9%</a:t>
            </a:r>
          </a:p>
          <a:p>
            <a:pPr marL="50800" indent="0" hangingPunct="1">
              <a:lnSpc>
                <a:spcPct val="20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47882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7D6-74C1-ED43-2134-B7CB49B1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83" y="621919"/>
            <a:ext cx="11328617" cy="700287"/>
          </a:xfrm>
        </p:spPr>
        <p:txBody>
          <a:bodyPr/>
          <a:lstStyle/>
          <a:p>
            <a:r>
              <a:rPr lang="en-US" sz="2800" dirty="0"/>
              <a:t>NIGERIA ADDS MORE TO GLOBAL POPULATION THAN OUTPUT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5745A8-75AC-6AC3-9AC0-405EC108524F}"/>
              </a:ext>
            </a:extLst>
          </p:cNvPr>
          <p:cNvSpPr txBox="1">
            <a:spLocks/>
          </p:cNvSpPr>
          <p:nvPr/>
        </p:nvSpPr>
        <p:spPr>
          <a:xfrm>
            <a:off x="376019" y="2626059"/>
            <a:ext cx="5400397" cy="878132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C2689F2-F90E-0C96-E004-89DA0579B085}"/>
              </a:ext>
            </a:extLst>
          </p:cNvPr>
          <p:cNvSpPr txBox="1">
            <a:spLocks/>
          </p:cNvSpPr>
          <p:nvPr/>
        </p:nvSpPr>
        <p:spPr>
          <a:xfrm>
            <a:off x="6488953" y="910140"/>
            <a:ext cx="1131048" cy="700287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hangingPunct="1">
              <a:lnSpc>
                <a:spcPct val="200000"/>
              </a:lnSpc>
              <a:buNone/>
            </a:pPr>
            <a:r>
              <a:rPr lang="en-US" sz="1800" b="1" dirty="0"/>
              <a:t>Nigeria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7378FA-8327-2EAC-F64B-0E5C291A67E2}"/>
              </a:ext>
            </a:extLst>
          </p:cNvPr>
          <p:cNvSpPr/>
          <p:nvPr/>
        </p:nvSpPr>
        <p:spPr>
          <a:xfrm>
            <a:off x="5396089" y="1448097"/>
            <a:ext cx="3433387" cy="4739759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   Population: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216 </a:t>
            </a:r>
            <a:r>
              <a:rPr lang="en-US" dirty="0" err="1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mn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 (2022)</a:t>
            </a: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  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% of global: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3%</a:t>
            </a: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   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10-year increase: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45 </a:t>
            </a:r>
            <a:r>
              <a:rPr lang="en-US" dirty="0" err="1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mn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   % increase: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21%</a:t>
            </a:r>
            <a:endParaRPr lang="en-US" b="1" dirty="0">
              <a:solidFill>
                <a:srgbClr val="0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  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% of Global increase: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6%</a:t>
            </a: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   Size of the Economy: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$477bn</a:t>
            </a:r>
            <a:b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   % of global: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0.5%</a:t>
            </a: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  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10 year increase: </a:t>
            </a:r>
            <a:r>
              <a:rPr kumimoji="0" lang="en-US" sz="1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$38bn (decrease) </a:t>
            </a: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 % </a:t>
            </a:r>
            <a:r>
              <a:rPr kumimoji="0" lang="en-US" sz="1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increase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7% (decrease)</a:t>
            </a:r>
          </a:p>
          <a:p>
            <a:pPr marL="0" marR="0" indent="0" algn="l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  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% of Global increase: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0.2%(decrease)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F95F2E8-0DD1-4D23-24EE-700B8C4E3292}"/>
              </a:ext>
            </a:extLst>
          </p:cNvPr>
          <p:cNvSpPr/>
          <p:nvPr/>
        </p:nvSpPr>
        <p:spPr>
          <a:xfrm>
            <a:off x="8603696" y="1546578"/>
            <a:ext cx="3588304" cy="4847273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Current Global Population</a:t>
            </a:r>
          </a:p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entury Gothic" panose="020B0502020202020204" pitchFamily="34" charset="0"/>
              </a:rPr>
              <a:t>8.0 bn</a:t>
            </a:r>
          </a:p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10-year pop growth</a:t>
            </a:r>
          </a:p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10%</a:t>
            </a:r>
          </a:p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Century Gothic" panose="020B0502020202020204" pitchFamily="34" charset="0"/>
              </a:rPr>
              <a:t>Current Global Output</a:t>
            </a:r>
          </a:p>
          <a:p>
            <a:pPr algn="ctr">
              <a:lnSpc>
                <a:spcPct val="200000"/>
              </a:lnSpc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Arial"/>
              </a:rPr>
              <a:t>$100.2trn</a:t>
            </a:r>
          </a:p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Century Gothic" panose="020B0502020202020204" pitchFamily="34" charset="0"/>
              </a:rPr>
              <a:t>10-year growth</a:t>
            </a:r>
          </a:p>
          <a:p>
            <a:pPr marL="0" marR="0" indent="0" algn="ctr" defTabSz="9144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entury Gothic" panose="020B0502020202020204" pitchFamily="34" charset="0"/>
              </a:rPr>
              <a:t>30%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0D3281A-BCF5-7B41-B402-401F92CE0173}"/>
              </a:ext>
            </a:extLst>
          </p:cNvPr>
          <p:cNvSpPr txBox="1">
            <a:spLocks/>
          </p:cNvSpPr>
          <p:nvPr/>
        </p:nvSpPr>
        <p:spPr>
          <a:xfrm>
            <a:off x="876300" y="1504949"/>
            <a:ext cx="4567862" cy="5275855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200000"/>
              </a:lnSpc>
            </a:pPr>
            <a:r>
              <a:rPr lang="en-US" sz="1600" dirty="0"/>
              <a:t>Nigeria accounts for </a:t>
            </a:r>
          </a:p>
          <a:p>
            <a:pPr lvl="1" hangingPunct="1">
              <a:lnSpc>
                <a:spcPct val="200000"/>
              </a:lnSpc>
            </a:pPr>
            <a:r>
              <a:rPr lang="en-US" sz="1600" dirty="0"/>
              <a:t>3% of global growth and 0.5% of global output</a:t>
            </a:r>
          </a:p>
          <a:p>
            <a:pPr lvl="1" hangingPunct="1">
              <a:lnSpc>
                <a:spcPct val="200000"/>
              </a:lnSpc>
            </a:pPr>
            <a:r>
              <a:rPr lang="en-US" sz="1600" dirty="0"/>
              <a:t>6% of global population growth and       -0.2% of global output growth</a:t>
            </a:r>
          </a:p>
          <a:p>
            <a:pPr hangingPunct="1">
              <a:lnSpc>
                <a:spcPct val="200000"/>
              </a:lnSpc>
            </a:pPr>
            <a:r>
              <a:rPr lang="en-US" sz="1600" dirty="0"/>
              <a:t>Nigeria’s population grew by 21% in 10 years while output decreased by 7%</a:t>
            </a:r>
          </a:p>
          <a:p>
            <a:pPr hangingPunct="1">
              <a:lnSpc>
                <a:spcPct val="200000"/>
              </a:lnSpc>
            </a:pPr>
            <a:r>
              <a:rPr lang="en-US" sz="1600" dirty="0"/>
              <a:t>Global population grew by only 10% in 10 years while output increased  by 30%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54839F5-0D29-C909-76A7-BB78B4327D35}"/>
              </a:ext>
            </a:extLst>
          </p:cNvPr>
          <p:cNvSpPr txBox="1">
            <a:spLocks/>
          </p:cNvSpPr>
          <p:nvPr/>
        </p:nvSpPr>
        <p:spPr>
          <a:xfrm>
            <a:off x="9967009" y="951097"/>
            <a:ext cx="1131048" cy="700287"/>
          </a:xfrm>
          <a:prstGeom prst="rect">
            <a:avLst/>
          </a:prstGeom>
        </p:spPr>
        <p:txBody>
          <a:bodyPr/>
          <a:lstStyle>
            <a:lvl1pPr marL="4572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77900" marR="0" indent="-4445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13839" marR="0" indent="-4978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19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4765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9337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3909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8481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05300" marR="0" indent="-533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hangingPunct="1">
              <a:lnSpc>
                <a:spcPct val="200000"/>
              </a:lnSpc>
              <a:buNone/>
            </a:pPr>
            <a:r>
              <a:rPr lang="en-US" sz="1800" b="1" dirty="0"/>
              <a:t>World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68DE307-B863-6956-4EFF-A041DB7740AD}"/>
              </a:ext>
            </a:extLst>
          </p:cNvPr>
          <p:cNvCxnSpPr/>
          <p:nvPr/>
        </p:nvCxnSpPr>
        <p:spPr>
          <a:xfrm>
            <a:off x="5544409" y="3812822"/>
            <a:ext cx="3285067" cy="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1549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FF"/>
      </a:hlink>
      <a:folHlink>
        <a:srgbClr val="FF00FF"/>
      </a:folHlink>
    </a:clrScheme>
    <a:fontScheme name="1_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3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Century Gothic" panose="020B0502020202020204" pitchFamily="34" charset="0"/>
            <a:ea typeface="+mj-ea"/>
            <a:cs typeface="+mj-cs"/>
            <a:sym typeface="Calibri" panose="020F0502020204030204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FF"/>
      </a:hlink>
      <a:folHlink>
        <a:srgbClr val="FF00FF"/>
      </a:folHlink>
    </a:clrScheme>
    <a:fontScheme name="1_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FF"/>
      </a:hlink>
      <a:folHlink>
        <a:srgbClr val="FF00FF"/>
      </a:folHlink>
    </a:clrScheme>
    <a:fontScheme name="1_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</TotalTime>
  <Words>2860</Words>
  <Application>Microsoft Office PowerPoint</Application>
  <PresentationFormat>Widescreen</PresentationFormat>
  <Paragraphs>648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63</vt:i4>
      </vt:variant>
    </vt:vector>
  </HeadingPairs>
  <TitlesOfParts>
    <vt:vector size="80" baseType="lpstr">
      <vt:lpstr>Arial</vt:lpstr>
      <vt:lpstr>Calibri</vt:lpstr>
      <vt:lpstr>Calibri Light</vt:lpstr>
      <vt:lpstr>Century Gothic</vt:lpstr>
      <vt:lpstr>Cooper Black</vt:lpstr>
      <vt:lpstr>Corben</vt:lpstr>
      <vt:lpstr>Courier New</vt:lpstr>
      <vt:lpstr>Elephant</vt:lpstr>
      <vt:lpstr>Garamond</vt:lpstr>
      <vt:lpstr>Helvetica</vt:lpstr>
      <vt:lpstr>Monotype Corsiva</vt:lpstr>
      <vt:lpstr>Open Sans Light</vt:lpstr>
      <vt:lpstr>Wingdings</vt:lpstr>
      <vt:lpstr>1_Office Theme</vt:lpstr>
      <vt:lpstr>2_Office Theme</vt:lpstr>
      <vt:lpstr>Custom Design</vt:lpstr>
      <vt:lpstr>3_Office Theme</vt:lpstr>
      <vt:lpstr>PowerPoint Presentation</vt:lpstr>
      <vt:lpstr>PowerPoint Presentation</vt:lpstr>
      <vt:lpstr>CURRENT STATE  ASSESMENT</vt:lpstr>
      <vt:lpstr>FISCAL PICTURE</vt:lpstr>
      <vt:lpstr>MACROECONOMIC INDICATORS</vt:lpstr>
      <vt:lpstr>SOCIAL INDICATORS</vt:lpstr>
      <vt:lpstr>TAKEAWAYS</vt:lpstr>
      <vt:lpstr>GROWTH IS STAGNATING</vt:lpstr>
      <vt:lpstr>NIGERIA ADDS MORE TO GLOBAL POPULATION THAN OUTPUT</vt:lpstr>
      <vt:lpstr>2022 GROWTH – WHAT THE BIG NUMBERS ARE MASKING</vt:lpstr>
      <vt:lpstr>NIGERIA’S PER CAPITA INCOME LOWER THAN ITS PEERS</vt:lpstr>
      <vt:lpstr>MACROECONOMIC STABILITY IS DETERIORATING</vt:lpstr>
      <vt:lpstr>UNCERTAIN POLICY ENVIRONMENT STYMIES INVESTMENT</vt:lpstr>
      <vt:lpstr>INFLATIONARY PRESSURE – PERMANENT OR TRANSITORY?</vt:lpstr>
      <vt:lpstr>INFLATIONARY PRESSURE – IS NIGERIA AN OUTLIER?</vt:lpstr>
      <vt:lpstr>INFLATION STOKING FACTORS ARE STRUCTURAL</vt:lpstr>
      <vt:lpstr>MPR UP, INFLATION UP – WHAT ELSE CAN THE MPC DO?</vt:lpstr>
      <vt:lpstr>IS NIGERIA APPROACHING A FISCAL CLIFF?</vt:lpstr>
      <vt:lpstr>REVENUE AS % OF GDP IS DECLINING STEADILY</vt:lpstr>
      <vt:lpstr>OIL REVENUE IN A FREE FALL</vt:lpstr>
      <vt:lpstr>DEBT SERVICE COST NOW THE KING</vt:lpstr>
      <vt:lpstr>PMS SUBSIDY - AN EXPENDITURE THAT “PASSETH ALL UNDERSTANDING”</vt:lpstr>
      <vt:lpstr>PETROL PRICES ACROSS THE BORDERS</vt:lpstr>
      <vt:lpstr>PETROL PRICES IN OPEC COUNTRIES</vt:lpstr>
      <vt:lpstr>SUBSIDY REMOVAL IS NOT AS EASY AS IT SEEMS</vt:lpstr>
      <vt:lpstr>BORROWING FOR VALUE &amp; INVESTMENT</vt:lpstr>
      <vt:lpstr>IF YOU MUST BORROW, BORROW TO INVEST</vt:lpstr>
      <vt:lpstr>ANY CORRELATION BETWEEN DEBT &amp; IGR?</vt:lpstr>
      <vt:lpstr>A TYPICAL DEBT-FINANCED PROJECT</vt:lpstr>
      <vt:lpstr>A TYPICAL DEBT-FINANCED PROJECT</vt:lpstr>
      <vt:lpstr>WHERE DOO YOU HAVE COMPETITIVE ADVANTAGE?</vt:lpstr>
      <vt:lpstr>ELECTRONIC MONEY TRANSFER LEVY</vt:lpstr>
      <vt:lpstr>WHAT SHOULD THE STATES BE DOING?</vt:lpstr>
      <vt:lpstr>FISCAL CONSOLIDATION &amp; BENEFITS OF REFORMS</vt:lpstr>
      <vt:lpstr>REFORM AGENDA</vt:lpstr>
      <vt:lpstr>REFORM AGENDA</vt:lpstr>
      <vt:lpstr>SUBSIDY REMOVAL – IMPACTS ON STATES </vt:lpstr>
      <vt:lpstr>CURRENCY ADJUSTMENT – IMPACTS ON STATES </vt:lpstr>
      <vt:lpstr>INCREASE VAT TO 10%</vt:lpstr>
      <vt:lpstr>REFORMS ALSO INVOLVES RISK MANAGEMENT</vt:lpstr>
      <vt:lpstr>PALLIATIVE PROGRAMMES </vt:lpstr>
      <vt:lpstr>PowerPoint Presentation</vt:lpstr>
      <vt:lpstr>INVESTMENT IN SECURITY</vt:lpstr>
      <vt:lpstr>PRIORITIZE REVENUE GENERATION</vt:lpstr>
      <vt:lpstr>FOCUS ON VALUE CREATION</vt:lpstr>
      <vt:lpstr>POLITICAL, MARKET &amp; POLICY RISKS </vt:lpstr>
      <vt:lpstr>WHAT YOU THINK IS NOT WHAT YOU SEE</vt:lpstr>
      <vt:lpstr>DARE THE RISK, THERE IS TROPHY AFTERWARDS</vt:lpstr>
      <vt:lpstr>IT’S NOT OVER YET </vt:lpstr>
      <vt:lpstr>SANCTITY OF CONTRACT – THE P&amp;ID CASE </vt:lpstr>
      <vt:lpstr>P&amp;ID CASE-CAN NIGERIA BREAK AWAY FROM THE DOOM LOOP?</vt:lpstr>
      <vt:lpstr>DANGOTE REFINERY – A GAME CHANGER</vt:lpstr>
      <vt:lpstr>SEGMENTS OF THE OIL  &amp; GAS INDUSTRY</vt:lpstr>
      <vt:lpstr>DANGOTE REFINERY – QUICK FACTS</vt:lpstr>
      <vt:lpstr>DANGOTE REFINERY – QUICK FACTS</vt:lpstr>
      <vt:lpstr>DANGOTE REFINERY - WHERE IS THE MARKET?</vt:lpstr>
      <vt:lpstr>DANGOTE REFINERY: DIMENSIONAL IMPACT ON THE NIGERIAN ECONOMY</vt:lpstr>
      <vt:lpstr>DANGOTE REFINERY: IMPACT ON GOVERNMENT REVENUE</vt:lpstr>
      <vt:lpstr>DANGOTE REFINERY: IMPACT ON PRODUCTIVITY</vt:lpstr>
      <vt:lpstr>IS DANGOTE REFINERY A SILVER BULLET?</vt:lpstr>
      <vt:lpstr>SUMMARY &amp; CONCLUSION</vt:lpstr>
      <vt:lpstr>THE KEY TAKEAWAYS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Banana Republic/Failed State</dc:title>
  <dc:creator>FUNMI</dc:creator>
  <cp:lastModifiedBy>IzuClems</cp:lastModifiedBy>
  <cp:revision>198</cp:revision>
  <cp:lastPrinted>2023-05-15T20:01:44Z</cp:lastPrinted>
  <dcterms:modified xsi:type="dcterms:W3CDTF">2023-05-16T06:13:53Z</dcterms:modified>
</cp:coreProperties>
</file>