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handoutMasterIdLst>
    <p:handoutMasterId r:id="rId12"/>
  </p:handoutMasterIdLst>
  <p:sldIdLst>
    <p:sldId id="528" r:id="rId2"/>
    <p:sldId id="407" r:id="rId3"/>
    <p:sldId id="553" r:id="rId4"/>
    <p:sldId id="558" r:id="rId5"/>
    <p:sldId id="557" r:id="rId6"/>
    <p:sldId id="550" r:id="rId7"/>
    <p:sldId id="552" r:id="rId8"/>
    <p:sldId id="555" r:id="rId9"/>
    <p:sldId id="532" r:id="rId10"/>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5" autoAdjust="0"/>
    <p:restoredTop sz="94249" autoAdjust="0"/>
  </p:normalViewPr>
  <p:slideViewPr>
    <p:cSldViewPr>
      <p:cViewPr varScale="1">
        <p:scale>
          <a:sx n="82" d="100"/>
          <a:sy n="82" d="100"/>
        </p:scale>
        <p:origin x="490"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IGR as % of Total State Revenues 2022</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Sheet1!$C$1</c:f>
              <c:strCache>
                <c:ptCount val="1"/>
                <c:pt idx="0">
                  <c:v>Internally Generated Revenue</c:v>
                </c:pt>
              </c:strCache>
            </c:strRef>
          </c:tx>
          <c:spPr>
            <a:solidFill>
              <a:schemeClr val="accent1"/>
            </a:solidFill>
            <a:ln>
              <a:noFill/>
            </a:ln>
            <a:effectLst/>
          </c:spPr>
          <c:invertIfNegative val="0"/>
          <c:cat>
            <c:strRef>
              <c:f>Sheet1!$A$2:$A$37</c:f>
              <c:strCache>
                <c:ptCount val="36"/>
                <c:pt idx="0">
                  <c:v>Abia</c:v>
                </c:pt>
                <c:pt idx="1">
                  <c:v>Adamawa</c:v>
                </c:pt>
                <c:pt idx="2">
                  <c:v>Akwa Ibom</c:v>
                </c:pt>
                <c:pt idx="3">
                  <c:v>Anambra</c:v>
                </c:pt>
                <c:pt idx="4">
                  <c:v>Bauchi</c:v>
                </c:pt>
                <c:pt idx="5">
                  <c:v>Bayelsa</c:v>
                </c:pt>
                <c:pt idx="6">
                  <c:v>Benue</c:v>
                </c:pt>
                <c:pt idx="7">
                  <c:v>Borno</c:v>
                </c:pt>
                <c:pt idx="8">
                  <c:v>Cross Rivers</c:v>
                </c:pt>
                <c:pt idx="9">
                  <c:v>Delta</c:v>
                </c:pt>
                <c:pt idx="10">
                  <c:v>Ebonyi</c:v>
                </c:pt>
                <c:pt idx="11">
                  <c:v>Edo</c:v>
                </c:pt>
                <c:pt idx="12">
                  <c:v>Ekiti </c:v>
                </c:pt>
                <c:pt idx="13">
                  <c:v>Enugu </c:v>
                </c:pt>
                <c:pt idx="14">
                  <c:v>Gombe </c:v>
                </c:pt>
                <c:pt idx="15">
                  <c:v>Imo </c:v>
                </c:pt>
                <c:pt idx="16">
                  <c:v>Jigawa</c:v>
                </c:pt>
                <c:pt idx="17">
                  <c:v>Kaduna </c:v>
                </c:pt>
                <c:pt idx="18">
                  <c:v>Kano </c:v>
                </c:pt>
                <c:pt idx="19">
                  <c:v>Katsina</c:v>
                </c:pt>
                <c:pt idx="20">
                  <c:v>Kebbi </c:v>
                </c:pt>
                <c:pt idx="21">
                  <c:v>Kogi </c:v>
                </c:pt>
                <c:pt idx="22">
                  <c:v>Kwara </c:v>
                </c:pt>
                <c:pt idx="23">
                  <c:v>Lagos </c:v>
                </c:pt>
                <c:pt idx="24">
                  <c:v>Nasarawa</c:v>
                </c:pt>
                <c:pt idx="25">
                  <c:v>Niger</c:v>
                </c:pt>
                <c:pt idx="26">
                  <c:v>Ogun</c:v>
                </c:pt>
                <c:pt idx="27">
                  <c:v>Ondo</c:v>
                </c:pt>
                <c:pt idx="28">
                  <c:v>Osun</c:v>
                </c:pt>
                <c:pt idx="29">
                  <c:v>Oyo</c:v>
                </c:pt>
                <c:pt idx="30">
                  <c:v>Plateau</c:v>
                </c:pt>
                <c:pt idx="31">
                  <c:v>Rivers</c:v>
                </c:pt>
                <c:pt idx="32">
                  <c:v>Sokoto</c:v>
                </c:pt>
                <c:pt idx="33">
                  <c:v>Taraba</c:v>
                </c:pt>
                <c:pt idx="34">
                  <c:v>Yobe</c:v>
                </c:pt>
                <c:pt idx="35">
                  <c:v>Zamfara</c:v>
                </c:pt>
              </c:strCache>
            </c:strRef>
          </c:cat>
          <c:val>
            <c:numRef>
              <c:f>Sheet1!$C$2:$C$37</c:f>
              <c:numCache>
                <c:formatCode>_(* #,##0.00_);_(* \(#,##0.00\);_(* "-"??_);_(@_)</c:formatCode>
                <c:ptCount val="36"/>
                <c:pt idx="0">
                  <c:v>14671268157.84</c:v>
                </c:pt>
                <c:pt idx="1">
                  <c:v>10145248073.276455</c:v>
                </c:pt>
                <c:pt idx="2">
                  <c:v>29538999411.969997</c:v>
                </c:pt>
                <c:pt idx="3">
                  <c:v>32583102743.43</c:v>
                </c:pt>
                <c:pt idx="4">
                  <c:v>18209207441.010002</c:v>
                </c:pt>
                <c:pt idx="5">
                  <c:v>14564751435.870001</c:v>
                </c:pt>
                <c:pt idx="6">
                  <c:v>17351144510.978962</c:v>
                </c:pt>
                <c:pt idx="7">
                  <c:v>19198880899.699997</c:v>
                </c:pt>
                <c:pt idx="8">
                  <c:v>18128400621.970001</c:v>
                </c:pt>
                <c:pt idx="9">
                  <c:v>75627056963.669998</c:v>
                </c:pt>
                <c:pt idx="10">
                  <c:v>23892936818.709999</c:v>
                </c:pt>
                <c:pt idx="11">
                  <c:v>38000497915.993507</c:v>
                </c:pt>
                <c:pt idx="12">
                  <c:v>13031941339.780001</c:v>
                </c:pt>
                <c:pt idx="13">
                  <c:v>25116014604.159996</c:v>
                </c:pt>
                <c:pt idx="14">
                  <c:v>14307846944.059999</c:v>
                </c:pt>
                <c:pt idx="15">
                  <c:v>19378562379.103424</c:v>
                </c:pt>
                <c:pt idx="16">
                  <c:v>59399588177.110008</c:v>
                </c:pt>
                <c:pt idx="17">
                  <c:v>59981906610.029999</c:v>
                </c:pt>
                <c:pt idx="18">
                  <c:v>37442935788.832764</c:v>
                </c:pt>
                <c:pt idx="19">
                  <c:v>13857840264.459999</c:v>
                </c:pt>
                <c:pt idx="20">
                  <c:v>10542326321.67</c:v>
                </c:pt>
                <c:pt idx="21">
                  <c:v>17884458694.68</c:v>
                </c:pt>
                <c:pt idx="22">
                  <c:v>35468482201.5</c:v>
                </c:pt>
                <c:pt idx="23">
                  <c:v>656347351703.39001</c:v>
                </c:pt>
                <c:pt idx="24">
                  <c:v>20893777253.77</c:v>
                </c:pt>
                <c:pt idx="25">
                  <c:v>12106729379.18</c:v>
                </c:pt>
                <c:pt idx="26">
                  <c:v>119242693669.52002</c:v>
                </c:pt>
                <c:pt idx="27">
                  <c:v>26847940991.170101</c:v>
                </c:pt>
                <c:pt idx="28">
                  <c:v>24445504013.899994</c:v>
                </c:pt>
                <c:pt idx="29">
                  <c:v>39243881413.849998</c:v>
                </c:pt>
                <c:pt idx="30">
                  <c:v>15696762542.02</c:v>
                </c:pt>
                <c:pt idx="31">
                  <c:v>179042345384.21002</c:v>
                </c:pt>
                <c:pt idx="32">
                  <c:v>23604452637.259998</c:v>
                </c:pt>
                <c:pt idx="33">
                  <c:v>8747584254.4599991</c:v>
                </c:pt>
                <c:pt idx="34">
                  <c:v>9940554641.7399979</c:v>
                </c:pt>
                <c:pt idx="35">
                  <c:v>19055366243.869999</c:v>
                </c:pt>
              </c:numCache>
            </c:numRef>
          </c:val>
          <c:extLst>
            <c:ext xmlns:c16="http://schemas.microsoft.com/office/drawing/2014/chart" uri="{C3380CC4-5D6E-409C-BE32-E72D297353CC}">
              <c16:uniqueId val="{00000000-05D9-427C-9918-265DF03B3428}"/>
            </c:ext>
          </c:extLst>
        </c:ser>
        <c:ser>
          <c:idx val="1"/>
          <c:order val="1"/>
          <c:tx>
            <c:strRef>
              <c:f>Sheet1!$E$1</c:f>
              <c:strCache>
                <c:ptCount val="1"/>
                <c:pt idx="0">
                  <c:v>Total</c:v>
                </c:pt>
              </c:strCache>
            </c:strRef>
          </c:tx>
          <c:spPr>
            <a:solidFill>
              <a:schemeClr val="accent2"/>
            </a:solidFill>
            <a:ln>
              <a:noFill/>
            </a:ln>
            <a:effectLst/>
          </c:spPr>
          <c:invertIfNegative val="0"/>
          <c:cat>
            <c:strRef>
              <c:f>Sheet1!$A$2:$A$37</c:f>
              <c:strCache>
                <c:ptCount val="36"/>
                <c:pt idx="0">
                  <c:v>Abia</c:v>
                </c:pt>
                <c:pt idx="1">
                  <c:v>Adamawa</c:v>
                </c:pt>
                <c:pt idx="2">
                  <c:v>Akwa Ibom</c:v>
                </c:pt>
                <c:pt idx="3">
                  <c:v>Anambra</c:v>
                </c:pt>
                <c:pt idx="4">
                  <c:v>Bauchi</c:v>
                </c:pt>
                <c:pt idx="5">
                  <c:v>Bayelsa</c:v>
                </c:pt>
                <c:pt idx="6">
                  <c:v>Benue</c:v>
                </c:pt>
                <c:pt idx="7">
                  <c:v>Borno</c:v>
                </c:pt>
                <c:pt idx="8">
                  <c:v>Cross Rivers</c:v>
                </c:pt>
                <c:pt idx="9">
                  <c:v>Delta</c:v>
                </c:pt>
                <c:pt idx="10">
                  <c:v>Ebonyi</c:v>
                </c:pt>
                <c:pt idx="11">
                  <c:v>Edo</c:v>
                </c:pt>
                <c:pt idx="12">
                  <c:v>Ekiti </c:v>
                </c:pt>
                <c:pt idx="13">
                  <c:v>Enugu </c:v>
                </c:pt>
                <c:pt idx="14">
                  <c:v>Gombe </c:v>
                </c:pt>
                <c:pt idx="15">
                  <c:v>Imo </c:v>
                </c:pt>
                <c:pt idx="16">
                  <c:v>Jigawa</c:v>
                </c:pt>
                <c:pt idx="17">
                  <c:v>Kaduna </c:v>
                </c:pt>
                <c:pt idx="18">
                  <c:v>Kano </c:v>
                </c:pt>
                <c:pt idx="19">
                  <c:v>Katsina</c:v>
                </c:pt>
                <c:pt idx="20">
                  <c:v>Kebbi </c:v>
                </c:pt>
                <c:pt idx="21">
                  <c:v>Kogi </c:v>
                </c:pt>
                <c:pt idx="22">
                  <c:v>Kwara </c:v>
                </c:pt>
                <c:pt idx="23">
                  <c:v>Lagos </c:v>
                </c:pt>
                <c:pt idx="24">
                  <c:v>Nasarawa</c:v>
                </c:pt>
                <c:pt idx="25">
                  <c:v>Niger</c:v>
                </c:pt>
                <c:pt idx="26">
                  <c:v>Ogun</c:v>
                </c:pt>
                <c:pt idx="27">
                  <c:v>Ondo</c:v>
                </c:pt>
                <c:pt idx="28">
                  <c:v>Osun</c:v>
                </c:pt>
                <c:pt idx="29">
                  <c:v>Oyo</c:v>
                </c:pt>
                <c:pt idx="30">
                  <c:v>Plateau</c:v>
                </c:pt>
                <c:pt idx="31">
                  <c:v>Rivers</c:v>
                </c:pt>
                <c:pt idx="32">
                  <c:v>Sokoto</c:v>
                </c:pt>
                <c:pt idx="33">
                  <c:v>Taraba</c:v>
                </c:pt>
                <c:pt idx="34">
                  <c:v>Yobe</c:v>
                </c:pt>
                <c:pt idx="35">
                  <c:v>Zamfara</c:v>
                </c:pt>
              </c:strCache>
            </c:strRef>
          </c:cat>
          <c:val>
            <c:numRef>
              <c:f>Sheet1!$E$2:$E$37</c:f>
              <c:numCache>
                <c:formatCode>_(* #,##0.00_);_(* \(#,##0.00\);_(* "-"??_);_(@_)</c:formatCode>
                <c:ptCount val="36"/>
                <c:pt idx="0">
                  <c:v>105216945508.42999</c:v>
                </c:pt>
                <c:pt idx="1">
                  <c:v>113266827800.27646</c:v>
                </c:pt>
                <c:pt idx="2">
                  <c:v>483896645809.67993</c:v>
                </c:pt>
                <c:pt idx="3">
                  <c:v>133703285802.19998</c:v>
                </c:pt>
                <c:pt idx="4">
                  <c:v>172208512007.14001</c:v>
                </c:pt>
                <c:pt idx="5">
                  <c:v>305472067233.22998</c:v>
                </c:pt>
                <c:pt idx="6">
                  <c:v>177481171303.38068</c:v>
                </c:pt>
                <c:pt idx="7">
                  <c:v>157979361432.89001</c:v>
                </c:pt>
                <c:pt idx="8">
                  <c:v>106216334974.90999</c:v>
                </c:pt>
                <c:pt idx="9">
                  <c:v>702070194426.5</c:v>
                </c:pt>
                <c:pt idx="10">
                  <c:v>146616196759.49561</c:v>
                </c:pt>
                <c:pt idx="11">
                  <c:v>221075610028.35352</c:v>
                </c:pt>
                <c:pt idx="12">
                  <c:v>117706736006.51999</c:v>
                </c:pt>
                <c:pt idx="13">
                  <c:v>138046825580.79001</c:v>
                </c:pt>
                <c:pt idx="14">
                  <c:v>165439334690.98999</c:v>
                </c:pt>
                <c:pt idx="15">
                  <c:v>165400667490.51343</c:v>
                </c:pt>
                <c:pt idx="16">
                  <c:v>171138426770.89001</c:v>
                </c:pt>
                <c:pt idx="17">
                  <c:v>255167470536.46497</c:v>
                </c:pt>
                <c:pt idx="18">
                  <c:v>209232810827.78278</c:v>
                </c:pt>
                <c:pt idx="19">
                  <c:v>192330801064.28998</c:v>
                </c:pt>
                <c:pt idx="20">
                  <c:v>120241755731.11</c:v>
                </c:pt>
                <c:pt idx="21">
                  <c:v>144064937275.03998</c:v>
                </c:pt>
                <c:pt idx="22">
                  <c:v>166291490382.98001</c:v>
                </c:pt>
                <c:pt idx="23">
                  <c:v>1270227692192.9302</c:v>
                </c:pt>
                <c:pt idx="24">
                  <c:v>104416970859.3</c:v>
                </c:pt>
                <c:pt idx="25">
                  <c:v>143353161556.91003</c:v>
                </c:pt>
                <c:pt idx="26">
                  <c:v>312031568476.89502</c:v>
                </c:pt>
                <c:pt idx="27">
                  <c:v>166856588157.02509</c:v>
                </c:pt>
                <c:pt idx="28">
                  <c:v>112422408919.19</c:v>
                </c:pt>
                <c:pt idx="29">
                  <c:v>232793669449.84</c:v>
                </c:pt>
                <c:pt idx="30">
                  <c:v>98172523804.279999</c:v>
                </c:pt>
                <c:pt idx="31">
                  <c:v>481791725181.55652</c:v>
                </c:pt>
                <c:pt idx="32">
                  <c:v>142683066707.51999</c:v>
                </c:pt>
                <c:pt idx="33">
                  <c:v>95097508861.709991</c:v>
                </c:pt>
                <c:pt idx="34">
                  <c:v>136384290788.76999</c:v>
                </c:pt>
                <c:pt idx="35">
                  <c:v>115572671067.19</c:v>
                </c:pt>
              </c:numCache>
            </c:numRef>
          </c:val>
          <c:extLst>
            <c:ext xmlns:c16="http://schemas.microsoft.com/office/drawing/2014/chart" uri="{C3380CC4-5D6E-409C-BE32-E72D297353CC}">
              <c16:uniqueId val="{00000001-05D9-427C-9918-265DF03B3428}"/>
            </c:ext>
          </c:extLst>
        </c:ser>
        <c:dLbls>
          <c:showLegendKey val="0"/>
          <c:showVal val="0"/>
          <c:showCatName val="0"/>
          <c:showSerName val="0"/>
          <c:showPercent val="0"/>
          <c:showBubbleSize val="0"/>
        </c:dLbls>
        <c:gapWidth val="219"/>
        <c:overlap val="-27"/>
        <c:axId val="1216071552"/>
        <c:axId val="1216058592"/>
      </c:barChart>
      <c:lineChart>
        <c:grouping val="standard"/>
        <c:varyColors val="0"/>
        <c:ser>
          <c:idx val="2"/>
          <c:order val="2"/>
          <c:tx>
            <c:strRef>
              <c:f>Sheet1!$G$1</c:f>
              <c:strCache>
                <c:ptCount val="1"/>
                <c:pt idx="0">
                  <c:v>% IGR/Total State Revenues</c:v>
                </c:pt>
              </c:strCache>
            </c:strRef>
          </c:tx>
          <c:spPr>
            <a:ln w="28575" cap="rnd">
              <a:solidFill>
                <a:schemeClr val="accent3"/>
              </a:solidFill>
              <a:round/>
            </a:ln>
            <a:effectLst/>
          </c:spPr>
          <c:marker>
            <c:symbol val="none"/>
          </c:marker>
          <c:cat>
            <c:strRef>
              <c:f>Sheet1!$A$2:$A$37</c:f>
              <c:strCache>
                <c:ptCount val="36"/>
                <c:pt idx="0">
                  <c:v>Abia</c:v>
                </c:pt>
                <c:pt idx="1">
                  <c:v>Adamawa</c:v>
                </c:pt>
                <c:pt idx="2">
                  <c:v>Akwa Ibom</c:v>
                </c:pt>
                <c:pt idx="3">
                  <c:v>Anambra</c:v>
                </c:pt>
                <c:pt idx="4">
                  <c:v>Bauchi</c:v>
                </c:pt>
                <c:pt idx="5">
                  <c:v>Bayelsa</c:v>
                </c:pt>
                <c:pt idx="6">
                  <c:v>Benue</c:v>
                </c:pt>
                <c:pt idx="7">
                  <c:v>Borno</c:v>
                </c:pt>
                <c:pt idx="8">
                  <c:v>Cross Rivers</c:v>
                </c:pt>
                <c:pt idx="9">
                  <c:v>Delta</c:v>
                </c:pt>
                <c:pt idx="10">
                  <c:v>Ebonyi</c:v>
                </c:pt>
                <c:pt idx="11">
                  <c:v>Edo</c:v>
                </c:pt>
                <c:pt idx="12">
                  <c:v>Ekiti </c:v>
                </c:pt>
                <c:pt idx="13">
                  <c:v>Enugu </c:v>
                </c:pt>
                <c:pt idx="14">
                  <c:v>Gombe </c:v>
                </c:pt>
                <c:pt idx="15">
                  <c:v>Imo </c:v>
                </c:pt>
                <c:pt idx="16">
                  <c:v>Jigawa</c:v>
                </c:pt>
                <c:pt idx="17">
                  <c:v>Kaduna </c:v>
                </c:pt>
                <c:pt idx="18">
                  <c:v>Kano </c:v>
                </c:pt>
                <c:pt idx="19">
                  <c:v>Katsina</c:v>
                </c:pt>
                <c:pt idx="20">
                  <c:v>Kebbi </c:v>
                </c:pt>
                <c:pt idx="21">
                  <c:v>Kogi </c:v>
                </c:pt>
                <c:pt idx="22">
                  <c:v>Kwara </c:v>
                </c:pt>
                <c:pt idx="23">
                  <c:v>Lagos </c:v>
                </c:pt>
                <c:pt idx="24">
                  <c:v>Nasarawa</c:v>
                </c:pt>
                <c:pt idx="25">
                  <c:v>Niger</c:v>
                </c:pt>
                <c:pt idx="26">
                  <c:v>Ogun</c:v>
                </c:pt>
                <c:pt idx="27">
                  <c:v>Ondo</c:v>
                </c:pt>
                <c:pt idx="28">
                  <c:v>Osun</c:v>
                </c:pt>
                <c:pt idx="29">
                  <c:v>Oyo</c:v>
                </c:pt>
                <c:pt idx="30">
                  <c:v>Plateau</c:v>
                </c:pt>
                <c:pt idx="31">
                  <c:v>Rivers</c:v>
                </c:pt>
                <c:pt idx="32">
                  <c:v>Sokoto</c:v>
                </c:pt>
                <c:pt idx="33">
                  <c:v>Taraba</c:v>
                </c:pt>
                <c:pt idx="34">
                  <c:v>Yobe</c:v>
                </c:pt>
                <c:pt idx="35">
                  <c:v>Zamfara</c:v>
                </c:pt>
              </c:strCache>
            </c:strRef>
          </c:cat>
          <c:val>
            <c:numRef>
              <c:f>Sheet1!$G$2:$G$37</c:f>
              <c:numCache>
                <c:formatCode>0%</c:formatCode>
                <c:ptCount val="36"/>
                <c:pt idx="0">
                  <c:v>0.13943826336095774</c:v>
                </c:pt>
                <c:pt idx="1">
                  <c:v>8.9569455332196499E-2</c:v>
                </c:pt>
                <c:pt idx="2">
                  <c:v>6.1044025966627384E-2</c:v>
                </c:pt>
                <c:pt idx="3">
                  <c:v>0.24369709800276182</c:v>
                </c:pt>
                <c:pt idx="4">
                  <c:v>0.10573929957803144</c:v>
                </c:pt>
                <c:pt idx="5">
                  <c:v>4.7679486925885486E-2</c:v>
                </c:pt>
                <c:pt idx="6">
                  <c:v>9.7763297275740124E-2</c:v>
                </c:pt>
                <c:pt idx="7">
                  <c:v>0.12152777885392152</c:v>
                </c:pt>
                <c:pt idx="8">
                  <c:v>0.1706743188441987</c:v>
                </c:pt>
                <c:pt idx="9">
                  <c:v>0.10772007922291511</c:v>
                </c:pt>
                <c:pt idx="10">
                  <c:v>0.16296246490354124</c:v>
                </c:pt>
                <c:pt idx="11">
                  <c:v>0.17188914648305095</c:v>
                </c:pt>
                <c:pt idx="12">
                  <c:v>0.11071534036130386</c:v>
                </c:pt>
                <c:pt idx="13">
                  <c:v>0.18193837126273646</c:v>
                </c:pt>
                <c:pt idx="14">
                  <c:v>8.648394875852472E-2</c:v>
                </c:pt>
                <c:pt idx="15">
                  <c:v>0.11716133116702739</c:v>
                </c:pt>
                <c:pt idx="16">
                  <c:v>0.34708504278019719</c:v>
                </c:pt>
                <c:pt idx="17">
                  <c:v>0.23506878241150345</c:v>
                </c:pt>
                <c:pt idx="18">
                  <c:v>0.17895346165210976</c:v>
                </c:pt>
                <c:pt idx="19">
                  <c:v>7.2052111194752272E-2</c:v>
                </c:pt>
                <c:pt idx="20">
                  <c:v>8.7676084381578909E-2</c:v>
                </c:pt>
                <c:pt idx="21">
                  <c:v>0.12414164773858948</c:v>
                </c:pt>
                <c:pt idx="22">
                  <c:v>0.21329102361049143</c:v>
                </c:pt>
                <c:pt idx="23">
                  <c:v>0.51671629876866187</c:v>
                </c:pt>
                <c:pt idx="24">
                  <c:v>0.20009943864320667</c:v>
                </c:pt>
                <c:pt idx="25">
                  <c:v>8.4453870760106867E-2</c:v>
                </c:pt>
                <c:pt idx="26">
                  <c:v>0.38214945446569321</c:v>
                </c:pt>
                <c:pt idx="27">
                  <c:v>0.16090429085068006</c:v>
                </c:pt>
                <c:pt idx="28">
                  <c:v>0.21744333935658317</c:v>
                </c:pt>
                <c:pt idx="29">
                  <c:v>0.16857795792555205</c:v>
                </c:pt>
                <c:pt idx="30">
                  <c:v>0.15988956923745373</c:v>
                </c:pt>
                <c:pt idx="31">
                  <c:v>0.37161772613828187</c:v>
                </c:pt>
                <c:pt idx="32">
                  <c:v>0.16543275373836597</c:v>
                </c:pt>
                <c:pt idx="33">
                  <c:v>9.1985419588442252E-2</c:v>
                </c:pt>
                <c:pt idx="34">
                  <c:v>7.2886360916271389E-2</c:v>
                </c:pt>
                <c:pt idx="35">
                  <c:v>0.1648777870054752</c:v>
                </c:pt>
              </c:numCache>
            </c:numRef>
          </c:val>
          <c:smooth val="0"/>
          <c:extLst>
            <c:ext xmlns:c16="http://schemas.microsoft.com/office/drawing/2014/chart" uri="{C3380CC4-5D6E-409C-BE32-E72D297353CC}">
              <c16:uniqueId val="{00000002-05D9-427C-9918-265DF03B3428}"/>
            </c:ext>
          </c:extLst>
        </c:ser>
        <c:dLbls>
          <c:showLegendKey val="0"/>
          <c:showVal val="0"/>
          <c:showCatName val="0"/>
          <c:showSerName val="0"/>
          <c:showPercent val="0"/>
          <c:showBubbleSize val="0"/>
        </c:dLbls>
        <c:marker val="1"/>
        <c:smooth val="0"/>
        <c:axId val="1216068672"/>
        <c:axId val="1216072512"/>
      </c:lineChart>
      <c:catAx>
        <c:axId val="1216071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16058592"/>
        <c:crosses val="autoZero"/>
        <c:auto val="1"/>
        <c:lblAlgn val="ctr"/>
        <c:lblOffset val="100"/>
        <c:noMultiLvlLbl val="0"/>
      </c:catAx>
      <c:valAx>
        <c:axId val="1216058592"/>
        <c:scaling>
          <c:orientation val="minMax"/>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16071552"/>
        <c:crosses val="autoZero"/>
        <c:crossBetween val="between"/>
      </c:valAx>
      <c:valAx>
        <c:axId val="1216072512"/>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16068672"/>
        <c:crosses val="max"/>
        <c:crossBetween val="between"/>
      </c:valAx>
      <c:catAx>
        <c:axId val="1216068672"/>
        <c:scaling>
          <c:orientation val="minMax"/>
        </c:scaling>
        <c:delete val="1"/>
        <c:axPos val="b"/>
        <c:numFmt formatCode="General" sourceLinked="1"/>
        <c:majorTickMark val="none"/>
        <c:minorTickMark val="none"/>
        <c:tickLblPos val="nextTo"/>
        <c:crossAx val="121607251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Candara" panose="020E0502030303020204" pitchFamily="34" charset="0"/>
                <a:ea typeface="+mn-ea"/>
                <a:cs typeface="+mn-cs"/>
              </a:defRPr>
            </a:pPr>
            <a:r>
              <a:rPr lang="en-GB" b="1"/>
              <a:t>Tax Potential</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Candara" panose="020E0502030303020204" pitchFamily="34" charset="0"/>
              <a:ea typeface="+mn-ea"/>
              <a:cs typeface="+mn-cs"/>
            </a:defRPr>
          </a:pPr>
          <a:endParaRPr lang="en-US"/>
        </a:p>
      </c:txPr>
    </c:title>
    <c:autoTitleDeleted val="0"/>
    <c:plotArea>
      <c:layout/>
      <c:barChart>
        <c:barDir val="col"/>
        <c:grouping val="stacked"/>
        <c:varyColors val="0"/>
        <c:ser>
          <c:idx val="0"/>
          <c:order val="0"/>
          <c:tx>
            <c:strRef>
              <c:f>Sheet1!$C$61</c:f>
              <c:strCache>
                <c:ptCount val="1"/>
                <c:pt idx="0">
                  <c:v>Nominal GDP 2017           NGN Billions</c:v>
                </c:pt>
              </c:strCache>
            </c:strRef>
          </c:tx>
          <c:spPr>
            <a:solidFill>
              <a:schemeClr val="accent1"/>
            </a:solidFill>
            <a:ln>
              <a:solidFill>
                <a:schemeClr val="bg1"/>
              </a:solidFill>
            </a:ln>
            <a:effectLst/>
          </c:spPr>
          <c:invertIfNegative val="0"/>
          <c:dPt>
            <c:idx val="9"/>
            <c:invertIfNegative val="0"/>
            <c:bubble3D val="0"/>
            <c:spPr>
              <a:noFill/>
              <a:ln>
                <a:solidFill>
                  <a:schemeClr val="bg1"/>
                </a:solidFill>
              </a:ln>
              <a:effectLst/>
            </c:spPr>
            <c:extLst>
              <c:ext xmlns:c16="http://schemas.microsoft.com/office/drawing/2014/chart" uri="{C3380CC4-5D6E-409C-BE32-E72D297353CC}">
                <c16:uniqueId val="{00000001-7DC3-4C72-AF9D-67298E361A79}"/>
              </c:ext>
            </c:extLst>
          </c:dPt>
          <c:dPt>
            <c:idx val="11"/>
            <c:invertIfNegative val="0"/>
            <c:bubble3D val="0"/>
            <c:spPr>
              <a:noFill/>
              <a:ln>
                <a:solidFill>
                  <a:schemeClr val="bg1"/>
                </a:solidFill>
              </a:ln>
              <a:effectLst/>
            </c:spPr>
            <c:extLst>
              <c:ext xmlns:c16="http://schemas.microsoft.com/office/drawing/2014/chart" uri="{C3380CC4-5D6E-409C-BE32-E72D297353CC}">
                <c16:uniqueId val="{00000003-7DC3-4C72-AF9D-67298E361A79}"/>
              </c:ext>
            </c:extLst>
          </c:dPt>
          <c:cat>
            <c:multiLvlStrRef>
              <c:f>Sheet1!$A$62:$B$75</c:f>
              <c:multiLvlStrCache>
                <c:ptCount val="13"/>
                <c:lvl>
                  <c:pt idx="2">
                    <c:v>South South</c:v>
                  </c:pt>
                  <c:pt idx="4">
                    <c:v>South East</c:v>
                  </c:pt>
                  <c:pt idx="6">
                    <c:v>South West</c:v>
                  </c:pt>
                  <c:pt idx="8">
                    <c:v>North West</c:v>
                  </c:pt>
                  <c:pt idx="10">
                    <c:v>North East</c:v>
                  </c:pt>
                  <c:pt idx="12">
                    <c:v>North Central</c:v>
                  </c:pt>
                </c:lvl>
                <c:lvl>
                  <c:pt idx="2">
                    <c:v>Akwa Ibom</c:v>
                  </c:pt>
                  <c:pt idx="4">
                    <c:v>Anambra</c:v>
                  </c:pt>
                  <c:pt idx="6">
                    <c:v>Ondo</c:v>
                  </c:pt>
                  <c:pt idx="8">
                    <c:v>Kaduna</c:v>
                  </c:pt>
                  <c:pt idx="10">
                    <c:v>Gombe</c:v>
                  </c:pt>
                  <c:pt idx="12">
                    <c:v>Kogi</c:v>
                  </c:pt>
                </c:lvl>
              </c:multiLvlStrCache>
            </c:multiLvlStrRef>
          </c:cat>
          <c:val>
            <c:numRef>
              <c:f>Sheet1!$C$62:$C$75</c:f>
              <c:numCache>
                <c:formatCode>General</c:formatCode>
                <c:ptCount val="14"/>
                <c:pt idx="2" formatCode="#,##0">
                  <c:v>5141</c:v>
                </c:pt>
                <c:pt idx="4" formatCode="#,##0">
                  <c:v>3079</c:v>
                </c:pt>
                <c:pt idx="6" formatCode="#,##0">
                  <c:v>2933</c:v>
                </c:pt>
                <c:pt idx="8" formatCode="#,##0">
                  <c:v>2691</c:v>
                </c:pt>
                <c:pt idx="9">
                  <c:v>2691</c:v>
                </c:pt>
                <c:pt idx="10" formatCode="#,##0">
                  <c:v>1239</c:v>
                </c:pt>
                <c:pt idx="11">
                  <c:v>1239</c:v>
                </c:pt>
                <c:pt idx="12" formatCode="#,##0">
                  <c:v>1818</c:v>
                </c:pt>
              </c:numCache>
            </c:numRef>
          </c:val>
          <c:extLst>
            <c:ext xmlns:c16="http://schemas.microsoft.com/office/drawing/2014/chart" uri="{C3380CC4-5D6E-409C-BE32-E72D297353CC}">
              <c16:uniqueId val="{00000004-7DC3-4C72-AF9D-67298E361A79}"/>
            </c:ext>
          </c:extLst>
        </c:ser>
        <c:ser>
          <c:idx val="1"/>
          <c:order val="1"/>
          <c:tx>
            <c:strRef>
              <c:f>Sheet1!$D$61</c:f>
              <c:strCache>
                <c:ptCount val="1"/>
                <c:pt idx="0">
                  <c:v>IGR 2022                         NGN Billions</c:v>
                </c:pt>
              </c:strCache>
            </c:strRef>
          </c:tx>
          <c:spPr>
            <a:solidFill>
              <a:schemeClr val="accent2"/>
            </a:solidFill>
            <a:ln>
              <a:noFill/>
            </a:ln>
            <a:effectLst/>
          </c:spPr>
          <c:invertIfNegative val="0"/>
          <c:cat>
            <c:multiLvlStrRef>
              <c:f>Sheet1!$A$62:$B$75</c:f>
              <c:multiLvlStrCache>
                <c:ptCount val="13"/>
                <c:lvl>
                  <c:pt idx="2">
                    <c:v>South South</c:v>
                  </c:pt>
                  <c:pt idx="4">
                    <c:v>South East</c:v>
                  </c:pt>
                  <c:pt idx="6">
                    <c:v>South West</c:v>
                  </c:pt>
                  <c:pt idx="8">
                    <c:v>North West</c:v>
                  </c:pt>
                  <c:pt idx="10">
                    <c:v>North East</c:v>
                  </c:pt>
                  <c:pt idx="12">
                    <c:v>North Central</c:v>
                  </c:pt>
                </c:lvl>
                <c:lvl>
                  <c:pt idx="2">
                    <c:v>Akwa Ibom</c:v>
                  </c:pt>
                  <c:pt idx="4">
                    <c:v>Anambra</c:v>
                  </c:pt>
                  <c:pt idx="6">
                    <c:v>Ondo</c:v>
                  </c:pt>
                  <c:pt idx="8">
                    <c:v>Kaduna</c:v>
                  </c:pt>
                  <c:pt idx="10">
                    <c:v>Gombe</c:v>
                  </c:pt>
                  <c:pt idx="12">
                    <c:v>Kogi</c:v>
                  </c:pt>
                </c:lvl>
              </c:multiLvlStrCache>
            </c:multiLvlStrRef>
          </c:cat>
          <c:val>
            <c:numRef>
              <c:f>Sheet1!$D$62:$D$75</c:f>
              <c:numCache>
                <c:formatCode>General</c:formatCode>
                <c:ptCount val="14"/>
                <c:pt idx="2" formatCode="#,##0">
                  <c:v>29.5</c:v>
                </c:pt>
                <c:pt idx="4" formatCode="#,##0">
                  <c:v>32.6</c:v>
                </c:pt>
                <c:pt idx="6" formatCode="#,##0">
                  <c:v>26.8</c:v>
                </c:pt>
                <c:pt idx="8" formatCode="#,##0">
                  <c:v>59.9</c:v>
                </c:pt>
                <c:pt idx="10" formatCode="#,##0">
                  <c:v>14.3</c:v>
                </c:pt>
                <c:pt idx="12" formatCode="#,##0">
                  <c:v>17.899999999999999</c:v>
                </c:pt>
              </c:numCache>
            </c:numRef>
          </c:val>
          <c:extLst>
            <c:ext xmlns:c16="http://schemas.microsoft.com/office/drawing/2014/chart" uri="{C3380CC4-5D6E-409C-BE32-E72D297353CC}">
              <c16:uniqueId val="{00000005-7DC3-4C72-AF9D-67298E361A79}"/>
            </c:ext>
          </c:extLst>
        </c:ser>
        <c:ser>
          <c:idx val="2"/>
          <c:order val="2"/>
          <c:tx>
            <c:strRef>
              <c:f>Sheet1!$E$61</c:f>
              <c:strCache>
                <c:ptCount val="1"/>
                <c:pt idx="0">
                  <c:v>% Tax to GDP</c:v>
                </c:pt>
              </c:strCache>
            </c:strRef>
          </c:tx>
          <c:spPr>
            <a:solidFill>
              <a:schemeClr val="accent3"/>
            </a:solidFill>
            <a:ln>
              <a:noFill/>
            </a:ln>
            <a:effectLst/>
          </c:spPr>
          <c:invertIfNegative val="0"/>
          <c:cat>
            <c:multiLvlStrRef>
              <c:f>Sheet1!$A$62:$B$75</c:f>
              <c:multiLvlStrCache>
                <c:ptCount val="13"/>
                <c:lvl>
                  <c:pt idx="2">
                    <c:v>South South</c:v>
                  </c:pt>
                  <c:pt idx="4">
                    <c:v>South East</c:v>
                  </c:pt>
                  <c:pt idx="6">
                    <c:v>South West</c:v>
                  </c:pt>
                  <c:pt idx="8">
                    <c:v>North West</c:v>
                  </c:pt>
                  <c:pt idx="10">
                    <c:v>North East</c:v>
                  </c:pt>
                  <c:pt idx="12">
                    <c:v>North Central</c:v>
                  </c:pt>
                </c:lvl>
                <c:lvl>
                  <c:pt idx="2">
                    <c:v>Akwa Ibom</c:v>
                  </c:pt>
                  <c:pt idx="4">
                    <c:v>Anambra</c:v>
                  </c:pt>
                  <c:pt idx="6">
                    <c:v>Ondo</c:v>
                  </c:pt>
                  <c:pt idx="8">
                    <c:v>Kaduna</c:v>
                  </c:pt>
                  <c:pt idx="10">
                    <c:v>Gombe</c:v>
                  </c:pt>
                  <c:pt idx="12">
                    <c:v>Kogi</c:v>
                  </c:pt>
                </c:lvl>
              </c:multiLvlStrCache>
            </c:multiLvlStrRef>
          </c:cat>
          <c:val>
            <c:numRef>
              <c:f>Sheet1!$E$62:$E$75</c:f>
              <c:numCache>
                <c:formatCode>General</c:formatCode>
                <c:ptCount val="14"/>
                <c:pt idx="2" formatCode="0.00%">
                  <c:v>5.7000000000000002E-3</c:v>
                </c:pt>
                <c:pt idx="4" formatCode="0.00%">
                  <c:v>1.06E-2</c:v>
                </c:pt>
                <c:pt idx="6" formatCode="0.00%">
                  <c:v>9.1999999999999998E-3</c:v>
                </c:pt>
                <c:pt idx="8" formatCode="0.00%">
                  <c:v>2.23E-2</c:v>
                </c:pt>
                <c:pt idx="10" formatCode="0.00%">
                  <c:v>1.15E-2</c:v>
                </c:pt>
                <c:pt idx="12" formatCode="0.00%">
                  <c:v>9.7999999999999997E-3</c:v>
                </c:pt>
              </c:numCache>
            </c:numRef>
          </c:val>
          <c:extLst>
            <c:ext xmlns:c16="http://schemas.microsoft.com/office/drawing/2014/chart" uri="{C3380CC4-5D6E-409C-BE32-E72D297353CC}">
              <c16:uniqueId val="{00000006-7DC3-4C72-AF9D-67298E361A79}"/>
            </c:ext>
          </c:extLst>
        </c:ser>
        <c:ser>
          <c:idx val="3"/>
          <c:order val="3"/>
          <c:tx>
            <c:strRef>
              <c:f>Sheet1!$F$61</c:f>
              <c:strCache>
                <c:ptCount val="1"/>
                <c:pt idx="0">
                  <c:v>Potential      NGN Tax at 7.5% (VAT Rate)</c:v>
                </c:pt>
              </c:strCache>
            </c:strRef>
          </c:tx>
          <c:spPr>
            <a:solidFill>
              <a:schemeClr val="accent4"/>
            </a:solidFill>
            <a:ln>
              <a:noFill/>
            </a:ln>
            <a:effectLst/>
          </c:spPr>
          <c:invertIfNegative val="0"/>
          <c:cat>
            <c:multiLvlStrRef>
              <c:f>Sheet1!$A$62:$B$75</c:f>
              <c:multiLvlStrCache>
                <c:ptCount val="13"/>
                <c:lvl>
                  <c:pt idx="2">
                    <c:v>South South</c:v>
                  </c:pt>
                  <c:pt idx="4">
                    <c:v>South East</c:v>
                  </c:pt>
                  <c:pt idx="6">
                    <c:v>South West</c:v>
                  </c:pt>
                  <c:pt idx="8">
                    <c:v>North West</c:v>
                  </c:pt>
                  <c:pt idx="10">
                    <c:v>North East</c:v>
                  </c:pt>
                  <c:pt idx="12">
                    <c:v>North Central</c:v>
                  </c:pt>
                </c:lvl>
                <c:lvl>
                  <c:pt idx="2">
                    <c:v>Akwa Ibom</c:v>
                  </c:pt>
                  <c:pt idx="4">
                    <c:v>Anambra</c:v>
                  </c:pt>
                  <c:pt idx="6">
                    <c:v>Ondo</c:v>
                  </c:pt>
                  <c:pt idx="8">
                    <c:v>Kaduna</c:v>
                  </c:pt>
                  <c:pt idx="10">
                    <c:v>Gombe</c:v>
                  </c:pt>
                  <c:pt idx="12">
                    <c:v>Kogi</c:v>
                  </c:pt>
                </c:lvl>
              </c:multiLvlStrCache>
            </c:multiLvlStrRef>
          </c:cat>
          <c:val>
            <c:numRef>
              <c:f>Sheet1!$F$62:$F$75</c:f>
              <c:numCache>
                <c:formatCode>General</c:formatCode>
                <c:ptCount val="14"/>
                <c:pt idx="2">
                  <c:v>385.6</c:v>
                </c:pt>
                <c:pt idx="4">
                  <c:v>230.9</c:v>
                </c:pt>
                <c:pt idx="6">
                  <c:v>220</c:v>
                </c:pt>
                <c:pt idx="8">
                  <c:v>201.8</c:v>
                </c:pt>
                <c:pt idx="10">
                  <c:v>92.9</c:v>
                </c:pt>
                <c:pt idx="12">
                  <c:v>136.30000000000001</c:v>
                </c:pt>
              </c:numCache>
            </c:numRef>
          </c:val>
          <c:extLst>
            <c:ext xmlns:c16="http://schemas.microsoft.com/office/drawing/2014/chart" uri="{C3380CC4-5D6E-409C-BE32-E72D297353CC}">
              <c16:uniqueId val="{00000007-7DC3-4C72-AF9D-67298E361A79}"/>
            </c:ext>
          </c:extLst>
        </c:ser>
        <c:ser>
          <c:idx val="4"/>
          <c:order val="4"/>
          <c:tx>
            <c:strRef>
              <c:f>Sheet1!$G$61</c:f>
              <c:strCache>
                <c:ptCount val="1"/>
                <c:pt idx="0">
                  <c:v>Gap (NGN) between potential and actual IGR 2022</c:v>
                </c:pt>
              </c:strCache>
            </c:strRef>
          </c:tx>
          <c:spPr>
            <a:solidFill>
              <a:schemeClr val="accent5"/>
            </a:solidFill>
            <a:ln>
              <a:noFill/>
            </a:ln>
            <a:effectLst/>
          </c:spPr>
          <c:invertIfNegative val="0"/>
          <c:cat>
            <c:multiLvlStrRef>
              <c:f>Sheet1!$A$62:$B$75</c:f>
              <c:multiLvlStrCache>
                <c:ptCount val="13"/>
                <c:lvl>
                  <c:pt idx="2">
                    <c:v>South South</c:v>
                  </c:pt>
                  <c:pt idx="4">
                    <c:v>South East</c:v>
                  </c:pt>
                  <c:pt idx="6">
                    <c:v>South West</c:v>
                  </c:pt>
                  <c:pt idx="8">
                    <c:v>North West</c:v>
                  </c:pt>
                  <c:pt idx="10">
                    <c:v>North East</c:v>
                  </c:pt>
                  <c:pt idx="12">
                    <c:v>North Central</c:v>
                  </c:pt>
                </c:lvl>
                <c:lvl>
                  <c:pt idx="2">
                    <c:v>Akwa Ibom</c:v>
                  </c:pt>
                  <c:pt idx="4">
                    <c:v>Anambra</c:v>
                  </c:pt>
                  <c:pt idx="6">
                    <c:v>Ondo</c:v>
                  </c:pt>
                  <c:pt idx="8">
                    <c:v>Kaduna</c:v>
                  </c:pt>
                  <c:pt idx="10">
                    <c:v>Gombe</c:v>
                  </c:pt>
                  <c:pt idx="12">
                    <c:v>Kogi</c:v>
                  </c:pt>
                </c:lvl>
              </c:multiLvlStrCache>
            </c:multiLvlStrRef>
          </c:cat>
          <c:val>
            <c:numRef>
              <c:f>Sheet1!$G$62:$G$75</c:f>
              <c:numCache>
                <c:formatCode>General</c:formatCode>
                <c:ptCount val="14"/>
                <c:pt idx="2" formatCode="0.00">
                  <c:v>356</c:v>
                </c:pt>
                <c:pt idx="4" formatCode="0.00">
                  <c:v>198.3</c:v>
                </c:pt>
                <c:pt idx="6" formatCode="0.00">
                  <c:v>193.1</c:v>
                </c:pt>
                <c:pt idx="8" formatCode="0.00">
                  <c:v>141.9</c:v>
                </c:pt>
                <c:pt idx="10" formatCode="0.00">
                  <c:v>78.599999999999994</c:v>
                </c:pt>
                <c:pt idx="12" formatCode="0.00">
                  <c:v>118.5</c:v>
                </c:pt>
              </c:numCache>
            </c:numRef>
          </c:val>
          <c:extLst>
            <c:ext xmlns:c16="http://schemas.microsoft.com/office/drawing/2014/chart" uri="{C3380CC4-5D6E-409C-BE32-E72D297353CC}">
              <c16:uniqueId val="{00000008-7DC3-4C72-AF9D-67298E361A79}"/>
            </c:ext>
          </c:extLst>
        </c:ser>
        <c:dLbls>
          <c:showLegendKey val="0"/>
          <c:showVal val="0"/>
          <c:showCatName val="0"/>
          <c:showSerName val="0"/>
          <c:showPercent val="0"/>
          <c:showBubbleSize val="0"/>
        </c:dLbls>
        <c:gapWidth val="150"/>
        <c:overlap val="100"/>
        <c:axId val="480377536"/>
        <c:axId val="480368416"/>
      </c:barChart>
      <c:catAx>
        <c:axId val="480377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ndara" panose="020E0502030303020204" pitchFamily="34" charset="0"/>
                <a:ea typeface="+mn-ea"/>
                <a:cs typeface="+mn-cs"/>
              </a:defRPr>
            </a:pPr>
            <a:endParaRPr lang="en-US"/>
          </a:p>
        </c:txPr>
        <c:crossAx val="480368416"/>
        <c:crosses val="autoZero"/>
        <c:auto val="1"/>
        <c:lblAlgn val="ctr"/>
        <c:lblOffset val="100"/>
        <c:noMultiLvlLbl val="0"/>
      </c:catAx>
      <c:valAx>
        <c:axId val="4803684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ndara" panose="020E0502030303020204" pitchFamily="34" charset="0"/>
                <a:ea typeface="+mn-ea"/>
                <a:cs typeface="+mn-cs"/>
              </a:defRPr>
            </a:pPr>
            <a:endParaRPr lang="en-US"/>
          </a:p>
        </c:txPr>
        <c:crossAx val="480377536"/>
        <c:crosses val="autoZero"/>
        <c:crossBetween val="between"/>
      </c:valAx>
      <c:spPr>
        <a:noFill/>
        <a:ln>
          <a:noFill/>
        </a:ln>
        <a:effectLst/>
      </c:spPr>
    </c:plotArea>
    <c:legend>
      <c:legendPos val="b"/>
      <c:layout>
        <c:manualLayout>
          <c:xMode val="edge"/>
          <c:yMode val="edge"/>
          <c:x val="0.26672543983913105"/>
          <c:y val="0.73359469111748576"/>
          <c:w val="0.60483278620271175"/>
          <c:h val="0.2463937904415848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Candara" panose="020E0502030303020204" pitchFamily="34" charset="0"/>
              <a:ea typeface="+mn-ea"/>
              <a:cs typeface="+mn-cs"/>
            </a:defRPr>
          </a:pPr>
          <a:endParaRPr lang="en-US"/>
        </a:p>
      </c:txPr>
    </c:legend>
    <c:plotVisOnly val="1"/>
    <c:dispBlanksAs val="gap"/>
    <c:showDLblsOverMax val="0"/>
  </c:chart>
  <c:spPr>
    <a:noFill/>
    <a:ln>
      <a:noFill/>
    </a:ln>
    <a:effectLst/>
  </c:spPr>
  <c:txPr>
    <a:bodyPr/>
    <a:lstStyle/>
    <a:p>
      <a:pPr>
        <a:defRPr>
          <a:latin typeface="Candara" panose="020E050203030302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B4AD6D-6E27-4A93-8F76-F06F779E2468}"/>
              </a:ext>
            </a:extLst>
          </p:cNvPr>
          <p:cNvSpPr>
            <a:spLocks noGrp="1"/>
          </p:cNvSpPr>
          <p:nvPr>
            <p:ph type="hdr" sz="quarter"/>
          </p:nvPr>
        </p:nvSpPr>
        <p:spPr>
          <a:xfrm>
            <a:off x="0" y="2"/>
            <a:ext cx="2946400" cy="49847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127466D-C158-4847-B504-BCE306EDFF75}"/>
              </a:ext>
            </a:extLst>
          </p:cNvPr>
          <p:cNvSpPr>
            <a:spLocks noGrp="1"/>
          </p:cNvSpPr>
          <p:nvPr>
            <p:ph type="dt" sz="quarter" idx="1"/>
          </p:nvPr>
        </p:nvSpPr>
        <p:spPr>
          <a:xfrm>
            <a:off x="3849688" y="2"/>
            <a:ext cx="2946400" cy="498475"/>
          </a:xfrm>
          <a:prstGeom prst="rect">
            <a:avLst/>
          </a:prstGeom>
        </p:spPr>
        <p:txBody>
          <a:bodyPr vert="horz" lIns="91440" tIns="45720" rIns="91440" bIns="45720" rtlCol="0"/>
          <a:lstStyle>
            <a:lvl1pPr algn="r">
              <a:defRPr sz="1200"/>
            </a:lvl1pPr>
          </a:lstStyle>
          <a:p>
            <a:fld id="{585F6196-E6F9-4841-92B2-C12EC33B9AFE}" type="datetimeFigureOut">
              <a:rPr lang="en-US" smtClean="0"/>
              <a:t>5/16/2023</a:t>
            </a:fld>
            <a:endParaRPr lang="en-US"/>
          </a:p>
        </p:txBody>
      </p:sp>
      <p:sp>
        <p:nvSpPr>
          <p:cNvPr id="4" name="Footer Placeholder 3">
            <a:extLst>
              <a:ext uri="{FF2B5EF4-FFF2-40B4-BE49-F238E27FC236}">
                <a16:creationId xmlns:a16="http://schemas.microsoft.com/office/drawing/2014/main" id="{0487545D-4AA5-4973-8D36-AD09F73BBD78}"/>
              </a:ext>
            </a:extLst>
          </p:cNvPr>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04033A6-9C88-4CA3-9C24-1D47EF542691}"/>
              </a:ext>
            </a:extLst>
          </p:cNvPr>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56E7B23A-8561-4C17-9E09-9ADB9F3CF3D7}" type="slidenum">
              <a:rPr lang="en-US" smtClean="0"/>
              <a:t>‹#›</a:t>
            </a:fld>
            <a:endParaRPr lang="en-US"/>
          </a:p>
        </p:txBody>
      </p:sp>
    </p:spTree>
    <p:extLst>
      <p:ext uri="{BB962C8B-B14F-4D97-AF65-F5344CB8AC3E}">
        <p14:creationId xmlns:p14="http://schemas.microsoft.com/office/powerpoint/2010/main" val="2711168159"/>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6400"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2"/>
            <a:ext cx="2946400" cy="498475"/>
          </a:xfrm>
          <a:prstGeom prst="rect">
            <a:avLst/>
          </a:prstGeom>
        </p:spPr>
        <p:txBody>
          <a:bodyPr vert="horz" lIns="91440" tIns="45720" rIns="91440" bIns="45720" rtlCol="0"/>
          <a:lstStyle>
            <a:lvl1pPr algn="r">
              <a:defRPr sz="1200"/>
            </a:lvl1pPr>
          </a:lstStyle>
          <a:p>
            <a:fld id="{D3C7B587-566B-4452-8C67-C46A6B4FC3D1}" type="datetimeFigureOut">
              <a:rPr lang="en-US" smtClean="0"/>
              <a:t>5/16/2023</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2" y="4778375"/>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CE6564DF-E748-41F4-89D8-15280A888703}" type="slidenum">
              <a:rPr lang="en-US" smtClean="0"/>
              <a:t>‹#›</a:t>
            </a:fld>
            <a:endParaRPr lang="en-US"/>
          </a:p>
        </p:txBody>
      </p:sp>
    </p:spTree>
    <p:extLst>
      <p:ext uri="{BB962C8B-B14F-4D97-AF65-F5344CB8AC3E}">
        <p14:creationId xmlns:p14="http://schemas.microsoft.com/office/powerpoint/2010/main" val="3094811459"/>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F2C63-4752-4B21-8754-08DB4BD15F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1E5FA08-0376-4C9E-B45C-FAFFBCBA54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EA4EA5-94E8-4465-9B94-82302E020F16}"/>
              </a:ext>
            </a:extLst>
          </p:cNvPr>
          <p:cNvSpPr>
            <a:spLocks noGrp="1"/>
          </p:cNvSpPr>
          <p:nvPr>
            <p:ph type="dt" sz="half" idx="10"/>
          </p:nvPr>
        </p:nvSpPr>
        <p:spPr/>
        <p:txBody>
          <a:bodyPr/>
          <a:lstStyle/>
          <a:p>
            <a:fld id="{FCC6A9FF-852D-4219-A268-5C9562E73505}" type="datetime1">
              <a:rPr lang="en-US" smtClean="0"/>
              <a:t>5/16/2023</a:t>
            </a:fld>
            <a:endParaRPr lang="en-US"/>
          </a:p>
        </p:txBody>
      </p:sp>
      <p:sp>
        <p:nvSpPr>
          <p:cNvPr id="5" name="Footer Placeholder 4">
            <a:extLst>
              <a:ext uri="{FF2B5EF4-FFF2-40B4-BE49-F238E27FC236}">
                <a16:creationId xmlns:a16="http://schemas.microsoft.com/office/drawing/2014/main" id="{7CF3EAC2-278B-42CA-8AF3-C589778832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C8C9CC-6344-4C1B-AAAD-F108F01C2FFE}"/>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475120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33F86-8F55-4661-BFE9-EBE2F6D3D7B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00F3FED-220D-43A3-8427-424FA369CB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9B58A5-FE5A-45D2-A9D3-B83B2770D323}"/>
              </a:ext>
            </a:extLst>
          </p:cNvPr>
          <p:cNvSpPr>
            <a:spLocks noGrp="1"/>
          </p:cNvSpPr>
          <p:nvPr>
            <p:ph type="dt" sz="half" idx="10"/>
          </p:nvPr>
        </p:nvSpPr>
        <p:spPr/>
        <p:txBody>
          <a:bodyPr/>
          <a:lstStyle/>
          <a:p>
            <a:fld id="{5346B235-CE16-4D26-9B01-417169BC1E76}" type="datetime1">
              <a:rPr lang="en-US" smtClean="0"/>
              <a:t>5/16/2023</a:t>
            </a:fld>
            <a:endParaRPr lang="en-US"/>
          </a:p>
        </p:txBody>
      </p:sp>
      <p:sp>
        <p:nvSpPr>
          <p:cNvPr id="5" name="Footer Placeholder 4">
            <a:extLst>
              <a:ext uri="{FF2B5EF4-FFF2-40B4-BE49-F238E27FC236}">
                <a16:creationId xmlns:a16="http://schemas.microsoft.com/office/drawing/2014/main" id="{5B2F609C-51AC-43DA-99AC-6AFDB008AF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B362F8-0E6B-4558-AAE8-CAE9A9CC5A19}"/>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36871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9F1834-E971-48AA-8DDF-0622D875F0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34ADF7-5665-4DF6-ACC7-592824D78B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E32095-4E26-401F-B466-A27FCE31AA1F}"/>
              </a:ext>
            </a:extLst>
          </p:cNvPr>
          <p:cNvSpPr>
            <a:spLocks noGrp="1"/>
          </p:cNvSpPr>
          <p:nvPr>
            <p:ph type="dt" sz="half" idx="10"/>
          </p:nvPr>
        </p:nvSpPr>
        <p:spPr/>
        <p:txBody>
          <a:bodyPr/>
          <a:lstStyle/>
          <a:p>
            <a:fld id="{6BA2E4A2-E497-488D-A5DE-D2BF46A87DB6}" type="datetime1">
              <a:rPr lang="en-US" smtClean="0"/>
              <a:t>5/16/2023</a:t>
            </a:fld>
            <a:endParaRPr lang="en-US"/>
          </a:p>
        </p:txBody>
      </p:sp>
      <p:sp>
        <p:nvSpPr>
          <p:cNvPr id="5" name="Footer Placeholder 4">
            <a:extLst>
              <a:ext uri="{FF2B5EF4-FFF2-40B4-BE49-F238E27FC236}">
                <a16:creationId xmlns:a16="http://schemas.microsoft.com/office/drawing/2014/main" id="{F9F81EA3-B18C-4F8C-A0C1-A8F2025DF1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A3A1C2-E623-4660-B540-38A72D2DF7B4}"/>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343319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F60C0-D19B-4A44-A22B-4AA159F728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4E8D41-C6AB-4F0F-968F-96745284C1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998318-FF48-4335-B6AE-A4841B7C51E4}"/>
              </a:ext>
            </a:extLst>
          </p:cNvPr>
          <p:cNvSpPr>
            <a:spLocks noGrp="1"/>
          </p:cNvSpPr>
          <p:nvPr>
            <p:ph type="dt" sz="half" idx="10"/>
          </p:nvPr>
        </p:nvSpPr>
        <p:spPr/>
        <p:txBody>
          <a:bodyPr/>
          <a:lstStyle/>
          <a:p>
            <a:fld id="{A98E72DF-CCA1-4BAB-A0E4-AB24E8A8D05D}" type="datetime1">
              <a:rPr lang="en-US" smtClean="0"/>
              <a:t>5/16/2023</a:t>
            </a:fld>
            <a:endParaRPr lang="en-US"/>
          </a:p>
        </p:txBody>
      </p:sp>
      <p:sp>
        <p:nvSpPr>
          <p:cNvPr id="5" name="Footer Placeholder 4">
            <a:extLst>
              <a:ext uri="{FF2B5EF4-FFF2-40B4-BE49-F238E27FC236}">
                <a16:creationId xmlns:a16="http://schemas.microsoft.com/office/drawing/2014/main" id="{37F8E4F2-32F4-4167-8FD6-758FD55DC2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806A6A-D4EF-46C3-BAEF-E5374DFBA014}"/>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3430677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003CD-D2FC-4091-AD90-DBC715EE01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7A7D28B-FF2E-4CE8-9971-3EF184F3A6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5E0747-3562-4F2A-8B1E-7515E63A407F}"/>
              </a:ext>
            </a:extLst>
          </p:cNvPr>
          <p:cNvSpPr>
            <a:spLocks noGrp="1"/>
          </p:cNvSpPr>
          <p:nvPr>
            <p:ph type="dt" sz="half" idx="10"/>
          </p:nvPr>
        </p:nvSpPr>
        <p:spPr/>
        <p:txBody>
          <a:bodyPr/>
          <a:lstStyle/>
          <a:p>
            <a:fld id="{065D4885-2BC7-4A37-B095-8027751D7793}" type="datetime1">
              <a:rPr lang="en-US" smtClean="0"/>
              <a:t>5/16/2023</a:t>
            </a:fld>
            <a:endParaRPr lang="en-US"/>
          </a:p>
        </p:txBody>
      </p:sp>
      <p:sp>
        <p:nvSpPr>
          <p:cNvPr id="5" name="Footer Placeholder 4">
            <a:extLst>
              <a:ext uri="{FF2B5EF4-FFF2-40B4-BE49-F238E27FC236}">
                <a16:creationId xmlns:a16="http://schemas.microsoft.com/office/drawing/2014/main" id="{9C4A42DE-AE7D-4CF4-81AE-7853754A87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41D3EC-3775-4F52-85F7-643704D2E917}"/>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573924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F3286-8B33-48EA-BDA0-48A448DE8F7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2FF3D9-DDC1-468E-B135-F83B79518A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784725F-280C-45B2-B679-D896221CF3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131720-CA0E-4139-BFF0-B4F7DDBD431B}"/>
              </a:ext>
            </a:extLst>
          </p:cNvPr>
          <p:cNvSpPr>
            <a:spLocks noGrp="1"/>
          </p:cNvSpPr>
          <p:nvPr>
            <p:ph type="dt" sz="half" idx="10"/>
          </p:nvPr>
        </p:nvSpPr>
        <p:spPr/>
        <p:txBody>
          <a:bodyPr/>
          <a:lstStyle/>
          <a:p>
            <a:fld id="{927EFEA1-9F44-454A-BC99-089E3665B80D}" type="datetime1">
              <a:rPr lang="en-US" smtClean="0"/>
              <a:t>5/16/2023</a:t>
            </a:fld>
            <a:endParaRPr lang="en-US"/>
          </a:p>
        </p:txBody>
      </p:sp>
      <p:sp>
        <p:nvSpPr>
          <p:cNvPr id="6" name="Footer Placeholder 5">
            <a:extLst>
              <a:ext uri="{FF2B5EF4-FFF2-40B4-BE49-F238E27FC236}">
                <a16:creationId xmlns:a16="http://schemas.microsoft.com/office/drawing/2014/main" id="{B48D3307-379C-4E82-BC5B-56707268CA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31111B-5683-4750-A109-45A19558DE9D}"/>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629913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B11B5-C4E3-413D-AF13-A57AFECA7CC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BFB057-B14E-4E9F-950F-BAFF973D63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458C70-1EDC-47FB-ACAA-D11D9868EB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1CB1BB-939A-4661-8060-954D58E035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DC0209-CF5B-42E2-B869-4C36C77183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98E5108-6002-4040-B79A-8A1D6C29D259}"/>
              </a:ext>
            </a:extLst>
          </p:cNvPr>
          <p:cNvSpPr>
            <a:spLocks noGrp="1"/>
          </p:cNvSpPr>
          <p:nvPr>
            <p:ph type="dt" sz="half" idx="10"/>
          </p:nvPr>
        </p:nvSpPr>
        <p:spPr/>
        <p:txBody>
          <a:bodyPr/>
          <a:lstStyle/>
          <a:p>
            <a:fld id="{2AD94606-BC72-43EC-9227-8A9FB89A2036}" type="datetime1">
              <a:rPr lang="en-US" smtClean="0"/>
              <a:t>5/16/2023</a:t>
            </a:fld>
            <a:endParaRPr lang="en-US"/>
          </a:p>
        </p:txBody>
      </p:sp>
      <p:sp>
        <p:nvSpPr>
          <p:cNvPr id="8" name="Footer Placeholder 7">
            <a:extLst>
              <a:ext uri="{FF2B5EF4-FFF2-40B4-BE49-F238E27FC236}">
                <a16:creationId xmlns:a16="http://schemas.microsoft.com/office/drawing/2014/main" id="{B890C510-EF34-4D50-8FB0-1964CCB8D2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F4A2F6-16FA-40FE-9E0F-D76E00758F68}"/>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1356150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5101C-A65E-457F-A792-766CF98ECB3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C2EAE07-09D4-4CB0-8FBA-8BD6CE18ADBD}"/>
              </a:ext>
            </a:extLst>
          </p:cNvPr>
          <p:cNvSpPr>
            <a:spLocks noGrp="1"/>
          </p:cNvSpPr>
          <p:nvPr>
            <p:ph type="dt" sz="half" idx="10"/>
          </p:nvPr>
        </p:nvSpPr>
        <p:spPr/>
        <p:txBody>
          <a:bodyPr/>
          <a:lstStyle/>
          <a:p>
            <a:fld id="{B0A777A4-68C1-4CD1-A256-73B7FF054C07}" type="datetime1">
              <a:rPr lang="en-US" smtClean="0"/>
              <a:t>5/16/2023</a:t>
            </a:fld>
            <a:endParaRPr lang="en-US"/>
          </a:p>
        </p:txBody>
      </p:sp>
      <p:sp>
        <p:nvSpPr>
          <p:cNvPr id="4" name="Footer Placeholder 3">
            <a:extLst>
              <a:ext uri="{FF2B5EF4-FFF2-40B4-BE49-F238E27FC236}">
                <a16:creationId xmlns:a16="http://schemas.microsoft.com/office/drawing/2014/main" id="{6C994D0F-6BAC-4482-B527-1333857423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E94D18-5590-466E-903B-976A9324E86B}"/>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1314352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0C2565-F1E1-46C0-BF8B-DA2AE1B7F257}"/>
              </a:ext>
            </a:extLst>
          </p:cNvPr>
          <p:cNvSpPr>
            <a:spLocks noGrp="1"/>
          </p:cNvSpPr>
          <p:nvPr>
            <p:ph type="dt" sz="half" idx="10"/>
          </p:nvPr>
        </p:nvSpPr>
        <p:spPr/>
        <p:txBody>
          <a:bodyPr/>
          <a:lstStyle/>
          <a:p>
            <a:fld id="{06E68A4E-786A-4FB1-B712-DD217928A73F}" type="datetime1">
              <a:rPr lang="en-US" smtClean="0"/>
              <a:t>5/16/2023</a:t>
            </a:fld>
            <a:endParaRPr lang="en-US"/>
          </a:p>
        </p:txBody>
      </p:sp>
      <p:sp>
        <p:nvSpPr>
          <p:cNvPr id="3" name="Footer Placeholder 2">
            <a:extLst>
              <a:ext uri="{FF2B5EF4-FFF2-40B4-BE49-F238E27FC236}">
                <a16:creationId xmlns:a16="http://schemas.microsoft.com/office/drawing/2014/main" id="{18DA2B0E-42E8-475C-A689-9153F25F55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C7F585-9BD5-407F-A65B-D13FECFE8530}"/>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1775817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81BE7-0F0C-47A3-89FE-0266AFD100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2655FE-D88E-4F7C-B9A9-2BAD8F3735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1718847-B284-44F3-B28B-FA0E54BA6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2DCE4A-A089-4279-941B-C8A724C2BEB8}"/>
              </a:ext>
            </a:extLst>
          </p:cNvPr>
          <p:cNvSpPr>
            <a:spLocks noGrp="1"/>
          </p:cNvSpPr>
          <p:nvPr>
            <p:ph type="dt" sz="half" idx="10"/>
          </p:nvPr>
        </p:nvSpPr>
        <p:spPr/>
        <p:txBody>
          <a:bodyPr/>
          <a:lstStyle/>
          <a:p>
            <a:fld id="{E708A488-E535-49C7-9933-F7250688B3F4}" type="datetime1">
              <a:rPr lang="en-US" smtClean="0"/>
              <a:t>5/16/2023</a:t>
            </a:fld>
            <a:endParaRPr lang="en-US"/>
          </a:p>
        </p:txBody>
      </p:sp>
      <p:sp>
        <p:nvSpPr>
          <p:cNvPr id="6" name="Footer Placeholder 5">
            <a:extLst>
              <a:ext uri="{FF2B5EF4-FFF2-40B4-BE49-F238E27FC236}">
                <a16:creationId xmlns:a16="http://schemas.microsoft.com/office/drawing/2014/main" id="{E70F8342-C167-4BD2-AAD6-C14349DADF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A6AFA3-6002-41D0-BB50-FA5CEAC5DBCD}"/>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62217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68F5A-F947-41BE-AEB7-DB4A418BAA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31DE4CE-CBCB-4BAB-89D7-3845BA95C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5B09E64D-F646-4E45-9378-D24761CC4C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3C9F04-0986-4A79-A32B-8239774DC178}"/>
              </a:ext>
            </a:extLst>
          </p:cNvPr>
          <p:cNvSpPr>
            <a:spLocks noGrp="1"/>
          </p:cNvSpPr>
          <p:nvPr>
            <p:ph type="dt" sz="half" idx="10"/>
          </p:nvPr>
        </p:nvSpPr>
        <p:spPr/>
        <p:txBody>
          <a:bodyPr/>
          <a:lstStyle/>
          <a:p>
            <a:fld id="{4140F7C5-3F6B-4ADE-A2FE-DA3BA862D2D2}" type="datetime1">
              <a:rPr lang="en-US" smtClean="0"/>
              <a:t>5/16/2023</a:t>
            </a:fld>
            <a:endParaRPr lang="en-US"/>
          </a:p>
        </p:txBody>
      </p:sp>
      <p:sp>
        <p:nvSpPr>
          <p:cNvPr id="6" name="Footer Placeholder 5">
            <a:extLst>
              <a:ext uri="{FF2B5EF4-FFF2-40B4-BE49-F238E27FC236}">
                <a16:creationId xmlns:a16="http://schemas.microsoft.com/office/drawing/2014/main" id="{32713735-8EEA-4B13-8EE4-FE5B98DE0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0A0264-CA4B-4167-9BB7-F2910F54A9F9}"/>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583941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CC040E-6FF6-4865-8D38-05E4C7BB00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53B0DDF-711A-4D4A-82E1-FCB2AF811B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FB19DC-19D2-4A29-9332-01440B8C5F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2ACE77-7140-4FFB-8D0F-F8F077597449}" type="datetime1">
              <a:rPr lang="en-US" smtClean="0"/>
              <a:t>5/16/2023</a:t>
            </a:fld>
            <a:endParaRPr lang="en-US"/>
          </a:p>
        </p:txBody>
      </p:sp>
      <p:sp>
        <p:nvSpPr>
          <p:cNvPr id="5" name="Footer Placeholder 4">
            <a:extLst>
              <a:ext uri="{FF2B5EF4-FFF2-40B4-BE49-F238E27FC236}">
                <a16:creationId xmlns:a16="http://schemas.microsoft.com/office/drawing/2014/main" id="{24A1CBC6-9810-4005-9B56-DF77E63F0E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C34904-6C55-49F6-8C00-B7C41B3E3F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173D5D-412C-4826-A8F8-78B1DF426FC9}" type="slidenum">
              <a:rPr lang="en-US" smtClean="0"/>
              <a:pPr/>
              <a:t>‹#›</a:t>
            </a:fld>
            <a:endParaRPr lang="en-US"/>
          </a:p>
        </p:txBody>
      </p:sp>
    </p:spTree>
    <p:extLst>
      <p:ext uri="{BB962C8B-B14F-4D97-AF65-F5344CB8AC3E}">
        <p14:creationId xmlns:p14="http://schemas.microsoft.com/office/powerpoint/2010/main" val="23321953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3AEC92C-BCDD-4B33-B64F-310E739180FE}"/>
              </a:ext>
            </a:extLst>
          </p:cNvPr>
          <p:cNvSpPr txBox="1"/>
          <p:nvPr/>
        </p:nvSpPr>
        <p:spPr>
          <a:xfrm>
            <a:off x="1556560" y="2819401"/>
            <a:ext cx="9949640" cy="609599"/>
          </a:xfrm>
          <a:prstGeom prst="rect">
            <a:avLst/>
          </a:prstGeom>
        </p:spPr>
        <p:txBody>
          <a:bodyPr vert="horz" lIns="91440" tIns="45720" rIns="91440" bIns="45720" rtlCol="0">
            <a:normAutofit fontScale="32500" lnSpcReduction="20000"/>
          </a:bodyPr>
          <a:lstStyle/>
          <a:p>
            <a:pPr algn="ctr">
              <a:lnSpc>
                <a:spcPct val="110000"/>
              </a:lnSpc>
            </a:pPr>
            <a:r>
              <a:rPr lang="en-GB" sz="11100" b="1" dirty="0">
                <a:solidFill>
                  <a:schemeClr val="accent6">
                    <a:lumMod val="50000"/>
                  </a:schemeClr>
                </a:solidFill>
                <a:latin typeface="Candara"/>
                <a:cs typeface="Candara"/>
              </a:rPr>
              <a:t>‘Tapping the Revenue Potentials of States’</a:t>
            </a:r>
          </a:p>
        </p:txBody>
      </p:sp>
      <p:grpSp>
        <p:nvGrpSpPr>
          <p:cNvPr id="4" name="Group 3">
            <a:extLst>
              <a:ext uri="{FF2B5EF4-FFF2-40B4-BE49-F238E27FC236}">
                <a16:creationId xmlns:a16="http://schemas.microsoft.com/office/drawing/2014/main" id="{E0415DAE-59C3-4B8A-82B7-E72B86A5686B}"/>
              </a:ext>
            </a:extLst>
          </p:cNvPr>
          <p:cNvGrpSpPr/>
          <p:nvPr/>
        </p:nvGrpSpPr>
        <p:grpSpPr>
          <a:xfrm>
            <a:off x="1292351" y="1371600"/>
            <a:ext cx="2514600" cy="1223169"/>
            <a:chOff x="76200" y="304800"/>
            <a:chExt cx="2175696" cy="1223169"/>
          </a:xfrm>
        </p:grpSpPr>
        <p:sp>
          <p:nvSpPr>
            <p:cNvPr id="6" name="Rectangle 5">
              <a:extLst>
                <a:ext uri="{FF2B5EF4-FFF2-40B4-BE49-F238E27FC236}">
                  <a16:creationId xmlns:a16="http://schemas.microsoft.com/office/drawing/2014/main" id="{BAB9687B-F54E-47C5-9133-511DFD6195A4}"/>
                </a:ext>
              </a:extLst>
            </p:cNvPr>
            <p:cNvSpPr/>
            <p:nvPr/>
          </p:nvSpPr>
          <p:spPr>
            <a:xfrm>
              <a:off x="304800" y="1143000"/>
              <a:ext cx="1524001" cy="384969"/>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1600" b="1" dirty="0">
                  <a:latin typeface="Candara" panose="020E0502030303020204" pitchFamily="34" charset="0"/>
                  <a:ea typeface="+mj-ea"/>
                  <a:cs typeface="+mj-cs"/>
                </a:rPr>
                <a:t>HelpDesk</a:t>
              </a:r>
            </a:p>
          </p:txBody>
        </p:sp>
        <p:pic>
          <p:nvPicPr>
            <p:cNvPr id="13" name="Picture 12">
              <a:extLst>
                <a:ext uri="{FF2B5EF4-FFF2-40B4-BE49-F238E27FC236}">
                  <a16:creationId xmlns:a16="http://schemas.microsoft.com/office/drawing/2014/main" id="{F6667131-A204-4388-ABE7-BF9E90A35A72}"/>
                </a:ext>
              </a:extLst>
            </p:cNvPr>
            <p:cNvPicPr/>
            <p:nvPr/>
          </p:nvPicPr>
          <p:blipFill rotWithShape="1">
            <a:blip r:embed="rId2"/>
            <a:srcRect t="5445" r="5237" b="12185"/>
            <a:stretch/>
          </p:blipFill>
          <p:spPr>
            <a:xfrm>
              <a:off x="76200" y="304800"/>
              <a:ext cx="2175696" cy="838200"/>
            </a:xfrm>
            <a:prstGeom prst="rect">
              <a:avLst/>
            </a:prstGeom>
          </p:spPr>
        </p:pic>
      </p:grpSp>
      <p:sp>
        <p:nvSpPr>
          <p:cNvPr id="17" name="TextBox 16">
            <a:extLst>
              <a:ext uri="{FF2B5EF4-FFF2-40B4-BE49-F238E27FC236}">
                <a16:creationId xmlns:a16="http://schemas.microsoft.com/office/drawing/2014/main" id="{293C0776-FF85-4597-AD9E-E7675540FA17}"/>
              </a:ext>
            </a:extLst>
          </p:cNvPr>
          <p:cNvSpPr txBox="1"/>
          <p:nvPr/>
        </p:nvSpPr>
        <p:spPr>
          <a:xfrm>
            <a:off x="1066800" y="3581400"/>
            <a:ext cx="10744200" cy="1862048"/>
          </a:xfrm>
          <a:prstGeom prst="rect">
            <a:avLst/>
          </a:prstGeom>
          <a:noFill/>
        </p:spPr>
        <p:txBody>
          <a:bodyPr wrap="square">
            <a:spAutoFit/>
          </a:bodyPr>
          <a:lstStyle/>
          <a:p>
            <a:pPr algn="ctr">
              <a:lnSpc>
                <a:spcPct val="90000"/>
              </a:lnSpc>
              <a:spcAft>
                <a:spcPts val="600"/>
              </a:spcAft>
            </a:pPr>
            <a:r>
              <a:rPr lang="en-GB" sz="2000" b="1" dirty="0">
                <a:latin typeface="Candara"/>
                <a:cs typeface="Candara"/>
              </a:rPr>
              <a:t>Presentation at the 2023 Governors’ Induction for New and Returning Governors </a:t>
            </a:r>
          </a:p>
          <a:p>
            <a:pPr algn="ctr">
              <a:lnSpc>
                <a:spcPct val="90000"/>
              </a:lnSpc>
              <a:spcAft>
                <a:spcPts val="600"/>
              </a:spcAft>
            </a:pPr>
            <a:r>
              <a:rPr lang="en-GB" sz="2000" b="1" dirty="0">
                <a:latin typeface="Candara"/>
                <a:cs typeface="Candara"/>
              </a:rPr>
              <a:t>14</a:t>
            </a:r>
            <a:r>
              <a:rPr lang="en-GB" sz="2000" b="1" baseline="30000" dirty="0">
                <a:latin typeface="Candara"/>
                <a:cs typeface="Candara"/>
              </a:rPr>
              <a:t>th</a:t>
            </a:r>
            <a:r>
              <a:rPr lang="en-GB" sz="2000" b="1" dirty="0">
                <a:latin typeface="Candara"/>
                <a:cs typeface="Candara"/>
              </a:rPr>
              <a:t> to 17th May 2023</a:t>
            </a:r>
            <a:endParaRPr lang="en-US" sz="2000" b="1" dirty="0">
              <a:latin typeface="Candara" panose="020E0502030303020204" pitchFamily="34" charset="0"/>
            </a:endParaRPr>
          </a:p>
          <a:p>
            <a:pPr algn="ctr">
              <a:lnSpc>
                <a:spcPct val="90000"/>
              </a:lnSpc>
              <a:spcAft>
                <a:spcPts val="600"/>
              </a:spcAft>
            </a:pPr>
            <a:endParaRPr lang="en-US" b="1" dirty="0">
              <a:latin typeface="Candara" panose="020E0502030303020204" pitchFamily="34" charset="0"/>
            </a:endParaRPr>
          </a:p>
          <a:p>
            <a:pPr algn="ctr">
              <a:lnSpc>
                <a:spcPct val="90000"/>
              </a:lnSpc>
              <a:spcAft>
                <a:spcPts val="600"/>
              </a:spcAft>
            </a:pPr>
            <a:r>
              <a:rPr lang="en-US" b="1" dirty="0">
                <a:latin typeface="Candara" panose="020E0502030303020204" pitchFamily="34" charset="0"/>
              </a:rPr>
              <a:t>Dr Mark Abani FCTI, FNIM, FICA, FNIM</a:t>
            </a:r>
          </a:p>
          <a:p>
            <a:pPr algn="ctr">
              <a:lnSpc>
                <a:spcPct val="90000"/>
              </a:lnSpc>
              <a:spcAft>
                <a:spcPts val="600"/>
              </a:spcAft>
            </a:pPr>
            <a:r>
              <a:rPr lang="en-US" sz="1200" b="1" dirty="0">
                <a:latin typeface="Candara" panose="020E0502030303020204" pitchFamily="34" charset="0"/>
              </a:rPr>
              <a:t>Coordinating Dean, Chartered Institute of Taxation of Nigeria (CITN)</a:t>
            </a:r>
          </a:p>
          <a:p>
            <a:pPr algn="ctr">
              <a:lnSpc>
                <a:spcPct val="90000"/>
              </a:lnSpc>
              <a:spcAft>
                <a:spcPts val="600"/>
              </a:spcAft>
            </a:pPr>
            <a:r>
              <a:rPr lang="en-US" sz="1200" b="1" dirty="0">
                <a:latin typeface="Candara" panose="020E0502030303020204" pitchFamily="34" charset="0"/>
              </a:rPr>
              <a:t>Independent Internally Generated Revenue Consultant</a:t>
            </a:r>
          </a:p>
        </p:txBody>
      </p:sp>
      <p:pic>
        <p:nvPicPr>
          <p:cNvPr id="2" name="Picture 1">
            <a:extLst>
              <a:ext uri="{FF2B5EF4-FFF2-40B4-BE49-F238E27FC236}">
                <a16:creationId xmlns:a16="http://schemas.microsoft.com/office/drawing/2014/main" id="{8144381E-5CCE-B15A-2916-12BF8C77804B}"/>
              </a:ext>
            </a:extLst>
          </p:cNvPr>
          <p:cNvPicPr>
            <a:picLocks noChangeAspect="1"/>
          </p:cNvPicPr>
          <p:nvPr/>
        </p:nvPicPr>
        <p:blipFill>
          <a:blip r:embed="rId3"/>
          <a:stretch>
            <a:fillRect/>
          </a:stretch>
        </p:blipFill>
        <p:spPr>
          <a:xfrm>
            <a:off x="9069354" y="1198195"/>
            <a:ext cx="2362200" cy="1322833"/>
          </a:xfrm>
          <a:prstGeom prst="rect">
            <a:avLst/>
          </a:prstGeom>
        </p:spPr>
      </p:pic>
    </p:spTree>
    <p:extLst>
      <p:ext uri="{BB962C8B-B14F-4D97-AF65-F5344CB8AC3E}">
        <p14:creationId xmlns:p14="http://schemas.microsoft.com/office/powerpoint/2010/main" val="3130003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6FD1FD-95B6-41C9-BA06-F08DE5A1509A}"/>
              </a:ext>
            </a:extLst>
          </p:cNvPr>
          <p:cNvSpPr txBox="1"/>
          <p:nvPr/>
        </p:nvSpPr>
        <p:spPr>
          <a:xfrm>
            <a:off x="4956500" y="1266915"/>
            <a:ext cx="1676501" cy="461665"/>
          </a:xfrm>
          <a:prstGeom prst="rect">
            <a:avLst/>
          </a:prstGeom>
          <a:noFill/>
        </p:spPr>
        <p:txBody>
          <a:bodyPr wrap="square" rtlCol="0">
            <a:spAutoFit/>
          </a:bodyPr>
          <a:lstStyle/>
          <a:p>
            <a:r>
              <a:rPr lang="en-US" sz="2400" b="1" dirty="0">
                <a:solidFill>
                  <a:srgbClr val="800000"/>
                </a:solidFill>
                <a:latin typeface="Candara"/>
                <a:cs typeface="Candara"/>
              </a:rPr>
              <a:t>CONTENT</a:t>
            </a:r>
            <a:endParaRPr lang="en-US" sz="2000" b="1" dirty="0">
              <a:solidFill>
                <a:srgbClr val="800000"/>
              </a:solidFill>
              <a:latin typeface="Candara"/>
              <a:cs typeface="Candara"/>
            </a:endParaRPr>
          </a:p>
        </p:txBody>
      </p:sp>
      <p:sp>
        <p:nvSpPr>
          <p:cNvPr id="4" name="Rectangle 3">
            <a:extLst>
              <a:ext uri="{FF2B5EF4-FFF2-40B4-BE49-F238E27FC236}">
                <a16:creationId xmlns:a16="http://schemas.microsoft.com/office/drawing/2014/main" id="{5A160D9D-28B7-42BE-90CC-73592815EDC7}"/>
              </a:ext>
            </a:extLst>
          </p:cNvPr>
          <p:cNvSpPr/>
          <p:nvPr/>
        </p:nvSpPr>
        <p:spPr>
          <a:xfrm>
            <a:off x="663865" y="1097638"/>
            <a:ext cx="1124026" cy="369332"/>
          </a:xfrm>
          <a:prstGeom prst="rect">
            <a:avLst/>
          </a:prstGeom>
        </p:spPr>
        <p:txBody>
          <a:bodyPr wrap="none">
            <a:spAutoFit/>
          </a:bodyPr>
          <a:lstStyle/>
          <a:p>
            <a:r>
              <a:rPr lang="en-GB" b="1" dirty="0" err="1">
                <a:latin typeface="Candara" panose="020E0502030303020204" pitchFamily="34" charset="0"/>
              </a:rPr>
              <a:t>HelpDesk</a:t>
            </a:r>
            <a:endParaRPr lang="en-US" b="1" dirty="0">
              <a:latin typeface="Candara" panose="020E0502030303020204" pitchFamily="34" charset="0"/>
            </a:endParaRPr>
          </a:p>
        </p:txBody>
      </p:sp>
      <p:sp>
        <p:nvSpPr>
          <p:cNvPr id="7" name="TextBox 6"/>
          <p:cNvSpPr txBox="1"/>
          <p:nvPr/>
        </p:nvSpPr>
        <p:spPr>
          <a:xfrm>
            <a:off x="1676400" y="2078275"/>
            <a:ext cx="8534400" cy="3482620"/>
          </a:xfrm>
          <a:prstGeom prst="rect">
            <a:avLst/>
          </a:prstGeom>
          <a:noFill/>
        </p:spPr>
        <p:txBody>
          <a:bodyPr wrap="square" rtlCol="0">
            <a:spAutoFit/>
          </a:bodyPr>
          <a:lstStyle/>
          <a:p>
            <a:pPr marL="742950" lvl="1" indent="-285750" algn="just">
              <a:lnSpc>
                <a:spcPct val="130000"/>
              </a:lnSpc>
              <a:spcAft>
                <a:spcPts val="600"/>
              </a:spcAft>
              <a:buFont typeface="Arial"/>
              <a:buChar char="•"/>
            </a:pPr>
            <a:r>
              <a:rPr lang="en-US" dirty="0">
                <a:latin typeface="Candara"/>
                <a:cs typeface="Candara"/>
              </a:rPr>
              <a:t>Setting the Scene</a:t>
            </a:r>
          </a:p>
          <a:p>
            <a:pPr marL="742950" lvl="1" indent="-285750" algn="just">
              <a:lnSpc>
                <a:spcPct val="130000"/>
              </a:lnSpc>
              <a:spcAft>
                <a:spcPts val="600"/>
              </a:spcAft>
              <a:buFont typeface="Arial"/>
              <a:buChar char="•"/>
            </a:pPr>
            <a:r>
              <a:rPr lang="en-US" dirty="0">
                <a:latin typeface="Candara"/>
              </a:rPr>
              <a:t>The contribution of internally generated revenue to total state revenues</a:t>
            </a:r>
          </a:p>
          <a:p>
            <a:pPr marL="742950" lvl="1" indent="-285750" algn="just">
              <a:lnSpc>
                <a:spcPct val="130000"/>
              </a:lnSpc>
              <a:spcAft>
                <a:spcPts val="600"/>
              </a:spcAft>
              <a:buFont typeface="Arial"/>
              <a:buChar char="•"/>
            </a:pPr>
            <a:r>
              <a:rPr lang="en-GB" dirty="0">
                <a:latin typeface="Candara"/>
                <a:cs typeface="Candara"/>
              </a:rPr>
              <a:t>The Size of the untapped revenue potential</a:t>
            </a:r>
          </a:p>
          <a:p>
            <a:pPr marL="742950" lvl="1" indent="-285750" algn="just">
              <a:lnSpc>
                <a:spcPct val="130000"/>
              </a:lnSpc>
              <a:spcAft>
                <a:spcPts val="600"/>
              </a:spcAft>
              <a:buFont typeface="Arial"/>
              <a:buChar char="•"/>
            </a:pPr>
            <a:r>
              <a:rPr lang="en-GB" dirty="0">
                <a:latin typeface="Candara"/>
              </a:rPr>
              <a:t>Action plans to close the tax gap</a:t>
            </a:r>
          </a:p>
          <a:p>
            <a:pPr marL="742950" lvl="1" indent="-285750" algn="just">
              <a:lnSpc>
                <a:spcPct val="130000"/>
              </a:lnSpc>
              <a:spcAft>
                <a:spcPts val="600"/>
              </a:spcAft>
              <a:buFont typeface="Arial"/>
              <a:buChar char="•"/>
            </a:pPr>
            <a:r>
              <a:rPr lang="en-GB" dirty="0">
                <a:latin typeface="Candara"/>
                <a:cs typeface="Candara"/>
              </a:rPr>
              <a:t>Proven key actions  for effective tax reforms</a:t>
            </a:r>
          </a:p>
          <a:p>
            <a:pPr marL="742950" lvl="1" indent="-285750" algn="just">
              <a:lnSpc>
                <a:spcPct val="130000"/>
              </a:lnSpc>
              <a:spcAft>
                <a:spcPts val="600"/>
              </a:spcAft>
              <a:buFont typeface="Arial"/>
              <a:buChar char="•"/>
            </a:pPr>
            <a:r>
              <a:rPr lang="en-GB" dirty="0">
                <a:latin typeface="Candara"/>
                <a:cs typeface="Candara"/>
              </a:rPr>
              <a:t>Suggested Next Steps</a:t>
            </a:r>
          </a:p>
          <a:p>
            <a:pPr marL="742950" lvl="1" indent="-285750" algn="just">
              <a:lnSpc>
                <a:spcPct val="130000"/>
              </a:lnSpc>
              <a:spcAft>
                <a:spcPts val="600"/>
              </a:spcAft>
              <a:buFont typeface="Arial"/>
              <a:buChar char="•"/>
            </a:pPr>
            <a:r>
              <a:rPr lang="en-GB" dirty="0">
                <a:latin typeface="Candara"/>
                <a:cs typeface="Candara"/>
              </a:rPr>
              <a:t>Thank you and Questions</a:t>
            </a:r>
          </a:p>
          <a:p>
            <a:pPr marL="285750" indent="-285750" algn="just">
              <a:lnSpc>
                <a:spcPct val="130000"/>
              </a:lnSpc>
              <a:spcAft>
                <a:spcPts val="600"/>
              </a:spcAft>
              <a:buFont typeface="Arial"/>
              <a:buChar char="•"/>
            </a:pPr>
            <a:endParaRPr lang="en-US" dirty="0">
              <a:latin typeface="Candara"/>
              <a:cs typeface="Candara"/>
            </a:endParaRPr>
          </a:p>
        </p:txBody>
      </p:sp>
      <p:pic>
        <p:nvPicPr>
          <p:cNvPr id="2" name="Picture 1">
            <a:extLst>
              <a:ext uri="{FF2B5EF4-FFF2-40B4-BE49-F238E27FC236}">
                <a16:creationId xmlns:a16="http://schemas.microsoft.com/office/drawing/2014/main" id="{0C207322-5081-2B3C-9438-F412F68F6ADF}"/>
              </a:ext>
            </a:extLst>
          </p:cNvPr>
          <p:cNvPicPr>
            <a:picLocks noChangeAspect="1"/>
          </p:cNvPicPr>
          <p:nvPr/>
        </p:nvPicPr>
        <p:blipFill>
          <a:blip r:embed="rId3"/>
          <a:stretch>
            <a:fillRect/>
          </a:stretch>
        </p:blipFill>
        <p:spPr>
          <a:xfrm>
            <a:off x="990600" y="6172200"/>
            <a:ext cx="1085182" cy="609653"/>
          </a:xfrm>
          <a:prstGeom prst="rect">
            <a:avLst/>
          </a:prstGeom>
        </p:spPr>
      </p:pic>
    </p:spTree>
    <p:extLst>
      <p:ext uri="{BB962C8B-B14F-4D97-AF65-F5344CB8AC3E}">
        <p14:creationId xmlns:p14="http://schemas.microsoft.com/office/powerpoint/2010/main" val="3478726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6FD1FD-95B6-41C9-BA06-F08DE5A1509A}"/>
              </a:ext>
            </a:extLst>
          </p:cNvPr>
          <p:cNvSpPr txBox="1"/>
          <p:nvPr/>
        </p:nvSpPr>
        <p:spPr>
          <a:xfrm>
            <a:off x="3810000" y="801475"/>
            <a:ext cx="5257800" cy="461665"/>
          </a:xfrm>
          <a:prstGeom prst="rect">
            <a:avLst/>
          </a:prstGeom>
          <a:noFill/>
        </p:spPr>
        <p:txBody>
          <a:bodyPr wrap="square" rtlCol="0">
            <a:spAutoFit/>
          </a:bodyPr>
          <a:lstStyle/>
          <a:p>
            <a:r>
              <a:rPr lang="en-US" sz="2400" b="1" dirty="0">
                <a:solidFill>
                  <a:srgbClr val="800000"/>
                </a:solidFill>
                <a:latin typeface="Candara"/>
                <a:cs typeface="Candara"/>
              </a:rPr>
              <a:t>SETTING THE SCENE</a:t>
            </a:r>
            <a:endParaRPr lang="en-US" sz="2000" b="1" dirty="0">
              <a:solidFill>
                <a:srgbClr val="800000"/>
              </a:solidFill>
              <a:latin typeface="Candara"/>
              <a:cs typeface="Candara"/>
            </a:endParaRPr>
          </a:p>
        </p:txBody>
      </p:sp>
      <p:sp>
        <p:nvSpPr>
          <p:cNvPr id="4" name="Rectangle 3">
            <a:extLst>
              <a:ext uri="{FF2B5EF4-FFF2-40B4-BE49-F238E27FC236}">
                <a16:creationId xmlns:a16="http://schemas.microsoft.com/office/drawing/2014/main" id="{5A160D9D-28B7-42BE-90CC-73592815EDC7}"/>
              </a:ext>
            </a:extLst>
          </p:cNvPr>
          <p:cNvSpPr/>
          <p:nvPr/>
        </p:nvSpPr>
        <p:spPr>
          <a:xfrm>
            <a:off x="685800" y="990600"/>
            <a:ext cx="1124026" cy="369332"/>
          </a:xfrm>
          <a:prstGeom prst="rect">
            <a:avLst/>
          </a:prstGeom>
        </p:spPr>
        <p:txBody>
          <a:bodyPr wrap="none">
            <a:spAutoFit/>
          </a:bodyPr>
          <a:lstStyle/>
          <a:p>
            <a:r>
              <a:rPr lang="en-GB" b="1" dirty="0" err="1">
                <a:latin typeface="Candara" panose="020E0502030303020204" pitchFamily="34" charset="0"/>
              </a:rPr>
              <a:t>HelpDesk</a:t>
            </a:r>
            <a:endParaRPr lang="en-US" b="1" dirty="0">
              <a:latin typeface="Candara" panose="020E0502030303020204" pitchFamily="34" charset="0"/>
            </a:endParaRPr>
          </a:p>
        </p:txBody>
      </p:sp>
      <p:sp>
        <p:nvSpPr>
          <p:cNvPr id="7" name="TextBox 6"/>
          <p:cNvSpPr txBox="1"/>
          <p:nvPr/>
        </p:nvSpPr>
        <p:spPr>
          <a:xfrm>
            <a:off x="304800" y="1282304"/>
            <a:ext cx="11430000" cy="4852226"/>
          </a:xfrm>
          <a:prstGeom prst="rect">
            <a:avLst/>
          </a:prstGeom>
          <a:noFill/>
        </p:spPr>
        <p:txBody>
          <a:bodyPr wrap="square" rtlCol="0">
            <a:spAutoFit/>
          </a:bodyPr>
          <a:lstStyle/>
          <a:p>
            <a:pPr algn="just">
              <a:lnSpc>
                <a:spcPct val="130000"/>
              </a:lnSpc>
              <a:spcAft>
                <a:spcPts val="600"/>
              </a:spcAft>
            </a:pPr>
            <a:r>
              <a:rPr lang="en-GB" dirty="0">
                <a:latin typeface="Candara"/>
                <a:cs typeface="Candara"/>
              </a:rPr>
              <a:t>The Revenue of States is influenced and affected by the realities of the Economic Outlook for 2023 and beyond.  </a:t>
            </a:r>
          </a:p>
          <a:p>
            <a:pPr algn="just">
              <a:lnSpc>
                <a:spcPct val="130000"/>
              </a:lnSpc>
              <a:spcAft>
                <a:spcPts val="600"/>
              </a:spcAft>
            </a:pPr>
            <a:r>
              <a:rPr lang="en-GB" dirty="0">
                <a:latin typeface="Candara"/>
                <a:cs typeface="Candara"/>
              </a:rPr>
              <a:t>Traditionally the revenues have mainly come from the FAAC allocations, but the dwindling oil revenues have caused states to look inward to manage their revenues by both increasing their ‘Internally Generated Revenue’ and by managing and prioritising their expenses. </a:t>
            </a:r>
          </a:p>
          <a:p>
            <a:pPr algn="just">
              <a:lnSpc>
                <a:spcPct val="130000"/>
              </a:lnSpc>
              <a:spcAft>
                <a:spcPts val="600"/>
              </a:spcAft>
            </a:pPr>
            <a:r>
              <a:rPr lang="en-GB" dirty="0">
                <a:latin typeface="Candara"/>
                <a:cs typeface="Candara"/>
              </a:rPr>
              <a:t>Other measure to make state revenue go further include:</a:t>
            </a:r>
          </a:p>
          <a:p>
            <a:pPr marL="548640" lvl="1" indent="-285750" algn="just">
              <a:lnSpc>
                <a:spcPct val="130000"/>
              </a:lnSpc>
              <a:buFont typeface="Wingdings" panose="05000000000000000000" pitchFamily="2" charset="2"/>
              <a:buChar char="v"/>
            </a:pPr>
            <a:r>
              <a:rPr lang="en-GB" dirty="0">
                <a:latin typeface="Candara"/>
                <a:cs typeface="Candara"/>
              </a:rPr>
              <a:t>I</a:t>
            </a:r>
            <a:r>
              <a:rPr lang="en-GB" sz="1600" dirty="0">
                <a:latin typeface="Candara"/>
                <a:cs typeface="Candara"/>
              </a:rPr>
              <a:t>nnovative Public Private Partnerships to fund Infrastructure and energy gaps, </a:t>
            </a:r>
          </a:p>
          <a:p>
            <a:pPr marL="548640" lvl="1" indent="-285750" algn="just">
              <a:lnSpc>
                <a:spcPct val="130000"/>
              </a:lnSpc>
              <a:buFont typeface="Wingdings" panose="05000000000000000000" pitchFamily="2" charset="2"/>
              <a:buChar char="v"/>
            </a:pPr>
            <a:r>
              <a:rPr lang="en-GB" sz="1600" dirty="0">
                <a:latin typeface="Candara"/>
                <a:cs typeface="Candara"/>
              </a:rPr>
              <a:t>The making of realistic budgets that the states can afford and that are focused on the greatest return for the states and their residents, </a:t>
            </a:r>
          </a:p>
          <a:p>
            <a:pPr marL="548640" lvl="1" indent="-285750" algn="just">
              <a:lnSpc>
                <a:spcPct val="130000"/>
              </a:lnSpc>
              <a:buFont typeface="Wingdings" panose="05000000000000000000" pitchFamily="2" charset="2"/>
              <a:buChar char="v"/>
            </a:pPr>
            <a:r>
              <a:rPr lang="en-GB" sz="1600" dirty="0">
                <a:latin typeface="Candara"/>
                <a:cs typeface="Candara"/>
              </a:rPr>
              <a:t>The development of practical energy transition plans with clearly articulated roadmaps, </a:t>
            </a:r>
          </a:p>
          <a:p>
            <a:pPr marL="548640" lvl="1" indent="-285750" algn="just">
              <a:lnSpc>
                <a:spcPct val="130000"/>
              </a:lnSpc>
              <a:buFont typeface="Wingdings" panose="05000000000000000000" pitchFamily="2" charset="2"/>
              <a:buChar char="v"/>
            </a:pPr>
            <a:r>
              <a:rPr lang="en-GB" sz="1600" dirty="0">
                <a:latin typeface="Candara"/>
                <a:cs typeface="Candara"/>
              </a:rPr>
              <a:t>The exploration of alternate sources of finance from the Capital Markets, and </a:t>
            </a:r>
          </a:p>
          <a:p>
            <a:pPr marL="548640" lvl="1" indent="-285750" algn="just">
              <a:lnSpc>
                <a:spcPct val="130000"/>
              </a:lnSpc>
              <a:spcAft>
                <a:spcPts val="600"/>
              </a:spcAft>
              <a:buFont typeface="Wingdings" panose="05000000000000000000" pitchFamily="2" charset="2"/>
              <a:buChar char="v"/>
            </a:pPr>
            <a:r>
              <a:rPr lang="en-GB" sz="1600" dirty="0">
                <a:latin typeface="Candara"/>
                <a:cs typeface="Candara"/>
              </a:rPr>
              <a:t>The development of Sustainable Debt Management approaches.</a:t>
            </a:r>
          </a:p>
          <a:p>
            <a:pPr algn="just">
              <a:lnSpc>
                <a:spcPct val="130000"/>
              </a:lnSpc>
              <a:spcAft>
                <a:spcPts val="600"/>
              </a:spcAft>
            </a:pPr>
            <a:r>
              <a:rPr lang="en-GB" b="1" dirty="0">
                <a:latin typeface="Candara"/>
                <a:cs typeface="Candara"/>
              </a:rPr>
              <a:t>This presentation focuses on tapping the revenue potentials of states, mainly through improves Internally Generated Revenue activities.</a:t>
            </a:r>
          </a:p>
        </p:txBody>
      </p:sp>
      <p:pic>
        <p:nvPicPr>
          <p:cNvPr id="2" name="Picture 1">
            <a:extLst>
              <a:ext uri="{FF2B5EF4-FFF2-40B4-BE49-F238E27FC236}">
                <a16:creationId xmlns:a16="http://schemas.microsoft.com/office/drawing/2014/main" id="{020BFFA0-D776-3B62-B9DB-94E7C56EF63C}"/>
              </a:ext>
            </a:extLst>
          </p:cNvPr>
          <p:cNvPicPr>
            <a:picLocks noChangeAspect="1"/>
          </p:cNvPicPr>
          <p:nvPr/>
        </p:nvPicPr>
        <p:blipFill>
          <a:blip r:embed="rId3"/>
          <a:stretch>
            <a:fillRect/>
          </a:stretch>
        </p:blipFill>
        <p:spPr>
          <a:xfrm>
            <a:off x="457200" y="6076750"/>
            <a:ext cx="1085182" cy="609653"/>
          </a:xfrm>
          <a:prstGeom prst="rect">
            <a:avLst/>
          </a:prstGeom>
        </p:spPr>
      </p:pic>
    </p:spTree>
    <p:extLst>
      <p:ext uri="{BB962C8B-B14F-4D97-AF65-F5344CB8AC3E}">
        <p14:creationId xmlns:p14="http://schemas.microsoft.com/office/powerpoint/2010/main" val="271541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6FD1FD-95B6-41C9-BA06-F08DE5A1509A}"/>
              </a:ext>
            </a:extLst>
          </p:cNvPr>
          <p:cNvSpPr txBox="1"/>
          <p:nvPr/>
        </p:nvSpPr>
        <p:spPr>
          <a:xfrm>
            <a:off x="2483551" y="866805"/>
            <a:ext cx="6934200" cy="830997"/>
          </a:xfrm>
          <a:prstGeom prst="rect">
            <a:avLst/>
          </a:prstGeom>
          <a:noFill/>
        </p:spPr>
        <p:txBody>
          <a:bodyPr wrap="square" rtlCol="0">
            <a:spAutoFit/>
          </a:bodyPr>
          <a:lstStyle/>
          <a:p>
            <a:pPr algn="ctr"/>
            <a:r>
              <a:rPr lang="en-US" sz="2400" b="1" cap="all" dirty="0">
                <a:solidFill>
                  <a:srgbClr val="800000"/>
                </a:solidFill>
                <a:latin typeface="Candara"/>
                <a:cs typeface="Candara"/>
              </a:rPr>
              <a:t>The contribution of internally generated revenue to TOTAL state revenues</a:t>
            </a:r>
            <a:endParaRPr lang="en-US" sz="2000" b="1" cap="all" dirty="0">
              <a:solidFill>
                <a:srgbClr val="800000"/>
              </a:solidFill>
              <a:latin typeface="Candara"/>
              <a:cs typeface="Candara"/>
            </a:endParaRPr>
          </a:p>
        </p:txBody>
      </p:sp>
      <p:sp>
        <p:nvSpPr>
          <p:cNvPr id="4" name="Rectangle 3">
            <a:extLst>
              <a:ext uri="{FF2B5EF4-FFF2-40B4-BE49-F238E27FC236}">
                <a16:creationId xmlns:a16="http://schemas.microsoft.com/office/drawing/2014/main" id="{5A160D9D-28B7-42BE-90CC-73592815EDC7}"/>
              </a:ext>
            </a:extLst>
          </p:cNvPr>
          <p:cNvSpPr/>
          <p:nvPr/>
        </p:nvSpPr>
        <p:spPr>
          <a:xfrm>
            <a:off x="663865" y="1097638"/>
            <a:ext cx="1124026" cy="369332"/>
          </a:xfrm>
          <a:prstGeom prst="rect">
            <a:avLst/>
          </a:prstGeom>
        </p:spPr>
        <p:txBody>
          <a:bodyPr wrap="none">
            <a:spAutoFit/>
          </a:bodyPr>
          <a:lstStyle/>
          <a:p>
            <a:r>
              <a:rPr lang="en-GB" b="1" dirty="0" err="1">
                <a:latin typeface="Candara" panose="020E0502030303020204" pitchFamily="34" charset="0"/>
              </a:rPr>
              <a:t>HelpDesk</a:t>
            </a:r>
            <a:endParaRPr lang="en-US" b="1" dirty="0">
              <a:latin typeface="Candara" panose="020E0502030303020204" pitchFamily="34" charset="0"/>
            </a:endParaRPr>
          </a:p>
        </p:txBody>
      </p:sp>
      <p:sp>
        <p:nvSpPr>
          <p:cNvPr id="7" name="TextBox 6"/>
          <p:cNvSpPr txBox="1"/>
          <p:nvPr/>
        </p:nvSpPr>
        <p:spPr>
          <a:xfrm>
            <a:off x="228600" y="1586973"/>
            <a:ext cx="5105400" cy="4800288"/>
          </a:xfrm>
          <a:prstGeom prst="rect">
            <a:avLst/>
          </a:prstGeom>
          <a:noFill/>
        </p:spPr>
        <p:txBody>
          <a:bodyPr wrap="square" rtlCol="0">
            <a:spAutoFit/>
          </a:bodyPr>
          <a:lstStyle/>
          <a:p>
            <a:pPr marL="285750" indent="-285750" algn="just">
              <a:lnSpc>
                <a:spcPct val="130000"/>
              </a:lnSpc>
              <a:spcAft>
                <a:spcPts val="600"/>
              </a:spcAft>
              <a:buFont typeface="Arial" panose="020B0604020202020204" pitchFamily="34" charset="0"/>
              <a:buChar char="•"/>
            </a:pPr>
            <a:r>
              <a:rPr lang="en-GB" sz="1300" dirty="0">
                <a:latin typeface="Candara"/>
                <a:cs typeface="Candara"/>
              </a:rPr>
              <a:t>Domestic revenue mobilisation is recognised as a key to achieving fiscal recovery, stability and economic development in the country. </a:t>
            </a:r>
          </a:p>
          <a:p>
            <a:pPr marL="285750" indent="-285750" algn="just">
              <a:lnSpc>
                <a:spcPct val="130000"/>
              </a:lnSpc>
              <a:spcAft>
                <a:spcPts val="600"/>
              </a:spcAft>
              <a:buFont typeface="Arial" panose="020B0604020202020204" pitchFamily="34" charset="0"/>
              <a:buChar char="•"/>
            </a:pPr>
            <a:r>
              <a:rPr lang="en-GB" sz="1300" dirty="0">
                <a:latin typeface="Candara"/>
              </a:rPr>
              <a:t>Despite these calls, very few states have generated more than 30% of their total state revenues from Internally Generated Revenue sources.</a:t>
            </a:r>
          </a:p>
          <a:p>
            <a:pPr marL="285750" indent="-285750" algn="just">
              <a:lnSpc>
                <a:spcPct val="130000"/>
              </a:lnSpc>
              <a:spcAft>
                <a:spcPts val="600"/>
              </a:spcAft>
              <a:buFont typeface="Arial" panose="020B0604020202020204" pitchFamily="34" charset="0"/>
              <a:buChar char="•"/>
            </a:pPr>
            <a:r>
              <a:rPr lang="en-GB" sz="1300" b="1" dirty="0">
                <a:latin typeface="Candara"/>
              </a:rPr>
              <a:t>Some of reasons for the poor performance include the low tax capacity across States and the lack of practical and realistic Medium Term Revenue Strategies and the complexities of the tax system</a:t>
            </a:r>
            <a:r>
              <a:rPr lang="en-GB" sz="1300" dirty="0">
                <a:latin typeface="Candara"/>
              </a:rPr>
              <a:t>.</a:t>
            </a:r>
          </a:p>
          <a:p>
            <a:pPr marL="285750" indent="-285750" algn="just">
              <a:lnSpc>
                <a:spcPct val="130000"/>
              </a:lnSpc>
              <a:spcAft>
                <a:spcPts val="600"/>
              </a:spcAft>
              <a:buFont typeface="Arial" panose="020B0604020202020204" pitchFamily="34" charset="0"/>
              <a:buChar char="•"/>
            </a:pPr>
            <a:r>
              <a:rPr lang="en-GB" sz="1300" b="1" dirty="0">
                <a:latin typeface="Candara"/>
              </a:rPr>
              <a:t>On the positive side 32 of the 36 state have passed legislation that addresses some of this complexity and puts the State Internal Revenue Services at the heart of all the state revenue collection and accounting measures</a:t>
            </a:r>
            <a:r>
              <a:rPr lang="en-GB" sz="1300" dirty="0">
                <a:latin typeface="Candara"/>
              </a:rPr>
              <a:t>. </a:t>
            </a:r>
          </a:p>
          <a:p>
            <a:pPr marL="285750" indent="-285750" algn="just">
              <a:lnSpc>
                <a:spcPct val="130000"/>
              </a:lnSpc>
              <a:spcAft>
                <a:spcPts val="600"/>
              </a:spcAft>
              <a:buFont typeface="Arial" panose="020B0604020202020204" pitchFamily="34" charset="0"/>
              <a:buChar char="•"/>
            </a:pPr>
            <a:r>
              <a:rPr lang="en-GB" sz="1300" dirty="0">
                <a:latin typeface="Candara"/>
              </a:rPr>
              <a:t>The performance demonstrates the reliance on FAAC Allocations and the need to actively address the issues inhibiting the tax revenues.</a:t>
            </a:r>
          </a:p>
        </p:txBody>
      </p:sp>
      <p:graphicFrame>
        <p:nvGraphicFramePr>
          <p:cNvPr id="5" name="Chart 4">
            <a:extLst>
              <a:ext uri="{FF2B5EF4-FFF2-40B4-BE49-F238E27FC236}">
                <a16:creationId xmlns:a16="http://schemas.microsoft.com/office/drawing/2014/main" id="{53C46E31-8D23-1847-60E4-162111B9208D}"/>
              </a:ext>
            </a:extLst>
          </p:cNvPr>
          <p:cNvGraphicFramePr>
            <a:graphicFrameLocks/>
          </p:cNvGraphicFramePr>
          <p:nvPr/>
        </p:nvGraphicFramePr>
        <p:xfrm>
          <a:off x="6553200" y="8305800"/>
          <a:ext cx="4724400" cy="4505987"/>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a:extLst>
              <a:ext uri="{FF2B5EF4-FFF2-40B4-BE49-F238E27FC236}">
                <a16:creationId xmlns:a16="http://schemas.microsoft.com/office/drawing/2014/main" id="{1C9212F1-52D4-ED4A-490A-6EFE2615CC76}"/>
              </a:ext>
            </a:extLst>
          </p:cNvPr>
          <p:cNvPicPr>
            <a:picLocks noChangeAspect="1"/>
          </p:cNvPicPr>
          <p:nvPr/>
        </p:nvPicPr>
        <p:blipFill>
          <a:blip r:embed="rId4"/>
          <a:stretch>
            <a:fillRect/>
          </a:stretch>
        </p:blipFill>
        <p:spPr>
          <a:xfrm>
            <a:off x="1431026" y="6178588"/>
            <a:ext cx="1085182" cy="609653"/>
          </a:xfrm>
          <a:prstGeom prst="rect">
            <a:avLst/>
          </a:prstGeom>
        </p:spPr>
      </p:pic>
      <p:pic>
        <p:nvPicPr>
          <p:cNvPr id="2" name="Picture 1">
            <a:extLst>
              <a:ext uri="{FF2B5EF4-FFF2-40B4-BE49-F238E27FC236}">
                <a16:creationId xmlns:a16="http://schemas.microsoft.com/office/drawing/2014/main" id="{FC68AE4C-C831-491F-082F-BA84244E569D}"/>
              </a:ext>
            </a:extLst>
          </p:cNvPr>
          <p:cNvPicPr>
            <a:picLocks noChangeAspect="1"/>
          </p:cNvPicPr>
          <p:nvPr/>
        </p:nvPicPr>
        <p:blipFill>
          <a:blip r:embed="rId5"/>
          <a:stretch>
            <a:fillRect/>
          </a:stretch>
        </p:blipFill>
        <p:spPr>
          <a:xfrm>
            <a:off x="5456852" y="1812072"/>
            <a:ext cx="6038964" cy="4372904"/>
          </a:xfrm>
          <a:prstGeom prst="rect">
            <a:avLst/>
          </a:prstGeom>
        </p:spPr>
      </p:pic>
    </p:spTree>
    <p:extLst>
      <p:ext uri="{BB962C8B-B14F-4D97-AF65-F5344CB8AC3E}">
        <p14:creationId xmlns:p14="http://schemas.microsoft.com/office/powerpoint/2010/main" val="1627624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63865" y="1097638"/>
            <a:ext cx="1124026" cy="369332"/>
          </a:xfrm>
          <a:prstGeom prst="rect">
            <a:avLst/>
          </a:prstGeom>
        </p:spPr>
        <p:txBody>
          <a:bodyPr wrap="none">
            <a:spAutoFit/>
          </a:bodyPr>
          <a:lstStyle/>
          <a:p>
            <a:r>
              <a:rPr lang="en-GB" b="1" dirty="0" err="1">
                <a:latin typeface="Candara" panose="020E0502030303020204" pitchFamily="34" charset="0"/>
              </a:rPr>
              <a:t>HelpDesk</a:t>
            </a:r>
            <a:endParaRPr lang="en-US" b="1" dirty="0">
              <a:latin typeface="Candara" panose="020E0502030303020204" pitchFamily="34" charset="0"/>
            </a:endParaRPr>
          </a:p>
        </p:txBody>
      </p:sp>
      <p:graphicFrame>
        <p:nvGraphicFramePr>
          <p:cNvPr id="5" name="Table 4">
            <a:extLst>
              <a:ext uri="{FF2B5EF4-FFF2-40B4-BE49-F238E27FC236}">
                <a16:creationId xmlns:a16="http://schemas.microsoft.com/office/drawing/2014/main" id="{4535A467-91E8-83B9-4902-C99027288FD0}"/>
              </a:ext>
            </a:extLst>
          </p:cNvPr>
          <p:cNvGraphicFramePr>
            <a:graphicFrameLocks noGrp="1"/>
          </p:cNvGraphicFramePr>
          <p:nvPr>
            <p:extLst>
              <p:ext uri="{D42A27DB-BD31-4B8C-83A1-F6EECF244321}">
                <p14:modId xmlns:p14="http://schemas.microsoft.com/office/powerpoint/2010/main" val="560319188"/>
              </p:ext>
            </p:extLst>
          </p:nvPr>
        </p:nvGraphicFramePr>
        <p:xfrm>
          <a:off x="422688" y="1827573"/>
          <a:ext cx="5889335" cy="3019816"/>
        </p:xfrm>
        <a:graphic>
          <a:graphicData uri="http://schemas.openxmlformats.org/drawingml/2006/table">
            <a:tbl>
              <a:tblPr/>
              <a:tblGrid>
                <a:gridCol w="752720">
                  <a:extLst>
                    <a:ext uri="{9D8B030D-6E8A-4147-A177-3AD203B41FA5}">
                      <a16:colId xmlns:a16="http://schemas.microsoft.com/office/drawing/2014/main" val="2928562835"/>
                    </a:ext>
                  </a:extLst>
                </a:gridCol>
                <a:gridCol w="843325">
                  <a:extLst>
                    <a:ext uri="{9D8B030D-6E8A-4147-A177-3AD203B41FA5}">
                      <a16:colId xmlns:a16="http://schemas.microsoft.com/office/drawing/2014/main" val="1636230055"/>
                    </a:ext>
                  </a:extLst>
                </a:gridCol>
                <a:gridCol w="1034467">
                  <a:extLst>
                    <a:ext uri="{9D8B030D-6E8A-4147-A177-3AD203B41FA5}">
                      <a16:colId xmlns:a16="http://schemas.microsoft.com/office/drawing/2014/main" val="1164575725"/>
                    </a:ext>
                  </a:extLst>
                </a:gridCol>
                <a:gridCol w="804037">
                  <a:extLst>
                    <a:ext uri="{9D8B030D-6E8A-4147-A177-3AD203B41FA5}">
                      <a16:colId xmlns:a16="http://schemas.microsoft.com/office/drawing/2014/main" val="1040375480"/>
                    </a:ext>
                  </a:extLst>
                </a:gridCol>
                <a:gridCol w="785963">
                  <a:extLst>
                    <a:ext uri="{9D8B030D-6E8A-4147-A177-3AD203B41FA5}">
                      <a16:colId xmlns:a16="http://schemas.microsoft.com/office/drawing/2014/main" val="1555344466"/>
                    </a:ext>
                  </a:extLst>
                </a:gridCol>
                <a:gridCol w="732129">
                  <a:extLst>
                    <a:ext uri="{9D8B030D-6E8A-4147-A177-3AD203B41FA5}">
                      <a16:colId xmlns:a16="http://schemas.microsoft.com/office/drawing/2014/main" val="4256913099"/>
                    </a:ext>
                  </a:extLst>
                </a:gridCol>
                <a:gridCol w="936694">
                  <a:extLst>
                    <a:ext uri="{9D8B030D-6E8A-4147-A177-3AD203B41FA5}">
                      <a16:colId xmlns:a16="http://schemas.microsoft.com/office/drawing/2014/main" val="2065142577"/>
                    </a:ext>
                  </a:extLst>
                </a:gridCol>
              </a:tblGrid>
              <a:tr h="997215">
                <a:tc>
                  <a:txBody>
                    <a:bodyPr/>
                    <a:lstStyle/>
                    <a:p>
                      <a:pPr algn="ctr" fontAlgn="ctr"/>
                      <a:r>
                        <a:rPr lang="en-GB" sz="1100" b="1" i="0" u="none" strike="noStrike">
                          <a:solidFill>
                            <a:srgbClr val="000000"/>
                          </a:solidFill>
                          <a:effectLst/>
                          <a:latin typeface="Candara" panose="020E0502030303020204" pitchFamily="34" charset="0"/>
                        </a:rPr>
                        <a:t>State</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GB" sz="1100" b="1" i="0" u="none" strike="noStrike">
                          <a:solidFill>
                            <a:srgbClr val="000000"/>
                          </a:solidFill>
                          <a:effectLst/>
                          <a:latin typeface="Candara" panose="020E0502030303020204" pitchFamily="34" charset="0"/>
                        </a:rPr>
                        <a:t>Geo Political Zone</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GB" sz="1100" b="1" i="0" u="none" strike="noStrike" dirty="0">
                          <a:solidFill>
                            <a:srgbClr val="000000"/>
                          </a:solidFill>
                          <a:effectLst/>
                          <a:latin typeface="Candara" panose="020E0502030303020204" pitchFamily="34" charset="0"/>
                        </a:rPr>
                        <a:t>Nominal GDP 2017          </a:t>
                      </a:r>
                    </a:p>
                    <a:p>
                      <a:pPr algn="ctr" fontAlgn="ctr"/>
                      <a:r>
                        <a:rPr lang="en-GB" sz="1100" b="1" i="0" u="none" strike="noStrike" dirty="0">
                          <a:solidFill>
                            <a:srgbClr val="000000"/>
                          </a:solidFill>
                          <a:effectLst/>
                          <a:latin typeface="Candara" panose="020E0502030303020204" pitchFamily="34" charset="0"/>
                        </a:rPr>
                        <a:t> NGN Billions</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GB" sz="1100" b="1" i="0" u="none" strike="noStrike">
                          <a:solidFill>
                            <a:srgbClr val="000000"/>
                          </a:solidFill>
                          <a:effectLst/>
                          <a:latin typeface="Candara" panose="020E0502030303020204" pitchFamily="34" charset="0"/>
                        </a:rPr>
                        <a:t>IGR 2022                         NGN Billions</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GB" sz="1100" b="1" i="0" u="none" strike="noStrike">
                          <a:solidFill>
                            <a:srgbClr val="000000"/>
                          </a:solidFill>
                          <a:effectLst/>
                          <a:latin typeface="Candara" panose="020E0502030303020204" pitchFamily="34" charset="0"/>
                        </a:rPr>
                        <a:t>% Tax to GDP</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GB" sz="1100" b="1" i="0" u="none" strike="noStrike" dirty="0">
                          <a:solidFill>
                            <a:srgbClr val="000000"/>
                          </a:solidFill>
                          <a:effectLst/>
                          <a:latin typeface="Candara" panose="020E0502030303020204" pitchFamily="34" charset="0"/>
                        </a:rPr>
                        <a:t>Potential      NGN Tax at 7.5%</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GB" sz="1100" b="1" i="0" u="none" strike="noStrike" dirty="0">
                          <a:solidFill>
                            <a:srgbClr val="000000"/>
                          </a:solidFill>
                          <a:effectLst/>
                          <a:latin typeface="Candara" panose="020E0502030303020204" pitchFamily="34" charset="0"/>
                        </a:rPr>
                        <a:t>Gap</a:t>
                      </a:r>
                    </a:p>
                    <a:p>
                      <a:pPr algn="ctr" fontAlgn="ctr"/>
                      <a:r>
                        <a:rPr lang="en-GB" sz="1100" b="1" i="0" u="none" strike="noStrike" dirty="0">
                          <a:solidFill>
                            <a:srgbClr val="000000"/>
                          </a:solidFill>
                          <a:effectLst/>
                          <a:latin typeface="Candara" panose="020E0502030303020204" pitchFamily="34" charset="0"/>
                        </a:rPr>
                        <a:t>(NGN Billions) between potential and actual IGR 2022</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3211249021"/>
                  </a:ext>
                </a:extLst>
              </a:tr>
              <a:tr h="203950">
                <a:tc>
                  <a:txBody>
                    <a:bodyPr/>
                    <a:lstStyle/>
                    <a:p>
                      <a:pPr algn="l" fontAlgn="b"/>
                      <a:endParaRPr lang="en-GB" sz="1100" b="0" i="0" u="none" strike="noStrike">
                        <a:solidFill>
                          <a:srgbClr val="000000"/>
                        </a:solidFill>
                        <a:effectLst/>
                        <a:latin typeface="Candara" panose="020E0502030303020204" pitchFamily="34" charset="0"/>
                      </a:endParaRPr>
                    </a:p>
                  </a:txBody>
                  <a:tcPr marL="4763" marR="4763" marT="476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ndara" panose="020E0502030303020204" pitchFamily="34" charset="0"/>
                      </a:endParaRPr>
                    </a:p>
                  </a:txBody>
                  <a:tcPr marL="4763" marR="4763" marT="4763"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ndara" panose="020E0502030303020204" pitchFamily="34" charset="0"/>
                      </a:endParaRPr>
                    </a:p>
                  </a:txBody>
                  <a:tcPr marL="4763" marR="4763" marT="4763"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ndara" panose="020E0502030303020204" pitchFamily="34" charset="0"/>
                      </a:endParaRPr>
                    </a:p>
                  </a:txBody>
                  <a:tcPr marL="4763" marR="4763" marT="4763"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dirty="0">
                        <a:solidFill>
                          <a:srgbClr val="000000"/>
                        </a:solidFill>
                        <a:effectLst/>
                        <a:latin typeface="Candara" panose="020E0502030303020204" pitchFamily="34" charset="0"/>
                      </a:endParaRPr>
                    </a:p>
                  </a:txBody>
                  <a:tcPr marL="4763" marR="4763" marT="4763"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ndara" panose="020E0502030303020204" pitchFamily="34" charset="0"/>
                      </a:endParaRPr>
                    </a:p>
                  </a:txBody>
                  <a:tcPr marL="4763" marR="4763" marT="4763"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ndara" panose="020E0502030303020204" pitchFamily="34" charset="0"/>
                      </a:endParaRPr>
                    </a:p>
                  </a:txBody>
                  <a:tcPr marL="4763" marR="4763" marT="4763"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939624"/>
                  </a:ext>
                </a:extLst>
              </a:tr>
              <a:tr h="402267">
                <a:tc>
                  <a:txBody>
                    <a:bodyPr/>
                    <a:lstStyle/>
                    <a:p>
                      <a:pPr algn="l" fontAlgn="ctr"/>
                      <a:r>
                        <a:rPr lang="en-GB" sz="1100" b="1" i="0" u="none" strike="noStrike" dirty="0">
                          <a:solidFill>
                            <a:srgbClr val="000000"/>
                          </a:solidFill>
                          <a:effectLst/>
                          <a:latin typeface="Candara" panose="020E0502030303020204" pitchFamily="34" charset="0"/>
                        </a:rPr>
                        <a:t>Akwa Ibom</a:t>
                      </a:r>
                    </a:p>
                  </a:txBody>
                  <a:tcPr marL="4763" marR="4763" marT="47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GB" sz="1100" b="1" i="0" u="none" strike="noStrike" dirty="0">
                          <a:solidFill>
                            <a:srgbClr val="000000"/>
                          </a:solidFill>
                          <a:effectLst/>
                          <a:latin typeface="Candara" panose="020E0502030303020204" pitchFamily="34" charset="0"/>
                        </a:rPr>
                        <a:t>South South</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GB" sz="1100" b="1" i="0" u="none" strike="noStrike" dirty="0">
                          <a:solidFill>
                            <a:srgbClr val="000000"/>
                          </a:solidFill>
                          <a:effectLst/>
                          <a:latin typeface="Candara" panose="020E0502030303020204" pitchFamily="34" charset="0"/>
                        </a:rPr>
                        <a:t>5,141</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dirty="0">
                          <a:solidFill>
                            <a:srgbClr val="000000"/>
                          </a:solidFill>
                          <a:effectLst/>
                          <a:latin typeface="Candara" panose="020E0502030303020204" pitchFamily="34" charset="0"/>
                        </a:rPr>
                        <a:t>30</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dirty="0">
                          <a:solidFill>
                            <a:srgbClr val="000000"/>
                          </a:solidFill>
                          <a:effectLst/>
                          <a:latin typeface="Candara" panose="020E0502030303020204" pitchFamily="34" charset="0"/>
                        </a:rPr>
                        <a:t>0.57%</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Candara" panose="020E0502030303020204" pitchFamily="34" charset="0"/>
                        </a:rPr>
                        <a:t>385.6</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Candara" panose="020E0502030303020204" pitchFamily="34" charset="0"/>
                        </a:rPr>
                        <a:t>356.00</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9230571"/>
                  </a:ext>
                </a:extLst>
              </a:tr>
              <a:tr h="402267">
                <a:tc>
                  <a:txBody>
                    <a:bodyPr/>
                    <a:lstStyle/>
                    <a:p>
                      <a:pPr algn="l" fontAlgn="ctr"/>
                      <a:r>
                        <a:rPr lang="en-GB" sz="1100" b="1" i="0" u="none" strike="noStrike" dirty="0">
                          <a:solidFill>
                            <a:srgbClr val="000000"/>
                          </a:solidFill>
                          <a:effectLst/>
                          <a:latin typeface="Candara" panose="020E0502030303020204" pitchFamily="34" charset="0"/>
                        </a:rPr>
                        <a:t>Anambra</a:t>
                      </a:r>
                    </a:p>
                  </a:txBody>
                  <a:tcPr marL="4763" marR="4763" marT="47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GB" sz="1100" b="1" i="0" u="none" strike="noStrike" dirty="0">
                          <a:solidFill>
                            <a:srgbClr val="000000"/>
                          </a:solidFill>
                          <a:effectLst/>
                          <a:latin typeface="Candara" panose="020E0502030303020204" pitchFamily="34" charset="0"/>
                        </a:rPr>
                        <a:t>South East</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GB" sz="1100" b="1" i="0" u="none" strike="noStrike" dirty="0">
                          <a:solidFill>
                            <a:srgbClr val="000000"/>
                          </a:solidFill>
                          <a:effectLst/>
                          <a:latin typeface="Candara" panose="020E0502030303020204" pitchFamily="34" charset="0"/>
                        </a:rPr>
                        <a:t>3,079</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Candara" panose="020E0502030303020204" pitchFamily="34" charset="0"/>
                        </a:rPr>
                        <a:t>33</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dirty="0">
                          <a:solidFill>
                            <a:srgbClr val="000000"/>
                          </a:solidFill>
                          <a:effectLst/>
                          <a:latin typeface="Candara" panose="020E0502030303020204" pitchFamily="34" charset="0"/>
                        </a:rPr>
                        <a:t>1.06%</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dirty="0">
                          <a:solidFill>
                            <a:srgbClr val="000000"/>
                          </a:solidFill>
                          <a:effectLst/>
                          <a:latin typeface="Candara" panose="020E0502030303020204" pitchFamily="34" charset="0"/>
                        </a:rPr>
                        <a:t>230.9</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Candara" panose="020E0502030303020204" pitchFamily="34" charset="0"/>
                        </a:rPr>
                        <a:t>198.30</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768271"/>
                  </a:ext>
                </a:extLst>
              </a:tr>
              <a:tr h="203950">
                <a:tc>
                  <a:txBody>
                    <a:bodyPr/>
                    <a:lstStyle/>
                    <a:p>
                      <a:pPr algn="l" fontAlgn="ctr"/>
                      <a:r>
                        <a:rPr lang="en-GB" sz="1100" b="1" i="0" u="none" strike="noStrike" dirty="0">
                          <a:solidFill>
                            <a:srgbClr val="000000"/>
                          </a:solidFill>
                          <a:effectLst/>
                          <a:latin typeface="Candara" panose="020E0502030303020204" pitchFamily="34" charset="0"/>
                        </a:rPr>
                        <a:t>Ondo</a:t>
                      </a:r>
                    </a:p>
                  </a:txBody>
                  <a:tcPr marL="4763" marR="4763" marT="47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GB" sz="1100" b="1" i="0" u="none" strike="noStrike" dirty="0">
                          <a:solidFill>
                            <a:srgbClr val="000000"/>
                          </a:solidFill>
                          <a:effectLst/>
                          <a:latin typeface="Candara" panose="020E0502030303020204" pitchFamily="34" charset="0"/>
                        </a:rPr>
                        <a:t>South West</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GB" sz="1100" b="1" i="0" u="none" strike="noStrike">
                          <a:solidFill>
                            <a:srgbClr val="000000"/>
                          </a:solidFill>
                          <a:effectLst/>
                          <a:latin typeface="Candara" panose="020E0502030303020204" pitchFamily="34" charset="0"/>
                        </a:rPr>
                        <a:t>2,933</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Candara" panose="020E0502030303020204" pitchFamily="34" charset="0"/>
                        </a:rPr>
                        <a:t>27</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Candara" panose="020E0502030303020204" pitchFamily="34" charset="0"/>
                        </a:rPr>
                        <a:t>0.92%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dirty="0">
                          <a:solidFill>
                            <a:srgbClr val="000000"/>
                          </a:solidFill>
                          <a:effectLst/>
                          <a:latin typeface="Candara" panose="020E0502030303020204" pitchFamily="34" charset="0"/>
                        </a:rPr>
                        <a:t>220</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Candara" panose="020E0502030303020204" pitchFamily="34" charset="0"/>
                        </a:rPr>
                        <a:t>193.10</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711272"/>
                  </a:ext>
                </a:extLst>
              </a:tr>
              <a:tr h="203950">
                <a:tc>
                  <a:txBody>
                    <a:bodyPr/>
                    <a:lstStyle/>
                    <a:p>
                      <a:pPr algn="l" fontAlgn="ctr"/>
                      <a:r>
                        <a:rPr lang="en-GB" sz="1100" b="1" i="0" u="none" strike="noStrike" dirty="0">
                          <a:solidFill>
                            <a:srgbClr val="000000"/>
                          </a:solidFill>
                          <a:effectLst/>
                          <a:latin typeface="Candara" panose="020E0502030303020204" pitchFamily="34" charset="0"/>
                        </a:rPr>
                        <a:t>Kaduna</a:t>
                      </a:r>
                    </a:p>
                  </a:txBody>
                  <a:tcPr marL="4763" marR="4763" marT="47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GB" sz="1100" b="1" i="0" u="none" strike="noStrike" dirty="0">
                          <a:solidFill>
                            <a:srgbClr val="000000"/>
                          </a:solidFill>
                          <a:effectLst/>
                          <a:latin typeface="Candara" panose="020E0502030303020204" pitchFamily="34" charset="0"/>
                        </a:rPr>
                        <a:t>North West</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GB" sz="1100" b="1" i="0" u="none" strike="noStrike" dirty="0">
                          <a:solidFill>
                            <a:srgbClr val="000000"/>
                          </a:solidFill>
                          <a:effectLst/>
                          <a:latin typeface="Candara" panose="020E0502030303020204" pitchFamily="34" charset="0"/>
                        </a:rPr>
                        <a:t>2,691</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Candara" panose="020E0502030303020204" pitchFamily="34" charset="0"/>
                        </a:rPr>
                        <a:t>60</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Candara" panose="020E0502030303020204" pitchFamily="34" charset="0"/>
                        </a:rPr>
                        <a:t>2.23%</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dirty="0">
                          <a:solidFill>
                            <a:srgbClr val="000000"/>
                          </a:solidFill>
                          <a:effectLst/>
                          <a:latin typeface="Candara" panose="020E0502030303020204" pitchFamily="34" charset="0"/>
                        </a:rPr>
                        <a:t>201.8</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dirty="0">
                          <a:solidFill>
                            <a:srgbClr val="000000"/>
                          </a:solidFill>
                          <a:effectLst/>
                          <a:latin typeface="Candara" panose="020E0502030303020204" pitchFamily="34" charset="0"/>
                        </a:rPr>
                        <a:t>141.90</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1131993"/>
                  </a:ext>
                </a:extLst>
              </a:tr>
              <a:tr h="203950">
                <a:tc>
                  <a:txBody>
                    <a:bodyPr/>
                    <a:lstStyle/>
                    <a:p>
                      <a:pPr algn="l" fontAlgn="ctr"/>
                      <a:r>
                        <a:rPr lang="en-GB" sz="1100" b="1" i="0" u="none" strike="noStrike" dirty="0">
                          <a:solidFill>
                            <a:srgbClr val="000000"/>
                          </a:solidFill>
                          <a:effectLst/>
                          <a:latin typeface="Candara" panose="020E0502030303020204" pitchFamily="34" charset="0"/>
                        </a:rPr>
                        <a:t>Gombe</a:t>
                      </a:r>
                    </a:p>
                  </a:txBody>
                  <a:tcPr marL="4763" marR="4763" marT="47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GB" sz="1100" b="1" i="0" u="none" strike="noStrike" dirty="0">
                          <a:solidFill>
                            <a:srgbClr val="000000"/>
                          </a:solidFill>
                          <a:effectLst/>
                          <a:latin typeface="Candara" panose="020E0502030303020204" pitchFamily="34" charset="0"/>
                        </a:rPr>
                        <a:t>North East</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GB" sz="1100" b="1" i="0" u="none" strike="noStrike">
                          <a:solidFill>
                            <a:srgbClr val="000000"/>
                          </a:solidFill>
                          <a:effectLst/>
                          <a:latin typeface="Candara" panose="020E0502030303020204" pitchFamily="34" charset="0"/>
                        </a:rPr>
                        <a:t>1,239</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Candara" panose="020E0502030303020204" pitchFamily="34" charset="0"/>
                        </a:rPr>
                        <a:t>14</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dirty="0">
                          <a:solidFill>
                            <a:srgbClr val="000000"/>
                          </a:solidFill>
                          <a:effectLst/>
                          <a:latin typeface="Candara" panose="020E0502030303020204" pitchFamily="34" charset="0"/>
                        </a:rPr>
                        <a:t>1.15%</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Candara" panose="020E0502030303020204" pitchFamily="34" charset="0"/>
                        </a:rPr>
                        <a:t>92.9</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dirty="0">
                          <a:solidFill>
                            <a:srgbClr val="000000"/>
                          </a:solidFill>
                          <a:effectLst/>
                          <a:latin typeface="Candara" panose="020E0502030303020204" pitchFamily="34" charset="0"/>
                        </a:rPr>
                        <a:t>78.60</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2848412"/>
                  </a:ext>
                </a:extLst>
              </a:tr>
              <a:tr h="402267">
                <a:tc>
                  <a:txBody>
                    <a:bodyPr/>
                    <a:lstStyle/>
                    <a:p>
                      <a:pPr algn="l" fontAlgn="ctr"/>
                      <a:r>
                        <a:rPr lang="en-GB" sz="1100" b="1" i="0" u="none" strike="noStrike" dirty="0">
                          <a:solidFill>
                            <a:srgbClr val="000000"/>
                          </a:solidFill>
                          <a:effectLst/>
                          <a:latin typeface="Candara" panose="020E0502030303020204" pitchFamily="34" charset="0"/>
                        </a:rPr>
                        <a:t>Kogi</a:t>
                      </a:r>
                    </a:p>
                  </a:txBody>
                  <a:tcPr marL="4763" marR="4763" marT="476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GB" sz="1100" b="1" i="0" u="none" strike="noStrike" dirty="0">
                          <a:solidFill>
                            <a:srgbClr val="000000"/>
                          </a:solidFill>
                          <a:effectLst/>
                          <a:latin typeface="Candara" panose="020E0502030303020204" pitchFamily="34" charset="0"/>
                        </a:rPr>
                        <a:t>North Central</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GB" sz="1100" b="1" i="0" u="none" strike="noStrike" dirty="0">
                          <a:solidFill>
                            <a:srgbClr val="000000"/>
                          </a:solidFill>
                          <a:effectLst/>
                          <a:latin typeface="Candara" panose="020E0502030303020204" pitchFamily="34" charset="0"/>
                        </a:rPr>
                        <a:t>1,818</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Candara" panose="020E0502030303020204" pitchFamily="34" charset="0"/>
                        </a:rPr>
                        <a:t>18</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Candara" panose="020E0502030303020204" pitchFamily="34" charset="0"/>
                        </a:rPr>
                        <a:t>0.98%</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Candara" panose="020E0502030303020204" pitchFamily="34" charset="0"/>
                        </a:rPr>
                        <a:t>136.3</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1" i="0" u="none" strike="noStrike" dirty="0">
                          <a:solidFill>
                            <a:srgbClr val="000000"/>
                          </a:solidFill>
                          <a:effectLst/>
                          <a:latin typeface="Candara" panose="020E0502030303020204" pitchFamily="34" charset="0"/>
                        </a:rPr>
                        <a:t>118.50</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5119282"/>
                  </a:ext>
                </a:extLst>
              </a:tr>
            </a:tbl>
          </a:graphicData>
        </a:graphic>
      </p:graphicFrame>
      <p:sp>
        <p:nvSpPr>
          <p:cNvPr id="9" name="TextBox 8">
            <a:extLst>
              <a:ext uri="{FF2B5EF4-FFF2-40B4-BE49-F238E27FC236}">
                <a16:creationId xmlns:a16="http://schemas.microsoft.com/office/drawing/2014/main" id="{46AA3D4E-4EE4-2E7A-4D87-ACE4211EFD30}"/>
              </a:ext>
            </a:extLst>
          </p:cNvPr>
          <p:cNvSpPr txBox="1"/>
          <p:nvPr/>
        </p:nvSpPr>
        <p:spPr>
          <a:xfrm>
            <a:off x="1892585" y="6422438"/>
            <a:ext cx="10515600" cy="246221"/>
          </a:xfrm>
          <a:prstGeom prst="rect">
            <a:avLst/>
          </a:prstGeom>
          <a:noFill/>
        </p:spPr>
        <p:txBody>
          <a:bodyPr wrap="square">
            <a:spAutoFit/>
          </a:bodyPr>
          <a:lstStyle/>
          <a:p>
            <a:r>
              <a:rPr lang="en-GB" sz="1000" b="0" i="0" u="none" strike="noStrike" dirty="0">
                <a:solidFill>
                  <a:srgbClr val="000000"/>
                </a:solidFill>
                <a:effectLst/>
                <a:latin typeface="Candara" panose="020E0502030303020204" pitchFamily="34" charset="0"/>
              </a:rPr>
              <a:t>Sources: State Nominal Gross Domestic Products 2013 – 2017, Joint Tax Board Provisional 2022 IGR figures</a:t>
            </a:r>
            <a:r>
              <a:rPr lang="en-GB" sz="1000" dirty="0">
                <a:latin typeface="Candara" panose="020E0502030303020204" pitchFamily="34" charset="0"/>
              </a:rPr>
              <a:t> </a:t>
            </a:r>
          </a:p>
        </p:txBody>
      </p:sp>
      <p:sp>
        <p:nvSpPr>
          <p:cNvPr id="11" name="TextBox 10">
            <a:extLst>
              <a:ext uri="{FF2B5EF4-FFF2-40B4-BE49-F238E27FC236}">
                <a16:creationId xmlns:a16="http://schemas.microsoft.com/office/drawing/2014/main" id="{7D356821-1BEA-2038-69E3-470A6F78645B}"/>
              </a:ext>
            </a:extLst>
          </p:cNvPr>
          <p:cNvSpPr txBox="1"/>
          <p:nvPr/>
        </p:nvSpPr>
        <p:spPr>
          <a:xfrm>
            <a:off x="164244" y="4994695"/>
            <a:ext cx="8229600" cy="1231106"/>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GB" sz="1400" b="0" i="0" u="none" strike="noStrike" dirty="0">
                <a:solidFill>
                  <a:srgbClr val="000000"/>
                </a:solidFill>
                <a:effectLst/>
                <a:latin typeface="Candara" panose="020E0502030303020204" pitchFamily="34" charset="0"/>
              </a:rPr>
              <a:t>Nominal Gross Domestic Products 2013 – 2017 used as most recent and verifiable, </a:t>
            </a:r>
          </a:p>
          <a:p>
            <a:pPr marL="285750" indent="-285750">
              <a:lnSpc>
                <a:spcPct val="150000"/>
              </a:lnSpc>
              <a:buFont typeface="Arial" panose="020B0604020202020204" pitchFamily="34" charset="0"/>
              <a:buChar char="•"/>
            </a:pPr>
            <a:r>
              <a:rPr lang="en-GB" sz="1400" dirty="0">
                <a:solidFill>
                  <a:srgbClr val="000000"/>
                </a:solidFill>
                <a:latin typeface="Candara" panose="020E0502030303020204" pitchFamily="34" charset="0"/>
              </a:rPr>
              <a:t>Figures - Q4 Budget Implantation Reports of States2022 (These may change in Audited Statements) </a:t>
            </a:r>
          </a:p>
          <a:p>
            <a:endParaRPr lang="en-GB" sz="1400" dirty="0">
              <a:solidFill>
                <a:srgbClr val="000000"/>
              </a:solidFill>
              <a:latin typeface="Candara" panose="020E0502030303020204" pitchFamily="34" charset="0"/>
            </a:endParaRPr>
          </a:p>
          <a:p>
            <a:r>
              <a:rPr lang="en-GB" b="1" dirty="0">
                <a:solidFill>
                  <a:schemeClr val="accent6">
                    <a:lumMod val="50000"/>
                  </a:schemeClr>
                </a:solidFill>
                <a:latin typeface="Candara" panose="020E0502030303020204" pitchFamily="34" charset="0"/>
              </a:rPr>
              <a:t>*Given age of GDP data, the tax potential and hence tax gap will be even higher!</a:t>
            </a:r>
          </a:p>
        </p:txBody>
      </p:sp>
      <p:sp>
        <p:nvSpPr>
          <p:cNvPr id="13" name="TextBox 12">
            <a:extLst>
              <a:ext uri="{FF2B5EF4-FFF2-40B4-BE49-F238E27FC236}">
                <a16:creationId xmlns:a16="http://schemas.microsoft.com/office/drawing/2014/main" id="{5C2BE6B5-082F-4BD2-8D95-12C1BD7B4F36}"/>
              </a:ext>
            </a:extLst>
          </p:cNvPr>
          <p:cNvSpPr txBox="1"/>
          <p:nvPr/>
        </p:nvSpPr>
        <p:spPr>
          <a:xfrm>
            <a:off x="2724624" y="905675"/>
            <a:ext cx="6742751" cy="461665"/>
          </a:xfrm>
          <a:prstGeom prst="rect">
            <a:avLst/>
          </a:prstGeom>
          <a:noFill/>
        </p:spPr>
        <p:txBody>
          <a:bodyPr wrap="square">
            <a:spAutoFit/>
          </a:bodyPr>
          <a:lstStyle/>
          <a:p>
            <a:pPr algn="ctr"/>
            <a:r>
              <a:rPr lang="en-US" sz="2400" b="1" cap="all" dirty="0">
                <a:solidFill>
                  <a:srgbClr val="800000"/>
                </a:solidFill>
                <a:latin typeface="Candara"/>
              </a:rPr>
              <a:t>The Size of the untapped revenue potential</a:t>
            </a:r>
          </a:p>
        </p:txBody>
      </p:sp>
      <p:pic>
        <p:nvPicPr>
          <p:cNvPr id="14" name="Picture 13">
            <a:extLst>
              <a:ext uri="{FF2B5EF4-FFF2-40B4-BE49-F238E27FC236}">
                <a16:creationId xmlns:a16="http://schemas.microsoft.com/office/drawing/2014/main" id="{DED723F3-6951-48AB-BB22-9C1D206ED788}"/>
              </a:ext>
            </a:extLst>
          </p:cNvPr>
          <p:cNvPicPr>
            <a:picLocks noChangeAspect="1"/>
          </p:cNvPicPr>
          <p:nvPr/>
        </p:nvPicPr>
        <p:blipFill>
          <a:blip r:embed="rId3"/>
          <a:stretch>
            <a:fillRect/>
          </a:stretch>
        </p:blipFill>
        <p:spPr>
          <a:xfrm>
            <a:off x="422688" y="6172200"/>
            <a:ext cx="927136" cy="520863"/>
          </a:xfrm>
          <a:prstGeom prst="rect">
            <a:avLst/>
          </a:prstGeom>
        </p:spPr>
      </p:pic>
      <p:graphicFrame>
        <p:nvGraphicFramePr>
          <p:cNvPr id="2" name="Chart 1">
            <a:extLst>
              <a:ext uri="{FF2B5EF4-FFF2-40B4-BE49-F238E27FC236}">
                <a16:creationId xmlns:a16="http://schemas.microsoft.com/office/drawing/2014/main" id="{7968D9A9-9F3B-DA09-8F3A-253802C2BC7F}"/>
              </a:ext>
            </a:extLst>
          </p:cNvPr>
          <p:cNvGraphicFramePr>
            <a:graphicFrameLocks/>
          </p:cNvGraphicFramePr>
          <p:nvPr>
            <p:extLst>
              <p:ext uri="{D42A27DB-BD31-4B8C-83A1-F6EECF244321}">
                <p14:modId xmlns:p14="http://schemas.microsoft.com/office/powerpoint/2010/main" val="3969325498"/>
              </p:ext>
            </p:extLst>
          </p:nvPr>
        </p:nvGraphicFramePr>
        <p:xfrm>
          <a:off x="6629400" y="1474118"/>
          <a:ext cx="5418572" cy="380780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61121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6FD1FD-95B6-41C9-BA06-F08DE5A1509A}"/>
              </a:ext>
            </a:extLst>
          </p:cNvPr>
          <p:cNvSpPr txBox="1"/>
          <p:nvPr/>
        </p:nvSpPr>
        <p:spPr>
          <a:xfrm>
            <a:off x="3276600" y="1118420"/>
            <a:ext cx="5715000" cy="461665"/>
          </a:xfrm>
          <a:prstGeom prst="rect">
            <a:avLst/>
          </a:prstGeom>
          <a:noFill/>
        </p:spPr>
        <p:txBody>
          <a:bodyPr wrap="square" rtlCol="0">
            <a:spAutoFit/>
          </a:bodyPr>
          <a:lstStyle/>
          <a:p>
            <a:r>
              <a:rPr lang="en-US" sz="2400" b="1" dirty="0">
                <a:solidFill>
                  <a:srgbClr val="800000"/>
                </a:solidFill>
                <a:latin typeface="Candara"/>
                <a:cs typeface="Candara"/>
              </a:rPr>
              <a:t>ACTION PLANS TO CLOSE THE TAX GAP</a:t>
            </a:r>
            <a:endParaRPr lang="en-US" sz="2000" b="1" dirty="0">
              <a:solidFill>
                <a:srgbClr val="800000"/>
              </a:solidFill>
              <a:latin typeface="Candara"/>
              <a:cs typeface="Candara"/>
            </a:endParaRPr>
          </a:p>
        </p:txBody>
      </p:sp>
      <p:sp>
        <p:nvSpPr>
          <p:cNvPr id="4" name="Rectangle 3">
            <a:extLst>
              <a:ext uri="{FF2B5EF4-FFF2-40B4-BE49-F238E27FC236}">
                <a16:creationId xmlns:a16="http://schemas.microsoft.com/office/drawing/2014/main" id="{5A160D9D-28B7-42BE-90CC-73592815EDC7}"/>
              </a:ext>
            </a:extLst>
          </p:cNvPr>
          <p:cNvSpPr/>
          <p:nvPr/>
        </p:nvSpPr>
        <p:spPr>
          <a:xfrm>
            <a:off x="663865" y="1097638"/>
            <a:ext cx="1124026" cy="369332"/>
          </a:xfrm>
          <a:prstGeom prst="rect">
            <a:avLst/>
          </a:prstGeom>
        </p:spPr>
        <p:txBody>
          <a:bodyPr wrap="none">
            <a:spAutoFit/>
          </a:bodyPr>
          <a:lstStyle/>
          <a:p>
            <a:r>
              <a:rPr lang="en-GB" b="1" dirty="0" err="1">
                <a:latin typeface="Candara" panose="020E0502030303020204" pitchFamily="34" charset="0"/>
              </a:rPr>
              <a:t>HelpDesk</a:t>
            </a:r>
            <a:endParaRPr lang="en-US" b="1" dirty="0">
              <a:latin typeface="Candara" panose="020E0502030303020204" pitchFamily="34" charset="0"/>
            </a:endParaRPr>
          </a:p>
        </p:txBody>
      </p:sp>
      <p:sp>
        <p:nvSpPr>
          <p:cNvPr id="7" name="TextBox 6"/>
          <p:cNvSpPr txBox="1"/>
          <p:nvPr/>
        </p:nvSpPr>
        <p:spPr>
          <a:xfrm>
            <a:off x="76200" y="1676400"/>
            <a:ext cx="11658600" cy="4716804"/>
          </a:xfrm>
          <a:prstGeom prst="rect">
            <a:avLst/>
          </a:prstGeom>
          <a:noFill/>
        </p:spPr>
        <p:txBody>
          <a:bodyPr wrap="square" rtlCol="0">
            <a:spAutoFit/>
          </a:bodyPr>
          <a:lstStyle/>
          <a:p>
            <a:pPr marL="742950" lvl="1" indent="-285750" algn="just">
              <a:lnSpc>
                <a:spcPct val="130000"/>
              </a:lnSpc>
              <a:spcAft>
                <a:spcPts val="600"/>
              </a:spcAft>
              <a:buFont typeface="Arial"/>
              <a:buChar char="•"/>
            </a:pPr>
            <a:r>
              <a:rPr lang="en-GB" dirty="0">
                <a:latin typeface="Candara"/>
                <a:cs typeface="Candara"/>
              </a:rPr>
              <a:t>The NGF Secretariat in collaboration with the Joint Tax Board (JTB) has developed a 12-point State Action Plan to improve tax administration and revenue generation at the sub-national level. </a:t>
            </a:r>
          </a:p>
          <a:p>
            <a:pPr marL="742950" lvl="1" indent="-285750" algn="just">
              <a:lnSpc>
                <a:spcPct val="130000"/>
              </a:lnSpc>
              <a:spcAft>
                <a:spcPts val="600"/>
              </a:spcAft>
              <a:buFont typeface="Arial"/>
              <a:buChar char="•"/>
            </a:pPr>
            <a:r>
              <a:rPr lang="en-GB" dirty="0">
                <a:latin typeface="Candara"/>
                <a:cs typeface="Candara"/>
              </a:rPr>
              <a:t>The plan is aimed at achieving five (5) key objectives, namely; </a:t>
            </a:r>
          </a:p>
          <a:p>
            <a:pPr marL="1200150" lvl="2" indent="-285750" algn="just">
              <a:lnSpc>
                <a:spcPct val="130000"/>
              </a:lnSpc>
              <a:spcAft>
                <a:spcPts val="600"/>
              </a:spcAft>
              <a:buFont typeface="Wingdings" panose="05000000000000000000" pitchFamily="2" charset="2"/>
              <a:buChar char="v"/>
            </a:pPr>
            <a:r>
              <a:rPr lang="en-GB" b="1" dirty="0">
                <a:latin typeface="Candara"/>
                <a:cs typeface="Candara"/>
              </a:rPr>
              <a:t>Ending Double/Multiple Taxation, </a:t>
            </a:r>
          </a:p>
          <a:p>
            <a:pPr marL="1200150" lvl="2" indent="-285750" algn="just">
              <a:lnSpc>
                <a:spcPct val="130000"/>
              </a:lnSpc>
              <a:spcAft>
                <a:spcPts val="600"/>
              </a:spcAft>
              <a:buFont typeface="Wingdings" panose="05000000000000000000" pitchFamily="2" charset="2"/>
              <a:buChar char="v"/>
            </a:pPr>
            <a:r>
              <a:rPr lang="en-GB" b="1" dirty="0">
                <a:latin typeface="Candara"/>
                <a:cs typeface="Candara"/>
              </a:rPr>
              <a:t>Making the most of the State Internal Revenue Service (SIRS); </a:t>
            </a:r>
          </a:p>
          <a:p>
            <a:pPr marL="1200150" lvl="2" indent="-285750" algn="just">
              <a:lnSpc>
                <a:spcPct val="130000"/>
              </a:lnSpc>
              <a:spcAft>
                <a:spcPts val="600"/>
              </a:spcAft>
              <a:buFont typeface="Wingdings" panose="05000000000000000000" pitchFamily="2" charset="2"/>
              <a:buChar char="v"/>
            </a:pPr>
            <a:r>
              <a:rPr lang="en-GB" b="1" dirty="0">
                <a:latin typeface="Candara"/>
                <a:cs typeface="Candara"/>
              </a:rPr>
              <a:t>Improving Taxpayer Compliance; </a:t>
            </a:r>
          </a:p>
          <a:p>
            <a:pPr marL="1200150" lvl="2" indent="-285750" algn="just">
              <a:lnSpc>
                <a:spcPct val="130000"/>
              </a:lnSpc>
              <a:spcAft>
                <a:spcPts val="600"/>
              </a:spcAft>
              <a:buFont typeface="Wingdings" panose="05000000000000000000" pitchFamily="2" charset="2"/>
              <a:buChar char="v"/>
            </a:pPr>
            <a:r>
              <a:rPr lang="en-GB" b="1" dirty="0">
                <a:latin typeface="Candara"/>
                <a:cs typeface="Candara"/>
              </a:rPr>
              <a:t>Blocking Revenue Leakages and </a:t>
            </a:r>
          </a:p>
          <a:p>
            <a:pPr marL="1200150" lvl="2" indent="-285750" algn="just">
              <a:lnSpc>
                <a:spcPct val="130000"/>
              </a:lnSpc>
              <a:spcAft>
                <a:spcPts val="600"/>
              </a:spcAft>
              <a:buFont typeface="Wingdings" panose="05000000000000000000" pitchFamily="2" charset="2"/>
              <a:buChar char="v"/>
            </a:pPr>
            <a:r>
              <a:rPr lang="en-GB" b="1" dirty="0">
                <a:latin typeface="Candara"/>
                <a:cs typeface="Candara"/>
              </a:rPr>
              <a:t>Improving Revenue Budgeting and Reporting.</a:t>
            </a:r>
          </a:p>
          <a:p>
            <a:pPr lvl="1" algn="just">
              <a:lnSpc>
                <a:spcPct val="130000"/>
              </a:lnSpc>
              <a:spcAft>
                <a:spcPts val="600"/>
              </a:spcAft>
            </a:pPr>
            <a:r>
              <a:rPr lang="en-GB" dirty="0">
                <a:latin typeface="Candara"/>
                <a:cs typeface="Candara"/>
              </a:rPr>
              <a:t> The plan is based on lessons from the 36 States of the Federation and other international experiences.</a:t>
            </a:r>
          </a:p>
          <a:p>
            <a:pPr lvl="1" algn="just">
              <a:lnSpc>
                <a:spcPct val="130000"/>
              </a:lnSpc>
              <a:spcAft>
                <a:spcPts val="600"/>
              </a:spcAft>
            </a:pPr>
            <a:r>
              <a:rPr lang="en-GB" b="1" dirty="0">
                <a:latin typeface="Candara"/>
                <a:cs typeface="Candara"/>
              </a:rPr>
              <a:t>*An updated copy will be made available to Governors for discussion and adoption shortly</a:t>
            </a:r>
            <a:endParaRPr lang="en-US" b="1" dirty="0">
              <a:latin typeface="Candara"/>
              <a:cs typeface="Candara"/>
            </a:endParaRPr>
          </a:p>
          <a:p>
            <a:pPr marL="285750" indent="-285750" algn="just">
              <a:lnSpc>
                <a:spcPct val="130000"/>
              </a:lnSpc>
              <a:spcAft>
                <a:spcPts val="600"/>
              </a:spcAft>
              <a:buFont typeface="Arial"/>
              <a:buChar char="•"/>
            </a:pPr>
            <a:endParaRPr lang="en-US" dirty="0">
              <a:latin typeface="Candara"/>
              <a:cs typeface="Candara"/>
            </a:endParaRPr>
          </a:p>
        </p:txBody>
      </p:sp>
      <p:pic>
        <p:nvPicPr>
          <p:cNvPr id="2" name="Picture 1">
            <a:extLst>
              <a:ext uri="{FF2B5EF4-FFF2-40B4-BE49-F238E27FC236}">
                <a16:creationId xmlns:a16="http://schemas.microsoft.com/office/drawing/2014/main" id="{99C6EFD5-A4DE-276A-9AD4-B0D86D358C8B}"/>
              </a:ext>
            </a:extLst>
          </p:cNvPr>
          <p:cNvPicPr>
            <a:picLocks noChangeAspect="1"/>
          </p:cNvPicPr>
          <p:nvPr/>
        </p:nvPicPr>
        <p:blipFill>
          <a:blip r:embed="rId3"/>
          <a:stretch>
            <a:fillRect/>
          </a:stretch>
        </p:blipFill>
        <p:spPr>
          <a:xfrm>
            <a:off x="457200" y="6184666"/>
            <a:ext cx="1085182" cy="609653"/>
          </a:xfrm>
          <a:prstGeom prst="rect">
            <a:avLst/>
          </a:prstGeom>
        </p:spPr>
      </p:pic>
    </p:spTree>
    <p:extLst>
      <p:ext uri="{BB962C8B-B14F-4D97-AF65-F5344CB8AC3E}">
        <p14:creationId xmlns:p14="http://schemas.microsoft.com/office/powerpoint/2010/main" val="368760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6FD1FD-95B6-41C9-BA06-F08DE5A1509A}"/>
              </a:ext>
            </a:extLst>
          </p:cNvPr>
          <p:cNvSpPr txBox="1"/>
          <p:nvPr/>
        </p:nvSpPr>
        <p:spPr>
          <a:xfrm>
            <a:off x="2209800" y="990600"/>
            <a:ext cx="7467600" cy="461665"/>
          </a:xfrm>
          <a:prstGeom prst="rect">
            <a:avLst/>
          </a:prstGeom>
          <a:noFill/>
        </p:spPr>
        <p:txBody>
          <a:bodyPr wrap="square" rtlCol="0">
            <a:spAutoFit/>
          </a:bodyPr>
          <a:lstStyle/>
          <a:p>
            <a:r>
              <a:rPr lang="en-GB" sz="2400" b="1" cap="all" dirty="0">
                <a:solidFill>
                  <a:srgbClr val="800000"/>
                </a:solidFill>
                <a:latin typeface="Candara"/>
                <a:cs typeface="Candara"/>
              </a:rPr>
              <a:t>Proven key actions  for effective tax reforms:</a:t>
            </a:r>
          </a:p>
        </p:txBody>
      </p:sp>
      <p:sp>
        <p:nvSpPr>
          <p:cNvPr id="4" name="Rectangle 3">
            <a:extLst>
              <a:ext uri="{FF2B5EF4-FFF2-40B4-BE49-F238E27FC236}">
                <a16:creationId xmlns:a16="http://schemas.microsoft.com/office/drawing/2014/main" id="{5A160D9D-28B7-42BE-90CC-73592815EDC7}"/>
              </a:ext>
            </a:extLst>
          </p:cNvPr>
          <p:cNvSpPr/>
          <p:nvPr/>
        </p:nvSpPr>
        <p:spPr>
          <a:xfrm>
            <a:off x="663865" y="1097638"/>
            <a:ext cx="1124026" cy="369332"/>
          </a:xfrm>
          <a:prstGeom prst="rect">
            <a:avLst/>
          </a:prstGeom>
        </p:spPr>
        <p:txBody>
          <a:bodyPr wrap="none">
            <a:spAutoFit/>
          </a:bodyPr>
          <a:lstStyle/>
          <a:p>
            <a:r>
              <a:rPr lang="en-GB" b="1" dirty="0" err="1">
                <a:latin typeface="Candara" panose="020E0502030303020204" pitchFamily="34" charset="0"/>
              </a:rPr>
              <a:t>HelpDesk</a:t>
            </a:r>
            <a:endParaRPr lang="en-US" b="1" dirty="0">
              <a:latin typeface="Candara" panose="020E0502030303020204" pitchFamily="34" charset="0"/>
            </a:endParaRPr>
          </a:p>
        </p:txBody>
      </p:sp>
      <p:sp>
        <p:nvSpPr>
          <p:cNvPr id="7" name="TextBox 6"/>
          <p:cNvSpPr txBox="1"/>
          <p:nvPr/>
        </p:nvSpPr>
        <p:spPr>
          <a:xfrm>
            <a:off x="457200" y="1462327"/>
            <a:ext cx="11353800" cy="4935647"/>
          </a:xfrm>
          <a:prstGeom prst="rect">
            <a:avLst/>
          </a:prstGeom>
          <a:noFill/>
        </p:spPr>
        <p:txBody>
          <a:bodyPr wrap="square" rtlCol="0">
            <a:spAutoFit/>
          </a:bodyPr>
          <a:lstStyle/>
          <a:p>
            <a:pPr algn="just">
              <a:lnSpc>
                <a:spcPct val="130000"/>
              </a:lnSpc>
              <a:spcAft>
                <a:spcPts val="600"/>
              </a:spcAft>
            </a:pPr>
            <a:r>
              <a:rPr lang="en-GB" sz="1600" b="1" dirty="0">
                <a:latin typeface="Candara"/>
                <a:cs typeface="Candara"/>
              </a:rPr>
              <a:t>Work by the NGF along with the JTB and other stakeholders and development partners have identified that the following 5 actions, fully support by their Excellencies the Governors should have the necessary impact.  These are:</a:t>
            </a:r>
          </a:p>
          <a:p>
            <a:pPr algn="just">
              <a:lnSpc>
                <a:spcPct val="130000"/>
              </a:lnSpc>
              <a:spcAft>
                <a:spcPts val="600"/>
              </a:spcAft>
            </a:pPr>
            <a:r>
              <a:rPr lang="en-GB" sz="1600" dirty="0">
                <a:latin typeface="Candara"/>
                <a:cs typeface="Candara"/>
              </a:rPr>
              <a:t>1.	</a:t>
            </a:r>
            <a:r>
              <a:rPr lang="en-GB" sz="1600" b="1" dirty="0">
                <a:latin typeface="Candara"/>
                <a:cs typeface="Candara"/>
              </a:rPr>
              <a:t>Administrative and financial autonomy for the tax authority. </a:t>
            </a:r>
            <a:r>
              <a:rPr lang="en-GB" sz="1600" dirty="0">
                <a:latin typeface="Candara"/>
                <a:cs typeface="Candara"/>
              </a:rPr>
              <a:t>- </a:t>
            </a:r>
            <a:r>
              <a:rPr lang="en-GB" sz="1400" i="1" dirty="0">
                <a:latin typeface="Candara"/>
                <a:cs typeface="Candara"/>
              </a:rPr>
              <a:t>Though many state Laws provide for this very few states have 	actualised the autonomy (Administrative or financial) thereby undermining the potentials of the various State Internal Revenue Services.</a:t>
            </a:r>
            <a:endParaRPr lang="en-GB" sz="1400" dirty="0">
              <a:latin typeface="Candara"/>
              <a:cs typeface="Candara"/>
            </a:endParaRPr>
          </a:p>
          <a:p>
            <a:pPr algn="just">
              <a:lnSpc>
                <a:spcPct val="130000"/>
              </a:lnSpc>
              <a:spcAft>
                <a:spcPts val="600"/>
              </a:spcAft>
            </a:pPr>
            <a:r>
              <a:rPr lang="en-GB" sz="1600" dirty="0">
                <a:latin typeface="Candara"/>
                <a:cs typeface="Candara"/>
              </a:rPr>
              <a:t>2.	</a:t>
            </a:r>
            <a:r>
              <a:rPr lang="en-GB" sz="1600" b="1" dirty="0">
                <a:latin typeface="Candara"/>
                <a:cs typeface="Candara"/>
              </a:rPr>
              <a:t>A simplified, harmonised, and consolidated revenue code. </a:t>
            </a:r>
            <a:r>
              <a:rPr lang="en-GB" sz="1600" dirty="0">
                <a:latin typeface="Candara"/>
                <a:cs typeface="Candara"/>
              </a:rPr>
              <a:t>- </a:t>
            </a:r>
            <a:r>
              <a:rPr lang="en-GB" sz="1400" i="1" dirty="0">
                <a:latin typeface="Candara"/>
                <a:cs typeface="Candara"/>
              </a:rPr>
              <a:t>While 32 of 36 States have passed a Consolidated Revenue Code these 	have not in all cases addressed the simplification required for success. Support is also needed to implement, for example,  property tax, 	where tools are  already available.</a:t>
            </a:r>
          </a:p>
          <a:p>
            <a:pPr algn="just">
              <a:lnSpc>
                <a:spcPct val="130000"/>
              </a:lnSpc>
              <a:spcAft>
                <a:spcPts val="600"/>
              </a:spcAft>
            </a:pPr>
            <a:r>
              <a:rPr lang="en-GB" sz="1600" dirty="0">
                <a:latin typeface="Candara"/>
                <a:cs typeface="Candara"/>
              </a:rPr>
              <a:t>3.	</a:t>
            </a:r>
            <a:r>
              <a:rPr lang="en-GB" sz="1600" b="1" dirty="0">
                <a:latin typeface="Candara"/>
                <a:cs typeface="Candara"/>
              </a:rPr>
              <a:t>A functional social service delivery programme to build public trust. </a:t>
            </a:r>
            <a:r>
              <a:rPr lang="en-GB" sz="1600" dirty="0">
                <a:latin typeface="Candara"/>
                <a:cs typeface="Candara"/>
              </a:rPr>
              <a:t>- </a:t>
            </a:r>
            <a:r>
              <a:rPr lang="en-GB" sz="1400" i="1" dirty="0">
                <a:latin typeface="Candara"/>
                <a:cs typeface="Candara"/>
              </a:rPr>
              <a:t>This is urgently required to rebuild the taxpayer trust by 	increasing transparency and accountability required for voluntary compliance. It makes it clearer what taxpayers get in return for their taxes.</a:t>
            </a:r>
          </a:p>
          <a:p>
            <a:pPr algn="just">
              <a:lnSpc>
                <a:spcPct val="130000"/>
              </a:lnSpc>
              <a:spcAft>
                <a:spcPts val="600"/>
              </a:spcAft>
            </a:pPr>
            <a:r>
              <a:rPr lang="en-GB" sz="1600" i="1" dirty="0">
                <a:latin typeface="Candara"/>
                <a:cs typeface="Candara"/>
              </a:rPr>
              <a:t>4.	</a:t>
            </a:r>
            <a:r>
              <a:rPr lang="en-GB" sz="1600" b="1" dirty="0">
                <a:latin typeface="Candara"/>
                <a:cs typeface="Candara"/>
              </a:rPr>
              <a:t>A whole-of-government approach to reform implementation to drive inter-agency collaboration</a:t>
            </a:r>
            <a:r>
              <a:rPr lang="en-GB" sz="1400" b="1" dirty="0">
                <a:latin typeface="Candara"/>
                <a:cs typeface="Candara"/>
              </a:rPr>
              <a:t>.  </a:t>
            </a:r>
            <a:r>
              <a:rPr lang="en-GB" sz="1400" i="1" dirty="0">
                <a:latin typeface="Candara"/>
                <a:cs typeface="Candara"/>
              </a:rPr>
              <a:t>- While this has started 	for it to provide the expected revenues the Governors need to actively push this agenda though their support to State Medium Term Revenue 	Strategies </a:t>
            </a:r>
          </a:p>
          <a:p>
            <a:pPr algn="just">
              <a:lnSpc>
                <a:spcPct val="130000"/>
              </a:lnSpc>
              <a:spcAft>
                <a:spcPts val="600"/>
              </a:spcAft>
            </a:pPr>
            <a:r>
              <a:rPr lang="en-GB" sz="1600" dirty="0">
                <a:latin typeface="Candara"/>
                <a:cs typeface="Candara"/>
              </a:rPr>
              <a:t>5.	</a:t>
            </a:r>
            <a:r>
              <a:rPr lang="en-GB" sz="1600" b="1" dirty="0">
                <a:latin typeface="Candara"/>
                <a:cs typeface="Candara"/>
              </a:rPr>
              <a:t>Digital transformation of tax administration and government processes. </a:t>
            </a:r>
            <a:r>
              <a:rPr lang="en-GB" sz="1400" i="1" dirty="0">
                <a:latin typeface="Candara"/>
                <a:cs typeface="Candara"/>
              </a:rPr>
              <a:t>Though many states now collect some of their 	revenues through digital platforms Governors need to support the adoption of wider digital adoption and the use of Information Technology 	to both analysis data and reduce potentials for revenue leakages.</a:t>
            </a:r>
            <a:endParaRPr lang="en-US" sz="1400" i="1" dirty="0">
              <a:latin typeface="Candara"/>
              <a:cs typeface="Candara"/>
            </a:endParaRPr>
          </a:p>
        </p:txBody>
      </p:sp>
      <p:pic>
        <p:nvPicPr>
          <p:cNvPr id="2" name="Picture 1">
            <a:extLst>
              <a:ext uri="{FF2B5EF4-FFF2-40B4-BE49-F238E27FC236}">
                <a16:creationId xmlns:a16="http://schemas.microsoft.com/office/drawing/2014/main" id="{7655225B-1650-4902-B2FE-B345CA6BECE7}"/>
              </a:ext>
            </a:extLst>
          </p:cNvPr>
          <p:cNvPicPr>
            <a:picLocks noChangeAspect="1"/>
          </p:cNvPicPr>
          <p:nvPr/>
        </p:nvPicPr>
        <p:blipFill>
          <a:blip r:embed="rId3"/>
          <a:stretch>
            <a:fillRect/>
          </a:stretch>
        </p:blipFill>
        <p:spPr>
          <a:xfrm>
            <a:off x="304800" y="6248347"/>
            <a:ext cx="1085182" cy="609653"/>
          </a:xfrm>
          <a:prstGeom prst="rect">
            <a:avLst/>
          </a:prstGeom>
        </p:spPr>
      </p:pic>
    </p:spTree>
    <p:extLst>
      <p:ext uri="{BB962C8B-B14F-4D97-AF65-F5344CB8AC3E}">
        <p14:creationId xmlns:p14="http://schemas.microsoft.com/office/powerpoint/2010/main" val="303396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6FD1FD-95B6-41C9-BA06-F08DE5A1509A}"/>
              </a:ext>
            </a:extLst>
          </p:cNvPr>
          <p:cNvSpPr txBox="1"/>
          <p:nvPr/>
        </p:nvSpPr>
        <p:spPr>
          <a:xfrm>
            <a:off x="4724400" y="925476"/>
            <a:ext cx="3581400" cy="461665"/>
          </a:xfrm>
          <a:prstGeom prst="rect">
            <a:avLst/>
          </a:prstGeom>
          <a:noFill/>
        </p:spPr>
        <p:txBody>
          <a:bodyPr wrap="square" rtlCol="0">
            <a:spAutoFit/>
          </a:bodyPr>
          <a:lstStyle/>
          <a:p>
            <a:r>
              <a:rPr lang="en-US" sz="2400" b="1" cap="all" dirty="0">
                <a:solidFill>
                  <a:srgbClr val="800000"/>
                </a:solidFill>
                <a:latin typeface="Candara"/>
                <a:cs typeface="Candara"/>
              </a:rPr>
              <a:t>Next Steps</a:t>
            </a:r>
            <a:endParaRPr lang="en-US" sz="2000" b="1" cap="all" dirty="0">
              <a:solidFill>
                <a:srgbClr val="800000"/>
              </a:solidFill>
              <a:latin typeface="Candara"/>
              <a:cs typeface="Candara"/>
            </a:endParaRPr>
          </a:p>
        </p:txBody>
      </p:sp>
      <p:sp>
        <p:nvSpPr>
          <p:cNvPr id="4" name="Rectangle 3">
            <a:extLst>
              <a:ext uri="{FF2B5EF4-FFF2-40B4-BE49-F238E27FC236}">
                <a16:creationId xmlns:a16="http://schemas.microsoft.com/office/drawing/2014/main" id="{5A160D9D-28B7-42BE-90CC-73592815EDC7}"/>
              </a:ext>
            </a:extLst>
          </p:cNvPr>
          <p:cNvSpPr/>
          <p:nvPr/>
        </p:nvSpPr>
        <p:spPr>
          <a:xfrm>
            <a:off x="663865" y="1097638"/>
            <a:ext cx="1197764" cy="369332"/>
          </a:xfrm>
          <a:prstGeom prst="rect">
            <a:avLst/>
          </a:prstGeom>
        </p:spPr>
        <p:txBody>
          <a:bodyPr wrap="none">
            <a:spAutoFit/>
          </a:bodyPr>
          <a:lstStyle/>
          <a:p>
            <a:r>
              <a:rPr lang="en-GB" b="1" dirty="0" err="1">
                <a:latin typeface="Garamond" panose="02020404030301010803" pitchFamily="18" charset="0"/>
              </a:rPr>
              <a:t>HelpDesk</a:t>
            </a:r>
            <a:endParaRPr lang="en-US" b="1" dirty="0">
              <a:latin typeface="Garamond" panose="02020404030301010803" pitchFamily="18" charset="0"/>
            </a:endParaRPr>
          </a:p>
        </p:txBody>
      </p:sp>
      <p:sp>
        <p:nvSpPr>
          <p:cNvPr id="7" name="TextBox 6"/>
          <p:cNvSpPr txBox="1"/>
          <p:nvPr/>
        </p:nvSpPr>
        <p:spPr>
          <a:xfrm>
            <a:off x="533400" y="1579452"/>
            <a:ext cx="10967392" cy="4202945"/>
          </a:xfrm>
          <a:prstGeom prst="rect">
            <a:avLst/>
          </a:prstGeom>
          <a:noFill/>
        </p:spPr>
        <p:txBody>
          <a:bodyPr wrap="square" rtlCol="0">
            <a:spAutoFit/>
          </a:bodyPr>
          <a:lstStyle/>
          <a:p>
            <a:pPr marL="285750" indent="-285750" algn="just">
              <a:lnSpc>
                <a:spcPct val="130000"/>
              </a:lnSpc>
              <a:spcAft>
                <a:spcPts val="1200"/>
              </a:spcAft>
              <a:buFont typeface="Arial"/>
              <a:buChar char="•"/>
            </a:pPr>
            <a:r>
              <a:rPr lang="en-US" sz="1600" dirty="0">
                <a:latin typeface="Candara"/>
                <a:cs typeface="Candara"/>
              </a:rPr>
              <a:t>Ensure that your state has a Medium-Term Revenue Strategy that you support actively and promote MDA and other state actor collaboration for efficiency and effectiveness.</a:t>
            </a:r>
          </a:p>
          <a:p>
            <a:pPr marL="285750" indent="-285750" algn="just">
              <a:lnSpc>
                <a:spcPct val="130000"/>
              </a:lnSpc>
              <a:spcAft>
                <a:spcPts val="1200"/>
              </a:spcAft>
              <a:buFont typeface="Arial"/>
              <a:buChar char="•"/>
            </a:pPr>
            <a:r>
              <a:rPr lang="en-US" sz="1600" dirty="0">
                <a:latin typeface="Candara"/>
                <a:cs typeface="Candara"/>
              </a:rPr>
              <a:t>Provide as much administrative and financial autonomy (while reporting to you) for your State Internal Revenue Services.</a:t>
            </a:r>
          </a:p>
          <a:p>
            <a:pPr marL="285750" indent="-285750" algn="just">
              <a:lnSpc>
                <a:spcPct val="130000"/>
              </a:lnSpc>
              <a:spcAft>
                <a:spcPts val="1200"/>
              </a:spcAft>
              <a:buFont typeface="Arial"/>
              <a:buChar char="•"/>
            </a:pPr>
            <a:r>
              <a:rPr lang="en-US" sz="1600" dirty="0">
                <a:latin typeface="Candara"/>
                <a:cs typeface="Candara"/>
              </a:rPr>
              <a:t>Promote the Ease of Doing Business within your state as more businesses mean greater contributions of tax to fund State Government Priorities – Key into wider Development Partner support where available (for example SABRE by the World Bank).</a:t>
            </a:r>
          </a:p>
          <a:p>
            <a:pPr marL="285750" indent="-285750" algn="just">
              <a:lnSpc>
                <a:spcPct val="130000"/>
              </a:lnSpc>
              <a:spcAft>
                <a:spcPts val="1200"/>
              </a:spcAft>
              <a:buFont typeface="Arial"/>
              <a:buChar char="•"/>
            </a:pPr>
            <a:r>
              <a:rPr lang="en-US" sz="1600" dirty="0">
                <a:latin typeface="Candara"/>
                <a:cs typeface="Candara"/>
              </a:rPr>
              <a:t>Actively support the digitization of state revenue related processes for transparency, efficiency and effectiveness of all stakeholders.</a:t>
            </a:r>
          </a:p>
          <a:p>
            <a:pPr marL="285750" indent="-285750" algn="just">
              <a:lnSpc>
                <a:spcPct val="130000"/>
              </a:lnSpc>
              <a:spcAft>
                <a:spcPts val="1200"/>
              </a:spcAft>
              <a:buFont typeface="Arial"/>
              <a:buChar char="•"/>
            </a:pPr>
            <a:r>
              <a:rPr lang="en-US" sz="1600" dirty="0">
                <a:latin typeface="Candara"/>
                <a:cs typeface="Candara"/>
              </a:rPr>
              <a:t>Support the implementation of interventions that directly increase the states’ revenues and indirectly provide support to bring more taxpayers into the tax net – ensuring the tax burden is fairly shared by all those who benefit from the policies and protection of the State.</a:t>
            </a:r>
          </a:p>
        </p:txBody>
      </p:sp>
      <p:pic>
        <p:nvPicPr>
          <p:cNvPr id="2" name="Picture 1">
            <a:extLst>
              <a:ext uri="{FF2B5EF4-FFF2-40B4-BE49-F238E27FC236}">
                <a16:creationId xmlns:a16="http://schemas.microsoft.com/office/drawing/2014/main" id="{660E6900-AFCF-183F-36BB-760EB77FCB85}"/>
              </a:ext>
            </a:extLst>
          </p:cNvPr>
          <p:cNvPicPr>
            <a:picLocks noChangeAspect="1"/>
          </p:cNvPicPr>
          <p:nvPr/>
        </p:nvPicPr>
        <p:blipFill>
          <a:blip r:embed="rId3"/>
          <a:stretch>
            <a:fillRect/>
          </a:stretch>
        </p:blipFill>
        <p:spPr>
          <a:xfrm>
            <a:off x="457200" y="6172200"/>
            <a:ext cx="1085182" cy="609653"/>
          </a:xfrm>
          <a:prstGeom prst="rect">
            <a:avLst/>
          </a:prstGeom>
        </p:spPr>
      </p:pic>
    </p:spTree>
    <p:extLst>
      <p:ext uri="{BB962C8B-B14F-4D97-AF65-F5344CB8AC3E}">
        <p14:creationId xmlns:p14="http://schemas.microsoft.com/office/powerpoint/2010/main" val="1457330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B6F903-8EB4-49F5-B50F-B6DDA6F9F08C}"/>
              </a:ext>
            </a:extLst>
          </p:cNvPr>
          <p:cNvSpPr/>
          <p:nvPr/>
        </p:nvSpPr>
        <p:spPr>
          <a:xfrm>
            <a:off x="586029" y="1044474"/>
            <a:ext cx="1124026" cy="369332"/>
          </a:xfrm>
          <a:prstGeom prst="rect">
            <a:avLst/>
          </a:prstGeom>
        </p:spPr>
        <p:txBody>
          <a:bodyPr wrap="none">
            <a:spAutoFit/>
          </a:bodyPr>
          <a:lstStyle/>
          <a:p>
            <a:r>
              <a:rPr lang="en-GB" b="1" dirty="0" err="1">
                <a:latin typeface="Candara" panose="020E0502030303020204" pitchFamily="34" charset="0"/>
              </a:rPr>
              <a:t>HelpDesk</a:t>
            </a:r>
            <a:endParaRPr lang="en-US" b="1" dirty="0">
              <a:latin typeface="Candara" panose="020E0502030303020204" pitchFamily="34" charset="0"/>
            </a:endParaRPr>
          </a:p>
        </p:txBody>
      </p:sp>
      <p:sp>
        <p:nvSpPr>
          <p:cNvPr id="3" name="TextBox 2">
            <a:extLst>
              <a:ext uri="{FF2B5EF4-FFF2-40B4-BE49-F238E27FC236}">
                <a16:creationId xmlns:a16="http://schemas.microsoft.com/office/drawing/2014/main" id="{2B5E7335-EEC8-4677-A0DA-A6C13BD28341}"/>
              </a:ext>
            </a:extLst>
          </p:cNvPr>
          <p:cNvSpPr txBox="1"/>
          <p:nvPr/>
        </p:nvSpPr>
        <p:spPr>
          <a:xfrm>
            <a:off x="1969475" y="2743199"/>
            <a:ext cx="8285871" cy="707886"/>
          </a:xfrm>
          <a:prstGeom prst="rect">
            <a:avLst/>
          </a:prstGeom>
          <a:noFill/>
        </p:spPr>
        <p:txBody>
          <a:bodyPr wrap="square" rtlCol="0">
            <a:spAutoFit/>
          </a:bodyPr>
          <a:lstStyle/>
          <a:p>
            <a:pPr algn="ctr"/>
            <a:r>
              <a:rPr lang="en-US" sz="4000" i="1" dirty="0">
                <a:latin typeface="Garamond" panose="02020404030301010803" pitchFamily="18" charset="0"/>
              </a:rPr>
              <a:t>Thank you for Listening</a:t>
            </a:r>
          </a:p>
        </p:txBody>
      </p:sp>
      <p:pic>
        <p:nvPicPr>
          <p:cNvPr id="4" name="Picture 3">
            <a:extLst>
              <a:ext uri="{FF2B5EF4-FFF2-40B4-BE49-F238E27FC236}">
                <a16:creationId xmlns:a16="http://schemas.microsoft.com/office/drawing/2014/main" id="{C0B4ACDE-7D35-CE52-5C7E-AC4787483003}"/>
              </a:ext>
            </a:extLst>
          </p:cNvPr>
          <p:cNvPicPr>
            <a:picLocks noChangeAspect="1"/>
          </p:cNvPicPr>
          <p:nvPr/>
        </p:nvPicPr>
        <p:blipFill>
          <a:blip r:embed="rId3"/>
          <a:stretch>
            <a:fillRect/>
          </a:stretch>
        </p:blipFill>
        <p:spPr>
          <a:xfrm>
            <a:off x="381000" y="6096000"/>
            <a:ext cx="1088571" cy="609600"/>
          </a:xfrm>
          <a:prstGeom prst="rect">
            <a:avLst/>
          </a:prstGeom>
        </p:spPr>
      </p:pic>
    </p:spTree>
    <p:extLst>
      <p:ext uri="{BB962C8B-B14F-4D97-AF65-F5344CB8AC3E}">
        <p14:creationId xmlns:p14="http://schemas.microsoft.com/office/powerpoint/2010/main" val="1800910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National Training 2</Template>
  <TotalTime>12</TotalTime>
  <Words>1161</Words>
  <Application>Microsoft Office PowerPoint</Application>
  <PresentationFormat>Widescreen</PresentationFormat>
  <Paragraphs>123</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Candara</vt:lpstr>
      <vt:lpstr>Garamond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Zubaida Abiola</dc:creator>
  <cp:lastModifiedBy>Olanrewaju Ajogbasile</cp:lastModifiedBy>
  <cp:revision>26</cp:revision>
  <cp:lastPrinted>2023-05-14T16:51:43Z</cp:lastPrinted>
  <dcterms:created xsi:type="dcterms:W3CDTF">2022-07-10T09:55:36Z</dcterms:created>
  <dcterms:modified xsi:type="dcterms:W3CDTF">2023-05-16T06:28:43Z</dcterms:modified>
</cp:coreProperties>
</file>