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70" r:id="rId5"/>
    <p:sldId id="274" r:id="rId6"/>
    <p:sldId id="282" r:id="rId7"/>
    <p:sldId id="273" r:id="rId8"/>
    <p:sldId id="275" r:id="rId9"/>
    <p:sldId id="276" r:id="rId10"/>
    <p:sldId id="277" r:id="rId11"/>
    <p:sldId id="278" r:id="rId12"/>
    <p:sldId id="279" r:id="rId13"/>
    <p:sldId id="280" r:id="rId14"/>
    <p:sldId id="262" r:id="rId15"/>
    <p:sldId id="284" r:id="rId16"/>
    <p:sldId id="268" r:id="rId17"/>
    <p:sldId id="269" r:id="rId18"/>
    <p:sldId id="263" r:id="rId19"/>
    <p:sldId id="281" r:id="rId20"/>
    <p:sldId id="264" r:id="rId21"/>
    <p:sldId id="28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Sheet1!$A$64</c:f>
              <c:strCache>
                <c:ptCount val="1"/>
                <c:pt idx="0">
                  <c:v>Share of Oil &amp; Gas in Total Exports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29-4136-826A-78FB283DD757}"/>
                </c:ext>
              </c:extLst>
            </c:dLbl>
            <c:dLbl>
              <c:idx val="34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29-4136-826A-78FB283DD757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Sheet1!$B$63:$AJ$63</c:f>
              <c:numCache>
                <c:formatCode>General</c:formatCode>
                <c:ptCount val="35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</c:numCache>
            </c:numRef>
          </c:cat>
          <c:val>
            <c:numRef>
              <c:f>Sheet1!$B$64:$AJ$64</c:f>
              <c:numCache>
                <c:formatCode>0.00_ ;\-0.00\ </c:formatCode>
                <c:ptCount val="35"/>
                <c:pt idx="0">
                  <c:v>96.89022343581334</c:v>
                </c:pt>
                <c:pt idx="1">
                  <c:v>97.523883798011298</c:v>
                </c:pt>
                <c:pt idx="2">
                  <c:v>95.984005331556148</c:v>
                </c:pt>
                <c:pt idx="3">
                  <c:v>97.277728873239354</c:v>
                </c:pt>
                <c:pt idx="4">
                  <c:v>95.758821923418182</c:v>
                </c:pt>
                <c:pt idx="5">
                  <c:v>93.810954420106313</c:v>
                </c:pt>
                <c:pt idx="6">
                  <c:v>92.911866036903092</c:v>
                </c:pt>
                <c:pt idx="7">
                  <c:v>91.160139519376273</c:v>
                </c:pt>
                <c:pt idx="8">
                  <c:v>94.903676308235816</c:v>
                </c:pt>
                <c:pt idx="9">
                  <c:v>97.033655758098604</c:v>
                </c:pt>
                <c:pt idx="10">
                  <c:v>96.151491664157106</c:v>
                </c:pt>
                <c:pt idx="11">
                  <c:v>97.943794054521163</c:v>
                </c:pt>
                <c:pt idx="12">
                  <c:v>97.718472496927149</c:v>
                </c:pt>
                <c:pt idx="13">
                  <c:v>97.404144051806497</c:v>
                </c:pt>
                <c:pt idx="14">
                  <c:v>97.570523006403718</c:v>
                </c:pt>
                <c:pt idx="15">
                  <c:v>98.218653921664597</c:v>
                </c:pt>
                <c:pt idx="16">
                  <c:v>97.651270349024685</c:v>
                </c:pt>
                <c:pt idx="17">
                  <c:v>95.468524786704705</c:v>
                </c:pt>
                <c:pt idx="18">
                  <c:v>98.360521856820824</c:v>
                </c:pt>
                <c:pt idx="19">
                  <c:v>98.724232782739449</c:v>
                </c:pt>
                <c:pt idx="20">
                  <c:v>98.500573234183449</c:v>
                </c:pt>
                <c:pt idx="21">
                  <c:v>94.568681261708406</c:v>
                </c:pt>
                <c:pt idx="22">
                  <c:v>96.930701750723358</c:v>
                </c:pt>
                <c:pt idx="23">
                  <c:v>97.538241843213783</c:v>
                </c:pt>
                <c:pt idx="24">
                  <c:v>98.537840734581067</c:v>
                </c:pt>
                <c:pt idx="25">
                  <c:v>98.176098088798113</c:v>
                </c:pt>
                <c:pt idx="26">
                  <c:v>97.602121116802707</c:v>
                </c:pt>
                <c:pt idx="27">
                  <c:v>94.937671425196186</c:v>
                </c:pt>
                <c:pt idx="28">
                  <c:v>94.180269648529745</c:v>
                </c:pt>
                <c:pt idx="29">
                  <c:v>94.0810458654542</c:v>
                </c:pt>
                <c:pt idx="30">
                  <c:v>94.004519514482951</c:v>
                </c:pt>
                <c:pt idx="31">
                  <c:v>94.19171487329767</c:v>
                </c:pt>
                <c:pt idx="32">
                  <c:v>92.594879330943598</c:v>
                </c:pt>
                <c:pt idx="33">
                  <c:v>92.64280945308758</c:v>
                </c:pt>
                <c:pt idx="34">
                  <c:v>92.530622633302627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29-4136-826A-78FB283DD757}"/>
            </c:ext>
          </c:extLst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Share of Oil &amp; Gas in Federally Collected Revenue</c:v>
                </c:pt>
              </c:strCache>
            </c:strRef>
          </c:tx>
          <c:spPr>
            <a:ln w="4445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29-4136-826A-78FB283DD757}"/>
                </c:ext>
              </c:extLst>
            </c:dLbl>
            <c:dLbl>
              <c:idx val="30"/>
              <c:layout>
                <c:manualLayout>
                  <c:x val="-3.3972540453989737E-2"/>
                  <c:y val="3.718948950799649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29-4136-826A-78FB283DD757}"/>
                </c:ext>
              </c:extLst>
            </c:dLbl>
            <c:dLbl>
              <c:idx val="34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29-4136-826A-78FB283DD757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Sheet1!$B$63:$AJ$63</c:f>
              <c:numCache>
                <c:formatCode>General</c:formatCode>
                <c:ptCount val="35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</c:numCache>
            </c:numRef>
          </c:cat>
          <c:val>
            <c:numRef>
              <c:f>Sheet1!$B$65:$AJ$65</c:f>
              <c:numCache>
                <c:formatCode>0.00</c:formatCode>
                <c:ptCount val="35"/>
                <c:pt idx="0">
                  <c:v>64.44001354350857</c:v>
                </c:pt>
                <c:pt idx="1">
                  <c:v>68.349703070746983</c:v>
                </c:pt>
                <c:pt idx="2">
                  <c:v>69.019003302025908</c:v>
                </c:pt>
                <c:pt idx="3">
                  <c:v>73.482445149422787</c:v>
                </c:pt>
                <c:pt idx="4">
                  <c:v>72.580795194812083</c:v>
                </c:pt>
                <c:pt idx="5">
                  <c:v>64.365105828927113</c:v>
                </c:pt>
                <c:pt idx="6">
                  <c:v>74.966706854841888</c:v>
                </c:pt>
                <c:pt idx="7">
                  <c:v>71.862577771979929</c:v>
                </c:pt>
                <c:pt idx="8">
                  <c:v>72.638220618373026</c:v>
                </c:pt>
                <c:pt idx="9">
                  <c:v>73.277616042013264</c:v>
                </c:pt>
                <c:pt idx="10">
                  <c:v>81.854728512074146</c:v>
                </c:pt>
                <c:pt idx="11">
                  <c:v>86.151400974097569</c:v>
                </c:pt>
                <c:pt idx="12">
                  <c:v>84.091354748212211</c:v>
                </c:pt>
                <c:pt idx="13">
                  <c:v>79.338202810349856</c:v>
                </c:pt>
                <c:pt idx="14">
                  <c:v>70.555774039848458</c:v>
                </c:pt>
                <c:pt idx="15">
                  <c:v>78.072066875860571</c:v>
                </c:pt>
                <c:pt idx="16">
                  <c:v>71.517357854028489</c:v>
                </c:pt>
                <c:pt idx="17">
                  <c:v>69.953633321886898</c:v>
                </c:pt>
                <c:pt idx="18">
                  <c:v>76.320241756137008</c:v>
                </c:pt>
                <c:pt idx="19">
                  <c:v>83.501702401955086</c:v>
                </c:pt>
                <c:pt idx="20">
                  <c:v>76.517422477146496</c:v>
                </c:pt>
                <c:pt idx="21">
                  <c:v>71.071979905735972</c:v>
                </c:pt>
                <c:pt idx="22">
                  <c:v>80.551586447712495</c:v>
                </c:pt>
                <c:pt idx="23">
                  <c:v>85.570718020660536</c:v>
                </c:pt>
                <c:pt idx="24">
                  <c:v>85.847679134745363</c:v>
                </c:pt>
                <c:pt idx="25">
                  <c:v>88.641686070777794</c:v>
                </c:pt>
                <c:pt idx="26">
                  <c:v>77.920733304233949</c:v>
                </c:pt>
                <c:pt idx="27">
                  <c:v>83.016906737297674</c:v>
                </c:pt>
                <c:pt idx="28">
                  <c:v>65.886616470479751</c:v>
                </c:pt>
                <c:pt idx="29">
                  <c:v>73.881896414139788</c:v>
                </c:pt>
                <c:pt idx="30">
                  <c:v>79.869117109985709</c:v>
                </c:pt>
                <c:pt idx="31">
                  <c:v>75.327649233766252</c:v>
                </c:pt>
                <c:pt idx="32">
                  <c:v>69.768179967175996</c:v>
                </c:pt>
                <c:pt idx="33">
                  <c:v>67.47363055887601</c:v>
                </c:pt>
                <c:pt idx="34">
                  <c:v>55.408247968461446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29-4136-826A-78FB283DD757}"/>
            </c:ext>
          </c:extLst>
        </c:ser>
        <c:marker val="1"/>
        <c:axId val="138185728"/>
        <c:axId val="138232576"/>
      </c:lineChart>
      <c:catAx>
        <c:axId val="13818572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32576"/>
        <c:crosses val="autoZero"/>
        <c:auto val="1"/>
        <c:lblAlgn val="ctr"/>
        <c:lblOffset val="100"/>
      </c:catAx>
      <c:valAx>
        <c:axId val="1382325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_ ;\-0.00\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1857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Sheet1!$A$48</c:f>
              <c:strCache>
                <c:ptCount val="1"/>
                <c:pt idx="0">
                  <c:v>Share of Manufacturing in Real GDP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Sheet1!$B$47:$AK$47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2016Q1</c:v>
                </c:pt>
              </c:strCache>
            </c:strRef>
          </c:cat>
          <c:val>
            <c:numRef>
              <c:f>Sheet1!$B$48:$AK$48</c:f>
              <c:numCache>
                <c:formatCode>0.00</c:formatCode>
                <c:ptCount val="36"/>
                <c:pt idx="0">
                  <c:v>10.215600032133246</c:v>
                </c:pt>
                <c:pt idx="1">
                  <c:v>11.777675481928879</c:v>
                </c:pt>
                <c:pt idx="2">
                  <c:v>8.4325779347714604</c:v>
                </c:pt>
                <c:pt idx="3">
                  <c:v>7.3944986772285617</c:v>
                </c:pt>
                <c:pt idx="4">
                  <c:v>9.4743615957216907</c:v>
                </c:pt>
                <c:pt idx="5">
                  <c:v>9.0147214236401414</c:v>
                </c:pt>
                <c:pt idx="6">
                  <c:v>9.1595086623446207</c:v>
                </c:pt>
                <c:pt idx="7">
                  <c:v>9.9797570568918008</c:v>
                </c:pt>
                <c:pt idx="8">
                  <c:v>9.6277573806194319</c:v>
                </c:pt>
                <c:pt idx="9">
                  <c:v>8.6541246653788519</c:v>
                </c:pt>
                <c:pt idx="10">
                  <c:v>9.5282551346694451</c:v>
                </c:pt>
                <c:pt idx="11">
                  <c:v>8.9632449361532274</c:v>
                </c:pt>
                <c:pt idx="12">
                  <c:v>8.564341728184667</c:v>
                </c:pt>
                <c:pt idx="13">
                  <c:v>8.3623498940622429</c:v>
                </c:pt>
                <c:pt idx="14">
                  <c:v>7.8242780636942468</c:v>
                </c:pt>
                <c:pt idx="15">
                  <c:v>7.554745898310788</c:v>
                </c:pt>
                <c:pt idx="16">
                  <c:v>7.388242269529373</c:v>
                </c:pt>
                <c:pt idx="17">
                  <c:v>6.3245080576223982</c:v>
                </c:pt>
                <c:pt idx="18">
                  <c:v>6.4991619816758623</c:v>
                </c:pt>
                <c:pt idx="19">
                  <c:v>6.3561553834528954</c:v>
                </c:pt>
                <c:pt idx="20">
                  <c:v>6.595371022002972</c:v>
                </c:pt>
                <c:pt idx="21">
                  <c:v>6.2636623704093317</c:v>
                </c:pt>
                <c:pt idx="22">
                  <c:v>6.0489643451482262</c:v>
                </c:pt>
                <c:pt idx="23">
                  <c:v>6.1205606897783795</c:v>
                </c:pt>
                <c:pt idx="24">
                  <c:v>6.2734983363524384</c:v>
                </c:pt>
                <c:pt idx="25">
                  <c:v>6.4364507098933803</c:v>
                </c:pt>
                <c:pt idx="26">
                  <c:v>6.5782305118058231</c:v>
                </c:pt>
                <c:pt idx="27">
                  <c:v>6.691739387003218</c:v>
                </c:pt>
                <c:pt idx="28">
                  <c:v>6.6660082541094745</c:v>
                </c:pt>
                <c:pt idx="29">
                  <c:v>6.5528169761253077</c:v>
                </c:pt>
                <c:pt idx="30">
                  <c:v>7.3310988143236111</c:v>
                </c:pt>
                <c:pt idx="31">
                  <c:v>7.9820923837859912</c:v>
                </c:pt>
                <c:pt idx="32">
                  <c:v>9.2161914852689311</c:v>
                </c:pt>
                <c:pt idx="33">
                  <c:v>9.7541300415259844</c:v>
                </c:pt>
                <c:pt idx="34">
                  <c:v>9.5425146629777018</c:v>
                </c:pt>
                <c:pt idx="35">
                  <c:v>9.5198496929158729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FB-48AF-BBB9-0D43407FEE56}"/>
            </c:ext>
          </c:extLst>
        </c:ser>
        <c:ser>
          <c:idx val="1"/>
          <c:order val="1"/>
          <c:tx>
            <c:strRef>
              <c:f>Sheet1!$A$49</c:f>
              <c:strCache>
                <c:ptCount val="1"/>
                <c:pt idx="0">
                  <c:v>Share of Primary Production and Trade in Real GDP</c:v>
                </c:pt>
              </c:strCache>
            </c:strRef>
          </c:tx>
          <c:spPr>
            <a:ln w="44450" cap="rnd">
              <a:solidFill>
                <a:schemeClr val="accent2"/>
              </a:solidFill>
              <a:prstDash val="sys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4694478411934963E-2"/>
                  <c:y val="3.012722368037331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FB-48AF-BBB9-0D43407FEE56}"/>
                </c:ext>
              </c:extLst>
            </c:dLbl>
            <c:dLbl>
              <c:idx val="17"/>
              <c:layout>
                <c:manualLayout>
                  <c:x val="-4.3182294079202023E-2"/>
                  <c:y val="5.790500145815109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FB-48AF-BBB9-0D43407FEE56}"/>
                </c:ext>
              </c:extLst>
            </c:dLbl>
            <c:dLbl>
              <c:idx val="35"/>
              <c:layout>
                <c:manualLayout>
                  <c:x val="-1.4751912427629597E-3"/>
                  <c:y val="1.160870516185477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FB-48AF-BBB9-0D43407FEE56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Sheet1!$B$47:$AK$47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2016Q1</c:v>
                </c:pt>
              </c:strCache>
            </c:strRef>
          </c:cat>
          <c:val>
            <c:numRef>
              <c:f>Sheet1!$B$49:$AK$49</c:f>
              <c:numCache>
                <c:formatCode>0.00</c:formatCode>
                <c:ptCount val="36"/>
                <c:pt idx="0">
                  <c:v>60.160607081668275</c:v>
                </c:pt>
                <c:pt idx="1">
                  <c:v>58.597286336020844</c:v>
                </c:pt>
                <c:pt idx="2">
                  <c:v>59.985722309570939</c:v>
                </c:pt>
                <c:pt idx="3">
                  <c:v>62.181012388338502</c:v>
                </c:pt>
                <c:pt idx="4">
                  <c:v>63.005939786263802</c:v>
                </c:pt>
                <c:pt idx="5">
                  <c:v>63.238999186933661</c:v>
                </c:pt>
                <c:pt idx="6">
                  <c:v>62.43373047616835</c:v>
                </c:pt>
                <c:pt idx="7">
                  <c:v>62.317997668761905</c:v>
                </c:pt>
                <c:pt idx="8">
                  <c:v>63.131361278403595</c:v>
                </c:pt>
                <c:pt idx="9">
                  <c:v>64.991500294019104</c:v>
                </c:pt>
                <c:pt idx="10">
                  <c:v>63.2774282679894</c:v>
                </c:pt>
                <c:pt idx="11">
                  <c:v>63.456382637132108</c:v>
                </c:pt>
                <c:pt idx="12">
                  <c:v>63.195337078208482</c:v>
                </c:pt>
                <c:pt idx="13">
                  <c:v>62.672093640465512</c:v>
                </c:pt>
                <c:pt idx="14">
                  <c:v>62.924387291087378</c:v>
                </c:pt>
                <c:pt idx="15">
                  <c:v>63.468571579821756</c:v>
                </c:pt>
                <c:pt idx="16">
                  <c:v>63.114265949357737</c:v>
                </c:pt>
                <c:pt idx="17">
                  <c:v>63.349317718214408</c:v>
                </c:pt>
                <c:pt idx="18">
                  <c:v>61.96090345249317</c:v>
                </c:pt>
                <c:pt idx="19">
                  <c:v>62.560101898105025</c:v>
                </c:pt>
                <c:pt idx="20">
                  <c:v>61.154553576305425</c:v>
                </c:pt>
                <c:pt idx="21">
                  <c:v>62.107986795171712</c:v>
                </c:pt>
                <c:pt idx="22">
                  <c:v>64.425443297776084</c:v>
                </c:pt>
                <c:pt idx="23">
                  <c:v>63.916572413456898</c:v>
                </c:pt>
                <c:pt idx="24">
                  <c:v>63.058790274289464</c:v>
                </c:pt>
                <c:pt idx="25">
                  <c:v>61.635437726136232</c:v>
                </c:pt>
                <c:pt idx="26">
                  <c:v>60.173941990041996</c:v>
                </c:pt>
                <c:pt idx="27">
                  <c:v>58.434446393452355</c:v>
                </c:pt>
                <c:pt idx="28">
                  <c:v>57.055763460074196</c:v>
                </c:pt>
                <c:pt idx="29">
                  <c:v>55.841114503688495</c:v>
                </c:pt>
                <c:pt idx="30">
                  <c:v>55.169124489633944</c:v>
                </c:pt>
                <c:pt idx="31">
                  <c:v>54.109508421005238</c:v>
                </c:pt>
                <c:pt idx="32">
                  <c:v>51.324312032360936</c:v>
                </c:pt>
                <c:pt idx="33">
                  <c:v>53.933561913509088</c:v>
                </c:pt>
                <c:pt idx="34">
                  <c:v>48.885609228392795</c:v>
                </c:pt>
                <c:pt idx="35">
                  <c:v>49.003054815623024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FB-48AF-BBB9-0D43407FEE56}"/>
            </c:ext>
          </c:extLst>
        </c:ser>
        <c:ser>
          <c:idx val="2"/>
          <c:order val="2"/>
          <c:tx>
            <c:strRef>
              <c:f>Sheet1!$A$50</c:f>
              <c:strCache>
                <c:ptCount val="1"/>
                <c:pt idx="0">
                  <c:v>Gross Investment (as % of GDP)</c:v>
                </c:pt>
              </c:strCache>
            </c:strRef>
          </c:tx>
          <c:spPr>
            <a:ln w="44450" cap="rnd">
              <a:solidFill>
                <a:schemeClr val="accent3"/>
              </a:solidFill>
              <a:prstDash val="dash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5.4694478411934963E-2"/>
                  <c:y val="-2.542833187518226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FB-48AF-BBB9-0D43407FEE56}"/>
                </c:ext>
              </c:extLst>
            </c:dLbl>
            <c:dLbl>
              <c:idx val="34"/>
              <c:layout>
                <c:manualLayout>
                  <c:x val="-4.0715423335651105E-2"/>
                  <c:y val="-1.616907261592302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FB-48AF-BBB9-0D43407FEE56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Sheet1!$B$47:$AK$47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2016Q1</c:v>
                </c:pt>
              </c:strCache>
            </c:strRef>
          </c:cat>
          <c:val>
            <c:numRef>
              <c:f>Sheet1!$B$50:$AK$50</c:f>
              <c:numCache>
                <c:formatCode>0.00</c:formatCode>
                <c:ptCount val="36"/>
                <c:pt idx="0">
                  <c:v>34.020835268385518</c:v>
                </c:pt>
                <c:pt idx="1">
                  <c:v>29.739332700843054</c:v>
                </c:pt>
                <c:pt idx="2">
                  <c:v>21.874758830379562</c:v>
                </c:pt>
                <c:pt idx="3">
                  <c:v>12.420667818826109</c:v>
                </c:pt>
                <c:pt idx="4">
                  <c:v>11.357420850658908</c:v>
                </c:pt>
                <c:pt idx="5">
                  <c:v>15.702493803487705</c:v>
                </c:pt>
                <c:pt idx="6">
                  <c:v>12.663931820498181</c:v>
                </c:pt>
                <c:pt idx="7">
                  <c:v>9.848316850546567</c:v>
                </c:pt>
                <c:pt idx="8">
                  <c:v>11.746703179900845</c:v>
                </c:pt>
                <c:pt idx="9">
                  <c:v>14.427730034790137</c:v>
                </c:pt>
                <c:pt idx="10">
                  <c:v>13.79345670711751</c:v>
                </c:pt>
                <c:pt idx="11">
                  <c:v>12.802184467445244</c:v>
                </c:pt>
                <c:pt idx="12">
                  <c:v>13.612948184512442</c:v>
                </c:pt>
                <c:pt idx="13">
                  <c:v>11.196362759377525</c:v>
                </c:pt>
                <c:pt idx="14">
                  <c:v>7.0832314139452244</c:v>
                </c:pt>
                <c:pt idx="15">
                  <c:v>7.303718162283193</c:v>
                </c:pt>
                <c:pt idx="16">
                  <c:v>8.3721439699954008</c:v>
                </c:pt>
                <c:pt idx="17">
                  <c:v>8.6198628390984524</c:v>
                </c:pt>
                <c:pt idx="18">
                  <c:v>7.0115681332655164</c:v>
                </c:pt>
                <c:pt idx="19">
                  <c:v>7.0310599525653137</c:v>
                </c:pt>
                <c:pt idx="20">
                  <c:v>7.5937983307657202</c:v>
                </c:pt>
                <c:pt idx="21">
                  <c:v>7.0203323753089455</c:v>
                </c:pt>
                <c:pt idx="22">
                  <c:v>9.9135175548027608</c:v>
                </c:pt>
                <c:pt idx="23">
                  <c:v>7.4013164904808999</c:v>
                </c:pt>
                <c:pt idx="24">
                  <c:v>5.4670153466488944</c:v>
                </c:pt>
                <c:pt idx="25">
                  <c:v>8.2737205720814497</c:v>
                </c:pt>
                <c:pt idx="26">
                  <c:v>9.2479762726870707</c:v>
                </c:pt>
                <c:pt idx="27">
                  <c:v>8.3211127817741595</c:v>
                </c:pt>
                <c:pt idx="28">
                  <c:v>12.090280778389209</c:v>
                </c:pt>
                <c:pt idx="29">
                  <c:v>11.415689898234346</c:v>
                </c:pt>
                <c:pt idx="30">
                  <c:v>17.290741704325615</c:v>
                </c:pt>
                <c:pt idx="31">
                  <c:v>16.211980667094121</c:v>
                </c:pt>
                <c:pt idx="32">
                  <c:v>14.907690007694015</c:v>
                </c:pt>
                <c:pt idx="33">
                  <c:v>15.800414743469805</c:v>
                </c:pt>
                <c:pt idx="34">
                  <c:v>17.644543844459097</c:v>
                </c:pt>
                <c:pt idx="35">
                  <c:v>16.961486575619137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FB-48AF-BBB9-0D43407FEE56}"/>
            </c:ext>
          </c:extLst>
        </c:ser>
        <c:ser>
          <c:idx val="3"/>
          <c:order val="3"/>
          <c:tx>
            <c:strRef>
              <c:f>Sheet1!$A$51</c:f>
              <c:strCache>
                <c:ptCount val="1"/>
                <c:pt idx="0">
                  <c:v>Final Consumption Expenditure (as % of GDP)</c:v>
                </c:pt>
              </c:strCache>
            </c:strRef>
          </c:tx>
          <c:spPr>
            <a:ln w="44450" cap="rnd">
              <a:solidFill>
                <a:schemeClr val="accent4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FB-48AF-BBB9-0D43407FEE56}"/>
                </c:ext>
              </c:extLst>
            </c:dLbl>
            <c:dLbl>
              <c:idx val="17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FB-48AF-BBB9-0D43407FEE56}"/>
                </c:ext>
              </c:extLst>
            </c:dLbl>
            <c:dLbl>
              <c:idx val="35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FB-48AF-BBB9-0D43407FEE56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Sheet1!$B$47:$AK$47</c:f>
              <c:strCache>
                <c:ptCount val="36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2016Q1</c:v>
                </c:pt>
              </c:strCache>
            </c:strRef>
          </c:cat>
          <c:val>
            <c:numRef>
              <c:f>Sheet1!$B$51:$AK$51</c:f>
              <c:numCache>
                <c:formatCode>0.00</c:formatCode>
                <c:ptCount val="36"/>
                <c:pt idx="0">
                  <c:v>69.897451362936152</c:v>
                </c:pt>
                <c:pt idx="1">
                  <c:v>72.341485707885909</c:v>
                </c:pt>
                <c:pt idx="2">
                  <c:v>76.090092617052008</c:v>
                </c:pt>
                <c:pt idx="3">
                  <c:v>79.777356411187668</c:v>
                </c:pt>
                <c:pt idx="4">
                  <c:v>79.772236336753153</c:v>
                </c:pt>
                <c:pt idx="5">
                  <c:v>81.382203055139613</c:v>
                </c:pt>
                <c:pt idx="6">
                  <c:v>75.099019379314214</c:v>
                </c:pt>
                <c:pt idx="7">
                  <c:v>79.754409606352297</c:v>
                </c:pt>
                <c:pt idx="8">
                  <c:v>60.682426342381113</c:v>
                </c:pt>
                <c:pt idx="9">
                  <c:v>67.9139924425385</c:v>
                </c:pt>
                <c:pt idx="10">
                  <c:v>67.680979979797257</c:v>
                </c:pt>
                <c:pt idx="11">
                  <c:v>73.210034951674714</c:v>
                </c:pt>
                <c:pt idx="12">
                  <c:v>76.83717623404371</c:v>
                </c:pt>
                <c:pt idx="13">
                  <c:v>82.492050543749571</c:v>
                </c:pt>
                <c:pt idx="14">
                  <c:v>81.161616867006131</c:v>
                </c:pt>
                <c:pt idx="15">
                  <c:v>85.910140172437579</c:v>
                </c:pt>
                <c:pt idx="16">
                  <c:v>84.938653753724608</c:v>
                </c:pt>
                <c:pt idx="17">
                  <c:v>98.170342461146078</c:v>
                </c:pt>
                <c:pt idx="18">
                  <c:v>81.095758277783943</c:v>
                </c:pt>
                <c:pt idx="19">
                  <c:v>60.888749929260158</c:v>
                </c:pt>
                <c:pt idx="20">
                  <c:v>83.322908775689655</c:v>
                </c:pt>
                <c:pt idx="21">
                  <c:v>84.431923663683406</c:v>
                </c:pt>
                <c:pt idx="22">
                  <c:v>85.729585781911325</c:v>
                </c:pt>
                <c:pt idx="23">
                  <c:v>80.725309879625399</c:v>
                </c:pt>
                <c:pt idx="24">
                  <c:v>81.967401753470057</c:v>
                </c:pt>
                <c:pt idx="25">
                  <c:v>67.200851703192171</c:v>
                </c:pt>
                <c:pt idx="26">
                  <c:v>84.240674834788763</c:v>
                </c:pt>
                <c:pt idx="27">
                  <c:v>72.113822393065988</c:v>
                </c:pt>
                <c:pt idx="28">
                  <c:v>84.414484505430494</c:v>
                </c:pt>
                <c:pt idx="29">
                  <c:v>71.567557747887093</c:v>
                </c:pt>
                <c:pt idx="30">
                  <c:v>74.832411954674569</c:v>
                </c:pt>
                <c:pt idx="31">
                  <c:v>73.922513766140597</c:v>
                </c:pt>
                <c:pt idx="32">
                  <c:v>66.594951659415202</c:v>
                </c:pt>
                <c:pt idx="33">
                  <c:v>80.045140849108094</c:v>
                </c:pt>
                <c:pt idx="34">
                  <c:v>81.458150173433665</c:v>
                </c:pt>
                <c:pt idx="35">
                  <c:v>80.190598046231926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FB-48AF-BBB9-0D43407FEE56}"/>
            </c:ext>
          </c:extLst>
        </c:ser>
        <c:marker val="1"/>
        <c:axId val="138395648"/>
        <c:axId val="138397184"/>
      </c:lineChart>
      <c:catAx>
        <c:axId val="138395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97184"/>
        <c:crosses val="autoZero"/>
        <c:auto val="1"/>
        <c:lblAlgn val="ctr"/>
        <c:lblOffset val="100"/>
      </c:catAx>
      <c:valAx>
        <c:axId val="138397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39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strRef>
              <c:f>Sheet1!$B$83</c:f>
              <c:strCache>
                <c:ptCount val="1"/>
                <c:pt idx="0">
                  <c:v>GDP Growth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3"/>
              <c:layout>
                <c:manualLayout>
                  <c:x val="0"/>
                  <c:y val="6.1633251470243074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00-433F-A9AF-B46FE39B855B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Sheet1!$C$82:$AJ$82</c:f>
              <c:numCache>
                <c:formatCode>General</c:formatCode>
                <c:ptCount val="34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</c:numCache>
            </c:numRef>
          </c:cat>
          <c:val>
            <c:numRef>
              <c:f>Sheet1!$C$83:$AJ$83</c:f>
              <c:numCache>
                <c:formatCode>0.00</c:formatCode>
                <c:ptCount val="34"/>
                <c:pt idx="0">
                  <c:v>-1.7887400013160146</c:v>
                </c:pt>
                <c:pt idx="1">
                  <c:v>-7.5765579452323539</c:v>
                </c:pt>
                <c:pt idx="2">
                  <c:v>-0.50881644488789357</c:v>
                </c:pt>
                <c:pt idx="3">
                  <c:v>8.52482597052812</c:v>
                </c:pt>
                <c:pt idx="4">
                  <c:v>1.8996649298143931</c:v>
                </c:pt>
                <c:pt idx="5">
                  <c:v>0.17024439740860331</c:v>
                </c:pt>
                <c:pt idx="6">
                  <c:v>6.2332694114442946</c:v>
                </c:pt>
                <c:pt idx="7">
                  <c:v>6.6560611919624311</c:v>
                </c:pt>
                <c:pt idx="8">
                  <c:v>11.627608549717575</c:v>
                </c:pt>
                <c:pt idx="9">
                  <c:v>-0.55202976307842144</c:v>
                </c:pt>
                <c:pt idx="10">
                  <c:v>2.1934928502734818</c:v>
                </c:pt>
                <c:pt idx="11">
                  <c:v>1.5688069522024275</c:v>
                </c:pt>
                <c:pt idx="12">
                  <c:v>0.25657472492910416</c:v>
                </c:pt>
                <c:pt idx="13">
                  <c:v>1.8723484444540537</c:v>
                </c:pt>
                <c:pt idx="14">
                  <c:v>4.0520339511459245</c:v>
                </c:pt>
                <c:pt idx="15">
                  <c:v>2.8859156428513462</c:v>
                </c:pt>
                <c:pt idx="16">
                  <c:v>2.495601512394896</c:v>
                </c:pt>
                <c:pt idx="17">
                  <c:v>0.5218444222617975</c:v>
                </c:pt>
                <c:pt idx="18">
                  <c:v>5.5184997019763538</c:v>
                </c:pt>
                <c:pt idx="19">
                  <c:v>6.6668482094472701</c:v>
                </c:pt>
                <c:pt idx="20">
                  <c:v>14.604381440040539</c:v>
                </c:pt>
                <c:pt idx="21">
                  <c:v>9.5026061284807568</c:v>
                </c:pt>
                <c:pt idx="22">
                  <c:v>10.442003766134548</c:v>
                </c:pt>
                <c:pt idx="23">
                  <c:v>7.008456875203084</c:v>
                </c:pt>
                <c:pt idx="24">
                  <c:v>6.7259741405164046</c:v>
                </c:pt>
                <c:pt idx="25">
                  <c:v>7.3180809188590343</c:v>
                </c:pt>
                <c:pt idx="26">
                  <c:v>7.1992871018683013</c:v>
                </c:pt>
                <c:pt idx="27">
                  <c:v>8.353344179012355</c:v>
                </c:pt>
                <c:pt idx="28">
                  <c:v>9.5397858740472117</c:v>
                </c:pt>
                <c:pt idx="29">
                  <c:v>5.3079242037787431</c:v>
                </c:pt>
                <c:pt idx="30">
                  <c:v>4.2058902165342795</c:v>
                </c:pt>
                <c:pt idx="31">
                  <c:v>5.4877933513749735</c:v>
                </c:pt>
                <c:pt idx="32">
                  <c:v>6.2229415552983856</c:v>
                </c:pt>
                <c:pt idx="33">
                  <c:v>2.786398337502205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00-433F-A9AF-B46FE39B855B}"/>
            </c:ext>
          </c:extLst>
        </c:ser>
        <c:marker val="1"/>
        <c:axId val="138909568"/>
        <c:axId val="138911104"/>
      </c:lineChart>
      <c:catAx>
        <c:axId val="1389095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911104"/>
        <c:crosses val="autoZero"/>
        <c:auto val="1"/>
        <c:lblAlgn val="ctr"/>
        <c:lblOffset val="100"/>
      </c:catAx>
      <c:valAx>
        <c:axId val="1389111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90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strRef>
              <c:f>Sheet1!$A$78</c:f>
              <c:strCache>
                <c:ptCount val="1"/>
                <c:pt idx="0">
                  <c:v>Inflation (Year on Change)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5763998250218839E-2"/>
                  <c:y val="1.6238334791484229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F4-447B-9921-D96743720E7D}"/>
                </c:ext>
              </c:extLst>
            </c:dLbl>
            <c:dLbl>
              <c:idx val="13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4-447B-9921-D96743720E7D}"/>
                </c:ext>
              </c:extLst>
            </c:dLbl>
            <c:dLbl>
              <c:idx val="31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F4-447B-9921-D96743720E7D}"/>
                </c:ext>
              </c:extLst>
            </c:dLbl>
            <c:dLbl>
              <c:idx val="42"/>
              <c:layout>
                <c:manualLayout>
                  <c:x val="-4.0208442694663116E-2"/>
                  <c:y val="3.012722368037331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4-447B-9921-D96743720E7D}"/>
                </c:ext>
              </c:extLst>
            </c:dLbl>
            <c:dLbl>
              <c:idx val="80"/>
              <c:layout>
                <c:manualLayout>
                  <c:x val="-5.2097331583552092E-2"/>
                  <c:y val="2.549759405074365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F4-447B-9921-D96743720E7D}"/>
                </c:ext>
              </c:extLst>
            </c:dLbl>
            <c:dLbl>
              <c:idx val="86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4-447B-9921-D96743720E7D}"/>
                </c:ext>
              </c:extLst>
            </c:dLbl>
            <c:dLbl>
              <c:idx val="103"/>
              <c:layout>
                <c:manualLayout>
                  <c:x val="-3.7430664916885396E-2"/>
                  <c:y val="3.012722368037331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F4-447B-9921-D96743720E7D}"/>
                </c:ext>
              </c:extLst>
            </c:dLbl>
            <c:dLbl>
              <c:idx val="113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4-447B-9921-D96743720E7D}"/>
                </c:ext>
              </c:extLst>
            </c:dLbl>
            <c:dLbl>
              <c:idx val="155"/>
              <c:layout>
                <c:manualLayout>
                  <c:x val="-1.8001968503937021E-2"/>
                  <c:y val="3.012722368037322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F4-447B-9921-D96743720E7D}"/>
                </c:ext>
              </c:extLst>
            </c:dLbl>
            <c:dLbl>
              <c:idx val="162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F4-447B-9921-D96743720E7D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Sheet1!$B$77:$FH$77</c:f>
              <c:numCache>
                <c:formatCode>mmm\-yy</c:formatCode>
                <c:ptCount val="163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</c:numCache>
            </c:numRef>
          </c:cat>
          <c:val>
            <c:numRef>
              <c:f>Sheet1!$B$78:$FH$78</c:f>
              <c:numCache>
                <c:formatCode>0.00</c:formatCode>
                <c:ptCount val="163"/>
                <c:pt idx="0">
                  <c:v>10.6</c:v>
                </c:pt>
                <c:pt idx="1">
                  <c:v>7.3</c:v>
                </c:pt>
                <c:pt idx="2">
                  <c:v>5.9</c:v>
                </c:pt>
                <c:pt idx="3">
                  <c:v>8.3000000000000007</c:v>
                </c:pt>
                <c:pt idx="4">
                  <c:v>8.7000000000000011</c:v>
                </c:pt>
                <c:pt idx="5">
                  <c:v>14</c:v>
                </c:pt>
                <c:pt idx="6">
                  <c:v>12.9</c:v>
                </c:pt>
                <c:pt idx="7">
                  <c:v>12.4</c:v>
                </c:pt>
                <c:pt idx="8">
                  <c:v>18.399999999999999</c:v>
                </c:pt>
                <c:pt idx="9">
                  <c:v>23.6</c:v>
                </c:pt>
                <c:pt idx="10">
                  <c:v>21.3</c:v>
                </c:pt>
                <c:pt idx="11">
                  <c:v>23.8</c:v>
                </c:pt>
                <c:pt idx="12">
                  <c:v>22.4</c:v>
                </c:pt>
                <c:pt idx="13">
                  <c:v>24.8</c:v>
                </c:pt>
                <c:pt idx="14">
                  <c:v>22.5</c:v>
                </c:pt>
                <c:pt idx="15">
                  <c:v>17.5</c:v>
                </c:pt>
                <c:pt idx="16">
                  <c:v>19.8</c:v>
                </c:pt>
                <c:pt idx="17">
                  <c:v>14.1</c:v>
                </c:pt>
                <c:pt idx="18">
                  <c:v>10.7</c:v>
                </c:pt>
                <c:pt idx="19">
                  <c:v>13</c:v>
                </c:pt>
                <c:pt idx="20">
                  <c:v>9.1</c:v>
                </c:pt>
                <c:pt idx="21">
                  <c:v>10.7</c:v>
                </c:pt>
                <c:pt idx="22">
                  <c:v>10</c:v>
                </c:pt>
                <c:pt idx="23">
                  <c:v>10</c:v>
                </c:pt>
                <c:pt idx="24">
                  <c:v>9.8000000000000007</c:v>
                </c:pt>
                <c:pt idx="25">
                  <c:v>10.9</c:v>
                </c:pt>
                <c:pt idx="26">
                  <c:v>16.3</c:v>
                </c:pt>
                <c:pt idx="27">
                  <c:v>17.899999999999999</c:v>
                </c:pt>
                <c:pt idx="28">
                  <c:v>16.8</c:v>
                </c:pt>
                <c:pt idx="29">
                  <c:v>18.600000000000001</c:v>
                </c:pt>
                <c:pt idx="30">
                  <c:v>26.1</c:v>
                </c:pt>
                <c:pt idx="31">
                  <c:v>28.2</c:v>
                </c:pt>
                <c:pt idx="32">
                  <c:v>24.3</c:v>
                </c:pt>
                <c:pt idx="33">
                  <c:v>18.600000000000001</c:v>
                </c:pt>
                <c:pt idx="34">
                  <c:v>15.1</c:v>
                </c:pt>
                <c:pt idx="35">
                  <c:v>11.6</c:v>
                </c:pt>
                <c:pt idx="36">
                  <c:v>10.7</c:v>
                </c:pt>
                <c:pt idx="37">
                  <c:v>10.8</c:v>
                </c:pt>
                <c:pt idx="38">
                  <c:v>12</c:v>
                </c:pt>
                <c:pt idx="39">
                  <c:v>12.6</c:v>
                </c:pt>
                <c:pt idx="40">
                  <c:v>10.5</c:v>
                </c:pt>
                <c:pt idx="41">
                  <c:v>8.5</c:v>
                </c:pt>
                <c:pt idx="42">
                  <c:v>3</c:v>
                </c:pt>
                <c:pt idx="43">
                  <c:v>3.7</c:v>
                </c:pt>
                <c:pt idx="44">
                  <c:v>6.3</c:v>
                </c:pt>
                <c:pt idx="45">
                  <c:v>6.1</c:v>
                </c:pt>
                <c:pt idx="46">
                  <c:v>7.8</c:v>
                </c:pt>
                <c:pt idx="47">
                  <c:v>8.5</c:v>
                </c:pt>
                <c:pt idx="48">
                  <c:v>8</c:v>
                </c:pt>
                <c:pt idx="49">
                  <c:v>7.1</c:v>
                </c:pt>
                <c:pt idx="50">
                  <c:v>5.2</c:v>
                </c:pt>
                <c:pt idx="51">
                  <c:v>4.2</c:v>
                </c:pt>
                <c:pt idx="52">
                  <c:v>4.5999999999999996</c:v>
                </c:pt>
                <c:pt idx="53">
                  <c:v>6.4</c:v>
                </c:pt>
                <c:pt idx="54">
                  <c:v>4.8</c:v>
                </c:pt>
                <c:pt idx="55">
                  <c:v>4.2</c:v>
                </c:pt>
                <c:pt idx="56">
                  <c:v>4.0999999999999996</c:v>
                </c:pt>
                <c:pt idx="57">
                  <c:v>4.5999999999999996</c:v>
                </c:pt>
                <c:pt idx="58">
                  <c:v>5.2</c:v>
                </c:pt>
                <c:pt idx="59">
                  <c:v>6.6</c:v>
                </c:pt>
                <c:pt idx="60">
                  <c:v>8.6</c:v>
                </c:pt>
                <c:pt idx="61">
                  <c:v>8</c:v>
                </c:pt>
                <c:pt idx="62">
                  <c:v>7.8</c:v>
                </c:pt>
                <c:pt idx="63">
                  <c:v>8.2000000000000011</c:v>
                </c:pt>
                <c:pt idx="64">
                  <c:v>9.7000000000000011</c:v>
                </c:pt>
                <c:pt idx="65">
                  <c:v>12</c:v>
                </c:pt>
                <c:pt idx="66">
                  <c:v>14</c:v>
                </c:pt>
                <c:pt idx="67">
                  <c:v>12.4</c:v>
                </c:pt>
                <c:pt idx="68">
                  <c:v>13</c:v>
                </c:pt>
                <c:pt idx="69">
                  <c:v>14.7</c:v>
                </c:pt>
                <c:pt idx="70">
                  <c:v>14.8</c:v>
                </c:pt>
                <c:pt idx="71">
                  <c:v>15.1</c:v>
                </c:pt>
                <c:pt idx="72">
                  <c:v>14</c:v>
                </c:pt>
                <c:pt idx="73">
                  <c:v>14.6</c:v>
                </c:pt>
                <c:pt idx="74">
                  <c:v>14.4</c:v>
                </c:pt>
                <c:pt idx="75">
                  <c:v>13.3</c:v>
                </c:pt>
                <c:pt idx="76">
                  <c:v>13.2</c:v>
                </c:pt>
                <c:pt idx="77">
                  <c:v>11.2</c:v>
                </c:pt>
                <c:pt idx="78">
                  <c:v>11.1</c:v>
                </c:pt>
                <c:pt idx="79">
                  <c:v>11</c:v>
                </c:pt>
                <c:pt idx="80">
                  <c:v>10.4</c:v>
                </c:pt>
                <c:pt idx="81">
                  <c:v>11.6</c:v>
                </c:pt>
                <c:pt idx="82">
                  <c:v>12.4</c:v>
                </c:pt>
                <c:pt idx="83">
                  <c:v>13.9</c:v>
                </c:pt>
                <c:pt idx="84">
                  <c:v>14.4</c:v>
                </c:pt>
                <c:pt idx="85">
                  <c:v>15.6</c:v>
                </c:pt>
                <c:pt idx="86">
                  <c:v>14.8</c:v>
                </c:pt>
                <c:pt idx="87">
                  <c:v>15</c:v>
                </c:pt>
                <c:pt idx="88">
                  <c:v>12.9</c:v>
                </c:pt>
                <c:pt idx="89">
                  <c:v>14.1</c:v>
                </c:pt>
                <c:pt idx="90">
                  <c:v>13</c:v>
                </c:pt>
                <c:pt idx="91">
                  <c:v>13.7</c:v>
                </c:pt>
                <c:pt idx="92">
                  <c:v>13.6</c:v>
                </c:pt>
                <c:pt idx="93">
                  <c:v>13.4</c:v>
                </c:pt>
                <c:pt idx="94">
                  <c:v>12.8</c:v>
                </c:pt>
                <c:pt idx="95">
                  <c:v>11.8</c:v>
                </c:pt>
                <c:pt idx="96">
                  <c:v>12.1</c:v>
                </c:pt>
                <c:pt idx="97">
                  <c:v>11.1</c:v>
                </c:pt>
                <c:pt idx="98">
                  <c:v>12.8</c:v>
                </c:pt>
                <c:pt idx="99">
                  <c:v>11.3</c:v>
                </c:pt>
                <c:pt idx="100">
                  <c:v>12.4</c:v>
                </c:pt>
                <c:pt idx="101">
                  <c:v>10.200000000000001</c:v>
                </c:pt>
                <c:pt idx="102">
                  <c:v>9.4</c:v>
                </c:pt>
                <c:pt idx="103">
                  <c:v>9.3000000000000007</c:v>
                </c:pt>
                <c:pt idx="104">
                  <c:v>10.3</c:v>
                </c:pt>
                <c:pt idx="105">
                  <c:v>10.5</c:v>
                </c:pt>
                <c:pt idx="106">
                  <c:v>10.5</c:v>
                </c:pt>
                <c:pt idx="107">
                  <c:v>10.3</c:v>
                </c:pt>
                <c:pt idx="108">
                  <c:v>12.6</c:v>
                </c:pt>
                <c:pt idx="109">
                  <c:v>11.9</c:v>
                </c:pt>
                <c:pt idx="110">
                  <c:v>12.1</c:v>
                </c:pt>
                <c:pt idx="111">
                  <c:v>12.9</c:v>
                </c:pt>
                <c:pt idx="112">
                  <c:v>12.7</c:v>
                </c:pt>
                <c:pt idx="113">
                  <c:v>12.9</c:v>
                </c:pt>
                <c:pt idx="114">
                  <c:v>12.8</c:v>
                </c:pt>
                <c:pt idx="115">
                  <c:v>11.7</c:v>
                </c:pt>
                <c:pt idx="116">
                  <c:v>11.3</c:v>
                </c:pt>
                <c:pt idx="117">
                  <c:v>11.7</c:v>
                </c:pt>
                <c:pt idx="118">
                  <c:v>12.3</c:v>
                </c:pt>
                <c:pt idx="119">
                  <c:v>12</c:v>
                </c:pt>
                <c:pt idx="120">
                  <c:v>9</c:v>
                </c:pt>
                <c:pt idx="121">
                  <c:v>9.5</c:v>
                </c:pt>
                <c:pt idx="122">
                  <c:v>8.6</c:v>
                </c:pt>
                <c:pt idx="123">
                  <c:v>9.1</c:v>
                </c:pt>
                <c:pt idx="124">
                  <c:v>9</c:v>
                </c:pt>
                <c:pt idx="125">
                  <c:v>8.4</c:v>
                </c:pt>
                <c:pt idx="126">
                  <c:v>8.7000000000000011</c:v>
                </c:pt>
                <c:pt idx="127">
                  <c:v>8.2000000000000011</c:v>
                </c:pt>
                <c:pt idx="128">
                  <c:v>8</c:v>
                </c:pt>
                <c:pt idx="129">
                  <c:v>7.8</c:v>
                </c:pt>
                <c:pt idx="130">
                  <c:v>7.9</c:v>
                </c:pt>
                <c:pt idx="131">
                  <c:v>8</c:v>
                </c:pt>
                <c:pt idx="132">
                  <c:v>8</c:v>
                </c:pt>
                <c:pt idx="133">
                  <c:v>7.7</c:v>
                </c:pt>
                <c:pt idx="134">
                  <c:v>7.8</c:v>
                </c:pt>
                <c:pt idx="135">
                  <c:v>7.9</c:v>
                </c:pt>
                <c:pt idx="136">
                  <c:v>8</c:v>
                </c:pt>
                <c:pt idx="137">
                  <c:v>8.2000000000000011</c:v>
                </c:pt>
                <c:pt idx="138">
                  <c:v>8.3000000000000007</c:v>
                </c:pt>
                <c:pt idx="139">
                  <c:v>8.5</c:v>
                </c:pt>
                <c:pt idx="140">
                  <c:v>8.3000000000000007</c:v>
                </c:pt>
                <c:pt idx="141">
                  <c:v>8.1</c:v>
                </c:pt>
                <c:pt idx="142">
                  <c:v>7.9</c:v>
                </c:pt>
                <c:pt idx="143">
                  <c:v>8</c:v>
                </c:pt>
                <c:pt idx="144">
                  <c:v>8.2000000000000011</c:v>
                </c:pt>
                <c:pt idx="145">
                  <c:v>8.4</c:v>
                </c:pt>
                <c:pt idx="146">
                  <c:v>8.5</c:v>
                </c:pt>
                <c:pt idx="147">
                  <c:v>8.7000000000000011</c:v>
                </c:pt>
                <c:pt idx="148">
                  <c:v>9</c:v>
                </c:pt>
                <c:pt idx="149">
                  <c:v>9.2000000000000011</c:v>
                </c:pt>
                <c:pt idx="150">
                  <c:v>9.2000000000000011</c:v>
                </c:pt>
                <c:pt idx="151">
                  <c:v>9.3000000000000007</c:v>
                </c:pt>
                <c:pt idx="152">
                  <c:v>9.4</c:v>
                </c:pt>
                <c:pt idx="153">
                  <c:v>9.3000000000000007</c:v>
                </c:pt>
                <c:pt idx="154">
                  <c:v>9.3700000000000028</c:v>
                </c:pt>
                <c:pt idx="155">
                  <c:v>9.5500000000000007</c:v>
                </c:pt>
                <c:pt idx="156">
                  <c:v>9.620000000000001</c:v>
                </c:pt>
                <c:pt idx="157">
                  <c:v>11.38</c:v>
                </c:pt>
                <c:pt idx="158">
                  <c:v>12.77</c:v>
                </c:pt>
                <c:pt idx="159">
                  <c:v>13.72</c:v>
                </c:pt>
                <c:pt idx="160">
                  <c:v>15.58</c:v>
                </c:pt>
                <c:pt idx="161">
                  <c:v>16.479999999999986</c:v>
                </c:pt>
                <c:pt idx="162">
                  <c:v>17.399999999999999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02F4-447B-9921-D96743720E7D}"/>
            </c:ext>
          </c:extLst>
        </c:ser>
        <c:marker val="1"/>
        <c:axId val="139261440"/>
        <c:axId val="139262976"/>
      </c:lineChart>
      <c:dateAx>
        <c:axId val="139261440"/>
        <c:scaling>
          <c:orientation val="minMax"/>
        </c:scaling>
        <c:axPos val="b"/>
        <c:numFmt formatCode="mmm\-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62976"/>
        <c:crosses val="autoZero"/>
        <c:auto val="1"/>
        <c:lblOffset val="100"/>
        <c:baseTimeUnit val="months"/>
      </c:dateAx>
      <c:valAx>
        <c:axId val="1392629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261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lineChart>
        <c:grouping val="standard"/>
        <c:ser>
          <c:idx val="0"/>
          <c:order val="0"/>
          <c:tx>
            <c:strRef>
              <c:f>Sheet1!$A$90</c:f>
              <c:strCache>
                <c:ptCount val="1"/>
                <c:pt idx="0">
                  <c:v>Unemployment Rate (Incl. Underemployment)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9E-4080-8827-3151B19A0C01}"/>
                </c:ext>
              </c:extLst>
            </c:dLbl>
            <c:dLbl>
              <c:idx val="5"/>
              <c:layout>
                <c:manualLayout>
                  <c:x val="-4.3763998250218851E-2"/>
                  <c:y val="3.938648293963251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9E-4080-8827-3151B19A0C01}"/>
                </c:ext>
              </c:extLst>
            </c:dLbl>
            <c:dLbl>
              <c:idx val="12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9E-4080-8827-3151B19A0C01}"/>
                </c:ext>
              </c:extLst>
            </c:dLbl>
            <c:dLbl>
              <c:idx val="14"/>
              <c:layout>
                <c:manualLayout>
                  <c:x val="-5.2097331583552182E-2"/>
                  <c:y val="3.938648293963251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9E-4080-8827-3151B19A0C01}"/>
                </c:ext>
              </c:extLst>
            </c:dLbl>
            <c:dLbl>
              <c:idx val="16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9E-4080-8827-3151B19A0C01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Sheet1!$B$89:$R$89</c:f>
              <c:strCach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2016Q1</c:v>
                </c:pt>
              </c:strCache>
            </c:strRef>
          </c:cat>
          <c:val>
            <c:numRef>
              <c:f>Sheet1!$B$90:$R$90</c:f>
              <c:numCache>
                <c:formatCode>0.00</c:formatCode>
                <c:ptCount val="17"/>
                <c:pt idx="0">
                  <c:v>13.1</c:v>
                </c:pt>
                <c:pt idx="1">
                  <c:v>13.6</c:v>
                </c:pt>
                <c:pt idx="2">
                  <c:v>12.6</c:v>
                </c:pt>
                <c:pt idx="3">
                  <c:v>14.8</c:v>
                </c:pt>
                <c:pt idx="4">
                  <c:v>13.4</c:v>
                </c:pt>
                <c:pt idx="5">
                  <c:v>11.9</c:v>
                </c:pt>
                <c:pt idx="6">
                  <c:v>12.3</c:v>
                </c:pt>
                <c:pt idx="7">
                  <c:v>12.7</c:v>
                </c:pt>
                <c:pt idx="8">
                  <c:v>14.8</c:v>
                </c:pt>
                <c:pt idx="9">
                  <c:v>19.7</c:v>
                </c:pt>
                <c:pt idx="10">
                  <c:v>21.427328102506959</c:v>
                </c:pt>
                <c:pt idx="11">
                  <c:v>23.860286244814926</c:v>
                </c:pt>
                <c:pt idx="12">
                  <c:v>27.359767601211431</c:v>
                </c:pt>
                <c:pt idx="13">
                  <c:v>24.748082103591123</c:v>
                </c:pt>
                <c:pt idx="14">
                  <c:v>24.296735569448757</c:v>
                </c:pt>
                <c:pt idx="15">
                  <c:v>29.171793928888395</c:v>
                </c:pt>
                <c:pt idx="16">
                  <c:v>31.2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F9E-4080-8827-3151B19A0C01}"/>
            </c:ext>
          </c:extLst>
        </c:ser>
        <c:marker val="1"/>
        <c:axId val="139385856"/>
        <c:axId val="139494144"/>
      </c:lineChart>
      <c:catAx>
        <c:axId val="139385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494144"/>
        <c:crosses val="autoZero"/>
        <c:auto val="1"/>
        <c:lblAlgn val="ctr"/>
        <c:lblOffset val="100"/>
      </c:catAx>
      <c:valAx>
        <c:axId val="139494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8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Exchange</a:t>
            </a:r>
            <a:r>
              <a:rPr lang="en-GB" baseline="0"/>
              <a:t> Rate (N/$)</a:t>
            </a:r>
            <a:endParaRPr lang="en-GB"/>
          </a:p>
        </c:rich>
      </c:tx>
      <c:layout/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Sheet1!$A$95</c:f>
              <c:strCache>
                <c:ptCount val="1"/>
                <c:pt idx="0">
                  <c:v>DASWDASDollar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Sheet1!$B$94:$EU$94</c:f>
              <c:numCache>
                <c:formatCode>mmm\-yy</c:formatCode>
                <c:ptCount val="150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</c:numCache>
            </c:numRef>
          </c:cat>
          <c:val>
            <c:numRef>
              <c:f>Sheet1!$B$95:$EU$95</c:f>
              <c:numCache>
                <c:formatCode>0.00</c:formatCode>
                <c:ptCount val="150"/>
                <c:pt idx="0">
                  <c:v>136.08000000000001</c:v>
                </c:pt>
                <c:pt idx="1">
                  <c:v>135.16</c:v>
                </c:pt>
                <c:pt idx="2">
                  <c:v>134.47</c:v>
                </c:pt>
                <c:pt idx="3">
                  <c:v>133.51</c:v>
                </c:pt>
                <c:pt idx="4">
                  <c:v>133.01</c:v>
                </c:pt>
                <c:pt idx="5">
                  <c:v>132.75</c:v>
                </c:pt>
                <c:pt idx="6">
                  <c:v>132.80000000000001</c:v>
                </c:pt>
                <c:pt idx="7">
                  <c:v>132.83000000000001</c:v>
                </c:pt>
                <c:pt idx="8">
                  <c:v>132.84</c:v>
                </c:pt>
                <c:pt idx="9">
                  <c:v>132.86000000000001</c:v>
                </c:pt>
                <c:pt idx="10">
                  <c:v>132.87</c:v>
                </c:pt>
                <c:pt idx="11">
                  <c:v>132.86000000000001</c:v>
                </c:pt>
                <c:pt idx="12">
                  <c:v>132.86000000000001</c:v>
                </c:pt>
                <c:pt idx="13">
                  <c:v>132.85000000000011</c:v>
                </c:pt>
                <c:pt idx="14">
                  <c:v>132.85000000000011</c:v>
                </c:pt>
                <c:pt idx="15">
                  <c:v>132.85000000000011</c:v>
                </c:pt>
                <c:pt idx="16">
                  <c:v>132.82000000000011</c:v>
                </c:pt>
                <c:pt idx="17">
                  <c:v>132.87</c:v>
                </c:pt>
                <c:pt idx="18">
                  <c:v>132.87</c:v>
                </c:pt>
                <c:pt idx="19">
                  <c:v>133.22999999999999</c:v>
                </c:pt>
                <c:pt idx="20">
                  <c:v>130.81</c:v>
                </c:pt>
                <c:pt idx="21">
                  <c:v>130.84</c:v>
                </c:pt>
                <c:pt idx="22">
                  <c:v>130.63</c:v>
                </c:pt>
                <c:pt idx="23">
                  <c:v>130.29</c:v>
                </c:pt>
                <c:pt idx="24">
                  <c:v>130.29</c:v>
                </c:pt>
                <c:pt idx="25">
                  <c:v>129.59</c:v>
                </c:pt>
                <c:pt idx="26">
                  <c:v>128.69999999999999</c:v>
                </c:pt>
                <c:pt idx="27">
                  <c:v>128.47</c:v>
                </c:pt>
                <c:pt idx="28">
                  <c:v>128.44999999999999</c:v>
                </c:pt>
                <c:pt idx="29">
                  <c:v>128.44999999999999</c:v>
                </c:pt>
                <c:pt idx="30">
                  <c:v>128.38000000000011</c:v>
                </c:pt>
                <c:pt idx="31">
                  <c:v>128.33000000000001</c:v>
                </c:pt>
                <c:pt idx="32">
                  <c:v>128.29</c:v>
                </c:pt>
                <c:pt idx="33">
                  <c:v>128.28</c:v>
                </c:pt>
                <c:pt idx="34">
                  <c:v>128.29</c:v>
                </c:pt>
                <c:pt idx="35">
                  <c:v>128.29</c:v>
                </c:pt>
                <c:pt idx="36">
                  <c:v>128.28</c:v>
                </c:pt>
                <c:pt idx="37">
                  <c:v>128.26999999999998</c:v>
                </c:pt>
                <c:pt idx="38">
                  <c:v>128.15</c:v>
                </c:pt>
                <c:pt idx="39">
                  <c:v>127.98</c:v>
                </c:pt>
                <c:pt idx="40">
                  <c:v>127.56</c:v>
                </c:pt>
                <c:pt idx="41">
                  <c:v>127.41000000000005</c:v>
                </c:pt>
                <c:pt idx="42">
                  <c:v>127.19</c:v>
                </c:pt>
                <c:pt idx="43">
                  <c:v>126.67999999999998</c:v>
                </c:pt>
                <c:pt idx="44">
                  <c:v>126.03</c:v>
                </c:pt>
                <c:pt idx="45">
                  <c:v>124.28</c:v>
                </c:pt>
                <c:pt idx="46">
                  <c:v>120.51</c:v>
                </c:pt>
                <c:pt idx="47">
                  <c:v>118.21000000000002</c:v>
                </c:pt>
                <c:pt idx="48">
                  <c:v>117.98</c:v>
                </c:pt>
                <c:pt idx="49">
                  <c:v>118.21000000000002</c:v>
                </c:pt>
                <c:pt idx="50">
                  <c:v>117.92</c:v>
                </c:pt>
                <c:pt idx="51">
                  <c:v>117.86999999999999</c:v>
                </c:pt>
                <c:pt idx="52">
                  <c:v>117.83</c:v>
                </c:pt>
                <c:pt idx="53">
                  <c:v>117.81</c:v>
                </c:pt>
                <c:pt idx="54">
                  <c:v>117.77</c:v>
                </c:pt>
                <c:pt idx="55">
                  <c:v>117.74000000000002</c:v>
                </c:pt>
                <c:pt idx="56">
                  <c:v>117.73</c:v>
                </c:pt>
                <c:pt idx="57">
                  <c:v>117.72</c:v>
                </c:pt>
                <c:pt idx="58">
                  <c:v>117.74000000000002</c:v>
                </c:pt>
                <c:pt idx="59">
                  <c:v>126.48</c:v>
                </c:pt>
                <c:pt idx="60">
                  <c:v>145.78</c:v>
                </c:pt>
                <c:pt idx="61">
                  <c:v>147.13999999999999</c:v>
                </c:pt>
                <c:pt idx="62">
                  <c:v>147.72</c:v>
                </c:pt>
                <c:pt idx="63">
                  <c:v>147.22999999999999</c:v>
                </c:pt>
                <c:pt idx="64">
                  <c:v>147.84</c:v>
                </c:pt>
                <c:pt idx="65">
                  <c:v>148.19999999999999</c:v>
                </c:pt>
                <c:pt idx="66">
                  <c:v>148.59</c:v>
                </c:pt>
                <c:pt idx="67">
                  <c:v>151.86000000000001</c:v>
                </c:pt>
                <c:pt idx="68">
                  <c:v>152.30000000000001</c:v>
                </c:pt>
                <c:pt idx="69">
                  <c:v>149.36000000000001</c:v>
                </c:pt>
                <c:pt idx="70">
                  <c:v>150.85000000000011</c:v>
                </c:pt>
                <c:pt idx="71">
                  <c:v>149.69</c:v>
                </c:pt>
                <c:pt idx="72">
                  <c:v>149.78</c:v>
                </c:pt>
                <c:pt idx="73">
                  <c:v>150.22</c:v>
                </c:pt>
                <c:pt idx="74">
                  <c:v>149.83000000000001</c:v>
                </c:pt>
                <c:pt idx="75">
                  <c:v>149.89000000000001</c:v>
                </c:pt>
                <c:pt idx="76">
                  <c:v>150.31</c:v>
                </c:pt>
                <c:pt idx="77">
                  <c:v>150.19</c:v>
                </c:pt>
                <c:pt idx="78">
                  <c:v>150.1</c:v>
                </c:pt>
                <c:pt idx="79">
                  <c:v>150.26999999999998</c:v>
                </c:pt>
                <c:pt idx="80">
                  <c:v>151.03</c:v>
                </c:pt>
                <c:pt idx="81">
                  <c:v>151.25</c:v>
                </c:pt>
                <c:pt idx="82">
                  <c:v>150.22</c:v>
                </c:pt>
                <c:pt idx="83">
                  <c:v>150.47999999999999</c:v>
                </c:pt>
                <c:pt idx="84">
                  <c:v>151.62</c:v>
                </c:pt>
                <c:pt idx="85">
                  <c:v>151.96</c:v>
                </c:pt>
                <c:pt idx="86">
                  <c:v>152.54</c:v>
                </c:pt>
                <c:pt idx="87">
                  <c:v>153.91999999999999</c:v>
                </c:pt>
                <c:pt idx="88">
                  <c:v>154.80000000000001</c:v>
                </c:pt>
                <c:pt idx="89">
                  <c:v>154.46</c:v>
                </c:pt>
                <c:pt idx="90">
                  <c:v>151.82000000000011</c:v>
                </c:pt>
                <c:pt idx="91">
                  <c:v>152.72</c:v>
                </c:pt>
                <c:pt idx="92">
                  <c:v>155.26</c:v>
                </c:pt>
                <c:pt idx="93">
                  <c:v>153.26</c:v>
                </c:pt>
                <c:pt idx="94">
                  <c:v>155.70999999999998</c:v>
                </c:pt>
                <c:pt idx="95">
                  <c:v>158.22999999999999</c:v>
                </c:pt>
                <c:pt idx="96">
                  <c:v>158.38000000000011</c:v>
                </c:pt>
                <c:pt idx="97">
                  <c:v>157.87</c:v>
                </c:pt>
                <c:pt idx="98">
                  <c:v>157.59</c:v>
                </c:pt>
                <c:pt idx="99">
                  <c:v>157.33000000000001</c:v>
                </c:pt>
                <c:pt idx="100">
                  <c:v>157.28</c:v>
                </c:pt>
                <c:pt idx="101">
                  <c:v>157.44</c:v>
                </c:pt>
                <c:pt idx="102">
                  <c:v>157.43</c:v>
                </c:pt>
                <c:pt idx="103">
                  <c:v>157.38000000000011</c:v>
                </c:pt>
                <c:pt idx="104">
                  <c:v>157.34</c:v>
                </c:pt>
                <c:pt idx="105">
                  <c:v>157.31</c:v>
                </c:pt>
                <c:pt idx="106">
                  <c:v>157.31</c:v>
                </c:pt>
                <c:pt idx="107">
                  <c:v>157.32000000000011</c:v>
                </c:pt>
                <c:pt idx="108">
                  <c:v>157.30000000000001</c:v>
                </c:pt>
                <c:pt idx="109">
                  <c:v>157.30000000000001</c:v>
                </c:pt>
                <c:pt idx="110">
                  <c:v>157.31</c:v>
                </c:pt>
                <c:pt idx="111">
                  <c:v>157.31</c:v>
                </c:pt>
                <c:pt idx="112">
                  <c:v>157.30000000000001</c:v>
                </c:pt>
                <c:pt idx="113">
                  <c:v>157.31</c:v>
                </c:pt>
                <c:pt idx="114">
                  <c:v>157.32000000000011</c:v>
                </c:pt>
                <c:pt idx="115">
                  <c:v>157.31</c:v>
                </c:pt>
                <c:pt idx="116">
                  <c:v>157.32000000000011</c:v>
                </c:pt>
                <c:pt idx="117">
                  <c:v>157.41999999999999</c:v>
                </c:pt>
                <c:pt idx="118">
                  <c:v>157.26999999999998</c:v>
                </c:pt>
                <c:pt idx="119">
                  <c:v>157.26999999999998</c:v>
                </c:pt>
                <c:pt idx="120">
                  <c:v>157.29</c:v>
                </c:pt>
                <c:pt idx="121">
                  <c:v>157.31</c:v>
                </c:pt>
                <c:pt idx="122">
                  <c:v>157.30000000000001</c:v>
                </c:pt>
                <c:pt idx="123">
                  <c:v>157.29</c:v>
                </c:pt>
                <c:pt idx="124">
                  <c:v>157.29</c:v>
                </c:pt>
                <c:pt idx="125">
                  <c:v>157.29</c:v>
                </c:pt>
                <c:pt idx="126">
                  <c:v>157.29</c:v>
                </c:pt>
                <c:pt idx="127">
                  <c:v>157.29</c:v>
                </c:pt>
                <c:pt idx="128">
                  <c:v>157.30000000000001</c:v>
                </c:pt>
                <c:pt idx="129">
                  <c:v>157.31</c:v>
                </c:pt>
                <c:pt idx="130">
                  <c:v>160</c:v>
                </c:pt>
                <c:pt idx="131">
                  <c:v>169.68</c:v>
                </c:pt>
                <c:pt idx="132">
                  <c:v>169.68</c:v>
                </c:pt>
                <c:pt idx="133">
                  <c:v>169.68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24-494F-BF27-A8F3FFF27FB9}"/>
            </c:ext>
          </c:extLst>
        </c:ser>
        <c:ser>
          <c:idx val="1"/>
          <c:order val="1"/>
          <c:tx>
            <c:strRef>
              <c:f>Sheet1!$A$96</c:f>
              <c:strCache>
                <c:ptCount val="1"/>
                <c:pt idx="0">
                  <c:v>IFEMDollar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49"/>
              <c:layout>
                <c:manualLayout>
                  <c:x val="1.0185067526416028E-16"/>
                  <c:y val="2.3494459025954241E-3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24-494F-BF27-A8F3FFF27FB9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Sheet1!$B$94:$EU$94</c:f>
              <c:numCache>
                <c:formatCode>mmm\-yy</c:formatCode>
                <c:ptCount val="150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</c:numCache>
            </c:numRef>
          </c:cat>
          <c:val>
            <c:numRef>
              <c:f>Sheet1!$B$96:$EU$96</c:f>
              <c:numCache>
                <c:formatCode>0.00</c:formatCode>
                <c:ptCount val="150"/>
                <c:pt idx="0">
                  <c:v>137.76</c:v>
                </c:pt>
                <c:pt idx="1">
                  <c:v>136.44</c:v>
                </c:pt>
                <c:pt idx="2">
                  <c:v>134.80000000000001</c:v>
                </c:pt>
                <c:pt idx="3">
                  <c:v>137.22999999999999</c:v>
                </c:pt>
                <c:pt idx="4">
                  <c:v>134.81</c:v>
                </c:pt>
                <c:pt idx="5">
                  <c:v>133.54</c:v>
                </c:pt>
                <c:pt idx="6">
                  <c:v>134.39000000000001</c:v>
                </c:pt>
                <c:pt idx="7">
                  <c:v>133.22999999999999</c:v>
                </c:pt>
                <c:pt idx="8">
                  <c:v>133.76999999999998</c:v>
                </c:pt>
                <c:pt idx="9">
                  <c:v>133.76</c:v>
                </c:pt>
                <c:pt idx="10">
                  <c:v>133.15</c:v>
                </c:pt>
                <c:pt idx="11">
                  <c:v>133.13999999999999</c:v>
                </c:pt>
                <c:pt idx="12">
                  <c:v>133.10999999999999</c:v>
                </c:pt>
                <c:pt idx="13">
                  <c:v>133.15</c:v>
                </c:pt>
                <c:pt idx="14">
                  <c:v>133.09</c:v>
                </c:pt>
                <c:pt idx="15">
                  <c:v>133.06</c:v>
                </c:pt>
                <c:pt idx="16">
                  <c:v>133.37</c:v>
                </c:pt>
                <c:pt idx="17">
                  <c:v>134.35000000000011</c:v>
                </c:pt>
                <c:pt idx="18">
                  <c:v>135.35000000000011</c:v>
                </c:pt>
                <c:pt idx="19">
                  <c:v>135.94</c:v>
                </c:pt>
                <c:pt idx="20">
                  <c:v>132.55000000000001</c:v>
                </c:pt>
                <c:pt idx="21">
                  <c:v>131.09</c:v>
                </c:pt>
                <c:pt idx="22">
                  <c:v>130.80000000000001</c:v>
                </c:pt>
                <c:pt idx="23">
                  <c:v>130.08000000000001</c:v>
                </c:pt>
                <c:pt idx="24">
                  <c:v>129.93</c:v>
                </c:pt>
                <c:pt idx="25">
                  <c:v>129.33000000000001</c:v>
                </c:pt>
                <c:pt idx="26">
                  <c:v>128.68</c:v>
                </c:pt>
                <c:pt idx="27">
                  <c:v>128.58000000000001</c:v>
                </c:pt>
                <c:pt idx="28">
                  <c:v>128.57</c:v>
                </c:pt>
                <c:pt idx="29">
                  <c:v>128.5</c:v>
                </c:pt>
                <c:pt idx="30">
                  <c:v>128.43</c:v>
                </c:pt>
                <c:pt idx="31">
                  <c:v>128.43</c:v>
                </c:pt>
                <c:pt idx="32">
                  <c:v>128.39000000000001</c:v>
                </c:pt>
                <c:pt idx="33">
                  <c:v>128.41999999999999</c:v>
                </c:pt>
                <c:pt idx="34">
                  <c:v>128.41999999999999</c:v>
                </c:pt>
                <c:pt idx="35">
                  <c:v>128.39000000000001</c:v>
                </c:pt>
                <c:pt idx="36">
                  <c:v>128.37</c:v>
                </c:pt>
                <c:pt idx="37">
                  <c:v>128.33000000000001</c:v>
                </c:pt>
                <c:pt idx="38">
                  <c:v>128.25</c:v>
                </c:pt>
                <c:pt idx="39">
                  <c:v>128.25</c:v>
                </c:pt>
                <c:pt idx="40">
                  <c:v>127.61999999999999</c:v>
                </c:pt>
                <c:pt idx="41">
                  <c:v>127.5</c:v>
                </c:pt>
                <c:pt idx="42">
                  <c:v>127.2</c:v>
                </c:pt>
                <c:pt idx="43">
                  <c:v>126.57</c:v>
                </c:pt>
                <c:pt idx="44">
                  <c:v>125.74000000000002</c:v>
                </c:pt>
                <c:pt idx="45">
                  <c:v>123.56</c:v>
                </c:pt>
                <c:pt idx="46">
                  <c:v>119.45</c:v>
                </c:pt>
                <c:pt idx="47">
                  <c:v>118.11</c:v>
                </c:pt>
                <c:pt idx="48">
                  <c:v>117.72</c:v>
                </c:pt>
                <c:pt idx="49">
                  <c:v>117.5</c:v>
                </c:pt>
                <c:pt idx="50">
                  <c:v>116.79</c:v>
                </c:pt>
                <c:pt idx="51">
                  <c:v>117.47</c:v>
                </c:pt>
                <c:pt idx="52">
                  <c:v>117.79</c:v>
                </c:pt>
                <c:pt idx="53">
                  <c:v>117.74000000000002</c:v>
                </c:pt>
                <c:pt idx="54">
                  <c:v>117.71000000000002</c:v>
                </c:pt>
                <c:pt idx="55">
                  <c:v>117.69</c:v>
                </c:pt>
                <c:pt idx="56">
                  <c:v>117.61999999999999</c:v>
                </c:pt>
                <c:pt idx="57">
                  <c:v>117.72</c:v>
                </c:pt>
                <c:pt idx="58">
                  <c:v>117.88</c:v>
                </c:pt>
                <c:pt idx="59">
                  <c:v>134.33000000000001</c:v>
                </c:pt>
                <c:pt idx="60">
                  <c:v>146.59</c:v>
                </c:pt>
                <c:pt idx="61">
                  <c:v>149.12</c:v>
                </c:pt>
                <c:pt idx="65">
                  <c:v>148.54</c:v>
                </c:pt>
                <c:pt idx="66">
                  <c:v>149.88000000000011</c:v>
                </c:pt>
                <c:pt idx="67">
                  <c:v>155.22999999999999</c:v>
                </c:pt>
                <c:pt idx="68">
                  <c:v>153.25</c:v>
                </c:pt>
                <c:pt idx="69">
                  <c:v>150.22</c:v>
                </c:pt>
                <c:pt idx="70">
                  <c:v>151.03</c:v>
                </c:pt>
                <c:pt idx="71">
                  <c:v>149.80000000000001</c:v>
                </c:pt>
                <c:pt idx="72">
                  <c:v>150.33000000000001</c:v>
                </c:pt>
                <c:pt idx="73">
                  <c:v>150.97</c:v>
                </c:pt>
                <c:pt idx="74">
                  <c:v>150.08000000000001</c:v>
                </c:pt>
                <c:pt idx="75">
                  <c:v>150.38000000000011</c:v>
                </c:pt>
                <c:pt idx="76">
                  <c:v>151.49</c:v>
                </c:pt>
                <c:pt idx="77">
                  <c:v>151.26999999999998</c:v>
                </c:pt>
                <c:pt idx="78">
                  <c:v>150.26999999999998</c:v>
                </c:pt>
                <c:pt idx="79">
                  <c:v>150.69999999999999</c:v>
                </c:pt>
                <c:pt idx="80">
                  <c:v>152.62</c:v>
                </c:pt>
                <c:pt idx="81">
                  <c:v>151.78</c:v>
                </c:pt>
                <c:pt idx="82">
                  <c:v>150.55000000000001</c:v>
                </c:pt>
                <c:pt idx="83">
                  <c:v>152.63</c:v>
                </c:pt>
                <c:pt idx="84">
                  <c:v>152.57</c:v>
                </c:pt>
                <c:pt idx="85">
                  <c:v>152.75</c:v>
                </c:pt>
                <c:pt idx="86">
                  <c:v>155.20999999999998</c:v>
                </c:pt>
                <c:pt idx="87">
                  <c:v>154.6</c:v>
                </c:pt>
                <c:pt idx="88">
                  <c:v>156.16999999999999</c:v>
                </c:pt>
                <c:pt idx="89">
                  <c:v>155.66</c:v>
                </c:pt>
                <c:pt idx="90">
                  <c:v>152.6</c:v>
                </c:pt>
                <c:pt idx="91">
                  <c:v>152.36000000000001</c:v>
                </c:pt>
                <c:pt idx="92">
                  <c:v>156.69999999999999</c:v>
                </c:pt>
                <c:pt idx="93">
                  <c:v>159.82000000000011</c:v>
                </c:pt>
                <c:pt idx="94">
                  <c:v>158.76</c:v>
                </c:pt>
                <c:pt idx="95">
                  <c:v>162.26999999999998</c:v>
                </c:pt>
                <c:pt idx="96">
                  <c:v>161.31</c:v>
                </c:pt>
                <c:pt idx="97">
                  <c:v>158.59</c:v>
                </c:pt>
                <c:pt idx="98">
                  <c:v>157.72</c:v>
                </c:pt>
                <c:pt idx="99">
                  <c:v>157.44</c:v>
                </c:pt>
                <c:pt idx="100">
                  <c:v>157.46</c:v>
                </c:pt>
                <c:pt idx="101">
                  <c:v>162.33000000000001</c:v>
                </c:pt>
                <c:pt idx="102">
                  <c:v>161.33000000000001</c:v>
                </c:pt>
                <c:pt idx="103">
                  <c:v>158.97</c:v>
                </c:pt>
                <c:pt idx="104">
                  <c:v>157.78</c:v>
                </c:pt>
                <c:pt idx="105">
                  <c:v>157.23999999999998</c:v>
                </c:pt>
                <c:pt idx="106">
                  <c:v>157.58000000000001</c:v>
                </c:pt>
                <c:pt idx="107">
                  <c:v>157.33000000000001</c:v>
                </c:pt>
                <c:pt idx="108">
                  <c:v>156.96</c:v>
                </c:pt>
                <c:pt idx="109">
                  <c:v>157.52000000000001</c:v>
                </c:pt>
                <c:pt idx="110">
                  <c:v>158.63</c:v>
                </c:pt>
                <c:pt idx="111">
                  <c:v>158.19999999999999</c:v>
                </c:pt>
                <c:pt idx="112">
                  <c:v>158.02000000000001</c:v>
                </c:pt>
                <c:pt idx="113">
                  <c:v>160.02000000000001</c:v>
                </c:pt>
                <c:pt idx="114">
                  <c:v>161.12</c:v>
                </c:pt>
                <c:pt idx="115">
                  <c:v>161.15</c:v>
                </c:pt>
                <c:pt idx="116">
                  <c:v>161.96</c:v>
                </c:pt>
                <c:pt idx="117">
                  <c:v>159.83000000000001</c:v>
                </c:pt>
                <c:pt idx="118">
                  <c:v>158.79</c:v>
                </c:pt>
                <c:pt idx="119">
                  <c:v>159.05000000000001</c:v>
                </c:pt>
                <c:pt idx="120">
                  <c:v>160.22999999999999</c:v>
                </c:pt>
                <c:pt idx="121">
                  <c:v>163.62</c:v>
                </c:pt>
                <c:pt idx="122">
                  <c:v>164.60999999999999</c:v>
                </c:pt>
                <c:pt idx="123">
                  <c:v>162.19</c:v>
                </c:pt>
                <c:pt idx="124">
                  <c:v>161.86000000000001</c:v>
                </c:pt>
                <c:pt idx="125">
                  <c:v>162.82000000000011</c:v>
                </c:pt>
                <c:pt idx="126">
                  <c:v>162.25</c:v>
                </c:pt>
                <c:pt idx="127">
                  <c:v>161.99</c:v>
                </c:pt>
                <c:pt idx="128">
                  <c:v>162.93</c:v>
                </c:pt>
                <c:pt idx="129">
                  <c:v>164.64</c:v>
                </c:pt>
                <c:pt idx="130">
                  <c:v>171.1</c:v>
                </c:pt>
                <c:pt idx="131">
                  <c:v>180.33</c:v>
                </c:pt>
                <c:pt idx="132">
                  <c:v>181.78</c:v>
                </c:pt>
                <c:pt idx="133">
                  <c:v>194.4800000000001</c:v>
                </c:pt>
                <c:pt idx="134">
                  <c:v>197.07</c:v>
                </c:pt>
                <c:pt idx="135">
                  <c:v>197</c:v>
                </c:pt>
                <c:pt idx="136">
                  <c:v>197</c:v>
                </c:pt>
                <c:pt idx="137">
                  <c:v>196.92000000000004</c:v>
                </c:pt>
                <c:pt idx="138">
                  <c:v>196.97</c:v>
                </c:pt>
                <c:pt idx="139">
                  <c:v>197</c:v>
                </c:pt>
                <c:pt idx="140">
                  <c:v>197</c:v>
                </c:pt>
                <c:pt idx="141">
                  <c:v>196.99</c:v>
                </c:pt>
                <c:pt idx="142">
                  <c:v>196.99</c:v>
                </c:pt>
                <c:pt idx="143">
                  <c:v>196.99</c:v>
                </c:pt>
                <c:pt idx="144">
                  <c:v>197</c:v>
                </c:pt>
                <c:pt idx="145">
                  <c:v>197</c:v>
                </c:pt>
                <c:pt idx="146">
                  <c:v>197</c:v>
                </c:pt>
                <c:pt idx="147">
                  <c:v>197</c:v>
                </c:pt>
                <c:pt idx="148">
                  <c:v>197</c:v>
                </c:pt>
                <c:pt idx="149">
                  <c:v>231.76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C24-494F-BF27-A8F3FFF27FB9}"/>
            </c:ext>
          </c:extLst>
        </c:ser>
        <c:ser>
          <c:idx val="2"/>
          <c:order val="2"/>
          <c:tx>
            <c:strRef>
              <c:f>Sheet1!$A$97</c:f>
              <c:strCache>
                <c:ptCount val="1"/>
                <c:pt idx="0">
                  <c:v>BDCDollar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48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24-494F-BF27-A8F3FFF27FB9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Sheet1!$B$94:$EU$94</c:f>
              <c:numCache>
                <c:formatCode>mmm\-yy</c:formatCode>
                <c:ptCount val="150"/>
                <c:pt idx="0">
                  <c:v>37987</c:v>
                </c:pt>
                <c:pt idx="1">
                  <c:v>38018</c:v>
                </c:pt>
                <c:pt idx="2">
                  <c:v>38047</c:v>
                </c:pt>
                <c:pt idx="3">
                  <c:v>38078</c:v>
                </c:pt>
                <c:pt idx="4">
                  <c:v>38108</c:v>
                </c:pt>
                <c:pt idx="5">
                  <c:v>38139</c:v>
                </c:pt>
                <c:pt idx="6">
                  <c:v>38169</c:v>
                </c:pt>
                <c:pt idx="7">
                  <c:v>38200</c:v>
                </c:pt>
                <c:pt idx="8">
                  <c:v>38231</c:v>
                </c:pt>
                <c:pt idx="9">
                  <c:v>38261</c:v>
                </c:pt>
                <c:pt idx="10">
                  <c:v>38292</c:v>
                </c:pt>
                <c:pt idx="11">
                  <c:v>38322</c:v>
                </c:pt>
                <c:pt idx="12">
                  <c:v>38353</c:v>
                </c:pt>
                <c:pt idx="13">
                  <c:v>38384</c:v>
                </c:pt>
                <c:pt idx="14">
                  <c:v>38412</c:v>
                </c:pt>
                <c:pt idx="15">
                  <c:v>38443</c:v>
                </c:pt>
                <c:pt idx="16">
                  <c:v>38473</c:v>
                </c:pt>
                <c:pt idx="17">
                  <c:v>38504</c:v>
                </c:pt>
                <c:pt idx="18">
                  <c:v>38534</c:v>
                </c:pt>
                <c:pt idx="19">
                  <c:v>38565</c:v>
                </c:pt>
                <c:pt idx="20">
                  <c:v>38596</c:v>
                </c:pt>
                <c:pt idx="21">
                  <c:v>38626</c:v>
                </c:pt>
                <c:pt idx="22">
                  <c:v>38657</c:v>
                </c:pt>
                <c:pt idx="23">
                  <c:v>38687</c:v>
                </c:pt>
                <c:pt idx="24">
                  <c:v>38718</c:v>
                </c:pt>
                <c:pt idx="25">
                  <c:v>38749</c:v>
                </c:pt>
                <c:pt idx="26">
                  <c:v>38777</c:v>
                </c:pt>
                <c:pt idx="27">
                  <c:v>38808</c:v>
                </c:pt>
                <c:pt idx="28">
                  <c:v>38838</c:v>
                </c:pt>
                <c:pt idx="29">
                  <c:v>38869</c:v>
                </c:pt>
                <c:pt idx="30">
                  <c:v>38899</c:v>
                </c:pt>
                <c:pt idx="31">
                  <c:v>38930</c:v>
                </c:pt>
                <c:pt idx="32">
                  <c:v>38961</c:v>
                </c:pt>
                <c:pt idx="33">
                  <c:v>38991</c:v>
                </c:pt>
                <c:pt idx="34">
                  <c:v>39022</c:v>
                </c:pt>
                <c:pt idx="35">
                  <c:v>39052</c:v>
                </c:pt>
                <c:pt idx="36">
                  <c:v>39083</c:v>
                </c:pt>
                <c:pt idx="37">
                  <c:v>39114</c:v>
                </c:pt>
                <c:pt idx="38">
                  <c:v>39142</c:v>
                </c:pt>
                <c:pt idx="39">
                  <c:v>39173</c:v>
                </c:pt>
                <c:pt idx="40">
                  <c:v>39203</c:v>
                </c:pt>
                <c:pt idx="41">
                  <c:v>39234</c:v>
                </c:pt>
                <c:pt idx="42">
                  <c:v>39264</c:v>
                </c:pt>
                <c:pt idx="43">
                  <c:v>39295</c:v>
                </c:pt>
                <c:pt idx="44">
                  <c:v>39326</c:v>
                </c:pt>
                <c:pt idx="45">
                  <c:v>39356</c:v>
                </c:pt>
                <c:pt idx="46">
                  <c:v>39387</c:v>
                </c:pt>
                <c:pt idx="47">
                  <c:v>39417</c:v>
                </c:pt>
                <c:pt idx="48">
                  <c:v>39448</c:v>
                </c:pt>
                <c:pt idx="49">
                  <c:v>39479</c:v>
                </c:pt>
                <c:pt idx="50">
                  <c:v>39508</c:v>
                </c:pt>
                <c:pt idx="51">
                  <c:v>39539</c:v>
                </c:pt>
                <c:pt idx="52">
                  <c:v>39569</c:v>
                </c:pt>
                <c:pt idx="53">
                  <c:v>39600</c:v>
                </c:pt>
                <c:pt idx="54">
                  <c:v>39630</c:v>
                </c:pt>
                <c:pt idx="55">
                  <c:v>39661</c:v>
                </c:pt>
                <c:pt idx="56">
                  <c:v>39692</c:v>
                </c:pt>
                <c:pt idx="57">
                  <c:v>39722</c:v>
                </c:pt>
                <c:pt idx="58">
                  <c:v>39753</c:v>
                </c:pt>
                <c:pt idx="59">
                  <c:v>39783</c:v>
                </c:pt>
                <c:pt idx="60">
                  <c:v>39814</c:v>
                </c:pt>
                <c:pt idx="61">
                  <c:v>39845</c:v>
                </c:pt>
                <c:pt idx="62">
                  <c:v>39873</c:v>
                </c:pt>
                <c:pt idx="63">
                  <c:v>39904</c:v>
                </c:pt>
                <c:pt idx="64">
                  <c:v>39934</c:v>
                </c:pt>
                <c:pt idx="65">
                  <c:v>39965</c:v>
                </c:pt>
                <c:pt idx="66">
                  <c:v>39995</c:v>
                </c:pt>
                <c:pt idx="67">
                  <c:v>40026</c:v>
                </c:pt>
                <c:pt idx="68">
                  <c:v>40057</c:v>
                </c:pt>
                <c:pt idx="69">
                  <c:v>40087</c:v>
                </c:pt>
                <c:pt idx="70">
                  <c:v>40118</c:v>
                </c:pt>
                <c:pt idx="71">
                  <c:v>40148</c:v>
                </c:pt>
                <c:pt idx="72">
                  <c:v>40179</c:v>
                </c:pt>
                <c:pt idx="73">
                  <c:v>40210</c:v>
                </c:pt>
                <c:pt idx="74">
                  <c:v>40238</c:v>
                </c:pt>
                <c:pt idx="75">
                  <c:v>40269</c:v>
                </c:pt>
                <c:pt idx="76">
                  <c:v>40299</c:v>
                </c:pt>
                <c:pt idx="77">
                  <c:v>40330</c:v>
                </c:pt>
                <c:pt idx="78">
                  <c:v>40360</c:v>
                </c:pt>
                <c:pt idx="79">
                  <c:v>40391</c:v>
                </c:pt>
                <c:pt idx="80">
                  <c:v>40422</c:v>
                </c:pt>
                <c:pt idx="81">
                  <c:v>40452</c:v>
                </c:pt>
                <c:pt idx="82">
                  <c:v>40483</c:v>
                </c:pt>
                <c:pt idx="83">
                  <c:v>40513</c:v>
                </c:pt>
                <c:pt idx="84">
                  <c:v>40544</c:v>
                </c:pt>
                <c:pt idx="85">
                  <c:v>40575</c:v>
                </c:pt>
                <c:pt idx="86">
                  <c:v>40603</c:v>
                </c:pt>
                <c:pt idx="87">
                  <c:v>40634</c:v>
                </c:pt>
                <c:pt idx="88">
                  <c:v>40664</c:v>
                </c:pt>
                <c:pt idx="89">
                  <c:v>40695</c:v>
                </c:pt>
                <c:pt idx="90">
                  <c:v>40725</c:v>
                </c:pt>
                <c:pt idx="91">
                  <c:v>40756</c:v>
                </c:pt>
                <c:pt idx="92">
                  <c:v>40787</c:v>
                </c:pt>
                <c:pt idx="93">
                  <c:v>40817</c:v>
                </c:pt>
                <c:pt idx="94">
                  <c:v>40848</c:v>
                </c:pt>
                <c:pt idx="95">
                  <c:v>40878</c:v>
                </c:pt>
                <c:pt idx="96">
                  <c:v>40909</c:v>
                </c:pt>
                <c:pt idx="97">
                  <c:v>40940</c:v>
                </c:pt>
                <c:pt idx="98">
                  <c:v>40969</c:v>
                </c:pt>
                <c:pt idx="99">
                  <c:v>41000</c:v>
                </c:pt>
                <c:pt idx="100">
                  <c:v>41030</c:v>
                </c:pt>
                <c:pt idx="101">
                  <c:v>41061</c:v>
                </c:pt>
                <c:pt idx="102">
                  <c:v>41091</c:v>
                </c:pt>
                <c:pt idx="103">
                  <c:v>41122</c:v>
                </c:pt>
                <c:pt idx="104">
                  <c:v>41153</c:v>
                </c:pt>
                <c:pt idx="105">
                  <c:v>41183</c:v>
                </c:pt>
                <c:pt idx="106">
                  <c:v>41214</c:v>
                </c:pt>
                <c:pt idx="107">
                  <c:v>41244</c:v>
                </c:pt>
                <c:pt idx="108">
                  <c:v>41275</c:v>
                </c:pt>
                <c:pt idx="109">
                  <c:v>41306</c:v>
                </c:pt>
                <c:pt idx="110">
                  <c:v>41334</c:v>
                </c:pt>
                <c:pt idx="111">
                  <c:v>41365</c:v>
                </c:pt>
                <c:pt idx="112">
                  <c:v>41395</c:v>
                </c:pt>
                <c:pt idx="113">
                  <c:v>41426</c:v>
                </c:pt>
                <c:pt idx="114">
                  <c:v>41456</c:v>
                </c:pt>
                <c:pt idx="115">
                  <c:v>41487</c:v>
                </c:pt>
                <c:pt idx="116">
                  <c:v>41518</c:v>
                </c:pt>
                <c:pt idx="117">
                  <c:v>41548</c:v>
                </c:pt>
                <c:pt idx="118">
                  <c:v>41579</c:v>
                </c:pt>
                <c:pt idx="119">
                  <c:v>41609</c:v>
                </c:pt>
                <c:pt idx="120">
                  <c:v>41640</c:v>
                </c:pt>
                <c:pt idx="121">
                  <c:v>41671</c:v>
                </c:pt>
                <c:pt idx="122">
                  <c:v>41699</c:v>
                </c:pt>
                <c:pt idx="123">
                  <c:v>41730</c:v>
                </c:pt>
                <c:pt idx="124">
                  <c:v>41760</c:v>
                </c:pt>
                <c:pt idx="125">
                  <c:v>41791</c:v>
                </c:pt>
                <c:pt idx="126">
                  <c:v>41821</c:v>
                </c:pt>
                <c:pt idx="127">
                  <c:v>41852</c:v>
                </c:pt>
                <c:pt idx="128">
                  <c:v>41883</c:v>
                </c:pt>
                <c:pt idx="129">
                  <c:v>41913</c:v>
                </c:pt>
                <c:pt idx="130">
                  <c:v>41944</c:v>
                </c:pt>
                <c:pt idx="131">
                  <c:v>41974</c:v>
                </c:pt>
                <c:pt idx="132">
                  <c:v>42005</c:v>
                </c:pt>
                <c:pt idx="133">
                  <c:v>42036</c:v>
                </c:pt>
                <c:pt idx="134">
                  <c:v>42064</c:v>
                </c:pt>
                <c:pt idx="135">
                  <c:v>42095</c:v>
                </c:pt>
                <c:pt idx="136">
                  <c:v>42125</c:v>
                </c:pt>
                <c:pt idx="137">
                  <c:v>42156</c:v>
                </c:pt>
                <c:pt idx="138">
                  <c:v>42186</c:v>
                </c:pt>
                <c:pt idx="139">
                  <c:v>42217</c:v>
                </c:pt>
                <c:pt idx="140">
                  <c:v>42248</c:v>
                </c:pt>
                <c:pt idx="141">
                  <c:v>42278</c:v>
                </c:pt>
                <c:pt idx="142">
                  <c:v>42309</c:v>
                </c:pt>
                <c:pt idx="143">
                  <c:v>42339</c:v>
                </c:pt>
                <c:pt idx="144">
                  <c:v>42370</c:v>
                </c:pt>
                <c:pt idx="145">
                  <c:v>42401</c:v>
                </c:pt>
                <c:pt idx="146">
                  <c:v>42430</c:v>
                </c:pt>
                <c:pt idx="147">
                  <c:v>42461</c:v>
                </c:pt>
                <c:pt idx="148">
                  <c:v>42491</c:v>
                </c:pt>
                <c:pt idx="149">
                  <c:v>42522</c:v>
                </c:pt>
              </c:numCache>
            </c:numRef>
          </c:cat>
          <c:val>
            <c:numRef>
              <c:f>Sheet1!$B$97:$EU$97</c:f>
              <c:numCache>
                <c:formatCode>0.00</c:formatCode>
                <c:ptCount val="150"/>
                <c:pt idx="0">
                  <c:v>147.65</c:v>
                </c:pt>
                <c:pt idx="1">
                  <c:v>142.94999999999999</c:v>
                </c:pt>
                <c:pt idx="2">
                  <c:v>139.91999999999999</c:v>
                </c:pt>
                <c:pt idx="3">
                  <c:v>138.85000000000011</c:v>
                </c:pt>
                <c:pt idx="4">
                  <c:v>139.63999999999999</c:v>
                </c:pt>
                <c:pt idx="5">
                  <c:v>140</c:v>
                </c:pt>
                <c:pt idx="6">
                  <c:v>139.84</c:v>
                </c:pt>
                <c:pt idx="7">
                  <c:v>140.33000000000001</c:v>
                </c:pt>
                <c:pt idx="8">
                  <c:v>141.08000000000001</c:v>
                </c:pt>
                <c:pt idx="9">
                  <c:v>140.54</c:v>
                </c:pt>
                <c:pt idx="10">
                  <c:v>140.69</c:v>
                </c:pt>
                <c:pt idx="11">
                  <c:v>138.70999999999998</c:v>
                </c:pt>
                <c:pt idx="12">
                  <c:v>139.80000000000001</c:v>
                </c:pt>
                <c:pt idx="13">
                  <c:v>139.93</c:v>
                </c:pt>
                <c:pt idx="14">
                  <c:v>139.72999999999999</c:v>
                </c:pt>
                <c:pt idx="15">
                  <c:v>141.76999999999998</c:v>
                </c:pt>
                <c:pt idx="16">
                  <c:v>141.20999999999998</c:v>
                </c:pt>
                <c:pt idx="17">
                  <c:v>141.85000000000011</c:v>
                </c:pt>
                <c:pt idx="18">
                  <c:v>143.94</c:v>
                </c:pt>
                <c:pt idx="19">
                  <c:v>145.82000000000011</c:v>
                </c:pt>
                <c:pt idx="20">
                  <c:v>145.80000000000001</c:v>
                </c:pt>
                <c:pt idx="21">
                  <c:v>144.99</c:v>
                </c:pt>
                <c:pt idx="22">
                  <c:v>143.94</c:v>
                </c:pt>
                <c:pt idx="23">
                  <c:v>141.93</c:v>
                </c:pt>
                <c:pt idx="24">
                  <c:v>144.09</c:v>
                </c:pt>
                <c:pt idx="25">
                  <c:v>145.47</c:v>
                </c:pt>
                <c:pt idx="26">
                  <c:v>148.46</c:v>
                </c:pt>
                <c:pt idx="27">
                  <c:v>147.85000000000011</c:v>
                </c:pt>
                <c:pt idx="28">
                  <c:v>142.33000000000001</c:v>
                </c:pt>
                <c:pt idx="29">
                  <c:v>136.82000000000011</c:v>
                </c:pt>
                <c:pt idx="30">
                  <c:v>130.12</c:v>
                </c:pt>
                <c:pt idx="31">
                  <c:v>130.46</c:v>
                </c:pt>
                <c:pt idx="32">
                  <c:v>130.20999999999998</c:v>
                </c:pt>
                <c:pt idx="33">
                  <c:v>130.30000000000001</c:v>
                </c:pt>
                <c:pt idx="34">
                  <c:v>129.82000000000011</c:v>
                </c:pt>
                <c:pt idx="35">
                  <c:v>129.32000000000011</c:v>
                </c:pt>
                <c:pt idx="36">
                  <c:v>130.07</c:v>
                </c:pt>
                <c:pt idx="37">
                  <c:v>130</c:v>
                </c:pt>
                <c:pt idx="38">
                  <c:v>129.34</c:v>
                </c:pt>
                <c:pt idx="39">
                  <c:v>129</c:v>
                </c:pt>
                <c:pt idx="40">
                  <c:v>129.16</c:v>
                </c:pt>
                <c:pt idx="41">
                  <c:v>128.33000000000001</c:v>
                </c:pt>
                <c:pt idx="42">
                  <c:v>127.52</c:v>
                </c:pt>
                <c:pt idx="43">
                  <c:v>127.43</c:v>
                </c:pt>
                <c:pt idx="44">
                  <c:v>126.5</c:v>
                </c:pt>
                <c:pt idx="45">
                  <c:v>126.5</c:v>
                </c:pt>
                <c:pt idx="46">
                  <c:v>123.8</c:v>
                </c:pt>
                <c:pt idx="47">
                  <c:v>121.07</c:v>
                </c:pt>
                <c:pt idx="48">
                  <c:v>120.8</c:v>
                </c:pt>
                <c:pt idx="49">
                  <c:v>119.57</c:v>
                </c:pt>
                <c:pt idx="50">
                  <c:v>119</c:v>
                </c:pt>
                <c:pt idx="51">
                  <c:v>118.95</c:v>
                </c:pt>
                <c:pt idx="52">
                  <c:v>118.8</c:v>
                </c:pt>
                <c:pt idx="53">
                  <c:v>118.7</c:v>
                </c:pt>
                <c:pt idx="54">
                  <c:v>119</c:v>
                </c:pt>
                <c:pt idx="55">
                  <c:v>119</c:v>
                </c:pt>
                <c:pt idx="56">
                  <c:v>119</c:v>
                </c:pt>
                <c:pt idx="57">
                  <c:v>119</c:v>
                </c:pt>
                <c:pt idx="58">
                  <c:v>119.1</c:v>
                </c:pt>
                <c:pt idx="59">
                  <c:v>137.65</c:v>
                </c:pt>
                <c:pt idx="60">
                  <c:v>149.88000000000011</c:v>
                </c:pt>
                <c:pt idx="61">
                  <c:v>156.93</c:v>
                </c:pt>
                <c:pt idx="62">
                  <c:v>174.32000000000011</c:v>
                </c:pt>
                <c:pt idx="63">
                  <c:v>180.26999999999998</c:v>
                </c:pt>
                <c:pt idx="64">
                  <c:v>180.63</c:v>
                </c:pt>
                <c:pt idx="65">
                  <c:v>166.14</c:v>
                </c:pt>
                <c:pt idx="66">
                  <c:v>155.13</c:v>
                </c:pt>
                <c:pt idx="67">
                  <c:v>158.94999999999999</c:v>
                </c:pt>
                <c:pt idx="68">
                  <c:v>158</c:v>
                </c:pt>
                <c:pt idx="69">
                  <c:v>153.05000000000001</c:v>
                </c:pt>
                <c:pt idx="70">
                  <c:v>152.94999999999999</c:v>
                </c:pt>
                <c:pt idx="71">
                  <c:v>153.47999999999999</c:v>
                </c:pt>
                <c:pt idx="72">
                  <c:v>153.55000000000001</c:v>
                </c:pt>
                <c:pt idx="73">
                  <c:v>152.08000000000001</c:v>
                </c:pt>
                <c:pt idx="74">
                  <c:v>151.85000000000011</c:v>
                </c:pt>
                <c:pt idx="75">
                  <c:v>152</c:v>
                </c:pt>
                <c:pt idx="76">
                  <c:v>153.26</c:v>
                </c:pt>
                <c:pt idx="77">
                  <c:v>153.87</c:v>
                </c:pt>
                <c:pt idx="78">
                  <c:v>152.41</c:v>
                </c:pt>
                <c:pt idx="79">
                  <c:v>152.22999999999999</c:v>
                </c:pt>
                <c:pt idx="80">
                  <c:v>153.85000000000011</c:v>
                </c:pt>
                <c:pt idx="81">
                  <c:v>153.97999999999999</c:v>
                </c:pt>
                <c:pt idx="82">
                  <c:v>153.13</c:v>
                </c:pt>
                <c:pt idx="83">
                  <c:v>154.57</c:v>
                </c:pt>
                <c:pt idx="84">
                  <c:v>156.08000000000001</c:v>
                </c:pt>
                <c:pt idx="85">
                  <c:v>155.10999999999999</c:v>
                </c:pt>
                <c:pt idx="86">
                  <c:v>157.09</c:v>
                </c:pt>
                <c:pt idx="87">
                  <c:v>157.05000000000001</c:v>
                </c:pt>
                <c:pt idx="88">
                  <c:v>158.05000000000001</c:v>
                </c:pt>
                <c:pt idx="89">
                  <c:v>158.32000000000011</c:v>
                </c:pt>
                <c:pt idx="90">
                  <c:v>163.70999999999998</c:v>
                </c:pt>
                <c:pt idx="91">
                  <c:v>163.13999999999999</c:v>
                </c:pt>
                <c:pt idx="92">
                  <c:v>158.26</c:v>
                </c:pt>
                <c:pt idx="93">
                  <c:v>161.32000000000011</c:v>
                </c:pt>
                <c:pt idx="94">
                  <c:v>160.35000000000011</c:v>
                </c:pt>
                <c:pt idx="95">
                  <c:v>163.35000000000011</c:v>
                </c:pt>
                <c:pt idx="96">
                  <c:v>164.62</c:v>
                </c:pt>
                <c:pt idx="97">
                  <c:v>160.85000000000011</c:v>
                </c:pt>
                <c:pt idx="98">
                  <c:v>159.41</c:v>
                </c:pt>
                <c:pt idx="99">
                  <c:v>159.37</c:v>
                </c:pt>
                <c:pt idx="100">
                  <c:v>159.66999999999999</c:v>
                </c:pt>
                <c:pt idx="101">
                  <c:v>163.43</c:v>
                </c:pt>
                <c:pt idx="102">
                  <c:v>163.32000000000011</c:v>
                </c:pt>
                <c:pt idx="103">
                  <c:v>162.23999999999998</c:v>
                </c:pt>
                <c:pt idx="104">
                  <c:v>159.80000000000001</c:v>
                </c:pt>
                <c:pt idx="105">
                  <c:v>159</c:v>
                </c:pt>
                <c:pt idx="106">
                  <c:v>159.32000000000011</c:v>
                </c:pt>
                <c:pt idx="107">
                  <c:v>159.26</c:v>
                </c:pt>
                <c:pt idx="108">
                  <c:v>159.12</c:v>
                </c:pt>
                <c:pt idx="109">
                  <c:v>158.69999999999999</c:v>
                </c:pt>
                <c:pt idx="110">
                  <c:v>160</c:v>
                </c:pt>
                <c:pt idx="111">
                  <c:v>159.81</c:v>
                </c:pt>
                <c:pt idx="112">
                  <c:v>159.57</c:v>
                </c:pt>
                <c:pt idx="113">
                  <c:v>160.97999999999999</c:v>
                </c:pt>
                <c:pt idx="114">
                  <c:v>162.43</c:v>
                </c:pt>
                <c:pt idx="115">
                  <c:v>162.28</c:v>
                </c:pt>
                <c:pt idx="116">
                  <c:v>163.13999999999999</c:v>
                </c:pt>
                <c:pt idx="117">
                  <c:v>165</c:v>
                </c:pt>
                <c:pt idx="118">
                  <c:v>167.14</c:v>
                </c:pt>
                <c:pt idx="119">
                  <c:v>171.4</c:v>
                </c:pt>
                <c:pt idx="120">
                  <c:v>171.70999999999998</c:v>
                </c:pt>
                <c:pt idx="121">
                  <c:v>169.45000000000007</c:v>
                </c:pt>
                <c:pt idx="122">
                  <c:v>171.5</c:v>
                </c:pt>
                <c:pt idx="123">
                  <c:v>170.25</c:v>
                </c:pt>
                <c:pt idx="124">
                  <c:v>166.85000000000011</c:v>
                </c:pt>
                <c:pt idx="125">
                  <c:v>167.17</c:v>
                </c:pt>
                <c:pt idx="126">
                  <c:v>167.70999999999998</c:v>
                </c:pt>
                <c:pt idx="127">
                  <c:v>170.36</c:v>
                </c:pt>
                <c:pt idx="128">
                  <c:v>168.64</c:v>
                </c:pt>
                <c:pt idx="129">
                  <c:v>169.43</c:v>
                </c:pt>
                <c:pt idx="130">
                  <c:v>175.85000000000011</c:v>
                </c:pt>
                <c:pt idx="131">
                  <c:v>188.45000000000007</c:v>
                </c:pt>
                <c:pt idx="132">
                  <c:v>196.13</c:v>
                </c:pt>
                <c:pt idx="133">
                  <c:v>213.03</c:v>
                </c:pt>
                <c:pt idx="134">
                  <c:v>222.93</c:v>
                </c:pt>
                <c:pt idx="135">
                  <c:v>210.7</c:v>
                </c:pt>
                <c:pt idx="136">
                  <c:v>219.55</c:v>
                </c:pt>
                <c:pt idx="137">
                  <c:v>218.9800000000001</c:v>
                </c:pt>
                <c:pt idx="138">
                  <c:v>237.15</c:v>
                </c:pt>
                <c:pt idx="139">
                  <c:v>216.64</c:v>
                </c:pt>
                <c:pt idx="140">
                  <c:v>222.68</c:v>
                </c:pt>
                <c:pt idx="141">
                  <c:v>224.83</c:v>
                </c:pt>
                <c:pt idx="142">
                  <c:v>232.4</c:v>
                </c:pt>
                <c:pt idx="143">
                  <c:v>258.3</c:v>
                </c:pt>
                <c:pt idx="144">
                  <c:v>289.77999999999975</c:v>
                </c:pt>
                <c:pt idx="145">
                  <c:v>329.83</c:v>
                </c:pt>
                <c:pt idx="146">
                  <c:v>320.92999999999978</c:v>
                </c:pt>
                <c:pt idx="147">
                  <c:v>320.70999999999975</c:v>
                </c:pt>
                <c:pt idx="148">
                  <c:v>336.92999999999978</c:v>
                </c:pt>
                <c:pt idx="149">
                  <c:v>351.82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24-494F-BF27-A8F3FFF27FB9}"/>
            </c:ext>
          </c:extLst>
        </c:ser>
        <c:marker val="1"/>
        <c:axId val="139881856"/>
        <c:axId val="139895936"/>
      </c:lineChart>
      <c:dateAx>
        <c:axId val="139881856"/>
        <c:scaling>
          <c:orientation val="minMax"/>
        </c:scaling>
        <c:axPos val="b"/>
        <c:numFmt formatCode="mmm\-yy" sourceLinked="1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95936"/>
        <c:crosses val="autoZero"/>
        <c:auto val="1"/>
        <c:lblOffset val="100"/>
        <c:baseTimeUnit val="months"/>
      </c:dateAx>
      <c:valAx>
        <c:axId val="1398959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N/$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81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26596675415573"/>
          <c:y val="0.92187445319335126"/>
          <c:w val="0.69690288713910764"/>
          <c:h val="7.812554680664916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CF4A-0865-42FD-8A14-7F7549054E6B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9D52A-4C83-4B42-AAC5-850196596E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858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51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51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51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51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5188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536CA38-1BC1-4F45-9649-D394D0DDE042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845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3200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5190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69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3604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958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152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7762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09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691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0089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94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0817-451D-40CE-9E8C-505F0E5C08E4}" type="datetimeFigureOut">
              <a:rPr lang="en-GB" smtClean="0"/>
              <a:pPr/>
              <a:t>23/08/2016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BAAD-6A26-49B2-89F7-9843AA4A97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430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870" y="1960606"/>
            <a:ext cx="9564130" cy="303976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THE </a:t>
            </a:r>
            <a:r>
              <a:rPr lang="en-GB" sz="3200" b="1" dirty="0"/>
              <a:t>SUCCESSOR NATIONAL STRATEGIC PLAN: WHAT LINK WITH ECONOMIC DIVERSIFICATION AND THE SDGs</a:t>
            </a:r>
            <a:r>
              <a:rPr lang="en-GB" sz="3200" b="1" dirty="0" smtClean="0"/>
              <a:t>?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Presented at the Joint Planning Board  (JPB) Meeting Holding in Kano, Kano State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542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BY</a:t>
            </a:r>
          </a:p>
          <a:p>
            <a:r>
              <a:rPr lang="en-GB" b="1" dirty="0"/>
              <a:t>TUNDE LAWAL</a:t>
            </a:r>
          </a:p>
          <a:p>
            <a:r>
              <a:rPr lang="en-GB" b="1" dirty="0"/>
              <a:t>DIRECTOR, MACROECONOMIC ANALYSIS</a:t>
            </a:r>
          </a:p>
          <a:p>
            <a:r>
              <a:rPr lang="en-GB" b="1" dirty="0"/>
              <a:t>MINISTRY OF BUDGET AND NATIONAL </a:t>
            </a:r>
            <a:r>
              <a:rPr lang="en-GB" b="1" dirty="0" smtClean="0"/>
              <a:t>PLANNING</a:t>
            </a:r>
          </a:p>
          <a:p>
            <a:r>
              <a:rPr lang="en-GB" b="1" dirty="0" smtClean="0"/>
              <a:t>Tuesday, August 23, 2016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12192000" cy="595745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68066"/>
            <a:ext cx="12192000" cy="595745"/>
          </a:xfrm>
          <a:prstGeom prst="rect">
            <a:avLst/>
          </a:prstGeom>
          <a:solidFill>
            <a:srgbClr val="00B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2629" y="710936"/>
            <a:ext cx="1502228" cy="1300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218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7142" y="50800"/>
            <a:ext cx="11124858" cy="711200"/>
          </a:xfrm>
        </p:spPr>
        <p:txBody>
          <a:bodyPr>
            <a:noAutofit/>
          </a:bodyPr>
          <a:lstStyle/>
          <a:p>
            <a:r>
              <a:rPr lang="en-GB" altLang="en-US" sz="2600" b="1" dirty="0">
                <a:solidFill>
                  <a:srgbClr val="FF0000"/>
                </a:solidFill>
              </a:rPr>
              <a:t>4.0	The Successor National Strategic Plan: Key Elements and Principles  </a:t>
            </a:r>
            <a:br>
              <a:rPr lang="en-GB" altLang="en-US" sz="2600" b="1" dirty="0">
                <a:solidFill>
                  <a:srgbClr val="FF0000"/>
                </a:solidFill>
              </a:rPr>
            </a:br>
            <a:r>
              <a:rPr lang="en-GB" altLang="en-US" sz="2600" b="1" dirty="0">
                <a:solidFill>
                  <a:srgbClr val="FF0000"/>
                </a:solidFill>
              </a:rPr>
              <a:t>              …/2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2F5E137-EA99-4E19-BF5B-0143A9C96158}" type="slidenum">
              <a:rPr lang="en-US" altLang="en-US">
                <a:latin typeface="Garamond" panose="02020404030301010803" pitchFamily="18" charset="0"/>
              </a:rPr>
              <a:pPr/>
              <a:t>10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1510" name="Slide Number Placeholder 3"/>
          <p:cNvSpPr txBox="1">
            <a:spLocks/>
          </p:cNvSpPr>
          <p:nvPr/>
        </p:nvSpPr>
        <p:spPr bwMode="auto">
          <a:xfrm>
            <a:off x="8229600" y="54419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D058CD2F-B0DF-4829-84C5-B6CCC68D3B33}" type="slidenum">
              <a:rPr lang="en-US" altLang="en-US" sz="1200">
                <a:latin typeface="Garamond" panose="02020404030301010803" pitchFamily="18" charset="0"/>
              </a:rPr>
              <a:pPr algn="r" eaLnBrk="1" hangingPunct="1"/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79922" y="1150938"/>
            <a:ext cx="4070562" cy="685800"/>
          </a:xfrm>
          <a:prstGeom prst="rect">
            <a:avLst/>
          </a:prstGeom>
          <a:solidFill>
            <a:srgbClr val="35742A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</a:rPr>
              <a:t>Environment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350484" y="1168400"/>
            <a:ext cx="2703864" cy="609600"/>
          </a:xfrm>
          <a:prstGeom prst="rect">
            <a:avLst/>
          </a:prstGeom>
          <a:solidFill>
            <a:srgbClr val="35742A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</a:rPr>
              <a:t>State &amp; Regional Development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279923" y="1905000"/>
            <a:ext cx="4070561" cy="3810000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GB" sz="1600" dirty="0">
                <a:latin typeface="Arial" charset="0"/>
              </a:rPr>
              <a:t>   Promote environmental sustainability </a:t>
            </a:r>
            <a:endParaRPr lang="en-US" sz="1600" dirty="0">
              <a:latin typeface="Arial" charset="0"/>
            </a:endParaRPr>
          </a:p>
          <a:p>
            <a:pPr>
              <a:defRPr/>
            </a:pPr>
            <a:r>
              <a:rPr lang="en-GB" sz="1600" dirty="0">
                <a:latin typeface="Arial" charset="0"/>
              </a:rPr>
              <a:t> -  Clean up of oil spillage in the Niger </a:t>
            </a:r>
          </a:p>
          <a:p>
            <a:pPr>
              <a:defRPr/>
            </a:pPr>
            <a:r>
              <a:rPr lang="en-GB" sz="1600" dirty="0">
                <a:latin typeface="Arial" charset="0"/>
              </a:rPr>
              <a:t>    Delta region</a:t>
            </a:r>
            <a:endParaRPr lang="en-US" sz="1600" dirty="0"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   Combat Climate Change and its Impact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   Promote Sustainable use of Natural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Resources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   Strengthen regulatory framework for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environmental management and enforce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compliance with environmental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standards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latin typeface="Arial" charset="0"/>
              </a:rPr>
              <a:t>   Reduction in the use of wood fuel and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bush burning, Great Green Wall, land </a:t>
            </a:r>
          </a:p>
          <a:p>
            <a:pPr>
              <a:defRPr/>
            </a:pPr>
            <a:r>
              <a:rPr lang="en-US" sz="1600" dirty="0">
                <a:latin typeface="Arial" charset="0"/>
              </a:rPr>
              <a:t>    degradation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dk1"/>
              </a:solidFill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350484" y="1828800"/>
            <a:ext cx="2703864" cy="3746090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</a:rPr>
              <a:t>   Improving 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intergovernmental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relationship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</a:rPr>
              <a:t>   Harmonization of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taxes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>
                <a:latin typeface="Arial" charset="0"/>
              </a:rPr>
              <a:t>   Encouraging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economic  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cooperation and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common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investment among 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States within geo-</a:t>
            </a:r>
          </a:p>
          <a:p>
            <a:pPr>
              <a:defRPr/>
            </a:pPr>
            <a:r>
              <a:rPr lang="en-US" sz="2000" dirty="0">
                <a:latin typeface="Arial" charset="0"/>
              </a:rPr>
              <a:t>    political zones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2000" dirty="0">
              <a:solidFill>
                <a:schemeClr val="dk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160205" y="1310146"/>
            <a:ext cx="3487995" cy="914400"/>
          </a:xfrm>
          <a:prstGeom prst="rect">
            <a:avLst/>
          </a:prstGeom>
          <a:solidFill>
            <a:srgbClr val="35742A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lt1"/>
                </a:solidFill>
              </a:rPr>
              <a:t>Improving Governance including Security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160205" y="2286000"/>
            <a:ext cx="4119717" cy="3810000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efficient accountable, transparent and participatory governance</a:t>
            </a: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efficiency  and effectiveness in pubic service</a:t>
            </a: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Ensuring adequate security</a:t>
            </a:r>
          </a:p>
          <a:p>
            <a:pPr marL="285750" indent="-285750">
              <a:buFontTx/>
              <a:buChar char="-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Rule of Law and  quick dispensation and administration of justice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 full implementation of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TSA</a:t>
            </a: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GB" sz="20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IPPIS</a:t>
            </a:r>
            <a:endParaRPr lang="en-GB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tolerance for corruption</a:t>
            </a:r>
            <a:endParaRPr lang="en-GB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875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8001000" cy="609600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FF0000"/>
                </a:solidFill>
              </a:rPr>
              <a:t>4.1</a:t>
            </a:r>
            <a:r>
              <a:rPr lang="en-GB" altLang="en-US" sz="3600" b="1" dirty="0">
                <a:solidFill>
                  <a:srgbClr val="FF0000"/>
                </a:solidFill>
              </a:rPr>
              <a:t>	</a:t>
            </a:r>
            <a:r>
              <a:rPr lang="en-GB" altLang="en-US" sz="2800" b="1" dirty="0">
                <a:solidFill>
                  <a:srgbClr val="FF0000"/>
                </a:solidFill>
              </a:rPr>
              <a:t> Broad Macroeconomic Objectives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C384EE7-CDAE-4806-99F9-62C5BCA89B73}" type="slidenum">
              <a:rPr lang="en-US" altLang="en-US">
                <a:latin typeface="Garamond" panose="02020404030301010803" pitchFamily="18" charset="0"/>
              </a:rPr>
              <a:pPr/>
              <a:t>11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8119405"/>
              </p:ext>
            </p:extLst>
          </p:nvPr>
        </p:nvGraphicFramePr>
        <p:xfrm>
          <a:off x="1318437" y="1066800"/>
          <a:ext cx="10302949" cy="5212056"/>
        </p:xfrm>
        <a:graphic>
          <a:graphicData uri="http://schemas.openxmlformats.org/drawingml/2006/table">
            <a:tbl>
              <a:tblPr/>
              <a:tblGrid>
                <a:gridCol w="10302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79925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The macroeconomic policy objectives for the MTP are: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-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Ensuring a stable macroeconomic environment for real sector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   development and investment inflow into the country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-  Investment in critical infrastructure and institutions to enhance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   productivity and lower cost of doing business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-  Creating jobs to reduce unemployment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-  Protecting the poor and vulnerable through social investment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-  Pursuing economic diversification to reduce vulnerability due to oil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      price and production shocks</a:t>
                      </a:r>
                      <a:endParaRPr kumimoji="0" lang="en-GB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1896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8001000" cy="609600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FF0000"/>
                </a:solidFill>
              </a:rPr>
              <a:t>4.2</a:t>
            </a:r>
            <a:r>
              <a:rPr lang="en-GB" altLang="en-US" sz="3600" b="1" dirty="0">
                <a:solidFill>
                  <a:srgbClr val="FF0000"/>
                </a:solidFill>
              </a:rPr>
              <a:t>	</a:t>
            </a:r>
            <a:r>
              <a:rPr lang="en-GB" altLang="en-US" sz="2800" b="1" dirty="0">
                <a:solidFill>
                  <a:srgbClr val="FF0000"/>
                </a:solidFill>
              </a:rPr>
              <a:t> Key Underlying Assumptions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3801148"/>
              </p:ext>
            </p:extLst>
          </p:nvPr>
        </p:nvGraphicFramePr>
        <p:xfrm>
          <a:off x="1023124" y="3505201"/>
          <a:ext cx="11055461" cy="2962275"/>
        </p:xfrm>
        <a:graphic>
          <a:graphicData uri="http://schemas.openxmlformats.org/drawingml/2006/table">
            <a:tbl>
              <a:tblPr/>
              <a:tblGrid>
                <a:gridCol w="34791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3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3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39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91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4822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48228">
                  <a:extLst>
                    <a:ext uri="{9D8B030D-6E8A-4147-A177-3AD203B41FA5}">
                      <a16:colId xmlns="" xmlns:a16="http://schemas.microsoft.com/office/drawing/2014/main" val="1397613453"/>
                    </a:ext>
                  </a:extLst>
                </a:gridCol>
              </a:tblGrid>
              <a:tr h="892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2015 Base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Oil Production (mbpd)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Oil Price Benchmark (US$/b)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52.07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Exchange Rate (N/$1)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195.5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Nominal Oil GDP (N’ Billions)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79,427.13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96,667.43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100,959.52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109,989.5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118,886.9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130,099.86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6FB8448-A249-453A-B032-8BC4E5E41E95}" type="slidenum">
              <a:rPr lang="en-US" altLang="en-US">
                <a:latin typeface="Garamond" panose="02020404030301010803" pitchFamily="18" charset="0"/>
              </a:rPr>
              <a:pPr/>
              <a:t>12</a:t>
            </a:fld>
            <a:endParaRPr lang="en-US" altLang="en-US">
              <a:latin typeface="Garamond" panose="020204040303010108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3382999"/>
              </p:ext>
            </p:extLst>
          </p:nvPr>
        </p:nvGraphicFramePr>
        <p:xfrm>
          <a:off x="1067141" y="1066800"/>
          <a:ext cx="10788161" cy="2469503"/>
        </p:xfrm>
        <a:graphic>
          <a:graphicData uri="http://schemas.openxmlformats.org/drawingml/2006/table">
            <a:tbl>
              <a:tblPr/>
              <a:tblGrid>
                <a:gridCol w="10788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Demand and supply factors are expected to keep crude oil prices low in the medium term 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compared to the period prior to mid 2014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We are considering a conservative oil price benchmark of $42.5pb for 2017, $45pb in 2018 and $50pb in 2019/2020</a:t>
                      </a:r>
                      <a:endParaRPr kumimoji="0" lang="en-GB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The assumption also guided the MTEF and MTSS 2017-2019 preparation process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GB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The </a:t>
                      </a:r>
                      <a:r>
                        <a:rPr kumimoji="0" lang="en-GB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Table on key assumptions on oil price and production, and exchange rate for the Medium Term Development Plan is depicted below:</a:t>
                      </a: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5632" y="6507892"/>
            <a:ext cx="879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Ministry of Budget and National Planning, NBS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6579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7620000" cy="838200"/>
          </a:xfrm>
        </p:spPr>
        <p:txBody>
          <a:bodyPr/>
          <a:lstStyle/>
          <a:p>
            <a:r>
              <a:rPr lang="en-GB" altLang="en-US" sz="2800" b="1" dirty="0">
                <a:solidFill>
                  <a:srgbClr val="FF0000"/>
                </a:solidFill>
              </a:rPr>
              <a:t>4.3	Growth Projections, 2016-2020</a:t>
            </a:r>
            <a:endParaRPr lang="en-GB" alt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29356206"/>
              </p:ext>
            </p:extLst>
          </p:nvPr>
        </p:nvGraphicFramePr>
        <p:xfrm>
          <a:off x="1190847" y="762000"/>
          <a:ext cx="10515600" cy="246380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Verdana" charset="0"/>
                        </a:rPr>
                        <a:t>GDP growth is projected to gradually recover after the slowdown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Verdana" charset="0"/>
                        </a:rPr>
                        <a:t>    - A very marginal positive growth of 0.35% is envisaged for 2016 and is projected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Verdana" charset="0"/>
                        </a:rPr>
                        <a:t>      to increase to 4.04% in 2019, thus averaging 3.77% during the MTSS period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GDP growth is expected to be largely driven by the non-oil sector with Agriculture, including agro-business, solid minerals, and building &amp; housing playing a lead role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Export-led growth is to be pursued</a:t>
                      </a:r>
                      <a:endParaRPr kumimoji="0" lang="en-GB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742A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>
                      <a:lvl1pPr marL="2857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Government will continue to step up efforts in diversifying the productive base of the economy, as well as implementing relevant reforms</a:t>
                      </a:r>
                      <a:endParaRPr kumimoji="0" lang="en-GB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574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267450"/>
            <a:ext cx="2133600" cy="30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DDEF469-CAC5-477B-80D2-5BB9B99CCF5D}" type="slidenum">
              <a:rPr lang="en-US" altLang="en-US">
                <a:latin typeface="Garamond" panose="02020404030301010803" pitchFamily="18" charset="0"/>
              </a:rPr>
              <a:pPr/>
              <a:t>13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17419" name="Rectangle 2"/>
          <p:cNvSpPr>
            <a:spLocks noChangeArrowheads="1"/>
          </p:cNvSpPr>
          <p:nvPr/>
        </p:nvSpPr>
        <p:spPr bwMode="auto">
          <a:xfrm>
            <a:off x="1600201" y="1591747"/>
            <a:ext cx="184731" cy="3693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7A5C00">
                <a:alpha val="74997"/>
              </a:srgb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GB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030015"/>
              </p:ext>
            </p:extLst>
          </p:nvPr>
        </p:nvGraphicFramePr>
        <p:xfrm>
          <a:off x="1190845" y="3201989"/>
          <a:ext cx="10866477" cy="3317322"/>
        </p:xfrm>
        <a:graphic>
          <a:graphicData uri="http://schemas.openxmlformats.org/drawingml/2006/table">
            <a:tbl>
              <a:tblPr/>
              <a:tblGrid>
                <a:gridCol w="46251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64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38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3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5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88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03769">
                  <a:extLst>
                    <a:ext uri="{9D8B030D-6E8A-4147-A177-3AD203B41FA5}">
                      <a16:colId xmlns="" xmlns:a16="http://schemas.microsoft.com/office/drawing/2014/main" val="2301800232"/>
                    </a:ext>
                  </a:extLst>
                </a:gridCol>
              </a:tblGrid>
              <a:tr h="246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Description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2019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2020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Real GDP Growth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2.79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0.35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3.02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4.26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4.04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4.86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Nominal GDP (N Billion)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94,144.96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98,543.96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108,734.53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118,979,37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129,772.72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141,976.5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Inflation rate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9.55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15.12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12.92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11.88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12.57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9.54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6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Population Growth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3.2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Final Private Consumption Expenditure 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N’billion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74,196.10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75,320.19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80,048.31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84,458.36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91,955.47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98,364.29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DE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01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Merchandise Imports (fob) (</a:t>
                      </a:r>
                      <a:r>
                        <a:rPr kumimoji="0" lang="en-US" alt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N’billion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10,312.01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9,857.20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9,904.25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9,348.13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8,798.94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8,314.27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Growth in Manufacturing GDP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- 1.46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-0.13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4.43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16.85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18.72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23.66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3388489"/>
                  </a:ext>
                </a:extLst>
              </a:tr>
              <a:tr h="37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Growth in Non-Oil Exports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12.49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12.3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15.0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20.0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17.0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25.0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432330"/>
                  </a:ext>
                </a:extLst>
              </a:tr>
              <a:tr h="410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FG’s Share of Capital in Total Expenditure (%)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8.06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30.21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29.65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31.59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32.17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32.31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F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702666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162" y="-19664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67481" y="6524368"/>
            <a:ext cx="935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 Ministry of Budget and National Planning, NBS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343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855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5.0	How Do We Mainstream SDGs and Economic 	Diversification Strategy into the Successor 	National </a:t>
            </a:r>
            <a:r>
              <a:rPr lang="en-GB" b="1" dirty="0" smtClean="0"/>
              <a:t>and States Plans?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53162" y="19664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02658" y="2083983"/>
            <a:ext cx="1779639" cy="777206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SDGs &amp; Diversification 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30658" y="3210235"/>
            <a:ext cx="1779639" cy="85540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Local Governments Plan</a:t>
            </a:r>
          </a:p>
        </p:txBody>
      </p:sp>
      <p:sp>
        <p:nvSpPr>
          <p:cNvPr id="13" name="Arrow: Pentagon 12"/>
          <p:cNvSpPr/>
          <p:nvPr/>
        </p:nvSpPr>
        <p:spPr>
          <a:xfrm>
            <a:off x="1637077" y="3215155"/>
            <a:ext cx="1892706" cy="855405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National Plans:</a:t>
            </a:r>
          </a:p>
          <a:p>
            <a:pPr algn="ctr"/>
            <a:r>
              <a:rPr lang="en-GB" b="1" dirty="0" smtClean="0"/>
              <a:t>MTDP</a:t>
            </a:r>
            <a:endParaRPr lang="en-GB" b="1" dirty="0"/>
          </a:p>
        </p:txBody>
      </p:sp>
      <p:sp>
        <p:nvSpPr>
          <p:cNvPr id="14" name="Arrow: Pentagon 13"/>
          <p:cNvSpPr/>
          <p:nvPr/>
        </p:nvSpPr>
        <p:spPr>
          <a:xfrm>
            <a:off x="3588779" y="3200407"/>
            <a:ext cx="1892706" cy="855405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States and FCT Plan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30657" y="4542500"/>
            <a:ext cx="1779639" cy="47686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MTSS/Plans at LG Level</a:t>
            </a:r>
          </a:p>
        </p:txBody>
      </p:sp>
      <p:sp>
        <p:nvSpPr>
          <p:cNvPr id="17" name="Arrow: Pentagon 16"/>
          <p:cNvSpPr/>
          <p:nvPr/>
        </p:nvSpPr>
        <p:spPr>
          <a:xfrm>
            <a:off x="1632160" y="4517929"/>
            <a:ext cx="1892706" cy="535854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MTSS/Plans at Federal Level</a:t>
            </a:r>
          </a:p>
        </p:txBody>
      </p:sp>
      <p:sp>
        <p:nvSpPr>
          <p:cNvPr id="18" name="Arrow: Pentagon 17"/>
          <p:cNvSpPr/>
          <p:nvPr/>
        </p:nvSpPr>
        <p:spPr>
          <a:xfrm>
            <a:off x="3588778" y="4522842"/>
            <a:ext cx="1892707" cy="535854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MTSS/Plans at State Level</a:t>
            </a:r>
          </a:p>
        </p:txBody>
      </p:sp>
      <p:sp>
        <p:nvSpPr>
          <p:cNvPr id="19" name="Arrow: Pentagon 18"/>
          <p:cNvSpPr/>
          <p:nvPr/>
        </p:nvSpPr>
        <p:spPr>
          <a:xfrm>
            <a:off x="1617409" y="5447078"/>
            <a:ext cx="1892706" cy="535854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Federal Annual Budget</a:t>
            </a:r>
          </a:p>
        </p:txBody>
      </p:sp>
      <p:sp>
        <p:nvSpPr>
          <p:cNvPr id="20" name="Arrow: Pentagon 19"/>
          <p:cNvSpPr/>
          <p:nvPr/>
        </p:nvSpPr>
        <p:spPr>
          <a:xfrm>
            <a:off x="3598612" y="5451994"/>
            <a:ext cx="1892706" cy="535854"/>
          </a:xfrm>
          <a:prstGeom prst="homePlat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States’ Annual Budget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55239" y="5510986"/>
            <a:ext cx="1779639" cy="47686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LGs’ Budget</a:t>
            </a:r>
          </a:p>
        </p:txBody>
      </p:sp>
      <p:cxnSp>
        <p:nvCxnSpPr>
          <p:cNvPr id="23" name="Straight Arrow Connector 22"/>
          <p:cNvCxnSpPr>
            <a:stCxn id="11" idx="2"/>
          </p:cNvCxnSpPr>
          <p:nvPr/>
        </p:nvCxnSpPr>
        <p:spPr>
          <a:xfrm>
            <a:off x="2492478" y="2861189"/>
            <a:ext cx="0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487558" y="4085301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502305" y="5053780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449100" y="4100049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400810" y="4085300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483507" y="5058697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386054" y="5073444"/>
            <a:ext cx="1" cy="3932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384031" y="1838632"/>
            <a:ext cx="68828" cy="4906297"/>
          </a:xfrm>
          <a:prstGeom prst="lin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482354" y="1838632"/>
            <a:ext cx="526037" cy="47883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GB" sz="2400" b="1" dirty="0"/>
              <a:t>Mainstreaming Process/Approach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443022" y="1838632"/>
            <a:ext cx="1170048" cy="4906297"/>
          </a:xfrm>
          <a:prstGeom prst="rightBrace">
            <a:avLst/>
          </a:prstGeom>
          <a:ln w="38100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8681902" y="1592826"/>
            <a:ext cx="14738" cy="5127525"/>
          </a:xfrm>
          <a:prstGeom prst="line">
            <a:avLst/>
          </a:prstGeom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Rectangle: Rounded Corners 38"/>
          <p:cNvSpPr/>
          <p:nvPr/>
        </p:nvSpPr>
        <p:spPr>
          <a:xfrm>
            <a:off x="8799898" y="1690688"/>
            <a:ext cx="3195458" cy="40358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Building Awareness</a:t>
            </a:r>
          </a:p>
        </p:txBody>
      </p:sp>
      <p:sp>
        <p:nvSpPr>
          <p:cNvPr id="40" name="Rectangle: Rounded Corners 39"/>
          <p:cNvSpPr/>
          <p:nvPr/>
        </p:nvSpPr>
        <p:spPr>
          <a:xfrm>
            <a:off x="8794984" y="2295837"/>
            <a:ext cx="3258804" cy="27529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Multi-stakeholder Approaches</a:t>
            </a:r>
          </a:p>
        </p:txBody>
      </p:sp>
      <p:sp>
        <p:nvSpPr>
          <p:cNvPr id="42" name="Rectangle: Rounded Corners 41"/>
          <p:cNvSpPr/>
          <p:nvPr/>
        </p:nvSpPr>
        <p:spPr>
          <a:xfrm>
            <a:off x="8790064" y="2723528"/>
            <a:ext cx="3234788" cy="58502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Tailor SDGs &amp; Diversification Strategy to Local Context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8809731" y="3392125"/>
            <a:ext cx="3215121" cy="54568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National &amp; Sub-National Policy Coherence</a:t>
            </a:r>
          </a:p>
        </p:txBody>
      </p:sp>
      <p:sp>
        <p:nvSpPr>
          <p:cNvPr id="44" name="Rectangle: Rounded Corners 43"/>
          <p:cNvSpPr/>
          <p:nvPr/>
        </p:nvSpPr>
        <p:spPr>
          <a:xfrm>
            <a:off x="8804813" y="4065644"/>
            <a:ext cx="3248975" cy="44735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Sectoral Policy Coherence</a:t>
            </a:r>
          </a:p>
        </p:txBody>
      </p:sp>
      <p:sp>
        <p:nvSpPr>
          <p:cNvPr id="45" name="Rectangle: Rounded Corners 44"/>
          <p:cNvSpPr/>
          <p:nvPr/>
        </p:nvSpPr>
        <p:spPr>
          <a:xfrm>
            <a:off x="8819563" y="4670320"/>
            <a:ext cx="3205289" cy="38837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Budgeting for the Future</a:t>
            </a:r>
          </a:p>
        </p:txBody>
      </p:sp>
      <p:sp>
        <p:nvSpPr>
          <p:cNvPr id="46" name="Rectangle: Rounded Corners 45"/>
          <p:cNvSpPr/>
          <p:nvPr/>
        </p:nvSpPr>
        <p:spPr>
          <a:xfrm>
            <a:off x="8799895" y="5206201"/>
            <a:ext cx="3224957" cy="60466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Monitoring, Reporting and Accountability </a:t>
            </a:r>
          </a:p>
        </p:txBody>
      </p:sp>
      <p:sp>
        <p:nvSpPr>
          <p:cNvPr id="47" name="Rectangle: Rounded Corners 46"/>
          <p:cNvSpPr/>
          <p:nvPr/>
        </p:nvSpPr>
        <p:spPr>
          <a:xfrm>
            <a:off x="8804816" y="5982933"/>
            <a:ext cx="3248972" cy="5850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Assessing Risks and Fostering Adaptability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528916" y="6253321"/>
            <a:ext cx="5781380" cy="47686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Implementation, Monitoring, Evaluation and Reporting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477724" y="5953430"/>
            <a:ext cx="9834" cy="29989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488425" y="5997676"/>
            <a:ext cx="9834" cy="29989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381138" y="5982930"/>
            <a:ext cx="9834" cy="29989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7302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855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5.0	How Do We Mainstream SDGs and Economic 	Diversification Strategy into the Successor 	National </a:t>
            </a:r>
            <a:r>
              <a:rPr lang="en-GB" b="1" dirty="0" smtClean="0"/>
              <a:t>and States Plans? </a:t>
            </a:r>
            <a:r>
              <a:rPr lang="en-GB" b="1" dirty="0"/>
              <a:t>…./2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process of mainstreaming the diversification strategy and SDGs </a:t>
            </a:r>
            <a:r>
              <a:rPr lang="en-GB" dirty="0" smtClean="0"/>
              <a:t>should include among others</a:t>
            </a:r>
            <a:r>
              <a:rPr lang="en-GB" dirty="0"/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5916164"/>
              </p:ext>
            </p:extLst>
          </p:nvPr>
        </p:nvGraphicFramePr>
        <p:xfrm>
          <a:off x="930785" y="2725453"/>
          <a:ext cx="10423014" cy="44856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08828">
                  <a:extLst>
                    <a:ext uri="{9D8B030D-6E8A-4147-A177-3AD203B41FA5}">
                      <a16:colId xmlns="" xmlns:a16="http://schemas.microsoft.com/office/drawing/2014/main" val="302281708"/>
                    </a:ext>
                  </a:extLst>
                </a:gridCol>
                <a:gridCol w="7814186">
                  <a:extLst>
                    <a:ext uri="{9D8B030D-6E8A-4147-A177-3AD203B41FA5}">
                      <a16:colId xmlns="" xmlns:a16="http://schemas.microsoft.com/office/drawing/2014/main" val="4143978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Introductory workshop series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Public awareness campaign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Opportunity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18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Initial engagement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Working with formal bodies/forum such as JPB/NCDP &amp; NEC, NESG,</a:t>
                      </a:r>
                      <a:r>
                        <a:rPr lang="en-GB" baseline="0" dirty="0"/>
                        <a:t> CSOs, international development partners, </a:t>
                      </a:r>
                      <a:r>
                        <a:rPr lang="en-GB" dirty="0" err="1"/>
                        <a:t>etc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Fostering</a:t>
                      </a:r>
                      <a:r>
                        <a:rPr lang="en-GB" baseline="0" dirty="0"/>
                        <a:t> public private partnerships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Guidance on dialogue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64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Review existing strategies/Plans</a:t>
                      </a:r>
                      <a:r>
                        <a:rPr lang="en-GB" baseline="0" dirty="0"/>
                        <a:t> such as NV20:2020</a:t>
                      </a:r>
                      <a:r>
                        <a:rPr lang="en-GB" baseline="0" dirty="0" smtClean="0"/>
                        <a:t>, NIIMP, 2043 sector plans at the Federal level and States plans </a:t>
                      </a:r>
                      <a:r>
                        <a:rPr lang="en-GB" baseline="0" dirty="0"/>
                        <a:t>etc. important to learn from our failures and </a:t>
                      </a:r>
                      <a:r>
                        <a:rPr lang="en-GB" baseline="0" dirty="0" smtClean="0"/>
                        <a:t>successes</a:t>
                      </a:r>
                      <a:endParaRPr lang="en-GB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Recommendations to leadership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Setting national relevant targets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Formulating the Successor National Plans using systems, not silo thinking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003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090883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71716" y="2782529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Building Awareness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3878827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Multi-stakeholder Approaches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022553" y="5279923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Tailoring SDGs &amp; Diversification Strategy to Local Context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9925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12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5.0	How Do We Mainstream SDGs and Economic 	Diversification Strategy into the Successor 	National </a:t>
            </a:r>
            <a:r>
              <a:rPr lang="en-GB" b="1" dirty="0" smtClean="0"/>
              <a:t>and States Plans? </a:t>
            </a:r>
            <a:r>
              <a:rPr lang="en-GB" b="1" dirty="0"/>
              <a:t>…/2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Other key processes for </a:t>
            </a:r>
            <a:r>
              <a:rPr lang="en-GB" dirty="0"/>
              <a:t>mainstreaming the diversification strategy and SDGs includes: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5870133"/>
              </p:ext>
            </p:extLst>
          </p:nvPr>
        </p:nvGraphicFramePr>
        <p:xfrm>
          <a:off x="930784" y="2725453"/>
          <a:ext cx="10808931" cy="42113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05421">
                  <a:extLst>
                    <a:ext uri="{9D8B030D-6E8A-4147-A177-3AD203B41FA5}">
                      <a16:colId xmlns="" xmlns:a16="http://schemas.microsoft.com/office/drawing/2014/main" val="302281708"/>
                    </a:ext>
                  </a:extLst>
                </a:gridCol>
                <a:gridCol w="8103510">
                  <a:extLst>
                    <a:ext uri="{9D8B030D-6E8A-4147-A177-3AD203B41FA5}">
                      <a16:colId xmlns="" xmlns:a16="http://schemas.microsoft.com/office/drawing/2014/main" val="4143978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Integrated</a:t>
                      </a:r>
                      <a:r>
                        <a:rPr lang="en-GB" baseline="0" dirty="0"/>
                        <a:t> policy analysis (breaking the silos)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Cross cutting institutions have</a:t>
                      </a:r>
                      <a:r>
                        <a:rPr lang="en-GB" baseline="0" dirty="0"/>
                        <a:t> to work together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Integrated modelling to capture</a:t>
                      </a:r>
                      <a:r>
                        <a:rPr lang="en-GB" baseline="0" dirty="0"/>
                        <a:t> economic, social and environmental concerns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18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Multi-level</a:t>
                      </a:r>
                      <a:r>
                        <a:rPr lang="en-GB" baseline="0" dirty="0"/>
                        <a:t> institutions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Multi-stakeholder</a:t>
                      </a:r>
                      <a:r>
                        <a:rPr lang="en-GB" baseline="0" dirty="0"/>
                        <a:t> bodies and forums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Federal and State Plans and networks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National and subnational levels indicator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Integrated modelling (availability of subnational database is key)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Impact assessment processes (M&amp;E, Research institutions, Bureau of Statistics)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64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Taking stock of financing </a:t>
                      </a:r>
                      <a:r>
                        <a:rPr lang="en-GB" dirty="0" smtClean="0"/>
                        <a:t>mechanism, </a:t>
                      </a:r>
                      <a:r>
                        <a:rPr lang="en-GB" dirty="0"/>
                        <a:t>particularly the</a:t>
                      </a:r>
                      <a:r>
                        <a:rPr lang="en-GB" baseline="0" dirty="0"/>
                        <a:t> IGR &amp; PPP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Adopted </a:t>
                      </a:r>
                      <a:r>
                        <a:rPr lang="en-GB" baseline="0" dirty="0"/>
                        <a:t>outcome-based and participatory budgeting (MTP &amp; ZBB approach)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Linking the medium term plans and the budget 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003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090883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71716" y="2782529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Sectoral Policy Coherence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3878827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National and Sub-national Policy Coherence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022553" y="5594557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Budgeting for the Future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4699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444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5.0	How Do We Mainstream SDGs and Economic 	Diversification Strategy into the Successor 	National </a:t>
            </a:r>
            <a:r>
              <a:rPr lang="en-GB" b="1" dirty="0" smtClean="0"/>
              <a:t>and States Plans? </a:t>
            </a:r>
            <a:r>
              <a:rPr lang="en-GB" b="1" dirty="0"/>
              <a:t>…/3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590" y="1825625"/>
            <a:ext cx="10515600" cy="4351338"/>
          </a:xfrm>
        </p:spPr>
        <p:txBody>
          <a:bodyPr/>
          <a:lstStyle/>
          <a:p>
            <a:r>
              <a:rPr lang="en-GB" dirty="0"/>
              <a:t>Other process of mainstreaming the diversification strategy and SDGs includes: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1141828"/>
              </p:ext>
            </p:extLst>
          </p:nvPr>
        </p:nvGraphicFramePr>
        <p:xfrm>
          <a:off x="930784" y="2725453"/>
          <a:ext cx="10808931" cy="3388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05421">
                  <a:extLst>
                    <a:ext uri="{9D8B030D-6E8A-4147-A177-3AD203B41FA5}">
                      <a16:colId xmlns="" xmlns:a16="http://schemas.microsoft.com/office/drawing/2014/main" val="302281708"/>
                    </a:ext>
                  </a:extLst>
                </a:gridCol>
                <a:gridCol w="8103510">
                  <a:extLst>
                    <a:ext uri="{9D8B030D-6E8A-4147-A177-3AD203B41FA5}">
                      <a16:colId xmlns="" xmlns:a16="http://schemas.microsoft.com/office/drawing/2014/main" val="4143978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Indicator development and data collection including</a:t>
                      </a:r>
                      <a:r>
                        <a:rPr lang="en-GB" baseline="0" dirty="0"/>
                        <a:t> baseline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Disaggregating data e.g. SGDP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Monitoring</a:t>
                      </a:r>
                      <a:r>
                        <a:rPr lang="en-GB" baseline="0" dirty="0"/>
                        <a:t> and reporting systems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Review processes and mechanisms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55183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Adaptive governance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Risks analysis and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Scenario planning and stress testing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644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000374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="1" dirty="0"/>
                        <a:t>Need to</a:t>
                      </a:r>
                      <a:r>
                        <a:rPr lang="en-GB" b="1" baseline="0" dirty="0"/>
                        <a:t> initiate this process now and over time in order to diversify the economy and achieve the SDGs in the next 15 years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090883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71716" y="2782529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Monitoring, Reporting and Accountability 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4006645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Assessing Risks and Fostering Adaptability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7673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811" y="152471"/>
            <a:ext cx="10515600" cy="1325563"/>
          </a:xfrm>
        </p:spPr>
        <p:txBody>
          <a:bodyPr/>
          <a:lstStyle/>
          <a:p>
            <a:r>
              <a:rPr lang="en-GB" b="1" dirty="0"/>
              <a:t>6.0	Key Issues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11" y="1260389"/>
            <a:ext cx="10513443" cy="491657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Institutional Capacity to design, </a:t>
            </a:r>
            <a:r>
              <a:rPr lang="en-GB" dirty="0" smtClean="0"/>
              <a:t>implement, </a:t>
            </a:r>
            <a:r>
              <a:rPr lang="en-GB" dirty="0"/>
              <a:t>monitor and Evaluate the Plan as well as mainstream &amp; integrate SDGs and Diversification Strategy into National, Sub-National &amp; Sector </a:t>
            </a:r>
            <a:r>
              <a:rPr lang="en-GB" dirty="0" smtClean="0"/>
              <a:t>Plans and annual budgets</a:t>
            </a:r>
            <a:endParaRPr lang="en-GB" dirty="0"/>
          </a:p>
          <a:p>
            <a:r>
              <a:rPr lang="en-GB" dirty="0" smtClean="0"/>
              <a:t>Data issues</a:t>
            </a:r>
            <a:endParaRPr lang="en-GB" dirty="0"/>
          </a:p>
          <a:p>
            <a:r>
              <a:rPr lang="en-GB" dirty="0"/>
              <a:t>No functional plans (National, Subnational and Sectoral Plans)</a:t>
            </a:r>
          </a:p>
          <a:p>
            <a:r>
              <a:rPr lang="en-GB" dirty="0" smtClean="0"/>
              <a:t>Implementation of stand </a:t>
            </a:r>
            <a:r>
              <a:rPr lang="en-GB" dirty="0"/>
              <a:t>alone SDGs in many States</a:t>
            </a:r>
          </a:p>
          <a:p>
            <a:r>
              <a:rPr lang="en-GB" dirty="0"/>
              <a:t>Non-Alignment </a:t>
            </a:r>
            <a:r>
              <a:rPr lang="en-GB" dirty="0" smtClean="0"/>
              <a:t>of the medium term Plans with the Budgets</a:t>
            </a:r>
            <a:endParaRPr lang="en-GB" dirty="0"/>
          </a:p>
          <a:p>
            <a:r>
              <a:rPr lang="en-GB" dirty="0"/>
              <a:t>Inadequate monitoring, evaluation and reporting mechanism </a:t>
            </a:r>
          </a:p>
          <a:p>
            <a:r>
              <a:rPr lang="en-GB" dirty="0" smtClean="0"/>
              <a:t>Ineffective implementation of performance or </a:t>
            </a:r>
            <a:r>
              <a:rPr lang="en-GB" dirty="0"/>
              <a:t>outcome-based budgeting </a:t>
            </a:r>
          </a:p>
          <a:p>
            <a:r>
              <a:rPr lang="en-GB" dirty="0" smtClean="0"/>
              <a:t>Issues of Good Governance </a:t>
            </a:r>
            <a:r>
              <a:rPr lang="en-GB" dirty="0"/>
              <a:t>and </a:t>
            </a:r>
            <a:r>
              <a:rPr lang="en-GB" dirty="0" smtClean="0"/>
              <a:t>insecurity</a:t>
            </a:r>
          </a:p>
          <a:p>
            <a:r>
              <a:rPr lang="en-GB" dirty="0" smtClean="0"/>
              <a:t>Funding challenges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1440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006" y="178311"/>
            <a:ext cx="10515600" cy="1325563"/>
          </a:xfrm>
        </p:spPr>
        <p:txBody>
          <a:bodyPr/>
          <a:lstStyle/>
          <a:p>
            <a:r>
              <a:rPr lang="en-GB" b="1" dirty="0"/>
              <a:t>7.0	Policy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914" y="1293341"/>
            <a:ext cx="10133448" cy="488362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Initiative the process of multi-stakeholders </a:t>
            </a:r>
            <a:r>
              <a:rPr lang="en-GB" dirty="0"/>
              <a:t>consultations and collaboration</a:t>
            </a:r>
          </a:p>
          <a:p>
            <a:r>
              <a:rPr lang="en-GB" dirty="0"/>
              <a:t>Strengthening institutional capacities through learning and re-learning</a:t>
            </a:r>
          </a:p>
          <a:p>
            <a:r>
              <a:rPr lang="en-GB" dirty="0"/>
              <a:t>Integrate SDGs and economic diversification strategy into development plans, policies and legislations at national and  subnational level</a:t>
            </a:r>
          </a:p>
          <a:p>
            <a:r>
              <a:rPr lang="en-GB" dirty="0" smtClean="0"/>
              <a:t>Commence of process of developing </a:t>
            </a:r>
            <a:r>
              <a:rPr lang="en-GB" dirty="0"/>
              <a:t>national and state sector-wide </a:t>
            </a:r>
            <a:r>
              <a:rPr lang="en-GB" dirty="0" smtClean="0"/>
              <a:t>plans </a:t>
            </a:r>
            <a:r>
              <a:rPr lang="en-GB" dirty="0"/>
              <a:t>for early implementation</a:t>
            </a:r>
          </a:p>
          <a:p>
            <a:r>
              <a:rPr lang="en-GB" dirty="0"/>
              <a:t>Prioritisation and focus on core development priorities such as healthcare, education, inequalities, infrastructure, social investment, regional development, productive sector particularly agro-process and oil refining, </a:t>
            </a:r>
            <a:r>
              <a:rPr lang="en-GB" dirty="0" smtClean="0"/>
              <a:t>etc</a:t>
            </a:r>
            <a:endParaRPr lang="en-GB" dirty="0"/>
          </a:p>
          <a:p>
            <a:r>
              <a:rPr lang="en-GB" dirty="0"/>
              <a:t>Focusing on key results and milestones and adoption of outcome-based budgeting </a:t>
            </a:r>
          </a:p>
          <a:p>
            <a:r>
              <a:rPr lang="en-GB" dirty="0"/>
              <a:t>Focusing on innovative approaches to service </a:t>
            </a:r>
            <a:r>
              <a:rPr lang="en-GB" dirty="0" smtClean="0"/>
              <a:t>delivery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901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180" y="60327"/>
            <a:ext cx="10515600" cy="1325563"/>
          </a:xfrm>
        </p:spPr>
        <p:txBody>
          <a:bodyPr/>
          <a:lstStyle/>
          <a:p>
            <a:r>
              <a:rPr lang="en-GB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013" y="1553497"/>
            <a:ext cx="10911348" cy="4454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1.0	Introduction </a:t>
            </a:r>
          </a:p>
          <a:p>
            <a:pPr marL="0" indent="0">
              <a:buNone/>
            </a:pPr>
            <a:r>
              <a:rPr lang="en-GB" dirty="0"/>
              <a:t>2.0	The Structure of the Nigerian Economy </a:t>
            </a:r>
          </a:p>
          <a:p>
            <a:pPr marL="0" indent="0">
              <a:buNone/>
            </a:pPr>
            <a:r>
              <a:rPr lang="en-GB" dirty="0"/>
              <a:t>3.0	Lessons From the Implementation of Previous National Plans and 	MDGs </a:t>
            </a:r>
          </a:p>
          <a:p>
            <a:pPr marL="0" indent="0">
              <a:buNone/>
            </a:pPr>
            <a:r>
              <a:rPr lang="en-GB" dirty="0"/>
              <a:t>4.0	The Successor National Strategic Plan: Key Elements and Principles</a:t>
            </a:r>
          </a:p>
          <a:p>
            <a:pPr marL="0" indent="0">
              <a:buNone/>
            </a:pPr>
            <a:r>
              <a:rPr lang="en-GB" dirty="0"/>
              <a:t>5.0	How Do We Mainstream SDGs and Economic Diversification 	Strategy into the Successor National </a:t>
            </a:r>
            <a:r>
              <a:rPr lang="en-GB" dirty="0" smtClean="0"/>
              <a:t>and State Plans?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6.0	Key Issues and Challenges</a:t>
            </a:r>
          </a:p>
          <a:p>
            <a:pPr marL="0" indent="0">
              <a:buNone/>
            </a:pPr>
            <a:r>
              <a:rPr lang="en-GB" dirty="0"/>
              <a:t>7.0	Policy </a:t>
            </a:r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83227" y="1091275"/>
            <a:ext cx="523421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6205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323" y="345461"/>
            <a:ext cx="10515600" cy="1325563"/>
          </a:xfrm>
        </p:spPr>
        <p:txBody>
          <a:bodyPr/>
          <a:lstStyle/>
          <a:p>
            <a:r>
              <a:rPr lang="en-GB" b="1" dirty="0"/>
              <a:t>7.0	Policy </a:t>
            </a:r>
            <a:r>
              <a:rPr lang="en-GB" b="1" dirty="0" smtClean="0"/>
              <a:t>Recommendations..../2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5914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Deployment </a:t>
            </a:r>
            <a:r>
              <a:rPr lang="en-GB" dirty="0"/>
              <a:t>of traditional, new and innovative sources of financing</a:t>
            </a:r>
          </a:p>
          <a:p>
            <a:r>
              <a:rPr lang="en-GB" dirty="0"/>
              <a:t>Addressing </a:t>
            </a:r>
            <a:r>
              <a:rPr lang="en-GB" dirty="0" smtClean="0"/>
              <a:t>governance, issues </a:t>
            </a:r>
            <a:r>
              <a:rPr lang="en-GB" dirty="0"/>
              <a:t>and mismanagement of </a:t>
            </a:r>
            <a:r>
              <a:rPr lang="en-GB" dirty="0" smtClean="0"/>
              <a:t>resources</a:t>
            </a:r>
          </a:p>
          <a:p>
            <a:pPr>
              <a:buNone/>
            </a:pPr>
            <a:r>
              <a:rPr lang="en-GB" dirty="0" smtClean="0"/>
              <a:t>    -   Sustain implementation of the TSA system</a:t>
            </a:r>
            <a:endParaRPr lang="en-GB" dirty="0"/>
          </a:p>
          <a:p>
            <a:pPr lvl="0"/>
            <a:r>
              <a:rPr lang="en-GB" dirty="0"/>
              <a:t>Harnessing Nigeria’s demographic dividends</a:t>
            </a:r>
          </a:p>
          <a:p>
            <a:pPr lvl="0"/>
            <a:r>
              <a:rPr lang="en-GB" dirty="0" smtClean="0"/>
              <a:t>Ensuring Data </a:t>
            </a:r>
            <a:r>
              <a:rPr lang="en-GB" dirty="0"/>
              <a:t>availability, acceptability and coherence.</a:t>
            </a:r>
          </a:p>
          <a:p>
            <a:r>
              <a:rPr lang="en-GB" dirty="0" smtClean="0"/>
              <a:t>Ensure </a:t>
            </a:r>
            <a:r>
              <a:rPr lang="en-GB" dirty="0"/>
              <a:t>that the Plan and Budget are </a:t>
            </a:r>
            <a:r>
              <a:rPr lang="en-GB" dirty="0" smtClean="0"/>
              <a:t>aligned for enhanced implementation of the diversification strategy and SDG initiatives </a:t>
            </a:r>
            <a:endParaRPr lang="en-GB" dirty="0"/>
          </a:p>
          <a:p>
            <a:r>
              <a:rPr lang="en-GB" dirty="0" smtClean="0"/>
              <a:t>Conduct </a:t>
            </a:r>
            <a:r>
              <a:rPr lang="en-GB" dirty="0"/>
              <a:t>studies to ascertain ongoing and </a:t>
            </a:r>
            <a:r>
              <a:rPr lang="en-GB" dirty="0" smtClean="0"/>
              <a:t>abandoned projects for effective </a:t>
            </a:r>
            <a:r>
              <a:rPr lang="en-GB" dirty="0"/>
              <a:t>prioritised and </a:t>
            </a:r>
            <a:r>
              <a:rPr lang="en-GB" dirty="0" smtClean="0"/>
              <a:t>implementation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6092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altLang="en-US" b="1" dirty="0"/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>
          <a:xfrm>
            <a:off x="838200" y="521110"/>
            <a:ext cx="10515600" cy="565585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800" b="1" dirty="0"/>
              <a:t>Thank  You</a:t>
            </a:r>
          </a:p>
        </p:txBody>
      </p:sp>
      <p:pic>
        <p:nvPicPr>
          <p:cNvPr id="36868" name="Picture 4" descr="NGRA1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943600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8167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1.0	Introduction 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73730237"/>
              </p:ext>
            </p:extLst>
          </p:nvPr>
        </p:nvGraphicFramePr>
        <p:xfrm>
          <a:off x="983227" y="1326372"/>
          <a:ext cx="11130116" cy="51816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6254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8553862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15108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 smtClean="0"/>
                        <a:t>Over the years, we have not successfully mainstreamed the Economic Diversification</a:t>
                      </a:r>
                      <a:r>
                        <a:rPr lang="en-GB" sz="1600" b="0" baseline="0" dirty="0" smtClean="0"/>
                        <a:t> Strategy and SDGs into our plans and budget process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dirty="0" smtClean="0"/>
                        <a:t>Nigeria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n-GB" sz="1600" b="0" baseline="0" dirty="0"/>
                        <a:t>is </a:t>
                      </a:r>
                      <a:r>
                        <a:rPr lang="en-GB" sz="1600" b="0" baseline="0" dirty="0" smtClean="0"/>
                        <a:t>in the process of developing the 2017-2020 </a:t>
                      </a:r>
                      <a:r>
                        <a:rPr lang="en-GB" sz="1600" b="0" baseline="0" dirty="0"/>
                        <a:t>MTP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baseline="0" dirty="0"/>
                        <a:t>Effective design and implementation of the Successor National Plan would afford the stakeholders the opportunity to address today’s challenges such as: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0" baseline="0" dirty="0"/>
                        <a:t>      -   high dependent on oil, declining GDP growth &amp; revenues, social exclusion &amp;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0" baseline="0" dirty="0"/>
                        <a:t>          extreme poverty, high </a:t>
                      </a:r>
                      <a:r>
                        <a:rPr lang="en-GB" sz="1600" b="0" baseline="0" dirty="0" smtClean="0"/>
                        <a:t>unemployment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="0" baseline="0" dirty="0" smtClean="0"/>
                        <a:t>      -  The States plans should also be captured in the national plan</a:t>
                      </a:r>
                      <a:endParaRPr lang="en-GB" sz="1600" b="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baseline="0" dirty="0"/>
                        <a:t>Mainstreaming and integrating economic diversification strategy and SDGs into the Successor National Plan has become </a:t>
                      </a:r>
                      <a:r>
                        <a:rPr lang="en-GB" sz="1600" b="0" baseline="0" dirty="0" smtClean="0"/>
                        <a:t>critical</a:t>
                      </a:r>
                      <a:endParaRPr lang="en-GB" sz="16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15108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Success</a:t>
                      </a:r>
                      <a:r>
                        <a:rPr lang="en-GB" baseline="0" dirty="0"/>
                        <a:t> of economic diversification strategy is critical to overcoming oil dependence and safeguarding long term sustainable </a:t>
                      </a:r>
                      <a:r>
                        <a:rPr lang="en-GB" baseline="0" dirty="0" smtClean="0"/>
                        <a:t>growth and development</a:t>
                      </a:r>
                      <a:endParaRPr lang="en-GB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Oil is finite and face huge fluctuations in prices, making economic diversification critical to decouple from volatile government revenues that are highly dependent on oil exports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Rapid development of shale oil and gas production in USA and  slowing down of Chinese economy are impacting global oil prices and demand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3254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22550" y="1966450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Successor National Strategic Plan (SNSP)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4203293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Economic Diversification 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933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1.0	Introduction …/2 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28251075"/>
              </p:ext>
            </p:extLst>
          </p:nvPr>
        </p:nvGraphicFramePr>
        <p:xfrm>
          <a:off x="983227" y="1031402"/>
          <a:ext cx="11130116" cy="53949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6254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8553862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15108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/>
                        <a:t>SDGs adopted in 2018 </a:t>
                      </a:r>
                      <a:r>
                        <a:rPr lang="en-GB" sz="2000" b="0" baseline="0" dirty="0"/>
                        <a:t>is to be implemented at the regional, national and subnational levels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/>
                        <a:t>Nigeria is a signatory to the agenda and participated actively in its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/>
                        <a:t>The Agenda include 17 goals, </a:t>
                      </a:r>
                      <a:r>
                        <a:rPr lang="en-GB" sz="2000" b="0" baseline="0" dirty="0" smtClean="0"/>
                        <a:t>and 169 targets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None/>
                      </a:pPr>
                      <a:r>
                        <a:rPr lang="en-GB" sz="2000" b="0" baseline="0" dirty="0" smtClean="0"/>
                        <a:t>      </a:t>
                      </a:r>
                      <a:endParaRPr lang="en-GB" sz="20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15108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baseline="0" dirty="0" smtClean="0"/>
                        <a:t>Critical to ensure effective m</a:t>
                      </a:r>
                      <a:r>
                        <a:rPr lang="en-GB" sz="2000" dirty="0" smtClean="0"/>
                        <a:t>ainstreaming</a:t>
                      </a:r>
                      <a:r>
                        <a:rPr lang="en-GB" sz="2000" baseline="0" dirty="0" smtClean="0"/>
                        <a:t> of </a:t>
                      </a:r>
                      <a:r>
                        <a:rPr lang="en-GB" sz="2000" baseline="0" dirty="0"/>
                        <a:t>the economic diversification </a:t>
                      </a:r>
                      <a:r>
                        <a:rPr lang="en-GB" sz="2000" baseline="0" dirty="0" smtClean="0"/>
                        <a:t>and </a:t>
                      </a:r>
                      <a:r>
                        <a:rPr lang="en-GB" sz="2000" baseline="0" dirty="0"/>
                        <a:t>SDGs </a:t>
                      </a:r>
                      <a:r>
                        <a:rPr lang="en-GB" sz="2000" baseline="0" dirty="0" smtClean="0"/>
                        <a:t>as an </a:t>
                      </a:r>
                      <a:r>
                        <a:rPr lang="en-GB" sz="2000" baseline="0" dirty="0"/>
                        <a:t>integral part of the design, implementation, monitoring and evaluation of policies and programmes in all political, economic and societal spheres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Steps include: identification of issues, engagement of stakeholders and institutions, working with sectors and states to identify the actions and design a costed action plan with a clear monitoring framework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It also involves addressing actions which fall under the mandate of your agency and </a:t>
                      </a:r>
                      <a:r>
                        <a:rPr lang="en-GB" sz="2000" baseline="0" dirty="0" smtClean="0"/>
                        <a:t>states</a:t>
                      </a:r>
                      <a:endParaRPr lang="en-GB" sz="20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3254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22550" y="1887793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SDGs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4203293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Mainstreaming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596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681" y="50494"/>
            <a:ext cx="11127661" cy="903235"/>
          </a:xfrm>
        </p:spPr>
        <p:txBody>
          <a:bodyPr>
            <a:normAutofit/>
          </a:bodyPr>
          <a:lstStyle/>
          <a:p>
            <a:r>
              <a:rPr lang="en-GB" b="1" dirty="0"/>
              <a:t>2.0	Structure of the Nigerian Economy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1071106"/>
              </p:ext>
            </p:extLst>
          </p:nvPr>
        </p:nvGraphicFramePr>
        <p:xfrm>
          <a:off x="983227" y="1031402"/>
          <a:ext cx="11130116" cy="570369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732205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5397911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164297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Nigeria</a:t>
                      </a:r>
                      <a:r>
                        <a:rPr lang="en-GB" baseline="0" dirty="0"/>
                        <a:t> has not been </a:t>
                      </a:r>
                      <a:r>
                        <a:rPr lang="en-GB" baseline="0" dirty="0" smtClean="0"/>
                        <a:t>successful </a:t>
                      </a:r>
                      <a:r>
                        <a:rPr lang="en-GB" baseline="0" dirty="0"/>
                        <a:t>in diversifying its economy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baseline="0" dirty="0"/>
                        <a:t>     -   </a:t>
                      </a:r>
                      <a:r>
                        <a:rPr lang="en-GB" b="0" baseline="0" dirty="0"/>
                        <a:t>Particularly revenue, export and GDP structure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800" b="1" dirty="0"/>
                        <a:t>The economy is highly dependent on crude oil</a:t>
                      </a:r>
                      <a:r>
                        <a:rPr lang="en-GB" sz="1800" b="1" baseline="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baseline="0" dirty="0"/>
                        <a:t>      -   Specifically</a:t>
                      </a:r>
                      <a:r>
                        <a:rPr lang="en-GB" sz="1800" b="0" dirty="0"/>
                        <a:t> for exports and government revenue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dirty="0"/>
                        <a:t>      -   Leaving the country vulnerable to oil price &amp;</a:t>
                      </a:r>
                      <a:r>
                        <a:rPr lang="en-GB" sz="1800" b="0" baseline="0" dirty="0"/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baseline="0" dirty="0"/>
                        <a:t>           production shocks</a:t>
                      </a:r>
                      <a:endParaRPr lang="en-GB" sz="18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Highlights of Dependence on Exports &amp; Revenues of 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="0" baseline="0" dirty="0"/>
                        <a:t>GDP by expenditure is dominated by consumption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="0" baseline="0" dirty="0"/>
                        <a:t>While GDP by supply-side is dominated by primary production/trade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="0" baseline="0" dirty="0"/>
                        <a:t>Less than 10% and 20% of GDP come from  manufacturing and gross capital formation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aseline="0" dirty="0"/>
                        <a:t>Highlights of the Share of Consumption, Investment, Manufacturing and Primary Production/Trade in GDP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27776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457660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Biggest challenges</a:t>
                      </a:r>
                      <a:r>
                        <a:rPr lang="en-GB" baseline="0" dirty="0"/>
                        <a:t> are making the non-oil sector export-oriented and revenue generating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aseline="0" dirty="0"/>
                        <a:t>Another challenge is increasing investment rate and contribution of manufacturing to GDP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64721321"/>
              </p:ext>
            </p:extLst>
          </p:nvPr>
        </p:nvGraphicFramePr>
        <p:xfrm>
          <a:off x="1032389" y="3429000"/>
          <a:ext cx="5515896" cy="2563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74065547"/>
              </p:ext>
            </p:extLst>
          </p:nvPr>
        </p:nvGraphicFramePr>
        <p:xfrm>
          <a:off x="6597446" y="3431951"/>
          <a:ext cx="551589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0309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845" y="116588"/>
            <a:ext cx="10515600" cy="914814"/>
          </a:xfrm>
        </p:spPr>
        <p:txBody>
          <a:bodyPr/>
          <a:lstStyle/>
          <a:p>
            <a:r>
              <a:rPr lang="en-GB" b="1" dirty="0"/>
              <a:t>2.0	Structure of the Nigerian Economy …/2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7193772"/>
              </p:ext>
            </p:extLst>
          </p:nvPr>
        </p:nvGraphicFramePr>
        <p:xfrm>
          <a:off x="1022555" y="1031402"/>
          <a:ext cx="11130116" cy="580136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6254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8553862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1510890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2000" b="0" dirty="0"/>
                        <a:t>States’ IGR as percentage of States’ total revenues ranged between 1.86% (Benue) and 53.01% (Lagos)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2000" b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2000" b="0" dirty="0"/>
                        <a:t>Other States would need to emulate Lagos  to diversify their sources of revenues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GB" sz="20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2000" dirty="0"/>
                        <a:t>Detail of </a:t>
                      </a:r>
                      <a:r>
                        <a:rPr lang="en-GB" sz="2000" b="1" dirty="0"/>
                        <a:t>States IGR as % of Total States Revenue in 2014 </a:t>
                      </a:r>
                      <a:r>
                        <a:rPr lang="en-GB" sz="2000" dirty="0"/>
                        <a:t>is highlighted below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3484882">
                <a:tc gridSpan="2"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325447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graphicFrame>
        <p:nvGraphicFramePr>
          <p:cNvPr id="9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86274081"/>
              </p:ext>
            </p:extLst>
          </p:nvPr>
        </p:nvGraphicFramePr>
        <p:xfrm>
          <a:off x="1280652" y="2939846"/>
          <a:ext cx="11078498" cy="3610077"/>
        </p:xfrm>
        <a:graphic>
          <a:graphicData uri="http://schemas.openxmlformats.org/presentationml/2006/ole">
            <p:oleObj spid="_x0000_s1043" name="Chart" r:id="rId5" imgW="8486367" imgH="2853175" progId="Excel.Sheet.8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1245254" y="6253316"/>
            <a:ext cx="838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CBN</a:t>
            </a:r>
          </a:p>
        </p:txBody>
      </p:sp>
    </p:spTree>
    <p:extLst>
      <p:ext uri="{BB962C8B-B14F-4D97-AF65-F5344CB8AC3E}">
        <p14:creationId xmlns="" xmlns:p14="http://schemas.microsoft.com/office/powerpoint/2010/main" val="277739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195315"/>
            <a:ext cx="11176819" cy="1325563"/>
          </a:xfrm>
        </p:spPr>
        <p:txBody>
          <a:bodyPr/>
          <a:lstStyle/>
          <a:p>
            <a:r>
              <a:rPr lang="en-GB" b="1" dirty="0"/>
              <a:t>2.0	The Structure of the Nigerian Economy …/3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03007173"/>
              </p:ext>
            </p:extLst>
          </p:nvPr>
        </p:nvGraphicFramePr>
        <p:xfrm>
          <a:off x="983227" y="1031402"/>
          <a:ext cx="11130116" cy="586985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6254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8553862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846559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This structural defect has led to long standing challenges of price</a:t>
                      </a:r>
                      <a:r>
                        <a:rPr lang="en-GB" baseline="0" dirty="0"/>
                        <a:t> instability, unstable GDP growth, rising unemployment, </a:t>
                      </a:r>
                      <a:r>
                        <a:rPr lang="en-GB" dirty="0"/>
                        <a:t>income inequality, and poverty</a:t>
                      </a:r>
                      <a:r>
                        <a:rPr lang="en-GB" baseline="0" dirty="0"/>
                        <a:t> tha</a:t>
                      </a:r>
                      <a:r>
                        <a:rPr lang="en-GB" dirty="0"/>
                        <a:t>t causes widespread civil unrest as highlighted below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24482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250722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6396848"/>
              </p:ext>
            </p:extLst>
          </p:nvPr>
        </p:nvGraphicFramePr>
        <p:xfrm>
          <a:off x="1137879" y="1841090"/>
          <a:ext cx="5243256" cy="2475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41344280"/>
              </p:ext>
            </p:extLst>
          </p:nvPr>
        </p:nvGraphicFramePr>
        <p:xfrm>
          <a:off x="6535787" y="1925693"/>
          <a:ext cx="5577556" cy="2390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8414824"/>
              </p:ext>
            </p:extLst>
          </p:nvPr>
        </p:nvGraphicFramePr>
        <p:xfrm>
          <a:off x="1137879" y="4391246"/>
          <a:ext cx="5243256" cy="2555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21439790"/>
              </p:ext>
            </p:extLst>
          </p:nvPr>
        </p:nvGraphicFramePr>
        <p:xfrm>
          <a:off x="6394398" y="4271739"/>
          <a:ext cx="5577556" cy="253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="" xmlns:p14="http://schemas.microsoft.com/office/powerpoint/2010/main" val="289413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264" y="-102709"/>
            <a:ext cx="10515600" cy="1325563"/>
          </a:xfrm>
        </p:spPr>
        <p:txBody>
          <a:bodyPr/>
          <a:lstStyle/>
          <a:p>
            <a:r>
              <a:rPr lang="en-GB" b="1" dirty="0"/>
              <a:t>3.0	Lessons From the Implementation of 	Previous National Plans and </a:t>
            </a:r>
            <a:r>
              <a:rPr lang="en-GB" b="1" dirty="0" smtClean="0"/>
              <a:t>MDGs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4649823"/>
              </p:ext>
            </p:extLst>
          </p:nvPr>
        </p:nvGraphicFramePr>
        <p:xfrm>
          <a:off x="983227" y="1286588"/>
          <a:ext cx="11130116" cy="55671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76254">
                  <a:extLst>
                    <a:ext uri="{9D8B030D-6E8A-4147-A177-3AD203B41FA5}">
                      <a16:colId xmlns="" xmlns:a16="http://schemas.microsoft.com/office/drawing/2014/main" val="2621729785"/>
                    </a:ext>
                  </a:extLst>
                </a:gridCol>
                <a:gridCol w="8553862">
                  <a:extLst>
                    <a:ext uri="{9D8B030D-6E8A-4147-A177-3AD203B41FA5}">
                      <a16:colId xmlns="" xmlns:a16="http://schemas.microsoft.com/office/drawing/2014/main" val="4133012752"/>
                    </a:ext>
                  </a:extLst>
                </a:gridCol>
              </a:tblGrid>
              <a:tr h="669803">
                <a:tc gridSpan="2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Lessons from</a:t>
                      </a:r>
                      <a:r>
                        <a:rPr lang="en-GB" baseline="0" dirty="0"/>
                        <a:t> the implementation of previous national Plans and MDGs were not impressive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aseline="0" dirty="0"/>
                        <a:t>These include: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9757877"/>
                  </a:ext>
                </a:extLst>
              </a:tr>
              <a:tr h="15098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Lack of policy continuity, coherence, consistency leading </a:t>
                      </a:r>
                      <a:r>
                        <a:rPr lang="en-GB" dirty="0" smtClean="0"/>
                        <a:t>to </a:t>
                      </a:r>
                      <a:r>
                        <a:rPr lang="en-GB" dirty="0" err="1" smtClean="0"/>
                        <a:t>profifereration</a:t>
                      </a:r>
                      <a:r>
                        <a:rPr lang="en-GB" baseline="0" dirty="0" smtClean="0"/>
                        <a:t> of</a:t>
                      </a:r>
                      <a:r>
                        <a:rPr lang="en-GB" dirty="0" smtClean="0"/>
                        <a:t> abandoned </a:t>
                      </a:r>
                      <a:r>
                        <a:rPr lang="en-GB" dirty="0"/>
                        <a:t>projects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Inadequate alignment of the national and state plans and budgets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dirty="0"/>
                        <a:t>Poor implementation of capital budget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baseline="0" dirty="0"/>
                        <a:t>High cost of governance  and corruption</a:t>
                      </a:r>
                      <a:endParaRPr lang="en-GB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dirty="0"/>
                        <a:t>Non-alignment</a:t>
                      </a:r>
                      <a:r>
                        <a:rPr lang="en-GB" baseline="0" dirty="0"/>
                        <a:t> of donors’ grants disbursement to government priorities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baseline="0" dirty="0"/>
                        <a:t>Weak institutionalisation of M&amp;E framework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baseline="0" dirty="0"/>
                        <a:t>Low capacity in plan formulation, implementation, research, statistics and M&amp;E </a:t>
                      </a:r>
                      <a:endParaRPr lang="en-GB" dirty="0"/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Infrastructural</a:t>
                      </a:r>
                      <a:r>
                        <a:rPr lang="en-GB" baseline="0" dirty="0"/>
                        <a:t> deficit and low labour skills and technology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baseline="0" dirty="0"/>
                        <a:t>Funding challenge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827559"/>
                  </a:ext>
                </a:extLst>
              </a:tr>
              <a:tr h="20627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Stand alone MDGs with no national and State framework designed for their implementation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dirty="0"/>
                        <a:t>Late commencement of the implementation of MDGs (implementation commenced in </a:t>
                      </a:r>
                      <a:r>
                        <a:rPr lang="en-GB" dirty="0" smtClean="0"/>
                        <a:t>2005 </a:t>
                      </a:r>
                      <a:r>
                        <a:rPr lang="en-GB" dirty="0"/>
                        <a:t>as against 2000)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dirty="0" smtClean="0"/>
                        <a:t>Insecurity </a:t>
                      </a:r>
                      <a:r>
                        <a:rPr lang="en-GB" dirty="0"/>
                        <a:t>and Growing socio-economic and geographical inequalities has been a bottleneck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533784"/>
                  </a:ext>
                </a:extLst>
              </a:tr>
            </a:tbl>
          </a:graphicData>
        </a:graphic>
      </p:graphicFrame>
      <p:sp>
        <p:nvSpPr>
          <p:cNvPr id="5" name="Rectangle: Rounded Corners 4"/>
          <p:cNvSpPr/>
          <p:nvPr/>
        </p:nvSpPr>
        <p:spPr>
          <a:xfrm>
            <a:off x="1065660" y="5101623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MDGs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066799" y="2735996"/>
            <a:ext cx="2467897" cy="766916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Plans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502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23125" y="50800"/>
            <a:ext cx="10725851" cy="711200"/>
          </a:xfrm>
        </p:spPr>
        <p:txBody>
          <a:bodyPr>
            <a:noAutofit/>
          </a:bodyPr>
          <a:lstStyle/>
          <a:p>
            <a:r>
              <a:rPr lang="en-GB" altLang="en-US" sz="2800" b="1" dirty="0"/>
              <a:t>4.0	The Successor National Strategic Plan: Key Elements and Principles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0375B4-DB57-4926-97CE-D9606005D198}" type="slidenum">
              <a:rPr lang="en-US" altLang="en-US">
                <a:latin typeface="Garamond" panose="02020404030301010803" pitchFamily="18" charset="0"/>
              </a:rPr>
              <a:pPr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 flipH="1">
            <a:off x="1190846" y="618465"/>
            <a:ext cx="1076014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altLang="en-US" sz="1600" dirty="0"/>
              <a:t>Government’s policy thrust for 2017-2020 Medium Term Successor National Strategic Plan builds on the framework of the Strategic Implementation Plan </a:t>
            </a:r>
            <a:r>
              <a:rPr lang="en-GB" altLang="en-US" sz="1600" dirty="0" smtClean="0"/>
              <a:t>(SIP) for 2016 Budget</a:t>
            </a:r>
            <a:endParaRPr lang="en-GB" alt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1600" dirty="0"/>
              <a:t>This will </a:t>
            </a:r>
            <a:r>
              <a:rPr lang="en-GB" altLang="en-US" sz="1600" dirty="0" smtClean="0"/>
              <a:t>be </a:t>
            </a:r>
            <a:r>
              <a:rPr lang="en-GB" altLang="en-US" sz="1600" dirty="0"/>
              <a:t>guided by the </a:t>
            </a:r>
            <a:r>
              <a:rPr lang="en-GB" altLang="en-US" sz="1600" dirty="0" smtClean="0"/>
              <a:t>AU </a:t>
            </a:r>
            <a:r>
              <a:rPr lang="en-GB" altLang="en-US" sz="1600" dirty="0"/>
              <a:t>Agenda 2063 and SDGs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1600" dirty="0"/>
              <a:t>It is designed to ensure </a:t>
            </a:r>
            <a:r>
              <a:rPr lang="en-GB" altLang="en-US" sz="1600" dirty="0" smtClean="0"/>
              <a:t>macro-economic </a:t>
            </a:r>
            <a:r>
              <a:rPr lang="en-GB" altLang="en-US" sz="1600" dirty="0"/>
              <a:t>stability, improve efficiency in resources allocation, reflate the economy out of recession </a:t>
            </a:r>
            <a:r>
              <a:rPr lang="en-GB" altLang="en-US" sz="1600" dirty="0" smtClean="0"/>
              <a:t>and foster sustainable and </a:t>
            </a:r>
            <a:r>
              <a:rPr lang="en-GB" altLang="en-US" sz="1600" dirty="0"/>
              <a:t>inclusive growth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1600" dirty="0"/>
              <a:t>Also aimed at diversifying the productive base of the economy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1600" dirty="0"/>
              <a:t>The various priority programmes are to be implemented along 6 major pillars namely: (</a:t>
            </a:r>
            <a:r>
              <a:rPr lang="en-GB" altLang="en-US" sz="1600" dirty="0" err="1"/>
              <a:t>i</a:t>
            </a:r>
            <a:r>
              <a:rPr lang="en-GB" altLang="en-US" sz="1600" dirty="0"/>
              <a:t>) Economic Reforms, (ii) Infrastructure, (iii) Governance &amp; Security, (iv) Environment, (v) Social Investment , (vi) State and Regional Development 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023125" y="3637935"/>
            <a:ext cx="4809334" cy="3584049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>
            <a:lvl1pPr marL="285750" indent="-28575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Improved planning, budgeting, and Monitoring and Evaluation Framework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the Quality of Expenditure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Sector Management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Revenue </a:t>
            </a:r>
            <a:r>
              <a:rPr lang="en-GB" altLang="en-US" sz="13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mobilization, </a:t>
            </a: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the non-oil sector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Sustainable Debt Management 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Intensifying economic Diversification efforts of the Government and Strengthening linkages in the Economy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Sustain the Zero-based Budgeting approach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sz="13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conducive business environment for investment </a:t>
            </a:r>
          </a:p>
          <a:p>
            <a:pPr>
              <a:buFont typeface="Arial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Stimulate Investment into the Solid Minerals sector, and plug Revenue Leakages in the Sector</a:t>
            </a:r>
          </a:p>
          <a:p>
            <a:pPr>
              <a:buFont typeface="Arial" charset="0"/>
              <a:buChar char="•"/>
              <a:defRPr/>
            </a:pPr>
            <a:r>
              <a:rPr 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 Measures to Achieve Self-Sufficiency &amp;Become Net Exporters of a selected agric products: rice-2018, tomato paste-2016,wheat-2019.</a:t>
            </a:r>
          </a:p>
          <a:p>
            <a:pPr>
              <a:buFont typeface="Arial" charset="0"/>
              <a:buChar char="•"/>
              <a:defRPr/>
            </a:pPr>
            <a:r>
              <a:rPr lang="en-GB" sz="1300" dirty="0">
                <a:solidFill>
                  <a:schemeClr val="dk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of MSMEs &amp; skills</a:t>
            </a:r>
            <a:endParaRPr 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GB" altLang="en-US" sz="13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Arial" charset="0"/>
              <a:buChar char="•"/>
              <a:defRPr/>
            </a:pPr>
            <a:endParaRPr lang="en-GB" altLang="en-US" sz="13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7288" y="2896464"/>
            <a:ext cx="3900511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Reforms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832459" y="2992436"/>
            <a:ext cx="2921294" cy="685800"/>
          </a:xfrm>
          <a:prstGeom prst="rect">
            <a:avLst/>
          </a:prstGeom>
          <a:solidFill>
            <a:srgbClr val="35742A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lt1"/>
                </a:solidFill>
              </a:rPr>
              <a:t>Social Investment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9022486" y="2725736"/>
            <a:ext cx="2926487" cy="609600"/>
          </a:xfrm>
          <a:prstGeom prst="rect">
            <a:avLst/>
          </a:prstGeom>
          <a:solidFill>
            <a:srgbClr val="35742A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lt1"/>
                </a:solidFill>
              </a:rPr>
              <a:t>Infrastructure Development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884958" y="3581400"/>
            <a:ext cx="2959395" cy="3276600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Protecting the poor and most vulnerable</a:t>
            </a:r>
          </a:p>
          <a:p>
            <a:pPr marL="285750" indent="-285750">
              <a:buFontTx/>
              <a:buChar char="-"/>
              <a:defRPr/>
            </a:pPr>
            <a:r>
              <a:rPr lang="en-GB" sz="1600" dirty="0">
                <a:solidFill>
                  <a:schemeClr val="dk1"/>
                </a:solidFill>
              </a:rPr>
              <a:t>Providing affordable  and quality education</a:t>
            </a:r>
          </a:p>
          <a:p>
            <a:pPr marL="285750" indent="-285750">
              <a:buFontTx/>
              <a:buChar char="-"/>
              <a:defRPr/>
            </a:pPr>
            <a:r>
              <a:rPr lang="en-GB" sz="1600" dirty="0">
                <a:solidFill>
                  <a:schemeClr val="dk1"/>
                </a:solidFill>
              </a:rPr>
              <a:t>Providing qualitative and affordable health care </a:t>
            </a:r>
          </a:p>
          <a:p>
            <a:pPr marL="285750" indent="-285750">
              <a:buFontTx/>
              <a:buChar char="-"/>
              <a:defRPr/>
            </a:pPr>
            <a:r>
              <a:rPr lang="en-GB" sz="1600" dirty="0">
                <a:solidFill>
                  <a:schemeClr val="dk1"/>
                </a:solidFill>
              </a:rPr>
              <a:t>Improving overall living standard of Nigerians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Job creation and social inclusion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School feeding programme and </a:t>
            </a:r>
            <a:r>
              <a:rPr lang="en-GB" sz="1600" dirty="0" err="1">
                <a:solidFill>
                  <a:schemeClr val="dk1"/>
                </a:solidFill>
              </a:rPr>
              <a:t>CCT</a:t>
            </a:r>
            <a:endParaRPr lang="en-GB" sz="1600" dirty="0">
              <a:solidFill>
                <a:schemeClr val="dk1"/>
              </a:solidFill>
            </a:endParaRPr>
          </a:p>
          <a:p>
            <a:pPr marL="285750" indent="-285750">
              <a:defRPr/>
            </a:pPr>
            <a:r>
              <a:rPr lang="en-GB" sz="1600" dirty="0">
                <a:solidFill>
                  <a:schemeClr val="dk1"/>
                </a:solidFill>
              </a:rPr>
              <a:t>     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8986976" y="3335335"/>
            <a:ext cx="2961998" cy="3242445"/>
          </a:xfrm>
          <a:prstGeom prst="rect">
            <a:avLst/>
          </a:prstGeom>
          <a:gradFill rotWithShape="1">
            <a:gsLst>
              <a:gs pos="0">
                <a:srgbClr val="B4D6B1"/>
              </a:gs>
              <a:gs pos="35001">
                <a:srgbClr val="CBE1C9"/>
              </a:gs>
              <a:gs pos="100000">
                <a:srgbClr val="EBF4EA"/>
              </a:gs>
            </a:gsLst>
            <a:lin ang="16200000" scaled="1"/>
          </a:gradFill>
          <a:ln w="9525">
            <a:solidFill>
              <a:srgbClr val="327327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 err="1" smtClean="0">
                <a:solidFill>
                  <a:schemeClr val="dk1"/>
                </a:solidFill>
              </a:rPr>
              <a:t>Increasedaccess</a:t>
            </a:r>
            <a:r>
              <a:rPr lang="en-GB" sz="1600" dirty="0" smtClean="0">
                <a:solidFill>
                  <a:schemeClr val="dk1"/>
                </a:solidFill>
              </a:rPr>
              <a:t> </a:t>
            </a:r>
            <a:r>
              <a:rPr lang="en-GB" sz="1600" dirty="0">
                <a:solidFill>
                  <a:schemeClr val="dk1"/>
                </a:solidFill>
              </a:rPr>
              <a:t>to energy supply and improved  inter-modal transportation infrastructure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Setup an Infrastructure Fund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Promote Public-Private Partnership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Increasing stock of basic social amenities (housing, water, health centres, vocational centres)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dk1"/>
                </a:solidFill>
              </a:rPr>
              <a:t>Completion of critical ongoing capital projects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162" y="0"/>
            <a:ext cx="969963" cy="6858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8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46" y="116588"/>
            <a:ext cx="960817" cy="9291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303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7761</TotalTime>
  <Words>2258</Words>
  <Application>Microsoft Office PowerPoint</Application>
  <PresentationFormat>Custom</PresentationFormat>
  <Paragraphs>420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Chart</vt:lpstr>
      <vt:lpstr>    THE SUCCESSOR NATIONAL STRATEGIC PLAN: WHAT LINK WITH ECONOMIC DIVERSIFICATION AND THE SDGs?  Presented at the Joint Planning Board  (JPB) Meeting Holding in Kano, Kano State </vt:lpstr>
      <vt:lpstr>OUTLINE</vt:lpstr>
      <vt:lpstr>1.0 Introduction   </vt:lpstr>
      <vt:lpstr>1.0 Introduction …/2   </vt:lpstr>
      <vt:lpstr>2.0 Structure of the Nigerian Economy</vt:lpstr>
      <vt:lpstr>2.0 Structure of the Nigerian Economy …/2</vt:lpstr>
      <vt:lpstr>2.0 The Structure of the Nigerian Economy …/3</vt:lpstr>
      <vt:lpstr>3.0 Lessons From the Implementation of  Previous National Plans and MDGs </vt:lpstr>
      <vt:lpstr>4.0 The Successor National Strategic Plan: Key Elements and Principles</vt:lpstr>
      <vt:lpstr>4.0 The Successor National Strategic Plan: Key Elements and Principles                 …/2</vt:lpstr>
      <vt:lpstr>4.1  Broad Macroeconomic Objectives</vt:lpstr>
      <vt:lpstr>4.2  Key Underlying Assumptions</vt:lpstr>
      <vt:lpstr>4.3 Growth Projections, 2016-2020</vt:lpstr>
      <vt:lpstr>5.0 How Do We Mainstream SDGs and Economic  Diversification Strategy into the Successor  National and States Plans?</vt:lpstr>
      <vt:lpstr>5.0 How Do We Mainstream SDGs and Economic  Diversification Strategy into the Successor  National and States Plans? …./2</vt:lpstr>
      <vt:lpstr>5.0 How Do We Mainstream SDGs and Economic  Diversification Strategy into the Successor  National and States Plans? …/2</vt:lpstr>
      <vt:lpstr>5.0 How Do We Mainstream SDGs and Economic  Diversification Strategy into the Successor  National and States Plans? …/3</vt:lpstr>
      <vt:lpstr>6.0 Key Issues and Challenges</vt:lpstr>
      <vt:lpstr>7.0 Policy Recommendations</vt:lpstr>
      <vt:lpstr>7.0 Policy Recommendations..../2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SUCCESSOR NATIONAL STRATEGIC PLAN: WHAT LINK WITH ECONOMIC DIVERSIFICATION</dc:title>
  <dc:creator>philip Obasi</dc:creator>
  <cp:lastModifiedBy>NPC</cp:lastModifiedBy>
  <cp:revision>138</cp:revision>
  <cp:lastPrinted>2016-08-16T14:11:24Z</cp:lastPrinted>
  <dcterms:created xsi:type="dcterms:W3CDTF">2016-08-11T18:16:57Z</dcterms:created>
  <dcterms:modified xsi:type="dcterms:W3CDTF">2016-08-23T05:37:59Z</dcterms:modified>
</cp:coreProperties>
</file>