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59" r:id="rId6"/>
    <p:sldId id="271" r:id="rId7"/>
    <p:sldId id="260" r:id="rId8"/>
    <p:sldId id="268" r:id="rId9"/>
    <p:sldId id="261" r:id="rId10"/>
    <p:sldId id="262" r:id="rId11"/>
    <p:sldId id="263" r:id="rId12"/>
    <p:sldId id="264" r:id="rId13"/>
    <p:sldId id="267" r:id="rId14"/>
    <p:sldId id="270" r:id="rId15"/>
    <p:sldId id="272" r:id="rId16"/>
    <p:sldId id="266" r:id="rId17"/>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74FD30-75DB-47F4-AA69-F339F21D90E1}"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9E1C496D-392D-4878-A9D8-16344621D0C3}">
      <dgm:prSet custT="1"/>
      <dgm:spPr/>
      <dgm:t>
        <a:bodyPr/>
        <a:lstStyle/>
        <a:p>
          <a:r>
            <a:rPr lang="en-GB" sz="1600" dirty="0">
              <a:solidFill>
                <a:schemeClr val="bg1"/>
              </a:solidFill>
              <a:latin typeface="Candara" panose="020E0502030303020204" pitchFamily="34" charset="0"/>
            </a:rPr>
            <a:t>The NGFS Library has five sections within the library space. They are;</a:t>
          </a:r>
          <a:endParaRPr lang="en-US" sz="1600" dirty="0">
            <a:solidFill>
              <a:schemeClr val="bg1"/>
            </a:solidFill>
            <a:latin typeface="Candara" panose="020E0502030303020204" pitchFamily="34" charset="0"/>
          </a:endParaRPr>
        </a:p>
      </dgm:t>
    </dgm:pt>
    <dgm:pt modelId="{165BD120-46E3-4244-A3AD-A7B7DAB46973}" type="parTrans" cxnId="{56B91E90-40AE-4FDD-8C4C-7DC42297B1BA}">
      <dgm:prSet/>
      <dgm:spPr/>
      <dgm:t>
        <a:bodyPr/>
        <a:lstStyle/>
        <a:p>
          <a:endParaRPr lang="en-US"/>
        </a:p>
      </dgm:t>
    </dgm:pt>
    <dgm:pt modelId="{FE2DE278-23A7-4A4E-8578-07D6AC5CD49A}" type="sibTrans" cxnId="{56B91E90-40AE-4FDD-8C4C-7DC42297B1BA}">
      <dgm:prSet/>
      <dgm:spPr/>
      <dgm:t>
        <a:bodyPr/>
        <a:lstStyle/>
        <a:p>
          <a:endParaRPr lang="en-US"/>
        </a:p>
      </dgm:t>
    </dgm:pt>
    <dgm:pt modelId="{D679CD00-CF06-43E5-B4EA-BFEBEE62ABF6}">
      <dgm:prSet custT="1"/>
      <dgm:spPr/>
      <dgm:t>
        <a:bodyPr/>
        <a:lstStyle/>
        <a:p>
          <a:pPr algn="just"/>
          <a:r>
            <a:rPr lang="en-US" sz="1100" b="1" dirty="0">
              <a:solidFill>
                <a:schemeClr val="bg1"/>
              </a:solidFill>
              <a:latin typeface="Candara" panose="020E0502030303020204" pitchFamily="34" charset="0"/>
            </a:rPr>
            <a:t>REFERENCE SECTION: </a:t>
          </a:r>
          <a:r>
            <a:rPr lang="en-GB" sz="1100" dirty="0">
              <a:solidFill>
                <a:schemeClr val="bg1"/>
              </a:solidFill>
              <a:latin typeface="Candara" panose="020E0502030303020204" pitchFamily="34" charset="0"/>
            </a:rPr>
            <a:t>The reference section</a:t>
          </a:r>
          <a:r>
            <a:rPr lang="en-US" sz="1100" dirty="0">
              <a:solidFill>
                <a:schemeClr val="bg1"/>
              </a:solidFill>
              <a:latin typeface="Candara" panose="020E0502030303020204" pitchFamily="34" charset="0"/>
            </a:rPr>
            <a:t> </a:t>
          </a:r>
          <a:r>
            <a:rPr lang="en-GB" sz="1100" dirty="0">
              <a:solidFill>
                <a:schemeClr val="bg1"/>
              </a:solidFill>
              <a:latin typeface="Candara" panose="020E0502030303020204" pitchFamily="34" charset="0"/>
            </a:rPr>
            <a:t>provides reference services to </a:t>
          </a:r>
          <a:r>
            <a:rPr lang="en-US" sz="1100" dirty="0">
              <a:solidFill>
                <a:schemeClr val="bg1"/>
              </a:solidFill>
              <a:latin typeface="Candara" panose="020E0502030303020204" pitchFamily="34" charset="0"/>
            </a:rPr>
            <a:t>internal and external patrons of the library</a:t>
          </a:r>
          <a:r>
            <a:rPr lang="en-GB" sz="1100" dirty="0">
              <a:solidFill>
                <a:schemeClr val="bg1"/>
              </a:solidFill>
              <a:latin typeface="Candara" panose="020E0502030303020204" pitchFamily="34" charset="0"/>
            </a:rPr>
            <a:t>. Th</a:t>
          </a:r>
          <a:r>
            <a:rPr lang="en-US" sz="1100" dirty="0">
              <a:solidFill>
                <a:schemeClr val="bg1"/>
              </a:solidFill>
              <a:latin typeface="Candara" panose="020E0502030303020204" pitchFamily="34" charset="0"/>
            </a:rPr>
            <a:t>is section is the duty point of the librarian </a:t>
          </a:r>
          <a:r>
            <a:rPr lang="en-GB" sz="1100" dirty="0">
              <a:solidFill>
                <a:schemeClr val="bg1"/>
              </a:solidFill>
              <a:latin typeface="Candara" panose="020E0502030303020204" pitchFamily="34" charset="0"/>
            </a:rPr>
            <a:t>whose </a:t>
          </a:r>
          <a:r>
            <a:rPr lang="en-US" sz="1100" dirty="0">
              <a:solidFill>
                <a:schemeClr val="bg1"/>
              </a:solidFill>
              <a:latin typeface="Candara" panose="020E0502030303020204" pitchFamily="34" charset="0"/>
            </a:rPr>
            <a:t>responsibility</a:t>
          </a:r>
          <a:r>
            <a:rPr lang="en-GB" sz="1100" dirty="0">
              <a:solidFill>
                <a:schemeClr val="bg1"/>
              </a:solidFill>
              <a:latin typeface="Candara" panose="020E0502030303020204" pitchFamily="34" charset="0"/>
            </a:rPr>
            <a:t> is to assist </a:t>
          </a:r>
          <a:r>
            <a:rPr lang="en-US" sz="1100" dirty="0">
              <a:solidFill>
                <a:schemeClr val="bg1"/>
              </a:solidFill>
              <a:latin typeface="Candara" panose="020E0502030303020204" pitchFamily="34" charset="0"/>
            </a:rPr>
            <a:t>patrons by providing answers to specific enquires, instruct and guide patrons on the use of the library and assist </a:t>
          </a:r>
          <a:r>
            <a:rPr lang="en-GB" sz="1100" dirty="0">
              <a:solidFill>
                <a:schemeClr val="bg1"/>
              </a:solidFill>
              <a:latin typeface="Candara" panose="020E0502030303020204" pitchFamily="34" charset="0"/>
            </a:rPr>
            <a:t>in getting information from the library resources for study, research and </a:t>
          </a:r>
          <a:r>
            <a:rPr lang="en-US" sz="1100" dirty="0">
              <a:solidFill>
                <a:schemeClr val="bg1"/>
              </a:solidFill>
              <a:latin typeface="Candara" panose="020E0502030303020204" pitchFamily="34" charset="0"/>
            </a:rPr>
            <a:t>learning</a:t>
          </a:r>
          <a:r>
            <a:rPr lang="en-GB" sz="1100"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The workstation is also located within the reference section of the library for ease of carrying out daily library task such as scanning, printing, and binding of documents.</a:t>
          </a:r>
        </a:p>
      </dgm:t>
    </dgm:pt>
    <dgm:pt modelId="{04EB4287-7CAA-443B-A6AB-119918C43B9C}" type="parTrans" cxnId="{31C52052-53F5-4C4C-98CB-94AC519F1DA4}">
      <dgm:prSet/>
      <dgm:spPr/>
      <dgm:t>
        <a:bodyPr/>
        <a:lstStyle/>
        <a:p>
          <a:endParaRPr lang="en-US"/>
        </a:p>
      </dgm:t>
    </dgm:pt>
    <dgm:pt modelId="{78691894-3C59-411C-B4F1-E2E412A10734}" type="sibTrans" cxnId="{31C52052-53F5-4C4C-98CB-94AC519F1DA4}">
      <dgm:prSet/>
      <dgm:spPr/>
      <dgm:t>
        <a:bodyPr/>
        <a:lstStyle/>
        <a:p>
          <a:endParaRPr lang="en-US"/>
        </a:p>
      </dgm:t>
    </dgm:pt>
    <dgm:pt modelId="{E4F2E981-A3B8-4D62-A5AF-CB24968DF57C}">
      <dgm:prSet custT="1"/>
      <dgm:spPr/>
      <dgm:t>
        <a:bodyPr/>
        <a:lstStyle/>
        <a:p>
          <a:pPr algn="just"/>
          <a:r>
            <a:rPr lang="en-US" sz="1200" b="1" dirty="0">
              <a:solidFill>
                <a:schemeClr val="bg1"/>
              </a:solidFill>
              <a:latin typeface="Candara" panose="020E0502030303020204" pitchFamily="34" charset="0"/>
            </a:rPr>
            <a:t>NEW ARRIVAL: </a:t>
          </a:r>
          <a:r>
            <a:rPr lang="en-US" sz="1200" dirty="0">
              <a:solidFill>
                <a:schemeClr val="bg1"/>
              </a:solidFill>
              <a:latin typeface="Candara" panose="020E0502030303020204" pitchFamily="34" charset="0"/>
            </a:rPr>
            <a:t>This section of the library is used for the display of new acquisitions or collections for a limited amount of time (usually 3 weeks) for the library patrons to have a chance to browse the new acquisitions or collections of the library before they are shelved appropriately. Confidential documents are excluded from the collections that are displayed.</a:t>
          </a:r>
        </a:p>
      </dgm:t>
    </dgm:pt>
    <dgm:pt modelId="{F2B0BFA3-22F2-4C44-BF9B-A6BB9A39B4E8}" type="parTrans" cxnId="{1B7C9345-9142-4BDA-ADE0-04C0C91342E7}">
      <dgm:prSet/>
      <dgm:spPr/>
      <dgm:t>
        <a:bodyPr/>
        <a:lstStyle/>
        <a:p>
          <a:endParaRPr lang="en-US"/>
        </a:p>
      </dgm:t>
    </dgm:pt>
    <dgm:pt modelId="{91B92AE3-B4ED-4C4C-99A5-F689FF924C9B}" type="sibTrans" cxnId="{1B7C9345-9142-4BDA-ADE0-04C0C91342E7}">
      <dgm:prSet/>
      <dgm:spPr/>
      <dgm:t>
        <a:bodyPr/>
        <a:lstStyle/>
        <a:p>
          <a:endParaRPr lang="en-US"/>
        </a:p>
      </dgm:t>
    </dgm:pt>
    <dgm:pt modelId="{10914F99-D115-4C82-9491-AFE4C73417EF}">
      <dgm:prSet custT="1"/>
      <dgm:spPr/>
      <dgm:t>
        <a:bodyPr/>
        <a:lstStyle/>
        <a:p>
          <a:pPr algn="just"/>
          <a:r>
            <a:rPr lang="en-US" sz="1200" b="1" dirty="0">
              <a:solidFill>
                <a:schemeClr val="bg1"/>
              </a:solidFill>
              <a:latin typeface="Candara" panose="020E0502030303020204" pitchFamily="34" charset="0"/>
            </a:rPr>
            <a:t>READING SECTION: </a:t>
          </a:r>
          <a:r>
            <a:rPr lang="en-US" sz="1200" dirty="0">
              <a:solidFill>
                <a:schemeClr val="bg1"/>
              </a:solidFill>
              <a:latin typeface="Candara" panose="020E0502030303020204" pitchFamily="34" charset="0"/>
            </a:rPr>
            <a:t>Just as the name implies; this section of the library is where patrons are allowed to sit and read after accessing the collections of the Library. This section also serves as a workstation for library patrons as there are computers on some of the tables where patrons can access the e-library or carry out personal research.</a:t>
          </a:r>
        </a:p>
      </dgm:t>
    </dgm:pt>
    <dgm:pt modelId="{A588E994-EAC1-45B0-ADE0-8B89C7D74E14}" type="parTrans" cxnId="{F701615C-2F08-4A2E-BB8C-A026C7B7CA3A}">
      <dgm:prSet/>
      <dgm:spPr/>
      <dgm:t>
        <a:bodyPr/>
        <a:lstStyle/>
        <a:p>
          <a:endParaRPr lang="en-US"/>
        </a:p>
      </dgm:t>
    </dgm:pt>
    <dgm:pt modelId="{76F02965-4BC3-4CE9-A508-A87BCC500627}" type="sibTrans" cxnId="{F701615C-2F08-4A2E-BB8C-A026C7B7CA3A}">
      <dgm:prSet/>
      <dgm:spPr/>
      <dgm:t>
        <a:bodyPr/>
        <a:lstStyle/>
        <a:p>
          <a:endParaRPr lang="en-US"/>
        </a:p>
      </dgm:t>
    </dgm:pt>
    <dgm:pt modelId="{DD523D49-18EC-40DA-9D48-03542DF05D71}">
      <dgm:prSet custT="1"/>
      <dgm:spPr/>
      <dgm:t>
        <a:bodyPr/>
        <a:lstStyle/>
        <a:p>
          <a:pPr algn="just"/>
          <a:r>
            <a:rPr lang="en-US" sz="1200" b="1" dirty="0">
              <a:solidFill>
                <a:schemeClr val="bg1"/>
              </a:solidFill>
              <a:latin typeface="Candara" panose="020E0502030303020204" pitchFamily="34" charset="0"/>
            </a:rPr>
            <a:t>BOOKSHELVE SECTION: </a:t>
          </a:r>
          <a:r>
            <a:rPr lang="en-US" sz="1200" dirty="0">
              <a:solidFill>
                <a:schemeClr val="bg1"/>
              </a:solidFill>
              <a:latin typeface="Candara" panose="020E0502030303020204" pitchFamily="34" charset="0"/>
            </a:rPr>
            <a:t>This section is where the library books are shelved, classified and displayed with appropriate label to enable patrons have easy access to documents. There are also closed shelves that stores confidential documents.</a:t>
          </a:r>
        </a:p>
      </dgm:t>
    </dgm:pt>
    <dgm:pt modelId="{4CAC5421-004C-46FA-8BA3-BE1C49DBE6CB}" type="parTrans" cxnId="{510C6379-2D2B-419E-9B68-EFD55804D3D0}">
      <dgm:prSet/>
      <dgm:spPr/>
      <dgm:t>
        <a:bodyPr/>
        <a:lstStyle/>
        <a:p>
          <a:endParaRPr lang="en-US"/>
        </a:p>
      </dgm:t>
    </dgm:pt>
    <dgm:pt modelId="{CF380BDB-9CEA-41FF-AAD3-0B046FA3D760}" type="sibTrans" cxnId="{510C6379-2D2B-419E-9B68-EFD55804D3D0}">
      <dgm:prSet/>
      <dgm:spPr/>
      <dgm:t>
        <a:bodyPr/>
        <a:lstStyle/>
        <a:p>
          <a:endParaRPr lang="en-US"/>
        </a:p>
      </dgm:t>
    </dgm:pt>
    <dgm:pt modelId="{CB2D9B10-5E07-433F-88DD-42B5477F2BA5}">
      <dgm:prSet custT="1"/>
      <dgm:spPr/>
      <dgm:t>
        <a:bodyPr/>
        <a:lstStyle/>
        <a:p>
          <a:pPr algn="just"/>
          <a:r>
            <a:rPr lang="en-US" sz="1200" b="1" dirty="0">
              <a:solidFill>
                <a:schemeClr val="bg1"/>
              </a:solidFill>
              <a:latin typeface="Candara" panose="020E0502030303020204" pitchFamily="34" charset="0"/>
            </a:rPr>
            <a:t>Relaxation Lounge: </a:t>
          </a:r>
          <a:r>
            <a:rPr lang="en-US" sz="1200" dirty="0">
              <a:solidFill>
                <a:schemeClr val="bg1"/>
              </a:solidFill>
              <a:latin typeface="Candara" panose="020E0502030303020204" pitchFamily="34" charset="0"/>
            </a:rPr>
            <a:t>The section is where library patrons can sit, relax, and unwind. It is a perfect spot for reading newsletters, magazines, and newspapers. There will also be other activities going on in this space such as playing of educative games. All the activities to be carried out by patrons in this space is to be done moderately and quietly so as not to cause distraction to other library patrons.</a:t>
          </a:r>
        </a:p>
      </dgm:t>
    </dgm:pt>
    <dgm:pt modelId="{50C4CB5F-5E11-4347-BD32-3A14C1815E7E}" type="parTrans" cxnId="{CEDEF994-C341-46C8-8B98-892D713CC633}">
      <dgm:prSet/>
      <dgm:spPr/>
      <dgm:t>
        <a:bodyPr/>
        <a:lstStyle/>
        <a:p>
          <a:endParaRPr lang="en-US"/>
        </a:p>
      </dgm:t>
    </dgm:pt>
    <dgm:pt modelId="{EF73AA6E-D6E2-4656-BBE5-DB36C6E9AAA4}" type="sibTrans" cxnId="{CEDEF994-C341-46C8-8B98-892D713CC633}">
      <dgm:prSet/>
      <dgm:spPr/>
      <dgm:t>
        <a:bodyPr/>
        <a:lstStyle/>
        <a:p>
          <a:endParaRPr lang="en-US"/>
        </a:p>
      </dgm:t>
    </dgm:pt>
    <dgm:pt modelId="{C7C0D8DC-232E-4748-86A5-43E6DB7C86B0}" type="pres">
      <dgm:prSet presAssocID="{0174FD30-75DB-47F4-AA69-F339F21D90E1}" presName="linear" presStyleCnt="0">
        <dgm:presLayoutVars>
          <dgm:animLvl val="lvl"/>
          <dgm:resizeHandles val="exact"/>
        </dgm:presLayoutVars>
      </dgm:prSet>
      <dgm:spPr/>
      <dgm:t>
        <a:bodyPr/>
        <a:lstStyle/>
        <a:p>
          <a:endParaRPr lang="en-US"/>
        </a:p>
      </dgm:t>
    </dgm:pt>
    <dgm:pt modelId="{733F9441-901B-4135-BC8D-86B2FB8E4090}" type="pres">
      <dgm:prSet presAssocID="{9E1C496D-392D-4878-A9D8-16344621D0C3}" presName="parentText" presStyleLbl="node1" presStyleIdx="0" presStyleCnt="6" custScaleY="36581">
        <dgm:presLayoutVars>
          <dgm:chMax val="0"/>
          <dgm:bulletEnabled val="1"/>
        </dgm:presLayoutVars>
      </dgm:prSet>
      <dgm:spPr/>
      <dgm:t>
        <a:bodyPr/>
        <a:lstStyle/>
        <a:p>
          <a:endParaRPr lang="en-US"/>
        </a:p>
      </dgm:t>
    </dgm:pt>
    <dgm:pt modelId="{59308286-A409-48AE-B6CB-86E44E38C74D}" type="pres">
      <dgm:prSet presAssocID="{FE2DE278-23A7-4A4E-8578-07D6AC5CD49A}" presName="spacer" presStyleCnt="0"/>
      <dgm:spPr/>
    </dgm:pt>
    <dgm:pt modelId="{F3801DA8-ED88-4E9C-9264-1BAD45FBBD90}" type="pres">
      <dgm:prSet presAssocID="{D679CD00-CF06-43E5-B4EA-BFEBEE62ABF6}" presName="parentText" presStyleLbl="node1" presStyleIdx="1" presStyleCnt="6" custScaleY="118987">
        <dgm:presLayoutVars>
          <dgm:chMax val="0"/>
          <dgm:bulletEnabled val="1"/>
        </dgm:presLayoutVars>
      </dgm:prSet>
      <dgm:spPr/>
      <dgm:t>
        <a:bodyPr/>
        <a:lstStyle/>
        <a:p>
          <a:endParaRPr lang="en-US"/>
        </a:p>
      </dgm:t>
    </dgm:pt>
    <dgm:pt modelId="{B6C53084-1C71-4E73-80E0-6F52A96ABD20}" type="pres">
      <dgm:prSet presAssocID="{78691894-3C59-411C-B4F1-E2E412A10734}" presName="spacer" presStyleCnt="0"/>
      <dgm:spPr/>
    </dgm:pt>
    <dgm:pt modelId="{A7FB3AB4-2F9A-42CF-AB8E-9B38F5375B1E}" type="pres">
      <dgm:prSet presAssocID="{E4F2E981-A3B8-4D62-A5AF-CB24968DF57C}" presName="parentText" presStyleLbl="node1" presStyleIdx="2" presStyleCnt="6">
        <dgm:presLayoutVars>
          <dgm:chMax val="0"/>
          <dgm:bulletEnabled val="1"/>
        </dgm:presLayoutVars>
      </dgm:prSet>
      <dgm:spPr/>
      <dgm:t>
        <a:bodyPr/>
        <a:lstStyle/>
        <a:p>
          <a:endParaRPr lang="en-US"/>
        </a:p>
      </dgm:t>
    </dgm:pt>
    <dgm:pt modelId="{7C7B4BFF-DD9B-4275-BEF9-A2E288A6722D}" type="pres">
      <dgm:prSet presAssocID="{91B92AE3-B4ED-4C4C-99A5-F689FF924C9B}" presName="spacer" presStyleCnt="0"/>
      <dgm:spPr/>
    </dgm:pt>
    <dgm:pt modelId="{C4EDE3AA-A41C-4D07-B396-B4826C388C5B}" type="pres">
      <dgm:prSet presAssocID="{10914F99-D115-4C82-9491-AFE4C73417EF}" presName="parentText" presStyleLbl="node1" presStyleIdx="3" presStyleCnt="6">
        <dgm:presLayoutVars>
          <dgm:chMax val="0"/>
          <dgm:bulletEnabled val="1"/>
        </dgm:presLayoutVars>
      </dgm:prSet>
      <dgm:spPr/>
      <dgm:t>
        <a:bodyPr/>
        <a:lstStyle/>
        <a:p>
          <a:endParaRPr lang="en-US"/>
        </a:p>
      </dgm:t>
    </dgm:pt>
    <dgm:pt modelId="{DE14730C-6C76-43B9-9FD4-CC14559A4C0B}" type="pres">
      <dgm:prSet presAssocID="{76F02965-4BC3-4CE9-A508-A87BCC500627}" presName="spacer" presStyleCnt="0"/>
      <dgm:spPr/>
    </dgm:pt>
    <dgm:pt modelId="{4489FABA-4C84-4D27-B172-D77F41559951}" type="pres">
      <dgm:prSet presAssocID="{DD523D49-18EC-40DA-9D48-03542DF05D71}" presName="parentText" presStyleLbl="node1" presStyleIdx="4" presStyleCnt="6">
        <dgm:presLayoutVars>
          <dgm:chMax val="0"/>
          <dgm:bulletEnabled val="1"/>
        </dgm:presLayoutVars>
      </dgm:prSet>
      <dgm:spPr/>
      <dgm:t>
        <a:bodyPr/>
        <a:lstStyle/>
        <a:p>
          <a:endParaRPr lang="en-US"/>
        </a:p>
      </dgm:t>
    </dgm:pt>
    <dgm:pt modelId="{5F69EF69-A892-4EE2-AF9E-2E29B50D8F90}" type="pres">
      <dgm:prSet presAssocID="{CF380BDB-9CEA-41FF-AAD3-0B046FA3D760}" presName="spacer" presStyleCnt="0"/>
      <dgm:spPr/>
    </dgm:pt>
    <dgm:pt modelId="{BE6AAE26-D6D9-41A7-BC70-165D3F6273D1}" type="pres">
      <dgm:prSet presAssocID="{CB2D9B10-5E07-433F-88DD-42B5477F2BA5}" presName="parentText" presStyleLbl="node1" presStyleIdx="5" presStyleCnt="6">
        <dgm:presLayoutVars>
          <dgm:chMax val="0"/>
          <dgm:bulletEnabled val="1"/>
        </dgm:presLayoutVars>
      </dgm:prSet>
      <dgm:spPr/>
      <dgm:t>
        <a:bodyPr/>
        <a:lstStyle/>
        <a:p>
          <a:endParaRPr lang="en-US"/>
        </a:p>
      </dgm:t>
    </dgm:pt>
  </dgm:ptLst>
  <dgm:cxnLst>
    <dgm:cxn modelId="{E2284DD5-B0D5-437D-94F8-656843138DE1}" type="presOf" srcId="{0174FD30-75DB-47F4-AA69-F339F21D90E1}" destId="{C7C0D8DC-232E-4748-86A5-43E6DB7C86B0}" srcOrd="0" destOrd="0" presId="urn:microsoft.com/office/officeart/2005/8/layout/vList2"/>
    <dgm:cxn modelId="{74D56292-6A1E-4177-B9DE-8FB95C0169EA}" type="presOf" srcId="{DD523D49-18EC-40DA-9D48-03542DF05D71}" destId="{4489FABA-4C84-4D27-B172-D77F41559951}" srcOrd="0" destOrd="0" presId="urn:microsoft.com/office/officeart/2005/8/layout/vList2"/>
    <dgm:cxn modelId="{56B91E90-40AE-4FDD-8C4C-7DC42297B1BA}" srcId="{0174FD30-75DB-47F4-AA69-F339F21D90E1}" destId="{9E1C496D-392D-4878-A9D8-16344621D0C3}" srcOrd="0" destOrd="0" parTransId="{165BD120-46E3-4244-A3AD-A7B7DAB46973}" sibTransId="{FE2DE278-23A7-4A4E-8578-07D6AC5CD49A}"/>
    <dgm:cxn modelId="{CEDEF994-C341-46C8-8B98-892D713CC633}" srcId="{0174FD30-75DB-47F4-AA69-F339F21D90E1}" destId="{CB2D9B10-5E07-433F-88DD-42B5477F2BA5}" srcOrd="5" destOrd="0" parTransId="{50C4CB5F-5E11-4347-BD32-3A14C1815E7E}" sibTransId="{EF73AA6E-D6E2-4656-BBE5-DB36C6E9AAA4}"/>
    <dgm:cxn modelId="{510C6379-2D2B-419E-9B68-EFD55804D3D0}" srcId="{0174FD30-75DB-47F4-AA69-F339F21D90E1}" destId="{DD523D49-18EC-40DA-9D48-03542DF05D71}" srcOrd="4" destOrd="0" parTransId="{4CAC5421-004C-46FA-8BA3-BE1C49DBE6CB}" sibTransId="{CF380BDB-9CEA-41FF-AAD3-0B046FA3D760}"/>
    <dgm:cxn modelId="{1B7C9345-9142-4BDA-ADE0-04C0C91342E7}" srcId="{0174FD30-75DB-47F4-AA69-F339F21D90E1}" destId="{E4F2E981-A3B8-4D62-A5AF-CB24968DF57C}" srcOrd="2" destOrd="0" parTransId="{F2B0BFA3-22F2-4C44-BF9B-A6BB9A39B4E8}" sibTransId="{91B92AE3-B4ED-4C4C-99A5-F689FF924C9B}"/>
    <dgm:cxn modelId="{B08A0CD0-4BB3-4D98-A45D-B042A7B7B662}" type="presOf" srcId="{CB2D9B10-5E07-433F-88DD-42B5477F2BA5}" destId="{BE6AAE26-D6D9-41A7-BC70-165D3F6273D1}" srcOrd="0" destOrd="0" presId="urn:microsoft.com/office/officeart/2005/8/layout/vList2"/>
    <dgm:cxn modelId="{A83AF170-F70A-441C-898E-8508127CBB74}" type="presOf" srcId="{10914F99-D115-4C82-9491-AFE4C73417EF}" destId="{C4EDE3AA-A41C-4D07-B396-B4826C388C5B}" srcOrd="0" destOrd="0" presId="urn:microsoft.com/office/officeart/2005/8/layout/vList2"/>
    <dgm:cxn modelId="{A3B75EE1-B93C-461B-9826-69090BEFB80C}" type="presOf" srcId="{E4F2E981-A3B8-4D62-A5AF-CB24968DF57C}" destId="{A7FB3AB4-2F9A-42CF-AB8E-9B38F5375B1E}" srcOrd="0" destOrd="0" presId="urn:microsoft.com/office/officeart/2005/8/layout/vList2"/>
    <dgm:cxn modelId="{31C52052-53F5-4C4C-98CB-94AC519F1DA4}" srcId="{0174FD30-75DB-47F4-AA69-F339F21D90E1}" destId="{D679CD00-CF06-43E5-B4EA-BFEBEE62ABF6}" srcOrd="1" destOrd="0" parTransId="{04EB4287-7CAA-443B-A6AB-119918C43B9C}" sibTransId="{78691894-3C59-411C-B4F1-E2E412A10734}"/>
    <dgm:cxn modelId="{57A5F62A-25BC-44A6-8125-01F99DC45423}" type="presOf" srcId="{9E1C496D-392D-4878-A9D8-16344621D0C3}" destId="{733F9441-901B-4135-BC8D-86B2FB8E4090}" srcOrd="0" destOrd="0" presId="urn:microsoft.com/office/officeart/2005/8/layout/vList2"/>
    <dgm:cxn modelId="{F701615C-2F08-4A2E-BB8C-A026C7B7CA3A}" srcId="{0174FD30-75DB-47F4-AA69-F339F21D90E1}" destId="{10914F99-D115-4C82-9491-AFE4C73417EF}" srcOrd="3" destOrd="0" parTransId="{A588E994-EAC1-45B0-ADE0-8B89C7D74E14}" sibTransId="{76F02965-4BC3-4CE9-A508-A87BCC500627}"/>
    <dgm:cxn modelId="{F16A4DEA-7CCE-4EC9-AF85-17CB408FEA6E}" type="presOf" srcId="{D679CD00-CF06-43E5-B4EA-BFEBEE62ABF6}" destId="{F3801DA8-ED88-4E9C-9264-1BAD45FBBD90}" srcOrd="0" destOrd="0" presId="urn:microsoft.com/office/officeart/2005/8/layout/vList2"/>
    <dgm:cxn modelId="{7EFA604D-A454-4BCF-86D1-251EA2685640}" type="presParOf" srcId="{C7C0D8DC-232E-4748-86A5-43E6DB7C86B0}" destId="{733F9441-901B-4135-BC8D-86B2FB8E4090}" srcOrd="0" destOrd="0" presId="urn:microsoft.com/office/officeart/2005/8/layout/vList2"/>
    <dgm:cxn modelId="{A2C6B78A-7B38-4540-AFE6-3094002CD1BA}" type="presParOf" srcId="{C7C0D8DC-232E-4748-86A5-43E6DB7C86B0}" destId="{59308286-A409-48AE-B6CB-86E44E38C74D}" srcOrd="1" destOrd="0" presId="urn:microsoft.com/office/officeart/2005/8/layout/vList2"/>
    <dgm:cxn modelId="{B5B36DF3-8DCB-4559-8BC0-2E619475510D}" type="presParOf" srcId="{C7C0D8DC-232E-4748-86A5-43E6DB7C86B0}" destId="{F3801DA8-ED88-4E9C-9264-1BAD45FBBD90}" srcOrd="2" destOrd="0" presId="urn:microsoft.com/office/officeart/2005/8/layout/vList2"/>
    <dgm:cxn modelId="{643BEB2A-46CD-40DF-87FE-3647311E2470}" type="presParOf" srcId="{C7C0D8DC-232E-4748-86A5-43E6DB7C86B0}" destId="{B6C53084-1C71-4E73-80E0-6F52A96ABD20}" srcOrd="3" destOrd="0" presId="urn:microsoft.com/office/officeart/2005/8/layout/vList2"/>
    <dgm:cxn modelId="{DFA8417A-F113-4884-AE00-9B1B7A28932E}" type="presParOf" srcId="{C7C0D8DC-232E-4748-86A5-43E6DB7C86B0}" destId="{A7FB3AB4-2F9A-42CF-AB8E-9B38F5375B1E}" srcOrd="4" destOrd="0" presId="urn:microsoft.com/office/officeart/2005/8/layout/vList2"/>
    <dgm:cxn modelId="{BE7BF548-D9DD-4B20-9744-13C8CAA2E8C6}" type="presParOf" srcId="{C7C0D8DC-232E-4748-86A5-43E6DB7C86B0}" destId="{7C7B4BFF-DD9B-4275-BEF9-A2E288A6722D}" srcOrd="5" destOrd="0" presId="urn:microsoft.com/office/officeart/2005/8/layout/vList2"/>
    <dgm:cxn modelId="{D1314CF3-FF21-46A2-A840-FB2EB96AFFC9}" type="presParOf" srcId="{C7C0D8DC-232E-4748-86A5-43E6DB7C86B0}" destId="{C4EDE3AA-A41C-4D07-B396-B4826C388C5B}" srcOrd="6" destOrd="0" presId="urn:microsoft.com/office/officeart/2005/8/layout/vList2"/>
    <dgm:cxn modelId="{144DAF3F-4DE0-41E4-8DB1-F45F2CD860DC}" type="presParOf" srcId="{C7C0D8DC-232E-4748-86A5-43E6DB7C86B0}" destId="{DE14730C-6C76-43B9-9FD4-CC14559A4C0B}" srcOrd="7" destOrd="0" presId="urn:microsoft.com/office/officeart/2005/8/layout/vList2"/>
    <dgm:cxn modelId="{9EE1783E-26BD-4A22-8B1B-63237D9017F4}" type="presParOf" srcId="{C7C0D8DC-232E-4748-86A5-43E6DB7C86B0}" destId="{4489FABA-4C84-4D27-B172-D77F41559951}" srcOrd="8" destOrd="0" presId="urn:microsoft.com/office/officeart/2005/8/layout/vList2"/>
    <dgm:cxn modelId="{924D5A00-FFF8-4415-BD58-8E9EFB44E3CC}" type="presParOf" srcId="{C7C0D8DC-232E-4748-86A5-43E6DB7C86B0}" destId="{5F69EF69-A892-4EE2-AF9E-2E29B50D8F90}" srcOrd="9" destOrd="0" presId="urn:microsoft.com/office/officeart/2005/8/layout/vList2"/>
    <dgm:cxn modelId="{EFB3EEBC-A722-4A69-9D4C-BC3E29921FBD}" type="presParOf" srcId="{C7C0D8DC-232E-4748-86A5-43E6DB7C86B0}" destId="{BE6AAE26-D6D9-41A7-BC70-165D3F6273D1}"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F9441-901B-4135-BC8D-86B2FB8E4090}">
      <dsp:nvSpPr>
        <dsp:cNvPr id="0" name=""/>
        <dsp:cNvSpPr/>
      </dsp:nvSpPr>
      <dsp:spPr>
        <a:xfrm>
          <a:off x="0" y="34632"/>
          <a:ext cx="7306575" cy="34667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solidFill>
                <a:schemeClr val="bg1"/>
              </a:solidFill>
              <a:latin typeface="Candara" panose="020E0502030303020204" pitchFamily="34" charset="0"/>
            </a:rPr>
            <a:t>The NGFS Library has five sections within the library space. They are;</a:t>
          </a:r>
          <a:endParaRPr lang="en-US" sz="1600" kern="1200" dirty="0">
            <a:solidFill>
              <a:schemeClr val="bg1"/>
            </a:solidFill>
            <a:latin typeface="Candara" panose="020E0502030303020204" pitchFamily="34" charset="0"/>
          </a:endParaRPr>
        </a:p>
      </dsp:txBody>
      <dsp:txXfrm>
        <a:off x="16923" y="51555"/>
        <a:ext cx="7272729" cy="312832"/>
      </dsp:txXfrm>
    </dsp:sp>
    <dsp:sp modelId="{F3801DA8-ED88-4E9C-9264-1BAD45FBBD90}">
      <dsp:nvSpPr>
        <dsp:cNvPr id="0" name=""/>
        <dsp:cNvSpPr/>
      </dsp:nvSpPr>
      <dsp:spPr>
        <a:xfrm>
          <a:off x="0" y="467710"/>
          <a:ext cx="7306575" cy="112763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n-US" sz="1100" b="1" kern="1200" dirty="0">
              <a:solidFill>
                <a:schemeClr val="bg1"/>
              </a:solidFill>
              <a:latin typeface="Candara" panose="020E0502030303020204" pitchFamily="34" charset="0"/>
            </a:rPr>
            <a:t>REFERENCE SECTION: </a:t>
          </a:r>
          <a:r>
            <a:rPr lang="en-GB" sz="1100" kern="1200" dirty="0">
              <a:solidFill>
                <a:schemeClr val="bg1"/>
              </a:solidFill>
              <a:latin typeface="Candara" panose="020E0502030303020204" pitchFamily="34" charset="0"/>
            </a:rPr>
            <a:t>The reference section</a:t>
          </a:r>
          <a:r>
            <a:rPr lang="en-US" sz="1100" kern="1200" dirty="0">
              <a:solidFill>
                <a:schemeClr val="bg1"/>
              </a:solidFill>
              <a:latin typeface="Candara" panose="020E0502030303020204" pitchFamily="34" charset="0"/>
            </a:rPr>
            <a:t> </a:t>
          </a:r>
          <a:r>
            <a:rPr lang="en-GB" sz="1100" kern="1200" dirty="0">
              <a:solidFill>
                <a:schemeClr val="bg1"/>
              </a:solidFill>
              <a:latin typeface="Candara" panose="020E0502030303020204" pitchFamily="34" charset="0"/>
            </a:rPr>
            <a:t>provides reference services to </a:t>
          </a:r>
          <a:r>
            <a:rPr lang="en-US" sz="1100" kern="1200" dirty="0">
              <a:solidFill>
                <a:schemeClr val="bg1"/>
              </a:solidFill>
              <a:latin typeface="Candara" panose="020E0502030303020204" pitchFamily="34" charset="0"/>
            </a:rPr>
            <a:t>internal and external patrons of the library</a:t>
          </a:r>
          <a:r>
            <a:rPr lang="en-GB" sz="1100" kern="1200" dirty="0">
              <a:solidFill>
                <a:schemeClr val="bg1"/>
              </a:solidFill>
              <a:latin typeface="Candara" panose="020E0502030303020204" pitchFamily="34" charset="0"/>
            </a:rPr>
            <a:t>. Th</a:t>
          </a:r>
          <a:r>
            <a:rPr lang="en-US" sz="1100" kern="1200" dirty="0">
              <a:solidFill>
                <a:schemeClr val="bg1"/>
              </a:solidFill>
              <a:latin typeface="Candara" panose="020E0502030303020204" pitchFamily="34" charset="0"/>
            </a:rPr>
            <a:t>is section is the duty point of the librarian </a:t>
          </a:r>
          <a:r>
            <a:rPr lang="en-GB" sz="1100" kern="1200" dirty="0">
              <a:solidFill>
                <a:schemeClr val="bg1"/>
              </a:solidFill>
              <a:latin typeface="Candara" panose="020E0502030303020204" pitchFamily="34" charset="0"/>
            </a:rPr>
            <a:t>whose </a:t>
          </a:r>
          <a:r>
            <a:rPr lang="en-US" sz="1100" kern="1200" dirty="0">
              <a:solidFill>
                <a:schemeClr val="bg1"/>
              </a:solidFill>
              <a:latin typeface="Candara" panose="020E0502030303020204" pitchFamily="34" charset="0"/>
            </a:rPr>
            <a:t>responsibility</a:t>
          </a:r>
          <a:r>
            <a:rPr lang="en-GB" sz="1100" kern="1200" dirty="0">
              <a:solidFill>
                <a:schemeClr val="bg1"/>
              </a:solidFill>
              <a:latin typeface="Candara" panose="020E0502030303020204" pitchFamily="34" charset="0"/>
            </a:rPr>
            <a:t> is to assist </a:t>
          </a:r>
          <a:r>
            <a:rPr lang="en-US" sz="1100" kern="1200" dirty="0">
              <a:solidFill>
                <a:schemeClr val="bg1"/>
              </a:solidFill>
              <a:latin typeface="Candara" panose="020E0502030303020204" pitchFamily="34" charset="0"/>
            </a:rPr>
            <a:t>patrons by providing answers to specific enquires, instruct and guide patrons on the use of the library and assist </a:t>
          </a:r>
          <a:r>
            <a:rPr lang="en-GB" sz="1100" kern="1200" dirty="0">
              <a:solidFill>
                <a:schemeClr val="bg1"/>
              </a:solidFill>
              <a:latin typeface="Candara" panose="020E0502030303020204" pitchFamily="34" charset="0"/>
            </a:rPr>
            <a:t>in getting information from the library resources for study, research and </a:t>
          </a:r>
          <a:r>
            <a:rPr lang="en-US" sz="1100" kern="1200" dirty="0">
              <a:solidFill>
                <a:schemeClr val="bg1"/>
              </a:solidFill>
              <a:latin typeface="Candara" panose="020E0502030303020204" pitchFamily="34" charset="0"/>
            </a:rPr>
            <a:t>learning</a:t>
          </a:r>
          <a:r>
            <a:rPr lang="en-GB" sz="1100" kern="1200" dirty="0">
              <a:solidFill>
                <a:schemeClr val="bg1"/>
              </a:solidFill>
              <a:latin typeface="Candara" panose="020E0502030303020204" pitchFamily="34" charset="0"/>
            </a:rPr>
            <a:t>. </a:t>
          </a:r>
          <a:r>
            <a:rPr lang="en-US" sz="1100" kern="1200" dirty="0">
              <a:solidFill>
                <a:schemeClr val="bg1"/>
              </a:solidFill>
              <a:latin typeface="Candara" panose="020E0502030303020204" pitchFamily="34" charset="0"/>
            </a:rPr>
            <a:t>The workstation is also located within the reference section of the library for ease of carrying out daily library task such as scanning, printing, and binding of documents.</a:t>
          </a:r>
        </a:p>
      </dsp:txBody>
      <dsp:txXfrm>
        <a:off x="55047" y="522757"/>
        <a:ext cx="7196481" cy="1017545"/>
      </dsp:txXfrm>
    </dsp:sp>
    <dsp:sp modelId="{A7FB3AB4-2F9A-42CF-AB8E-9B38F5375B1E}">
      <dsp:nvSpPr>
        <dsp:cNvPr id="0" name=""/>
        <dsp:cNvSpPr/>
      </dsp:nvSpPr>
      <dsp:spPr>
        <a:xfrm>
          <a:off x="0" y="1681749"/>
          <a:ext cx="7306575" cy="9477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n-US" sz="1200" b="1" kern="1200" dirty="0">
              <a:solidFill>
                <a:schemeClr val="bg1"/>
              </a:solidFill>
              <a:latin typeface="Candara" panose="020E0502030303020204" pitchFamily="34" charset="0"/>
            </a:rPr>
            <a:t>NEW ARRIVAL: </a:t>
          </a:r>
          <a:r>
            <a:rPr lang="en-US" sz="1200" kern="1200" dirty="0">
              <a:solidFill>
                <a:schemeClr val="bg1"/>
              </a:solidFill>
              <a:latin typeface="Candara" panose="020E0502030303020204" pitchFamily="34" charset="0"/>
            </a:rPr>
            <a:t>This section of the library is used for the display of new acquisitions or collections for a limited amount of time (usually 3 weeks) for the library patrons to have a chance to browse the new acquisitions or collections of the library before they are shelved appropriately. Confidential documents are excluded from the collections that are displayed.</a:t>
          </a:r>
        </a:p>
      </dsp:txBody>
      <dsp:txXfrm>
        <a:off x="46263" y="1728012"/>
        <a:ext cx="7214049" cy="855174"/>
      </dsp:txXfrm>
    </dsp:sp>
    <dsp:sp modelId="{C4EDE3AA-A41C-4D07-B396-B4826C388C5B}">
      <dsp:nvSpPr>
        <dsp:cNvPr id="0" name=""/>
        <dsp:cNvSpPr/>
      </dsp:nvSpPr>
      <dsp:spPr>
        <a:xfrm>
          <a:off x="0" y="2715849"/>
          <a:ext cx="7306575" cy="9477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n-US" sz="1200" b="1" kern="1200" dirty="0">
              <a:solidFill>
                <a:schemeClr val="bg1"/>
              </a:solidFill>
              <a:latin typeface="Candara" panose="020E0502030303020204" pitchFamily="34" charset="0"/>
            </a:rPr>
            <a:t>READING SECTION: </a:t>
          </a:r>
          <a:r>
            <a:rPr lang="en-US" sz="1200" kern="1200" dirty="0">
              <a:solidFill>
                <a:schemeClr val="bg1"/>
              </a:solidFill>
              <a:latin typeface="Candara" panose="020E0502030303020204" pitchFamily="34" charset="0"/>
            </a:rPr>
            <a:t>Just as the name implies; this section of the library is where patrons are allowed to sit and read after accessing the collections of the Library. This section also serves as a workstation for library patrons as there are computers on some of the tables where patrons can access the e-library or carry out personal research.</a:t>
          </a:r>
        </a:p>
      </dsp:txBody>
      <dsp:txXfrm>
        <a:off x="46263" y="2762112"/>
        <a:ext cx="7214049" cy="855174"/>
      </dsp:txXfrm>
    </dsp:sp>
    <dsp:sp modelId="{4489FABA-4C84-4D27-B172-D77F41559951}">
      <dsp:nvSpPr>
        <dsp:cNvPr id="0" name=""/>
        <dsp:cNvSpPr/>
      </dsp:nvSpPr>
      <dsp:spPr>
        <a:xfrm>
          <a:off x="0" y="3749949"/>
          <a:ext cx="7306575" cy="9477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n-US" sz="1200" b="1" kern="1200" dirty="0">
              <a:solidFill>
                <a:schemeClr val="bg1"/>
              </a:solidFill>
              <a:latin typeface="Candara" panose="020E0502030303020204" pitchFamily="34" charset="0"/>
            </a:rPr>
            <a:t>BOOKSHELVE SECTION: </a:t>
          </a:r>
          <a:r>
            <a:rPr lang="en-US" sz="1200" kern="1200" dirty="0">
              <a:solidFill>
                <a:schemeClr val="bg1"/>
              </a:solidFill>
              <a:latin typeface="Candara" panose="020E0502030303020204" pitchFamily="34" charset="0"/>
            </a:rPr>
            <a:t>This section is where the library books are shelved, classified and displayed with appropriate label to enable patrons have easy access to documents. There are also closed shelves that stores confidential documents.</a:t>
          </a:r>
        </a:p>
      </dsp:txBody>
      <dsp:txXfrm>
        <a:off x="46263" y="3796212"/>
        <a:ext cx="7214049" cy="855174"/>
      </dsp:txXfrm>
    </dsp:sp>
    <dsp:sp modelId="{BE6AAE26-D6D9-41A7-BC70-165D3F6273D1}">
      <dsp:nvSpPr>
        <dsp:cNvPr id="0" name=""/>
        <dsp:cNvSpPr/>
      </dsp:nvSpPr>
      <dsp:spPr>
        <a:xfrm>
          <a:off x="0" y="4784049"/>
          <a:ext cx="7306575" cy="9477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n-US" sz="1200" b="1" kern="1200" dirty="0">
              <a:solidFill>
                <a:schemeClr val="bg1"/>
              </a:solidFill>
              <a:latin typeface="Candara" panose="020E0502030303020204" pitchFamily="34" charset="0"/>
            </a:rPr>
            <a:t>Relaxation Lounge: </a:t>
          </a:r>
          <a:r>
            <a:rPr lang="en-US" sz="1200" kern="1200" dirty="0">
              <a:solidFill>
                <a:schemeClr val="bg1"/>
              </a:solidFill>
              <a:latin typeface="Candara" panose="020E0502030303020204" pitchFamily="34" charset="0"/>
            </a:rPr>
            <a:t>The section is where library patrons can sit, relax, and unwind. It is a perfect spot for reading newsletters, magazines, and newspapers. There will also be other activities going on in this space such as playing of educative games. All the activities to be carried out by patrons in this space is to be done moderately and quietly so as not to cause distraction to other library patrons.</a:t>
          </a:r>
        </a:p>
      </dsp:txBody>
      <dsp:txXfrm>
        <a:off x="46263" y="4830312"/>
        <a:ext cx="7214049" cy="8551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C319B-BE63-4460-9E39-3825F3010C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G"/>
          </a:p>
        </p:txBody>
      </p:sp>
      <p:sp>
        <p:nvSpPr>
          <p:cNvPr id="3" name="Subtitle 2">
            <a:extLst>
              <a:ext uri="{FF2B5EF4-FFF2-40B4-BE49-F238E27FC236}">
                <a16:creationId xmlns:a16="http://schemas.microsoft.com/office/drawing/2014/main" id="{BFD16DAB-7C26-401F-9D88-86D6AEAB92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id="{83FF607A-BCEB-438B-9304-E7C216A9EA70}"/>
              </a:ext>
            </a:extLst>
          </p:cNvPr>
          <p:cNvSpPr>
            <a:spLocks noGrp="1"/>
          </p:cNvSpPr>
          <p:nvPr>
            <p:ph type="dt" sz="half" idx="10"/>
          </p:nvPr>
        </p:nvSpPr>
        <p:spPr/>
        <p:txBody>
          <a:bodyPr/>
          <a:lstStyle/>
          <a:p>
            <a:fld id="{FD0C77D2-1813-4BA9-AE76-7F4ED7031D15}" type="datetimeFigureOut">
              <a:rPr lang="en-NG" smtClean="0"/>
              <a:t>10/06/2023</a:t>
            </a:fld>
            <a:endParaRPr lang="en-NG"/>
          </a:p>
        </p:txBody>
      </p:sp>
      <p:sp>
        <p:nvSpPr>
          <p:cNvPr id="5" name="Footer Placeholder 4">
            <a:extLst>
              <a:ext uri="{FF2B5EF4-FFF2-40B4-BE49-F238E27FC236}">
                <a16:creationId xmlns:a16="http://schemas.microsoft.com/office/drawing/2014/main" id="{0610DD79-33C8-4B6F-A9C1-445ECEC51093}"/>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E2B9506F-9265-4CDB-8651-3700D8C93FB8}"/>
              </a:ext>
            </a:extLst>
          </p:cNvPr>
          <p:cNvSpPr>
            <a:spLocks noGrp="1"/>
          </p:cNvSpPr>
          <p:nvPr>
            <p:ph type="sldNum" sz="quarter" idx="12"/>
          </p:nvPr>
        </p:nvSpPr>
        <p:spPr/>
        <p:txBody>
          <a:bodyPr/>
          <a:lstStyle/>
          <a:p>
            <a:fld id="{9D57A2AE-C170-449B-8833-6B152743DAF3}" type="slidenum">
              <a:rPr lang="en-NG" smtClean="0"/>
              <a:t>‹#›</a:t>
            </a:fld>
            <a:endParaRPr lang="en-NG"/>
          </a:p>
        </p:txBody>
      </p:sp>
    </p:spTree>
    <p:extLst>
      <p:ext uri="{BB962C8B-B14F-4D97-AF65-F5344CB8AC3E}">
        <p14:creationId xmlns:p14="http://schemas.microsoft.com/office/powerpoint/2010/main" val="2828720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9F6BF-2AD4-4526-AF29-A97428893252}"/>
              </a:ext>
            </a:extLst>
          </p:cNvPr>
          <p:cNvSpPr>
            <a:spLocks noGrp="1"/>
          </p:cNvSpPr>
          <p:nvPr>
            <p:ph type="title"/>
          </p:nvPr>
        </p:nvSpPr>
        <p:spPr/>
        <p:txBody>
          <a:bodyPr/>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BC5E8ED4-F63B-4B20-9EB3-D3507F626C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F20C8C61-A765-412F-BA69-8122E8E7357B}"/>
              </a:ext>
            </a:extLst>
          </p:cNvPr>
          <p:cNvSpPr>
            <a:spLocks noGrp="1"/>
          </p:cNvSpPr>
          <p:nvPr>
            <p:ph type="dt" sz="half" idx="10"/>
          </p:nvPr>
        </p:nvSpPr>
        <p:spPr/>
        <p:txBody>
          <a:bodyPr/>
          <a:lstStyle/>
          <a:p>
            <a:fld id="{FD0C77D2-1813-4BA9-AE76-7F4ED7031D15}" type="datetimeFigureOut">
              <a:rPr lang="en-NG" smtClean="0"/>
              <a:t>10/06/2023</a:t>
            </a:fld>
            <a:endParaRPr lang="en-NG"/>
          </a:p>
        </p:txBody>
      </p:sp>
      <p:sp>
        <p:nvSpPr>
          <p:cNvPr id="5" name="Footer Placeholder 4">
            <a:extLst>
              <a:ext uri="{FF2B5EF4-FFF2-40B4-BE49-F238E27FC236}">
                <a16:creationId xmlns:a16="http://schemas.microsoft.com/office/drawing/2014/main" id="{D54558CE-D72C-4383-B886-254BDBE6D968}"/>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637C8AC5-2A8A-4FE7-95A4-E975C2A58F60}"/>
              </a:ext>
            </a:extLst>
          </p:cNvPr>
          <p:cNvSpPr>
            <a:spLocks noGrp="1"/>
          </p:cNvSpPr>
          <p:nvPr>
            <p:ph type="sldNum" sz="quarter" idx="12"/>
          </p:nvPr>
        </p:nvSpPr>
        <p:spPr/>
        <p:txBody>
          <a:bodyPr/>
          <a:lstStyle/>
          <a:p>
            <a:fld id="{9D57A2AE-C170-449B-8833-6B152743DAF3}" type="slidenum">
              <a:rPr lang="en-NG" smtClean="0"/>
              <a:t>‹#›</a:t>
            </a:fld>
            <a:endParaRPr lang="en-NG"/>
          </a:p>
        </p:txBody>
      </p:sp>
    </p:spTree>
    <p:extLst>
      <p:ext uri="{BB962C8B-B14F-4D97-AF65-F5344CB8AC3E}">
        <p14:creationId xmlns:p14="http://schemas.microsoft.com/office/powerpoint/2010/main" val="155694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17B9C6-833D-4F83-AD62-37B0D94774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84220EB1-95D2-4AD3-8005-E384B32D3F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126F927B-9E36-4FD5-BA54-60CF93F8D56D}"/>
              </a:ext>
            </a:extLst>
          </p:cNvPr>
          <p:cNvSpPr>
            <a:spLocks noGrp="1"/>
          </p:cNvSpPr>
          <p:nvPr>
            <p:ph type="dt" sz="half" idx="10"/>
          </p:nvPr>
        </p:nvSpPr>
        <p:spPr/>
        <p:txBody>
          <a:bodyPr/>
          <a:lstStyle/>
          <a:p>
            <a:fld id="{FD0C77D2-1813-4BA9-AE76-7F4ED7031D15}" type="datetimeFigureOut">
              <a:rPr lang="en-NG" smtClean="0"/>
              <a:t>10/06/2023</a:t>
            </a:fld>
            <a:endParaRPr lang="en-NG"/>
          </a:p>
        </p:txBody>
      </p:sp>
      <p:sp>
        <p:nvSpPr>
          <p:cNvPr id="5" name="Footer Placeholder 4">
            <a:extLst>
              <a:ext uri="{FF2B5EF4-FFF2-40B4-BE49-F238E27FC236}">
                <a16:creationId xmlns:a16="http://schemas.microsoft.com/office/drawing/2014/main" id="{A7557C43-D866-4BF8-A703-8C8DD0F8E040}"/>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970B6198-8B2A-4240-8742-E38D1B1B8A41}"/>
              </a:ext>
            </a:extLst>
          </p:cNvPr>
          <p:cNvSpPr>
            <a:spLocks noGrp="1"/>
          </p:cNvSpPr>
          <p:nvPr>
            <p:ph type="sldNum" sz="quarter" idx="12"/>
          </p:nvPr>
        </p:nvSpPr>
        <p:spPr/>
        <p:txBody>
          <a:bodyPr/>
          <a:lstStyle/>
          <a:p>
            <a:fld id="{9D57A2AE-C170-449B-8833-6B152743DAF3}" type="slidenum">
              <a:rPr lang="en-NG" smtClean="0"/>
              <a:t>‹#›</a:t>
            </a:fld>
            <a:endParaRPr lang="en-NG"/>
          </a:p>
        </p:txBody>
      </p:sp>
    </p:spTree>
    <p:extLst>
      <p:ext uri="{BB962C8B-B14F-4D97-AF65-F5344CB8AC3E}">
        <p14:creationId xmlns:p14="http://schemas.microsoft.com/office/powerpoint/2010/main" val="630913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890DA-8BA9-40B4-9CF7-E7415C230F86}"/>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34F9AD80-3ECA-470F-AFF2-1179225ADD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9F7E91A6-33A1-4535-B7F9-55CFD16A6449}"/>
              </a:ext>
            </a:extLst>
          </p:cNvPr>
          <p:cNvSpPr>
            <a:spLocks noGrp="1"/>
          </p:cNvSpPr>
          <p:nvPr>
            <p:ph type="dt" sz="half" idx="10"/>
          </p:nvPr>
        </p:nvSpPr>
        <p:spPr/>
        <p:txBody>
          <a:bodyPr/>
          <a:lstStyle/>
          <a:p>
            <a:fld id="{FD0C77D2-1813-4BA9-AE76-7F4ED7031D15}" type="datetimeFigureOut">
              <a:rPr lang="en-NG" smtClean="0"/>
              <a:t>10/06/2023</a:t>
            </a:fld>
            <a:endParaRPr lang="en-NG"/>
          </a:p>
        </p:txBody>
      </p:sp>
      <p:sp>
        <p:nvSpPr>
          <p:cNvPr id="5" name="Footer Placeholder 4">
            <a:extLst>
              <a:ext uri="{FF2B5EF4-FFF2-40B4-BE49-F238E27FC236}">
                <a16:creationId xmlns:a16="http://schemas.microsoft.com/office/drawing/2014/main" id="{117BEFB6-BE45-4CF6-ACC8-31F87410D19C}"/>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0888A39E-54CE-4069-83F8-6164D246B1D7}"/>
              </a:ext>
            </a:extLst>
          </p:cNvPr>
          <p:cNvSpPr>
            <a:spLocks noGrp="1"/>
          </p:cNvSpPr>
          <p:nvPr>
            <p:ph type="sldNum" sz="quarter" idx="12"/>
          </p:nvPr>
        </p:nvSpPr>
        <p:spPr/>
        <p:txBody>
          <a:bodyPr/>
          <a:lstStyle/>
          <a:p>
            <a:fld id="{9D57A2AE-C170-449B-8833-6B152743DAF3}" type="slidenum">
              <a:rPr lang="en-NG" smtClean="0"/>
              <a:t>‹#›</a:t>
            </a:fld>
            <a:endParaRPr lang="en-NG"/>
          </a:p>
        </p:txBody>
      </p:sp>
    </p:spTree>
    <p:extLst>
      <p:ext uri="{BB962C8B-B14F-4D97-AF65-F5344CB8AC3E}">
        <p14:creationId xmlns:p14="http://schemas.microsoft.com/office/powerpoint/2010/main" val="3697733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F250B-E95E-4026-8C11-E975FE88BF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G"/>
          </a:p>
        </p:txBody>
      </p:sp>
      <p:sp>
        <p:nvSpPr>
          <p:cNvPr id="3" name="Text Placeholder 2">
            <a:extLst>
              <a:ext uri="{FF2B5EF4-FFF2-40B4-BE49-F238E27FC236}">
                <a16:creationId xmlns:a16="http://schemas.microsoft.com/office/drawing/2014/main" id="{10796577-9A62-4856-80D1-E2F2FF34AC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CF6C54-AD0B-4DAC-9593-CDE2429F1166}"/>
              </a:ext>
            </a:extLst>
          </p:cNvPr>
          <p:cNvSpPr>
            <a:spLocks noGrp="1"/>
          </p:cNvSpPr>
          <p:nvPr>
            <p:ph type="dt" sz="half" idx="10"/>
          </p:nvPr>
        </p:nvSpPr>
        <p:spPr/>
        <p:txBody>
          <a:bodyPr/>
          <a:lstStyle/>
          <a:p>
            <a:fld id="{FD0C77D2-1813-4BA9-AE76-7F4ED7031D15}" type="datetimeFigureOut">
              <a:rPr lang="en-NG" smtClean="0"/>
              <a:t>10/06/2023</a:t>
            </a:fld>
            <a:endParaRPr lang="en-NG"/>
          </a:p>
        </p:txBody>
      </p:sp>
      <p:sp>
        <p:nvSpPr>
          <p:cNvPr id="5" name="Footer Placeholder 4">
            <a:extLst>
              <a:ext uri="{FF2B5EF4-FFF2-40B4-BE49-F238E27FC236}">
                <a16:creationId xmlns:a16="http://schemas.microsoft.com/office/drawing/2014/main" id="{45D0B3F0-4D8C-4993-87CB-CFF3F92E3BDA}"/>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90AC71E5-262C-4F6A-B579-41109300DF6A}"/>
              </a:ext>
            </a:extLst>
          </p:cNvPr>
          <p:cNvSpPr>
            <a:spLocks noGrp="1"/>
          </p:cNvSpPr>
          <p:nvPr>
            <p:ph type="sldNum" sz="quarter" idx="12"/>
          </p:nvPr>
        </p:nvSpPr>
        <p:spPr/>
        <p:txBody>
          <a:bodyPr/>
          <a:lstStyle/>
          <a:p>
            <a:fld id="{9D57A2AE-C170-449B-8833-6B152743DAF3}" type="slidenum">
              <a:rPr lang="en-NG" smtClean="0"/>
              <a:t>‹#›</a:t>
            </a:fld>
            <a:endParaRPr lang="en-NG"/>
          </a:p>
        </p:txBody>
      </p:sp>
    </p:spTree>
    <p:extLst>
      <p:ext uri="{BB962C8B-B14F-4D97-AF65-F5344CB8AC3E}">
        <p14:creationId xmlns:p14="http://schemas.microsoft.com/office/powerpoint/2010/main" val="2090707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8378B-9B93-49A0-8652-7A30FF09E6A6}"/>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0B2E3C79-975C-4915-A858-36118A4035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Content Placeholder 3">
            <a:extLst>
              <a:ext uri="{FF2B5EF4-FFF2-40B4-BE49-F238E27FC236}">
                <a16:creationId xmlns:a16="http://schemas.microsoft.com/office/drawing/2014/main" id="{3A921FF1-4B7B-4322-AC8D-C1BA88CB5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Date Placeholder 4">
            <a:extLst>
              <a:ext uri="{FF2B5EF4-FFF2-40B4-BE49-F238E27FC236}">
                <a16:creationId xmlns:a16="http://schemas.microsoft.com/office/drawing/2014/main" id="{D54EFA24-88DD-4E70-8F35-3FCB5571955B}"/>
              </a:ext>
            </a:extLst>
          </p:cNvPr>
          <p:cNvSpPr>
            <a:spLocks noGrp="1"/>
          </p:cNvSpPr>
          <p:nvPr>
            <p:ph type="dt" sz="half" idx="10"/>
          </p:nvPr>
        </p:nvSpPr>
        <p:spPr/>
        <p:txBody>
          <a:bodyPr/>
          <a:lstStyle/>
          <a:p>
            <a:fld id="{FD0C77D2-1813-4BA9-AE76-7F4ED7031D15}" type="datetimeFigureOut">
              <a:rPr lang="en-NG" smtClean="0"/>
              <a:t>10/06/2023</a:t>
            </a:fld>
            <a:endParaRPr lang="en-NG"/>
          </a:p>
        </p:txBody>
      </p:sp>
      <p:sp>
        <p:nvSpPr>
          <p:cNvPr id="6" name="Footer Placeholder 5">
            <a:extLst>
              <a:ext uri="{FF2B5EF4-FFF2-40B4-BE49-F238E27FC236}">
                <a16:creationId xmlns:a16="http://schemas.microsoft.com/office/drawing/2014/main" id="{4AC98CDC-A0E1-4A74-88A2-5D98EFABBA8A}"/>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73B03F48-8141-4017-B75D-F7E8DB9C9BD1}"/>
              </a:ext>
            </a:extLst>
          </p:cNvPr>
          <p:cNvSpPr>
            <a:spLocks noGrp="1"/>
          </p:cNvSpPr>
          <p:nvPr>
            <p:ph type="sldNum" sz="quarter" idx="12"/>
          </p:nvPr>
        </p:nvSpPr>
        <p:spPr/>
        <p:txBody>
          <a:bodyPr/>
          <a:lstStyle/>
          <a:p>
            <a:fld id="{9D57A2AE-C170-449B-8833-6B152743DAF3}" type="slidenum">
              <a:rPr lang="en-NG" smtClean="0"/>
              <a:t>‹#›</a:t>
            </a:fld>
            <a:endParaRPr lang="en-NG"/>
          </a:p>
        </p:txBody>
      </p:sp>
    </p:spTree>
    <p:extLst>
      <p:ext uri="{BB962C8B-B14F-4D97-AF65-F5344CB8AC3E}">
        <p14:creationId xmlns:p14="http://schemas.microsoft.com/office/powerpoint/2010/main" val="2389217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3C88-FD79-46D8-AA2B-0F699618AE7B}"/>
              </a:ext>
            </a:extLst>
          </p:cNvPr>
          <p:cNvSpPr>
            <a:spLocks noGrp="1"/>
          </p:cNvSpPr>
          <p:nvPr>
            <p:ph type="title"/>
          </p:nvPr>
        </p:nvSpPr>
        <p:spPr>
          <a:xfrm>
            <a:off x="839788" y="365125"/>
            <a:ext cx="10515600" cy="1325563"/>
          </a:xfrm>
        </p:spPr>
        <p:txBody>
          <a:bodyPr/>
          <a:lstStyle/>
          <a:p>
            <a:r>
              <a:rPr lang="en-US"/>
              <a:t>Click to edit Master title style</a:t>
            </a:r>
            <a:endParaRPr lang="en-NG"/>
          </a:p>
        </p:txBody>
      </p:sp>
      <p:sp>
        <p:nvSpPr>
          <p:cNvPr id="3" name="Text Placeholder 2">
            <a:extLst>
              <a:ext uri="{FF2B5EF4-FFF2-40B4-BE49-F238E27FC236}">
                <a16:creationId xmlns:a16="http://schemas.microsoft.com/office/drawing/2014/main" id="{B7D983ED-3A02-4533-B4FD-10E644A4A5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B773A4-E058-4DF7-95E8-9FF60625AB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Text Placeholder 4">
            <a:extLst>
              <a:ext uri="{FF2B5EF4-FFF2-40B4-BE49-F238E27FC236}">
                <a16:creationId xmlns:a16="http://schemas.microsoft.com/office/drawing/2014/main" id="{FE49EE2C-C7E0-4013-B94D-DF6483D229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9932B3-1D60-49F2-AA4E-21F9D4D2B9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7" name="Date Placeholder 6">
            <a:extLst>
              <a:ext uri="{FF2B5EF4-FFF2-40B4-BE49-F238E27FC236}">
                <a16:creationId xmlns:a16="http://schemas.microsoft.com/office/drawing/2014/main" id="{3AFF1E36-BA11-46E5-9D0E-C8E0FE0D10B4}"/>
              </a:ext>
            </a:extLst>
          </p:cNvPr>
          <p:cNvSpPr>
            <a:spLocks noGrp="1"/>
          </p:cNvSpPr>
          <p:nvPr>
            <p:ph type="dt" sz="half" idx="10"/>
          </p:nvPr>
        </p:nvSpPr>
        <p:spPr/>
        <p:txBody>
          <a:bodyPr/>
          <a:lstStyle/>
          <a:p>
            <a:fld id="{FD0C77D2-1813-4BA9-AE76-7F4ED7031D15}" type="datetimeFigureOut">
              <a:rPr lang="en-NG" smtClean="0"/>
              <a:t>10/06/2023</a:t>
            </a:fld>
            <a:endParaRPr lang="en-NG"/>
          </a:p>
        </p:txBody>
      </p:sp>
      <p:sp>
        <p:nvSpPr>
          <p:cNvPr id="8" name="Footer Placeholder 7">
            <a:extLst>
              <a:ext uri="{FF2B5EF4-FFF2-40B4-BE49-F238E27FC236}">
                <a16:creationId xmlns:a16="http://schemas.microsoft.com/office/drawing/2014/main" id="{3D47AC80-D63D-440A-8E8A-7C1804E61FB4}"/>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id="{05B824FC-E89E-4F00-9E74-EF103D9E2E05}"/>
              </a:ext>
            </a:extLst>
          </p:cNvPr>
          <p:cNvSpPr>
            <a:spLocks noGrp="1"/>
          </p:cNvSpPr>
          <p:nvPr>
            <p:ph type="sldNum" sz="quarter" idx="12"/>
          </p:nvPr>
        </p:nvSpPr>
        <p:spPr/>
        <p:txBody>
          <a:bodyPr/>
          <a:lstStyle/>
          <a:p>
            <a:fld id="{9D57A2AE-C170-449B-8833-6B152743DAF3}" type="slidenum">
              <a:rPr lang="en-NG" smtClean="0"/>
              <a:t>‹#›</a:t>
            </a:fld>
            <a:endParaRPr lang="en-NG"/>
          </a:p>
        </p:txBody>
      </p:sp>
    </p:spTree>
    <p:extLst>
      <p:ext uri="{BB962C8B-B14F-4D97-AF65-F5344CB8AC3E}">
        <p14:creationId xmlns:p14="http://schemas.microsoft.com/office/powerpoint/2010/main" val="3866383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303D4-9175-4E3C-BAE5-3B98EE39C12B}"/>
              </a:ext>
            </a:extLst>
          </p:cNvPr>
          <p:cNvSpPr>
            <a:spLocks noGrp="1"/>
          </p:cNvSpPr>
          <p:nvPr>
            <p:ph type="title"/>
          </p:nvPr>
        </p:nvSpPr>
        <p:spPr/>
        <p:txBody>
          <a:bodyPr/>
          <a:lstStyle/>
          <a:p>
            <a:r>
              <a:rPr lang="en-US"/>
              <a:t>Click to edit Master title style</a:t>
            </a:r>
            <a:endParaRPr lang="en-NG"/>
          </a:p>
        </p:txBody>
      </p:sp>
      <p:sp>
        <p:nvSpPr>
          <p:cNvPr id="3" name="Date Placeholder 2">
            <a:extLst>
              <a:ext uri="{FF2B5EF4-FFF2-40B4-BE49-F238E27FC236}">
                <a16:creationId xmlns:a16="http://schemas.microsoft.com/office/drawing/2014/main" id="{8006BD82-8582-4B6E-BD62-99E6DBDCF98E}"/>
              </a:ext>
            </a:extLst>
          </p:cNvPr>
          <p:cNvSpPr>
            <a:spLocks noGrp="1"/>
          </p:cNvSpPr>
          <p:nvPr>
            <p:ph type="dt" sz="half" idx="10"/>
          </p:nvPr>
        </p:nvSpPr>
        <p:spPr/>
        <p:txBody>
          <a:bodyPr/>
          <a:lstStyle/>
          <a:p>
            <a:fld id="{FD0C77D2-1813-4BA9-AE76-7F4ED7031D15}" type="datetimeFigureOut">
              <a:rPr lang="en-NG" smtClean="0"/>
              <a:t>10/06/2023</a:t>
            </a:fld>
            <a:endParaRPr lang="en-NG"/>
          </a:p>
        </p:txBody>
      </p:sp>
      <p:sp>
        <p:nvSpPr>
          <p:cNvPr id="4" name="Footer Placeholder 3">
            <a:extLst>
              <a:ext uri="{FF2B5EF4-FFF2-40B4-BE49-F238E27FC236}">
                <a16:creationId xmlns:a16="http://schemas.microsoft.com/office/drawing/2014/main" id="{2D3593E6-7183-49EC-B1E9-F39C62782D71}"/>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DFAF5CA4-C9C5-4A0C-95E9-34D3411295F1}"/>
              </a:ext>
            </a:extLst>
          </p:cNvPr>
          <p:cNvSpPr>
            <a:spLocks noGrp="1"/>
          </p:cNvSpPr>
          <p:nvPr>
            <p:ph type="sldNum" sz="quarter" idx="12"/>
          </p:nvPr>
        </p:nvSpPr>
        <p:spPr/>
        <p:txBody>
          <a:bodyPr/>
          <a:lstStyle/>
          <a:p>
            <a:fld id="{9D57A2AE-C170-449B-8833-6B152743DAF3}" type="slidenum">
              <a:rPr lang="en-NG" smtClean="0"/>
              <a:t>‹#›</a:t>
            </a:fld>
            <a:endParaRPr lang="en-NG"/>
          </a:p>
        </p:txBody>
      </p:sp>
    </p:spTree>
    <p:extLst>
      <p:ext uri="{BB962C8B-B14F-4D97-AF65-F5344CB8AC3E}">
        <p14:creationId xmlns:p14="http://schemas.microsoft.com/office/powerpoint/2010/main" val="2432631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E91784-FB65-450F-B2B8-C9A8B5C55768}"/>
              </a:ext>
            </a:extLst>
          </p:cNvPr>
          <p:cNvSpPr>
            <a:spLocks noGrp="1"/>
          </p:cNvSpPr>
          <p:nvPr>
            <p:ph type="dt" sz="half" idx="10"/>
          </p:nvPr>
        </p:nvSpPr>
        <p:spPr/>
        <p:txBody>
          <a:bodyPr/>
          <a:lstStyle/>
          <a:p>
            <a:fld id="{FD0C77D2-1813-4BA9-AE76-7F4ED7031D15}" type="datetimeFigureOut">
              <a:rPr lang="en-NG" smtClean="0"/>
              <a:t>10/06/2023</a:t>
            </a:fld>
            <a:endParaRPr lang="en-NG"/>
          </a:p>
        </p:txBody>
      </p:sp>
      <p:sp>
        <p:nvSpPr>
          <p:cNvPr id="3" name="Footer Placeholder 2">
            <a:extLst>
              <a:ext uri="{FF2B5EF4-FFF2-40B4-BE49-F238E27FC236}">
                <a16:creationId xmlns:a16="http://schemas.microsoft.com/office/drawing/2014/main" id="{69E190D1-415B-42D0-A41A-A8D22D4221DC}"/>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id="{79095964-EF43-4F55-AF90-8F59E867E55C}"/>
              </a:ext>
            </a:extLst>
          </p:cNvPr>
          <p:cNvSpPr>
            <a:spLocks noGrp="1"/>
          </p:cNvSpPr>
          <p:nvPr>
            <p:ph type="sldNum" sz="quarter" idx="12"/>
          </p:nvPr>
        </p:nvSpPr>
        <p:spPr/>
        <p:txBody>
          <a:bodyPr/>
          <a:lstStyle/>
          <a:p>
            <a:fld id="{9D57A2AE-C170-449B-8833-6B152743DAF3}" type="slidenum">
              <a:rPr lang="en-NG" smtClean="0"/>
              <a:t>‹#›</a:t>
            </a:fld>
            <a:endParaRPr lang="en-NG"/>
          </a:p>
        </p:txBody>
      </p:sp>
    </p:spTree>
    <p:extLst>
      <p:ext uri="{BB962C8B-B14F-4D97-AF65-F5344CB8AC3E}">
        <p14:creationId xmlns:p14="http://schemas.microsoft.com/office/powerpoint/2010/main" val="1655388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87B68-448B-447E-9BD3-08DBCED602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Content Placeholder 2">
            <a:extLst>
              <a:ext uri="{FF2B5EF4-FFF2-40B4-BE49-F238E27FC236}">
                <a16:creationId xmlns:a16="http://schemas.microsoft.com/office/drawing/2014/main" id="{57B0F884-3CAD-4D63-B1EC-DC7DC00541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Text Placeholder 3">
            <a:extLst>
              <a:ext uri="{FF2B5EF4-FFF2-40B4-BE49-F238E27FC236}">
                <a16:creationId xmlns:a16="http://schemas.microsoft.com/office/drawing/2014/main" id="{2C4715A0-9B9C-4093-83AE-4FD90FCFEA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E5FC4F-144D-4053-9990-0F65F567970E}"/>
              </a:ext>
            </a:extLst>
          </p:cNvPr>
          <p:cNvSpPr>
            <a:spLocks noGrp="1"/>
          </p:cNvSpPr>
          <p:nvPr>
            <p:ph type="dt" sz="half" idx="10"/>
          </p:nvPr>
        </p:nvSpPr>
        <p:spPr/>
        <p:txBody>
          <a:bodyPr/>
          <a:lstStyle/>
          <a:p>
            <a:fld id="{FD0C77D2-1813-4BA9-AE76-7F4ED7031D15}" type="datetimeFigureOut">
              <a:rPr lang="en-NG" smtClean="0"/>
              <a:t>10/06/2023</a:t>
            </a:fld>
            <a:endParaRPr lang="en-NG"/>
          </a:p>
        </p:txBody>
      </p:sp>
      <p:sp>
        <p:nvSpPr>
          <p:cNvPr id="6" name="Footer Placeholder 5">
            <a:extLst>
              <a:ext uri="{FF2B5EF4-FFF2-40B4-BE49-F238E27FC236}">
                <a16:creationId xmlns:a16="http://schemas.microsoft.com/office/drawing/2014/main" id="{C1E29892-5F69-4151-855F-3534A4E4800F}"/>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4FBD7727-3637-4194-B5D1-68E82C047B78}"/>
              </a:ext>
            </a:extLst>
          </p:cNvPr>
          <p:cNvSpPr>
            <a:spLocks noGrp="1"/>
          </p:cNvSpPr>
          <p:nvPr>
            <p:ph type="sldNum" sz="quarter" idx="12"/>
          </p:nvPr>
        </p:nvSpPr>
        <p:spPr/>
        <p:txBody>
          <a:bodyPr/>
          <a:lstStyle/>
          <a:p>
            <a:fld id="{9D57A2AE-C170-449B-8833-6B152743DAF3}" type="slidenum">
              <a:rPr lang="en-NG" smtClean="0"/>
              <a:t>‹#›</a:t>
            </a:fld>
            <a:endParaRPr lang="en-NG"/>
          </a:p>
        </p:txBody>
      </p:sp>
    </p:spTree>
    <p:extLst>
      <p:ext uri="{BB962C8B-B14F-4D97-AF65-F5344CB8AC3E}">
        <p14:creationId xmlns:p14="http://schemas.microsoft.com/office/powerpoint/2010/main" val="124972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AF11F-6FDE-4898-82CA-9CE4A75200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Picture Placeholder 2">
            <a:extLst>
              <a:ext uri="{FF2B5EF4-FFF2-40B4-BE49-F238E27FC236}">
                <a16:creationId xmlns:a16="http://schemas.microsoft.com/office/drawing/2014/main" id="{35462652-9738-49BE-96C4-2BE952618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G"/>
          </a:p>
        </p:txBody>
      </p:sp>
      <p:sp>
        <p:nvSpPr>
          <p:cNvPr id="4" name="Text Placeholder 3">
            <a:extLst>
              <a:ext uri="{FF2B5EF4-FFF2-40B4-BE49-F238E27FC236}">
                <a16:creationId xmlns:a16="http://schemas.microsoft.com/office/drawing/2014/main" id="{5C31F6B4-2DE2-4B46-B93F-D96509862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7DF02F-D32F-442F-8CDB-98CC54884DCF}"/>
              </a:ext>
            </a:extLst>
          </p:cNvPr>
          <p:cNvSpPr>
            <a:spLocks noGrp="1"/>
          </p:cNvSpPr>
          <p:nvPr>
            <p:ph type="dt" sz="half" idx="10"/>
          </p:nvPr>
        </p:nvSpPr>
        <p:spPr/>
        <p:txBody>
          <a:bodyPr/>
          <a:lstStyle/>
          <a:p>
            <a:fld id="{FD0C77D2-1813-4BA9-AE76-7F4ED7031D15}" type="datetimeFigureOut">
              <a:rPr lang="en-NG" smtClean="0"/>
              <a:t>10/06/2023</a:t>
            </a:fld>
            <a:endParaRPr lang="en-NG"/>
          </a:p>
        </p:txBody>
      </p:sp>
      <p:sp>
        <p:nvSpPr>
          <p:cNvPr id="6" name="Footer Placeholder 5">
            <a:extLst>
              <a:ext uri="{FF2B5EF4-FFF2-40B4-BE49-F238E27FC236}">
                <a16:creationId xmlns:a16="http://schemas.microsoft.com/office/drawing/2014/main" id="{67BC7853-B83B-4BE9-B506-3133DC672C26}"/>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12A219D9-3B36-457F-9306-890675E0D0D5}"/>
              </a:ext>
            </a:extLst>
          </p:cNvPr>
          <p:cNvSpPr>
            <a:spLocks noGrp="1"/>
          </p:cNvSpPr>
          <p:nvPr>
            <p:ph type="sldNum" sz="quarter" idx="12"/>
          </p:nvPr>
        </p:nvSpPr>
        <p:spPr/>
        <p:txBody>
          <a:bodyPr/>
          <a:lstStyle/>
          <a:p>
            <a:fld id="{9D57A2AE-C170-449B-8833-6B152743DAF3}" type="slidenum">
              <a:rPr lang="en-NG" smtClean="0"/>
              <a:t>‹#›</a:t>
            </a:fld>
            <a:endParaRPr lang="en-NG"/>
          </a:p>
        </p:txBody>
      </p:sp>
    </p:spTree>
    <p:extLst>
      <p:ext uri="{BB962C8B-B14F-4D97-AF65-F5344CB8AC3E}">
        <p14:creationId xmlns:p14="http://schemas.microsoft.com/office/powerpoint/2010/main" val="598585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ED1EFC-595F-4327-8B60-6C139818E8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G"/>
          </a:p>
        </p:txBody>
      </p:sp>
      <p:sp>
        <p:nvSpPr>
          <p:cNvPr id="3" name="Text Placeholder 2">
            <a:extLst>
              <a:ext uri="{FF2B5EF4-FFF2-40B4-BE49-F238E27FC236}">
                <a16:creationId xmlns:a16="http://schemas.microsoft.com/office/drawing/2014/main" id="{5AEDEE6F-6C0C-4C69-9399-09939659DB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8F734B39-C736-4A6F-912D-AB17BE604D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C77D2-1813-4BA9-AE76-7F4ED7031D15}" type="datetimeFigureOut">
              <a:rPr lang="en-NG" smtClean="0"/>
              <a:t>10/06/2023</a:t>
            </a:fld>
            <a:endParaRPr lang="en-NG"/>
          </a:p>
        </p:txBody>
      </p:sp>
      <p:sp>
        <p:nvSpPr>
          <p:cNvPr id="5" name="Footer Placeholder 4">
            <a:extLst>
              <a:ext uri="{FF2B5EF4-FFF2-40B4-BE49-F238E27FC236}">
                <a16:creationId xmlns:a16="http://schemas.microsoft.com/office/drawing/2014/main" id="{1E469163-E02F-4C95-A928-128B0D381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G"/>
          </a:p>
        </p:txBody>
      </p:sp>
      <p:sp>
        <p:nvSpPr>
          <p:cNvPr id="6" name="Slide Number Placeholder 5">
            <a:extLst>
              <a:ext uri="{FF2B5EF4-FFF2-40B4-BE49-F238E27FC236}">
                <a16:creationId xmlns:a16="http://schemas.microsoft.com/office/drawing/2014/main" id="{37D40AE7-BBFB-40A3-9A31-80197D159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7A2AE-C170-449B-8833-6B152743DAF3}" type="slidenum">
              <a:rPr lang="en-NG" smtClean="0"/>
              <a:t>‹#›</a:t>
            </a:fld>
            <a:endParaRPr lang="en-NG"/>
          </a:p>
        </p:txBody>
      </p:sp>
    </p:spTree>
    <p:extLst>
      <p:ext uri="{BB962C8B-B14F-4D97-AF65-F5344CB8AC3E}">
        <p14:creationId xmlns:p14="http://schemas.microsoft.com/office/powerpoint/2010/main" val="2694265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ngfrepository.org.ng:8443/handle/123456789/537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ngfrepository.org.ng:8443/handle/123456789/537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ngfrepository.org.ng:8443/jspui/" TargetMode="External"/><Relationship Id="rId2" Type="http://schemas.openxmlformats.org/officeDocument/2006/relationships/hyperlink" Target="https://ngflibrary.org.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ngfrepository.org.ng:8443/jspui/" TargetMode="External"/><Relationship Id="rId2" Type="http://schemas.openxmlformats.org/officeDocument/2006/relationships/hyperlink" Target="https://ngflibrary.org.ng/"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1C2A7-A8AC-4FD9-B0C6-A3C9A653CEDE}"/>
              </a:ext>
            </a:extLst>
          </p:cNvPr>
          <p:cNvSpPr>
            <a:spLocks noGrp="1"/>
          </p:cNvSpPr>
          <p:nvPr>
            <p:ph type="ctrTitle"/>
          </p:nvPr>
        </p:nvSpPr>
        <p:spPr>
          <a:xfrm>
            <a:off x="1524000" y="1122362"/>
            <a:ext cx="9144000" cy="4135437"/>
          </a:xfrm>
        </p:spPr>
        <p:txBody>
          <a:bodyPr>
            <a:normAutofit/>
          </a:bodyPr>
          <a:lstStyle/>
          <a:p>
            <a:r>
              <a:rPr lang="en-US" b="1" dirty="0">
                <a:solidFill>
                  <a:srgbClr val="002060"/>
                </a:solidFill>
                <a:latin typeface="Candara" panose="020E0502030303020204" pitchFamily="34" charset="0"/>
              </a:rPr>
              <a:t>IN-HOUSE TRAINING ON THE NGFS </a:t>
            </a:r>
            <a:r>
              <a:rPr lang="en-US" b="1" dirty="0">
                <a:solidFill>
                  <a:srgbClr val="00B050"/>
                </a:solidFill>
                <a:latin typeface="Candara" panose="020E0502030303020204" pitchFamily="34" charset="0"/>
              </a:rPr>
              <a:t>LIBRARY</a:t>
            </a:r>
            <a:br>
              <a:rPr lang="en-US" b="1" dirty="0">
                <a:solidFill>
                  <a:srgbClr val="00B050"/>
                </a:solidFill>
                <a:latin typeface="Candara" panose="020E0502030303020204" pitchFamily="34" charset="0"/>
              </a:rPr>
            </a:br>
            <a:endParaRPr lang="en-NG" b="1" dirty="0">
              <a:solidFill>
                <a:srgbClr val="00B050"/>
              </a:solidFill>
              <a:latin typeface="Candara" panose="020E0502030303020204" pitchFamily="34" charset="0"/>
            </a:endParaRPr>
          </a:p>
        </p:txBody>
      </p:sp>
      <p:sp>
        <p:nvSpPr>
          <p:cNvPr id="3" name="Subtitle 2">
            <a:extLst>
              <a:ext uri="{FF2B5EF4-FFF2-40B4-BE49-F238E27FC236}">
                <a16:creationId xmlns:a16="http://schemas.microsoft.com/office/drawing/2014/main" id="{A6C74CC3-BA57-4D29-9AFB-83846DD0B055}"/>
              </a:ext>
            </a:extLst>
          </p:cNvPr>
          <p:cNvSpPr>
            <a:spLocks noGrp="1"/>
          </p:cNvSpPr>
          <p:nvPr>
            <p:ph type="subTitle" idx="1"/>
          </p:nvPr>
        </p:nvSpPr>
        <p:spPr>
          <a:xfrm>
            <a:off x="1196453" y="5202238"/>
            <a:ext cx="9543433" cy="1655762"/>
          </a:xfrm>
        </p:spPr>
        <p:txBody>
          <a:bodyPr>
            <a:normAutofit/>
          </a:bodyPr>
          <a:lstStyle/>
          <a:p>
            <a:r>
              <a:rPr lang="en-GB" sz="1600" i="1" dirty="0">
                <a:latin typeface="Candara" panose="020E0502030303020204" pitchFamily="34" charset="0"/>
              </a:rPr>
              <a:t>BY: </a:t>
            </a:r>
          </a:p>
          <a:p>
            <a:r>
              <a:rPr lang="en-GB" sz="1600" i="1" dirty="0">
                <a:latin typeface="Candara" panose="020E0502030303020204" pitchFamily="34" charset="0"/>
              </a:rPr>
              <a:t>NAOMI ONORIODE UBOGU</a:t>
            </a:r>
          </a:p>
          <a:p>
            <a:r>
              <a:rPr lang="en-GB" sz="1600" b="1" i="1" dirty="0">
                <a:latin typeface="Candara" panose="020E0502030303020204" pitchFamily="34" charset="0"/>
              </a:rPr>
              <a:t>Manager/Senior Librarian</a:t>
            </a:r>
          </a:p>
          <a:p>
            <a:r>
              <a:rPr lang="en-GB" sz="1600" b="1" i="1" dirty="0">
                <a:latin typeface="Candara" panose="020E0502030303020204" pitchFamily="34" charset="0"/>
              </a:rPr>
              <a:t>                                                                                                                                                                                  </a:t>
            </a:r>
            <a:r>
              <a:rPr lang="en-GB" sz="1600" b="1" i="1" dirty="0">
                <a:solidFill>
                  <a:srgbClr val="002060"/>
                </a:solidFill>
                <a:latin typeface="Candara" panose="020E0502030303020204" pitchFamily="34" charset="0"/>
              </a:rPr>
              <a:t>1</a:t>
            </a:r>
            <a:r>
              <a:rPr lang="en-GB" sz="1600" b="1" i="1" baseline="30000" dirty="0">
                <a:solidFill>
                  <a:srgbClr val="002060"/>
                </a:solidFill>
                <a:latin typeface="Candara" panose="020E0502030303020204" pitchFamily="34" charset="0"/>
              </a:rPr>
              <a:t>st</a:t>
            </a:r>
            <a:r>
              <a:rPr lang="en-GB" sz="1600" b="1" i="1" dirty="0">
                <a:solidFill>
                  <a:srgbClr val="002060"/>
                </a:solidFill>
                <a:latin typeface="Candara" panose="020E0502030303020204" pitchFamily="34" charset="0"/>
              </a:rPr>
              <a:t> August 2022</a:t>
            </a:r>
            <a:endParaRPr lang="en-NG" sz="1600" b="1" i="1" dirty="0">
              <a:solidFill>
                <a:srgbClr val="002060"/>
              </a:solidFill>
              <a:latin typeface="Candara" panose="020E0502030303020204" pitchFamily="34" charset="0"/>
            </a:endParaRPr>
          </a:p>
        </p:txBody>
      </p:sp>
      <p:pic>
        <p:nvPicPr>
          <p:cNvPr id="5" name="Picture 4">
            <a:extLst>
              <a:ext uri="{FF2B5EF4-FFF2-40B4-BE49-F238E27FC236}">
                <a16:creationId xmlns:a16="http://schemas.microsoft.com/office/drawing/2014/main" id="{1DEF02C7-3677-4283-B4A7-DD41399DA0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829"/>
            <a:ext cx="12192000" cy="1245192"/>
          </a:xfrm>
          <a:prstGeom prst="rect">
            <a:avLst/>
          </a:prstGeom>
        </p:spPr>
      </p:pic>
    </p:spTree>
    <p:extLst>
      <p:ext uri="{BB962C8B-B14F-4D97-AF65-F5344CB8AC3E}">
        <p14:creationId xmlns:p14="http://schemas.microsoft.com/office/powerpoint/2010/main" val="2083768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1D067-7A5B-49EF-9C0A-DFB6D6561D18}"/>
              </a:ext>
            </a:extLst>
          </p:cNvPr>
          <p:cNvSpPr>
            <a:spLocks noGrp="1"/>
          </p:cNvSpPr>
          <p:nvPr>
            <p:ph type="title"/>
          </p:nvPr>
        </p:nvSpPr>
        <p:spPr>
          <a:xfrm>
            <a:off x="1014759" y="1096646"/>
            <a:ext cx="10357513" cy="1661852"/>
          </a:xfrm>
        </p:spPr>
        <p:txBody>
          <a:bodyPr>
            <a:normAutofit fontScale="90000"/>
          </a:bodyPr>
          <a:lstStyle/>
          <a:p>
            <a:pPr algn="ctr"/>
            <a:r>
              <a:rPr lang="en-US" b="1" dirty="0">
                <a:solidFill>
                  <a:srgbClr val="00B050"/>
                </a:solidFill>
                <a:latin typeface="Candara" panose="020E0502030303020204" pitchFamily="34" charset="0"/>
              </a:rPr>
              <a:t>STEP BY STEP GUIDE ON HOW TO ACCESS THE E-LIBRARY</a:t>
            </a:r>
            <a:r>
              <a:rPr lang="en-US" dirty="0"/>
              <a:t/>
            </a:r>
            <a:br>
              <a:rPr lang="en-US" dirty="0"/>
            </a:br>
            <a:endParaRPr lang="en-NG" dirty="0"/>
          </a:p>
        </p:txBody>
      </p:sp>
      <p:sp>
        <p:nvSpPr>
          <p:cNvPr id="3" name="Content Placeholder 2">
            <a:extLst>
              <a:ext uri="{FF2B5EF4-FFF2-40B4-BE49-F238E27FC236}">
                <a16:creationId xmlns:a16="http://schemas.microsoft.com/office/drawing/2014/main" id="{DEBBD75B-536D-4996-BF2B-E2002F3E4A69}"/>
              </a:ext>
            </a:extLst>
          </p:cNvPr>
          <p:cNvSpPr>
            <a:spLocks noGrp="1"/>
          </p:cNvSpPr>
          <p:nvPr>
            <p:ph idx="1"/>
          </p:nvPr>
        </p:nvSpPr>
        <p:spPr>
          <a:xfrm>
            <a:off x="680114" y="2856707"/>
            <a:ext cx="10515600" cy="4351338"/>
          </a:xfrm>
        </p:spPr>
        <p:txBody>
          <a:bodyPr>
            <a:normAutofit/>
          </a:bodyPr>
          <a:lstStyle/>
          <a:p>
            <a:pPr marL="0" indent="0" algn="ctr">
              <a:buNone/>
            </a:pPr>
            <a:r>
              <a:rPr lang="en-GB" sz="2400" dirty="0">
                <a:latin typeface="Candara" panose="020E0502030303020204" pitchFamily="34" charset="0"/>
              </a:rPr>
              <a:t>Access the guide using this link</a:t>
            </a:r>
          </a:p>
          <a:p>
            <a:pPr marL="0" indent="0" algn="ctr">
              <a:buNone/>
            </a:pPr>
            <a:r>
              <a:rPr lang="en-GB" sz="2400" dirty="0">
                <a:latin typeface="Candara" panose="020E0502030303020204" pitchFamily="34" charset="0"/>
              </a:rPr>
              <a:t> </a:t>
            </a:r>
            <a:r>
              <a:rPr lang="en-GB" sz="2400" dirty="0">
                <a:latin typeface="Candara" panose="020E0502030303020204" pitchFamily="34" charset="0"/>
                <a:hlinkClick r:id="rId2"/>
              </a:rPr>
              <a:t>https://ngfrepository.org.ng:8443/handle/123456789/5375</a:t>
            </a:r>
            <a:endParaRPr lang="en-GB" sz="2400" dirty="0">
              <a:latin typeface="Candara" panose="020E0502030303020204" pitchFamily="34" charset="0"/>
            </a:endParaRPr>
          </a:p>
          <a:p>
            <a:pPr marL="0" indent="0" algn="ctr">
              <a:buNone/>
            </a:pPr>
            <a:r>
              <a:rPr lang="en-GB" sz="2400" dirty="0">
                <a:latin typeface="Candara" panose="020E0502030303020204" pitchFamily="34" charset="0"/>
              </a:rPr>
              <a:t> </a:t>
            </a:r>
            <a:endParaRPr lang="en-NG" sz="2400" dirty="0">
              <a:latin typeface="Candara" panose="020E0502030303020204" pitchFamily="34" charset="0"/>
            </a:endParaRPr>
          </a:p>
        </p:txBody>
      </p:sp>
      <p:pic>
        <p:nvPicPr>
          <p:cNvPr id="4" name="Picture 3">
            <a:extLst>
              <a:ext uri="{FF2B5EF4-FFF2-40B4-BE49-F238E27FC236}">
                <a16:creationId xmlns:a16="http://schemas.microsoft.com/office/drawing/2014/main" id="{8797C7A5-51C7-4EB2-13BD-0D4DA39AE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 y="-253"/>
            <a:ext cx="12188749" cy="988493"/>
          </a:xfrm>
          <a:prstGeom prst="rect">
            <a:avLst/>
          </a:prstGeom>
        </p:spPr>
      </p:pic>
    </p:spTree>
    <p:extLst>
      <p:ext uri="{BB962C8B-B14F-4D97-AF65-F5344CB8AC3E}">
        <p14:creationId xmlns:p14="http://schemas.microsoft.com/office/powerpoint/2010/main" val="628066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FA20-2547-45EA-93ED-9854E659B33A}"/>
              </a:ext>
            </a:extLst>
          </p:cNvPr>
          <p:cNvSpPr>
            <a:spLocks noGrp="1"/>
          </p:cNvSpPr>
          <p:nvPr>
            <p:ph type="title"/>
          </p:nvPr>
        </p:nvSpPr>
        <p:spPr>
          <a:xfrm>
            <a:off x="829102" y="1177925"/>
            <a:ext cx="10515600" cy="1325563"/>
          </a:xfrm>
        </p:spPr>
        <p:txBody>
          <a:bodyPr/>
          <a:lstStyle/>
          <a:p>
            <a:pPr algn="ctr"/>
            <a:r>
              <a:rPr lang="en-US" sz="4000" b="1" dirty="0">
                <a:solidFill>
                  <a:srgbClr val="00B050"/>
                </a:solidFill>
                <a:latin typeface="Candara" panose="020E0502030303020204" pitchFamily="34" charset="0"/>
              </a:rPr>
              <a:t>THE NGF DIGITAL REPOSITORY</a:t>
            </a:r>
            <a:r>
              <a:rPr lang="en-US" dirty="0"/>
              <a:t/>
            </a:r>
            <a:br>
              <a:rPr lang="en-US" dirty="0"/>
            </a:br>
            <a:endParaRPr lang="en-NG" dirty="0"/>
          </a:p>
        </p:txBody>
      </p:sp>
      <p:sp>
        <p:nvSpPr>
          <p:cNvPr id="3" name="Content Placeholder 2">
            <a:extLst>
              <a:ext uri="{FF2B5EF4-FFF2-40B4-BE49-F238E27FC236}">
                <a16:creationId xmlns:a16="http://schemas.microsoft.com/office/drawing/2014/main" id="{706A0DF7-D51F-4D58-AD84-22A489312767}"/>
              </a:ext>
            </a:extLst>
          </p:cNvPr>
          <p:cNvSpPr>
            <a:spLocks noGrp="1"/>
          </p:cNvSpPr>
          <p:nvPr>
            <p:ph idx="1"/>
          </p:nvPr>
        </p:nvSpPr>
        <p:spPr>
          <a:xfrm>
            <a:off x="136479" y="2503487"/>
            <a:ext cx="11975008" cy="4170267"/>
          </a:xfrm>
        </p:spPr>
        <p:txBody>
          <a:bodyPr>
            <a:normAutofit/>
          </a:bodyPr>
          <a:lstStyle/>
          <a:p>
            <a:pPr algn="just"/>
            <a:r>
              <a:rPr lang="en-US" sz="2000" b="0" i="0" dirty="0">
                <a:solidFill>
                  <a:srgbClr val="333333"/>
                </a:solidFill>
                <a:effectLst/>
                <a:latin typeface="Candara" panose="020E0502030303020204" pitchFamily="34" charset="0"/>
              </a:rPr>
              <a:t>The Nigeria Governors' Forum Digital Repository is a custodian of records that collects, compiles, stores, preserves, and disseminates in digital form the vast and rich resources of the Nigeria Governors' Forum to clientele seeking information and knowledge on the core thematic areas of the Nigeria Governors' Forum. </a:t>
            </a:r>
          </a:p>
          <a:p>
            <a:pPr algn="just"/>
            <a:r>
              <a:rPr lang="en-GB" sz="2000" dirty="0">
                <a:latin typeface="Candara" panose="020E0502030303020204" pitchFamily="34" charset="0"/>
              </a:rPr>
              <a:t>In uploading a document to the digital repository; you must ensure that the metadata are accurate and the use of appropriate keyword for search is very important. </a:t>
            </a:r>
            <a:endParaRPr lang="en-US" sz="2000" b="0" i="0" dirty="0">
              <a:solidFill>
                <a:srgbClr val="333333"/>
              </a:solidFill>
              <a:effectLst/>
              <a:latin typeface="Candara" panose="020E0502030303020204" pitchFamily="34" charset="0"/>
            </a:endParaRPr>
          </a:p>
          <a:p>
            <a:pPr algn="just"/>
            <a:r>
              <a:rPr lang="en-US" sz="2000" dirty="0">
                <a:solidFill>
                  <a:srgbClr val="333333"/>
                </a:solidFill>
                <a:latin typeface="Candara" panose="020E0502030303020204" pitchFamily="34" charset="0"/>
              </a:rPr>
              <a:t>Patrons</a:t>
            </a:r>
            <a:r>
              <a:rPr lang="en-US" sz="2000" b="0" i="0" dirty="0">
                <a:solidFill>
                  <a:srgbClr val="333333"/>
                </a:solidFill>
                <a:effectLst/>
                <a:latin typeface="Candara" panose="020E0502030303020204" pitchFamily="34" charset="0"/>
              </a:rPr>
              <a:t> can access documents in the NGF Digital Repository by typing in your query (Title, Author, Subject, date-issue etc.) into the search box or browse our various communities and collections for easy accessibility and retrieval of documents.</a:t>
            </a:r>
          </a:p>
        </p:txBody>
      </p:sp>
      <p:pic>
        <p:nvPicPr>
          <p:cNvPr id="4" name="Picture 3">
            <a:extLst>
              <a:ext uri="{FF2B5EF4-FFF2-40B4-BE49-F238E27FC236}">
                <a16:creationId xmlns:a16="http://schemas.microsoft.com/office/drawing/2014/main" id="{D4A58569-4AF8-1EE3-C013-5E7068A2B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 y="0"/>
            <a:ext cx="12188749" cy="988493"/>
          </a:xfrm>
          <a:prstGeom prst="rect">
            <a:avLst/>
          </a:prstGeom>
        </p:spPr>
      </p:pic>
    </p:spTree>
    <p:extLst>
      <p:ext uri="{BB962C8B-B14F-4D97-AF65-F5344CB8AC3E}">
        <p14:creationId xmlns:p14="http://schemas.microsoft.com/office/powerpoint/2010/main" val="1299089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73C1-7866-4AA1-AEBB-A90F3020EF31}"/>
              </a:ext>
            </a:extLst>
          </p:cNvPr>
          <p:cNvSpPr>
            <a:spLocks noGrp="1"/>
          </p:cNvSpPr>
          <p:nvPr>
            <p:ph type="title"/>
          </p:nvPr>
        </p:nvSpPr>
        <p:spPr>
          <a:xfrm>
            <a:off x="681182" y="1396621"/>
            <a:ext cx="10515600" cy="1513267"/>
          </a:xfrm>
        </p:spPr>
        <p:txBody>
          <a:bodyPr>
            <a:normAutofit fontScale="90000"/>
          </a:bodyPr>
          <a:lstStyle/>
          <a:p>
            <a:pPr algn="ctr"/>
            <a:r>
              <a:rPr lang="en-US" dirty="0">
                <a:solidFill>
                  <a:srgbClr val="00B050"/>
                </a:solidFill>
                <a:latin typeface="Candara" panose="020E0502030303020204" pitchFamily="34" charset="0"/>
              </a:rPr>
              <a:t>STEP BY STEP GUIDE ON HOW TO ACCESS THE DIGITAL REPOSITORY</a:t>
            </a:r>
            <a:r>
              <a:rPr lang="en-US" dirty="0"/>
              <a:t/>
            </a:r>
            <a:br>
              <a:rPr lang="en-US" dirty="0"/>
            </a:br>
            <a:endParaRPr lang="en-NG" dirty="0"/>
          </a:p>
        </p:txBody>
      </p:sp>
      <p:sp>
        <p:nvSpPr>
          <p:cNvPr id="3" name="Content Placeholder 2">
            <a:extLst>
              <a:ext uri="{FF2B5EF4-FFF2-40B4-BE49-F238E27FC236}">
                <a16:creationId xmlns:a16="http://schemas.microsoft.com/office/drawing/2014/main" id="{954B8612-68A6-4FC7-A2CB-288511A61C4E}"/>
              </a:ext>
            </a:extLst>
          </p:cNvPr>
          <p:cNvSpPr>
            <a:spLocks noGrp="1"/>
          </p:cNvSpPr>
          <p:nvPr>
            <p:ph idx="1"/>
          </p:nvPr>
        </p:nvSpPr>
        <p:spPr>
          <a:xfrm>
            <a:off x="0" y="2909888"/>
            <a:ext cx="12188443" cy="4052166"/>
          </a:xfrm>
        </p:spPr>
        <p:txBody>
          <a:bodyPr/>
          <a:lstStyle/>
          <a:p>
            <a:pPr marL="0" indent="0" algn="ctr">
              <a:buNone/>
            </a:pPr>
            <a:r>
              <a:rPr lang="en-GB" sz="2800" dirty="0">
                <a:latin typeface="Candara" panose="020E0502030303020204" pitchFamily="34" charset="0"/>
              </a:rPr>
              <a:t>Access the guide using this link</a:t>
            </a:r>
          </a:p>
          <a:p>
            <a:pPr marL="0" indent="0">
              <a:buNone/>
            </a:pPr>
            <a:r>
              <a:rPr lang="en-GB" dirty="0"/>
              <a:t>                     </a:t>
            </a:r>
            <a:r>
              <a:rPr lang="en-GB" dirty="0">
                <a:hlinkClick r:id="rId2"/>
              </a:rPr>
              <a:t>https://ngfrepository.org.ng:8443/handle/123456789/5374</a:t>
            </a:r>
            <a:endParaRPr lang="en-GB" dirty="0"/>
          </a:p>
          <a:p>
            <a:pPr marL="0" indent="0">
              <a:buNone/>
            </a:pPr>
            <a:endParaRPr lang="en-NG" dirty="0"/>
          </a:p>
        </p:txBody>
      </p:sp>
      <p:pic>
        <p:nvPicPr>
          <p:cNvPr id="4" name="Picture 3">
            <a:extLst>
              <a:ext uri="{FF2B5EF4-FFF2-40B4-BE49-F238E27FC236}">
                <a16:creationId xmlns:a16="http://schemas.microsoft.com/office/drawing/2014/main" id="{85FD5405-9880-557A-F7A8-4045008FC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 y="-253"/>
            <a:ext cx="12188749" cy="988493"/>
          </a:xfrm>
          <a:prstGeom prst="rect">
            <a:avLst/>
          </a:prstGeom>
        </p:spPr>
      </p:pic>
    </p:spTree>
    <p:extLst>
      <p:ext uri="{BB962C8B-B14F-4D97-AF65-F5344CB8AC3E}">
        <p14:creationId xmlns:p14="http://schemas.microsoft.com/office/powerpoint/2010/main" val="1804235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86AA-F986-45E4-16B3-1E3A2FA9FB9D}"/>
              </a:ext>
            </a:extLst>
          </p:cNvPr>
          <p:cNvSpPr>
            <a:spLocks noGrp="1"/>
          </p:cNvSpPr>
          <p:nvPr>
            <p:ph type="title"/>
          </p:nvPr>
        </p:nvSpPr>
        <p:spPr>
          <a:xfrm>
            <a:off x="838200" y="1166664"/>
            <a:ext cx="10515600" cy="1325563"/>
          </a:xfrm>
        </p:spPr>
        <p:txBody>
          <a:bodyPr>
            <a:normAutofit fontScale="90000"/>
          </a:bodyPr>
          <a:lstStyle/>
          <a:p>
            <a:pPr algn="ctr"/>
            <a:r>
              <a:rPr lang="en-US" sz="3100" b="1" dirty="0">
                <a:solidFill>
                  <a:srgbClr val="00B050"/>
                </a:solidFill>
                <a:latin typeface="Candara" panose="020E0502030303020204" pitchFamily="34" charset="0"/>
              </a:rPr>
              <a:t>KNOWLEDGE MANAGEMENT STRATEGY: BUILDING THE NGF E-LIBRARY AND DIGITAL REPOSITORY SIMULTANEOUSLY</a:t>
            </a:r>
            <a:r>
              <a:rPr lang="en-NG" sz="4400" dirty="0"/>
              <a:t/>
            </a:r>
            <a:br>
              <a:rPr lang="en-NG" sz="4400" dirty="0"/>
            </a:br>
            <a:endParaRPr lang="en-GB" dirty="0"/>
          </a:p>
        </p:txBody>
      </p:sp>
      <p:sp>
        <p:nvSpPr>
          <p:cNvPr id="3" name="Content Placeholder 2">
            <a:extLst>
              <a:ext uri="{FF2B5EF4-FFF2-40B4-BE49-F238E27FC236}">
                <a16:creationId xmlns:a16="http://schemas.microsoft.com/office/drawing/2014/main" id="{7108A27A-5A41-A77F-F98B-24EF18288393}"/>
              </a:ext>
            </a:extLst>
          </p:cNvPr>
          <p:cNvSpPr>
            <a:spLocks noGrp="1"/>
          </p:cNvSpPr>
          <p:nvPr>
            <p:ph idx="1"/>
          </p:nvPr>
        </p:nvSpPr>
        <p:spPr>
          <a:xfrm>
            <a:off x="0" y="2198255"/>
            <a:ext cx="12192000" cy="4581236"/>
          </a:xfrm>
        </p:spPr>
        <p:txBody>
          <a:bodyPr>
            <a:normAutofit/>
          </a:bodyPr>
          <a:lstStyle/>
          <a:p>
            <a:pPr marL="0" indent="0">
              <a:buNone/>
            </a:pPr>
            <a:r>
              <a:rPr lang="en-GB" sz="1600" dirty="0">
                <a:latin typeface="Candara" panose="020E0502030303020204" pitchFamily="34" charset="0"/>
              </a:rPr>
              <a:t>Catalogue immediately any publication uploaded to the digital repository using the same metadata – this will aid accuracy on both the e-library and digital repository.</a:t>
            </a:r>
          </a:p>
          <a:p>
            <a:pPr marL="0" indent="0">
              <a:buNone/>
            </a:pPr>
            <a:r>
              <a:rPr lang="en-GB" sz="1600">
                <a:latin typeface="Candara" panose="020E0502030303020204" pitchFamily="34" charset="0"/>
              </a:rPr>
              <a:t>The  illustration </a:t>
            </a:r>
            <a:r>
              <a:rPr lang="en-GB" sz="1600" dirty="0">
                <a:latin typeface="Candara" panose="020E0502030303020204" pitchFamily="34" charset="0"/>
              </a:rPr>
              <a:t>below captures how cataloguing and uploading documents to both platforms are linked.</a:t>
            </a:r>
          </a:p>
        </p:txBody>
      </p:sp>
      <p:sp>
        <p:nvSpPr>
          <p:cNvPr id="4" name="Oval 3">
            <a:extLst>
              <a:ext uri="{FF2B5EF4-FFF2-40B4-BE49-F238E27FC236}">
                <a16:creationId xmlns:a16="http://schemas.microsoft.com/office/drawing/2014/main" id="{22AF33B4-B06F-95E7-0890-57AC9C4AF82B}"/>
              </a:ext>
            </a:extLst>
          </p:cNvPr>
          <p:cNvSpPr/>
          <p:nvPr/>
        </p:nvSpPr>
        <p:spPr>
          <a:xfrm>
            <a:off x="1490627" y="3388639"/>
            <a:ext cx="1923690" cy="12249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CATALOGUE</a:t>
            </a:r>
          </a:p>
        </p:txBody>
      </p:sp>
      <p:sp>
        <p:nvSpPr>
          <p:cNvPr id="5" name="Oval 4">
            <a:extLst>
              <a:ext uri="{FF2B5EF4-FFF2-40B4-BE49-F238E27FC236}">
                <a16:creationId xmlns:a16="http://schemas.microsoft.com/office/drawing/2014/main" id="{CAE2003E-FA82-2926-C599-4B49C7F90058}"/>
              </a:ext>
            </a:extLst>
          </p:cNvPr>
          <p:cNvSpPr/>
          <p:nvPr/>
        </p:nvSpPr>
        <p:spPr>
          <a:xfrm>
            <a:off x="7621745" y="3207484"/>
            <a:ext cx="2311879" cy="14061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UPLOAD</a:t>
            </a:r>
          </a:p>
        </p:txBody>
      </p:sp>
      <p:sp>
        <p:nvSpPr>
          <p:cNvPr id="6" name="Oval 5">
            <a:extLst>
              <a:ext uri="{FF2B5EF4-FFF2-40B4-BE49-F238E27FC236}">
                <a16:creationId xmlns:a16="http://schemas.microsoft.com/office/drawing/2014/main" id="{A8B018BD-A1F8-7778-15C2-6AD08CE76AB6}"/>
              </a:ext>
            </a:extLst>
          </p:cNvPr>
          <p:cNvSpPr/>
          <p:nvPr/>
        </p:nvSpPr>
        <p:spPr>
          <a:xfrm>
            <a:off x="1490627" y="5316643"/>
            <a:ext cx="2311879" cy="138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NGF E-LIBRARY</a:t>
            </a:r>
          </a:p>
        </p:txBody>
      </p:sp>
      <p:sp>
        <p:nvSpPr>
          <p:cNvPr id="7" name="Oval 6">
            <a:extLst>
              <a:ext uri="{FF2B5EF4-FFF2-40B4-BE49-F238E27FC236}">
                <a16:creationId xmlns:a16="http://schemas.microsoft.com/office/drawing/2014/main" id="{17C66FC0-48EE-9C46-5796-68ABAC49B8CB}"/>
              </a:ext>
            </a:extLst>
          </p:cNvPr>
          <p:cNvSpPr/>
          <p:nvPr/>
        </p:nvSpPr>
        <p:spPr>
          <a:xfrm>
            <a:off x="7904650" y="5296100"/>
            <a:ext cx="2311879" cy="14061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NGF DIGITAL REPOSITORY</a:t>
            </a:r>
          </a:p>
        </p:txBody>
      </p:sp>
      <p:sp>
        <p:nvSpPr>
          <p:cNvPr id="8" name="Oval 7">
            <a:extLst>
              <a:ext uri="{FF2B5EF4-FFF2-40B4-BE49-F238E27FC236}">
                <a16:creationId xmlns:a16="http://schemas.microsoft.com/office/drawing/2014/main" id="{EEB1C911-E12B-9023-CB22-E22E7984997B}"/>
              </a:ext>
            </a:extLst>
          </p:cNvPr>
          <p:cNvSpPr/>
          <p:nvPr/>
        </p:nvSpPr>
        <p:spPr>
          <a:xfrm>
            <a:off x="4438415" y="4482229"/>
            <a:ext cx="2619307" cy="14061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DOCUMENTS &amp; PUBLICATIONS </a:t>
            </a:r>
          </a:p>
        </p:txBody>
      </p:sp>
      <p:pic>
        <p:nvPicPr>
          <p:cNvPr id="9" name="Picture 8">
            <a:extLst>
              <a:ext uri="{FF2B5EF4-FFF2-40B4-BE49-F238E27FC236}">
                <a16:creationId xmlns:a16="http://schemas.microsoft.com/office/drawing/2014/main" id="{98FC003E-13EA-734A-98B9-B061AF808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 y="-253"/>
            <a:ext cx="12188749" cy="988493"/>
          </a:xfrm>
          <a:prstGeom prst="rect">
            <a:avLst/>
          </a:prstGeom>
        </p:spPr>
      </p:pic>
      <p:cxnSp>
        <p:nvCxnSpPr>
          <p:cNvPr id="11" name="Straight Arrow Connector 10">
            <a:extLst>
              <a:ext uri="{FF2B5EF4-FFF2-40B4-BE49-F238E27FC236}">
                <a16:creationId xmlns:a16="http://schemas.microsoft.com/office/drawing/2014/main" id="{373BD1C7-8359-52BC-1771-5FCDECA6187A}"/>
              </a:ext>
            </a:extLst>
          </p:cNvPr>
          <p:cNvCxnSpPr>
            <a:cxnSpLocks/>
          </p:cNvCxnSpPr>
          <p:nvPr/>
        </p:nvCxnSpPr>
        <p:spPr>
          <a:xfrm>
            <a:off x="2452472" y="4613590"/>
            <a:ext cx="0" cy="703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BD93B5A-F55C-E15F-171D-D36C3EE07EB3}"/>
              </a:ext>
            </a:extLst>
          </p:cNvPr>
          <p:cNvCxnSpPr>
            <a:cxnSpLocks/>
          </p:cNvCxnSpPr>
          <p:nvPr/>
        </p:nvCxnSpPr>
        <p:spPr>
          <a:xfrm>
            <a:off x="8771911" y="4634133"/>
            <a:ext cx="63239" cy="682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0ED5078-8C11-E52B-BF3D-563F889B1670}"/>
              </a:ext>
            </a:extLst>
          </p:cNvPr>
          <p:cNvCxnSpPr>
            <a:cxnSpLocks/>
          </p:cNvCxnSpPr>
          <p:nvPr/>
        </p:nvCxnSpPr>
        <p:spPr>
          <a:xfrm flipH="1" flipV="1">
            <a:off x="3388840" y="4165720"/>
            <a:ext cx="1333087" cy="633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68120D8-D63E-DADF-23EF-9C8EB571CB15}"/>
              </a:ext>
            </a:extLst>
          </p:cNvPr>
          <p:cNvCxnSpPr>
            <a:cxnSpLocks/>
            <a:stCxn id="8" idx="7"/>
          </p:cNvCxnSpPr>
          <p:nvPr/>
        </p:nvCxnSpPr>
        <p:spPr>
          <a:xfrm flipV="1">
            <a:off x="6674133" y="4114081"/>
            <a:ext cx="1014372" cy="574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E1AA8DC-06C4-FD7F-C74B-B31A9A91822C}"/>
              </a:ext>
            </a:extLst>
          </p:cNvPr>
          <p:cNvCxnSpPr>
            <a:cxnSpLocks/>
          </p:cNvCxnSpPr>
          <p:nvPr/>
        </p:nvCxnSpPr>
        <p:spPr>
          <a:xfrm flipH="1">
            <a:off x="3732327" y="5291006"/>
            <a:ext cx="760868" cy="529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5279176-B2CB-6BBA-117D-7B0F5F45BA77}"/>
              </a:ext>
            </a:extLst>
          </p:cNvPr>
          <p:cNvCxnSpPr>
            <a:cxnSpLocks/>
            <a:stCxn id="8" idx="6"/>
          </p:cNvCxnSpPr>
          <p:nvPr/>
        </p:nvCxnSpPr>
        <p:spPr>
          <a:xfrm>
            <a:off x="7057722" y="5185282"/>
            <a:ext cx="1024098" cy="422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E6E1598-0B1E-A0D4-9FB1-82CE7AA4C5C9}"/>
              </a:ext>
            </a:extLst>
          </p:cNvPr>
          <p:cNvCxnSpPr>
            <a:cxnSpLocks/>
          </p:cNvCxnSpPr>
          <p:nvPr/>
        </p:nvCxnSpPr>
        <p:spPr>
          <a:xfrm flipV="1">
            <a:off x="3732327" y="6235435"/>
            <a:ext cx="4172323" cy="7265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827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83082-6FA2-310D-B003-82BAD136A14B}"/>
              </a:ext>
            </a:extLst>
          </p:cNvPr>
          <p:cNvSpPr>
            <a:spLocks noGrp="1"/>
          </p:cNvSpPr>
          <p:nvPr>
            <p:ph type="title"/>
          </p:nvPr>
        </p:nvSpPr>
        <p:spPr>
          <a:xfrm>
            <a:off x="838199" y="586640"/>
            <a:ext cx="10515600" cy="1621677"/>
          </a:xfrm>
        </p:spPr>
        <p:txBody>
          <a:bodyPr/>
          <a:lstStyle/>
          <a:p>
            <a:pPr algn="ctr"/>
            <a:r>
              <a:rPr lang="en-US" sz="4000" dirty="0">
                <a:solidFill>
                  <a:srgbClr val="00B050"/>
                </a:solidFill>
                <a:effectLst/>
                <a:latin typeface="Candara" panose="020E0502030303020204" pitchFamily="34" charset="0"/>
                <a:ea typeface="Calibri" panose="020F0502020204030204" pitchFamily="34" charset="0"/>
                <a:cs typeface="Times New Roman" panose="02020603050405020304" pitchFamily="18" charset="0"/>
              </a:rPr>
              <a:t>LIBRARY RULES AND REGULATIONS</a:t>
            </a:r>
            <a:r>
              <a:rPr lang="en-GB" sz="1800" dirty="0">
                <a:effectLst/>
                <a:latin typeface="Calibri" panose="020F0502020204030204" pitchFamily="34" charset="0"/>
                <a:ea typeface="Calibri" panose="020F0502020204030204" pitchFamily="34" charset="0"/>
                <a:cs typeface="Times New Roman" panose="02020603050405020304" pitchFamily="18" charset="0"/>
              </a:rP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43E1D47D-B6B5-D3A7-9F35-3EBC65C11760}"/>
              </a:ext>
            </a:extLst>
          </p:cNvPr>
          <p:cNvSpPr>
            <a:spLocks noGrp="1"/>
          </p:cNvSpPr>
          <p:nvPr>
            <p:ph idx="1"/>
          </p:nvPr>
        </p:nvSpPr>
        <p:spPr>
          <a:xfrm>
            <a:off x="96328" y="1397479"/>
            <a:ext cx="11999343" cy="5460521"/>
          </a:xfrm>
        </p:spPr>
        <p:txBody>
          <a:bodyPr>
            <a:normAutofit fontScale="77500" lnSpcReduction="20000"/>
          </a:bodyPr>
          <a:lstStyle/>
          <a:p>
            <a:pPr marL="0" indent="0" algn="just">
              <a:lnSpc>
                <a:spcPct val="107000"/>
              </a:lnSpc>
              <a:spcAft>
                <a:spcPts val="800"/>
              </a:spcAft>
              <a:buNone/>
            </a:pPr>
            <a:r>
              <a:rPr lang="en-GB" sz="1800" dirty="0">
                <a:latin typeface="Candara" panose="020E0502030303020204" pitchFamily="34" charset="0"/>
                <a:ea typeface="Times New Roman" panose="02020603050405020304" pitchFamily="18" charset="0"/>
                <a:cs typeface="Arial" panose="020B0604020202020204" pitchFamily="34" charset="0"/>
              </a:rPr>
              <a:t>T</a:t>
            </a:r>
            <a:r>
              <a:rPr lang="en-GB" sz="1800" dirty="0">
                <a:effectLst/>
                <a:latin typeface="Candara" panose="020E0502030303020204" pitchFamily="34" charset="0"/>
                <a:ea typeface="Times New Roman" panose="02020603050405020304" pitchFamily="18" charset="0"/>
                <a:cs typeface="Arial" panose="020B0604020202020204" pitchFamily="34" charset="0"/>
              </a:rPr>
              <a:t>he NGF</a:t>
            </a:r>
            <a:r>
              <a:rPr lang="en-US" sz="1800" dirty="0">
                <a:effectLst/>
                <a:latin typeface="Candara" panose="020E0502030303020204" pitchFamily="34" charset="0"/>
                <a:ea typeface="Times New Roman" panose="02020603050405020304" pitchFamily="18" charset="0"/>
                <a:cs typeface="Arial" panose="020B0604020202020204" pitchFamily="34" charset="0"/>
              </a:rPr>
              <a:t>S</a:t>
            </a:r>
            <a:r>
              <a:rPr lang="en-GB" sz="1800" dirty="0">
                <a:effectLst/>
                <a:latin typeface="Candara" panose="020E0502030303020204" pitchFamily="34" charset="0"/>
                <a:ea typeface="Times New Roman" panose="02020603050405020304" pitchFamily="18" charset="0"/>
                <a:cs typeface="Arial" panose="020B0604020202020204" pitchFamily="34" charset="0"/>
              </a:rPr>
              <a:t> library has developed a set of rules</a:t>
            </a:r>
            <a:r>
              <a:rPr lang="en-US" sz="1800" dirty="0">
                <a:effectLst/>
                <a:latin typeface="Candara" panose="020E0502030303020204" pitchFamily="34" charset="0"/>
                <a:ea typeface="Times New Roman" panose="02020603050405020304" pitchFamily="18" charset="0"/>
                <a:cs typeface="Arial" panose="020B0604020202020204" pitchFamily="34" charset="0"/>
              </a:rPr>
              <a:t> and regulations</a:t>
            </a:r>
            <a:r>
              <a:rPr lang="en-GB" sz="1800" dirty="0">
                <a:effectLst/>
                <a:latin typeface="Candara" panose="020E0502030303020204" pitchFamily="34" charset="0"/>
                <a:ea typeface="Times New Roman" panose="02020603050405020304" pitchFamily="18" charset="0"/>
                <a:cs typeface="Arial" panose="020B0604020202020204" pitchFamily="34" charset="0"/>
              </a:rPr>
              <a:t> for using the </a:t>
            </a:r>
            <a:r>
              <a:rPr lang="en-US" sz="1800" dirty="0">
                <a:effectLst/>
                <a:latin typeface="Candara" panose="020E0502030303020204" pitchFamily="34" charset="0"/>
                <a:ea typeface="Times New Roman" panose="02020603050405020304" pitchFamily="18" charset="0"/>
                <a:cs typeface="Arial" panose="020B0604020202020204" pitchFamily="34" charset="0"/>
              </a:rPr>
              <a:t>library and its </a:t>
            </a:r>
            <a:r>
              <a:rPr lang="en-GB" sz="1800" dirty="0">
                <a:effectLst/>
                <a:latin typeface="Candara" panose="020E0502030303020204" pitchFamily="34" charset="0"/>
                <a:ea typeface="Times New Roman" panose="02020603050405020304" pitchFamily="18" charset="0"/>
                <a:cs typeface="Arial" panose="020B0604020202020204" pitchFamily="34" charset="0"/>
              </a:rPr>
              <a:t>collections so that they remain safe and usable by all for years to come.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effectLst/>
                <a:latin typeface="Candara" panose="020E0502030303020204" pitchFamily="34" charset="0"/>
                <a:ea typeface="Calibri" panose="020F0502020204030204" pitchFamily="34" charset="0"/>
                <a:cs typeface="Times New Roman" panose="02020603050405020304" pitchFamily="18" charset="0"/>
              </a:rPr>
              <a:t>Patrons must adhere to theses rules and regulations when using the physical library.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US" sz="1800" dirty="0">
                <a:effectLst/>
                <a:latin typeface="Candara" panose="020E0502030303020204" pitchFamily="34" charset="0"/>
                <a:ea typeface="Calibri" panose="020F0502020204030204" pitchFamily="34" charset="0"/>
                <a:cs typeface="Times New Roman" panose="02020603050405020304" pitchFamily="18" charset="0"/>
              </a:rPr>
              <a:t>All patrons must maintain quietness in the library.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US" sz="1800" dirty="0">
                <a:effectLst/>
                <a:latin typeface="Candara" panose="020E0502030303020204" pitchFamily="34" charset="0"/>
                <a:ea typeface="Calibri" panose="020F0502020204030204" pitchFamily="34" charset="0"/>
                <a:cs typeface="Times New Roman" panose="02020603050405020304" pitchFamily="18" charset="0"/>
              </a:rPr>
              <a:t>Group discussions in the reading section is not allowed.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US" sz="1800" dirty="0">
                <a:effectLst/>
                <a:latin typeface="Candara" panose="020E0502030303020204" pitchFamily="34" charset="0"/>
                <a:ea typeface="Calibri" panose="020F0502020204030204" pitchFamily="34" charset="0"/>
                <a:cs typeface="Times New Roman" panose="02020603050405020304" pitchFamily="18" charset="0"/>
              </a:rPr>
              <a:t>No making or receiving of phone calls in the library. </a:t>
            </a:r>
            <a:r>
              <a:rPr lang="en-US" sz="1800" dirty="0">
                <a:effectLst/>
                <a:latin typeface="Candara" panose="020E0502030303020204" pitchFamily="34" charset="0"/>
                <a:ea typeface="Times New Roman" panose="02020603050405020304" pitchFamily="18" charset="0"/>
                <a:cs typeface="Arial" panose="020B0604020202020204" pitchFamily="34" charset="0"/>
              </a:rPr>
              <a:t>Cell phones</a:t>
            </a:r>
            <a:r>
              <a:rPr lang="en-GB" sz="1800" dirty="0">
                <a:effectLst/>
                <a:latin typeface="Candara" panose="020E0502030303020204" pitchFamily="34" charset="0"/>
                <a:ea typeface="Times New Roman" panose="02020603050405020304" pitchFamily="18" charset="0"/>
                <a:cs typeface="Arial" panose="020B0604020202020204" pitchFamily="34" charset="0"/>
              </a:rPr>
              <a:t> must be turned off or set to silent mode while in the library.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US" sz="1800" dirty="0">
                <a:effectLst/>
                <a:latin typeface="Candara" panose="020E0502030303020204" pitchFamily="34" charset="0"/>
                <a:ea typeface="Calibri" panose="020F0502020204030204" pitchFamily="34" charset="0"/>
                <a:cs typeface="Times New Roman" panose="02020603050405020304" pitchFamily="18" charset="0"/>
              </a:rPr>
              <a:t>If you must connect to any virtual meeting from your personal computer or from the library desktop computer, ensure you use an earpiece device.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US" sz="1800" dirty="0">
                <a:effectLst/>
                <a:latin typeface="Candara" panose="020E0502030303020204" pitchFamily="34" charset="0"/>
                <a:ea typeface="Calibri" panose="020F0502020204030204" pitchFamily="34" charset="0"/>
                <a:cs typeface="Times New Roman" panose="02020603050405020304" pitchFamily="18" charset="0"/>
              </a:rPr>
              <a:t>Dispose all trash in appropriate containers so that a clean environment can be maintained in the library.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US" sz="1800" dirty="0">
                <a:effectLst/>
                <a:latin typeface="Candara" panose="020E0502030303020204" pitchFamily="34" charset="0"/>
                <a:ea typeface="Calibri" panose="020F0502020204030204" pitchFamily="34" charset="0"/>
                <a:cs typeface="Times New Roman" panose="02020603050405020304" pitchFamily="18" charset="0"/>
              </a:rPr>
              <a:t>Do not cut out pages or pictures from the library material.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US" sz="1800" dirty="0">
                <a:effectLst/>
                <a:latin typeface="Candara" panose="020E0502030303020204" pitchFamily="34" charset="0"/>
                <a:ea typeface="Calibri" panose="020F0502020204030204" pitchFamily="34" charset="0"/>
                <a:cs typeface="Times New Roman" panose="02020603050405020304" pitchFamily="18" charset="0"/>
              </a:rPr>
              <a:t>Handle books carefully, especially when photocopying and scanning.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US" sz="1800" dirty="0">
                <a:effectLst/>
                <a:latin typeface="Candara" panose="020E0502030303020204" pitchFamily="34" charset="0"/>
                <a:ea typeface="Calibri" panose="020F0502020204030204" pitchFamily="34" charset="0"/>
                <a:cs typeface="Times New Roman" panose="02020603050405020304" pitchFamily="18" charset="0"/>
              </a:rPr>
              <a:t>Mark your place with a bookmark; do not bend corners of pages or use tape, post – it notes, paper clips, or other objects on the library books.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US" sz="1800" dirty="0">
                <a:effectLst/>
                <a:latin typeface="Candara" panose="020E0502030303020204" pitchFamily="34" charset="0"/>
                <a:ea typeface="Calibri" panose="020F0502020204030204" pitchFamily="34" charset="0"/>
                <a:cs typeface="Times New Roman" panose="02020603050405020304" pitchFamily="18" charset="0"/>
              </a:rPr>
              <a:t>Please notify the librarian at the reference desk if you discover a book that needs repair.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US" sz="1800" dirty="0">
                <a:effectLst/>
                <a:latin typeface="Candara" panose="020E0502030303020204" pitchFamily="34" charset="0"/>
                <a:ea typeface="Calibri" panose="020F0502020204030204" pitchFamily="34" charset="0"/>
                <a:cs typeface="Times New Roman" panose="02020603050405020304" pitchFamily="18" charset="0"/>
              </a:rPr>
              <a:t>Protect borrowed materials from rain, dampness, sun, heat, pets, smoking and tobacco products.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US" sz="1800" dirty="0">
                <a:effectLst/>
                <a:latin typeface="Candara" panose="020E0502030303020204" pitchFamily="34" charset="0"/>
                <a:ea typeface="Calibri" panose="020F0502020204030204" pitchFamily="34" charset="0"/>
                <a:cs typeface="Times New Roman" panose="02020603050405020304" pitchFamily="18" charset="0"/>
              </a:rPr>
              <a:t>Remove books from the shelf by gripping on both sides of the book spine.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US" sz="1800" dirty="0">
                <a:effectLst/>
                <a:latin typeface="Candara" panose="020E0502030303020204" pitchFamily="34" charset="0"/>
                <a:ea typeface="Calibri" panose="020F0502020204030204" pitchFamily="34" charset="0"/>
                <a:cs typeface="Times New Roman" panose="02020603050405020304" pitchFamily="18" charset="0"/>
              </a:rPr>
              <a:t>Return library materials in the same condition as you received them.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US" sz="1800" dirty="0">
                <a:effectLst/>
                <a:latin typeface="Candara" panose="020E0502030303020204" pitchFamily="34" charset="0"/>
                <a:ea typeface="Calibri" panose="020F0502020204030204" pitchFamily="34" charset="0"/>
                <a:cs typeface="Times New Roman" panose="02020603050405020304" pitchFamily="18" charset="0"/>
              </a:rPr>
              <a:t>Take notes rather than using highlighters, underlining, or writing in the margins of the library books and periodicals.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US" sz="1800" dirty="0">
                <a:effectLst/>
                <a:latin typeface="Candara" panose="020E0502030303020204" pitchFamily="34" charset="0"/>
                <a:ea typeface="Calibri" panose="020F0502020204030204" pitchFamily="34" charset="0"/>
                <a:cs typeface="Times New Roman" panose="02020603050405020304" pitchFamily="18" charset="0"/>
              </a:rPr>
              <a:t> External patrons who wish to use the library for their personal research must be fill the external user form and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4" name="Picture 3">
            <a:extLst>
              <a:ext uri="{FF2B5EF4-FFF2-40B4-BE49-F238E27FC236}">
                <a16:creationId xmlns:a16="http://schemas.microsoft.com/office/drawing/2014/main" id="{89B37DF0-3051-1BF6-FE08-9F057FFDBE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 y="-252"/>
            <a:ext cx="12188749" cy="776107"/>
          </a:xfrm>
          <a:prstGeom prst="rect">
            <a:avLst/>
          </a:prstGeom>
        </p:spPr>
      </p:pic>
    </p:spTree>
    <p:extLst>
      <p:ext uri="{BB962C8B-B14F-4D97-AF65-F5344CB8AC3E}">
        <p14:creationId xmlns:p14="http://schemas.microsoft.com/office/powerpoint/2010/main" val="1321316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4F75D-0A84-05F2-B8BB-521372CB5C73}"/>
              </a:ext>
            </a:extLst>
          </p:cNvPr>
          <p:cNvSpPr>
            <a:spLocks noGrp="1"/>
          </p:cNvSpPr>
          <p:nvPr>
            <p:ph type="title"/>
          </p:nvPr>
        </p:nvSpPr>
        <p:spPr/>
        <p:txBody>
          <a:bodyPr>
            <a:normAutofit/>
          </a:bodyPr>
          <a:lstStyle/>
          <a:p>
            <a:pPr algn="ctr"/>
            <a:r>
              <a:rPr lang="en-GB" sz="4000" b="1" dirty="0">
                <a:solidFill>
                  <a:srgbClr val="00B050"/>
                </a:solidFill>
                <a:latin typeface="Candara" panose="020E0502030303020204" pitchFamily="34" charset="0"/>
              </a:rPr>
              <a:t>OPENING DAYS AND TIME</a:t>
            </a:r>
          </a:p>
        </p:txBody>
      </p:sp>
      <p:sp>
        <p:nvSpPr>
          <p:cNvPr id="3" name="Content Placeholder 2">
            <a:extLst>
              <a:ext uri="{FF2B5EF4-FFF2-40B4-BE49-F238E27FC236}">
                <a16:creationId xmlns:a16="http://schemas.microsoft.com/office/drawing/2014/main" id="{6F5CFD30-7C83-9185-53F2-E4961D077A81}"/>
              </a:ext>
            </a:extLst>
          </p:cNvPr>
          <p:cNvSpPr>
            <a:spLocks noGrp="1"/>
          </p:cNvSpPr>
          <p:nvPr>
            <p:ph idx="1"/>
          </p:nvPr>
        </p:nvSpPr>
        <p:spPr/>
        <p:txBody>
          <a:bodyPr>
            <a:normAutofit/>
          </a:bodyPr>
          <a:lstStyle/>
          <a:p>
            <a:r>
              <a:rPr lang="en-GB" sz="1600" dirty="0">
                <a:latin typeface="Candara" panose="020E0502030303020204" pitchFamily="34" charset="0"/>
              </a:rPr>
              <a:t>The physical is open on Mondays to Fridays from 9am to 5pm daily, except on public holidays.</a:t>
            </a:r>
          </a:p>
          <a:p>
            <a:r>
              <a:rPr lang="en-GB" sz="1600" dirty="0">
                <a:latin typeface="Candara" panose="020E0502030303020204" pitchFamily="34" charset="0"/>
              </a:rPr>
              <a:t>The library is automated and digitized and patrons can access the e-library and digital repository from any where in the world using below links.</a:t>
            </a:r>
          </a:p>
          <a:p>
            <a:endParaRPr lang="en-GB" sz="1600" dirty="0">
              <a:latin typeface="Candara" panose="020E0502030303020204" pitchFamily="34" charset="0"/>
            </a:endParaRPr>
          </a:p>
          <a:p>
            <a:pPr marL="0" indent="0" algn="ctr">
              <a:buNone/>
            </a:pPr>
            <a:r>
              <a:rPr lang="en-US" sz="2400" u="none" strike="noStrike" dirty="0">
                <a:solidFill>
                  <a:srgbClr val="000000"/>
                </a:solidFill>
                <a:effectLst/>
                <a:latin typeface="Candara" panose="020E0502030303020204" pitchFamily="34" charset="0"/>
                <a:ea typeface="Times New Roman" panose="02020603050405020304" pitchFamily="18" charset="0"/>
                <a:cs typeface="Calibri" panose="020F0502020204030204" pitchFamily="34" charset="0"/>
              </a:rPr>
              <a:t> E-library access link is </a:t>
            </a:r>
            <a:r>
              <a:rPr lang="en-US" sz="2400" u="none" strike="noStrike" dirty="0">
                <a:solidFill>
                  <a:srgbClr val="0000FF"/>
                </a:solidFill>
                <a:effectLst/>
                <a:latin typeface="Candara" panose="020E050203030302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xmlns="" val="tx"/>
                    </a:ext>
                  </a:extLst>
                </a:hlinkClick>
              </a:rPr>
              <a:t>https://ngflibrary.org.ng/</a:t>
            </a:r>
            <a:endParaRPr lang="en-US" sz="2400" u="none" strike="noStrike" dirty="0">
              <a:solidFill>
                <a:srgbClr val="0000FF"/>
              </a:solidFill>
              <a:effectLst/>
              <a:latin typeface="Candara" panose="020E0502030303020204" pitchFamily="34" charset="0"/>
              <a:ea typeface="Times New Roman" panose="02020603050405020304" pitchFamily="18" charset="0"/>
              <a:cs typeface="Calibri" panose="020F0502020204030204" pitchFamily="34" charset="0"/>
            </a:endParaRPr>
          </a:p>
          <a:p>
            <a:pPr marL="0" indent="0" algn="ctr">
              <a:buNone/>
            </a:pPr>
            <a:endParaRPr lang="en-US" sz="2400" u="none" strike="noStrike" dirty="0">
              <a:solidFill>
                <a:srgbClr val="0000FF"/>
              </a:solidFill>
              <a:effectLst/>
              <a:latin typeface="Candara" panose="020E0502030303020204" pitchFamily="34" charset="0"/>
              <a:ea typeface="Times New Roman" panose="02020603050405020304" pitchFamily="18" charset="0"/>
              <a:cs typeface="Calibri" panose="020F0502020204030204" pitchFamily="34" charset="0"/>
            </a:endParaRPr>
          </a:p>
          <a:p>
            <a:pPr marL="0" indent="0" algn="ctr">
              <a:buNone/>
            </a:pPr>
            <a:r>
              <a:rPr lang="en-US" sz="2400" dirty="0">
                <a:solidFill>
                  <a:srgbClr val="000000"/>
                </a:solidFill>
                <a:latin typeface="Candara" panose="020E0502030303020204" pitchFamily="34" charset="0"/>
                <a:ea typeface="Times New Roman" panose="02020603050405020304" pitchFamily="18" charset="0"/>
                <a:cs typeface="Calibri" panose="020F0502020204030204" pitchFamily="34" charset="0"/>
              </a:rPr>
              <a:t>D</a:t>
            </a:r>
            <a:r>
              <a:rPr lang="en-US" sz="2400" dirty="0">
                <a:solidFill>
                  <a:srgbClr val="000000"/>
                </a:solidFill>
                <a:effectLst/>
                <a:latin typeface="Candara" panose="020E0502030303020204" pitchFamily="34" charset="0"/>
                <a:ea typeface="Times New Roman" panose="02020603050405020304" pitchFamily="18" charset="0"/>
                <a:cs typeface="Calibri" panose="020F0502020204030204" pitchFamily="34" charset="0"/>
              </a:rPr>
              <a:t>igital repository access link is </a:t>
            </a:r>
            <a:r>
              <a:rPr lang="en-US" sz="2400" u="sng" dirty="0">
                <a:solidFill>
                  <a:srgbClr val="0000FF"/>
                </a:solidFill>
                <a:effectLst/>
                <a:latin typeface="Candara" panose="020E050203030302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xmlns="" val="tx"/>
                    </a:ext>
                  </a:extLst>
                </a:hlinkClick>
              </a:rPr>
              <a:t>https://ngfrepository.org.ng:8443/jspui/</a:t>
            </a:r>
            <a:endParaRPr lang="en-GB" sz="2400" u="none" strike="noStrik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600" dirty="0">
              <a:latin typeface="Candara" panose="020E0502030303020204" pitchFamily="34" charset="0"/>
            </a:endParaRPr>
          </a:p>
        </p:txBody>
      </p:sp>
    </p:spTree>
    <p:extLst>
      <p:ext uri="{BB962C8B-B14F-4D97-AF65-F5344CB8AC3E}">
        <p14:creationId xmlns:p14="http://schemas.microsoft.com/office/powerpoint/2010/main" val="1845433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1825AC39-5F85-4CAA-8A81-A1287086B2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Freeform: Shape 2056">
            <a:extLst>
              <a:ext uri="{FF2B5EF4-FFF2-40B4-BE49-F238E27FC236}">
                <a16:creationId xmlns:a16="http://schemas.microsoft.com/office/drawing/2014/main" id="{95DA4D23-37FC-4B90-8188-F0377C5F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2062" name="Freeform: Shape 2058">
            <a:extLst>
              <a:ext uri="{FF2B5EF4-FFF2-40B4-BE49-F238E27FC236}">
                <a16:creationId xmlns:a16="http://schemas.microsoft.com/office/drawing/2014/main" id="{A7A4B465-FBCC-4CD4-89A1-82992A7B47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2061" name="Freeform: Shape 2060">
            <a:extLst>
              <a:ext uri="{FF2B5EF4-FFF2-40B4-BE49-F238E27FC236}">
                <a16:creationId xmlns:a16="http://schemas.microsoft.com/office/drawing/2014/main" id="{909E572F-9CDC-4214-9D42-FF00176495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89D6FFD-424E-447F-8E37-2D3B4A0688DF}"/>
              </a:ext>
            </a:extLst>
          </p:cNvPr>
          <p:cNvSpPr>
            <a:spLocks noGrp="1"/>
          </p:cNvSpPr>
          <p:nvPr>
            <p:ph type="title"/>
          </p:nvPr>
        </p:nvSpPr>
        <p:spPr>
          <a:xfrm>
            <a:off x="457201" y="723406"/>
            <a:ext cx="3519576" cy="3826728"/>
          </a:xfrm>
        </p:spPr>
        <p:txBody>
          <a:bodyPr vert="horz" lIns="91440" tIns="45720" rIns="91440" bIns="45720" rtlCol="0" anchor="b">
            <a:normAutofit/>
          </a:bodyPr>
          <a:lstStyle/>
          <a:p>
            <a:pPr algn="ctr"/>
            <a:r>
              <a:rPr lang="en-US" b="1" kern="1200" dirty="0">
                <a:solidFill>
                  <a:schemeClr val="tx1"/>
                </a:solidFill>
                <a:latin typeface="Candara" panose="020E0502030303020204" pitchFamily="34" charset="0"/>
              </a:rPr>
              <a:t>THANK YOU!</a:t>
            </a:r>
          </a:p>
        </p:txBody>
      </p:sp>
      <p:sp>
        <p:nvSpPr>
          <p:cNvPr id="3" name="Content Placeholder 2">
            <a:extLst>
              <a:ext uri="{FF2B5EF4-FFF2-40B4-BE49-F238E27FC236}">
                <a16:creationId xmlns:a16="http://schemas.microsoft.com/office/drawing/2014/main" id="{01A27FD6-9791-43F3-9136-44D229C0C0F1}"/>
              </a:ext>
            </a:extLst>
          </p:cNvPr>
          <p:cNvSpPr>
            <a:spLocks noGrp="1"/>
          </p:cNvSpPr>
          <p:nvPr>
            <p:ph idx="1"/>
          </p:nvPr>
        </p:nvSpPr>
        <p:spPr>
          <a:xfrm>
            <a:off x="6348623" y="0"/>
            <a:ext cx="3621840" cy="1452160"/>
          </a:xfrm>
        </p:spPr>
        <p:txBody>
          <a:bodyPr vert="horz" lIns="91440" tIns="45720" rIns="91440" bIns="45720" rtlCol="0" anchor="t">
            <a:normAutofit/>
          </a:bodyPr>
          <a:lstStyle/>
          <a:p>
            <a:pPr marL="0" indent="0" algn="ctr">
              <a:buNone/>
            </a:pPr>
            <a:r>
              <a:rPr lang="en-US" sz="4000" b="1" kern="1200" dirty="0">
                <a:solidFill>
                  <a:srgbClr val="FF0000">
                    <a:alpha val="60000"/>
                  </a:srgbClr>
                </a:solidFill>
                <a:latin typeface="Candara" panose="020E0502030303020204" pitchFamily="34" charset="0"/>
              </a:rPr>
              <a:t>QUESTIONS!</a:t>
            </a:r>
          </a:p>
        </p:txBody>
      </p:sp>
      <p:pic>
        <p:nvPicPr>
          <p:cNvPr id="2050" name="Picture 2" descr="Question mark Emoticon, Silly Question s, text, smiley png | PNGEgg">
            <a:extLst>
              <a:ext uri="{FF2B5EF4-FFF2-40B4-BE49-F238E27FC236}">
                <a16:creationId xmlns:a16="http://schemas.microsoft.com/office/drawing/2014/main" id="{387B2128-7AF4-FC07-7DCB-3D522EDEAAE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93379" y="643469"/>
            <a:ext cx="3477084" cy="557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547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016AEC-0320-4ED0-8ECB-FE11DDDFE1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CE430-A1BB-4B81-88AF-C54633AB733D}"/>
              </a:ext>
            </a:extLst>
          </p:cNvPr>
          <p:cNvSpPr>
            <a:spLocks noGrp="1"/>
          </p:cNvSpPr>
          <p:nvPr>
            <p:ph type="title"/>
          </p:nvPr>
        </p:nvSpPr>
        <p:spPr>
          <a:xfrm>
            <a:off x="722375" y="2806155"/>
            <a:ext cx="4941445" cy="2015774"/>
          </a:xfrm>
        </p:spPr>
        <p:txBody>
          <a:bodyPr>
            <a:normAutofit/>
          </a:bodyPr>
          <a:lstStyle/>
          <a:p>
            <a:r>
              <a:rPr lang="en-US" sz="4000" b="1" dirty="0">
                <a:solidFill>
                  <a:srgbClr val="00B050"/>
                </a:solidFill>
                <a:latin typeface="Candara" panose="020E0502030303020204" pitchFamily="34" charset="0"/>
              </a:rPr>
              <a:t>TABLE OF CONTENT</a:t>
            </a:r>
            <a:endParaRPr lang="en-NG" sz="4000" b="1" dirty="0">
              <a:solidFill>
                <a:srgbClr val="00B050"/>
              </a:solidFill>
              <a:latin typeface="Candara" panose="020E0502030303020204" pitchFamily="34" charset="0"/>
            </a:endParaRPr>
          </a:p>
        </p:txBody>
      </p:sp>
      <p:sp>
        <p:nvSpPr>
          <p:cNvPr id="11" name="Rectangle 10">
            <a:extLst>
              <a:ext uri="{FF2B5EF4-FFF2-40B4-BE49-F238E27FC236}">
                <a16:creationId xmlns:a16="http://schemas.microsoft.com/office/drawing/2014/main" id="{C70C3B59-DE2C-4611-8148-812575C5CA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0650278-3CBE-4505-9E61-4A56BE732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81"/>
            <a:ext cx="12192000" cy="1212859"/>
          </a:xfrm>
          <a:prstGeom prst="rect">
            <a:avLst/>
          </a:prstGeom>
          <a:effectLst>
            <a:outerShdw blurRad="406400" dist="317500" dir="5400000" sx="89000" sy="89000" rotWithShape="0">
              <a:prstClr val="black">
                <a:alpha val="15000"/>
              </a:prstClr>
            </a:outerShdw>
          </a:effectLst>
        </p:spPr>
      </p:pic>
      <p:sp>
        <p:nvSpPr>
          <p:cNvPr id="3" name="Content Placeholder 2">
            <a:extLst>
              <a:ext uri="{FF2B5EF4-FFF2-40B4-BE49-F238E27FC236}">
                <a16:creationId xmlns:a16="http://schemas.microsoft.com/office/drawing/2014/main" id="{DEAA3AFD-2065-403F-BC90-DF314EE583B8}"/>
              </a:ext>
            </a:extLst>
          </p:cNvPr>
          <p:cNvSpPr>
            <a:spLocks noGrp="1"/>
          </p:cNvSpPr>
          <p:nvPr>
            <p:ph idx="1"/>
          </p:nvPr>
        </p:nvSpPr>
        <p:spPr>
          <a:xfrm>
            <a:off x="5443269" y="1561380"/>
            <a:ext cx="6748426" cy="5210355"/>
          </a:xfrm>
        </p:spPr>
        <p:txBody>
          <a:bodyPr anchor="ctr">
            <a:normAutofit fontScale="92500" lnSpcReduction="10000"/>
          </a:bodyPr>
          <a:lstStyle/>
          <a:p>
            <a:pPr algn="just">
              <a:buFont typeface="Wingdings" panose="05000000000000000000" pitchFamily="2" charset="2"/>
              <a:buChar char="§"/>
            </a:pPr>
            <a:r>
              <a:rPr lang="en-US" sz="2100" dirty="0">
                <a:latin typeface="Candara" panose="020E0502030303020204" pitchFamily="34" charset="0"/>
              </a:rPr>
              <a:t>The NGF Library – An Overview</a:t>
            </a:r>
          </a:p>
          <a:p>
            <a:pPr algn="just">
              <a:buFont typeface="Wingdings" panose="05000000000000000000" pitchFamily="2" charset="2"/>
              <a:buChar char="§"/>
            </a:pPr>
            <a:r>
              <a:rPr lang="en-US" sz="2100" dirty="0">
                <a:latin typeface="Candara" panose="020E0502030303020204" pitchFamily="34" charset="0"/>
              </a:rPr>
              <a:t>Sections in the NGFS Library</a:t>
            </a:r>
          </a:p>
          <a:p>
            <a:pPr algn="just">
              <a:buFont typeface="Wingdings" panose="05000000000000000000" pitchFamily="2" charset="2"/>
              <a:buChar char="§"/>
            </a:pPr>
            <a:r>
              <a:rPr lang="en-US" sz="2100" dirty="0">
                <a:latin typeface="Candara" panose="020E0502030303020204" pitchFamily="34" charset="0"/>
              </a:rPr>
              <a:t>The NGFS Library Policies and Procedures</a:t>
            </a:r>
          </a:p>
          <a:p>
            <a:pPr algn="just">
              <a:buFont typeface="Wingdings" panose="05000000000000000000" pitchFamily="2" charset="2"/>
              <a:buChar char="§"/>
            </a:pPr>
            <a:r>
              <a:rPr lang="en-US" sz="2100" dirty="0">
                <a:latin typeface="Candara" panose="020E0502030303020204" pitchFamily="34" charset="0"/>
              </a:rPr>
              <a:t>The NGFS Library catalogue</a:t>
            </a:r>
          </a:p>
          <a:p>
            <a:pPr algn="just">
              <a:buFont typeface="Wingdings" panose="05000000000000000000" pitchFamily="2" charset="2"/>
              <a:buChar char="§"/>
            </a:pPr>
            <a:r>
              <a:rPr lang="en-US" sz="2100" dirty="0">
                <a:latin typeface="Candara" panose="020E0502030303020204" pitchFamily="34" charset="0"/>
              </a:rPr>
              <a:t>Accessing documents in the physical Library</a:t>
            </a:r>
          </a:p>
          <a:p>
            <a:pPr algn="just">
              <a:buFont typeface="Wingdings" panose="05000000000000000000" pitchFamily="2" charset="2"/>
              <a:buChar char="§"/>
            </a:pPr>
            <a:r>
              <a:rPr lang="en-US" sz="2100" dirty="0">
                <a:latin typeface="Candara" panose="020E0502030303020204" pitchFamily="34" charset="0"/>
              </a:rPr>
              <a:t>Software deployed for the automation and digitization of the NGFS Library</a:t>
            </a:r>
          </a:p>
          <a:p>
            <a:pPr algn="just">
              <a:buFont typeface="Wingdings" panose="05000000000000000000" pitchFamily="2" charset="2"/>
              <a:buChar char="§"/>
            </a:pPr>
            <a:r>
              <a:rPr lang="en-US" sz="2100" dirty="0">
                <a:latin typeface="Candara" panose="020E0502030303020204" pitchFamily="34" charset="0"/>
              </a:rPr>
              <a:t>The NGFS E-Library</a:t>
            </a:r>
          </a:p>
          <a:p>
            <a:pPr algn="just">
              <a:buFont typeface="Wingdings" panose="05000000000000000000" pitchFamily="2" charset="2"/>
              <a:buChar char="§"/>
            </a:pPr>
            <a:r>
              <a:rPr lang="en-US" sz="2100" dirty="0">
                <a:latin typeface="Candara" panose="020E0502030303020204" pitchFamily="34" charset="0"/>
              </a:rPr>
              <a:t>Step by Step Guide on How to access the e-library</a:t>
            </a:r>
          </a:p>
          <a:p>
            <a:pPr algn="just">
              <a:buFont typeface="Wingdings" panose="05000000000000000000" pitchFamily="2" charset="2"/>
              <a:buChar char="§"/>
            </a:pPr>
            <a:r>
              <a:rPr lang="en-US" sz="2100" dirty="0">
                <a:latin typeface="Candara" panose="020E0502030303020204" pitchFamily="34" charset="0"/>
              </a:rPr>
              <a:t>The NGFS Digital Repository</a:t>
            </a:r>
          </a:p>
          <a:p>
            <a:pPr algn="just">
              <a:buFont typeface="Wingdings" panose="05000000000000000000" pitchFamily="2" charset="2"/>
              <a:buChar char="§"/>
            </a:pPr>
            <a:r>
              <a:rPr lang="en-US" sz="2100" dirty="0">
                <a:latin typeface="Candara" panose="020E0502030303020204" pitchFamily="34" charset="0"/>
              </a:rPr>
              <a:t>Step by Step Guide on How to access the Digital Repository</a:t>
            </a:r>
          </a:p>
          <a:p>
            <a:pPr algn="just">
              <a:buFont typeface="Wingdings" panose="05000000000000000000" pitchFamily="2" charset="2"/>
              <a:buChar char="§"/>
            </a:pPr>
            <a:r>
              <a:rPr lang="en-US" sz="2100" dirty="0">
                <a:latin typeface="Candara" panose="020E0502030303020204" pitchFamily="34" charset="0"/>
              </a:rPr>
              <a:t>Knowledge Management Strategy: Building the NGF E-library and Digital Repository Simultaneously</a:t>
            </a:r>
          </a:p>
          <a:p>
            <a:pPr algn="just">
              <a:buFont typeface="Wingdings" panose="05000000000000000000" pitchFamily="2" charset="2"/>
              <a:buChar char="§"/>
            </a:pPr>
            <a:r>
              <a:rPr lang="en-US" sz="2100" dirty="0">
                <a:latin typeface="Candara" panose="020E0502030303020204" pitchFamily="34" charset="0"/>
              </a:rPr>
              <a:t>Library Rules and Regulations</a:t>
            </a:r>
          </a:p>
          <a:p>
            <a:pPr algn="just">
              <a:buFont typeface="Wingdings" panose="05000000000000000000" pitchFamily="2" charset="2"/>
              <a:buChar char="§"/>
            </a:pPr>
            <a:r>
              <a:rPr lang="en-US" sz="2100" dirty="0">
                <a:latin typeface="Candara" panose="020E0502030303020204" pitchFamily="34" charset="0"/>
              </a:rPr>
              <a:t>Library Opening Days and Time</a:t>
            </a:r>
          </a:p>
          <a:p>
            <a:pPr algn="just">
              <a:buFont typeface="Wingdings" panose="05000000000000000000" pitchFamily="2" charset="2"/>
              <a:buChar char="§"/>
            </a:pPr>
            <a:endParaRPr lang="en-NG" sz="2000" dirty="0"/>
          </a:p>
        </p:txBody>
      </p:sp>
    </p:spTree>
    <p:extLst>
      <p:ext uri="{BB962C8B-B14F-4D97-AF65-F5344CB8AC3E}">
        <p14:creationId xmlns:p14="http://schemas.microsoft.com/office/powerpoint/2010/main" val="406371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E48AFA-8884-4F68-A44F-D2C1E8609C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4E3ECBB-DBE6-4869-829E-3FDE1A03E0D2}"/>
              </a:ext>
            </a:extLst>
          </p:cNvPr>
          <p:cNvSpPr>
            <a:spLocks noGrp="1"/>
          </p:cNvSpPr>
          <p:nvPr>
            <p:ph type="title"/>
          </p:nvPr>
        </p:nvSpPr>
        <p:spPr>
          <a:xfrm>
            <a:off x="0" y="1360269"/>
            <a:ext cx="4820055" cy="5187179"/>
          </a:xfrm>
        </p:spPr>
        <p:txBody>
          <a:bodyPr>
            <a:normAutofit/>
          </a:bodyPr>
          <a:lstStyle/>
          <a:p>
            <a:r>
              <a:rPr lang="en-US" sz="3700" b="1" dirty="0">
                <a:latin typeface="Candara" panose="020E0502030303020204" pitchFamily="34" charset="0"/>
              </a:rPr>
              <a:t>THE NGF LIBRARY: AN OVERVIEW</a:t>
            </a:r>
            <a:br>
              <a:rPr lang="en-US" sz="3700" b="1" dirty="0">
                <a:latin typeface="Candara" panose="020E0502030303020204" pitchFamily="34" charset="0"/>
              </a:rPr>
            </a:br>
            <a:endParaRPr lang="en-NG" sz="3700" b="1" dirty="0">
              <a:latin typeface="Candara" panose="020E0502030303020204" pitchFamily="34" charset="0"/>
            </a:endParaRPr>
          </a:p>
        </p:txBody>
      </p:sp>
      <p:sp>
        <p:nvSpPr>
          <p:cNvPr id="11" name="Arc 10">
            <a:extLst>
              <a:ext uri="{FF2B5EF4-FFF2-40B4-BE49-F238E27FC236}">
                <a16:creationId xmlns:a16="http://schemas.microsoft.com/office/drawing/2014/main" id="{969D19A6-08CB-498C-93EC-3FFB021FC6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56E94F9-B112-6732-B339-2E5F59EC06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1360269"/>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Content Placeholder 2">
            <a:extLst>
              <a:ext uri="{FF2B5EF4-FFF2-40B4-BE49-F238E27FC236}">
                <a16:creationId xmlns:a16="http://schemas.microsoft.com/office/drawing/2014/main" id="{BF3DB132-C93B-438A-9F92-8990400EDC0A}"/>
              </a:ext>
            </a:extLst>
          </p:cNvPr>
          <p:cNvSpPr>
            <a:spLocks noGrp="1"/>
          </p:cNvSpPr>
          <p:nvPr>
            <p:ph idx="1"/>
          </p:nvPr>
        </p:nvSpPr>
        <p:spPr>
          <a:xfrm>
            <a:off x="4649638" y="1837426"/>
            <a:ext cx="7477707" cy="4937784"/>
          </a:xfrm>
        </p:spPr>
        <p:txBody>
          <a:bodyPr>
            <a:normAutofit/>
          </a:bodyPr>
          <a:lstStyle/>
          <a:p>
            <a:pPr marL="0" marR="0" lvl="0" indent="0" algn="just" defTabSz="914400" rtl="0" eaLnBrk="0" fontAlgn="base" latinLnBrk="0" hangingPunct="0">
              <a:spcBef>
                <a:spcPct val="0"/>
              </a:spcBef>
              <a:spcAft>
                <a:spcPct val="0"/>
              </a:spcAft>
              <a:buClrTx/>
              <a:buSzTx/>
              <a:buFontTx/>
              <a:buNone/>
              <a:tabLst/>
            </a:pPr>
            <a:r>
              <a:rPr kumimoji="0" lang="en-US" altLang="en-NG" sz="1800" u="none" strike="noStrike" cap="none" normalizeH="0" baseline="0" dirty="0">
                <a:ln>
                  <a:noFill/>
                </a:ln>
                <a:effectLst/>
                <a:latin typeface="Candara" panose="020E0502030303020204" pitchFamily="34" charset="0"/>
                <a:ea typeface="Calibri" panose="020F0502020204030204" pitchFamily="34" charset="0"/>
                <a:cs typeface="Times New Roman" panose="02020603050405020304" pitchFamily="18" charset="0"/>
              </a:rPr>
              <a:t>Let me start by defining the term “special Library”. </a:t>
            </a:r>
            <a:r>
              <a:rPr lang="en-US" sz="1800" dirty="0">
                <a:effectLst/>
                <a:latin typeface="Candara" panose="020E0502030303020204" pitchFamily="34" charset="0"/>
              </a:rPr>
              <a:t>A special library is a library that provides specialized information resources on a particular subject, serves a specialized and limited clientele, and delivers specialized services to that clientele. </a:t>
            </a:r>
            <a:r>
              <a:rPr lang="en-US" sz="1000" dirty="0">
                <a:effectLst/>
                <a:latin typeface="Candara" panose="020E0502030303020204" pitchFamily="34" charset="0"/>
              </a:rPr>
              <a:t>Wikipedia</a:t>
            </a:r>
          </a:p>
          <a:p>
            <a:pPr marL="0" marR="0" lvl="0" indent="0" algn="just" defTabSz="914400" rtl="0" eaLnBrk="0" fontAlgn="base" latinLnBrk="0" hangingPunct="0">
              <a:spcBef>
                <a:spcPct val="0"/>
              </a:spcBef>
              <a:spcAft>
                <a:spcPct val="0"/>
              </a:spcAft>
              <a:buClrTx/>
              <a:buSzTx/>
              <a:buFontTx/>
              <a:buNone/>
              <a:tabLst/>
            </a:pPr>
            <a:endParaRPr kumimoji="0" lang="en-US" altLang="en-NG" sz="1800" u="none" strike="noStrike" cap="none" normalizeH="0" baseline="0" dirty="0">
              <a:ln>
                <a:noFill/>
              </a:ln>
              <a:effectLst/>
              <a:latin typeface="Candara" panose="020E050203030302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pPr>
            <a:r>
              <a:rPr kumimoji="0" lang="en-US" altLang="en-NG" sz="1800" u="none" strike="noStrike" cap="none" normalizeH="0" baseline="0" dirty="0">
                <a:ln>
                  <a:noFill/>
                </a:ln>
                <a:effectLst/>
                <a:latin typeface="Candara" panose="020E0502030303020204" pitchFamily="34" charset="0"/>
                <a:ea typeface="Calibri" panose="020F0502020204030204" pitchFamily="34" charset="0"/>
                <a:cs typeface="Times New Roman" panose="02020603050405020304" pitchFamily="18" charset="0"/>
              </a:rPr>
              <a:t>The Nigeria Governors’ Forum Special Library is a custodian of knowledge base resources of the NGF, State Governments, MDAs, and Development Partners.</a:t>
            </a:r>
          </a:p>
          <a:p>
            <a:pPr marL="0" marR="0" lvl="0" indent="0" algn="just" defTabSz="914400" rtl="0" eaLnBrk="0" fontAlgn="base" latinLnBrk="0" hangingPunct="0">
              <a:spcBef>
                <a:spcPct val="0"/>
              </a:spcBef>
              <a:spcAft>
                <a:spcPct val="0"/>
              </a:spcAft>
              <a:buClrTx/>
              <a:buSzTx/>
              <a:buFontTx/>
              <a:buNone/>
              <a:tabLst/>
            </a:pPr>
            <a:endParaRPr kumimoji="0" lang="en-US" altLang="en-NG" sz="1800" u="none" strike="noStrike" cap="none" normalizeH="0" baseline="0" dirty="0">
              <a:ln>
                <a:noFill/>
              </a:ln>
              <a:effectLst/>
              <a:latin typeface="Candara" panose="020E0502030303020204" pitchFamily="34" charset="0"/>
            </a:endParaRPr>
          </a:p>
          <a:p>
            <a:pPr marL="0" marR="0" lvl="0" indent="0" algn="just" defTabSz="914400" rtl="0" eaLnBrk="0" fontAlgn="base" latinLnBrk="0" hangingPunct="0">
              <a:spcBef>
                <a:spcPct val="0"/>
              </a:spcBef>
              <a:spcAft>
                <a:spcPct val="0"/>
              </a:spcAft>
              <a:buClrTx/>
              <a:buSzTx/>
              <a:buFontTx/>
              <a:buNone/>
              <a:tabLst/>
            </a:pPr>
            <a:r>
              <a:rPr kumimoji="0" lang="en-US" altLang="en-NG" sz="1800" u="none" strike="noStrike" cap="none" normalizeH="0" baseline="0" dirty="0">
                <a:ln>
                  <a:noFill/>
                </a:ln>
                <a:effectLst/>
                <a:latin typeface="Candara" panose="020E0502030303020204" pitchFamily="34" charset="0"/>
                <a:ea typeface="Calibri" panose="020F0502020204030204" pitchFamily="34" charset="0"/>
                <a:cs typeface="Times New Roman" panose="02020603050405020304" pitchFamily="18" charset="0"/>
              </a:rPr>
              <a:t>Located in a world class serene environment; the Nigeria Governors’ Forum (NGF) Special Library is an information hub that collect, stores, preserve, and disseminate knowledge resources in print and digital formats for the library patrons seeking information and knowledge on the core thematic areas of the Nigeria Governors’ Forum.</a:t>
            </a:r>
          </a:p>
          <a:p>
            <a:pPr marL="0" marR="0" lvl="0" indent="0" algn="just" defTabSz="914400" rtl="0" eaLnBrk="0" fontAlgn="base" latinLnBrk="0" hangingPunct="0">
              <a:spcBef>
                <a:spcPct val="0"/>
              </a:spcBef>
              <a:spcAft>
                <a:spcPct val="0"/>
              </a:spcAft>
              <a:buClrTx/>
              <a:buSzTx/>
              <a:buFontTx/>
              <a:buNone/>
              <a:tabLst/>
            </a:pPr>
            <a:endParaRPr kumimoji="0" lang="en-US" altLang="en-NG" sz="1800" u="none" strike="noStrike" cap="none" normalizeH="0" baseline="0" dirty="0">
              <a:ln>
                <a:noFill/>
              </a:ln>
              <a:effectLst/>
              <a:latin typeface="Candara" panose="020E050203030302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pPr>
            <a:r>
              <a:rPr lang="en-GB" sz="1800" dirty="0">
                <a:effectLst/>
                <a:latin typeface="Candara" panose="020E0502030303020204" pitchFamily="34" charset="0"/>
                <a:ea typeface="Times New Roman" panose="02020603050405020304" pitchFamily="18" charset="0"/>
                <a:cs typeface="Arial" panose="020B0604020202020204" pitchFamily="34" charset="0"/>
              </a:rPr>
              <a:t>The primary mission of the NGF library is to let staff, stakeholders and researchers have access to information and knowledge through physical books and electronic formats held in the library.</a:t>
            </a:r>
            <a:endParaRPr kumimoji="0" lang="en-US" altLang="en-NG" sz="1800" u="none" strike="noStrike" cap="none" normalizeH="0" baseline="0" dirty="0">
              <a:ln>
                <a:noFill/>
              </a:ln>
              <a:effectLst/>
              <a:latin typeface="Candara" panose="020E0502030303020204" pitchFamily="34" charset="0"/>
            </a:endParaRPr>
          </a:p>
          <a:p>
            <a:endParaRPr lang="en-NG" sz="1100" dirty="0"/>
          </a:p>
        </p:txBody>
      </p:sp>
    </p:spTree>
    <p:extLst>
      <p:ext uri="{BB962C8B-B14F-4D97-AF65-F5344CB8AC3E}">
        <p14:creationId xmlns:p14="http://schemas.microsoft.com/office/powerpoint/2010/main" val="3557692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D1942232-83D0-49E2-AF9B-1F97E3C1EF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9E70D72-6E23-4015-A4A6-85C120C191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7D020-2FF8-452A-92F9-1948093DC7FF}"/>
              </a:ext>
            </a:extLst>
          </p:cNvPr>
          <p:cNvSpPr>
            <a:spLocks noGrp="1"/>
          </p:cNvSpPr>
          <p:nvPr>
            <p:ph type="title"/>
          </p:nvPr>
        </p:nvSpPr>
        <p:spPr>
          <a:xfrm>
            <a:off x="1" y="2022766"/>
            <a:ext cx="4908430" cy="2454344"/>
          </a:xfrm>
        </p:spPr>
        <p:txBody>
          <a:bodyPr anchor="b">
            <a:normAutofit/>
          </a:bodyPr>
          <a:lstStyle/>
          <a:p>
            <a:pPr algn="ctr"/>
            <a:r>
              <a:rPr lang="en-GB" sz="3600" b="1" dirty="0">
                <a:solidFill>
                  <a:srgbClr val="00B050"/>
                </a:solidFill>
                <a:latin typeface="Candara" panose="020E0502030303020204" pitchFamily="34" charset="0"/>
              </a:rPr>
              <a:t>SECTIONS IN THE NGFS LIBRARY</a:t>
            </a:r>
          </a:p>
        </p:txBody>
      </p:sp>
      <p:grpSp>
        <p:nvGrpSpPr>
          <p:cNvPr id="46" name="Group 45">
            <a:extLst>
              <a:ext uri="{FF2B5EF4-FFF2-40B4-BE49-F238E27FC236}">
                <a16:creationId xmlns:a16="http://schemas.microsoft.com/office/drawing/2014/main" id="{C28A977F-B603-4D81-B0FC-C8DE048A79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47" name="Freeform: Shape 46">
              <a:extLst>
                <a:ext uri="{FF2B5EF4-FFF2-40B4-BE49-F238E27FC236}">
                  <a16:creationId xmlns:a16="http://schemas.microsoft.com/office/drawing/2014/main" id="{0183CE8C-E039-4B2F-A36E-5FD5CD5DE1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3EB77281-FAB4-40D0-B3F3-264EC4AB20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815E59F3-75FC-494F-8737-5F00A4964F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43ADDCFA-B066-4D79-AB71-062E66E58F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857B2D6E-7FB4-58EE-F9F3-3B0E55624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823"/>
            <a:ext cx="12188445" cy="948152"/>
          </a:xfrm>
          <a:prstGeom prst="rect">
            <a:avLst/>
          </a:prstGeom>
        </p:spPr>
      </p:pic>
      <p:grpSp>
        <p:nvGrpSpPr>
          <p:cNvPr id="52" name="Group 51">
            <a:extLst>
              <a:ext uri="{FF2B5EF4-FFF2-40B4-BE49-F238E27FC236}">
                <a16:creationId xmlns:a16="http://schemas.microsoft.com/office/drawing/2014/main" id="{C78D9229-E61D-4FEE-8321-2F8B64A8CAD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53" name="Freeform: Shape 52">
              <a:extLst>
                <a:ext uri="{FF2B5EF4-FFF2-40B4-BE49-F238E27FC236}">
                  <a16:creationId xmlns:a16="http://schemas.microsoft.com/office/drawing/2014/main" id="{1FDD3CCB-26A3-4D79-AEB6-7A60CF980D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9AC4470-5113-4709-B29F-CDB937F254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3E0D146C-9DAB-421E-AE88-5F854BF3F7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56" name="Freeform: Shape 55">
              <a:extLst>
                <a:ext uri="{FF2B5EF4-FFF2-40B4-BE49-F238E27FC236}">
                  <a16:creationId xmlns:a16="http://schemas.microsoft.com/office/drawing/2014/main" id="{12EB32A5-4408-4F6C-84B2-F9A908237A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6" name="Content Placeholder 2">
            <a:extLst>
              <a:ext uri="{FF2B5EF4-FFF2-40B4-BE49-F238E27FC236}">
                <a16:creationId xmlns:a16="http://schemas.microsoft.com/office/drawing/2014/main" id="{0F55F47D-E899-EB34-9353-B1F0D7AAC3B4}"/>
              </a:ext>
            </a:extLst>
          </p:cNvPr>
          <p:cNvGraphicFramePr>
            <a:graphicFrameLocks noGrp="1"/>
          </p:cNvGraphicFramePr>
          <p:nvPr>
            <p:ph idx="1"/>
            <p:extLst>
              <p:ext uri="{D42A27DB-BD31-4B8C-83A1-F6EECF244321}">
                <p14:modId xmlns:p14="http://schemas.microsoft.com/office/powerpoint/2010/main" val="2478704744"/>
              </p:ext>
            </p:extLst>
          </p:nvPr>
        </p:nvGraphicFramePr>
        <p:xfrm>
          <a:off x="4787659" y="1097966"/>
          <a:ext cx="7306575" cy="5766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3149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0A1ED06-4733-4020-9C60-81D4D80140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4815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0CA3509-3AF9-45FE-93ED-57BB5D5E8E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129728"/>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566912-D39C-464E-86D9-2C616DAD99B5}"/>
              </a:ext>
            </a:extLst>
          </p:cNvPr>
          <p:cNvSpPr>
            <a:spLocks noGrp="1"/>
          </p:cNvSpPr>
          <p:nvPr>
            <p:ph type="title"/>
          </p:nvPr>
        </p:nvSpPr>
        <p:spPr>
          <a:xfrm>
            <a:off x="186544" y="1129727"/>
            <a:ext cx="7145908" cy="1725617"/>
          </a:xfrm>
          <a:solidFill>
            <a:schemeClr val="accent6">
              <a:lumMod val="20000"/>
              <a:lumOff val="80000"/>
            </a:schemeClr>
          </a:solidFill>
        </p:spPr>
        <p:txBody>
          <a:bodyPr anchor="b">
            <a:normAutofit fontScale="90000"/>
          </a:bodyPr>
          <a:lstStyle/>
          <a:p>
            <a:pPr algn="ctr"/>
            <a:r>
              <a:rPr lang="en-US" sz="4000" b="1" dirty="0">
                <a:latin typeface="Candara" panose="020E0502030303020204" pitchFamily="34" charset="0"/>
              </a:rPr>
              <a:t>THE NGF LIBRARY POLICIES AND PROCEDURES</a:t>
            </a:r>
            <a:r>
              <a:rPr lang="en-US" sz="4000" dirty="0">
                <a:solidFill>
                  <a:srgbClr val="FFFFFF"/>
                </a:solidFill>
              </a:rPr>
              <a:t/>
            </a:r>
            <a:br>
              <a:rPr lang="en-US" sz="4000" dirty="0">
                <a:solidFill>
                  <a:srgbClr val="FFFFFF"/>
                </a:solidFill>
              </a:rPr>
            </a:br>
            <a:endParaRPr lang="en-NG" sz="4000" dirty="0">
              <a:solidFill>
                <a:srgbClr val="FFFFFF"/>
              </a:solidFill>
            </a:endParaRPr>
          </a:p>
        </p:txBody>
      </p:sp>
      <p:sp>
        <p:nvSpPr>
          <p:cNvPr id="3" name="Content Placeholder 2">
            <a:extLst>
              <a:ext uri="{FF2B5EF4-FFF2-40B4-BE49-F238E27FC236}">
                <a16:creationId xmlns:a16="http://schemas.microsoft.com/office/drawing/2014/main" id="{626B1800-DA7D-4248-AAEE-FF5A33B83896}"/>
              </a:ext>
            </a:extLst>
          </p:cNvPr>
          <p:cNvSpPr>
            <a:spLocks noGrp="1"/>
          </p:cNvSpPr>
          <p:nvPr>
            <p:ph idx="1"/>
          </p:nvPr>
        </p:nvSpPr>
        <p:spPr>
          <a:xfrm>
            <a:off x="187387" y="2855344"/>
            <a:ext cx="7145065" cy="4775472"/>
          </a:xfrm>
          <a:solidFill>
            <a:schemeClr val="bg1"/>
          </a:solidFill>
        </p:spPr>
        <p:txBody>
          <a:bodyPr>
            <a:normAutofit fontScale="92500" lnSpcReduction="10000"/>
          </a:bodyPr>
          <a:lstStyle/>
          <a:p>
            <a:pPr marL="0" indent="0" algn="just">
              <a:buNone/>
            </a:pPr>
            <a:r>
              <a:rPr lang="en-GB" sz="1800" dirty="0">
                <a:effectLst/>
                <a:latin typeface="Candara" panose="020E0502030303020204" pitchFamily="34" charset="0"/>
                <a:ea typeface="Times New Roman" panose="02020603050405020304" pitchFamily="18" charset="0"/>
                <a:cs typeface="Arial" panose="020B0604020202020204" pitchFamily="34" charset="0"/>
              </a:rPr>
              <a:t>Library policies and procedures are rules and regulations guiding </a:t>
            </a:r>
            <a:r>
              <a:rPr lang="en-GB" sz="1800" dirty="0">
                <a:latin typeface="Candara" panose="020E0502030303020204" pitchFamily="34" charset="0"/>
                <a:ea typeface="Times New Roman" panose="02020603050405020304" pitchFamily="18" charset="0"/>
                <a:cs typeface="Arial" panose="020B0604020202020204" pitchFamily="34" charset="0"/>
              </a:rPr>
              <a:t>every </a:t>
            </a:r>
            <a:r>
              <a:rPr lang="en-GB" sz="1800" dirty="0">
                <a:effectLst/>
                <a:latin typeface="Candara" panose="020E0502030303020204" pitchFamily="34" charset="0"/>
                <a:ea typeface="Times New Roman" panose="02020603050405020304" pitchFamily="18" charset="0"/>
                <a:cs typeface="Arial" panose="020B0604020202020204" pitchFamily="34" charset="0"/>
              </a:rPr>
              <a:t>activities of the library including the patrons.</a:t>
            </a:r>
          </a:p>
          <a:p>
            <a:pPr marL="0" indent="0" algn="just">
              <a:spcAft>
                <a:spcPts val="800"/>
              </a:spcAft>
              <a:buNone/>
            </a:pPr>
            <a:r>
              <a:rPr lang="en-GB" sz="1800" dirty="0">
                <a:effectLst/>
                <a:latin typeface="Candara" panose="020E0502030303020204" pitchFamily="34" charset="0"/>
                <a:ea typeface="Times New Roman" panose="02020603050405020304" pitchFamily="18" charset="0"/>
                <a:cs typeface="Arial" panose="020B0604020202020204" pitchFamily="34" charset="0"/>
              </a:rPr>
              <a:t>In other to preserve, disseminate and render a first-class service to patrons of the library; the NGF</a:t>
            </a:r>
            <a:r>
              <a:rPr lang="en-US" sz="1800" dirty="0">
                <a:effectLst/>
                <a:latin typeface="Candara" panose="020E0502030303020204" pitchFamily="34" charset="0"/>
                <a:ea typeface="Times New Roman" panose="02020603050405020304" pitchFamily="18" charset="0"/>
                <a:cs typeface="Arial" panose="020B0604020202020204" pitchFamily="34" charset="0"/>
              </a:rPr>
              <a:t>S</a:t>
            </a:r>
            <a:r>
              <a:rPr lang="en-GB" sz="1800" dirty="0">
                <a:effectLst/>
                <a:latin typeface="Candara" panose="020E0502030303020204" pitchFamily="34" charset="0"/>
                <a:ea typeface="Times New Roman" panose="02020603050405020304" pitchFamily="18" charset="0"/>
                <a:cs typeface="Arial" panose="020B0604020202020204" pitchFamily="34" charset="0"/>
              </a:rPr>
              <a:t> library has developed a set of rules for using the collections so that they remain safe and usable by all for years to come. </a:t>
            </a:r>
            <a:r>
              <a:rPr lang="en-US" sz="1800" dirty="0">
                <a:effectLst/>
                <a:latin typeface="Candara" panose="020E0502030303020204" pitchFamily="34" charset="0"/>
                <a:ea typeface="Calibri" panose="020F0502020204030204" pitchFamily="34" charset="0"/>
                <a:cs typeface="Times New Roman" panose="02020603050405020304" pitchFamily="18" charset="0"/>
              </a:rPr>
              <a:t>The NGFS library policies and procedures covers the following;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1800" dirty="0">
                <a:effectLst/>
                <a:latin typeface="Candara" panose="020E0502030303020204" pitchFamily="34" charset="0"/>
                <a:ea typeface="Calibri" panose="020F0502020204030204" pitchFamily="34" charset="0"/>
                <a:cs typeface="Times New Roman" panose="02020603050405020304" pitchFamily="18" charset="0"/>
              </a:rPr>
              <a:t>Submission of Documents to the library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1800" dirty="0">
                <a:effectLst/>
                <a:latin typeface="Candara" panose="020E0502030303020204" pitchFamily="34" charset="0"/>
                <a:ea typeface="Calibri" panose="020F0502020204030204" pitchFamily="34" charset="0"/>
                <a:cs typeface="Times New Roman" panose="02020603050405020304" pitchFamily="18" charset="0"/>
              </a:rPr>
              <a:t>Purchase of Books for the NGFS Library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GB" sz="1800" dirty="0">
                <a:effectLst/>
                <a:latin typeface="Candara" panose="020E0502030303020204" pitchFamily="34" charset="0"/>
                <a:ea typeface="Calibri" panose="020F0502020204030204" pitchFamily="34" charset="0"/>
                <a:cs typeface="Calibri" panose="020F0502020204030204" pitchFamily="34" charset="0"/>
              </a:rPr>
              <a:t>Library Room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GB" sz="1800" dirty="0">
                <a:effectLst/>
                <a:latin typeface="Candara" panose="020E0502030303020204" pitchFamily="34" charset="0"/>
                <a:ea typeface="Calibri" panose="020F0502020204030204" pitchFamily="34" charset="0"/>
                <a:cs typeface="Calibri" panose="020F0502020204030204" pitchFamily="34" charset="0"/>
              </a:rPr>
              <a:t>Duplication</a:t>
            </a:r>
            <a:r>
              <a:rPr lang="en-US" sz="1800" dirty="0">
                <a:effectLst/>
                <a:latin typeface="Candara" panose="020E050203030302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1800" dirty="0">
                <a:effectLst/>
                <a:latin typeface="Candara" panose="020E0502030303020204" pitchFamily="34" charset="0"/>
                <a:ea typeface="Calibri" panose="020F0502020204030204" pitchFamily="34" charset="0"/>
                <a:cs typeface="Calibri" panose="020F0502020204030204" pitchFamily="34" charset="0"/>
              </a:rPr>
              <a:t>E-Library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pPr>
            <a:r>
              <a:rPr lang="en-US" sz="1800" dirty="0">
                <a:effectLst/>
                <a:latin typeface="Candara" panose="020E0502030303020204" pitchFamily="34" charset="0"/>
                <a:ea typeface="Calibri" panose="020F0502020204030204" pitchFamily="34" charset="0"/>
                <a:cs typeface="Calibri" panose="020F0502020204030204" pitchFamily="34" charset="0"/>
              </a:rPr>
              <a:t>Digital Repository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effectLst/>
                <a:latin typeface="Candara" panose="020E0502030303020204" pitchFamily="34" charset="0"/>
                <a:ea typeface="Calibri" panose="020F0502020204030204" pitchFamily="34" charset="0"/>
                <a:cs typeface="Calibri" panose="020F0502020204030204" pitchFamily="34" charset="0"/>
              </a:rPr>
              <a:t>7.    Publishing/Reproduction policies</a:t>
            </a:r>
            <a:r>
              <a:rPr lang="en-US" sz="1800" dirty="0">
                <a:effectLst/>
                <a:latin typeface="Candara" panose="020E0502030303020204" pitchFamily="34" charset="0"/>
                <a:ea typeface="Calibri" panose="020F0502020204030204" pitchFamily="34" charset="0"/>
                <a:cs typeface="Calibri" panose="020F0502020204030204" pitchFamily="34" charset="0"/>
              </a:rPr>
              <a:t>.</a:t>
            </a:r>
            <a:r>
              <a:rPr lang="en-US" sz="1800" dirty="0">
                <a:effectLst/>
                <a:latin typeface="Candara" panose="020E0502030303020204" pitchFamily="34" charset="0"/>
                <a:ea typeface="Calibri" panose="020F0502020204030204" pitchFamily="34" charset="0"/>
                <a:cs typeface="Times New Roman" panose="02020603050405020304" pitchFamily="18" charset="0"/>
              </a:rPr>
              <a:t> </a:t>
            </a:r>
          </a:p>
          <a:p>
            <a:pPr marL="0" indent="0">
              <a:buNone/>
            </a:pPr>
            <a:endParaRPr lang="en-US" sz="1800" dirty="0">
              <a:solidFill>
                <a:srgbClr val="FFFFFF"/>
              </a:solidFill>
              <a:latin typeface="Candara" panose="020E0502030303020204" pitchFamily="34" charset="0"/>
              <a:ea typeface="Calibri" panose="020F0502020204030204" pitchFamily="34" charset="0"/>
              <a:cs typeface="Times New Roman" panose="02020603050405020304" pitchFamily="18" charset="0"/>
            </a:endParaRPr>
          </a:p>
          <a:p>
            <a:pPr marL="0" indent="0">
              <a:buNone/>
            </a:pPr>
            <a:r>
              <a:rPr lang="en-US" sz="1800" b="1" i="1" dirty="0">
                <a:effectLst/>
                <a:latin typeface="Candara" panose="020E0502030303020204" pitchFamily="34" charset="0"/>
                <a:ea typeface="Calibri" panose="020F0502020204030204" pitchFamily="34" charset="0"/>
                <a:cs typeface="Times New Roman" panose="02020603050405020304" pitchFamily="18" charset="0"/>
              </a:rPr>
              <a:t>Note: </a:t>
            </a:r>
            <a:r>
              <a:rPr lang="en-US" sz="1800" i="1" dirty="0">
                <a:solidFill>
                  <a:srgbClr val="00B050"/>
                </a:solidFill>
                <a:effectLst/>
                <a:latin typeface="Candara" panose="020E0502030303020204" pitchFamily="34" charset="0"/>
                <a:ea typeface="Calibri" panose="020F0502020204030204" pitchFamily="34" charset="0"/>
                <a:cs typeface="Times New Roman" panose="02020603050405020304" pitchFamily="18" charset="0"/>
              </a:rPr>
              <a:t>Detailed information can be found in the Library policy document.</a:t>
            </a:r>
            <a:endParaRPr lang="en-GB"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NG" sz="500" dirty="0">
              <a:solidFill>
                <a:srgbClr val="FFFFFF"/>
              </a:solidFill>
            </a:endParaRPr>
          </a:p>
        </p:txBody>
      </p:sp>
      <p:pic>
        <p:nvPicPr>
          <p:cNvPr id="17" name="Picture 16">
            <a:extLst>
              <a:ext uri="{FF2B5EF4-FFF2-40B4-BE49-F238E27FC236}">
                <a16:creationId xmlns:a16="http://schemas.microsoft.com/office/drawing/2014/main" id="{AC424B5D-52C5-8715-AC23-CFEBB3522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5890" cy="995975"/>
          </a:xfrm>
          <a:prstGeom prst="rect">
            <a:avLst/>
          </a:prstGeom>
        </p:spPr>
      </p:pic>
      <p:pic>
        <p:nvPicPr>
          <p:cNvPr id="5" name="Picture 4" descr="A picture containing text, indoor&#10;&#10;Description automatically generated">
            <a:extLst>
              <a:ext uri="{FF2B5EF4-FFF2-40B4-BE49-F238E27FC236}">
                <a16:creationId xmlns:a16="http://schemas.microsoft.com/office/drawing/2014/main" id="{B9BE09D3-0714-E264-739C-00FECC42000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332453" y="1129727"/>
            <a:ext cx="4850086" cy="6501088"/>
          </a:xfrm>
          <a:prstGeom prst="rect">
            <a:avLst/>
          </a:prstGeom>
        </p:spPr>
      </p:pic>
    </p:spTree>
    <p:extLst>
      <p:ext uri="{BB962C8B-B14F-4D97-AF65-F5344CB8AC3E}">
        <p14:creationId xmlns:p14="http://schemas.microsoft.com/office/powerpoint/2010/main" val="3033768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4DD1D-493E-BB07-56DB-F72ADB3D8185}"/>
              </a:ext>
            </a:extLst>
          </p:cNvPr>
          <p:cNvSpPr>
            <a:spLocks noGrp="1"/>
          </p:cNvSpPr>
          <p:nvPr>
            <p:ph type="title"/>
          </p:nvPr>
        </p:nvSpPr>
        <p:spPr>
          <a:xfrm>
            <a:off x="930564" y="1265142"/>
            <a:ext cx="10515600" cy="1008288"/>
          </a:xfrm>
        </p:spPr>
        <p:txBody>
          <a:bodyPr>
            <a:normAutofit/>
          </a:bodyPr>
          <a:lstStyle/>
          <a:p>
            <a:pPr algn="ctr"/>
            <a:r>
              <a:rPr lang="en-GB" sz="4000" b="1" dirty="0">
                <a:solidFill>
                  <a:srgbClr val="00B050"/>
                </a:solidFill>
                <a:latin typeface="Candara" panose="020E0502030303020204" pitchFamily="34" charset="0"/>
              </a:rPr>
              <a:t>THE LIBRARY CATALOGUE</a:t>
            </a:r>
          </a:p>
        </p:txBody>
      </p:sp>
      <p:sp>
        <p:nvSpPr>
          <p:cNvPr id="3" name="Content Placeholder 2">
            <a:extLst>
              <a:ext uri="{FF2B5EF4-FFF2-40B4-BE49-F238E27FC236}">
                <a16:creationId xmlns:a16="http://schemas.microsoft.com/office/drawing/2014/main" id="{936C87FE-322F-A042-927C-1E69DBF38C22}"/>
              </a:ext>
            </a:extLst>
          </p:cNvPr>
          <p:cNvSpPr>
            <a:spLocks noGrp="1"/>
          </p:cNvSpPr>
          <p:nvPr>
            <p:ph idx="1"/>
          </p:nvPr>
        </p:nvSpPr>
        <p:spPr>
          <a:xfrm>
            <a:off x="1" y="2273430"/>
            <a:ext cx="12192000" cy="4943386"/>
          </a:xfrm>
        </p:spPr>
        <p:txBody>
          <a:bodyPr>
            <a:normAutofit/>
          </a:bodyPr>
          <a:lstStyle/>
          <a:p>
            <a:pPr marL="0" indent="0" algn="just">
              <a:buNone/>
            </a:pPr>
            <a:r>
              <a:rPr lang="en-GB" sz="2000" dirty="0">
                <a:latin typeface="Candara" panose="020E0502030303020204" pitchFamily="34" charset="0"/>
              </a:rPr>
              <a:t>Let’s start by defining the term “catalogue”.</a:t>
            </a:r>
          </a:p>
          <a:p>
            <a:pPr marL="0" indent="0" algn="just">
              <a:buNone/>
            </a:pPr>
            <a:r>
              <a:rPr lang="en-US" sz="2000" b="0" i="0" dirty="0">
                <a:effectLst/>
                <a:latin typeface="Candara" panose="020E0502030303020204" pitchFamily="34" charset="0"/>
              </a:rPr>
              <a:t>The term ‘Library Catalogue’ has been formed from ‘Greek’ phrase “</a:t>
            </a:r>
            <a:r>
              <a:rPr lang="en-US" sz="2000" b="0" i="0" dirty="0" err="1">
                <a:effectLst/>
                <a:latin typeface="Candara" panose="020E0502030303020204" pitchFamily="34" charset="0"/>
              </a:rPr>
              <a:t>Katalogos</a:t>
            </a:r>
            <a:r>
              <a:rPr lang="en-US" sz="2000" b="0" i="0" dirty="0">
                <a:effectLst/>
                <a:latin typeface="Candara" panose="020E0502030303020204" pitchFamily="34" charset="0"/>
              </a:rPr>
              <a:t>”, ‘kata’ means “according to” and ‘Logos’ means “order "or ‘reason’. Logos also denotes to logical concept which is based on the reasoning.</a:t>
            </a:r>
          </a:p>
          <a:p>
            <a:pPr marL="0" indent="0" algn="just">
              <a:buNone/>
            </a:pPr>
            <a:r>
              <a:rPr lang="en-US" sz="2000" b="0" i="0" dirty="0">
                <a:effectLst/>
                <a:latin typeface="Candara" panose="020E0502030303020204" pitchFamily="34" charset="0"/>
              </a:rPr>
              <a:t>A library catalogue is a list of books and other graphic material in a library arranged according to a recognized order and containing specific items of bibliographical information for the purpose of identification and location of the material catalogued.</a:t>
            </a:r>
          </a:p>
          <a:p>
            <a:pPr marL="0" indent="0" algn="just">
              <a:buNone/>
            </a:pPr>
            <a:r>
              <a:rPr lang="en-US" sz="2000" dirty="0">
                <a:latin typeface="Candara" panose="020E0502030303020204" pitchFamily="34" charset="0"/>
              </a:rPr>
              <a:t>The NGFS Library catalogue comprises of books, publications, reports and working papers from the Nigeria Governors’ Forum Secretariat, Federal Government, states, MDA’s, Development Partners, individual authors.</a:t>
            </a:r>
          </a:p>
          <a:p>
            <a:pPr marL="0" indent="0" algn="just">
              <a:buNone/>
            </a:pPr>
            <a:r>
              <a:rPr lang="en-US" sz="2000" dirty="0">
                <a:latin typeface="Candara" panose="020E0502030303020204" pitchFamily="34" charset="0"/>
              </a:rPr>
              <a:t>The library catalogue can be access through the Online Public Access Catalogue (OPAC) in the NGF E-library platform.</a:t>
            </a:r>
            <a:endParaRPr lang="en-GB" sz="2000" dirty="0">
              <a:latin typeface="Candara" panose="020E0502030303020204" pitchFamily="34" charset="0"/>
            </a:endParaRPr>
          </a:p>
          <a:p>
            <a:pPr marL="0" indent="0">
              <a:buNone/>
            </a:pPr>
            <a:endParaRPr lang="en-GB" sz="1600" dirty="0">
              <a:latin typeface="Candara" panose="020E0502030303020204" pitchFamily="34" charset="0"/>
            </a:endParaRPr>
          </a:p>
        </p:txBody>
      </p:sp>
      <p:pic>
        <p:nvPicPr>
          <p:cNvPr id="4" name="Picture 3">
            <a:extLst>
              <a:ext uri="{FF2B5EF4-FFF2-40B4-BE49-F238E27FC236}">
                <a16:creationId xmlns:a16="http://schemas.microsoft.com/office/drawing/2014/main" id="{CEDCBB78-AB0D-B499-8FAE-3FAD27A33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950"/>
            <a:ext cx="12192000" cy="1245192"/>
          </a:xfrm>
          <a:prstGeom prst="rect">
            <a:avLst/>
          </a:prstGeom>
        </p:spPr>
      </p:pic>
    </p:spTree>
    <p:extLst>
      <p:ext uri="{BB962C8B-B14F-4D97-AF65-F5344CB8AC3E}">
        <p14:creationId xmlns:p14="http://schemas.microsoft.com/office/powerpoint/2010/main" val="2559092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942232-83D0-49E2-AF9B-1F97E3C1EF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E70D72-6E23-4015-A4A6-85C120C191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788E1-1E53-40D8-BB66-B7B3DC6A6ED6}"/>
              </a:ext>
            </a:extLst>
          </p:cNvPr>
          <p:cNvSpPr>
            <a:spLocks noGrp="1"/>
          </p:cNvSpPr>
          <p:nvPr>
            <p:ph type="title"/>
          </p:nvPr>
        </p:nvSpPr>
        <p:spPr>
          <a:xfrm>
            <a:off x="3249" y="1163177"/>
            <a:ext cx="12191695" cy="867783"/>
          </a:xfrm>
        </p:spPr>
        <p:txBody>
          <a:bodyPr anchor="b">
            <a:normAutofit fontScale="90000"/>
          </a:bodyPr>
          <a:lstStyle/>
          <a:p>
            <a:pPr algn="ctr"/>
            <a:r>
              <a:rPr lang="en-US" sz="3300" b="1" dirty="0">
                <a:solidFill>
                  <a:schemeClr val="accent6">
                    <a:lumMod val="50000"/>
                  </a:schemeClr>
                </a:solidFill>
                <a:latin typeface="Candara" panose="020E0502030303020204" pitchFamily="34" charset="0"/>
              </a:rPr>
              <a:t>ACCESSING DOCUMENTS IN THE PHYSICAL LIBRARY</a:t>
            </a:r>
            <a:r>
              <a:rPr lang="en-US" sz="3300" dirty="0">
                <a:solidFill>
                  <a:schemeClr val="accent6">
                    <a:lumMod val="50000"/>
                  </a:schemeClr>
                </a:solidFill>
              </a:rPr>
              <a:t/>
            </a:r>
            <a:br>
              <a:rPr lang="en-US" sz="3300" dirty="0">
                <a:solidFill>
                  <a:schemeClr val="accent6">
                    <a:lumMod val="50000"/>
                  </a:schemeClr>
                </a:solidFill>
              </a:rPr>
            </a:br>
            <a:endParaRPr lang="en-NG" sz="3300" dirty="0">
              <a:solidFill>
                <a:schemeClr val="accent6">
                  <a:lumMod val="50000"/>
                </a:schemeClr>
              </a:solidFill>
            </a:endParaRPr>
          </a:p>
        </p:txBody>
      </p:sp>
      <p:grpSp>
        <p:nvGrpSpPr>
          <p:cNvPr id="13" name="Group 12">
            <a:extLst>
              <a:ext uri="{FF2B5EF4-FFF2-40B4-BE49-F238E27FC236}">
                <a16:creationId xmlns:a16="http://schemas.microsoft.com/office/drawing/2014/main" id="{C28A977F-B603-4D81-B0FC-C8DE048A79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14" name="Freeform: Shape 13">
              <a:extLst>
                <a:ext uri="{FF2B5EF4-FFF2-40B4-BE49-F238E27FC236}">
                  <a16:creationId xmlns:a16="http://schemas.microsoft.com/office/drawing/2014/main" id="{0183CE8C-E039-4B2F-A36E-5FD5CD5DE1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EB77281-FAB4-40D0-B3F3-264EC4AB20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815E59F3-75FC-494F-8737-5F00A4964F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ADDCFA-B066-4D79-AB71-062E66E58F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D9EC90AF-C36F-79D2-BBC8-E764CAED3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 y="-253"/>
            <a:ext cx="12188749" cy="988493"/>
          </a:xfrm>
          <a:prstGeom prst="rect">
            <a:avLst/>
          </a:prstGeom>
        </p:spPr>
      </p:pic>
      <p:sp>
        <p:nvSpPr>
          <p:cNvPr id="8" name="Content Placeholder 2">
            <a:extLst>
              <a:ext uri="{FF2B5EF4-FFF2-40B4-BE49-F238E27FC236}">
                <a16:creationId xmlns:a16="http://schemas.microsoft.com/office/drawing/2014/main" id="{06F96281-CAA4-4CB2-859F-13CFB4A435D9}"/>
              </a:ext>
            </a:extLst>
          </p:cNvPr>
          <p:cNvSpPr>
            <a:spLocks noGrp="1"/>
          </p:cNvSpPr>
          <p:nvPr>
            <p:ph idx="1"/>
          </p:nvPr>
        </p:nvSpPr>
        <p:spPr>
          <a:xfrm>
            <a:off x="6120778" y="2031480"/>
            <a:ext cx="6067666" cy="4826000"/>
          </a:xfrm>
        </p:spPr>
        <p:txBody>
          <a:bodyPr anchor="ctr">
            <a:normAutofit/>
          </a:bodyPr>
          <a:lstStyle/>
          <a:p>
            <a:pPr marL="0" indent="0" algn="just">
              <a:buNone/>
            </a:pPr>
            <a:r>
              <a:rPr lang="en-GB" sz="1800" dirty="0">
                <a:latin typeface="Candara" panose="020E0502030303020204" pitchFamily="34" charset="0"/>
              </a:rPr>
              <a:t>The first point to inquiry for a document at the NGFS physical Library is the reference desk. The reference section of the library is where the librarian sits and answer</a:t>
            </a:r>
          </a:p>
          <a:p>
            <a:pPr marL="0" indent="0" algn="just">
              <a:buNone/>
            </a:pPr>
            <a:r>
              <a:rPr lang="en-GB" sz="1800" dirty="0">
                <a:latin typeface="Candara" panose="020E0502030303020204" pitchFamily="34" charset="0"/>
              </a:rPr>
              <a:t>Documents in the physical library are properly catalogued, classified, shelved, labelled and available on the library open shelves for self-retrieval.</a:t>
            </a:r>
          </a:p>
          <a:p>
            <a:pPr marL="0" indent="0" algn="just">
              <a:buNone/>
            </a:pPr>
            <a:r>
              <a:rPr lang="en-GB" sz="1800" dirty="0">
                <a:latin typeface="Candara" panose="020E0502030303020204" pitchFamily="34" charset="0"/>
              </a:rPr>
              <a:t>Confidential documents are kept in closed shelves in the library and may not be avail</a:t>
            </a:r>
          </a:p>
          <a:p>
            <a:pPr marL="0" indent="0" algn="just">
              <a:buNone/>
            </a:pPr>
            <a:r>
              <a:rPr lang="en-GB" sz="1800" dirty="0">
                <a:latin typeface="Candara" panose="020E0502030303020204" pitchFamily="34" charset="0"/>
              </a:rPr>
              <a:t>Shelves are properly labelled and tagged.</a:t>
            </a:r>
          </a:p>
          <a:p>
            <a:pPr marL="0" indent="0" algn="just">
              <a:buNone/>
            </a:pPr>
            <a:r>
              <a:rPr lang="en-GB" sz="1800" dirty="0">
                <a:latin typeface="Candara" panose="020E0502030303020204" pitchFamily="34" charset="0"/>
              </a:rPr>
              <a:t>There are shelve guides by the side of the shelves which serves as pointers to locate documents on the shelves.</a:t>
            </a:r>
            <a:endParaRPr lang="en-NG" sz="1800" dirty="0">
              <a:latin typeface="Candara" panose="020E0502030303020204" pitchFamily="34" charset="0"/>
            </a:endParaRPr>
          </a:p>
        </p:txBody>
      </p:sp>
      <p:grpSp>
        <p:nvGrpSpPr>
          <p:cNvPr id="19" name="Group 18">
            <a:extLst>
              <a:ext uri="{FF2B5EF4-FFF2-40B4-BE49-F238E27FC236}">
                <a16:creationId xmlns:a16="http://schemas.microsoft.com/office/drawing/2014/main" id="{C78D9229-E61D-4FEE-8321-2F8B64A8CAD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20" name="Freeform: Shape 19">
              <a:extLst>
                <a:ext uri="{FF2B5EF4-FFF2-40B4-BE49-F238E27FC236}">
                  <a16:creationId xmlns:a16="http://schemas.microsoft.com/office/drawing/2014/main" id="{1FDD3CCB-26A3-4D79-AEB6-7A60CF980D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9AC4470-5113-4709-B29F-CDB937F254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E0D146C-9DAB-421E-AE88-5F854BF3F7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12EB32A5-4408-4F6C-84B2-F9A908237A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descr="A picture containing text&#10;&#10;Description automatically generated">
            <a:extLst>
              <a:ext uri="{FF2B5EF4-FFF2-40B4-BE49-F238E27FC236}">
                <a16:creationId xmlns:a16="http://schemas.microsoft.com/office/drawing/2014/main" id="{091C709A-D1FC-E5D3-A055-C660B3D847B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54" y="2032000"/>
            <a:ext cx="6092446" cy="4826000"/>
          </a:xfrm>
          <a:prstGeom prst="rect">
            <a:avLst/>
          </a:prstGeom>
        </p:spPr>
      </p:pic>
    </p:spTree>
    <p:extLst>
      <p:ext uri="{BB962C8B-B14F-4D97-AF65-F5344CB8AC3E}">
        <p14:creationId xmlns:p14="http://schemas.microsoft.com/office/powerpoint/2010/main" val="521744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06F46-CDE2-625B-7EC0-B33B5C7C12A0}"/>
              </a:ext>
            </a:extLst>
          </p:cNvPr>
          <p:cNvSpPr>
            <a:spLocks noGrp="1"/>
          </p:cNvSpPr>
          <p:nvPr>
            <p:ph type="title"/>
          </p:nvPr>
        </p:nvSpPr>
        <p:spPr>
          <a:xfrm>
            <a:off x="83127" y="1248351"/>
            <a:ext cx="12044218" cy="1325563"/>
          </a:xfrm>
        </p:spPr>
        <p:txBody>
          <a:bodyPr>
            <a:normAutofit fontScale="90000"/>
          </a:bodyPr>
          <a:lstStyle/>
          <a:p>
            <a:pPr algn="ctr"/>
            <a:r>
              <a:rPr lang="en-US" b="1" dirty="0">
                <a:solidFill>
                  <a:srgbClr val="00B050"/>
                </a:solidFill>
                <a:latin typeface="Candara" panose="020E0502030303020204" pitchFamily="34" charset="0"/>
              </a:rPr>
              <a:t>SOFTWARE DEPLOYED FOR THE AUTOMATION AND DIGITIZATION OF THE NGFS LIBRARY</a:t>
            </a:r>
            <a:r>
              <a:rPr lang="en-US" sz="4400" dirty="0"/>
              <a:t/>
            </a:r>
            <a:br>
              <a:rPr lang="en-US" sz="4400" dirty="0"/>
            </a:br>
            <a:endParaRPr lang="en-GB" dirty="0"/>
          </a:p>
        </p:txBody>
      </p:sp>
      <p:sp>
        <p:nvSpPr>
          <p:cNvPr id="3" name="Content Placeholder 2">
            <a:extLst>
              <a:ext uri="{FF2B5EF4-FFF2-40B4-BE49-F238E27FC236}">
                <a16:creationId xmlns:a16="http://schemas.microsoft.com/office/drawing/2014/main" id="{DE4923A0-3628-A760-56D1-AE8ED556657E}"/>
              </a:ext>
            </a:extLst>
          </p:cNvPr>
          <p:cNvSpPr>
            <a:spLocks noGrp="1"/>
          </p:cNvSpPr>
          <p:nvPr>
            <p:ph idx="1"/>
          </p:nvPr>
        </p:nvSpPr>
        <p:spPr>
          <a:xfrm>
            <a:off x="0" y="2573914"/>
            <a:ext cx="12265890" cy="4187104"/>
          </a:xfrm>
        </p:spPr>
        <p:txBody>
          <a:bodyPr/>
          <a:lstStyle/>
          <a:p>
            <a:pPr marL="0" lvl="0" indent="0" algn="just">
              <a:lnSpc>
                <a:spcPct val="107000"/>
              </a:lnSpc>
              <a:spcAft>
                <a:spcPts val="800"/>
              </a:spcAft>
              <a:buNone/>
            </a:pPr>
            <a:r>
              <a:rPr lang="en-US" sz="1800" dirty="0">
                <a:solidFill>
                  <a:srgbClr val="000000"/>
                </a:solidFill>
                <a:latin typeface="Candara" panose="020E0502030303020204" pitchFamily="34" charset="0"/>
                <a:ea typeface="Times New Roman" panose="02020603050405020304" pitchFamily="18" charset="0"/>
                <a:cs typeface="Calibri" panose="020F0502020204030204" pitchFamily="34" charset="0"/>
              </a:rPr>
              <a:t>In other to achieve the </a:t>
            </a:r>
            <a:r>
              <a:rPr lang="en-US" sz="1800" dirty="0" smtClean="0">
                <a:solidFill>
                  <a:srgbClr val="000000"/>
                </a:solidFill>
                <a:latin typeface="Candara" panose="020E0502030303020204" pitchFamily="34" charset="0"/>
                <a:ea typeface="Times New Roman" panose="02020603050405020304" pitchFamily="18" charset="0"/>
                <a:cs typeface="Calibri" panose="020F0502020204030204" pitchFamily="34" charset="0"/>
              </a:rPr>
              <a:t>automation and digitization of the NGFS library resources, two software were deployed;</a:t>
            </a:r>
            <a:endParaRPr lang="en-US" sz="1800" u="none" strike="noStrike" dirty="0">
              <a:solidFill>
                <a:srgbClr val="000000"/>
              </a:solidFill>
              <a:effectLst/>
              <a:latin typeface="Candara" panose="020E0502030303020204" pitchFamily="34" charset="0"/>
              <a:ea typeface="Times New Roman" panose="02020603050405020304" pitchFamily="18" charset="0"/>
              <a:cs typeface="Calibri" panose="020F0502020204030204" pitchFamily="34" charset="0"/>
            </a:endParaRPr>
          </a:p>
          <a:p>
            <a:pPr marL="342900" lvl="0" indent="-342900" algn="just">
              <a:lnSpc>
                <a:spcPct val="107000"/>
              </a:lnSpc>
              <a:spcAft>
                <a:spcPts val="800"/>
              </a:spcAft>
              <a:buFont typeface="+mj-lt"/>
              <a:buAutoNum type="arabicPeriod"/>
            </a:pPr>
            <a:r>
              <a:rPr lang="en-US" sz="1800" u="none" strike="noStrike" dirty="0">
                <a:solidFill>
                  <a:srgbClr val="000000"/>
                </a:solidFill>
                <a:effectLst/>
                <a:latin typeface="Candara" panose="020E0502030303020204" pitchFamily="34" charset="0"/>
                <a:ea typeface="Times New Roman" panose="02020603050405020304" pitchFamily="18" charset="0"/>
                <a:cs typeface="Calibri" panose="020F0502020204030204" pitchFamily="34" charset="0"/>
              </a:rPr>
              <a:t>Koha Integrated Library Software (KILS) was deployed and customized to suit the NGF, capturing quick links to access the NGF website, NGF digital repository, State websites, Development Partners, MDAs, Electronic Journals, Online Resources, Newspapers, and the Online Public Access Catalogue (OPAC). The e-library access link is </a:t>
            </a:r>
            <a:r>
              <a:rPr lang="en-US" sz="1800" u="none" strike="noStrike" dirty="0">
                <a:solidFill>
                  <a:srgbClr val="0000FF"/>
                </a:solidFill>
                <a:effectLst/>
                <a:latin typeface="Candara" panose="020E050203030302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xmlns="" val="tx"/>
                    </a:ext>
                  </a:extLst>
                </a:hlinkClick>
              </a:rPr>
              <a:t>https://ngflibrary.org.ng/</a:t>
            </a:r>
            <a:endParaRPr lang="en-GB" sz="1800" u="none" strike="noStrik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US" sz="1800" dirty="0" err="1">
                <a:solidFill>
                  <a:srgbClr val="000000"/>
                </a:solidFill>
                <a:effectLst/>
                <a:latin typeface="Candara" panose="020E0502030303020204" pitchFamily="34" charset="0"/>
                <a:ea typeface="Times New Roman" panose="02020603050405020304" pitchFamily="18" charset="0"/>
                <a:cs typeface="Calibri" panose="020F0502020204030204" pitchFamily="34" charset="0"/>
              </a:rPr>
              <a:t>Dspace</a:t>
            </a:r>
            <a:r>
              <a:rPr lang="en-US" sz="1800" dirty="0">
                <a:solidFill>
                  <a:srgbClr val="000000"/>
                </a:solidFill>
                <a:effectLst/>
                <a:latin typeface="Candara" panose="020E0502030303020204" pitchFamily="34" charset="0"/>
                <a:ea typeface="Times New Roman" panose="02020603050405020304" pitchFamily="18" charset="0"/>
                <a:cs typeface="Calibri" panose="020F0502020204030204" pitchFamily="34" charset="0"/>
              </a:rPr>
              <a:t> Electronic Document Management Software (EDMS) was deployed and customized to suit the NGF. </a:t>
            </a:r>
            <a:r>
              <a:rPr lang="en-US" sz="1800" dirty="0">
                <a:solidFill>
                  <a:srgbClr val="000000"/>
                </a:solidFill>
                <a:latin typeface="Candara" panose="020E0502030303020204" pitchFamily="34" charset="0"/>
                <a:ea typeface="Times New Roman" panose="02020603050405020304" pitchFamily="18" charset="0"/>
                <a:cs typeface="Calibri" panose="020F0502020204030204" pitchFamily="34" charset="0"/>
              </a:rPr>
              <a:t>C</a:t>
            </a:r>
            <a:r>
              <a:rPr lang="en-US" sz="1800" dirty="0">
                <a:solidFill>
                  <a:srgbClr val="000000"/>
                </a:solidFill>
                <a:effectLst/>
                <a:latin typeface="Candara" panose="020E0502030303020204" pitchFamily="34" charset="0"/>
                <a:ea typeface="Times New Roman" panose="02020603050405020304" pitchFamily="18" charset="0"/>
                <a:cs typeface="Calibri" panose="020F0502020204030204" pitchFamily="34" charset="0"/>
              </a:rPr>
              <a:t>ommunities created in the digital repository captures the various NGFS departments. The digital repository access link is </a:t>
            </a:r>
            <a:r>
              <a:rPr lang="en-US" sz="1800" u="sng" dirty="0">
                <a:solidFill>
                  <a:srgbClr val="0000FF"/>
                </a:solidFill>
                <a:effectLst/>
                <a:latin typeface="Candara" panose="020E050203030302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xmlns="" val="tx"/>
                    </a:ext>
                  </a:extLst>
                </a:hlinkClick>
              </a:rPr>
              <a:t>https://ngfrepository.org.ng:8443/jspui/</a:t>
            </a:r>
            <a:endParaRPr lang="en-GB" sz="180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en-US" sz="1800" dirty="0">
                <a:solidFill>
                  <a:srgbClr val="0000FF"/>
                </a:solidFill>
                <a:effectLst/>
                <a:latin typeface="Candara" panose="020E0502030303020204" pitchFamily="34" charset="0"/>
                <a:ea typeface="Calibri" panose="020F0502020204030204" pitchFamily="34" charset="0"/>
                <a:cs typeface="Calibri" panose="020F0502020204030204" pitchFamily="34" charset="0"/>
              </a:rPr>
              <a:t> </a:t>
            </a:r>
            <a:endParaRPr lang="en-GB"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4" name="Picture 3">
            <a:extLst>
              <a:ext uri="{FF2B5EF4-FFF2-40B4-BE49-F238E27FC236}">
                <a16:creationId xmlns:a16="http://schemas.microsoft.com/office/drawing/2014/main" id="{AFF637DD-6F21-CEA8-111C-743CC59B64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65890" cy="995975"/>
          </a:xfrm>
          <a:prstGeom prst="rect">
            <a:avLst/>
          </a:prstGeom>
        </p:spPr>
      </p:pic>
    </p:spTree>
    <p:extLst>
      <p:ext uri="{BB962C8B-B14F-4D97-AF65-F5344CB8AC3E}">
        <p14:creationId xmlns:p14="http://schemas.microsoft.com/office/powerpoint/2010/main" val="682181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1358-FD6E-433A-B209-7ED1D704492B}"/>
              </a:ext>
            </a:extLst>
          </p:cNvPr>
          <p:cNvSpPr>
            <a:spLocks noGrp="1"/>
          </p:cNvSpPr>
          <p:nvPr>
            <p:ph type="title"/>
          </p:nvPr>
        </p:nvSpPr>
        <p:spPr>
          <a:xfrm>
            <a:off x="838200" y="1358204"/>
            <a:ext cx="10515600" cy="690113"/>
          </a:xfrm>
        </p:spPr>
        <p:txBody>
          <a:bodyPr>
            <a:normAutofit fontScale="90000"/>
          </a:bodyPr>
          <a:lstStyle/>
          <a:p>
            <a:pPr algn="ctr"/>
            <a:r>
              <a:rPr lang="en-US" sz="4000" b="1" dirty="0">
                <a:solidFill>
                  <a:srgbClr val="00B050"/>
                </a:solidFill>
                <a:latin typeface="Candara" panose="020E0502030303020204" pitchFamily="34" charset="0"/>
              </a:rPr>
              <a:t>THE NGF E-LIBRARY</a:t>
            </a:r>
            <a:r>
              <a:rPr lang="en-US" dirty="0"/>
              <a:t/>
            </a:r>
            <a:br>
              <a:rPr lang="en-US" dirty="0"/>
            </a:br>
            <a:endParaRPr lang="en-NG" dirty="0"/>
          </a:p>
        </p:txBody>
      </p:sp>
      <p:sp>
        <p:nvSpPr>
          <p:cNvPr id="3" name="Content Placeholder 2">
            <a:extLst>
              <a:ext uri="{FF2B5EF4-FFF2-40B4-BE49-F238E27FC236}">
                <a16:creationId xmlns:a16="http://schemas.microsoft.com/office/drawing/2014/main" id="{6C5A0CF3-E50A-4866-9E7E-BB7FA497B281}"/>
              </a:ext>
            </a:extLst>
          </p:cNvPr>
          <p:cNvSpPr>
            <a:spLocks noGrp="1"/>
          </p:cNvSpPr>
          <p:nvPr>
            <p:ph idx="1"/>
          </p:nvPr>
        </p:nvSpPr>
        <p:spPr>
          <a:xfrm>
            <a:off x="728175" y="2278507"/>
            <a:ext cx="10796716" cy="4960638"/>
          </a:xfrm>
        </p:spPr>
        <p:txBody>
          <a:bodyPr/>
          <a:lstStyle/>
          <a:p>
            <a:pPr algn="just"/>
            <a:r>
              <a:rPr lang="en-GB" sz="2000" dirty="0">
                <a:solidFill>
                  <a:srgbClr val="333333"/>
                </a:solidFill>
                <a:effectLst/>
                <a:latin typeface="Candara" panose="020E0502030303020204" pitchFamily="34" charset="0"/>
                <a:ea typeface="Times New Roman" panose="02020603050405020304" pitchFamily="18" charset="0"/>
                <a:cs typeface="Times New Roman" panose="02020603050405020304" pitchFamily="18" charset="0"/>
              </a:rPr>
              <a:t>The NGF</a:t>
            </a:r>
            <a:r>
              <a:rPr lang="en-US" sz="2000" dirty="0">
                <a:solidFill>
                  <a:srgbClr val="333333"/>
                </a:solidFill>
                <a:effectLst/>
                <a:latin typeface="Candara" panose="020E0502030303020204" pitchFamily="34" charset="0"/>
                <a:ea typeface="Times New Roman" panose="02020603050405020304" pitchFamily="18" charset="0"/>
                <a:cs typeface="Times New Roman" panose="02020603050405020304" pitchFamily="18" charset="0"/>
              </a:rPr>
              <a:t> E-library platform</a:t>
            </a:r>
            <a:r>
              <a:rPr lang="en-GB" sz="2000" dirty="0">
                <a:solidFill>
                  <a:srgbClr val="333333"/>
                </a:solidFill>
                <a:effectLst/>
                <a:latin typeface="Candara" panose="020E0502030303020204" pitchFamily="34" charset="0"/>
                <a:ea typeface="Times New Roman" panose="02020603050405020304" pitchFamily="18" charset="0"/>
                <a:cs typeface="Times New Roman" panose="02020603050405020304" pitchFamily="18" charset="0"/>
              </a:rPr>
              <a:t> is a </a:t>
            </a:r>
            <a:r>
              <a:rPr lang="en-US" sz="2000" dirty="0">
                <a:solidFill>
                  <a:srgbClr val="333333"/>
                </a:solidFill>
                <a:effectLst/>
                <a:latin typeface="Candara" panose="020E0502030303020204" pitchFamily="34" charset="0"/>
                <a:ea typeface="Times New Roman" panose="02020603050405020304" pitchFamily="18" charset="0"/>
                <a:cs typeface="Times New Roman" panose="02020603050405020304" pitchFamily="18" charset="0"/>
              </a:rPr>
              <a:t>platform to access catalogued collections of the NGF physical library. Books are catalogued using appropriate metadata. </a:t>
            </a:r>
            <a:r>
              <a:rPr lang="en-US" sz="1800" b="1" i="1" dirty="0">
                <a:solidFill>
                  <a:srgbClr val="0000FF"/>
                </a:solidFill>
                <a:effectLst/>
                <a:latin typeface="Candara" panose="020E0502030303020204" pitchFamily="34" charset="0"/>
                <a:ea typeface="Times New Roman" panose="02020603050405020304" pitchFamily="18" charset="0"/>
                <a:cs typeface="Times New Roman" panose="02020603050405020304" pitchFamily="18" charset="0"/>
              </a:rPr>
              <a:t>A metadata is </a:t>
            </a:r>
            <a:r>
              <a:rPr lang="en-US" sz="1800" b="1" i="1" dirty="0">
                <a:solidFill>
                  <a:srgbClr val="0000FF"/>
                </a:solidFill>
                <a:effectLst/>
                <a:latin typeface="Candara" panose="020E0502030303020204" pitchFamily="34" charset="0"/>
              </a:rPr>
              <a:t>a set of data that describes and gives information about other data.</a:t>
            </a:r>
            <a:endParaRPr lang="en-US" sz="1800" b="1" i="1" dirty="0">
              <a:solidFill>
                <a:srgbClr val="0000FF"/>
              </a:solidFill>
              <a:effectLst/>
              <a:latin typeface="Candara" panose="020E0502030303020204" pitchFamily="34" charset="0"/>
              <a:ea typeface="Times New Roman" panose="02020603050405020304" pitchFamily="18" charset="0"/>
              <a:cs typeface="Times New Roman" panose="02020603050405020304" pitchFamily="18" charset="0"/>
            </a:endParaRPr>
          </a:p>
          <a:p>
            <a:pPr algn="just"/>
            <a:r>
              <a:rPr lang="en-GB" sz="2000" dirty="0">
                <a:solidFill>
                  <a:srgbClr val="333333"/>
                </a:solidFill>
                <a:latin typeface="Candara" panose="020E0502030303020204" pitchFamily="34" charset="0"/>
                <a:ea typeface="Times New Roman" panose="02020603050405020304" pitchFamily="18" charset="0"/>
                <a:cs typeface="Times New Roman" panose="02020603050405020304" pitchFamily="18" charset="0"/>
              </a:rPr>
              <a:t>Patrons</a:t>
            </a:r>
            <a:r>
              <a:rPr lang="en-GB" sz="2000" dirty="0">
                <a:solidFill>
                  <a:srgbClr val="333333"/>
                </a:solidFill>
                <a:effectLst/>
                <a:latin typeface="Candara" panose="020E0502030303020204" pitchFamily="34" charset="0"/>
                <a:ea typeface="Times New Roman" panose="02020603050405020304" pitchFamily="18" charset="0"/>
                <a:cs typeface="Times New Roman" panose="02020603050405020304" pitchFamily="18" charset="0"/>
              </a:rPr>
              <a:t> can access </a:t>
            </a:r>
            <a:r>
              <a:rPr lang="en-US" sz="2000" dirty="0">
                <a:solidFill>
                  <a:srgbClr val="333333"/>
                </a:solidFill>
                <a:effectLst/>
                <a:latin typeface="Candara" panose="020E0502030303020204" pitchFamily="34" charset="0"/>
                <a:ea typeface="Times New Roman" panose="02020603050405020304" pitchFamily="18" charset="0"/>
                <a:cs typeface="Times New Roman" panose="02020603050405020304" pitchFamily="18" charset="0"/>
              </a:rPr>
              <a:t>documents in </a:t>
            </a:r>
            <a:r>
              <a:rPr lang="en-GB" sz="2000" dirty="0">
                <a:solidFill>
                  <a:srgbClr val="333333"/>
                </a:solidFill>
                <a:effectLst/>
                <a:latin typeface="Candara" panose="020E0502030303020204" pitchFamily="34" charset="0"/>
                <a:ea typeface="Times New Roman" panose="02020603050405020304" pitchFamily="18" charset="0"/>
                <a:cs typeface="Times New Roman" panose="02020603050405020304" pitchFamily="18" charset="0"/>
              </a:rPr>
              <a:t>the NGF </a:t>
            </a:r>
            <a:r>
              <a:rPr lang="en-US" sz="2000" dirty="0">
                <a:solidFill>
                  <a:srgbClr val="333333"/>
                </a:solidFill>
                <a:effectLst/>
                <a:latin typeface="Candara" panose="020E0502030303020204" pitchFamily="34" charset="0"/>
                <a:ea typeface="Times New Roman" panose="02020603050405020304" pitchFamily="18" charset="0"/>
                <a:cs typeface="Times New Roman" panose="02020603050405020304" pitchFamily="18" charset="0"/>
              </a:rPr>
              <a:t>E-library</a:t>
            </a:r>
            <a:r>
              <a:rPr lang="en-GB" sz="2000" dirty="0">
                <a:solidFill>
                  <a:srgbClr val="333333"/>
                </a:solidFill>
                <a:effectLst/>
                <a:latin typeface="Candara" panose="020E0502030303020204" pitchFamily="34" charset="0"/>
                <a:ea typeface="Times New Roman" panose="02020603050405020304" pitchFamily="18" charset="0"/>
                <a:cs typeface="Times New Roman" panose="02020603050405020304" pitchFamily="18" charset="0"/>
              </a:rPr>
              <a:t> by typing in their query </a:t>
            </a:r>
            <a:r>
              <a:rPr lang="en-US" sz="2000" dirty="0">
                <a:solidFill>
                  <a:srgbClr val="333333"/>
                </a:solidFill>
                <a:effectLst/>
                <a:latin typeface="Candara" panose="020E0502030303020204" pitchFamily="34" charset="0"/>
                <a:ea typeface="Times New Roman" panose="02020603050405020304" pitchFamily="18" charset="0"/>
                <a:cs typeface="Times New Roman" panose="02020603050405020304" pitchFamily="18" charset="0"/>
              </a:rPr>
              <a:t>in the search box using t</a:t>
            </a:r>
            <a:r>
              <a:rPr lang="en-GB" sz="2000" dirty="0" err="1">
                <a:solidFill>
                  <a:srgbClr val="333333"/>
                </a:solidFill>
                <a:effectLst/>
                <a:latin typeface="Candara" panose="020E0502030303020204" pitchFamily="34" charset="0"/>
                <a:ea typeface="Times New Roman" panose="02020603050405020304" pitchFamily="18" charset="0"/>
                <a:cs typeface="Times New Roman" panose="02020603050405020304" pitchFamily="18" charset="0"/>
              </a:rPr>
              <a:t>itle</a:t>
            </a:r>
            <a:r>
              <a:rPr lang="en-GB" sz="2000" dirty="0">
                <a:solidFill>
                  <a:srgbClr val="333333"/>
                </a:solidFill>
                <a:effectLst/>
                <a:latin typeface="Candara" panose="020E0502030303020204" pitchFamily="34" charset="0"/>
                <a:ea typeface="Times New Roman" panose="02020603050405020304" pitchFamily="18" charset="0"/>
                <a:cs typeface="Times New Roman" panose="02020603050405020304" pitchFamily="18" charset="0"/>
              </a:rPr>
              <a:t>, </a:t>
            </a:r>
            <a:r>
              <a:rPr lang="en-US" sz="2000" dirty="0">
                <a:solidFill>
                  <a:srgbClr val="333333"/>
                </a:solidFill>
                <a:effectLst/>
                <a:latin typeface="Candara" panose="020E0502030303020204" pitchFamily="34" charset="0"/>
                <a:ea typeface="Times New Roman" panose="02020603050405020304" pitchFamily="18" charset="0"/>
                <a:cs typeface="Times New Roman" panose="02020603050405020304" pitchFamily="18" charset="0"/>
              </a:rPr>
              <a:t>a</a:t>
            </a:r>
            <a:r>
              <a:rPr lang="en-GB" sz="2000" dirty="0" err="1">
                <a:solidFill>
                  <a:srgbClr val="333333"/>
                </a:solidFill>
                <a:effectLst/>
                <a:latin typeface="Candara" panose="020E0502030303020204" pitchFamily="34" charset="0"/>
                <a:ea typeface="Times New Roman" panose="02020603050405020304" pitchFamily="18" charset="0"/>
                <a:cs typeface="Times New Roman" panose="02020603050405020304" pitchFamily="18" charset="0"/>
              </a:rPr>
              <a:t>uthor</a:t>
            </a:r>
            <a:r>
              <a:rPr lang="en-GB" sz="2000" dirty="0">
                <a:solidFill>
                  <a:srgbClr val="333333"/>
                </a:solidFill>
                <a:effectLst/>
                <a:latin typeface="Candara" panose="020E0502030303020204" pitchFamily="34" charset="0"/>
                <a:ea typeface="Times New Roman" panose="02020603050405020304" pitchFamily="18" charset="0"/>
                <a:cs typeface="Times New Roman" panose="02020603050405020304" pitchFamily="18" charset="0"/>
              </a:rPr>
              <a:t>, </a:t>
            </a:r>
            <a:r>
              <a:rPr lang="en-US" sz="2000" dirty="0">
                <a:solidFill>
                  <a:srgbClr val="333333"/>
                </a:solidFill>
                <a:effectLst/>
                <a:latin typeface="Candara" panose="020E0502030303020204" pitchFamily="34" charset="0"/>
                <a:ea typeface="Times New Roman" panose="02020603050405020304" pitchFamily="18" charset="0"/>
                <a:cs typeface="Times New Roman" panose="02020603050405020304" pitchFamily="18" charset="0"/>
              </a:rPr>
              <a:t>s</a:t>
            </a:r>
            <a:r>
              <a:rPr lang="en-GB" sz="2000" dirty="0" err="1">
                <a:solidFill>
                  <a:srgbClr val="333333"/>
                </a:solidFill>
                <a:effectLst/>
                <a:latin typeface="Candara" panose="020E0502030303020204" pitchFamily="34" charset="0"/>
                <a:ea typeface="Times New Roman" panose="02020603050405020304" pitchFamily="18" charset="0"/>
                <a:cs typeface="Times New Roman" panose="02020603050405020304" pitchFamily="18" charset="0"/>
              </a:rPr>
              <a:t>ubject</a:t>
            </a:r>
            <a:r>
              <a:rPr lang="en-GB" sz="2000" dirty="0">
                <a:solidFill>
                  <a:srgbClr val="333333"/>
                </a:solidFill>
                <a:effectLst/>
                <a:latin typeface="Candara" panose="020E0502030303020204" pitchFamily="34" charset="0"/>
                <a:ea typeface="Times New Roman" panose="02020603050405020304" pitchFamily="18" charset="0"/>
                <a:cs typeface="Times New Roman" panose="02020603050405020304" pitchFamily="18" charset="0"/>
              </a:rPr>
              <a:t>, date-issue</a:t>
            </a:r>
            <a:r>
              <a:rPr lang="en-US" sz="2000" dirty="0">
                <a:solidFill>
                  <a:srgbClr val="333333"/>
                </a:solidFill>
                <a:effectLst/>
                <a:latin typeface="Candara" panose="020E0502030303020204" pitchFamily="34" charset="0"/>
                <a:ea typeface="Times New Roman" panose="02020603050405020304" pitchFamily="18" charset="0"/>
                <a:cs typeface="Times New Roman" panose="02020603050405020304" pitchFamily="18" charset="0"/>
              </a:rPr>
              <a:t>, ISBN, ISSN</a:t>
            </a:r>
          </a:p>
          <a:p>
            <a:pPr algn="just"/>
            <a:r>
              <a:rPr lang="en-US" sz="2000" dirty="0">
                <a:solidFill>
                  <a:srgbClr val="333333"/>
                </a:solidFill>
                <a:latin typeface="Candara" panose="020E0502030303020204" pitchFamily="34" charset="0"/>
                <a:ea typeface="Times New Roman" panose="02020603050405020304" pitchFamily="18" charset="0"/>
                <a:cs typeface="Times New Roman" panose="02020603050405020304" pitchFamily="18" charset="0"/>
              </a:rPr>
              <a:t>Cataloguing of documents to the E-library is done from the backend using the Koha admin page and appropriate log in details.</a:t>
            </a:r>
            <a:endParaRPr lang="en-US" sz="2000" dirty="0">
              <a:solidFill>
                <a:srgbClr val="333333"/>
              </a:solidFill>
              <a:effectLst/>
              <a:latin typeface="Candara" panose="020E0502030303020204" pitchFamily="34" charset="0"/>
              <a:ea typeface="Times New Roman" panose="02020603050405020304" pitchFamily="18" charset="0"/>
              <a:cs typeface="Times New Roman" panose="02020603050405020304" pitchFamily="18" charset="0"/>
            </a:endParaRPr>
          </a:p>
          <a:p>
            <a:pPr algn="just"/>
            <a:r>
              <a:rPr lang="en-US" sz="2000" dirty="0">
                <a:solidFill>
                  <a:srgbClr val="333333"/>
                </a:solidFill>
                <a:effectLst/>
                <a:latin typeface="Candara" panose="020E0502030303020204" pitchFamily="34" charset="0"/>
                <a:ea typeface="Calibri" panose="020F0502020204030204" pitchFamily="34" charset="0"/>
                <a:cs typeface="Times New Roman" panose="02020603050405020304" pitchFamily="18" charset="0"/>
              </a:rPr>
              <a:t>The NGF </a:t>
            </a:r>
            <a:r>
              <a:rPr lang="en-US" sz="2000" dirty="0">
                <a:solidFill>
                  <a:srgbClr val="333333"/>
                </a:solidFill>
                <a:latin typeface="Candara" panose="020E0502030303020204" pitchFamily="34" charset="0"/>
                <a:ea typeface="Calibri" panose="020F0502020204030204" pitchFamily="34" charset="0"/>
                <a:cs typeface="Times New Roman" panose="02020603050405020304" pitchFamily="18" charset="0"/>
              </a:rPr>
              <a:t>E-library platform is linked to the NGF digital repository and the NGF website for easy navigation and easy accessibility.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NG" dirty="0"/>
          </a:p>
        </p:txBody>
      </p:sp>
      <p:pic>
        <p:nvPicPr>
          <p:cNvPr id="4" name="Picture 3">
            <a:extLst>
              <a:ext uri="{FF2B5EF4-FFF2-40B4-BE49-F238E27FC236}">
                <a16:creationId xmlns:a16="http://schemas.microsoft.com/office/drawing/2014/main" id="{077BFFCE-30F1-8A0D-954B-74C8C2311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09"/>
            <a:ext cx="12692262" cy="988493"/>
          </a:xfrm>
          <a:prstGeom prst="rect">
            <a:avLst/>
          </a:prstGeom>
        </p:spPr>
      </p:pic>
    </p:spTree>
    <p:extLst>
      <p:ext uri="{BB962C8B-B14F-4D97-AF65-F5344CB8AC3E}">
        <p14:creationId xmlns:p14="http://schemas.microsoft.com/office/powerpoint/2010/main" val="708205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569</TotalTime>
  <Words>1769</Words>
  <Application>Microsoft Office PowerPoint</Application>
  <PresentationFormat>Widescreen</PresentationFormat>
  <Paragraphs>113</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Candara</vt:lpstr>
      <vt:lpstr>Times New Roman</vt:lpstr>
      <vt:lpstr>Wingdings</vt:lpstr>
      <vt:lpstr>Office Theme</vt:lpstr>
      <vt:lpstr>IN-HOUSE TRAINING ON THE NGFS LIBRARY </vt:lpstr>
      <vt:lpstr>TABLE OF CONTENT</vt:lpstr>
      <vt:lpstr>THE NGF LIBRARY: AN OVERVIEW </vt:lpstr>
      <vt:lpstr>SECTIONS IN THE NGFS LIBRARY</vt:lpstr>
      <vt:lpstr>THE NGF LIBRARY POLICIES AND PROCEDURES </vt:lpstr>
      <vt:lpstr>THE LIBRARY CATALOGUE</vt:lpstr>
      <vt:lpstr>ACCESSING DOCUMENTS IN THE PHYSICAL LIBRARY </vt:lpstr>
      <vt:lpstr>SOFTWARE DEPLOYED FOR THE AUTOMATION AND DIGITIZATION OF THE NGFS LIBRARY </vt:lpstr>
      <vt:lpstr>THE NGF E-LIBRARY </vt:lpstr>
      <vt:lpstr>STEP BY STEP GUIDE ON HOW TO ACCESS THE E-LIBRARY </vt:lpstr>
      <vt:lpstr>THE NGF DIGITAL REPOSITORY </vt:lpstr>
      <vt:lpstr>STEP BY STEP GUIDE ON HOW TO ACCESS THE DIGITAL REPOSITORY </vt:lpstr>
      <vt:lpstr>KNOWLEDGE MANAGEMENT STRATEGY: BUILDING THE NGF E-LIBRARY AND DIGITAL REPOSITORY SIMULTANEOUSLY </vt:lpstr>
      <vt:lpstr>LIBRARY RULES AND REGULATIONS </vt:lpstr>
      <vt:lpstr>OPENING DAYS AND TIME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IN-HOUSE TRAINING ON HOW TO USE THE NGF LIBRARY</dc:title>
  <dc:creator>Naomi Tietie</dc:creator>
  <cp:lastModifiedBy>Ubogu Naomi</cp:lastModifiedBy>
  <cp:revision>71</cp:revision>
  <dcterms:created xsi:type="dcterms:W3CDTF">2022-02-26T21:02:23Z</dcterms:created>
  <dcterms:modified xsi:type="dcterms:W3CDTF">2023-10-06T11:21:20Z</dcterms:modified>
</cp:coreProperties>
</file>