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72317-0AD7-4AB6-A54E-D84BE322090D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E7D18-C845-4E7A-BEE7-AAED562BA0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72317-0AD7-4AB6-A54E-D84BE322090D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E7D18-C845-4E7A-BEE7-AAED562BA0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72317-0AD7-4AB6-A54E-D84BE322090D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E7D18-C845-4E7A-BEE7-AAED562BA0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72317-0AD7-4AB6-A54E-D84BE322090D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E7D18-C845-4E7A-BEE7-AAED562BA0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72317-0AD7-4AB6-A54E-D84BE322090D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E7D18-C845-4E7A-BEE7-AAED562BA0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72317-0AD7-4AB6-A54E-D84BE322090D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E7D18-C845-4E7A-BEE7-AAED562BA0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72317-0AD7-4AB6-A54E-D84BE322090D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E7D18-C845-4E7A-BEE7-AAED562BA0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72317-0AD7-4AB6-A54E-D84BE322090D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E7D18-C845-4E7A-BEE7-AAED562BA0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72317-0AD7-4AB6-A54E-D84BE322090D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E7D18-C845-4E7A-BEE7-AAED562BA0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72317-0AD7-4AB6-A54E-D84BE322090D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E7D18-C845-4E7A-BEE7-AAED562BA0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72317-0AD7-4AB6-A54E-D84BE322090D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E7D18-C845-4E7A-BEE7-AAED562BA0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72317-0AD7-4AB6-A54E-D84BE322090D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E7D18-C845-4E7A-BEE7-AAED562BA0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Innovative Financing Strategies for Implementation of the SDGs in Nigeria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Prof. </a:t>
            </a:r>
            <a:r>
              <a:rPr lang="en-US" dirty="0" err="1" smtClean="0"/>
              <a:t>Akpan</a:t>
            </a:r>
            <a:r>
              <a:rPr lang="en-US" dirty="0" smtClean="0"/>
              <a:t> H. </a:t>
            </a:r>
            <a:r>
              <a:rPr lang="en-US" dirty="0" err="1" smtClean="0"/>
              <a:t>Ekpo</a:t>
            </a:r>
            <a:endParaRPr lang="en-US" dirty="0" smtClean="0"/>
          </a:p>
          <a:p>
            <a:pPr algn="ctr"/>
            <a:r>
              <a:rPr lang="en-US" dirty="0" smtClean="0"/>
              <a:t>Director General,</a:t>
            </a:r>
          </a:p>
          <a:p>
            <a:pPr algn="ctr"/>
            <a:r>
              <a:rPr lang="en-US" dirty="0" smtClean="0"/>
              <a:t>West African Institute for Finance and Economic Management (WAIFEM), Lagos.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15</a:t>
            </a:r>
            <a:r>
              <a:rPr lang="en-US" baseline="30000" dirty="0" smtClean="0"/>
              <a:t>th</a:t>
            </a:r>
            <a:r>
              <a:rPr lang="en-US" dirty="0" smtClean="0"/>
              <a:t> Meeting of the 2016 JPB and NCDP, </a:t>
            </a:r>
          </a:p>
          <a:p>
            <a:pPr algn="ctr"/>
            <a:r>
              <a:rPr lang="en-US" dirty="0" smtClean="0"/>
              <a:t>24</a:t>
            </a:r>
            <a:r>
              <a:rPr lang="en-US" baseline="30000" dirty="0" smtClean="0"/>
              <a:t>th</a:t>
            </a:r>
            <a:r>
              <a:rPr lang="en-US" dirty="0" smtClean="0"/>
              <a:t> August, 2016, Kano, Kano State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Other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dirty="0" smtClean="0"/>
              <a:t>Public Investments of Unclaimed dividends of 12 years and above (N80 billion now at stake)</a:t>
            </a:r>
          </a:p>
          <a:p>
            <a:endParaRPr lang="en-US" dirty="0"/>
          </a:p>
          <a:p>
            <a:r>
              <a:rPr lang="en-US" dirty="0" smtClean="0"/>
              <a:t>Mobilize and encourage Community Development Associations and NGOs to further deepen their participate in provision of basic amenities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 a world of increasing scarce concessional resources and long-term financing for development, new approaches and strategies, more actors, players and instruments become inevitable.</a:t>
            </a:r>
          </a:p>
          <a:p>
            <a:r>
              <a:rPr lang="en-US" dirty="0" smtClean="0"/>
              <a:t>To make the country more attractive destination for resource from private sector and donors requires:</a:t>
            </a:r>
          </a:p>
          <a:p>
            <a:pPr lvl="1"/>
            <a:r>
              <a:rPr lang="en-US" dirty="0" smtClean="0"/>
              <a:t>Improving the effectiveness with which existing resources are used;</a:t>
            </a:r>
          </a:p>
          <a:p>
            <a:pPr lvl="1"/>
            <a:r>
              <a:rPr lang="en-US" dirty="0" smtClean="0"/>
              <a:t>Enhancing domestic resource mobilization and access to new sources of financing is inevitable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estimated $3.9 trillion is required to meet the SDGs annually. </a:t>
            </a:r>
          </a:p>
          <a:p>
            <a:endParaRPr lang="en-US" dirty="0" smtClean="0"/>
          </a:p>
          <a:p>
            <a:r>
              <a:rPr lang="en-US" dirty="0" smtClean="0"/>
              <a:t>Public and philanthropic capabilities are inadequate.</a:t>
            </a:r>
          </a:p>
          <a:p>
            <a:endParaRPr lang="en-US" dirty="0" smtClean="0"/>
          </a:p>
          <a:p>
            <a:r>
              <a:rPr lang="en-US" dirty="0" smtClean="0"/>
              <a:t>Filling this gap requires both innovation and commitment.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Innovative financing (IF) </a:t>
            </a:r>
            <a:r>
              <a:rPr lang="en-US" b="1" dirty="0" smtClean="0"/>
              <a:t>is not</a:t>
            </a:r>
            <a:r>
              <a:rPr lang="en-US" dirty="0" smtClean="0"/>
              <a:t> financial innovation. IF encompasses a broad range of financial instruments and assets including securities and derivatives, results based financing and voluntary or compulsory contributions.</a:t>
            </a:r>
          </a:p>
          <a:p>
            <a:r>
              <a:rPr lang="en-US" dirty="0" smtClean="0"/>
              <a:t>  </a:t>
            </a:r>
          </a:p>
          <a:p>
            <a:r>
              <a:rPr lang="en-US" dirty="0" smtClean="0"/>
              <a:t>Traditional instruments of financing are:</a:t>
            </a:r>
          </a:p>
          <a:p>
            <a:pPr lvl="1"/>
            <a:r>
              <a:rPr lang="en-US" dirty="0" smtClean="0"/>
              <a:t>Public Expenditure</a:t>
            </a:r>
          </a:p>
          <a:p>
            <a:pPr lvl="1"/>
            <a:r>
              <a:rPr lang="en-US" dirty="0" smtClean="0"/>
              <a:t>Aid</a:t>
            </a:r>
          </a:p>
          <a:p>
            <a:pPr lvl="1"/>
            <a:r>
              <a:rPr lang="en-US" dirty="0" smtClean="0"/>
              <a:t>FDI</a:t>
            </a:r>
          </a:p>
          <a:p>
            <a:pPr lvl="1"/>
            <a:r>
              <a:rPr lang="en-US" dirty="0" smtClean="0"/>
              <a:t>Remittances, etc.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458200" cy="5287963"/>
          </a:xfrm>
        </p:spPr>
        <p:txBody>
          <a:bodyPr>
            <a:normAutofit/>
          </a:bodyPr>
          <a:lstStyle/>
          <a:p>
            <a:r>
              <a:rPr lang="en-US" dirty="0" smtClean="0"/>
              <a:t>Innovative financing instruments to complement traditional instruments are additional resources required to address specific market failures and institutional barriers.</a:t>
            </a:r>
          </a:p>
          <a:p>
            <a:endParaRPr lang="en-US" dirty="0" smtClean="0"/>
          </a:p>
          <a:p>
            <a:r>
              <a:rPr lang="en-US" dirty="0" smtClean="0"/>
              <a:t>The focus of innovative finance is shifting from the mobilization of resources through innovative fund raising approaches to delivery of positive social and environmental outcomes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096000"/>
          </a:xfrm>
        </p:spPr>
        <p:txBody>
          <a:bodyPr>
            <a:normAutofit/>
          </a:bodyPr>
          <a:lstStyle/>
          <a:p>
            <a:r>
              <a:rPr lang="en-US" dirty="0" smtClean="0"/>
              <a:t>In the literature, established financial instruments, such as guarantees and bonds constitute nearly 65% of innovative financing markets.</a:t>
            </a:r>
          </a:p>
          <a:p>
            <a:endParaRPr lang="en-US" dirty="0" smtClean="0"/>
          </a:p>
          <a:p>
            <a:r>
              <a:rPr lang="en-US" dirty="0" smtClean="0"/>
              <a:t>Innovative aspects of innovative financing includes the introduction of new products, extension of existing products to new markets and presence of new types of investors and role players.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Examples: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Risk adjusted returns to private investors (political risk, etc)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Low carbon infrastructure financing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Mechanisms and incentives to improve access to financing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Tools to reduce the cost of life–saving commodities, etc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Use of Advanced Market Commitment (AMC):</a:t>
            </a:r>
          </a:p>
          <a:p>
            <a:pPr lvl="1"/>
            <a:r>
              <a:rPr lang="en-US" dirty="0" smtClean="0"/>
              <a:t>A buyer (govt. or intern. Org.) agrees to a predetermined purchase price for a  good or service with the provider (private company). Example is the case of Pneumococcal AMC.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Creating incentives for private companies to invest in projects that benefit people at the base of the pyramid:</a:t>
            </a:r>
          </a:p>
          <a:p>
            <a:pPr lvl="1"/>
            <a:r>
              <a:rPr lang="en-US" dirty="0" smtClean="0"/>
              <a:t>Enhancing credit by shifting project risk to </a:t>
            </a:r>
            <a:r>
              <a:rPr lang="en-US" dirty="0" err="1" smtClean="0"/>
              <a:t>organisations</a:t>
            </a:r>
            <a:r>
              <a:rPr lang="en-US" dirty="0" smtClean="0"/>
              <a:t> with more creditworthy balance sheets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91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Capital for investments in low carbon infrastructure through green bonds. 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Green bonds have successfully channel capital to support climate change mitigation and adaptation. </a:t>
            </a:r>
          </a:p>
          <a:p>
            <a:pPr lvl="1"/>
            <a:r>
              <a:rPr lang="en-US" dirty="0" smtClean="0"/>
              <a:t>Green bonds has been used so far in provision of sustainable forest management, clean drinking water, food security improvement, etc.</a:t>
            </a:r>
          </a:p>
          <a:p>
            <a:pPr lvl="1"/>
            <a:r>
              <a:rPr lang="en-US" dirty="0" smtClean="0"/>
              <a:t>Green bonds can be applied to checking desertification, environmental degradation, etc.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Investment in green bonds (waste recycling) can also generate adequate cash flows through profit or accrued savings to repay principal and interest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Other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Diaspora Bonds, </a:t>
            </a:r>
          </a:p>
          <a:p>
            <a:pPr lvl="1"/>
            <a:r>
              <a:rPr lang="en-US" dirty="0" smtClean="0"/>
              <a:t>Diaspora Remittances,</a:t>
            </a:r>
          </a:p>
          <a:p>
            <a:pPr lvl="1"/>
            <a:r>
              <a:rPr lang="en-US" dirty="0" smtClean="0"/>
              <a:t>Outsourcing,</a:t>
            </a:r>
          </a:p>
          <a:p>
            <a:pPr lvl="1"/>
            <a:r>
              <a:rPr lang="en-US" dirty="0" smtClean="0"/>
              <a:t>Concessions,</a:t>
            </a:r>
          </a:p>
          <a:p>
            <a:pPr lvl="1"/>
            <a:r>
              <a:rPr lang="en-US" dirty="0" smtClean="0"/>
              <a:t>Private-Public Partnership, etc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Promoting financial deepening and inclusion to accelerate private sector growth (financial services for SMEs through microfinance institutions)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569</Words>
  <Application>Microsoft Office PowerPoint</Application>
  <PresentationFormat>On-screen Show (4:3)</PresentationFormat>
  <Paragraphs>67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Innovative Financing Strategies for Implementation of the SDGs in Nigeria</vt:lpstr>
      <vt:lpstr>Introduction</vt:lpstr>
      <vt:lpstr>Slide 3</vt:lpstr>
      <vt:lpstr>Slide 4</vt:lpstr>
      <vt:lpstr>Slide 5</vt:lpstr>
      <vt:lpstr>Examples: </vt:lpstr>
      <vt:lpstr>Strategies</vt:lpstr>
      <vt:lpstr>Strategies</vt:lpstr>
      <vt:lpstr>Other Strategies</vt:lpstr>
      <vt:lpstr>Other Strategies</vt:lpstr>
      <vt:lpstr>Conclusion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Innovative Financing Strategies for Implementation of the SDGs in Nigeria</dc:title>
  <dc:creator>DOMOTOR</dc:creator>
  <cp:lastModifiedBy>asiuloka.nnena</cp:lastModifiedBy>
  <cp:revision>10</cp:revision>
  <dcterms:created xsi:type="dcterms:W3CDTF">2016-08-24T12:26:39Z</dcterms:created>
  <dcterms:modified xsi:type="dcterms:W3CDTF">2016-08-24T13:39:01Z</dcterms:modified>
</cp:coreProperties>
</file>