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6" r:id="rId2"/>
    <p:sldId id="414" r:id="rId3"/>
    <p:sldId id="376" r:id="rId4"/>
    <p:sldId id="415" r:id="rId5"/>
    <p:sldId id="416" r:id="rId6"/>
    <p:sldId id="377" r:id="rId7"/>
    <p:sldId id="378" r:id="rId8"/>
    <p:sldId id="417" r:id="rId9"/>
    <p:sldId id="418" r:id="rId10"/>
    <p:sldId id="419" r:id="rId11"/>
    <p:sldId id="420" r:id="rId12"/>
    <p:sldId id="421" r:id="rId13"/>
    <p:sldId id="394" r:id="rId14"/>
    <p:sldId id="390" r:id="rId15"/>
    <p:sldId id="423" r:id="rId16"/>
    <p:sldId id="386" r:id="rId17"/>
    <p:sldId id="389" r:id="rId18"/>
    <p:sldId id="385" r:id="rId19"/>
    <p:sldId id="312" r:id="rId20"/>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2" autoAdjust="0"/>
    <p:restoredTop sz="88889" autoAdjust="0"/>
  </p:normalViewPr>
  <p:slideViewPr>
    <p:cSldViewPr>
      <p:cViewPr varScale="1">
        <p:scale>
          <a:sx n="38" d="100"/>
          <a:sy n="38" d="100"/>
        </p:scale>
        <p:origin x="133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88" y="-84"/>
      </p:cViewPr>
      <p:guideLst>
        <p:guide orient="horz" pos="3111"/>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91A7FF-757F-4A45-ADB6-36EB1F5A4CEE}" type="doc">
      <dgm:prSet loTypeId="urn:microsoft.com/office/officeart/2005/8/layout/hChevron3" loCatId="process" qsTypeId="urn:microsoft.com/office/officeart/2005/8/quickstyle/simple1" qsCatId="simple" csTypeId="urn:microsoft.com/office/officeart/2005/8/colors/accent1_2" csCatId="accent1" phldr="1"/>
      <dgm:spPr/>
    </dgm:pt>
    <dgm:pt modelId="{857854F8-5BA1-4671-B9D3-1537EBC1EE7D}">
      <dgm:prSet phldrT="[Text]" custT="1"/>
      <dgm:spPr/>
      <dgm:t>
        <a:bodyPr/>
        <a:lstStyle/>
        <a:p>
          <a:pPr algn="ctr"/>
          <a:r>
            <a:rPr lang="en-US" sz="1600" b="1" dirty="0">
              <a:latin typeface="Arial" pitchFamily="34" charset="0"/>
              <a:cs typeface="Arial" pitchFamily="34" charset="0"/>
            </a:rPr>
            <a:t>INPUTS/</a:t>
          </a:r>
        </a:p>
        <a:p>
          <a:pPr algn="ctr"/>
          <a:r>
            <a:rPr lang="en-US" sz="1600" b="1" dirty="0">
              <a:latin typeface="Arial" pitchFamily="34" charset="0"/>
              <a:cs typeface="Arial" pitchFamily="34" charset="0"/>
            </a:rPr>
            <a:t>ACTIVITIES</a:t>
          </a:r>
        </a:p>
      </dgm:t>
    </dgm:pt>
    <dgm:pt modelId="{08A54645-18BB-4895-8F90-C4D8F4BF7DD4}" type="parTrans" cxnId="{D68ECB7B-227E-4078-BA64-4CB85328E5F9}">
      <dgm:prSet/>
      <dgm:spPr/>
      <dgm:t>
        <a:bodyPr/>
        <a:lstStyle/>
        <a:p>
          <a:pPr algn="ctr"/>
          <a:endParaRPr lang="en-US"/>
        </a:p>
      </dgm:t>
    </dgm:pt>
    <dgm:pt modelId="{AA0930CE-F8AB-4DBD-BE7E-899640F693D5}" type="sibTrans" cxnId="{D68ECB7B-227E-4078-BA64-4CB85328E5F9}">
      <dgm:prSet/>
      <dgm:spPr/>
      <dgm:t>
        <a:bodyPr/>
        <a:lstStyle/>
        <a:p>
          <a:pPr algn="ctr"/>
          <a:endParaRPr lang="en-US"/>
        </a:p>
      </dgm:t>
    </dgm:pt>
    <dgm:pt modelId="{0E1E317C-AECB-4CFF-9389-E441E8651581}">
      <dgm:prSet phldrT="[Text]" custT="1"/>
      <dgm:spPr/>
      <dgm:t>
        <a:bodyPr/>
        <a:lstStyle/>
        <a:p>
          <a:pPr algn="ctr"/>
          <a:r>
            <a:rPr lang="en-US" sz="1600" b="1" dirty="0">
              <a:latin typeface="Arial" pitchFamily="34" charset="0"/>
              <a:cs typeface="Arial" pitchFamily="34" charset="0"/>
            </a:rPr>
            <a:t>OUTPUTS</a:t>
          </a:r>
        </a:p>
      </dgm:t>
    </dgm:pt>
    <dgm:pt modelId="{0667EC9D-FD41-432B-8BBA-97C9B478BB32}" type="parTrans" cxnId="{08A0CCE4-E697-47F5-A3AA-0225796879FC}">
      <dgm:prSet/>
      <dgm:spPr/>
      <dgm:t>
        <a:bodyPr/>
        <a:lstStyle/>
        <a:p>
          <a:pPr algn="ctr"/>
          <a:endParaRPr lang="en-US"/>
        </a:p>
      </dgm:t>
    </dgm:pt>
    <dgm:pt modelId="{C043008C-CA4D-4AD9-96C5-98A073814C1D}" type="sibTrans" cxnId="{08A0CCE4-E697-47F5-A3AA-0225796879FC}">
      <dgm:prSet/>
      <dgm:spPr/>
      <dgm:t>
        <a:bodyPr/>
        <a:lstStyle/>
        <a:p>
          <a:pPr algn="ctr"/>
          <a:endParaRPr lang="en-US"/>
        </a:p>
      </dgm:t>
    </dgm:pt>
    <dgm:pt modelId="{2BB0B93E-74D1-4553-8C10-6E1D86C9C18E}">
      <dgm:prSet phldrT="[Text]" custT="1"/>
      <dgm:spPr/>
      <dgm:t>
        <a:bodyPr/>
        <a:lstStyle/>
        <a:p>
          <a:pPr algn="ctr"/>
          <a:r>
            <a:rPr lang="en-US" sz="1600" b="1" dirty="0">
              <a:latin typeface="Arial" pitchFamily="34" charset="0"/>
              <a:cs typeface="Arial" pitchFamily="34" charset="0"/>
            </a:rPr>
            <a:t>OUTCOMES</a:t>
          </a:r>
        </a:p>
      </dgm:t>
    </dgm:pt>
    <dgm:pt modelId="{E0E4CD98-BB88-431D-A30A-C7A78B0DDEE8}" type="parTrans" cxnId="{4CB14592-DC90-453F-93EA-A038C6C0DD56}">
      <dgm:prSet/>
      <dgm:spPr/>
      <dgm:t>
        <a:bodyPr/>
        <a:lstStyle/>
        <a:p>
          <a:pPr algn="ctr"/>
          <a:endParaRPr lang="en-US"/>
        </a:p>
      </dgm:t>
    </dgm:pt>
    <dgm:pt modelId="{CC51CB34-0C7D-42F0-8959-3A350959F860}" type="sibTrans" cxnId="{4CB14592-DC90-453F-93EA-A038C6C0DD56}">
      <dgm:prSet/>
      <dgm:spPr/>
      <dgm:t>
        <a:bodyPr/>
        <a:lstStyle/>
        <a:p>
          <a:pPr algn="ctr"/>
          <a:endParaRPr lang="en-US"/>
        </a:p>
      </dgm:t>
    </dgm:pt>
    <dgm:pt modelId="{56D419CD-7F08-4650-ABE8-B07E3EFE36DB}">
      <dgm:prSet custT="1"/>
      <dgm:spPr/>
      <dgm:t>
        <a:bodyPr/>
        <a:lstStyle/>
        <a:p>
          <a:pPr algn="ctr"/>
          <a:r>
            <a:rPr lang="en-US" sz="1600" b="1" dirty="0">
              <a:latin typeface="Arial" pitchFamily="34" charset="0"/>
              <a:cs typeface="Arial" pitchFamily="34" charset="0"/>
            </a:rPr>
            <a:t>IMPACT</a:t>
          </a:r>
        </a:p>
      </dgm:t>
    </dgm:pt>
    <dgm:pt modelId="{29A01F27-72B3-45E8-98B4-37003D661708}" type="parTrans" cxnId="{2DE0CB68-BC50-464F-AF82-B1D233F5CD1A}">
      <dgm:prSet/>
      <dgm:spPr/>
      <dgm:t>
        <a:bodyPr/>
        <a:lstStyle/>
        <a:p>
          <a:pPr algn="ctr"/>
          <a:endParaRPr lang="en-US"/>
        </a:p>
      </dgm:t>
    </dgm:pt>
    <dgm:pt modelId="{8A007886-9B2D-405A-940A-DCD4FBEF8375}" type="sibTrans" cxnId="{2DE0CB68-BC50-464F-AF82-B1D233F5CD1A}">
      <dgm:prSet/>
      <dgm:spPr/>
      <dgm:t>
        <a:bodyPr/>
        <a:lstStyle/>
        <a:p>
          <a:pPr algn="ctr"/>
          <a:endParaRPr lang="en-US"/>
        </a:p>
      </dgm:t>
    </dgm:pt>
    <dgm:pt modelId="{C486E939-DAA7-4FB4-9A16-F41C5F4B8C3D}">
      <dgm:prSet custT="1"/>
      <dgm:spPr/>
      <dgm:t>
        <a:bodyPr/>
        <a:lstStyle/>
        <a:p>
          <a:r>
            <a:rPr lang="en-US" sz="1600" b="1" dirty="0">
              <a:latin typeface="Arial" pitchFamily="34" charset="0"/>
              <a:cs typeface="Arial" pitchFamily="34" charset="0"/>
            </a:rPr>
            <a:t>SUSTAINABILITY</a:t>
          </a:r>
        </a:p>
      </dgm:t>
    </dgm:pt>
    <dgm:pt modelId="{4EFCA671-62C9-4165-BDAE-5453C9DA41DA}" type="parTrans" cxnId="{F1BA1EA2-2148-482E-A11C-C868BC568058}">
      <dgm:prSet/>
      <dgm:spPr/>
      <dgm:t>
        <a:bodyPr/>
        <a:lstStyle/>
        <a:p>
          <a:endParaRPr lang="en-US"/>
        </a:p>
      </dgm:t>
    </dgm:pt>
    <dgm:pt modelId="{5650FDAA-0E22-446E-9644-E8774D44B50A}" type="sibTrans" cxnId="{F1BA1EA2-2148-482E-A11C-C868BC568058}">
      <dgm:prSet/>
      <dgm:spPr/>
      <dgm:t>
        <a:bodyPr/>
        <a:lstStyle/>
        <a:p>
          <a:endParaRPr lang="en-US"/>
        </a:p>
      </dgm:t>
    </dgm:pt>
    <dgm:pt modelId="{228F34B9-724F-4ABB-837F-934D55B5B583}" type="pres">
      <dgm:prSet presAssocID="{D391A7FF-757F-4A45-ADB6-36EB1F5A4CEE}" presName="Name0" presStyleCnt="0">
        <dgm:presLayoutVars>
          <dgm:dir/>
          <dgm:resizeHandles val="exact"/>
        </dgm:presLayoutVars>
      </dgm:prSet>
      <dgm:spPr/>
    </dgm:pt>
    <dgm:pt modelId="{30EC0EDE-1FB9-44BF-A50B-E38759C37BBB}" type="pres">
      <dgm:prSet presAssocID="{857854F8-5BA1-4671-B9D3-1537EBC1EE7D}" presName="parTxOnly" presStyleLbl="node1" presStyleIdx="0" presStyleCnt="5">
        <dgm:presLayoutVars>
          <dgm:bulletEnabled val="1"/>
        </dgm:presLayoutVars>
      </dgm:prSet>
      <dgm:spPr/>
      <dgm:t>
        <a:bodyPr/>
        <a:lstStyle/>
        <a:p>
          <a:endParaRPr lang="en-US"/>
        </a:p>
      </dgm:t>
    </dgm:pt>
    <dgm:pt modelId="{6C67ED8C-3D81-46C3-B587-8AD0608128B6}" type="pres">
      <dgm:prSet presAssocID="{AA0930CE-F8AB-4DBD-BE7E-899640F693D5}" presName="parSpace" presStyleCnt="0"/>
      <dgm:spPr/>
    </dgm:pt>
    <dgm:pt modelId="{7E57D616-BC04-45B6-821D-5DD24BE9CAD3}" type="pres">
      <dgm:prSet presAssocID="{0E1E317C-AECB-4CFF-9389-E441E8651581}" presName="parTxOnly" presStyleLbl="node1" presStyleIdx="1" presStyleCnt="5" custScaleX="102328">
        <dgm:presLayoutVars>
          <dgm:bulletEnabled val="1"/>
        </dgm:presLayoutVars>
      </dgm:prSet>
      <dgm:spPr/>
      <dgm:t>
        <a:bodyPr/>
        <a:lstStyle/>
        <a:p>
          <a:endParaRPr lang="en-US"/>
        </a:p>
      </dgm:t>
    </dgm:pt>
    <dgm:pt modelId="{3E82DD4C-2960-41E3-B42A-0CF710EAAAA2}" type="pres">
      <dgm:prSet presAssocID="{C043008C-CA4D-4AD9-96C5-98A073814C1D}" presName="parSpace" presStyleCnt="0"/>
      <dgm:spPr/>
    </dgm:pt>
    <dgm:pt modelId="{919ABD08-7AA8-45B0-B191-2EE1FAB7EDDA}" type="pres">
      <dgm:prSet presAssocID="{2BB0B93E-74D1-4553-8C10-6E1D86C9C18E}" presName="parTxOnly" presStyleLbl="node1" presStyleIdx="2" presStyleCnt="5" custScaleX="118340">
        <dgm:presLayoutVars>
          <dgm:bulletEnabled val="1"/>
        </dgm:presLayoutVars>
      </dgm:prSet>
      <dgm:spPr/>
      <dgm:t>
        <a:bodyPr/>
        <a:lstStyle/>
        <a:p>
          <a:endParaRPr lang="en-US"/>
        </a:p>
      </dgm:t>
    </dgm:pt>
    <dgm:pt modelId="{687D31AC-3F64-4595-90AA-A9E9562E5355}" type="pres">
      <dgm:prSet presAssocID="{CC51CB34-0C7D-42F0-8959-3A350959F860}" presName="parSpace" presStyleCnt="0"/>
      <dgm:spPr/>
    </dgm:pt>
    <dgm:pt modelId="{B8CE55E0-BD93-488C-AF0C-AAFE0F18BFB9}" type="pres">
      <dgm:prSet presAssocID="{56D419CD-7F08-4650-ABE8-B07E3EFE36DB}" presName="parTxOnly" presStyleLbl="node1" presStyleIdx="3" presStyleCnt="5" custScaleX="112531">
        <dgm:presLayoutVars>
          <dgm:bulletEnabled val="1"/>
        </dgm:presLayoutVars>
      </dgm:prSet>
      <dgm:spPr/>
      <dgm:t>
        <a:bodyPr/>
        <a:lstStyle/>
        <a:p>
          <a:endParaRPr lang="en-US"/>
        </a:p>
      </dgm:t>
    </dgm:pt>
    <dgm:pt modelId="{691B5C05-3E72-4968-8F93-573191638413}" type="pres">
      <dgm:prSet presAssocID="{8A007886-9B2D-405A-940A-DCD4FBEF8375}" presName="parSpace" presStyleCnt="0"/>
      <dgm:spPr/>
    </dgm:pt>
    <dgm:pt modelId="{38674641-F1BF-4009-8C3C-86B9406774D8}" type="pres">
      <dgm:prSet presAssocID="{C486E939-DAA7-4FB4-9A16-F41C5F4B8C3D}" presName="parTxOnly" presStyleLbl="node1" presStyleIdx="4" presStyleCnt="5" custScaleX="142817">
        <dgm:presLayoutVars>
          <dgm:bulletEnabled val="1"/>
        </dgm:presLayoutVars>
      </dgm:prSet>
      <dgm:spPr/>
      <dgm:t>
        <a:bodyPr/>
        <a:lstStyle/>
        <a:p>
          <a:endParaRPr lang="en-US"/>
        </a:p>
      </dgm:t>
    </dgm:pt>
  </dgm:ptLst>
  <dgm:cxnLst>
    <dgm:cxn modelId="{6CF70469-95FC-4C87-A760-69F7E8C9E6CE}" type="presOf" srcId="{56D419CD-7F08-4650-ABE8-B07E3EFE36DB}" destId="{B8CE55E0-BD93-488C-AF0C-AAFE0F18BFB9}" srcOrd="0" destOrd="0" presId="urn:microsoft.com/office/officeart/2005/8/layout/hChevron3"/>
    <dgm:cxn modelId="{08A0CCE4-E697-47F5-A3AA-0225796879FC}" srcId="{D391A7FF-757F-4A45-ADB6-36EB1F5A4CEE}" destId="{0E1E317C-AECB-4CFF-9389-E441E8651581}" srcOrd="1" destOrd="0" parTransId="{0667EC9D-FD41-432B-8BBA-97C9B478BB32}" sibTransId="{C043008C-CA4D-4AD9-96C5-98A073814C1D}"/>
    <dgm:cxn modelId="{FDFD4580-40FB-4A95-9D79-5EFDA6124ACE}" type="presOf" srcId="{C486E939-DAA7-4FB4-9A16-F41C5F4B8C3D}" destId="{38674641-F1BF-4009-8C3C-86B9406774D8}" srcOrd="0" destOrd="0" presId="urn:microsoft.com/office/officeart/2005/8/layout/hChevron3"/>
    <dgm:cxn modelId="{E43A1696-D23F-4153-9385-B898177A96EC}" type="presOf" srcId="{857854F8-5BA1-4671-B9D3-1537EBC1EE7D}" destId="{30EC0EDE-1FB9-44BF-A50B-E38759C37BBB}" srcOrd="0" destOrd="0" presId="urn:microsoft.com/office/officeart/2005/8/layout/hChevron3"/>
    <dgm:cxn modelId="{2DE0CB68-BC50-464F-AF82-B1D233F5CD1A}" srcId="{D391A7FF-757F-4A45-ADB6-36EB1F5A4CEE}" destId="{56D419CD-7F08-4650-ABE8-B07E3EFE36DB}" srcOrd="3" destOrd="0" parTransId="{29A01F27-72B3-45E8-98B4-37003D661708}" sibTransId="{8A007886-9B2D-405A-940A-DCD4FBEF8375}"/>
    <dgm:cxn modelId="{4CB14592-DC90-453F-93EA-A038C6C0DD56}" srcId="{D391A7FF-757F-4A45-ADB6-36EB1F5A4CEE}" destId="{2BB0B93E-74D1-4553-8C10-6E1D86C9C18E}" srcOrd="2" destOrd="0" parTransId="{E0E4CD98-BB88-431D-A30A-C7A78B0DDEE8}" sibTransId="{CC51CB34-0C7D-42F0-8959-3A350959F860}"/>
    <dgm:cxn modelId="{90C54697-7D4F-49BD-9966-04570E12F2BC}" type="presOf" srcId="{D391A7FF-757F-4A45-ADB6-36EB1F5A4CEE}" destId="{228F34B9-724F-4ABB-837F-934D55B5B583}" srcOrd="0" destOrd="0" presId="urn:microsoft.com/office/officeart/2005/8/layout/hChevron3"/>
    <dgm:cxn modelId="{D68ECB7B-227E-4078-BA64-4CB85328E5F9}" srcId="{D391A7FF-757F-4A45-ADB6-36EB1F5A4CEE}" destId="{857854F8-5BA1-4671-B9D3-1537EBC1EE7D}" srcOrd="0" destOrd="0" parTransId="{08A54645-18BB-4895-8F90-C4D8F4BF7DD4}" sibTransId="{AA0930CE-F8AB-4DBD-BE7E-899640F693D5}"/>
    <dgm:cxn modelId="{2C7487ED-66E0-4BC5-8D86-F6B15A95EBB9}" type="presOf" srcId="{0E1E317C-AECB-4CFF-9389-E441E8651581}" destId="{7E57D616-BC04-45B6-821D-5DD24BE9CAD3}" srcOrd="0" destOrd="0" presId="urn:microsoft.com/office/officeart/2005/8/layout/hChevron3"/>
    <dgm:cxn modelId="{F1BA1EA2-2148-482E-A11C-C868BC568058}" srcId="{D391A7FF-757F-4A45-ADB6-36EB1F5A4CEE}" destId="{C486E939-DAA7-4FB4-9A16-F41C5F4B8C3D}" srcOrd="4" destOrd="0" parTransId="{4EFCA671-62C9-4165-BDAE-5453C9DA41DA}" sibTransId="{5650FDAA-0E22-446E-9644-E8774D44B50A}"/>
    <dgm:cxn modelId="{11CC1583-8AF0-445C-85BD-9A804ABB7A05}" type="presOf" srcId="{2BB0B93E-74D1-4553-8C10-6E1D86C9C18E}" destId="{919ABD08-7AA8-45B0-B191-2EE1FAB7EDDA}" srcOrd="0" destOrd="0" presId="urn:microsoft.com/office/officeart/2005/8/layout/hChevron3"/>
    <dgm:cxn modelId="{3D92E3D6-9F69-4807-816C-E6A671A2E8B0}" type="presParOf" srcId="{228F34B9-724F-4ABB-837F-934D55B5B583}" destId="{30EC0EDE-1FB9-44BF-A50B-E38759C37BBB}" srcOrd="0" destOrd="0" presId="urn:microsoft.com/office/officeart/2005/8/layout/hChevron3"/>
    <dgm:cxn modelId="{E4656178-4F94-4313-B3D2-5178A389C4A7}" type="presParOf" srcId="{228F34B9-724F-4ABB-837F-934D55B5B583}" destId="{6C67ED8C-3D81-46C3-B587-8AD0608128B6}" srcOrd="1" destOrd="0" presId="urn:microsoft.com/office/officeart/2005/8/layout/hChevron3"/>
    <dgm:cxn modelId="{65B7B782-AB19-4566-9AEC-B3CDC322D56D}" type="presParOf" srcId="{228F34B9-724F-4ABB-837F-934D55B5B583}" destId="{7E57D616-BC04-45B6-821D-5DD24BE9CAD3}" srcOrd="2" destOrd="0" presId="urn:microsoft.com/office/officeart/2005/8/layout/hChevron3"/>
    <dgm:cxn modelId="{AEB539AE-4BD0-46AC-A73F-DE3B1FB8F30E}" type="presParOf" srcId="{228F34B9-724F-4ABB-837F-934D55B5B583}" destId="{3E82DD4C-2960-41E3-B42A-0CF710EAAAA2}" srcOrd="3" destOrd="0" presId="urn:microsoft.com/office/officeart/2005/8/layout/hChevron3"/>
    <dgm:cxn modelId="{730D3E07-35C8-479E-A297-8F9A01557F7E}" type="presParOf" srcId="{228F34B9-724F-4ABB-837F-934D55B5B583}" destId="{919ABD08-7AA8-45B0-B191-2EE1FAB7EDDA}" srcOrd="4" destOrd="0" presId="urn:microsoft.com/office/officeart/2005/8/layout/hChevron3"/>
    <dgm:cxn modelId="{0B2902C8-DFD0-4613-879C-5FE2A874EAEB}" type="presParOf" srcId="{228F34B9-724F-4ABB-837F-934D55B5B583}" destId="{687D31AC-3F64-4595-90AA-A9E9562E5355}" srcOrd="5" destOrd="0" presId="urn:microsoft.com/office/officeart/2005/8/layout/hChevron3"/>
    <dgm:cxn modelId="{2DA4866D-453D-4741-BAAB-9951E7C46E42}" type="presParOf" srcId="{228F34B9-724F-4ABB-837F-934D55B5B583}" destId="{B8CE55E0-BD93-488C-AF0C-AAFE0F18BFB9}" srcOrd="6" destOrd="0" presId="urn:microsoft.com/office/officeart/2005/8/layout/hChevron3"/>
    <dgm:cxn modelId="{54104E3A-93CB-423F-8864-BE8D8457A362}" type="presParOf" srcId="{228F34B9-724F-4ABB-837F-934D55B5B583}" destId="{691B5C05-3E72-4968-8F93-573191638413}" srcOrd="7" destOrd="0" presId="urn:microsoft.com/office/officeart/2005/8/layout/hChevron3"/>
    <dgm:cxn modelId="{E861BEA7-7423-466B-A80B-F00A325B2F78}" type="presParOf" srcId="{228F34B9-724F-4ABB-837F-934D55B5B583}" destId="{38674641-F1BF-4009-8C3C-86B9406774D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C0EDE-1FB9-44BF-A50B-E38759C37BBB}">
      <dsp:nvSpPr>
        <dsp:cNvPr id="0" name=""/>
        <dsp:cNvSpPr/>
      </dsp:nvSpPr>
      <dsp:spPr>
        <a:xfrm>
          <a:off x="4029" y="565844"/>
          <a:ext cx="1718964" cy="6875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US" sz="1600" b="1" kern="1200" dirty="0">
              <a:latin typeface="Arial" pitchFamily="34" charset="0"/>
              <a:cs typeface="Arial" pitchFamily="34" charset="0"/>
            </a:rPr>
            <a:t>INPUTS/</a:t>
          </a:r>
        </a:p>
        <a:p>
          <a:pPr lvl="0" algn="ctr" defTabSz="711200">
            <a:lnSpc>
              <a:spcPct val="90000"/>
            </a:lnSpc>
            <a:spcBef>
              <a:spcPct val="0"/>
            </a:spcBef>
            <a:spcAft>
              <a:spcPct val="35000"/>
            </a:spcAft>
          </a:pPr>
          <a:r>
            <a:rPr lang="en-US" sz="1600" b="1" kern="1200" dirty="0">
              <a:latin typeface="Arial" pitchFamily="34" charset="0"/>
              <a:cs typeface="Arial" pitchFamily="34" charset="0"/>
            </a:rPr>
            <a:t>ACTIVITIES</a:t>
          </a:r>
        </a:p>
      </dsp:txBody>
      <dsp:txXfrm>
        <a:off x="4029" y="565844"/>
        <a:ext cx="1547068" cy="687585"/>
      </dsp:txXfrm>
    </dsp:sp>
    <dsp:sp modelId="{7E57D616-BC04-45B6-821D-5DD24BE9CAD3}">
      <dsp:nvSpPr>
        <dsp:cNvPr id="0" name=""/>
        <dsp:cNvSpPr/>
      </dsp:nvSpPr>
      <dsp:spPr>
        <a:xfrm>
          <a:off x="1379201" y="565844"/>
          <a:ext cx="1758982" cy="687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a:latin typeface="Arial" pitchFamily="34" charset="0"/>
              <a:cs typeface="Arial" pitchFamily="34" charset="0"/>
            </a:rPr>
            <a:t>OUTPUTS</a:t>
          </a:r>
        </a:p>
      </dsp:txBody>
      <dsp:txXfrm>
        <a:off x="1722994" y="565844"/>
        <a:ext cx="1071397" cy="687585"/>
      </dsp:txXfrm>
    </dsp:sp>
    <dsp:sp modelId="{919ABD08-7AA8-45B0-B191-2EE1FAB7EDDA}">
      <dsp:nvSpPr>
        <dsp:cNvPr id="0" name=""/>
        <dsp:cNvSpPr/>
      </dsp:nvSpPr>
      <dsp:spPr>
        <a:xfrm>
          <a:off x="2794390" y="565844"/>
          <a:ext cx="2034222" cy="687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a:latin typeface="Arial" pitchFamily="34" charset="0"/>
              <a:cs typeface="Arial" pitchFamily="34" charset="0"/>
            </a:rPr>
            <a:t>OUTCOMES</a:t>
          </a:r>
        </a:p>
      </dsp:txBody>
      <dsp:txXfrm>
        <a:off x="3138183" y="565844"/>
        <a:ext cx="1346637" cy="687585"/>
      </dsp:txXfrm>
    </dsp:sp>
    <dsp:sp modelId="{B8CE55E0-BD93-488C-AF0C-AAFE0F18BFB9}">
      <dsp:nvSpPr>
        <dsp:cNvPr id="0" name=""/>
        <dsp:cNvSpPr/>
      </dsp:nvSpPr>
      <dsp:spPr>
        <a:xfrm>
          <a:off x="4484820" y="565844"/>
          <a:ext cx="1934368" cy="687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a:latin typeface="Arial" pitchFamily="34" charset="0"/>
              <a:cs typeface="Arial" pitchFamily="34" charset="0"/>
            </a:rPr>
            <a:t>IMPACT</a:t>
          </a:r>
        </a:p>
      </dsp:txBody>
      <dsp:txXfrm>
        <a:off x="4828613" y="565844"/>
        <a:ext cx="1246783" cy="687585"/>
      </dsp:txXfrm>
    </dsp:sp>
    <dsp:sp modelId="{38674641-F1BF-4009-8C3C-86B9406774D8}">
      <dsp:nvSpPr>
        <dsp:cNvPr id="0" name=""/>
        <dsp:cNvSpPr/>
      </dsp:nvSpPr>
      <dsp:spPr>
        <a:xfrm>
          <a:off x="6075396" y="565844"/>
          <a:ext cx="2454974" cy="687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a:latin typeface="Arial" pitchFamily="34" charset="0"/>
              <a:cs typeface="Arial" pitchFamily="34" charset="0"/>
            </a:rPr>
            <a:t>SUSTAINABILITY</a:t>
          </a:r>
        </a:p>
      </dsp:txBody>
      <dsp:txXfrm>
        <a:off x="6419189" y="565844"/>
        <a:ext cx="1767389" cy="68758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p:cNvSpPr>
            <a:spLocks noGrp="1" noChangeArrowheads="1"/>
          </p:cNvSpPr>
          <p:nvPr>
            <p:ph type="hdr" sz="quarter"/>
          </p:nvPr>
        </p:nvSpPr>
        <p:spPr bwMode="auto">
          <a:xfrm>
            <a:off x="1" y="0"/>
            <a:ext cx="2946443" cy="494050"/>
          </a:xfrm>
          <a:prstGeom prst="rect">
            <a:avLst/>
          </a:prstGeom>
          <a:noFill/>
          <a:ln w="9525">
            <a:noFill/>
            <a:miter lim="800000"/>
            <a:headEnd/>
            <a:tailEnd/>
          </a:ln>
          <a:effectLst/>
        </p:spPr>
        <p:txBody>
          <a:bodyPr vert="horz" wrap="square" lIns="91364" tIns="45683" rIns="91364" bIns="45683" numCol="1" anchor="t" anchorCtr="0" compatLnSpc="1">
            <a:prstTxWarp prst="textNoShape">
              <a:avLst/>
            </a:prstTxWarp>
          </a:bodyPr>
          <a:lstStyle>
            <a:lvl1pPr eaLnBrk="0" hangingPunct="0">
              <a:defRPr sz="1200">
                <a:latin typeface="Arial" charset="0"/>
                <a:ea typeface="MS PGothic" pitchFamily="34" charset="-128"/>
                <a:cs typeface="+mn-cs"/>
              </a:defRPr>
            </a:lvl1pPr>
          </a:lstStyle>
          <a:p>
            <a:pPr>
              <a:defRPr/>
            </a:pPr>
            <a:endParaRPr lang="en-US" dirty="0"/>
          </a:p>
        </p:txBody>
      </p:sp>
      <p:sp>
        <p:nvSpPr>
          <p:cNvPr id="235523" name="Rectangle 3"/>
          <p:cNvSpPr>
            <a:spLocks noGrp="1" noChangeArrowheads="1"/>
          </p:cNvSpPr>
          <p:nvPr>
            <p:ph type="dt" sz="quarter" idx="1"/>
          </p:nvPr>
        </p:nvSpPr>
        <p:spPr bwMode="auto">
          <a:xfrm>
            <a:off x="3849664" y="0"/>
            <a:ext cx="2946443" cy="494050"/>
          </a:xfrm>
          <a:prstGeom prst="rect">
            <a:avLst/>
          </a:prstGeom>
          <a:noFill/>
          <a:ln w="9525">
            <a:noFill/>
            <a:miter lim="800000"/>
            <a:headEnd/>
            <a:tailEnd/>
          </a:ln>
          <a:effectLst/>
        </p:spPr>
        <p:txBody>
          <a:bodyPr vert="horz" wrap="square" lIns="91364" tIns="45683" rIns="91364" bIns="45683" numCol="1" anchor="t" anchorCtr="0" compatLnSpc="1">
            <a:prstTxWarp prst="textNoShape">
              <a:avLst/>
            </a:prstTxWarp>
          </a:bodyPr>
          <a:lstStyle>
            <a:lvl1pPr algn="r" eaLnBrk="0" hangingPunct="0">
              <a:defRPr sz="1200">
                <a:latin typeface="Arial" charset="0"/>
                <a:ea typeface="MS PGothic" pitchFamily="34" charset="-128"/>
                <a:cs typeface="+mn-cs"/>
              </a:defRPr>
            </a:lvl1pPr>
          </a:lstStyle>
          <a:p>
            <a:pPr>
              <a:defRPr/>
            </a:pPr>
            <a:endParaRPr lang="en-US" dirty="0"/>
          </a:p>
        </p:txBody>
      </p:sp>
      <p:sp>
        <p:nvSpPr>
          <p:cNvPr id="235524" name="Rectangle 4"/>
          <p:cNvSpPr>
            <a:spLocks noGrp="1" noChangeArrowheads="1"/>
          </p:cNvSpPr>
          <p:nvPr>
            <p:ph type="ftr" sz="quarter" idx="2"/>
          </p:nvPr>
        </p:nvSpPr>
        <p:spPr bwMode="auto">
          <a:xfrm>
            <a:off x="1" y="9378514"/>
            <a:ext cx="2946443" cy="494050"/>
          </a:xfrm>
          <a:prstGeom prst="rect">
            <a:avLst/>
          </a:prstGeom>
          <a:noFill/>
          <a:ln w="9525">
            <a:noFill/>
            <a:miter lim="800000"/>
            <a:headEnd/>
            <a:tailEnd/>
          </a:ln>
          <a:effectLst/>
        </p:spPr>
        <p:txBody>
          <a:bodyPr vert="horz" wrap="square" lIns="91364" tIns="45683" rIns="91364" bIns="45683" numCol="1" anchor="b" anchorCtr="0" compatLnSpc="1">
            <a:prstTxWarp prst="textNoShape">
              <a:avLst/>
            </a:prstTxWarp>
          </a:bodyPr>
          <a:lstStyle>
            <a:lvl1pPr eaLnBrk="0" hangingPunct="0">
              <a:defRPr sz="1200">
                <a:latin typeface="Arial" charset="0"/>
                <a:ea typeface="MS PGothic" pitchFamily="34" charset="-128"/>
                <a:cs typeface="+mn-cs"/>
              </a:defRPr>
            </a:lvl1pPr>
          </a:lstStyle>
          <a:p>
            <a:pPr>
              <a:defRPr/>
            </a:pPr>
            <a:r>
              <a:rPr lang="en-US" smtClean="0"/>
              <a:t>1.The  World Bank  Independant Evaluation Group 2. World Bank Development Indicators July 2013 </a:t>
            </a:r>
            <a:endParaRPr lang="en-US" dirty="0"/>
          </a:p>
        </p:txBody>
      </p:sp>
      <p:sp>
        <p:nvSpPr>
          <p:cNvPr id="235525" name="Rectangle 5"/>
          <p:cNvSpPr>
            <a:spLocks noGrp="1" noChangeArrowheads="1"/>
          </p:cNvSpPr>
          <p:nvPr>
            <p:ph type="sldNum" sz="quarter" idx="3"/>
          </p:nvPr>
        </p:nvSpPr>
        <p:spPr bwMode="auto">
          <a:xfrm>
            <a:off x="3849664" y="9378514"/>
            <a:ext cx="2946443" cy="494050"/>
          </a:xfrm>
          <a:prstGeom prst="rect">
            <a:avLst/>
          </a:prstGeom>
          <a:noFill/>
          <a:ln w="9525">
            <a:noFill/>
            <a:miter lim="800000"/>
            <a:headEnd/>
            <a:tailEnd/>
          </a:ln>
          <a:effectLst/>
        </p:spPr>
        <p:txBody>
          <a:bodyPr vert="horz" wrap="square" lIns="91364" tIns="45683" rIns="91364" bIns="45683" numCol="1" anchor="b" anchorCtr="0" compatLnSpc="1">
            <a:prstTxWarp prst="textNoShape">
              <a:avLst/>
            </a:prstTxWarp>
          </a:bodyPr>
          <a:lstStyle>
            <a:lvl1pPr algn="r" eaLnBrk="0" hangingPunct="0">
              <a:defRPr sz="1200">
                <a:latin typeface="Arial" charset="0"/>
                <a:ea typeface="MS PGothic" pitchFamily="34" charset="-128"/>
                <a:cs typeface="+mn-cs"/>
              </a:defRPr>
            </a:lvl1pPr>
          </a:lstStyle>
          <a:p>
            <a:pPr>
              <a:defRPr/>
            </a:pPr>
            <a:fld id="{124C6F8F-7842-4030-B5BE-CE08A41A24A7}" type="slidenum">
              <a:rPr lang="en-US"/>
              <a:pPr>
                <a:defRPr/>
              </a:pPr>
              <a:t>‹#›</a:t>
            </a:fld>
            <a:endParaRPr lang="en-US" dirty="0"/>
          </a:p>
        </p:txBody>
      </p:sp>
    </p:spTree>
    <p:extLst>
      <p:ext uri="{BB962C8B-B14F-4D97-AF65-F5344CB8AC3E}">
        <p14:creationId xmlns:p14="http://schemas.microsoft.com/office/powerpoint/2010/main" val="6183988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2946443" cy="492364"/>
          </a:xfrm>
          <a:prstGeom prst="rect">
            <a:avLst/>
          </a:prstGeom>
          <a:noFill/>
          <a:ln w="9525">
            <a:noFill/>
            <a:miter lim="800000"/>
            <a:headEnd/>
            <a:tailEnd/>
          </a:ln>
        </p:spPr>
        <p:txBody>
          <a:bodyPr vert="horz" wrap="square" lIns="86631" tIns="43316" rIns="86631" bIns="43316" numCol="1" anchor="t" anchorCtr="0" compatLnSpc="1">
            <a:prstTxWarp prst="textNoShape">
              <a:avLst/>
            </a:prstTxWarp>
          </a:bodyPr>
          <a:lstStyle>
            <a:lvl1pPr defTabSz="866664" eaLnBrk="0" hangingPunct="0">
              <a:defRPr sz="1100">
                <a:latin typeface="Arial" charset="0"/>
                <a:ea typeface="MS PGothic" pitchFamily="34" charset="-128"/>
                <a:cs typeface="+mn-cs"/>
              </a:defRPr>
            </a:lvl1pPr>
          </a:lstStyle>
          <a:p>
            <a:pPr>
              <a:defRPr/>
            </a:pPr>
            <a:endParaRPr lang="en-US" dirty="0"/>
          </a:p>
        </p:txBody>
      </p:sp>
      <p:sp>
        <p:nvSpPr>
          <p:cNvPr id="13315" name="Rectangle 3"/>
          <p:cNvSpPr>
            <a:spLocks noGrp="1" noChangeArrowheads="1"/>
          </p:cNvSpPr>
          <p:nvPr>
            <p:ph type="dt" idx="1"/>
          </p:nvPr>
        </p:nvSpPr>
        <p:spPr bwMode="auto">
          <a:xfrm>
            <a:off x="3851232" y="0"/>
            <a:ext cx="2946443" cy="492364"/>
          </a:xfrm>
          <a:prstGeom prst="rect">
            <a:avLst/>
          </a:prstGeom>
          <a:noFill/>
          <a:ln w="9525">
            <a:noFill/>
            <a:miter lim="800000"/>
            <a:headEnd/>
            <a:tailEnd/>
          </a:ln>
        </p:spPr>
        <p:txBody>
          <a:bodyPr vert="horz" wrap="square" lIns="86631" tIns="43316" rIns="86631" bIns="43316" numCol="1" anchor="t" anchorCtr="0" compatLnSpc="1">
            <a:prstTxWarp prst="textNoShape">
              <a:avLst/>
            </a:prstTxWarp>
          </a:bodyPr>
          <a:lstStyle>
            <a:lvl1pPr algn="r" defTabSz="866664" eaLnBrk="0" hangingPunct="0">
              <a:defRPr sz="1100">
                <a:latin typeface="Arial" charset="0"/>
                <a:ea typeface="MS PGothic" pitchFamily="34" charset="-128"/>
                <a:cs typeface="+mn-cs"/>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06357" y="4690944"/>
            <a:ext cx="4984962" cy="4443076"/>
          </a:xfrm>
          <a:prstGeom prst="rect">
            <a:avLst/>
          </a:prstGeom>
          <a:noFill/>
          <a:ln w="9525">
            <a:noFill/>
            <a:miter lim="800000"/>
            <a:headEnd/>
            <a:tailEnd/>
          </a:ln>
        </p:spPr>
        <p:txBody>
          <a:bodyPr vert="horz" wrap="square" lIns="86631" tIns="43316" rIns="86631" bIns="433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1" y="9381886"/>
            <a:ext cx="2946443" cy="492364"/>
          </a:xfrm>
          <a:prstGeom prst="rect">
            <a:avLst/>
          </a:prstGeom>
          <a:noFill/>
          <a:ln w="9525">
            <a:noFill/>
            <a:miter lim="800000"/>
            <a:headEnd/>
            <a:tailEnd/>
          </a:ln>
        </p:spPr>
        <p:txBody>
          <a:bodyPr vert="horz" wrap="square" lIns="86631" tIns="43316" rIns="86631" bIns="43316" numCol="1" anchor="b" anchorCtr="0" compatLnSpc="1">
            <a:prstTxWarp prst="textNoShape">
              <a:avLst/>
            </a:prstTxWarp>
          </a:bodyPr>
          <a:lstStyle>
            <a:lvl1pPr defTabSz="866664" eaLnBrk="0" hangingPunct="0">
              <a:defRPr sz="1100">
                <a:latin typeface="Arial" charset="0"/>
                <a:ea typeface="MS PGothic" pitchFamily="34" charset="-128"/>
                <a:cs typeface="+mn-cs"/>
              </a:defRPr>
            </a:lvl1pPr>
          </a:lstStyle>
          <a:p>
            <a:pPr>
              <a:defRPr/>
            </a:pPr>
            <a:r>
              <a:rPr lang="en-US" smtClean="0"/>
              <a:t>1.The  World Bank  Independant Evaluation Group 2. World Bank Development Indicators July 2013 </a:t>
            </a:r>
            <a:endParaRPr lang="en-US" dirty="0"/>
          </a:p>
        </p:txBody>
      </p:sp>
      <p:sp>
        <p:nvSpPr>
          <p:cNvPr id="13319" name="Rectangle 7"/>
          <p:cNvSpPr>
            <a:spLocks noGrp="1" noChangeArrowheads="1"/>
          </p:cNvSpPr>
          <p:nvPr>
            <p:ph type="sldNum" sz="quarter" idx="5"/>
          </p:nvPr>
        </p:nvSpPr>
        <p:spPr bwMode="auto">
          <a:xfrm>
            <a:off x="3851232" y="9381886"/>
            <a:ext cx="2946443" cy="492364"/>
          </a:xfrm>
          <a:prstGeom prst="rect">
            <a:avLst/>
          </a:prstGeom>
          <a:noFill/>
          <a:ln w="9525">
            <a:noFill/>
            <a:miter lim="800000"/>
            <a:headEnd/>
            <a:tailEnd/>
          </a:ln>
        </p:spPr>
        <p:txBody>
          <a:bodyPr vert="horz" wrap="square" lIns="86631" tIns="43316" rIns="86631" bIns="43316" numCol="1" anchor="b" anchorCtr="0" compatLnSpc="1">
            <a:prstTxWarp prst="textNoShape">
              <a:avLst/>
            </a:prstTxWarp>
          </a:bodyPr>
          <a:lstStyle>
            <a:lvl1pPr algn="r" defTabSz="866664" eaLnBrk="0" hangingPunct="0">
              <a:defRPr sz="1100">
                <a:latin typeface="Arial" charset="0"/>
                <a:ea typeface="MS PGothic" pitchFamily="34" charset="-128"/>
                <a:cs typeface="+mn-cs"/>
              </a:defRPr>
            </a:lvl1pPr>
          </a:lstStyle>
          <a:p>
            <a:pPr>
              <a:defRPr/>
            </a:pPr>
            <a:fld id="{587D3A0A-2ED3-4FDF-9473-F7295C3090EF}" type="slidenum">
              <a:rPr lang="en-US"/>
              <a:pPr>
                <a:defRPr/>
              </a:pPr>
              <a:t>‹#›</a:t>
            </a:fld>
            <a:endParaRPr lang="en-US" dirty="0"/>
          </a:p>
        </p:txBody>
      </p:sp>
    </p:spTree>
    <p:extLst>
      <p:ext uri="{BB962C8B-B14F-4D97-AF65-F5344CB8AC3E}">
        <p14:creationId xmlns:p14="http://schemas.microsoft.com/office/powerpoint/2010/main" val="146143266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defTabSz="865188">
              <a:defRPr/>
            </a:pPr>
            <a:fld id="{49AFAF40-E894-4331-9553-EDDB84ED7B39}" type="slidenum">
              <a:rPr lang="en-US" smtClean="0"/>
              <a:pPr defTabSz="865188">
                <a:defRPr/>
              </a:pPr>
              <a:t>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GB" smtClean="0"/>
          </a:p>
        </p:txBody>
      </p:sp>
      <p:sp>
        <p:nvSpPr>
          <p:cNvPr id="5" name="Footer Placeholder 4"/>
          <p:cNvSpPr>
            <a:spLocks noGrp="1"/>
          </p:cNvSpPr>
          <p:nvPr>
            <p:ph type="ftr" sz="quarter" idx="10"/>
          </p:nvPr>
        </p:nvSpPr>
        <p:spPr/>
        <p:txBody>
          <a:bodyPr/>
          <a:lstStyle/>
          <a:p>
            <a:pPr>
              <a:defRPr/>
            </a:pPr>
            <a:r>
              <a:rPr lang="en-US" smtClean="0"/>
              <a:t>1.The  World Bank  Independant Evaluation Group 2. World Bank Development Indicators July 2013 </a:t>
            </a:r>
            <a:endParaRPr lang="en-US" dirty="0"/>
          </a:p>
        </p:txBody>
      </p:sp>
    </p:spTree>
    <p:extLst>
      <p:ext uri="{BB962C8B-B14F-4D97-AF65-F5344CB8AC3E}">
        <p14:creationId xmlns:p14="http://schemas.microsoft.com/office/powerpoint/2010/main" val="102558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22532" name="Slide Number Placeholder 3"/>
          <p:cNvSpPr>
            <a:spLocks noGrp="1"/>
          </p:cNvSpPr>
          <p:nvPr>
            <p:ph type="sldNum" sz="quarter" idx="5"/>
          </p:nvPr>
        </p:nvSpPr>
        <p:spPr/>
        <p:txBody>
          <a:bodyPr/>
          <a:lstStyle/>
          <a:p>
            <a:pPr defTabSz="865188">
              <a:defRPr/>
            </a:pPr>
            <a:fld id="{77212129-41C6-4C36-8F59-536AF6F8EB4C}" type="slidenum">
              <a:rPr lang="ru-RU" smtClean="0"/>
              <a:pPr defTabSz="865188">
                <a:defRPr/>
              </a:pPr>
              <a:t>2</a:t>
            </a:fld>
            <a:endParaRPr lang="ru-RU" smtClean="0"/>
          </a:p>
        </p:txBody>
      </p:sp>
    </p:spTree>
    <p:extLst>
      <p:ext uri="{BB962C8B-B14F-4D97-AF65-F5344CB8AC3E}">
        <p14:creationId xmlns:p14="http://schemas.microsoft.com/office/powerpoint/2010/main" val="212365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defTabSz="865188">
              <a:defRPr/>
            </a:pPr>
            <a:fld id="{785EF078-C12C-4AF2-8E10-4543F1EB1BFD}" type="slidenum">
              <a:rPr lang="en-US" smtClean="0"/>
              <a:pPr defTabSz="865188">
                <a:defRPr/>
              </a:pPr>
              <a:t>19</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GB" dirty="0" smtClean="0"/>
          </a:p>
        </p:txBody>
      </p:sp>
      <p:sp>
        <p:nvSpPr>
          <p:cNvPr id="5" name="Footer Placeholder 4"/>
          <p:cNvSpPr>
            <a:spLocks noGrp="1"/>
          </p:cNvSpPr>
          <p:nvPr>
            <p:ph type="ftr" sz="quarter" idx="10"/>
          </p:nvPr>
        </p:nvSpPr>
        <p:spPr/>
        <p:txBody>
          <a:bodyPr/>
          <a:lstStyle/>
          <a:p>
            <a:pPr>
              <a:defRPr/>
            </a:pPr>
            <a:r>
              <a:rPr lang="en-US" smtClean="0"/>
              <a:t>1.The  World Bank  Independant Evaluation Group 2. World Bank Development Indicators July 2013 </a:t>
            </a:r>
            <a:endParaRPr lang="en-US" dirty="0"/>
          </a:p>
        </p:txBody>
      </p:sp>
    </p:spTree>
    <p:extLst>
      <p:ext uri="{BB962C8B-B14F-4D97-AF65-F5344CB8AC3E}">
        <p14:creationId xmlns:p14="http://schemas.microsoft.com/office/powerpoint/2010/main" val="149481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76200" y="0"/>
            <a:ext cx="1066800" cy="6858000"/>
            <a:chOff x="480" y="0"/>
            <a:chExt cx="672" cy="4320"/>
          </a:xfrm>
        </p:grpSpPr>
        <p:grpSp>
          <p:nvGrpSpPr>
            <p:cNvPr id="5" name="Group 10"/>
            <p:cNvGrpSpPr>
              <a:grpSpLocks/>
            </p:cNvGrpSpPr>
            <p:nvPr userDrawn="1"/>
          </p:nvGrpSpPr>
          <p:grpSpPr bwMode="auto">
            <a:xfrm>
              <a:off x="726" y="0"/>
              <a:ext cx="186" cy="1776"/>
              <a:chOff x="726" y="0"/>
              <a:chExt cx="186" cy="2016"/>
            </a:xfrm>
          </p:grpSpPr>
          <p:sp>
            <p:nvSpPr>
              <p:cNvPr id="10" name="Rectangle 11"/>
              <p:cNvSpPr>
                <a:spLocks noChangeArrowheads="1"/>
              </p:cNvSpPr>
              <p:nvPr userDrawn="1"/>
            </p:nvSpPr>
            <p:spPr bwMode="auto">
              <a:xfrm>
                <a:off x="726" y="0"/>
                <a:ext cx="48"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sp>
            <p:nvSpPr>
              <p:cNvPr id="11" name="Rectangle 12"/>
              <p:cNvSpPr>
                <a:spLocks noChangeArrowheads="1"/>
              </p:cNvSpPr>
              <p:nvPr userDrawn="1"/>
            </p:nvSpPr>
            <p:spPr bwMode="auto">
              <a:xfrm>
                <a:off x="864" y="0"/>
                <a:ext cx="48"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grpSp>
        <p:grpSp>
          <p:nvGrpSpPr>
            <p:cNvPr id="6" name="Group 13"/>
            <p:cNvGrpSpPr>
              <a:grpSpLocks/>
            </p:cNvGrpSpPr>
            <p:nvPr userDrawn="1"/>
          </p:nvGrpSpPr>
          <p:grpSpPr bwMode="auto">
            <a:xfrm>
              <a:off x="720" y="2400"/>
              <a:ext cx="186" cy="1920"/>
              <a:chOff x="726" y="0"/>
              <a:chExt cx="186" cy="2016"/>
            </a:xfrm>
          </p:grpSpPr>
          <p:sp>
            <p:nvSpPr>
              <p:cNvPr id="8" name="Rectangle 14"/>
              <p:cNvSpPr>
                <a:spLocks noChangeArrowheads="1"/>
              </p:cNvSpPr>
              <p:nvPr userDrawn="1"/>
            </p:nvSpPr>
            <p:spPr bwMode="auto">
              <a:xfrm>
                <a:off x="726" y="0"/>
                <a:ext cx="48"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sp>
            <p:nvSpPr>
              <p:cNvPr id="9" name="Rectangle 15"/>
              <p:cNvSpPr>
                <a:spLocks noChangeArrowheads="1"/>
              </p:cNvSpPr>
              <p:nvPr userDrawn="1"/>
            </p:nvSpPr>
            <p:spPr bwMode="auto">
              <a:xfrm>
                <a:off x="864" y="0"/>
                <a:ext cx="48"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grpSp>
        <p:sp>
          <p:nvSpPr>
            <p:cNvPr id="7" name="Oval 16"/>
            <p:cNvSpPr>
              <a:spLocks noChangeArrowheads="1"/>
            </p:cNvSpPr>
            <p:nvPr userDrawn="1"/>
          </p:nvSpPr>
          <p:spPr bwMode="auto">
            <a:xfrm>
              <a:off x="480" y="1728"/>
              <a:ext cx="672" cy="720"/>
            </a:xfrm>
            <a:prstGeom prst="ellipse">
              <a:avLst/>
            </a:prstGeom>
            <a:solidFill>
              <a:schemeClr val="bg1"/>
            </a:solidFill>
            <a:ln w="9525">
              <a:noFill/>
              <a:round/>
              <a:headEnd/>
              <a:tailEnd/>
            </a:ln>
            <a:effectLst/>
          </p:spPr>
          <p:txBody>
            <a:bodyPr wrap="none" anchor="ctr"/>
            <a:lstStyle/>
            <a:p>
              <a:pPr>
                <a:defRPr/>
              </a:pPr>
              <a:endParaRPr lang="en-US" dirty="0"/>
            </a:p>
          </p:txBody>
        </p:sp>
      </p:grpSp>
      <p:pic>
        <p:nvPicPr>
          <p:cNvPr id="12" name="Picture 29"/>
          <p:cNvPicPr>
            <a:picLocks noChangeAspect="1" noChangeArrowheads="1"/>
          </p:cNvPicPr>
          <p:nvPr/>
        </p:nvPicPr>
        <p:blipFill>
          <a:blip r:embed="rId2"/>
          <a:srcRect/>
          <a:stretch>
            <a:fillRect/>
          </a:stretch>
        </p:blipFill>
        <p:spPr bwMode="auto">
          <a:xfrm>
            <a:off x="120650" y="2819400"/>
            <a:ext cx="1022350" cy="941388"/>
          </a:xfrm>
          <a:prstGeom prst="rect">
            <a:avLst/>
          </a:prstGeom>
          <a:noFill/>
          <a:ln w="9525">
            <a:noFill/>
            <a:miter lim="800000"/>
            <a:headEnd/>
            <a:tailEnd/>
          </a:ln>
        </p:spPr>
      </p:pic>
      <p:sp>
        <p:nvSpPr>
          <p:cNvPr id="18434"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1843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t>Click to edit Master subtitle style</a:t>
            </a:r>
          </a:p>
        </p:txBody>
      </p:sp>
      <p:sp>
        <p:nvSpPr>
          <p:cNvPr id="13" name="Rectangle 4"/>
          <p:cNvSpPr>
            <a:spLocks noGrp="1" noChangeArrowheads="1"/>
          </p:cNvSpPr>
          <p:nvPr>
            <p:ph type="dt" sz="half" idx="10"/>
          </p:nvPr>
        </p:nvSpPr>
        <p:spPr>
          <a:xfrm>
            <a:off x="457200" y="6243638"/>
            <a:ext cx="2133600" cy="457200"/>
          </a:xfrm>
        </p:spPr>
        <p:txBody>
          <a:bodyPr/>
          <a:lstStyle>
            <a:lvl1pPr>
              <a:defRPr/>
            </a:lvl1pPr>
          </a:lstStyle>
          <a:p>
            <a:pPr>
              <a:defRPr/>
            </a:pPr>
            <a:endParaRPr lang="en-US" dirty="0"/>
          </a:p>
        </p:txBody>
      </p:sp>
      <p:sp>
        <p:nvSpPr>
          <p:cNvPr id="14"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dirty="0"/>
          </a:p>
        </p:txBody>
      </p:sp>
      <p:sp>
        <p:nvSpPr>
          <p:cNvPr id="15"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D7CF1FF3-BB31-48B3-BFAE-BEB5E490E63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60AA80-2710-4BFC-9446-351EB455F80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6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1D0556-B0D6-4AD5-9078-7EC306FC9F7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BBCA1B-6541-4520-9FEE-4D92ACDA2D6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C2B416-434C-43C8-816F-F290A06E0E8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785E79-043F-4263-8DB3-A995CB564B9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30725"/>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CFBBAA-F242-48F9-810D-E694B98801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BCBAFF6-0D66-423C-8F12-DD2D4F949C6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6AE3D68-C185-447E-A173-4B99663745B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AB3A8D-8FDA-47CD-88DB-86FD90529ED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6B49A32-0251-420B-83E8-42136E5AD65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067C28D-F759-4098-9D96-DB998F979B9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FFE86E8-DB9E-4EAD-AED2-641E7113B82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8EABBD-6BAB-4D70-8423-06029330770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D59005-246C-4EAA-90B7-DDA4EF3C839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396038"/>
            <a:ext cx="2133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MS PGothic" pitchFamily="34" charset="-128"/>
                <a:cs typeface="+mn-cs"/>
              </a:defRPr>
            </a:lvl1pPr>
          </a:lstStyle>
          <a:p>
            <a:pPr>
              <a:defRPr/>
            </a:pPr>
            <a:endParaRPr lang="en-US" dirty="0"/>
          </a:p>
        </p:txBody>
      </p:sp>
      <p:sp>
        <p:nvSpPr>
          <p:cNvPr id="17413"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S PGothic" pitchFamily="34" charset="-128"/>
                <a:cs typeface="+mn-cs"/>
              </a:defRPr>
            </a:lvl1pPr>
          </a:lstStyle>
          <a:p>
            <a:pPr>
              <a:defRPr/>
            </a:pPr>
            <a:endParaRPr lang="en-US" dirty="0"/>
          </a:p>
        </p:txBody>
      </p:sp>
      <p:sp>
        <p:nvSpPr>
          <p:cNvPr id="17414" name="Rectangle 6"/>
          <p:cNvSpPr>
            <a:spLocks noGrp="1" noChangeArrowheads="1"/>
          </p:cNvSpPr>
          <p:nvPr>
            <p:ph type="sldNum" sz="quarter" idx="4"/>
          </p:nvPr>
        </p:nvSpPr>
        <p:spPr bwMode="auto">
          <a:xfrm>
            <a:off x="6553200" y="6396038"/>
            <a:ext cx="2133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ea typeface="MS PGothic" pitchFamily="34" charset="-128"/>
                <a:cs typeface="+mn-cs"/>
              </a:defRPr>
            </a:lvl1pPr>
          </a:lstStyle>
          <a:p>
            <a:pPr>
              <a:defRPr/>
            </a:pPr>
            <a:fld id="{6DD6F58E-81CD-4DF5-93AD-958F60FA36DA}" type="slidenum">
              <a:rPr lang="en-US"/>
              <a:pPr>
                <a:defRPr/>
              </a:pPr>
              <a:t>‹#›</a:t>
            </a:fld>
            <a:endParaRPr lang="en-US" dirty="0"/>
          </a:p>
        </p:txBody>
      </p:sp>
      <p:sp>
        <p:nvSpPr>
          <p:cNvPr id="17416" name="Line 8"/>
          <p:cNvSpPr>
            <a:spLocks noChangeShapeType="1"/>
          </p:cNvSpPr>
          <p:nvPr/>
        </p:nvSpPr>
        <p:spPr bwMode="auto">
          <a:xfrm>
            <a:off x="457200" y="6324600"/>
            <a:ext cx="8229600" cy="0"/>
          </a:xfrm>
          <a:prstGeom prst="line">
            <a:avLst/>
          </a:prstGeom>
          <a:noFill/>
          <a:ln w="19050">
            <a:solidFill>
              <a:schemeClr val="accent2"/>
            </a:solidFill>
            <a:round/>
            <a:headEnd/>
            <a:tailEnd/>
          </a:ln>
          <a:effectLst/>
        </p:spPr>
        <p:txBody>
          <a:bodyPr/>
          <a:lstStyle/>
          <a:p>
            <a:pPr>
              <a:defRPr/>
            </a:pPr>
            <a:endParaRPr lang="en-US" dirty="0"/>
          </a:p>
        </p:txBody>
      </p:sp>
      <p:grpSp>
        <p:nvGrpSpPr>
          <p:cNvPr id="1032" name="Group 9"/>
          <p:cNvGrpSpPr>
            <a:grpSpLocks/>
          </p:cNvGrpSpPr>
          <p:nvPr/>
        </p:nvGrpSpPr>
        <p:grpSpPr bwMode="auto">
          <a:xfrm>
            <a:off x="8578850" y="762000"/>
            <a:ext cx="109538" cy="457200"/>
            <a:chOff x="726" y="0"/>
            <a:chExt cx="186" cy="2016"/>
          </a:xfrm>
        </p:grpSpPr>
        <p:sp>
          <p:nvSpPr>
            <p:cNvPr id="17418" name="Rectangle 10"/>
            <p:cNvSpPr>
              <a:spLocks noChangeArrowheads="1"/>
            </p:cNvSpPr>
            <p:nvPr userDrawn="1"/>
          </p:nvSpPr>
          <p:spPr bwMode="auto">
            <a:xfrm>
              <a:off x="726" y="0"/>
              <a:ext cx="49"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sp>
          <p:nvSpPr>
            <p:cNvPr id="17419" name="Rectangle 11"/>
            <p:cNvSpPr>
              <a:spLocks noChangeArrowheads="1"/>
            </p:cNvSpPr>
            <p:nvPr userDrawn="1"/>
          </p:nvSpPr>
          <p:spPr bwMode="auto">
            <a:xfrm>
              <a:off x="863" y="0"/>
              <a:ext cx="49"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grpSp>
      <p:grpSp>
        <p:nvGrpSpPr>
          <p:cNvPr id="1033" name="Group 12"/>
          <p:cNvGrpSpPr>
            <a:grpSpLocks/>
          </p:cNvGrpSpPr>
          <p:nvPr/>
        </p:nvGrpSpPr>
        <p:grpSpPr bwMode="auto">
          <a:xfrm>
            <a:off x="8578850" y="0"/>
            <a:ext cx="109538" cy="457200"/>
            <a:chOff x="726" y="0"/>
            <a:chExt cx="186" cy="2016"/>
          </a:xfrm>
        </p:grpSpPr>
        <p:sp>
          <p:nvSpPr>
            <p:cNvPr id="17421" name="Rectangle 13"/>
            <p:cNvSpPr>
              <a:spLocks noChangeArrowheads="1"/>
            </p:cNvSpPr>
            <p:nvPr userDrawn="1"/>
          </p:nvSpPr>
          <p:spPr bwMode="auto">
            <a:xfrm>
              <a:off x="726" y="0"/>
              <a:ext cx="49"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sp>
          <p:nvSpPr>
            <p:cNvPr id="17422" name="Rectangle 14"/>
            <p:cNvSpPr>
              <a:spLocks noChangeArrowheads="1"/>
            </p:cNvSpPr>
            <p:nvPr userDrawn="1"/>
          </p:nvSpPr>
          <p:spPr bwMode="auto">
            <a:xfrm>
              <a:off x="863" y="0"/>
              <a:ext cx="49" cy="2016"/>
            </a:xfrm>
            <a:prstGeom prst="rect">
              <a:avLst/>
            </a:prstGeom>
            <a:solidFill>
              <a:srgbClr val="339933"/>
            </a:solidFill>
            <a:ln w="9525">
              <a:solidFill>
                <a:srgbClr val="339933"/>
              </a:solidFill>
              <a:miter lim="800000"/>
              <a:headEnd/>
              <a:tailEnd/>
            </a:ln>
            <a:effectLst/>
          </p:spPr>
          <p:txBody>
            <a:bodyPr wrap="none" anchor="ctr"/>
            <a:lstStyle/>
            <a:p>
              <a:pPr>
                <a:defRPr/>
              </a:pPr>
              <a:endParaRPr lang="en-US" dirty="0"/>
            </a:p>
          </p:txBody>
        </p:sp>
      </p:grpSp>
      <p:pic>
        <p:nvPicPr>
          <p:cNvPr id="1034" name="Picture 15"/>
          <p:cNvPicPr>
            <a:picLocks noChangeAspect="1" noChangeArrowheads="1"/>
          </p:cNvPicPr>
          <p:nvPr/>
        </p:nvPicPr>
        <p:blipFill>
          <a:blip r:embed="rId17"/>
          <a:srcRect/>
          <a:stretch>
            <a:fillRect/>
          </a:stretch>
        </p:blipFill>
        <p:spPr bwMode="auto">
          <a:xfrm>
            <a:off x="8369300" y="363538"/>
            <a:ext cx="469900" cy="4397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28"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 id="2147484125" r:id="rId13"/>
    <p:sldLayoutId id="2147484126" r:id="rId14"/>
    <p:sldLayoutId id="2147484127" r:id="rId15"/>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tx1"/>
        </a:buClr>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tx1"/>
        </a:buClr>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tx1"/>
        </a:buClr>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0" y="3657600"/>
            <a:ext cx="6553200" cy="2438399"/>
          </a:xfrm>
          <a:prstGeom prst="rect">
            <a:avLst/>
          </a:prstGeom>
          <a:noFill/>
          <a:ln w="9525">
            <a:noFill/>
            <a:miter lim="800000"/>
            <a:headEnd/>
            <a:tailEnd/>
          </a:ln>
        </p:spPr>
        <p:txBody>
          <a:bodyPr/>
          <a:lstStyle/>
          <a:p>
            <a:pPr>
              <a:lnSpc>
                <a:spcPct val="90000"/>
              </a:lnSpc>
              <a:spcBef>
                <a:spcPct val="20000"/>
              </a:spcBef>
              <a:buClr>
                <a:schemeClr val="accent1"/>
              </a:buClr>
              <a:buSzPct val="65000"/>
              <a:buFont typeface="Wingdings" pitchFamily="2" charset="2"/>
              <a:buNone/>
            </a:pPr>
            <a:endParaRPr lang="en-US" sz="1900" b="1" dirty="0">
              <a:latin typeface="Garamond" pitchFamily="18" charset="0"/>
            </a:endParaRPr>
          </a:p>
          <a:p>
            <a:pPr algn="ctr">
              <a:lnSpc>
                <a:spcPct val="90000"/>
              </a:lnSpc>
              <a:spcBef>
                <a:spcPct val="20000"/>
              </a:spcBef>
              <a:buClr>
                <a:schemeClr val="accent1"/>
              </a:buClr>
              <a:buSzPct val="65000"/>
              <a:buFont typeface="Wingdings" pitchFamily="2" charset="2"/>
              <a:buNone/>
            </a:pPr>
            <a:r>
              <a:rPr lang="en-US" sz="2000" b="1" dirty="0">
                <a:latin typeface="Garamond" pitchFamily="18" charset="0"/>
              </a:rPr>
              <a:t>By </a:t>
            </a:r>
          </a:p>
          <a:p>
            <a:pPr algn="ctr">
              <a:lnSpc>
                <a:spcPct val="90000"/>
              </a:lnSpc>
              <a:spcBef>
                <a:spcPct val="20000"/>
              </a:spcBef>
              <a:buClr>
                <a:schemeClr val="accent1"/>
              </a:buClr>
              <a:buSzPct val="65000"/>
              <a:buFont typeface="Wingdings" pitchFamily="2" charset="2"/>
              <a:buNone/>
            </a:pPr>
            <a:r>
              <a:rPr lang="en-US" sz="2000" b="1" dirty="0" smtClean="0">
                <a:latin typeface="Garamond" pitchFamily="18" charset="0"/>
              </a:rPr>
              <a:t>Elizabeth </a:t>
            </a:r>
            <a:r>
              <a:rPr lang="en-US" sz="2000" b="1" dirty="0" err="1" smtClean="0">
                <a:latin typeface="Garamond" pitchFamily="18" charset="0"/>
              </a:rPr>
              <a:t>Egharevba</a:t>
            </a:r>
            <a:r>
              <a:rPr lang="en-US" sz="2000" b="1" dirty="0" smtClean="0">
                <a:latin typeface="Garamond" pitchFamily="18" charset="0"/>
              </a:rPr>
              <a:t>,   </a:t>
            </a:r>
            <a:endParaRPr lang="en-US" sz="2000" b="1" dirty="0">
              <a:latin typeface="Garamond" pitchFamily="18" charset="0"/>
            </a:endParaRPr>
          </a:p>
          <a:p>
            <a:pPr algn="ctr">
              <a:lnSpc>
                <a:spcPct val="90000"/>
              </a:lnSpc>
              <a:spcBef>
                <a:spcPct val="20000"/>
              </a:spcBef>
              <a:buClr>
                <a:schemeClr val="accent1"/>
              </a:buClr>
              <a:buSzPct val="65000"/>
              <a:buFont typeface="Wingdings" pitchFamily="2" charset="2"/>
              <a:buNone/>
            </a:pPr>
            <a:r>
              <a:rPr lang="en-US" sz="2000" i="1" dirty="0" smtClean="0">
                <a:latin typeface="Garamond" pitchFamily="18" charset="0"/>
              </a:rPr>
              <a:t>Ag. Director </a:t>
            </a:r>
            <a:r>
              <a:rPr lang="en-US" sz="2000" i="1" dirty="0">
                <a:latin typeface="Garamond" pitchFamily="18" charset="0"/>
              </a:rPr>
              <a:t>Monitoring and Evaluation, </a:t>
            </a:r>
          </a:p>
          <a:p>
            <a:pPr algn="ctr">
              <a:lnSpc>
                <a:spcPct val="90000"/>
              </a:lnSpc>
              <a:spcBef>
                <a:spcPct val="20000"/>
              </a:spcBef>
              <a:buClr>
                <a:schemeClr val="accent1"/>
              </a:buClr>
              <a:buSzPct val="65000"/>
              <a:buFont typeface="Wingdings" pitchFamily="2" charset="2"/>
              <a:buNone/>
            </a:pPr>
            <a:r>
              <a:rPr lang="en-US" sz="2000" i="1" dirty="0" smtClean="0">
                <a:latin typeface="Garamond" pitchFamily="18" charset="0"/>
              </a:rPr>
              <a:t>Ministry of Budget &amp; National Planning</a:t>
            </a:r>
          </a:p>
          <a:p>
            <a:pPr algn="ctr">
              <a:lnSpc>
                <a:spcPct val="90000"/>
              </a:lnSpc>
              <a:spcBef>
                <a:spcPct val="20000"/>
              </a:spcBef>
              <a:buClr>
                <a:schemeClr val="accent1"/>
              </a:buClr>
              <a:buSzPct val="65000"/>
              <a:buFont typeface="Wingdings" pitchFamily="2" charset="2"/>
              <a:buNone/>
            </a:pPr>
            <a:endParaRPr lang="en-US" sz="2000" i="1" dirty="0" smtClean="0">
              <a:latin typeface="Garamond" pitchFamily="18" charset="0"/>
            </a:endParaRPr>
          </a:p>
          <a:p>
            <a:pPr algn="ctr">
              <a:lnSpc>
                <a:spcPct val="90000"/>
              </a:lnSpc>
              <a:spcBef>
                <a:spcPct val="20000"/>
              </a:spcBef>
              <a:buClr>
                <a:schemeClr val="accent1"/>
              </a:buClr>
              <a:buSzPct val="65000"/>
              <a:buFont typeface="Wingdings" pitchFamily="2" charset="2"/>
              <a:buNone/>
            </a:pPr>
            <a:r>
              <a:rPr lang="en-US" sz="2000" b="1" i="1" dirty="0" smtClean="0">
                <a:latin typeface="Garamond" pitchFamily="18" charset="0"/>
              </a:rPr>
              <a:t>August 2016 </a:t>
            </a:r>
            <a:endParaRPr lang="en-US" sz="2000" b="1" i="1" dirty="0">
              <a:latin typeface="Garamond" pitchFamily="18" charset="0"/>
            </a:endParaRPr>
          </a:p>
          <a:p>
            <a:pPr algn="ctr">
              <a:lnSpc>
                <a:spcPct val="90000"/>
              </a:lnSpc>
              <a:spcBef>
                <a:spcPct val="20000"/>
              </a:spcBef>
              <a:buClr>
                <a:schemeClr val="accent1"/>
              </a:buClr>
              <a:buSzPct val="65000"/>
              <a:buFont typeface="Wingdings" pitchFamily="2" charset="2"/>
              <a:buNone/>
            </a:pPr>
            <a:endParaRPr lang="en-US" sz="2000" dirty="0">
              <a:latin typeface="Garamond" pitchFamily="18" charset="0"/>
            </a:endParaRPr>
          </a:p>
          <a:p>
            <a:pPr algn="ctr">
              <a:lnSpc>
                <a:spcPct val="90000"/>
              </a:lnSpc>
              <a:spcBef>
                <a:spcPct val="20000"/>
              </a:spcBef>
              <a:buClr>
                <a:schemeClr val="accent1"/>
              </a:buClr>
              <a:buSzPct val="65000"/>
              <a:buFont typeface="Wingdings" pitchFamily="2" charset="2"/>
              <a:buNone/>
            </a:pPr>
            <a:endParaRPr lang="en-US" sz="1900" b="1" dirty="0">
              <a:latin typeface="Garamond" pitchFamily="18" charset="0"/>
            </a:endParaRPr>
          </a:p>
          <a:p>
            <a:pPr algn="ctr">
              <a:lnSpc>
                <a:spcPct val="90000"/>
              </a:lnSpc>
              <a:spcBef>
                <a:spcPct val="20000"/>
              </a:spcBef>
              <a:buClr>
                <a:schemeClr val="accent1"/>
              </a:buClr>
              <a:buSzPct val="65000"/>
              <a:buFont typeface="Wingdings" pitchFamily="2" charset="2"/>
              <a:buNone/>
            </a:pPr>
            <a:endParaRPr lang="en-US" sz="1900" b="1" i="1" dirty="0">
              <a:latin typeface="Garamond" pitchFamily="18" charset="0"/>
            </a:endParaRPr>
          </a:p>
        </p:txBody>
      </p:sp>
      <p:sp>
        <p:nvSpPr>
          <p:cNvPr id="3075" name="Rectangle 2"/>
          <p:cNvSpPr>
            <a:spLocks noGrp="1" noChangeArrowheads="1"/>
          </p:cNvSpPr>
          <p:nvPr>
            <p:ph type="ctrTitle"/>
          </p:nvPr>
        </p:nvSpPr>
        <p:spPr>
          <a:xfrm>
            <a:off x="838200" y="1295400"/>
            <a:ext cx="8001000" cy="1828800"/>
          </a:xfrm>
        </p:spPr>
        <p:txBody>
          <a:bodyPr/>
          <a:lstStyle/>
          <a:p>
            <a:pPr algn="ctr" eaLnBrk="1" hangingPunct="1"/>
            <a:r>
              <a:rPr lang="en-US" sz="2400" b="1" dirty="0" smtClean="0"/>
              <a:t>Enhancing Sustainable Development Goals (SDGs) Monitoring and Reporting for Effective Planning and Budgeting at National &amp; Sub-National Levels</a:t>
            </a:r>
            <a:r>
              <a:rPr lang="en-GB" sz="2400" dirty="0" smtClean="0"/>
              <a:t/>
            </a:r>
            <a:br>
              <a:rPr lang="en-GB" sz="2400" dirty="0" smtClean="0"/>
            </a:br>
            <a:endParaRPr lang="en-US" sz="2400" b="1" u="sn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76200"/>
            <a:ext cx="8229600" cy="533400"/>
          </a:xfrm>
        </p:spPr>
        <p:txBody>
          <a:bodyPr/>
          <a:lstStyle/>
          <a:p>
            <a:r>
              <a:rPr lang="en-US" sz="2800" dirty="0" smtClean="0"/>
              <a:t>   </a:t>
            </a:r>
            <a:r>
              <a:rPr lang="en-US" sz="2800" b="1" dirty="0" smtClean="0"/>
              <a:t>Proposed M&amp;E Structure for SDGs</a:t>
            </a:r>
          </a:p>
        </p:txBody>
      </p:sp>
      <p:sp>
        <p:nvSpPr>
          <p:cNvPr id="3" name="Content Placeholder 2"/>
          <p:cNvSpPr>
            <a:spLocks noGrp="1"/>
          </p:cNvSpPr>
          <p:nvPr>
            <p:ph idx="1"/>
          </p:nvPr>
        </p:nvSpPr>
        <p:spPr>
          <a:xfrm>
            <a:off x="381000" y="990600"/>
            <a:ext cx="8229600" cy="5638800"/>
          </a:xfrm>
        </p:spPr>
        <p:txBody>
          <a:bodyPr/>
          <a:lstStyle/>
          <a:p>
            <a:pPr marL="0" indent="0" algn="just">
              <a:lnSpc>
                <a:spcPct val="150000"/>
              </a:lnSpc>
              <a:buFont typeface="Wingdings" pitchFamily="2" charset="2"/>
              <a:buChar char="§"/>
              <a:defRPr/>
            </a:pPr>
            <a:r>
              <a:rPr lang="en-US" sz="2100" dirty="0" smtClean="0">
                <a:latin typeface="Garamond" pitchFamily="18" charset="0"/>
              </a:rPr>
              <a:t> The previous structure under the Millennium Development Goals is expected to be replicated in the SDG programme.</a:t>
            </a:r>
          </a:p>
          <a:p>
            <a:pPr marL="0" indent="0" algn="just">
              <a:lnSpc>
                <a:spcPct val="150000"/>
              </a:lnSpc>
              <a:buFont typeface="Wingdings" pitchFamily="2" charset="2"/>
              <a:buChar char="§"/>
              <a:defRPr/>
            </a:pPr>
            <a:r>
              <a:rPr lang="en-US" sz="2100" dirty="0" smtClean="0">
                <a:latin typeface="Garamond" pitchFamily="18" charset="0"/>
              </a:rPr>
              <a:t>However, impact assessment of similar goals and targets need to be conducted and Evaluations particularly for efficiency and value for money should be carried out.</a:t>
            </a:r>
          </a:p>
          <a:p>
            <a:pPr marL="0" indent="0" algn="just">
              <a:lnSpc>
                <a:spcPct val="150000"/>
              </a:lnSpc>
              <a:buFont typeface="Wingdings" pitchFamily="2" charset="2"/>
              <a:buChar char="§"/>
              <a:defRPr/>
            </a:pPr>
            <a:r>
              <a:rPr lang="en-US" sz="2100" dirty="0" smtClean="0">
                <a:latin typeface="Garamond" pitchFamily="18" charset="0"/>
              </a:rPr>
              <a:t>Recommendations from the evaluation and impact assessment should be absorbed and implemented in the SDG programme.</a:t>
            </a:r>
          </a:p>
          <a:p>
            <a:pPr marL="0" indent="0" algn="just">
              <a:lnSpc>
                <a:spcPct val="150000"/>
              </a:lnSpc>
              <a:buFont typeface="Wingdings" pitchFamily="2" charset="2"/>
              <a:buChar char="§"/>
              <a:defRPr/>
            </a:pPr>
            <a:r>
              <a:rPr lang="en-US" sz="2100" dirty="0" smtClean="0">
                <a:solidFill>
                  <a:srgbClr val="000000"/>
                </a:solidFill>
                <a:latin typeface="+mj-lt"/>
              </a:rPr>
              <a:t>Clarifying the results chain and intervention logic and identifying where each piece fits in (</a:t>
            </a:r>
            <a:r>
              <a:rPr lang="en-GB" sz="2100" dirty="0" smtClean="0">
                <a:solidFill>
                  <a:srgbClr val="000000"/>
                </a:solidFill>
                <a:latin typeface="+mj-lt"/>
              </a:rPr>
              <a:t>inputs, activities, outputs, outcomes and impacts). There is a need for the SDG Office to work closely with the National M&amp;E Office here.</a:t>
            </a:r>
          </a:p>
          <a:p>
            <a:pPr marL="0" indent="0" algn="just">
              <a:lnSpc>
                <a:spcPct val="150000"/>
              </a:lnSpc>
              <a:buFont typeface="Wingdings" pitchFamily="2" charset="2"/>
              <a:buChar char="§"/>
              <a:defRPr/>
            </a:pPr>
            <a:endParaRPr lang="en-US" sz="2100" dirty="0" smtClean="0">
              <a:latin typeface="Garamond" pitchFamily="18" charset="0"/>
            </a:endParaRPr>
          </a:p>
          <a:p>
            <a:pPr marL="0" indent="0" algn="just">
              <a:lnSpc>
                <a:spcPct val="150000"/>
              </a:lnSpc>
              <a:buFont typeface="Wingdings" pitchFamily="2" charset="2"/>
              <a:buChar char="§"/>
              <a:defRPr/>
            </a:pPr>
            <a:endParaRPr lang="en-US" sz="2100" dirty="0" smtClean="0">
              <a:latin typeface="Garamond" pitchFamily="18" charset="0"/>
            </a:endParaRPr>
          </a:p>
          <a:p>
            <a:pPr algn="just">
              <a:buFont typeface="Arial" pitchFamily="34" charset="0"/>
              <a:buChar char="•"/>
              <a:defRPr/>
            </a:pPr>
            <a:endParaRPr lang="en-US" sz="21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76200"/>
            <a:ext cx="8229600" cy="533400"/>
          </a:xfrm>
        </p:spPr>
        <p:txBody>
          <a:bodyPr/>
          <a:lstStyle/>
          <a:p>
            <a:r>
              <a:rPr lang="en-US" sz="2800" dirty="0" smtClean="0"/>
              <a:t>   </a:t>
            </a:r>
            <a:r>
              <a:rPr lang="en-US" sz="2800" b="1" dirty="0" smtClean="0"/>
              <a:t>Proposed M&amp;E Structure for SDGs</a:t>
            </a:r>
          </a:p>
        </p:txBody>
      </p:sp>
      <p:sp>
        <p:nvSpPr>
          <p:cNvPr id="3" name="Content Placeholder 2"/>
          <p:cNvSpPr>
            <a:spLocks noGrp="1"/>
          </p:cNvSpPr>
          <p:nvPr>
            <p:ph idx="1"/>
          </p:nvPr>
        </p:nvSpPr>
        <p:spPr>
          <a:xfrm>
            <a:off x="381000" y="685800"/>
            <a:ext cx="8229600" cy="5638800"/>
          </a:xfrm>
        </p:spPr>
        <p:txBody>
          <a:bodyPr/>
          <a:lstStyle/>
          <a:p>
            <a:pPr marL="0" indent="0" algn="just">
              <a:lnSpc>
                <a:spcPct val="150000"/>
              </a:lnSpc>
              <a:buFont typeface="Wingdings" pitchFamily="2" charset="2"/>
              <a:buChar char="§"/>
              <a:defRPr/>
            </a:pPr>
            <a:r>
              <a:rPr lang="en-US" sz="2100" dirty="0" smtClean="0">
                <a:latin typeface="Garamond" pitchFamily="18" charset="0"/>
              </a:rPr>
              <a:t> The SDGs already have clearly defined targets and in some cases outcomes and outcome indicators, this should give direction when it comes to articulating outputs, output indicators and designing projects and programmes to deliver the outputs.</a:t>
            </a:r>
          </a:p>
          <a:p>
            <a:pPr marL="0" indent="0" algn="just">
              <a:lnSpc>
                <a:spcPct val="150000"/>
              </a:lnSpc>
              <a:buFont typeface="Wingdings" pitchFamily="2" charset="2"/>
              <a:buChar char="§"/>
              <a:defRPr/>
            </a:pPr>
            <a:r>
              <a:rPr lang="en-US" sz="2100" dirty="0" smtClean="0">
                <a:latin typeface="Garamond" pitchFamily="18" charset="0"/>
              </a:rPr>
              <a:t>Baseline data must be collected on all indicators to allow for adequate measurement as projects progress and timelines are met.</a:t>
            </a:r>
          </a:p>
          <a:p>
            <a:pPr marL="0" lvl="2" indent="0" algn="just">
              <a:lnSpc>
                <a:spcPct val="150000"/>
              </a:lnSpc>
              <a:buFont typeface="Wingdings" pitchFamily="2" charset="2"/>
              <a:buChar char="§"/>
              <a:defRPr/>
            </a:pPr>
            <a:r>
              <a:rPr lang="en-GB" sz="2000" dirty="0" smtClean="0">
                <a:solidFill>
                  <a:srgbClr val="000000"/>
                </a:solidFill>
                <a:latin typeface="+mj-lt"/>
              </a:rPr>
              <a:t>Provide the appropriate scientific systems/instruments/tools for  effective data collection (These include qualitative tools such as: Focus groups,  Key informant interviews, Field worker reports, Participant observations,  Media monitoring etc.) and Quantitative tools such as: Scorecards, Report Card, Project Implementation Plan etc).</a:t>
            </a:r>
            <a:r>
              <a:rPr lang="en-US" sz="2000" dirty="0" smtClean="0">
                <a:solidFill>
                  <a:srgbClr val="000000"/>
                </a:solidFill>
                <a:latin typeface="+mj-lt"/>
              </a:rPr>
              <a:t> </a:t>
            </a:r>
          </a:p>
          <a:p>
            <a:pPr marL="0" indent="0" algn="just">
              <a:lnSpc>
                <a:spcPct val="150000"/>
              </a:lnSpc>
              <a:buFont typeface="Wingdings" pitchFamily="2" charset="2"/>
              <a:buChar char="§"/>
              <a:defRPr/>
            </a:pPr>
            <a:endParaRPr lang="en-US" sz="2100" dirty="0" smtClean="0">
              <a:latin typeface="Garamond" pitchFamily="18" charset="0"/>
            </a:endParaRPr>
          </a:p>
          <a:p>
            <a:pPr marL="0" indent="0" algn="just">
              <a:lnSpc>
                <a:spcPct val="150000"/>
              </a:lnSpc>
              <a:buFont typeface="Wingdings" pitchFamily="2" charset="2"/>
              <a:buChar char="§"/>
              <a:defRPr/>
            </a:pPr>
            <a:endParaRPr lang="en-US" sz="2100" dirty="0" smtClean="0">
              <a:latin typeface="Garamond" pitchFamily="18" charset="0"/>
            </a:endParaRPr>
          </a:p>
          <a:p>
            <a:pPr marL="0" indent="0" algn="just">
              <a:lnSpc>
                <a:spcPct val="150000"/>
              </a:lnSpc>
              <a:buFont typeface="Wingdings" pitchFamily="2" charset="2"/>
              <a:buChar char="§"/>
              <a:defRPr/>
            </a:pPr>
            <a:endParaRPr lang="en-US" sz="2100" dirty="0" smtClean="0">
              <a:latin typeface="Garamond" pitchFamily="18" charset="0"/>
            </a:endParaRPr>
          </a:p>
          <a:p>
            <a:pPr algn="just">
              <a:buFont typeface="Arial" pitchFamily="34" charset="0"/>
              <a:buChar char="•"/>
              <a:defRPr/>
            </a:pPr>
            <a:endParaRPr lang="en-US" sz="21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76200"/>
            <a:ext cx="8229600" cy="533400"/>
          </a:xfrm>
        </p:spPr>
        <p:txBody>
          <a:bodyPr/>
          <a:lstStyle/>
          <a:p>
            <a:r>
              <a:rPr lang="en-US" sz="2800" dirty="0" smtClean="0"/>
              <a:t>   </a:t>
            </a:r>
            <a:r>
              <a:rPr lang="en-US" sz="2800" b="1" dirty="0" smtClean="0"/>
              <a:t>Proposed M&amp;E Structure for SDGs</a:t>
            </a:r>
          </a:p>
        </p:txBody>
      </p:sp>
      <p:sp>
        <p:nvSpPr>
          <p:cNvPr id="3" name="Content Placeholder 2"/>
          <p:cNvSpPr>
            <a:spLocks noGrp="1"/>
          </p:cNvSpPr>
          <p:nvPr>
            <p:ph idx="1"/>
          </p:nvPr>
        </p:nvSpPr>
        <p:spPr>
          <a:xfrm>
            <a:off x="381000" y="685800"/>
            <a:ext cx="8229600" cy="5638800"/>
          </a:xfrm>
        </p:spPr>
        <p:txBody>
          <a:bodyPr/>
          <a:lstStyle/>
          <a:p>
            <a:pPr marL="542925" indent="-542925" algn="just">
              <a:lnSpc>
                <a:spcPct val="170000"/>
              </a:lnSpc>
              <a:buClr>
                <a:srgbClr val="000000"/>
              </a:buClr>
              <a:buFont typeface="Wingdings" pitchFamily="2" charset="2"/>
              <a:buChar char="§"/>
              <a:defRPr/>
            </a:pPr>
            <a:r>
              <a:rPr lang="en-US" sz="2000" dirty="0" smtClean="0">
                <a:solidFill>
                  <a:srgbClr val="000000"/>
                </a:solidFill>
                <a:latin typeface="+mj-lt"/>
              </a:rPr>
              <a:t>Support </a:t>
            </a:r>
            <a:r>
              <a:rPr lang="en-US" sz="2000" b="1" dirty="0" smtClean="0">
                <a:solidFill>
                  <a:srgbClr val="000000"/>
                </a:solidFill>
                <a:latin typeface="+mj-lt"/>
              </a:rPr>
              <a:t>effective collation and analysis of data to determine performance</a:t>
            </a:r>
            <a:r>
              <a:rPr lang="en-US" sz="2000" dirty="0" smtClean="0">
                <a:solidFill>
                  <a:srgbClr val="000000"/>
                </a:solidFill>
                <a:latin typeface="+mj-lt"/>
              </a:rPr>
              <a:t> on the  agreed indicators for the delivery of planned targets</a:t>
            </a:r>
          </a:p>
          <a:p>
            <a:pPr marL="542925" indent="-542925" algn="just">
              <a:lnSpc>
                <a:spcPct val="170000"/>
              </a:lnSpc>
              <a:buClr>
                <a:srgbClr val="000000"/>
              </a:buClr>
              <a:buFont typeface="Wingdings" pitchFamily="2" charset="2"/>
              <a:buChar char="§"/>
              <a:defRPr/>
            </a:pPr>
            <a:r>
              <a:rPr lang="en-US" sz="2000" dirty="0" smtClean="0">
                <a:solidFill>
                  <a:srgbClr val="000000"/>
                </a:solidFill>
                <a:latin typeface="+mj-lt"/>
              </a:rPr>
              <a:t>Support </a:t>
            </a:r>
            <a:r>
              <a:rPr lang="en-US" sz="2000" b="1" dirty="0" smtClean="0">
                <a:solidFill>
                  <a:srgbClr val="000000"/>
                </a:solidFill>
                <a:latin typeface="+mj-lt"/>
              </a:rPr>
              <a:t>effective reporting of performance</a:t>
            </a:r>
            <a:r>
              <a:rPr lang="en-US" sz="2000" dirty="0" smtClean="0">
                <a:solidFill>
                  <a:srgbClr val="000000"/>
                </a:solidFill>
                <a:latin typeface="+mj-lt"/>
              </a:rPr>
              <a:t> to various categories of stakeholders on the performance of the indicators (using different medium e.g. Written Reports, Media </a:t>
            </a:r>
            <a:r>
              <a:rPr lang="en-US" sz="2000" dirty="0" err="1" smtClean="0">
                <a:solidFill>
                  <a:srgbClr val="000000"/>
                </a:solidFill>
                <a:latin typeface="+mj-lt"/>
              </a:rPr>
              <a:t>e.t.c</a:t>
            </a:r>
            <a:r>
              <a:rPr lang="en-US" sz="2000" dirty="0" smtClean="0">
                <a:solidFill>
                  <a:srgbClr val="000000"/>
                </a:solidFill>
                <a:latin typeface="+mj-lt"/>
              </a:rPr>
              <a:t>.)</a:t>
            </a:r>
          </a:p>
          <a:p>
            <a:pPr marL="542925" indent="-542925" algn="just">
              <a:lnSpc>
                <a:spcPct val="170000"/>
              </a:lnSpc>
              <a:buClr>
                <a:srgbClr val="000000"/>
              </a:buClr>
              <a:buFont typeface="Wingdings" pitchFamily="2" charset="2"/>
              <a:buChar char="§"/>
              <a:defRPr/>
            </a:pPr>
            <a:r>
              <a:rPr lang="en-US" sz="2000" dirty="0" smtClean="0">
                <a:solidFill>
                  <a:srgbClr val="000000"/>
                </a:solidFill>
                <a:latin typeface="+mj-lt"/>
              </a:rPr>
              <a:t>Assist stakeholders with credible information on progress made/or otherwise on the implementation and delivery of the target</a:t>
            </a:r>
          </a:p>
          <a:p>
            <a:pPr marL="542925" indent="-542925" algn="just">
              <a:lnSpc>
                <a:spcPct val="170000"/>
              </a:lnSpc>
              <a:buClr>
                <a:srgbClr val="000000"/>
              </a:buClr>
              <a:buFont typeface="Wingdings" pitchFamily="2" charset="2"/>
              <a:buChar char="§"/>
              <a:defRPr/>
            </a:pPr>
            <a:r>
              <a:rPr lang="en-US" sz="2000" dirty="0" smtClean="0">
                <a:solidFill>
                  <a:srgbClr val="000000"/>
                </a:solidFill>
                <a:latin typeface="+mj-lt"/>
              </a:rPr>
              <a:t>Assist  stakeholders to </a:t>
            </a:r>
            <a:r>
              <a:rPr lang="en-US" sz="2000" b="1" dirty="0" smtClean="0">
                <a:solidFill>
                  <a:srgbClr val="000000"/>
                </a:solidFill>
                <a:latin typeface="+mj-lt"/>
              </a:rPr>
              <a:t> assess  relevance/irrelevance  </a:t>
            </a:r>
            <a:r>
              <a:rPr lang="en-US" sz="2000" dirty="0" smtClean="0">
                <a:solidFill>
                  <a:srgbClr val="000000"/>
                </a:solidFill>
                <a:latin typeface="+mj-lt"/>
              </a:rPr>
              <a:t>of the target  towards achieving the overall development which feeds into the Planning cycle.</a:t>
            </a:r>
          </a:p>
          <a:p>
            <a:pPr marL="0" indent="0" algn="just">
              <a:lnSpc>
                <a:spcPct val="150000"/>
              </a:lnSpc>
              <a:buFont typeface="Wingdings" pitchFamily="2" charset="2"/>
              <a:buChar char="§"/>
              <a:defRPr/>
            </a:pPr>
            <a:endParaRPr lang="en-US" sz="2000" dirty="0" smtClean="0">
              <a:latin typeface="+mj-lt"/>
            </a:endParaRPr>
          </a:p>
          <a:p>
            <a:pPr marL="0" indent="0" algn="just">
              <a:lnSpc>
                <a:spcPct val="150000"/>
              </a:lnSpc>
              <a:buFont typeface="Wingdings" pitchFamily="2" charset="2"/>
              <a:buChar char="§"/>
              <a:defRPr/>
            </a:pPr>
            <a:endParaRPr lang="en-US" sz="2000" dirty="0" smtClean="0">
              <a:latin typeface="+mj-lt"/>
            </a:endParaRPr>
          </a:p>
          <a:p>
            <a:pPr marL="0" indent="0" algn="just">
              <a:lnSpc>
                <a:spcPct val="150000"/>
              </a:lnSpc>
              <a:buFont typeface="Wingdings" pitchFamily="2" charset="2"/>
              <a:buChar char="§"/>
              <a:defRPr/>
            </a:pPr>
            <a:endParaRPr lang="en-US" sz="2000" dirty="0" smtClean="0">
              <a:latin typeface="+mj-lt"/>
            </a:endParaRPr>
          </a:p>
          <a:p>
            <a:pPr algn="just">
              <a:buFont typeface="Arial" pitchFamily="34" charset="0"/>
              <a:buChar char="•"/>
              <a:defRPr/>
            </a:pPr>
            <a:endParaRPr lang="en-US" sz="20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 y="76200"/>
            <a:ext cx="8229600" cy="762000"/>
          </a:xfrm>
        </p:spPr>
        <p:txBody>
          <a:bodyPr/>
          <a:lstStyle/>
          <a:p>
            <a:r>
              <a:rPr lang="en-US" sz="2400" b="1" dirty="0" smtClean="0"/>
              <a:t>Proposed M&amp;E Structure for SDGs</a:t>
            </a:r>
            <a:endParaRPr lang="en-US" sz="2400" dirty="0" smtClean="0"/>
          </a:p>
        </p:txBody>
      </p:sp>
      <p:sp>
        <p:nvSpPr>
          <p:cNvPr id="3" name="Content Placeholder 2"/>
          <p:cNvSpPr>
            <a:spLocks noGrp="1"/>
          </p:cNvSpPr>
          <p:nvPr>
            <p:ph idx="1"/>
          </p:nvPr>
        </p:nvSpPr>
        <p:spPr>
          <a:xfrm>
            <a:off x="457200" y="1066800"/>
            <a:ext cx="8229600" cy="5181600"/>
          </a:xfrm>
        </p:spPr>
        <p:txBody>
          <a:bodyPr/>
          <a:lstStyle/>
          <a:p>
            <a:pPr algn="just">
              <a:buFont typeface="Wingdings" pitchFamily="2" charset="2"/>
              <a:buNone/>
              <a:defRPr/>
            </a:pPr>
            <a:r>
              <a:rPr lang="en-US" sz="2000" b="1" dirty="0" smtClean="0">
                <a:latin typeface="+mj-lt"/>
              </a:rPr>
              <a:t>Responsibilities at Federal Level (SDG Office, MBNP and MDAs): </a:t>
            </a:r>
          </a:p>
          <a:p>
            <a:pPr marL="0" indent="0" algn="just">
              <a:buFont typeface="Wingdings" pitchFamily="2" charset="2"/>
              <a:buChar char="§"/>
              <a:defRPr/>
            </a:pPr>
            <a:r>
              <a:rPr lang="en-US" sz="2000" dirty="0" smtClean="0">
                <a:latin typeface="+mj-lt"/>
              </a:rPr>
              <a:t> </a:t>
            </a:r>
            <a:r>
              <a:rPr lang="en-US" sz="2100" dirty="0" smtClean="0">
                <a:latin typeface="+mj-lt"/>
              </a:rPr>
              <a:t>Leverage on the existing M&amp;E structures within the Ministry of Budget &amp; National Planning, the Sustainable Development Goals Office and MDAs:</a:t>
            </a:r>
          </a:p>
          <a:p>
            <a:pPr marL="327025" lvl="1" indent="0" algn="just">
              <a:buFont typeface="Wingdings" pitchFamily="2" charset="2"/>
              <a:buChar char="§"/>
              <a:defRPr/>
            </a:pPr>
            <a:r>
              <a:rPr lang="en-US" sz="2100" dirty="0" smtClean="0">
                <a:latin typeface="+mj-lt"/>
              </a:rPr>
              <a:t>Focus should be on higher level (outcome and impact) to ensure that the country is on track to achieve the targets on the goals within the required timeframe.</a:t>
            </a:r>
          </a:p>
          <a:p>
            <a:pPr marL="0" indent="0" algn="just">
              <a:buFont typeface="Wingdings" pitchFamily="2" charset="2"/>
              <a:buChar char="§"/>
              <a:defRPr/>
            </a:pPr>
            <a:r>
              <a:rPr lang="en-US" sz="2100" dirty="0" smtClean="0">
                <a:latin typeface="+mj-lt"/>
              </a:rPr>
              <a:t> Strengthen Institutions to be able to carry out M&amp;E functions in a timely manner. Political Will and funding is needed to ensure success.</a:t>
            </a:r>
          </a:p>
          <a:p>
            <a:pPr marL="0" indent="0" algn="just">
              <a:buFont typeface="Wingdings" pitchFamily="2" charset="2"/>
              <a:buChar char="§"/>
              <a:defRPr/>
            </a:pPr>
            <a:endParaRPr lang="en-US" sz="2100" dirty="0" smtClean="0">
              <a:latin typeface="+mj-lt"/>
            </a:endParaRPr>
          </a:p>
          <a:p>
            <a:pPr marL="0" indent="0" algn="just">
              <a:buFont typeface="Wingdings" pitchFamily="2" charset="2"/>
              <a:buChar char="§"/>
              <a:defRPr/>
            </a:pPr>
            <a:r>
              <a:rPr lang="en-GB" sz="2000" dirty="0" smtClean="0">
                <a:latin typeface="+mj-lt"/>
              </a:rPr>
              <a:t>Reward and Sanction system to be implemented based on M&amp;E Report recommendations to engender healthy competition among MDAs</a:t>
            </a:r>
          </a:p>
          <a:p>
            <a:pPr marL="0" indent="0" algn="just">
              <a:buFont typeface="Wingdings" pitchFamily="2" charset="2"/>
              <a:buChar char="§"/>
              <a:defRPr/>
            </a:pPr>
            <a:endParaRPr lang="en-GB" sz="2000" dirty="0" smtClean="0">
              <a:latin typeface="+mj-lt"/>
            </a:endParaRPr>
          </a:p>
          <a:p>
            <a:pPr marL="0" indent="0" algn="just">
              <a:buFont typeface="Wingdings" pitchFamily="2" charset="2"/>
              <a:buChar char="§"/>
              <a:defRPr/>
            </a:pPr>
            <a:r>
              <a:rPr lang="en-GB" sz="2000" dirty="0" smtClean="0">
                <a:latin typeface="+mj-lt"/>
              </a:rPr>
              <a:t>Improved synergy between Federal and State level M&amp;E particularly when it comes to tracking indicators.</a:t>
            </a:r>
          </a:p>
          <a:p>
            <a:pPr marL="0" indent="0" algn="just">
              <a:buFont typeface="Wingdings" pitchFamily="2" charset="2"/>
              <a:buChar char="§"/>
              <a:defRPr/>
            </a:pPr>
            <a:endParaRPr lang="en-US" sz="2000" dirty="0" smtClean="0">
              <a:latin typeface="+mj-lt"/>
            </a:endParaRPr>
          </a:p>
          <a:p>
            <a:pPr marL="0" indent="0" algn="just">
              <a:buFont typeface="Wingdings" pitchFamily="2" charset="2"/>
              <a:buNone/>
              <a:defRPr/>
            </a:pPr>
            <a:endParaRPr lang="en-US" sz="2000" dirty="0" smtClean="0">
              <a:latin typeface="Garamond" pitchFamily="18" charset="0"/>
            </a:endParaRPr>
          </a:p>
          <a:p>
            <a:pPr algn="just">
              <a:buNone/>
              <a:defRPr/>
            </a:pPr>
            <a:endParaRPr lang="en-US" sz="2400" dirty="0" smtClean="0">
              <a:latin typeface="Garamond" pitchFamily="18" charset="0"/>
            </a:endParaRPr>
          </a:p>
          <a:p>
            <a:pPr algn="just">
              <a:buFont typeface="Arial" pitchFamily="34" charset="0"/>
              <a:buChar char="•"/>
              <a:defRPr/>
            </a:pPr>
            <a:endParaRPr lang="en-US" sz="2400" dirty="0" smtClean="0">
              <a:latin typeface="Garamond" pitchFamily="18" charset="0"/>
            </a:endParaRPr>
          </a:p>
          <a:p>
            <a:pPr marL="514350" indent="-514350" algn="just">
              <a:buFont typeface="Wingdings" pitchFamily="2" charset="2"/>
              <a:buNone/>
              <a:defRPr/>
            </a:pPr>
            <a:r>
              <a:rPr lang="en-US" sz="2400" dirty="0" smtClean="0">
                <a:latin typeface="Garamond" pitchFamily="18" charset="0"/>
              </a:rPr>
              <a:t>  </a:t>
            </a:r>
            <a:endParaRPr lang="en-US" sz="2400"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7074F893-D7AF-47D4-96B9-60C3C2F2ECA0}"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7315200" cy="685800"/>
          </a:xfrm>
        </p:spPr>
        <p:txBody>
          <a:bodyPr/>
          <a:lstStyle/>
          <a:p>
            <a:r>
              <a:rPr lang="en-US" sz="2400" b="1" dirty="0" smtClean="0"/>
              <a:t>Proposed M&amp;E Structure for SDGs</a:t>
            </a:r>
            <a:endParaRPr lang="en-US" sz="2400" b="1" dirty="0"/>
          </a:p>
        </p:txBody>
      </p:sp>
      <p:sp>
        <p:nvSpPr>
          <p:cNvPr id="3" name="Content Placeholder 2"/>
          <p:cNvSpPr>
            <a:spLocks noGrp="1"/>
          </p:cNvSpPr>
          <p:nvPr>
            <p:ph idx="1"/>
          </p:nvPr>
        </p:nvSpPr>
        <p:spPr>
          <a:xfrm>
            <a:off x="457200" y="990600"/>
            <a:ext cx="8229600" cy="5181600"/>
          </a:xfrm>
        </p:spPr>
        <p:txBody>
          <a:bodyPr/>
          <a:lstStyle/>
          <a:p>
            <a:pPr marL="514350" indent="-514350" algn="just">
              <a:buNone/>
              <a:defRPr/>
            </a:pPr>
            <a:r>
              <a:rPr lang="en-US" sz="2200" b="1" dirty="0" smtClean="0">
                <a:latin typeface="Garamond" pitchFamily="18" charset="0"/>
              </a:rPr>
              <a:t>Responsibilities at State Level</a:t>
            </a:r>
            <a:r>
              <a:rPr lang="en-US" sz="2200" dirty="0" smtClean="0">
                <a:latin typeface="Garamond" pitchFamily="18" charset="0"/>
              </a:rPr>
              <a:t>:</a:t>
            </a:r>
          </a:p>
          <a:p>
            <a:pPr marL="514350" indent="-514350" algn="just">
              <a:buFont typeface="+mj-lt"/>
              <a:buAutoNum type="romanLcPeriod"/>
              <a:defRPr/>
            </a:pPr>
            <a:r>
              <a:rPr lang="en-US" sz="2200" dirty="0" smtClean="0">
                <a:latin typeface="Garamond" pitchFamily="18" charset="0"/>
              </a:rPr>
              <a:t>Liaise with Institutions at the Federal level to ensure synchronized coordination of goals and targets to be implemented and tracked</a:t>
            </a:r>
          </a:p>
          <a:p>
            <a:pPr marL="841375" lvl="1" indent="-514350" algn="just">
              <a:buFont typeface="+mj-lt"/>
              <a:buAutoNum type="alphaLcPeriod"/>
              <a:defRPr/>
            </a:pPr>
            <a:r>
              <a:rPr lang="en-US" sz="1800" dirty="0" smtClean="0">
                <a:latin typeface="Garamond" pitchFamily="18" charset="0"/>
              </a:rPr>
              <a:t>Identify the State M&amp;E Champion (Commissioner or  Permanent Secretary) </a:t>
            </a:r>
          </a:p>
          <a:p>
            <a:pPr marL="514350" indent="-514350" algn="just">
              <a:buFont typeface="+mj-lt"/>
              <a:buAutoNum type="romanLcPeriod"/>
              <a:defRPr/>
            </a:pPr>
            <a:r>
              <a:rPr lang="en-US" sz="2200" dirty="0" smtClean="0">
                <a:latin typeface="Garamond" pitchFamily="18" charset="0"/>
              </a:rPr>
              <a:t>Establish the  relevant institution/structure to coordinate the State M&amp;E system</a:t>
            </a:r>
          </a:p>
          <a:p>
            <a:pPr marL="514350" indent="-514350" algn="just">
              <a:buFont typeface="+mj-lt"/>
              <a:buAutoNum type="romanLcPeriod"/>
              <a:defRPr/>
            </a:pPr>
            <a:r>
              <a:rPr lang="en-US" sz="2200" dirty="0" smtClean="0">
                <a:latin typeface="Garamond" pitchFamily="18" charset="0"/>
              </a:rPr>
              <a:t>Advocacy and sensitization of stakeholders to ensure the direction of the Administration is widely known and accepted.</a:t>
            </a:r>
          </a:p>
          <a:p>
            <a:pPr marL="514350" indent="-514350" algn="just">
              <a:buFont typeface="+mj-lt"/>
              <a:buAutoNum type="romanLcPeriod" startAt="6"/>
              <a:defRPr/>
            </a:pPr>
            <a:r>
              <a:rPr lang="en-US" sz="2000" dirty="0" smtClean="0">
                <a:latin typeface="Garamond" pitchFamily="18" charset="0"/>
              </a:rPr>
              <a:t>Kick start process for establishing of Key Performance Indicators for State MDAs </a:t>
            </a:r>
          </a:p>
          <a:p>
            <a:pPr marL="514350" indent="-514350" algn="just">
              <a:buFont typeface="+mj-lt"/>
              <a:buAutoNum type="romanLcPeriod" startAt="6"/>
              <a:defRPr/>
            </a:pPr>
            <a:r>
              <a:rPr lang="en-US" sz="2000" dirty="0" smtClean="0">
                <a:latin typeface="Garamond" pitchFamily="18" charset="0"/>
              </a:rPr>
              <a:t>Develop data collection instruments /MDA scorecard in line with what is obtainable at the Federal level</a:t>
            </a:r>
          </a:p>
          <a:p>
            <a:pPr marL="514350" indent="-514350" algn="just">
              <a:buFont typeface="+mj-lt"/>
              <a:buAutoNum type="romanLcPeriod" startAt="6"/>
              <a:defRPr/>
            </a:pPr>
            <a:r>
              <a:rPr lang="en-US" sz="2000" dirty="0" smtClean="0">
                <a:latin typeface="Garamond" pitchFamily="18" charset="0"/>
              </a:rPr>
              <a:t>Production of State wide M&amp;E report which should feed into the National Report.</a:t>
            </a:r>
          </a:p>
          <a:p>
            <a:pPr marL="514350" indent="-514350" algn="just">
              <a:buFont typeface="+mj-lt"/>
              <a:buAutoNum type="romanLcPeriod" startAt="6"/>
              <a:defRPr/>
            </a:pPr>
            <a:endParaRPr lang="en-US" sz="2000" dirty="0" smtClean="0">
              <a:latin typeface="Garamond" pitchFamily="18" charset="0"/>
            </a:endParaRPr>
          </a:p>
          <a:p>
            <a:pPr marL="514350" indent="-514350" algn="just">
              <a:buFont typeface="+mj-lt"/>
              <a:buAutoNum type="romanLcPeriod"/>
              <a:defRPr/>
            </a:pPr>
            <a:endParaRPr lang="en-US" sz="2200" dirty="0" smtClean="0">
              <a:latin typeface="Garamond" pitchFamily="18" charset="0"/>
            </a:endParaRPr>
          </a:p>
        </p:txBody>
      </p:sp>
      <p:sp>
        <p:nvSpPr>
          <p:cNvPr id="4" name="Slide Number Placeholder 3"/>
          <p:cNvSpPr>
            <a:spLocks noGrp="1"/>
          </p:cNvSpPr>
          <p:nvPr>
            <p:ph type="sldNum" sz="quarter" idx="12"/>
          </p:nvPr>
        </p:nvSpPr>
        <p:spPr/>
        <p:txBody>
          <a:bodyPr/>
          <a:lstStyle/>
          <a:p>
            <a:pPr>
              <a:defRPr/>
            </a:pPr>
            <a:fld id="{CBCBAFF6-0D66-423C-8F12-DD2D4F949C63}"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7315200" cy="685800"/>
          </a:xfrm>
        </p:spPr>
        <p:txBody>
          <a:bodyPr/>
          <a:lstStyle/>
          <a:p>
            <a:r>
              <a:rPr lang="en-US" sz="2400" b="1" dirty="0" smtClean="0"/>
              <a:t>Challenges</a:t>
            </a:r>
            <a:endParaRPr lang="en-US" sz="2400" b="1" dirty="0"/>
          </a:p>
        </p:txBody>
      </p:sp>
      <p:sp>
        <p:nvSpPr>
          <p:cNvPr id="3" name="Content Placeholder 2"/>
          <p:cNvSpPr>
            <a:spLocks noGrp="1"/>
          </p:cNvSpPr>
          <p:nvPr>
            <p:ph idx="1"/>
          </p:nvPr>
        </p:nvSpPr>
        <p:spPr>
          <a:xfrm>
            <a:off x="457200" y="609600"/>
            <a:ext cx="8229600" cy="5791200"/>
          </a:xfrm>
        </p:spPr>
        <p:txBody>
          <a:bodyPr/>
          <a:lstStyle/>
          <a:p>
            <a:pPr>
              <a:buFont typeface="Arial" charset="0"/>
              <a:buChar char="•"/>
            </a:pPr>
            <a:r>
              <a:rPr lang="en-US" sz="2400" dirty="0" smtClean="0">
                <a:latin typeface="Garamond" pitchFamily="18" charset="0"/>
              </a:rPr>
              <a:t>Synergy between Federal and State levels </a:t>
            </a:r>
          </a:p>
          <a:p>
            <a:pPr lvl="1">
              <a:buFont typeface="Arial" charset="0"/>
              <a:buChar char="•"/>
            </a:pPr>
            <a:r>
              <a:rPr lang="en-US" sz="2000" dirty="0" smtClean="0">
                <a:latin typeface="Garamond" pitchFamily="18" charset="0"/>
              </a:rPr>
              <a:t>Even at Federal level synergy/collaboration should be improved</a:t>
            </a:r>
          </a:p>
          <a:p>
            <a:pPr lvl="1">
              <a:buFont typeface="Arial" charset="0"/>
              <a:buChar char="•"/>
            </a:pPr>
            <a:r>
              <a:rPr lang="en-US" sz="2000" dirty="0" smtClean="0">
                <a:latin typeface="Garamond" pitchFamily="18" charset="0"/>
              </a:rPr>
              <a:t>States autonomy can sometimes hinder effective collaboration</a:t>
            </a:r>
          </a:p>
          <a:p>
            <a:pPr lvl="1">
              <a:buFont typeface="Arial" charset="0"/>
              <a:buChar char="•"/>
            </a:pPr>
            <a:r>
              <a:rPr lang="en-US" sz="2000" dirty="0" smtClean="0">
                <a:latin typeface="Garamond" pitchFamily="18" charset="0"/>
              </a:rPr>
              <a:t>Need to strengthen institutions</a:t>
            </a:r>
          </a:p>
          <a:p>
            <a:pPr>
              <a:buFont typeface="Arial" charset="0"/>
              <a:buChar char="•"/>
            </a:pPr>
            <a:r>
              <a:rPr lang="en-US" sz="2400" dirty="0" smtClean="0">
                <a:latin typeface="Garamond" pitchFamily="18" charset="0"/>
              </a:rPr>
              <a:t>Slow and insufficient budget releases may affect performance of achieving the goals</a:t>
            </a:r>
          </a:p>
          <a:p>
            <a:pPr>
              <a:buFont typeface="Arial" charset="0"/>
              <a:buChar char="•"/>
            </a:pPr>
            <a:r>
              <a:rPr lang="en-US" sz="2400" dirty="0" smtClean="0">
                <a:latin typeface="Garamond" pitchFamily="18" charset="0"/>
              </a:rPr>
              <a:t>Data Issues</a:t>
            </a:r>
          </a:p>
          <a:p>
            <a:pPr lvl="1">
              <a:buFont typeface="Arial" charset="0"/>
              <a:buChar char="•"/>
            </a:pPr>
            <a:r>
              <a:rPr lang="en-US" sz="2000" dirty="0" smtClean="0">
                <a:latin typeface="Garamond" pitchFamily="18" charset="0"/>
              </a:rPr>
              <a:t>Lack of sufficient and consistent data based on poor data collection methodologies</a:t>
            </a:r>
          </a:p>
          <a:p>
            <a:pPr>
              <a:buFont typeface="Arial" charset="0"/>
              <a:buChar char="•"/>
            </a:pPr>
            <a:r>
              <a:rPr lang="en-GB" sz="2400" dirty="0" smtClean="0">
                <a:latin typeface="Garamond" pitchFamily="18" charset="0"/>
              </a:rPr>
              <a:t>Weak M&amp;E structures, systems and capacity</a:t>
            </a:r>
          </a:p>
          <a:p>
            <a:pPr lvl="1">
              <a:buFont typeface="Arial" charset="0"/>
              <a:buChar char="•"/>
            </a:pPr>
            <a:r>
              <a:rPr lang="en-GB" sz="2000" dirty="0" smtClean="0">
                <a:latin typeface="Garamond" pitchFamily="18" charset="0"/>
              </a:rPr>
              <a:t>M&amp;E is underfunded particularly in the Public Sector</a:t>
            </a:r>
          </a:p>
          <a:p>
            <a:pPr lvl="1">
              <a:buFont typeface="Arial" charset="0"/>
              <a:buChar char="•"/>
            </a:pPr>
            <a:r>
              <a:rPr lang="en-GB" sz="2000" dirty="0" smtClean="0">
                <a:latin typeface="Garamond" pitchFamily="18" charset="0"/>
              </a:rPr>
              <a:t>Lack of M&amp;E capacity</a:t>
            </a:r>
          </a:p>
          <a:p>
            <a:pPr lvl="1">
              <a:buFont typeface="Arial" charset="0"/>
              <a:buChar char="•"/>
            </a:pPr>
            <a:r>
              <a:rPr lang="en-GB" sz="2000" dirty="0" smtClean="0">
                <a:latin typeface="Garamond" pitchFamily="18" charset="0"/>
              </a:rPr>
              <a:t>Ineffective implementation of M&amp;E recommendations</a:t>
            </a:r>
          </a:p>
          <a:p>
            <a:pPr algn="just">
              <a:buFont typeface="Arial" charset="0"/>
              <a:buChar char="•"/>
            </a:pPr>
            <a:r>
              <a:rPr lang="en-US" sz="2400" dirty="0" smtClean="0">
                <a:latin typeface="Garamond" pitchFamily="18" charset="0"/>
              </a:rPr>
              <a:t>Resistance to M&amp;E</a:t>
            </a:r>
          </a:p>
          <a:p>
            <a:pPr lvl="1" algn="just">
              <a:buFont typeface="Arial" charset="0"/>
              <a:buChar char="•"/>
            </a:pPr>
            <a:r>
              <a:rPr lang="en-US" sz="2000" dirty="0" smtClean="0">
                <a:latin typeface="Garamond" pitchFamily="18" charset="0"/>
              </a:rPr>
              <a:t>As effective tracking could expose gaps (accountability/transparency)</a:t>
            </a:r>
          </a:p>
          <a:p>
            <a:pPr marL="514350" indent="-514350" algn="just">
              <a:buNone/>
              <a:defRPr/>
            </a:pPr>
            <a:endParaRPr lang="en-US" sz="2400" dirty="0" smtClean="0">
              <a:latin typeface="Garamond" pitchFamily="18" charset="0"/>
            </a:endParaRPr>
          </a:p>
          <a:p>
            <a:pPr marL="514350" indent="-514350" algn="just">
              <a:buFont typeface="+mj-lt"/>
              <a:buAutoNum type="romanLcPeriod"/>
              <a:defRPr/>
            </a:pPr>
            <a:endParaRPr lang="en-US" sz="2400" dirty="0" smtClean="0">
              <a:latin typeface="Garamond" pitchFamily="18" charset="0"/>
            </a:endParaRPr>
          </a:p>
        </p:txBody>
      </p:sp>
      <p:sp>
        <p:nvSpPr>
          <p:cNvPr id="4" name="Slide Number Placeholder 3"/>
          <p:cNvSpPr>
            <a:spLocks noGrp="1"/>
          </p:cNvSpPr>
          <p:nvPr>
            <p:ph type="sldNum" sz="quarter" idx="12"/>
          </p:nvPr>
        </p:nvSpPr>
        <p:spPr/>
        <p:txBody>
          <a:bodyPr/>
          <a:lstStyle/>
          <a:p>
            <a:pPr>
              <a:defRPr/>
            </a:pPr>
            <a:fld id="{CBCBAFF6-0D66-423C-8F12-DD2D4F949C63}"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467600" cy="609599"/>
          </a:xfrm>
        </p:spPr>
        <p:txBody>
          <a:bodyPr/>
          <a:lstStyle/>
          <a:p>
            <a:r>
              <a:rPr lang="en-US" sz="2400" b="1" dirty="0" smtClean="0"/>
              <a:t>Way Forward</a:t>
            </a:r>
            <a:endParaRPr lang="en-US" sz="2400" b="1" dirty="0"/>
          </a:p>
        </p:txBody>
      </p:sp>
      <p:sp>
        <p:nvSpPr>
          <p:cNvPr id="3" name="Content Placeholder 2"/>
          <p:cNvSpPr>
            <a:spLocks noGrp="1"/>
          </p:cNvSpPr>
          <p:nvPr>
            <p:ph idx="1"/>
          </p:nvPr>
        </p:nvSpPr>
        <p:spPr>
          <a:xfrm>
            <a:off x="381000" y="914400"/>
            <a:ext cx="8534400" cy="5562600"/>
          </a:xfrm>
        </p:spPr>
        <p:txBody>
          <a:bodyPr/>
          <a:lstStyle/>
          <a:p>
            <a:pPr marL="182563" indent="-182563">
              <a:buFont typeface="Wingdings" pitchFamily="2" charset="2"/>
              <a:buChar char="§"/>
            </a:pPr>
            <a:r>
              <a:rPr lang="en-US" sz="2400" dirty="0" smtClean="0">
                <a:latin typeface="Garamond" pitchFamily="18" charset="0"/>
              </a:rPr>
              <a:t>Adequate Political Will channeled through powerful  “Champions” at the highest levels of government and decision making</a:t>
            </a:r>
          </a:p>
          <a:p>
            <a:pPr marL="533400" lvl="2" indent="-258763">
              <a:buFont typeface="Wingdings" pitchFamily="2" charset="2"/>
              <a:buChar char="ü"/>
            </a:pPr>
            <a:r>
              <a:rPr lang="en-US" sz="1600" dirty="0" smtClean="0">
                <a:latin typeface="Garamond" pitchFamily="18" charset="0"/>
              </a:rPr>
              <a:t> </a:t>
            </a:r>
            <a:r>
              <a:rPr lang="en-US" sz="1800" dirty="0" smtClean="0">
                <a:latin typeface="Garamond" pitchFamily="18" charset="0"/>
              </a:rPr>
              <a:t>lead the push to ensure the drive towards achieving the SDGs using M&amp;E, </a:t>
            </a:r>
          </a:p>
          <a:p>
            <a:pPr marL="533400" lvl="2" indent="-258763">
              <a:buFont typeface="Wingdings" pitchFamily="2" charset="2"/>
              <a:buChar char="ü"/>
            </a:pPr>
            <a:r>
              <a:rPr lang="en-US" sz="1800" dirty="0" smtClean="0">
                <a:latin typeface="Garamond" pitchFamily="18" charset="0"/>
              </a:rPr>
              <a:t> devote significant resources to supporting the M&amp;E system</a:t>
            </a:r>
          </a:p>
          <a:p>
            <a:pPr marL="533400" lvl="2" indent="-258763">
              <a:buNone/>
            </a:pPr>
            <a:endParaRPr lang="en-US" sz="1600" dirty="0" smtClean="0">
              <a:latin typeface="Garamond" pitchFamily="18" charset="0"/>
            </a:endParaRPr>
          </a:p>
          <a:p>
            <a:pPr marL="182563" indent="-182563">
              <a:buFont typeface="Wingdings" pitchFamily="2" charset="2"/>
              <a:buChar char="§"/>
            </a:pPr>
            <a:r>
              <a:rPr lang="en-US" sz="2400" dirty="0" smtClean="0">
                <a:latin typeface="Garamond" pitchFamily="18" charset="0"/>
              </a:rPr>
              <a:t>Diagnosis of existing M&amp;E as first step</a:t>
            </a:r>
          </a:p>
          <a:p>
            <a:pPr marL="533400" lvl="2" indent="-258763">
              <a:buFont typeface="Wingdings" pitchFamily="2" charset="2"/>
              <a:buChar char="ü"/>
            </a:pPr>
            <a:r>
              <a:rPr lang="en-US" sz="1800" dirty="0" smtClean="0">
                <a:latin typeface="Garamond" pitchFamily="18" charset="0"/>
              </a:rPr>
              <a:t>Start with diagnosis of what M&amp;E system functions currently exist and their strengths and weaknesses. What do we have? How can we improve on it?</a:t>
            </a:r>
          </a:p>
          <a:p>
            <a:pPr marL="533400" lvl="2" indent="-258763">
              <a:buFont typeface="Wingdings" pitchFamily="2" charset="2"/>
              <a:buChar char="ü"/>
            </a:pPr>
            <a:r>
              <a:rPr lang="en-US" sz="1800" dirty="0" smtClean="0">
                <a:latin typeface="Garamond" pitchFamily="18" charset="0"/>
              </a:rPr>
              <a:t>Diagnosis apart from providing information raises awareness of stakeholders in M&amp;E</a:t>
            </a:r>
          </a:p>
          <a:p>
            <a:pPr marL="533400" lvl="2" indent="-258763">
              <a:buFont typeface="Wingdings" pitchFamily="2" charset="2"/>
              <a:buChar char="ü"/>
            </a:pPr>
            <a:endParaRPr lang="en-US" sz="1600" dirty="0" smtClean="0">
              <a:latin typeface="Garamond" pitchFamily="18" charset="0"/>
            </a:endParaRPr>
          </a:p>
          <a:p>
            <a:pPr marL="182563" indent="-182563">
              <a:buFont typeface="Wingdings" pitchFamily="2" charset="2"/>
              <a:buChar char="§"/>
            </a:pPr>
            <a:r>
              <a:rPr lang="en-US" sz="2400" dirty="0" smtClean="0">
                <a:latin typeface="Garamond" pitchFamily="18" charset="0"/>
              </a:rPr>
              <a:t>Agreement on a clear, simple and coordinated Monitoring and Evaluation  Framework.</a:t>
            </a:r>
          </a:p>
          <a:p>
            <a:pPr marL="533400" lvl="2" indent="-258763">
              <a:buFont typeface="Wingdings" pitchFamily="2" charset="2"/>
              <a:buChar char="ü"/>
            </a:pPr>
            <a:r>
              <a:rPr lang="en-US" sz="1800" dirty="0" smtClean="0">
                <a:latin typeface="Garamond" pitchFamily="18" charset="0"/>
              </a:rPr>
              <a:t>Identified (national/state)development priority areas in line with the goals</a:t>
            </a:r>
          </a:p>
          <a:p>
            <a:pPr marL="533400" lvl="2" indent="-258763">
              <a:buFont typeface="Wingdings" pitchFamily="2" charset="2"/>
              <a:buChar char="ü"/>
            </a:pPr>
            <a:r>
              <a:rPr lang="en-US" sz="1800" dirty="0" smtClean="0">
                <a:latin typeface="Garamond" pitchFamily="18" charset="0"/>
              </a:rPr>
              <a:t>Agree measurement parameters (Key Performance Indicators)</a:t>
            </a:r>
          </a:p>
          <a:p>
            <a:pPr marL="533400" lvl="2" indent="-258763">
              <a:buFont typeface="Wingdings" pitchFamily="2" charset="2"/>
              <a:buChar char="ü"/>
            </a:pPr>
            <a:r>
              <a:rPr lang="en-US" sz="1800" dirty="0" smtClean="0">
                <a:latin typeface="Garamond" pitchFamily="18" charset="0"/>
              </a:rPr>
              <a:t>Roles and responsibilities of stakeholders (Synergy at both Federal and State level)</a:t>
            </a:r>
          </a:p>
          <a:p>
            <a:pPr marL="533400" lvl="2" indent="-258763">
              <a:buNone/>
            </a:pPr>
            <a:endParaRPr lang="en-US" sz="1600" dirty="0" smtClean="0">
              <a:latin typeface="Garamond" pitchFamily="18" charset="0"/>
            </a:endParaRPr>
          </a:p>
          <a:p>
            <a:pPr marL="514350" indent="-514350">
              <a:buNone/>
            </a:pPr>
            <a:endParaRPr lang="en-US" sz="2400" dirty="0" smtClean="0">
              <a:latin typeface="Garamond" pitchFamily="18" charset="0"/>
            </a:endParaRPr>
          </a:p>
          <a:p>
            <a:endParaRPr lang="en-US" sz="2400" dirty="0" smtClean="0">
              <a:latin typeface="Garamond" pitchFamily="18" charset="0"/>
            </a:endParaRPr>
          </a:p>
          <a:p>
            <a:endParaRPr lang="en-US" sz="2400"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CBCBAFF6-0D66-423C-8F12-DD2D4F949C63}"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391400" cy="609599"/>
          </a:xfrm>
        </p:spPr>
        <p:txBody>
          <a:bodyPr/>
          <a:lstStyle/>
          <a:p>
            <a:r>
              <a:rPr lang="en-US" sz="2400" b="1" dirty="0" smtClean="0"/>
              <a:t>Way Forward</a:t>
            </a:r>
            <a:endParaRPr lang="en-US" sz="2400" dirty="0"/>
          </a:p>
        </p:txBody>
      </p:sp>
      <p:sp>
        <p:nvSpPr>
          <p:cNvPr id="3" name="Content Placeholder 2"/>
          <p:cNvSpPr>
            <a:spLocks noGrp="1"/>
          </p:cNvSpPr>
          <p:nvPr>
            <p:ph idx="1"/>
          </p:nvPr>
        </p:nvSpPr>
        <p:spPr>
          <a:xfrm>
            <a:off x="228600" y="533400"/>
            <a:ext cx="8686800" cy="5715000"/>
          </a:xfrm>
        </p:spPr>
        <p:txBody>
          <a:bodyPr/>
          <a:lstStyle/>
          <a:p>
            <a:pPr marL="514350" indent="-514350">
              <a:buFont typeface="Wingdings" pitchFamily="2" charset="2"/>
              <a:buChar char="§"/>
            </a:pPr>
            <a:r>
              <a:rPr lang="en-US" sz="2400" dirty="0" smtClean="0">
                <a:latin typeface="Garamond" pitchFamily="18" charset="0"/>
              </a:rPr>
              <a:t>Strong structural and institutional  arrangements for M&amp;E </a:t>
            </a:r>
          </a:p>
          <a:p>
            <a:pPr marL="841375" lvl="1" indent="-307975">
              <a:buFont typeface="Wingdings" pitchFamily="2" charset="2"/>
              <a:buChar char="ü"/>
            </a:pPr>
            <a:r>
              <a:rPr lang="en-US" sz="2000" dirty="0" smtClean="0">
                <a:latin typeface="Garamond" pitchFamily="18" charset="0"/>
              </a:rPr>
              <a:t>A structure that  ensures the objectivity, credibility, and rigor of the M&amp;E information the system produces.</a:t>
            </a:r>
          </a:p>
          <a:p>
            <a:pPr marL="514350" indent="-514350">
              <a:buFont typeface="Wingdings" pitchFamily="2" charset="2"/>
              <a:buChar char="§"/>
            </a:pPr>
            <a:r>
              <a:rPr lang="en-US" sz="2400" dirty="0" smtClean="0">
                <a:latin typeface="Garamond" pitchFamily="18" charset="0"/>
              </a:rPr>
              <a:t>Capacity Building in M&amp;E</a:t>
            </a:r>
          </a:p>
          <a:p>
            <a:pPr marL="841375" lvl="1" indent="-307975">
              <a:buFont typeface="Wingdings" pitchFamily="2" charset="2"/>
              <a:buChar char="ü"/>
            </a:pPr>
            <a:r>
              <a:rPr lang="en-US" sz="2000" dirty="0" smtClean="0">
                <a:latin typeface="Garamond" pitchFamily="18" charset="0"/>
              </a:rPr>
              <a:t>Well-trained officials in M&amp;E  tools, methods, approaches, and concepts.</a:t>
            </a:r>
          </a:p>
          <a:p>
            <a:pPr marL="841375" lvl="1" indent="-307975">
              <a:buFont typeface="Wingdings" pitchFamily="2" charset="2"/>
              <a:buChar char="ü"/>
            </a:pPr>
            <a:r>
              <a:rPr lang="en-US" sz="2000" dirty="0" smtClean="0">
                <a:latin typeface="Garamond" pitchFamily="18" charset="0"/>
              </a:rPr>
              <a:t>Training in M&amp;E raises awareness of and demand for M&amp;E information. </a:t>
            </a:r>
          </a:p>
          <a:p>
            <a:pPr marL="841375" lvl="1" indent="-307975">
              <a:buFont typeface="Wingdings" pitchFamily="2" charset="2"/>
              <a:buChar char="ü"/>
            </a:pPr>
            <a:r>
              <a:rPr lang="en-US" sz="2000" dirty="0" smtClean="0">
                <a:latin typeface="Garamond" pitchFamily="18" charset="0"/>
              </a:rPr>
              <a:t>Training should also extend to the use of M&amp;E information by stake holders to be able to understand M&amp;E information.</a:t>
            </a:r>
          </a:p>
          <a:p>
            <a:pPr marL="514350" indent="-514350">
              <a:buFont typeface="Wingdings" pitchFamily="2" charset="2"/>
              <a:buChar char="§"/>
            </a:pPr>
            <a:r>
              <a:rPr lang="en-US" sz="2400" dirty="0" smtClean="0">
                <a:latin typeface="Garamond" pitchFamily="18" charset="0"/>
              </a:rPr>
              <a:t>Reliable data systems</a:t>
            </a:r>
          </a:p>
          <a:p>
            <a:pPr marL="808038" indent="-274638">
              <a:buFont typeface="Wingdings" pitchFamily="2" charset="2"/>
              <a:buChar char="ü"/>
            </a:pPr>
            <a:r>
              <a:rPr lang="en-US" sz="2000" dirty="0" smtClean="0">
                <a:latin typeface="Garamond" pitchFamily="18" charset="0"/>
              </a:rPr>
              <a:t>to help provide the raw data on which M&amp;E systems depend</a:t>
            </a:r>
          </a:p>
          <a:p>
            <a:pPr marL="808038" indent="-274638">
              <a:buFont typeface="Wingdings" pitchFamily="2" charset="2"/>
              <a:buChar char="ü"/>
            </a:pPr>
            <a:r>
              <a:rPr lang="en-US" sz="2000" dirty="0" smtClean="0">
                <a:latin typeface="Garamond" pitchFamily="18" charset="0"/>
              </a:rPr>
              <a:t>Production of information friendly M&amp;E Reports</a:t>
            </a:r>
          </a:p>
          <a:p>
            <a:pPr marL="514350" indent="-514350">
              <a:buFont typeface="Wingdings" pitchFamily="2" charset="2"/>
              <a:buChar char="§"/>
            </a:pPr>
            <a:r>
              <a:rPr lang="en-US" sz="2400" dirty="0" smtClean="0">
                <a:latin typeface="Garamond" pitchFamily="18" charset="0"/>
              </a:rPr>
              <a:t>Effective Utilization of the M&amp;E Framework</a:t>
            </a:r>
          </a:p>
          <a:p>
            <a:pPr marL="804863" indent="-271463">
              <a:buFont typeface="Wingdings" pitchFamily="2" charset="2"/>
              <a:buChar char="ü"/>
            </a:pPr>
            <a:r>
              <a:rPr lang="en-US" sz="2000" dirty="0" smtClean="0">
                <a:latin typeface="Garamond" pitchFamily="18" charset="0"/>
              </a:rPr>
              <a:t>M&amp;E data and recommendations must support core government functions particularly decision making</a:t>
            </a:r>
          </a:p>
          <a:p>
            <a:pPr marL="804863" indent="-271463">
              <a:buFont typeface="Wingdings" pitchFamily="2" charset="2"/>
              <a:buChar char="ü"/>
            </a:pPr>
            <a:r>
              <a:rPr lang="en-US" sz="2000" dirty="0" smtClean="0">
                <a:latin typeface="Garamond" pitchFamily="18" charset="0"/>
              </a:rPr>
              <a:t>Utilization is the yardstick of success of an M&amp;E system; un-utilized M&amp;E system are useless</a:t>
            </a:r>
          </a:p>
          <a:p>
            <a:pPr marL="841375" lvl="1" indent="-514350">
              <a:buNone/>
            </a:pPr>
            <a:endParaRPr lang="en-US" sz="2000" dirty="0" smtClean="0">
              <a:latin typeface="Garamond" pitchFamily="18" charset="0"/>
            </a:endParaRPr>
          </a:p>
          <a:p>
            <a:pPr marL="514350" indent="-514350">
              <a:buFont typeface="Wingdings" pitchFamily="2" charset="2"/>
              <a:buChar char="ü"/>
            </a:pPr>
            <a:endParaRPr lang="en-US" sz="2400" dirty="0" smtClean="0">
              <a:latin typeface="Garamond" pitchFamily="18" charset="0"/>
            </a:endParaRPr>
          </a:p>
          <a:p>
            <a:endParaRPr lang="en-US" sz="2400" dirty="0" smtClean="0">
              <a:latin typeface="Garamond" pitchFamily="18" charset="0"/>
            </a:endParaRPr>
          </a:p>
          <a:p>
            <a:endParaRPr lang="en-US" sz="2400" dirty="0">
              <a:latin typeface="Garamond" pitchFamily="18" charset="0"/>
            </a:endParaRPr>
          </a:p>
        </p:txBody>
      </p:sp>
      <p:sp>
        <p:nvSpPr>
          <p:cNvPr id="4" name="Slide Number Placeholder 3"/>
          <p:cNvSpPr>
            <a:spLocks noGrp="1"/>
          </p:cNvSpPr>
          <p:nvPr>
            <p:ph type="sldNum" sz="quarter" idx="12"/>
          </p:nvPr>
        </p:nvSpPr>
        <p:spPr/>
        <p:txBody>
          <a:bodyPr/>
          <a:lstStyle/>
          <a:p>
            <a:pPr>
              <a:defRPr/>
            </a:pPr>
            <a:fld id="{CBCBAFF6-0D66-423C-8F12-DD2D4F949C63}"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610600" cy="761999"/>
          </a:xfrm>
        </p:spPr>
        <p:txBody>
          <a:bodyPr/>
          <a:lstStyle/>
          <a:p>
            <a:r>
              <a:rPr lang="en-US" sz="2400" b="1" dirty="0" smtClean="0"/>
              <a:t>Way Forward</a:t>
            </a:r>
            <a:endParaRPr lang="en-US" sz="2400" b="1" dirty="0"/>
          </a:p>
        </p:txBody>
      </p:sp>
      <p:sp>
        <p:nvSpPr>
          <p:cNvPr id="3" name="Content Placeholder 2"/>
          <p:cNvSpPr>
            <a:spLocks noGrp="1"/>
          </p:cNvSpPr>
          <p:nvPr>
            <p:ph idx="1"/>
          </p:nvPr>
        </p:nvSpPr>
        <p:spPr>
          <a:xfrm>
            <a:off x="457200" y="990600"/>
            <a:ext cx="8229600" cy="5486400"/>
          </a:xfrm>
        </p:spPr>
        <p:txBody>
          <a:bodyPr/>
          <a:lstStyle/>
          <a:p>
            <a:pPr marL="514350" indent="-514350">
              <a:buNone/>
            </a:pPr>
            <a:r>
              <a:rPr lang="en-US" sz="2400" b="1" dirty="0" smtClean="0">
                <a:latin typeface="Garamond" pitchFamily="18" charset="0"/>
              </a:rPr>
              <a:t>Conclusion:</a:t>
            </a:r>
          </a:p>
          <a:p>
            <a:pPr marL="514350" indent="-514350">
              <a:buNone/>
            </a:pPr>
            <a:r>
              <a:rPr lang="en-US" sz="2400" b="1" dirty="0" smtClean="0">
                <a:latin typeface="Garamond" pitchFamily="18" charset="0"/>
              </a:rPr>
              <a:t>Regular evaluation system of  the M&amp;E system itself improves the overall process</a:t>
            </a:r>
          </a:p>
          <a:p>
            <a:pPr marL="514350" indent="-514350">
              <a:buFont typeface="Wingdings 2" pitchFamily="18" charset="2"/>
              <a:buChar char="P"/>
            </a:pPr>
            <a:r>
              <a:rPr lang="en-US" sz="2400" dirty="0" smtClean="0">
                <a:latin typeface="Garamond" pitchFamily="18" charset="0"/>
              </a:rPr>
              <a:t>finding out what is working, what is not, and why,</a:t>
            </a:r>
          </a:p>
          <a:p>
            <a:pPr marL="514350" indent="-514350">
              <a:buFont typeface="Wingdings 2" pitchFamily="18" charset="2"/>
              <a:buChar char="P"/>
            </a:pPr>
            <a:r>
              <a:rPr lang="en-US" sz="2400" dirty="0" smtClean="0">
                <a:latin typeface="Garamond" pitchFamily="18" charset="0"/>
              </a:rPr>
              <a:t>to identify the nature of the roadblocks encountered and to indicate possible changes in direction. </a:t>
            </a:r>
          </a:p>
          <a:p>
            <a:pPr marL="514350" indent="-514350">
              <a:buNone/>
            </a:pPr>
            <a:endParaRPr lang="en-US" sz="2400" b="1" dirty="0" smtClean="0">
              <a:latin typeface="Garamond" pitchFamily="18" charset="0"/>
            </a:endParaRPr>
          </a:p>
          <a:p>
            <a:pPr marL="514350" indent="-514350">
              <a:buNone/>
            </a:pPr>
            <a:r>
              <a:rPr lang="en-US" sz="2400" b="1" dirty="0" smtClean="0">
                <a:latin typeface="Garamond" pitchFamily="18" charset="0"/>
              </a:rPr>
              <a:t>Finally, it is important to note that M&amp;E is a long term effort requiring patience and  persistence</a:t>
            </a:r>
          </a:p>
          <a:p>
            <a:pPr marL="514350" indent="-514350">
              <a:buFont typeface="Wingdings" pitchFamily="2" charset="2"/>
              <a:buChar char="ü"/>
            </a:pPr>
            <a:r>
              <a:rPr lang="en-US" sz="2400" dirty="0" smtClean="0">
                <a:latin typeface="Garamond" pitchFamily="18" charset="0"/>
              </a:rPr>
              <a:t>It takes time to create or strengthen data systems; to train or recruit qualified staff; to plan, manage, and conduct evaluations; to build systems for sharing M&amp;E information ; and to train staff to use M&amp;E information in their day-to-day work.</a:t>
            </a:r>
          </a:p>
          <a:p>
            <a:pPr marL="514350" indent="-514350">
              <a:buNone/>
            </a:pPr>
            <a:endParaRPr lang="en-US" sz="2400" b="1" dirty="0" smtClean="0">
              <a:latin typeface="Garamond" pitchFamily="18" charset="0"/>
            </a:endParaRPr>
          </a:p>
        </p:txBody>
      </p:sp>
      <p:sp>
        <p:nvSpPr>
          <p:cNvPr id="4" name="Slide Number Placeholder 3"/>
          <p:cNvSpPr>
            <a:spLocks noGrp="1"/>
          </p:cNvSpPr>
          <p:nvPr>
            <p:ph type="sldNum" sz="quarter" idx="12"/>
          </p:nvPr>
        </p:nvSpPr>
        <p:spPr/>
        <p:txBody>
          <a:bodyPr/>
          <a:lstStyle/>
          <a:p>
            <a:pPr>
              <a:defRPr/>
            </a:pPr>
            <a:fld id="{CBCBAFF6-0D66-423C-8F12-DD2D4F949C63}"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219200" y="1785938"/>
            <a:ext cx="7623175" cy="3929062"/>
          </a:xfrm>
        </p:spPr>
        <p:txBody>
          <a:bodyPr/>
          <a:lstStyle/>
          <a:p>
            <a:pPr algn="ctr" eaLnBrk="1" hangingPunct="1"/>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Thank You</a:t>
            </a:r>
          </a:p>
        </p:txBody>
      </p:sp>
      <p:pic>
        <p:nvPicPr>
          <p:cNvPr id="48131" name="Picture 4" descr="NGRA1001"/>
          <p:cNvPicPr>
            <a:picLocks noChangeAspect="1" noChangeArrowheads="1"/>
          </p:cNvPicPr>
          <p:nvPr/>
        </p:nvPicPr>
        <p:blipFill>
          <a:blip r:embed="rId3"/>
          <a:srcRect/>
          <a:stretch>
            <a:fillRect/>
          </a:stretch>
        </p:blipFill>
        <p:spPr bwMode="auto">
          <a:xfrm>
            <a:off x="1981200" y="1060450"/>
            <a:ext cx="5943600" cy="2749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8"/>
          <p:cNvSpPr>
            <a:spLocks noGrp="1" noChangeArrowheads="1"/>
          </p:cNvSpPr>
          <p:nvPr>
            <p:ph type="title"/>
          </p:nvPr>
        </p:nvSpPr>
        <p:spPr>
          <a:xfrm>
            <a:off x="1214438" y="642938"/>
            <a:ext cx="6977062" cy="539750"/>
          </a:xfrm>
        </p:spPr>
        <p:txBody>
          <a:bodyPr/>
          <a:lstStyle/>
          <a:p>
            <a:pPr marL="85725" eaLnBrk="1" hangingPunct="1"/>
            <a:r>
              <a:rPr lang="en-ZA" smtClean="0"/>
              <a:t>Outline</a:t>
            </a:r>
            <a:endParaRPr lang="en-US" smtClean="0"/>
          </a:p>
        </p:txBody>
      </p:sp>
      <p:graphicFrame>
        <p:nvGraphicFramePr>
          <p:cNvPr id="390464" name="Group 320"/>
          <p:cNvGraphicFramePr>
            <a:graphicFrameLocks noGrp="1"/>
          </p:cNvGraphicFramePr>
          <p:nvPr>
            <p:ph idx="1"/>
          </p:nvPr>
        </p:nvGraphicFramePr>
        <p:xfrm>
          <a:off x="642938" y="1928813"/>
          <a:ext cx="7979076" cy="3727360"/>
        </p:xfrm>
        <a:graphic>
          <a:graphicData uri="http://schemas.openxmlformats.org/drawingml/2006/table">
            <a:tbl>
              <a:tblPr>
                <a:tableStyleId>{5DA37D80-6434-44D0-A028-1B22A696006F}</a:tableStyleId>
              </a:tblPr>
              <a:tblGrid>
                <a:gridCol w="965992"/>
                <a:gridCol w="35134"/>
                <a:gridCol w="6977950"/>
              </a:tblGrid>
              <a:tr h="785822">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ZA" sz="1800" u="none" strike="noStrike" cap="none" normalizeH="0" baseline="0" dirty="0" smtClean="0">
                          <a:ln>
                            <a:noFill/>
                          </a:ln>
                          <a:effectLst/>
                        </a:rPr>
                        <a:t>1</a:t>
                      </a:r>
                      <a:endParaRPr kumimoji="0" lang="en-US" sz="1800" b="0" i="0" u="none" strike="noStrike" cap="none" normalizeH="0" baseline="0" dirty="0" smtClean="0">
                        <a:ln>
                          <a:noFill/>
                        </a:ln>
                        <a:solidFill>
                          <a:schemeClr val="bg1"/>
                        </a:solidFill>
                        <a:effectLst/>
                        <a:latin typeface="Garamond" pitchFamily="18" charset="0"/>
                        <a:ea typeface="MS PGothic" pitchFamily="34" charset="-128"/>
                      </a:endParaRPr>
                    </a:p>
                  </a:txBody>
                  <a:tcPr marL="0" marR="0" marT="0" marB="0"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endParaRPr kumimoji="0" lang="en-US" sz="1400" b="1" i="0" u="none" strike="noStrike" cap="none" normalizeH="0" baseline="0" smtClean="0">
                        <a:ln>
                          <a:noFill/>
                        </a:ln>
                        <a:solidFill>
                          <a:srgbClr val="000000"/>
                        </a:solidFill>
                        <a:effectLst/>
                        <a:latin typeface="Garamond" pitchFamily="18" charset="0"/>
                        <a:ea typeface="MS PGothic" pitchFamily="34" charset="-128"/>
                      </a:endParaRPr>
                    </a:p>
                  </a:txBody>
                  <a:tcPr marL="0" marR="0" marT="0" marB="0" anchor="ctr" horzOverflow="overflow"/>
                </a:tc>
                <a:tc>
                  <a:txBody>
                    <a:bodyPr/>
                    <a:lstStyle/>
                    <a:p>
                      <a:pPr marL="180975"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Introduction</a:t>
                      </a:r>
                      <a:endParaRPr kumimoji="0" lang="en-US" sz="1800" b="1" i="0" u="none" strike="noStrike" cap="none" normalizeH="0" baseline="0" dirty="0" smtClean="0">
                        <a:ln>
                          <a:noFill/>
                        </a:ln>
                        <a:solidFill>
                          <a:schemeClr val="tx1">
                            <a:lumMod val="90000"/>
                            <a:lumOff val="10000"/>
                          </a:schemeClr>
                        </a:solidFill>
                        <a:effectLst/>
                        <a:latin typeface="Garamond" pitchFamily="18" charset="0"/>
                        <a:ea typeface="MS PGothic" pitchFamily="34" charset="-128"/>
                      </a:endParaRPr>
                    </a:p>
                  </a:txBody>
                  <a:tcPr marL="0" marR="0" marT="0" marB="0" anchor="ctr" horzOverflow="overflow"/>
                </a:tc>
              </a:tr>
              <a:tr h="642942">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2</a:t>
                      </a:r>
                      <a:endParaRPr kumimoji="0" lang="en-US" sz="1800" b="0" i="0" u="none" strike="noStrike" cap="none" normalizeH="0" baseline="0" dirty="0" smtClean="0">
                        <a:ln>
                          <a:noFill/>
                        </a:ln>
                        <a:solidFill>
                          <a:schemeClr val="bg1"/>
                        </a:solidFill>
                        <a:effectLst/>
                        <a:latin typeface="Garamond" pitchFamily="18" charset="0"/>
                        <a:ea typeface="MS PGothic" pitchFamily="34" charset="-128"/>
                      </a:endParaRPr>
                    </a:p>
                  </a:txBody>
                  <a:tcPr marL="0" marR="0" marT="0" marB="0"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endParaRPr kumimoji="0" lang="en-US" sz="1400" b="1" i="0" u="none" strike="noStrike" cap="none" normalizeH="0" baseline="0" dirty="0" smtClean="0">
                        <a:ln>
                          <a:noFill/>
                        </a:ln>
                        <a:solidFill>
                          <a:srgbClr val="000000"/>
                        </a:solidFill>
                        <a:effectLst/>
                        <a:latin typeface="Garamond" pitchFamily="18" charset="0"/>
                        <a:ea typeface="MS PGothic" pitchFamily="34" charset="-128"/>
                      </a:endParaRPr>
                    </a:p>
                  </a:txBody>
                  <a:tcPr marL="0" marR="0" marT="0" marB="0" anchor="ctr" horzOverflow="overflow"/>
                </a:tc>
                <a:tc>
                  <a:txBody>
                    <a:bodyPr/>
                    <a:lstStyle/>
                    <a:p>
                      <a:pPr marL="180975"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defRPr/>
                      </a:pPr>
                      <a:r>
                        <a:rPr kumimoji="0" lang="en-US" sz="1800" u="none" strike="noStrike" kern="1200" cap="none" normalizeH="0" baseline="0" dirty="0" smtClean="0">
                          <a:ln>
                            <a:noFill/>
                          </a:ln>
                          <a:effectLst/>
                        </a:rPr>
                        <a:t>Monitoring &amp; Evaluation</a:t>
                      </a:r>
                      <a:endParaRPr kumimoji="0" lang="en-US" sz="1800" b="1" i="0" u="none" strike="noStrike" kern="1200" cap="none" normalizeH="0" baseline="0" dirty="0" smtClean="0">
                        <a:ln>
                          <a:noFill/>
                        </a:ln>
                        <a:solidFill>
                          <a:schemeClr val="tx1">
                            <a:lumMod val="90000"/>
                            <a:lumOff val="10000"/>
                          </a:schemeClr>
                        </a:solidFill>
                        <a:effectLst/>
                        <a:latin typeface="Garamond" pitchFamily="18" charset="0"/>
                        <a:ea typeface="MS PGothic" pitchFamily="34" charset="-128"/>
                        <a:cs typeface="+mn-cs"/>
                      </a:endParaRPr>
                    </a:p>
                  </a:txBody>
                  <a:tcPr marL="0" marR="0" marT="0" marB="0" anchor="ctr" horzOverflow="overflow"/>
                </a:tc>
              </a:tr>
              <a:tr h="642942">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3</a:t>
                      </a:r>
                      <a:endParaRPr kumimoji="0" lang="en-US" sz="1800" b="0" i="0" u="none" strike="noStrike" cap="none" normalizeH="0" baseline="0" dirty="0" smtClean="0">
                        <a:ln>
                          <a:noFill/>
                        </a:ln>
                        <a:solidFill>
                          <a:schemeClr val="accent6">
                            <a:lumMod val="50000"/>
                          </a:schemeClr>
                        </a:solidFill>
                        <a:effectLst/>
                        <a:latin typeface="Garamond" pitchFamily="18" charset="0"/>
                        <a:ea typeface="MS PGothic" pitchFamily="34" charset="-128"/>
                      </a:endParaRPr>
                    </a:p>
                  </a:txBody>
                  <a:tcPr marL="0" marR="0" marT="0" marB="0"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endParaRPr kumimoji="0" lang="en-US" sz="1400" b="1" i="0" u="none" strike="noStrike" cap="none" normalizeH="0" baseline="0" dirty="0" smtClean="0">
                        <a:ln>
                          <a:noFill/>
                        </a:ln>
                        <a:solidFill>
                          <a:schemeClr val="accent6">
                            <a:lumMod val="50000"/>
                          </a:schemeClr>
                        </a:solidFill>
                        <a:effectLst/>
                        <a:latin typeface="Garamond" pitchFamily="18" charset="0"/>
                        <a:ea typeface="MS PGothic" pitchFamily="34" charset="-128"/>
                      </a:endParaRPr>
                    </a:p>
                  </a:txBody>
                  <a:tcPr marL="0" marR="0" marT="0" marB="0" anchor="ctr" horzOverflow="overflow"/>
                </a:tc>
                <a:tc>
                  <a:txBody>
                    <a:bodyPr/>
                    <a:lstStyle/>
                    <a:p>
                      <a:pPr marL="180975"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kern="1200" cap="none" normalizeH="0" baseline="0" dirty="0" smtClean="0">
                          <a:ln>
                            <a:noFill/>
                          </a:ln>
                          <a:effectLst/>
                        </a:rPr>
                        <a:t>Proposed M&amp;E Structure for SDGs</a:t>
                      </a:r>
                      <a:endParaRPr kumimoji="0" lang="en-US" sz="1800" b="1" i="0" u="none" strike="noStrike" kern="1200" cap="none" normalizeH="0" baseline="0" dirty="0" smtClean="0">
                        <a:ln>
                          <a:noFill/>
                        </a:ln>
                        <a:solidFill>
                          <a:schemeClr val="accent4">
                            <a:lumMod val="90000"/>
                            <a:lumOff val="10000"/>
                          </a:schemeClr>
                        </a:solidFill>
                        <a:effectLst/>
                        <a:latin typeface="Garamond" pitchFamily="18" charset="0"/>
                        <a:ea typeface="MS PGothic" pitchFamily="34" charset="-128"/>
                        <a:cs typeface="+mn-cs"/>
                      </a:endParaRPr>
                    </a:p>
                  </a:txBody>
                  <a:tcPr marL="0" marR="0" marT="0" marB="0" anchor="ctr" horzOverflow="overflow"/>
                </a:tc>
              </a:tr>
              <a:tr h="714380">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4</a:t>
                      </a:r>
                      <a:endParaRPr kumimoji="0" lang="en-US" sz="1800" b="0" i="0" u="none" strike="noStrike" cap="none" normalizeH="0" baseline="0" dirty="0" smtClean="0">
                        <a:ln>
                          <a:noFill/>
                        </a:ln>
                        <a:solidFill>
                          <a:schemeClr val="bg1"/>
                        </a:solidFill>
                        <a:effectLst/>
                        <a:latin typeface="Garamond" pitchFamily="18" charset="0"/>
                        <a:ea typeface="MS PGothic" pitchFamily="34" charset="-128"/>
                      </a:endParaRPr>
                    </a:p>
                  </a:txBody>
                  <a:tcPr marL="0" marR="0" marT="0" marB="0"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endParaRPr kumimoji="0" lang="en-US" sz="1400" b="1" i="0" u="none" strike="noStrike" cap="none" normalizeH="0" baseline="0" dirty="0" smtClean="0">
                        <a:ln>
                          <a:noFill/>
                        </a:ln>
                        <a:solidFill>
                          <a:srgbClr val="000000"/>
                        </a:solidFill>
                        <a:effectLst/>
                        <a:latin typeface="Garamond" pitchFamily="18" charset="0"/>
                        <a:ea typeface="MS PGothic" pitchFamily="34" charset="-128"/>
                      </a:endParaRPr>
                    </a:p>
                  </a:txBody>
                  <a:tcPr marL="0" marR="0" marT="0" marB="0" anchor="ctr" horzOverflow="overflow"/>
                </a:tc>
                <a:tc>
                  <a:txBody>
                    <a:bodyPr/>
                    <a:lstStyle/>
                    <a:p>
                      <a:pPr marL="180975"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Challenges</a:t>
                      </a:r>
                      <a:endParaRPr kumimoji="0" lang="en-US" sz="1800" b="1" i="0" u="none" strike="noStrike" cap="none" normalizeH="0" baseline="0" dirty="0" smtClean="0">
                        <a:ln>
                          <a:noFill/>
                        </a:ln>
                        <a:solidFill>
                          <a:schemeClr val="accent4">
                            <a:lumMod val="90000"/>
                            <a:lumOff val="10000"/>
                          </a:schemeClr>
                        </a:solidFill>
                        <a:effectLst/>
                        <a:latin typeface="Garamond" pitchFamily="18" charset="0"/>
                        <a:ea typeface="MS PGothic" pitchFamily="34" charset="-128"/>
                      </a:endParaRPr>
                    </a:p>
                  </a:txBody>
                  <a:tcPr marL="0" marR="0" marT="0" marB="0" anchor="ctr" horzOverflow="overflow"/>
                </a:tc>
              </a:tr>
              <a:tr h="941274">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5</a:t>
                      </a:r>
                      <a:endParaRPr kumimoji="0" lang="en-US" sz="1800" b="0" i="0" u="none" strike="noStrike" cap="none" normalizeH="0" baseline="0" dirty="0" smtClean="0">
                        <a:ln>
                          <a:noFill/>
                        </a:ln>
                        <a:solidFill>
                          <a:schemeClr val="bg1"/>
                        </a:solidFill>
                        <a:effectLst/>
                        <a:latin typeface="Garamond" pitchFamily="18" charset="0"/>
                        <a:ea typeface="MS PGothic" pitchFamily="34" charset="-128"/>
                      </a:endParaRPr>
                    </a:p>
                  </a:txBody>
                  <a:tcPr marL="0" marR="0" marT="0" marB="0"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endParaRPr kumimoji="0" lang="en-US" sz="1400" b="1" i="0" u="none" strike="noStrike" cap="none" normalizeH="0" baseline="0" smtClean="0">
                        <a:ln>
                          <a:noFill/>
                        </a:ln>
                        <a:solidFill>
                          <a:srgbClr val="000000"/>
                        </a:solidFill>
                        <a:effectLst/>
                        <a:latin typeface="Garamond" pitchFamily="18" charset="0"/>
                        <a:ea typeface="MS PGothic" pitchFamily="34" charset="-128"/>
                      </a:endParaRPr>
                    </a:p>
                  </a:txBody>
                  <a:tcPr marL="0" marR="0" marT="0" marB="0" anchor="ctr" horzOverflow="overflow"/>
                </a:tc>
                <a:tc>
                  <a:txBody>
                    <a:bodyPr/>
                    <a:lstStyle/>
                    <a:p>
                      <a:pPr marL="180975" marR="0" lvl="0" indent="0" algn="l" defTabSz="914400" rtl="0" eaLnBrk="1" fontAlgn="base" latinLnBrk="0" hangingPunct="1">
                        <a:lnSpc>
                          <a:spcPct val="100000"/>
                        </a:lnSpc>
                        <a:spcBef>
                          <a:spcPct val="20000"/>
                        </a:spcBef>
                        <a:spcAft>
                          <a:spcPct val="0"/>
                        </a:spcAft>
                        <a:buClr>
                          <a:schemeClr val="bg2"/>
                        </a:buClr>
                        <a:buSzPct val="80000"/>
                        <a:buFont typeface="Wingdings" pitchFamily="2" charset="2"/>
                        <a:buNone/>
                        <a:tabLst/>
                      </a:pPr>
                      <a:r>
                        <a:rPr kumimoji="0" lang="en-US" sz="1800" u="none" strike="noStrike" cap="none" normalizeH="0" baseline="0" dirty="0" smtClean="0">
                          <a:ln>
                            <a:noFill/>
                          </a:ln>
                          <a:effectLst/>
                        </a:rPr>
                        <a:t>Way Forward</a:t>
                      </a:r>
                      <a:endParaRPr kumimoji="0" lang="en-US" sz="1800" b="1" i="0" u="none" strike="noStrike" cap="none" normalizeH="0" baseline="0" dirty="0" smtClean="0">
                        <a:ln>
                          <a:noFill/>
                        </a:ln>
                        <a:solidFill>
                          <a:schemeClr val="accent4">
                            <a:lumMod val="90000"/>
                            <a:lumOff val="10000"/>
                          </a:schemeClr>
                        </a:solidFill>
                        <a:effectLst/>
                        <a:latin typeface="Garamond" pitchFamily="18" charset="0"/>
                        <a:ea typeface="MS PGothic" pitchFamily="34" charset="-128"/>
                      </a:endParaRPr>
                    </a:p>
                  </a:txBody>
                  <a:tcPr marL="0" marR="0" marT="0" marB="0" anchor="ctr" horzOverflow="overflow"/>
                </a:tc>
              </a:tr>
            </a:tbl>
          </a:graphicData>
        </a:graphic>
      </p:graphicFrame>
      <p:sp>
        <p:nvSpPr>
          <p:cNvPr id="4125" name="Slide Number Placeholder 3"/>
          <p:cNvSpPr>
            <a:spLocks noGrp="1"/>
          </p:cNvSpPr>
          <p:nvPr>
            <p:ph type="sldNum" sz="quarter" idx="12"/>
          </p:nvPr>
        </p:nvSpPr>
        <p:spPr>
          <a:xfrm>
            <a:off x="6553200" y="6400800"/>
            <a:ext cx="2133600" cy="457200"/>
          </a:xfrm>
          <a:noFill/>
        </p:spPr>
        <p:txBody>
          <a:bodyPr/>
          <a:lstStyle/>
          <a:p>
            <a:fld id="{087B9DBB-F25D-49A2-BE79-9B47243131CF}" type="slidenum">
              <a:rPr lang="en-GB" smtClean="0"/>
              <a:pPr/>
              <a:t>2</a:t>
            </a:fld>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533400"/>
          </a:xfrm>
        </p:spPr>
        <p:txBody>
          <a:bodyPr/>
          <a:lstStyle/>
          <a:p>
            <a:r>
              <a:rPr lang="en-US" sz="2800" dirty="0" smtClean="0"/>
              <a:t>   </a:t>
            </a:r>
            <a:r>
              <a:rPr lang="en-US" sz="2800" b="1" dirty="0" smtClean="0"/>
              <a:t>Introduction</a:t>
            </a:r>
          </a:p>
        </p:txBody>
      </p:sp>
      <p:sp>
        <p:nvSpPr>
          <p:cNvPr id="3" name="Content Placeholder 2"/>
          <p:cNvSpPr>
            <a:spLocks noGrp="1"/>
          </p:cNvSpPr>
          <p:nvPr>
            <p:ph idx="1"/>
          </p:nvPr>
        </p:nvSpPr>
        <p:spPr>
          <a:xfrm>
            <a:off x="457200" y="762000"/>
            <a:ext cx="8229600" cy="5410200"/>
          </a:xfrm>
        </p:spPr>
        <p:txBody>
          <a:bodyPr/>
          <a:lstStyle/>
          <a:p>
            <a:pPr algn="just">
              <a:lnSpc>
                <a:spcPct val="150000"/>
              </a:lnSpc>
              <a:buFont typeface="Wingdings" pitchFamily="2" charset="2"/>
              <a:buChar char="§"/>
              <a:defRPr/>
            </a:pPr>
            <a:r>
              <a:rPr lang="en-US" sz="2400" dirty="0" smtClean="0">
                <a:latin typeface="Garamond" pitchFamily="18" charset="0"/>
              </a:rPr>
              <a:t>Governance is about sustainable service delivery to its citizens.</a:t>
            </a:r>
          </a:p>
          <a:p>
            <a:pPr lvl="1" algn="just">
              <a:lnSpc>
                <a:spcPct val="150000"/>
              </a:lnSpc>
              <a:buFont typeface="Wingdings" pitchFamily="2" charset="2"/>
              <a:buChar char="§"/>
              <a:defRPr/>
            </a:pPr>
            <a:r>
              <a:rPr lang="en-US" sz="2000" dirty="0" smtClean="0">
                <a:latin typeface="Garamond" pitchFamily="18" charset="0"/>
              </a:rPr>
              <a:t>Services are better delivered when effectively planned, implemented and monitored</a:t>
            </a:r>
          </a:p>
          <a:p>
            <a:pPr marL="365125" lvl="1" indent="-365125" algn="just">
              <a:lnSpc>
                <a:spcPct val="150000"/>
              </a:lnSpc>
              <a:buFont typeface="Wingdings" pitchFamily="2" charset="2"/>
              <a:buChar char="§"/>
              <a:defRPr/>
            </a:pPr>
            <a:r>
              <a:rPr lang="en-US" sz="2400" dirty="0" smtClean="0">
                <a:latin typeface="Garamond" pitchFamily="18" charset="0"/>
              </a:rPr>
              <a:t> The word ‘sustainable’ is more and more important as the world realizes that resources are scarce and we most develop the world with minimal damage to the environment, if we are to bequeath a world to the coming generations. </a:t>
            </a:r>
          </a:p>
          <a:p>
            <a:pPr marL="365125" lvl="1" indent="-365125" algn="just">
              <a:lnSpc>
                <a:spcPct val="150000"/>
              </a:lnSpc>
              <a:buFont typeface="Wingdings" pitchFamily="2" charset="2"/>
              <a:buChar char="§"/>
              <a:defRPr/>
            </a:pPr>
            <a:r>
              <a:rPr lang="en-US" sz="2400" dirty="0" smtClean="0">
                <a:latin typeface="Garamond" pitchFamily="18" charset="0"/>
              </a:rPr>
              <a:t>This is why adequate planning and effective implementation of plans have taken centre stage over the years.</a:t>
            </a:r>
          </a:p>
          <a:p>
            <a:pPr marL="0" indent="0" algn="just">
              <a:lnSpc>
                <a:spcPct val="150000"/>
              </a:lnSpc>
              <a:buNone/>
              <a:defRPr/>
            </a:pPr>
            <a:endParaRPr lang="en-US" sz="2400" dirty="0" smtClean="0">
              <a:latin typeface="Garamond" pitchFamily="18" charset="0"/>
            </a:endParaRPr>
          </a:p>
          <a:p>
            <a:pPr algn="just">
              <a:buFont typeface="Arial" pitchFamily="34" charset="0"/>
              <a:buChar char="•"/>
              <a:defRPr/>
            </a:pPr>
            <a:endParaRPr lang="en-US" sz="28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533400"/>
          </a:xfrm>
        </p:spPr>
        <p:txBody>
          <a:bodyPr/>
          <a:lstStyle/>
          <a:p>
            <a:r>
              <a:rPr lang="en-US" sz="2800" dirty="0" smtClean="0"/>
              <a:t>   </a:t>
            </a:r>
            <a:r>
              <a:rPr lang="en-US" sz="2800" b="1" dirty="0" smtClean="0"/>
              <a:t>Introduction</a:t>
            </a:r>
          </a:p>
        </p:txBody>
      </p:sp>
      <p:sp>
        <p:nvSpPr>
          <p:cNvPr id="3" name="Content Placeholder 2"/>
          <p:cNvSpPr>
            <a:spLocks noGrp="1"/>
          </p:cNvSpPr>
          <p:nvPr>
            <p:ph idx="1"/>
          </p:nvPr>
        </p:nvSpPr>
        <p:spPr>
          <a:xfrm>
            <a:off x="457200" y="762000"/>
            <a:ext cx="8229600" cy="5410200"/>
          </a:xfrm>
        </p:spPr>
        <p:txBody>
          <a:bodyPr/>
          <a:lstStyle/>
          <a:p>
            <a:pPr algn="just">
              <a:lnSpc>
                <a:spcPct val="150000"/>
              </a:lnSpc>
              <a:buFont typeface="Wingdings" pitchFamily="2" charset="2"/>
              <a:buChar char="§"/>
              <a:defRPr/>
            </a:pPr>
            <a:r>
              <a:rPr lang="en-US" sz="2400" dirty="0" smtClean="0">
                <a:latin typeface="Garamond" pitchFamily="18" charset="0"/>
              </a:rPr>
              <a:t>The Sustainable Development Goals are an intergovernmental set of developmental aspirations spearheaded by the United Nations with a total of 17 goals and 169 targets.</a:t>
            </a:r>
          </a:p>
          <a:p>
            <a:pPr algn="just">
              <a:lnSpc>
                <a:spcPct val="150000"/>
              </a:lnSpc>
              <a:buFont typeface="Wingdings" pitchFamily="2" charset="2"/>
              <a:buChar char="§"/>
              <a:defRPr/>
            </a:pPr>
            <a:r>
              <a:rPr lang="en-US" sz="2400" dirty="0" smtClean="0">
                <a:latin typeface="Garamond" pitchFamily="18" charset="0"/>
              </a:rPr>
              <a:t>These goals were agreed to by the 193 member Nations including Nigeria at the United Nations General Assembly in September 2015</a:t>
            </a:r>
            <a:endParaRPr lang="en-US" sz="2000" dirty="0" smtClean="0">
              <a:latin typeface="Garamond" pitchFamily="18" charset="0"/>
            </a:endParaRPr>
          </a:p>
          <a:p>
            <a:pPr marL="365125" lvl="1" indent="-365125" algn="just">
              <a:lnSpc>
                <a:spcPct val="150000"/>
              </a:lnSpc>
              <a:buFont typeface="Wingdings" pitchFamily="2" charset="2"/>
              <a:buChar char="§"/>
              <a:defRPr/>
            </a:pPr>
            <a:r>
              <a:rPr lang="en-US" sz="2400" dirty="0" smtClean="0">
                <a:latin typeface="Garamond" pitchFamily="18" charset="0"/>
              </a:rPr>
              <a:t>Nation States are expected to adopt a certain number of goals and targets and integrate same into their National Planning and Development programmes.</a:t>
            </a:r>
          </a:p>
          <a:p>
            <a:pPr marL="0" indent="0" algn="just">
              <a:lnSpc>
                <a:spcPct val="150000"/>
              </a:lnSpc>
              <a:buNone/>
              <a:defRPr/>
            </a:pPr>
            <a:endParaRPr lang="en-US" sz="2400" dirty="0" smtClean="0">
              <a:latin typeface="Garamond" pitchFamily="18" charset="0"/>
            </a:endParaRPr>
          </a:p>
          <a:p>
            <a:pPr algn="just">
              <a:buFont typeface="Arial" pitchFamily="34" charset="0"/>
              <a:buChar char="•"/>
              <a:defRPr/>
            </a:pPr>
            <a:endParaRPr lang="en-US" sz="28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533400"/>
          </a:xfrm>
        </p:spPr>
        <p:txBody>
          <a:bodyPr/>
          <a:lstStyle/>
          <a:p>
            <a:r>
              <a:rPr lang="en-US" sz="2800" dirty="0" smtClean="0"/>
              <a:t>   </a:t>
            </a:r>
            <a:r>
              <a:rPr lang="en-US" sz="2800" b="1" dirty="0" smtClean="0"/>
              <a:t>Introduction</a:t>
            </a:r>
          </a:p>
        </p:txBody>
      </p:sp>
      <p:sp>
        <p:nvSpPr>
          <p:cNvPr id="3" name="Content Placeholder 2"/>
          <p:cNvSpPr>
            <a:spLocks noGrp="1"/>
          </p:cNvSpPr>
          <p:nvPr>
            <p:ph idx="1"/>
          </p:nvPr>
        </p:nvSpPr>
        <p:spPr>
          <a:xfrm>
            <a:off x="228600" y="762000"/>
            <a:ext cx="8229600" cy="5638800"/>
          </a:xfrm>
        </p:spPr>
        <p:txBody>
          <a:bodyPr/>
          <a:lstStyle/>
          <a:p>
            <a:pPr algn="just">
              <a:lnSpc>
                <a:spcPct val="150000"/>
              </a:lnSpc>
              <a:buFont typeface="Wingdings" pitchFamily="2" charset="2"/>
              <a:buChar char="§"/>
              <a:defRPr/>
            </a:pPr>
            <a:r>
              <a:rPr lang="en-US" sz="2100" dirty="0" smtClean="0">
                <a:latin typeface="Garamond" pitchFamily="18" charset="0"/>
              </a:rPr>
              <a:t>Structure of implementing the SDGs is already in place in line with the previous structures of the MDGs</a:t>
            </a:r>
          </a:p>
          <a:p>
            <a:pPr algn="just">
              <a:lnSpc>
                <a:spcPct val="150000"/>
              </a:lnSpc>
              <a:buFont typeface="Wingdings" pitchFamily="2" charset="2"/>
              <a:buChar char="§"/>
              <a:defRPr/>
            </a:pPr>
            <a:r>
              <a:rPr lang="en-US" sz="2100" dirty="0" smtClean="0">
                <a:latin typeface="Garamond" pitchFamily="18" charset="0"/>
              </a:rPr>
              <a:t>The current Administration through the Successor/Medium Term Plan, Medium Term Sector Strategy and Medium Term Expenditure Framework including the 2016 Zero Based Budget has laid down the foundation and direction for the adoption of the SDGs.</a:t>
            </a:r>
          </a:p>
          <a:p>
            <a:pPr marL="365125" lvl="1" indent="-365125" algn="just">
              <a:lnSpc>
                <a:spcPct val="150000"/>
              </a:lnSpc>
              <a:buFont typeface="Wingdings" pitchFamily="2" charset="2"/>
              <a:buChar char="§"/>
              <a:defRPr/>
            </a:pPr>
            <a:r>
              <a:rPr lang="en-US" sz="2100" dirty="0" smtClean="0">
                <a:latin typeface="Garamond" pitchFamily="18" charset="0"/>
              </a:rPr>
              <a:t>Ministries Departments and Agencies at Federal and State level are expected to key into this direction and develop projects, programmes and policies in this direction.</a:t>
            </a:r>
          </a:p>
          <a:p>
            <a:pPr marL="365125" lvl="1" indent="-365125" algn="just">
              <a:lnSpc>
                <a:spcPct val="150000"/>
              </a:lnSpc>
              <a:buFont typeface="Wingdings" pitchFamily="2" charset="2"/>
              <a:buChar char="§"/>
              <a:defRPr/>
            </a:pPr>
            <a:r>
              <a:rPr lang="en-US" sz="2100" dirty="0" smtClean="0">
                <a:latin typeface="Garamond" pitchFamily="18" charset="0"/>
              </a:rPr>
              <a:t>Once this is done Monitoring, Evaluation and Reporting is expected to guide implementation and the delivery of results.</a:t>
            </a:r>
          </a:p>
          <a:p>
            <a:pPr marL="0" indent="0" algn="just">
              <a:lnSpc>
                <a:spcPct val="150000"/>
              </a:lnSpc>
              <a:buNone/>
              <a:defRPr/>
            </a:pPr>
            <a:endParaRPr lang="en-US" sz="2100" dirty="0" smtClean="0">
              <a:latin typeface="Garamond" pitchFamily="18" charset="0"/>
            </a:endParaRPr>
          </a:p>
          <a:p>
            <a:pPr algn="just">
              <a:buFont typeface="Arial" pitchFamily="34" charset="0"/>
              <a:buChar char="•"/>
              <a:defRPr/>
            </a:pPr>
            <a:endParaRPr lang="en-US" sz="2100" dirty="0">
              <a:latin typeface="+mj-lt"/>
            </a:endParaRPr>
          </a:p>
        </p:txBody>
      </p:sp>
      <p:sp>
        <p:nvSpPr>
          <p:cNvPr id="4" name="Slide Number Placeholder 3"/>
          <p:cNvSpPr>
            <a:spLocks noGrp="1"/>
          </p:cNvSpPr>
          <p:nvPr>
            <p:ph type="sldNum" sz="quarter" idx="12"/>
          </p:nvPr>
        </p:nvSpPr>
        <p:spPr/>
        <p:txBody>
          <a:bodyPr/>
          <a:lstStyle/>
          <a:p>
            <a:pPr>
              <a:defRPr/>
            </a:pPr>
            <a:fld id="{A32F6B04-4B9C-4357-8595-FB437759EF3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2400" b="1" dirty="0" smtClean="0">
                <a:solidFill>
                  <a:schemeClr val="accent6"/>
                </a:solidFill>
                <a:latin typeface="Garamond" pitchFamily="18" charset="0"/>
                <a:ea typeface="MS PMincho" pitchFamily="18" charset="-128"/>
              </a:rPr>
              <a:t>Monitoring &amp; Evaluation</a:t>
            </a:r>
            <a:br>
              <a:rPr lang="en-US" sz="2400" b="1" dirty="0" smtClean="0">
                <a:solidFill>
                  <a:schemeClr val="accent6"/>
                </a:solidFill>
                <a:latin typeface="Garamond" pitchFamily="18" charset="0"/>
                <a:ea typeface="MS PMincho" pitchFamily="18" charset="-128"/>
              </a:rPr>
            </a:br>
            <a:endParaRPr lang="en-US" sz="2400" b="1" dirty="0">
              <a:solidFill>
                <a:schemeClr val="accent6"/>
              </a:solidFill>
              <a:latin typeface="Garamond" pitchFamily="18" charset="0"/>
            </a:endParaRPr>
          </a:p>
        </p:txBody>
      </p:sp>
      <p:sp>
        <p:nvSpPr>
          <p:cNvPr id="3" name="Content Placeholder 2"/>
          <p:cNvSpPr>
            <a:spLocks noGrp="1"/>
          </p:cNvSpPr>
          <p:nvPr>
            <p:ph idx="1"/>
          </p:nvPr>
        </p:nvSpPr>
        <p:spPr>
          <a:xfrm>
            <a:off x="457200" y="838200"/>
            <a:ext cx="8229600" cy="5287963"/>
          </a:xfrm>
        </p:spPr>
        <p:txBody>
          <a:bodyPr>
            <a:noAutofit/>
          </a:bodyPr>
          <a:lstStyle/>
          <a:p>
            <a:pPr algn="just">
              <a:lnSpc>
                <a:spcPct val="150000"/>
              </a:lnSpc>
              <a:buNone/>
            </a:pPr>
            <a:r>
              <a:rPr lang="en-US" sz="2000" b="1" dirty="0" smtClean="0">
                <a:latin typeface="Garamond" pitchFamily="18" charset="0"/>
                <a:ea typeface="MS PMincho" pitchFamily="18" charset="-128"/>
              </a:rPr>
              <a:t>What is Monitoring?</a:t>
            </a:r>
          </a:p>
          <a:p>
            <a:pPr algn="just">
              <a:lnSpc>
                <a:spcPct val="150000"/>
              </a:lnSpc>
            </a:pPr>
            <a:r>
              <a:rPr lang="en-US" sz="2000" dirty="0" smtClean="0">
                <a:latin typeface="Garamond" pitchFamily="18" charset="0"/>
                <a:ea typeface="MS PMincho" pitchFamily="18" charset="-128"/>
              </a:rPr>
              <a:t>Monitoring is the </a:t>
            </a:r>
            <a:r>
              <a:rPr lang="en-US" sz="2000" b="1" dirty="0" smtClean="0">
                <a:latin typeface="Garamond" pitchFamily="18" charset="0"/>
                <a:ea typeface="MS PMincho" pitchFamily="18" charset="-128"/>
              </a:rPr>
              <a:t>systematic and continuous collection of data</a:t>
            </a:r>
            <a:r>
              <a:rPr lang="en-US" sz="2000" dirty="0" smtClean="0">
                <a:latin typeface="Garamond" pitchFamily="18" charset="0"/>
                <a:ea typeface="MS PMincho" pitchFamily="18" charset="-128"/>
              </a:rPr>
              <a:t> identified during </a:t>
            </a:r>
            <a:r>
              <a:rPr lang="en-US" sz="2000" b="1" dirty="0" smtClean="0">
                <a:latin typeface="Garamond" pitchFamily="18" charset="0"/>
                <a:ea typeface="MS PMincho" pitchFamily="18" charset="-128"/>
              </a:rPr>
              <a:t>planning a</a:t>
            </a:r>
            <a:r>
              <a:rPr lang="en-US" sz="2000" dirty="0" smtClean="0">
                <a:latin typeface="Garamond" pitchFamily="18" charset="0"/>
                <a:ea typeface="MS PMincho" pitchFamily="18" charset="-128"/>
              </a:rPr>
              <a:t>nd analysis of the  information as the implementation of the plan, project, programme, policy progresses, the  aim is to:</a:t>
            </a:r>
          </a:p>
          <a:p>
            <a:pPr lvl="1" algn="just">
              <a:lnSpc>
                <a:spcPct val="150000"/>
              </a:lnSpc>
            </a:pPr>
            <a:r>
              <a:rPr lang="en-US" sz="2000" dirty="0" smtClean="0">
                <a:latin typeface="Garamond" pitchFamily="18" charset="0"/>
                <a:ea typeface="MS PMincho" pitchFamily="18" charset="-128"/>
              </a:rPr>
              <a:t>provide management and the main </a:t>
            </a:r>
            <a:r>
              <a:rPr lang="en-US" sz="2000" i="1" dirty="0" smtClean="0">
                <a:latin typeface="Garamond" pitchFamily="18" charset="0"/>
                <a:ea typeface="MS PMincho" pitchFamily="18" charset="-128"/>
              </a:rPr>
              <a:t>stakeholders</a:t>
            </a:r>
            <a:r>
              <a:rPr lang="en-US" sz="2000" dirty="0" smtClean="0">
                <a:latin typeface="Garamond" pitchFamily="18" charset="0"/>
                <a:ea typeface="MS PMincho" pitchFamily="18" charset="-128"/>
              </a:rPr>
              <a:t> of plans, projects, programs, policies, with indications of the extent of progress and achievement of objectives.</a:t>
            </a:r>
          </a:p>
          <a:p>
            <a:pPr lvl="1" algn="just">
              <a:lnSpc>
                <a:spcPct val="150000"/>
              </a:lnSpc>
            </a:pPr>
            <a:r>
              <a:rPr lang="en-US" sz="2000" dirty="0" smtClean="0">
                <a:latin typeface="Garamond" pitchFamily="18" charset="0"/>
                <a:ea typeface="MS PMincho" pitchFamily="18" charset="-128"/>
              </a:rPr>
              <a:t>track performance against target established during planning, to let management know when things are on track or are  going wrong.</a:t>
            </a:r>
          </a:p>
          <a:p>
            <a:pPr lvl="1" algn="just">
              <a:lnSpc>
                <a:spcPct val="150000"/>
              </a:lnSpc>
            </a:pPr>
            <a:r>
              <a:rPr lang="en-US" sz="2000" dirty="0" smtClean="0">
                <a:latin typeface="Garamond" pitchFamily="18" charset="0"/>
                <a:ea typeface="MS PMincho" pitchFamily="18" charset="-128"/>
              </a:rPr>
              <a:t>provide  a useful base for evaluation.</a:t>
            </a:r>
          </a:p>
          <a:p>
            <a:pPr lvl="1" algn="just">
              <a:lnSpc>
                <a:spcPct val="150000"/>
              </a:lnSpc>
              <a:buNone/>
            </a:pPr>
            <a:endParaRPr lang="en-US" sz="2000" dirty="0" smtClean="0">
              <a:latin typeface="Garamond" pitchFamily="18" charset="0"/>
              <a:ea typeface="MS PMincho" pitchFamily="18" charset="-128"/>
            </a:endParaRPr>
          </a:p>
          <a:p>
            <a:endParaRPr lang="en-US" sz="2000" dirty="0">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2400" b="1" dirty="0" smtClean="0">
                <a:solidFill>
                  <a:schemeClr val="accent6"/>
                </a:solidFill>
                <a:latin typeface="Garamond" pitchFamily="18" charset="0"/>
                <a:ea typeface="MS PMincho" pitchFamily="18" charset="-128"/>
              </a:rPr>
              <a:t>Monitoring &amp; Evaluation</a:t>
            </a:r>
            <a:br>
              <a:rPr lang="en-US" sz="2400" b="1" dirty="0" smtClean="0">
                <a:solidFill>
                  <a:schemeClr val="accent6"/>
                </a:solidFill>
                <a:latin typeface="Garamond" pitchFamily="18" charset="0"/>
                <a:ea typeface="MS PMincho" pitchFamily="18" charset="-128"/>
              </a:rPr>
            </a:br>
            <a:endParaRPr lang="en-US" sz="2400" b="1" dirty="0">
              <a:solidFill>
                <a:schemeClr val="accent6"/>
              </a:solidFill>
              <a:latin typeface="Garamond" pitchFamily="18" charset="0"/>
            </a:endParaRPr>
          </a:p>
        </p:txBody>
      </p:sp>
      <p:sp>
        <p:nvSpPr>
          <p:cNvPr id="3" name="Content Placeholder 2"/>
          <p:cNvSpPr>
            <a:spLocks noGrp="1"/>
          </p:cNvSpPr>
          <p:nvPr>
            <p:ph idx="1"/>
          </p:nvPr>
        </p:nvSpPr>
        <p:spPr>
          <a:xfrm>
            <a:off x="457200" y="762000"/>
            <a:ext cx="8382000" cy="5364163"/>
          </a:xfrm>
        </p:spPr>
        <p:txBody>
          <a:bodyPr>
            <a:normAutofit fontScale="85000" lnSpcReduction="20000"/>
          </a:bodyPr>
          <a:lstStyle/>
          <a:p>
            <a:pPr>
              <a:lnSpc>
                <a:spcPct val="120000"/>
              </a:lnSpc>
              <a:buNone/>
            </a:pPr>
            <a:r>
              <a:rPr lang="en-US" sz="2600" b="1" dirty="0" smtClean="0">
                <a:latin typeface="Garamond" pitchFamily="18" charset="0"/>
                <a:ea typeface="MS PMincho" pitchFamily="18" charset="-128"/>
              </a:rPr>
              <a:t>Why Evaluation?</a:t>
            </a:r>
          </a:p>
          <a:p>
            <a:pPr>
              <a:lnSpc>
                <a:spcPct val="120000"/>
              </a:lnSpc>
              <a:buNone/>
            </a:pPr>
            <a:r>
              <a:rPr lang="en-US" sz="2600" b="1" dirty="0" smtClean="0">
                <a:latin typeface="Garamond" pitchFamily="18" charset="0"/>
                <a:ea typeface="MS PMincho" pitchFamily="18" charset="-128"/>
              </a:rPr>
              <a:t>Evaluation </a:t>
            </a:r>
            <a:r>
              <a:rPr lang="en-US" sz="2600" dirty="0" smtClean="0">
                <a:latin typeface="Garamond" pitchFamily="18" charset="0"/>
                <a:ea typeface="MS PMincho" pitchFamily="18" charset="-128"/>
              </a:rPr>
              <a:t>is an objective</a:t>
            </a:r>
            <a:r>
              <a:rPr lang="en-US" sz="2600" b="1" dirty="0" smtClean="0">
                <a:latin typeface="Garamond" pitchFamily="18" charset="0"/>
                <a:ea typeface="MS PMincho" pitchFamily="18" charset="-128"/>
              </a:rPr>
              <a:t> and planned periodic</a:t>
            </a:r>
            <a:r>
              <a:rPr lang="en-US" sz="2600" dirty="0" smtClean="0">
                <a:latin typeface="Garamond" pitchFamily="18" charset="0"/>
                <a:ea typeface="MS PMincho" pitchFamily="18" charset="-128"/>
              </a:rPr>
              <a:t> assessment  of projects/programmes/ policies  in terms of </a:t>
            </a:r>
            <a:r>
              <a:rPr lang="en-US" sz="2600" b="1" dirty="0" smtClean="0">
                <a:latin typeface="Garamond" pitchFamily="18" charset="0"/>
                <a:ea typeface="MS PMincho" pitchFamily="18" charset="-128"/>
              </a:rPr>
              <a:t>relevance, effectiveness, efficiency, impact and sustainability.  </a:t>
            </a:r>
          </a:p>
          <a:p>
            <a:pPr>
              <a:lnSpc>
                <a:spcPct val="120000"/>
              </a:lnSpc>
            </a:pPr>
            <a:r>
              <a:rPr lang="en-US" sz="2600" b="1" dirty="0" smtClean="0">
                <a:latin typeface="Garamond" pitchFamily="18" charset="0"/>
                <a:ea typeface="MS PMincho" pitchFamily="18" charset="-128"/>
              </a:rPr>
              <a:t>Relevance- </a:t>
            </a:r>
            <a:r>
              <a:rPr lang="en-US" sz="2600" dirty="0" smtClean="0">
                <a:latin typeface="Garamond" pitchFamily="18" charset="0"/>
                <a:ea typeface="MS PMincho" pitchFamily="18" charset="-128"/>
              </a:rPr>
              <a:t>The extent to which the objectives of  plans/projects/programs/policies are consistent with the  target group’s priorities, the government and donors. </a:t>
            </a:r>
          </a:p>
          <a:p>
            <a:pPr>
              <a:lnSpc>
                <a:spcPct val="120000"/>
              </a:lnSpc>
            </a:pPr>
            <a:r>
              <a:rPr lang="en-US" sz="2600" b="1" dirty="0" smtClean="0">
                <a:latin typeface="Garamond" pitchFamily="18" charset="0"/>
                <a:ea typeface="MS PMincho" pitchFamily="18" charset="-128"/>
              </a:rPr>
              <a:t>Effectiveness-</a:t>
            </a:r>
            <a:r>
              <a:rPr lang="en-US" sz="2600" dirty="0" smtClean="0">
                <a:latin typeface="Garamond" pitchFamily="18" charset="0"/>
                <a:ea typeface="MS PMincho" pitchFamily="18" charset="-128"/>
              </a:rPr>
              <a:t>The extent to which the objectives were achieved, or are expected to be achieved, taking into  account their relative importance.</a:t>
            </a:r>
          </a:p>
          <a:p>
            <a:pPr>
              <a:lnSpc>
                <a:spcPct val="120000"/>
              </a:lnSpc>
            </a:pPr>
            <a:r>
              <a:rPr lang="en-US" sz="2600" b="1" dirty="0" smtClean="0">
                <a:latin typeface="Garamond" pitchFamily="18" charset="0"/>
                <a:ea typeface="MS PMincho" pitchFamily="18" charset="-128"/>
              </a:rPr>
              <a:t>Efficiency-</a:t>
            </a:r>
            <a:r>
              <a:rPr lang="en-US" sz="2600" dirty="0" smtClean="0">
                <a:latin typeface="Garamond" pitchFamily="18" charset="0"/>
                <a:ea typeface="MS PMincho" pitchFamily="18" charset="-128"/>
              </a:rPr>
              <a:t>A measure of how economically resources/inputs (funds, expertise, time, etc.) are converted to results.</a:t>
            </a:r>
          </a:p>
          <a:p>
            <a:pPr>
              <a:lnSpc>
                <a:spcPct val="120000"/>
              </a:lnSpc>
            </a:pPr>
            <a:r>
              <a:rPr lang="en-US" sz="2600" b="1" dirty="0" smtClean="0">
                <a:latin typeface="Garamond" pitchFamily="18" charset="0"/>
              </a:rPr>
              <a:t>Impact- </a:t>
            </a:r>
            <a:r>
              <a:rPr lang="en-US" sz="2600" dirty="0" smtClean="0">
                <a:latin typeface="Garamond" pitchFamily="18" charset="0"/>
              </a:rPr>
              <a:t>the  changes in the lives of beneficiaries/citizens as perceived by them  at the time of the  evaluation</a:t>
            </a:r>
            <a:endParaRPr lang="en-US" sz="2600" dirty="0" smtClean="0">
              <a:latin typeface="Garamond" pitchFamily="18" charset="0"/>
              <a:ea typeface="MS PMincho" pitchFamily="18" charset="-128"/>
            </a:endParaRPr>
          </a:p>
          <a:p>
            <a:pPr>
              <a:lnSpc>
                <a:spcPct val="120000"/>
              </a:lnSpc>
            </a:pPr>
            <a:r>
              <a:rPr lang="en-US" sz="2600" b="1" dirty="0" smtClean="0">
                <a:latin typeface="Garamond" pitchFamily="18" charset="0"/>
                <a:ea typeface="MS PMincho" pitchFamily="18" charset="-128"/>
              </a:rPr>
              <a:t>Sustainability-  </a:t>
            </a:r>
            <a:r>
              <a:rPr lang="en-US" sz="2600" dirty="0" smtClean="0">
                <a:latin typeface="Garamond" pitchFamily="18" charset="0"/>
                <a:ea typeface="MS PMincho" pitchFamily="18" charset="-128"/>
              </a:rPr>
              <a:t>the probability of continued long-term benefits.</a:t>
            </a:r>
          </a:p>
          <a:p>
            <a:pPr>
              <a:lnSpc>
                <a:spcPct val="120000"/>
              </a:lnSpc>
            </a:pPr>
            <a:endParaRPr lang="en-US" sz="4200" dirty="0" smtClean="0">
              <a:latin typeface="Garamond" pitchFamily="18" charset="0"/>
              <a:ea typeface="MS PMincho" pitchFamily="18" charset="-128"/>
            </a:endParaRPr>
          </a:p>
          <a:p>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88092"/>
          </a:xfrm>
        </p:spPr>
        <p:txBody>
          <a:bodyPr>
            <a:normAutofit/>
          </a:bodyPr>
          <a:lstStyle/>
          <a:p>
            <a:pPr>
              <a:buNone/>
            </a:pPr>
            <a:r>
              <a:rPr lang="en-US" sz="2400" b="1" dirty="0" smtClean="0">
                <a:latin typeface="Garamond" pitchFamily="18" charset="0"/>
              </a:rPr>
              <a:t>The Results Chain Concept</a:t>
            </a:r>
          </a:p>
          <a:p>
            <a:endParaRPr lang="en-US" dirty="0" smtClean="0"/>
          </a:p>
          <a:p>
            <a:endParaRPr lang="en-US" dirty="0" smtClean="0"/>
          </a:p>
          <a:p>
            <a:endParaRPr lang="en-US" dirty="0" smtClean="0"/>
          </a:p>
          <a:p>
            <a:endParaRPr lang="en-US" dirty="0" smtClean="0"/>
          </a:p>
          <a:p>
            <a:endParaRPr lang="en-US" dirty="0" smtClean="0"/>
          </a:p>
          <a:p>
            <a:r>
              <a:rPr lang="en-US" sz="2800" dirty="0" smtClean="0">
                <a:latin typeface="Garamond" pitchFamily="18" charset="0"/>
              </a:rPr>
              <a:t>The </a:t>
            </a:r>
            <a:r>
              <a:rPr lang="en-US" sz="2800" b="1" dirty="0" smtClean="0">
                <a:latin typeface="Garamond" pitchFamily="18" charset="0"/>
              </a:rPr>
              <a:t>Results Chain </a:t>
            </a:r>
            <a:r>
              <a:rPr lang="en-US" sz="2800" dirty="0" smtClean="0">
                <a:latin typeface="Garamond" pitchFamily="18" charset="0"/>
              </a:rPr>
              <a:t>describes </a:t>
            </a:r>
            <a:r>
              <a:rPr lang="en-US" sz="2800" i="1" dirty="0" smtClean="0">
                <a:latin typeface="Garamond" pitchFamily="18" charset="0"/>
              </a:rPr>
              <a:t>how the various aspects of a process should feed into one another, </a:t>
            </a:r>
            <a:r>
              <a:rPr lang="en-US" sz="2800" dirty="0" smtClean="0">
                <a:latin typeface="Garamond" pitchFamily="18" charset="0"/>
              </a:rPr>
              <a:t>eventually producing the desired result in an efficient and effective manner.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EC3DA9F-03D1-4391-9095-33822EFC6E83}" type="slidenum">
              <a:rPr lang="en-US" smtClean="0"/>
              <a:pPr/>
              <a:t>8</a:t>
            </a:fld>
            <a:endParaRPr lang="en-US"/>
          </a:p>
        </p:txBody>
      </p:sp>
      <p:grpSp>
        <p:nvGrpSpPr>
          <p:cNvPr id="2" name="Group 18"/>
          <p:cNvGrpSpPr/>
          <p:nvPr/>
        </p:nvGrpSpPr>
        <p:grpSpPr>
          <a:xfrm>
            <a:off x="285720" y="2071678"/>
            <a:ext cx="8610600" cy="2524125"/>
            <a:chOff x="152400" y="1676400"/>
            <a:chExt cx="8610600" cy="2524125"/>
          </a:xfrm>
        </p:grpSpPr>
        <p:grpSp>
          <p:nvGrpSpPr>
            <p:cNvPr id="5" name="Group 11"/>
            <p:cNvGrpSpPr/>
            <p:nvPr/>
          </p:nvGrpSpPr>
          <p:grpSpPr>
            <a:xfrm>
              <a:off x="228600" y="1676400"/>
              <a:ext cx="8534400" cy="2047875"/>
              <a:chOff x="228600" y="1905000"/>
              <a:chExt cx="8534400" cy="2047875"/>
            </a:xfrm>
          </p:grpSpPr>
          <p:graphicFrame>
            <p:nvGraphicFramePr>
              <p:cNvPr id="7" name="Diagram 6"/>
              <p:cNvGraphicFramePr/>
              <p:nvPr/>
            </p:nvGraphicFramePr>
            <p:xfrm>
              <a:off x="228600" y="2133600"/>
              <a:ext cx="8534400" cy="1819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6" name="Text Box 2"/>
              <p:cNvSpPr txBox="1">
                <a:spLocks noChangeArrowheads="1"/>
              </p:cNvSpPr>
              <p:nvPr/>
            </p:nvSpPr>
            <p:spPr bwMode="auto">
              <a:xfrm>
                <a:off x="4495800" y="1905000"/>
                <a:ext cx="2447925"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EFFECTIVENESS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p:cNvSpPr>
              <p:nvPr/>
            </p:nvSpPr>
            <p:spPr bwMode="auto">
              <a:xfrm rot="5400000">
                <a:off x="1563687" y="1236663"/>
                <a:ext cx="130175" cy="2686050"/>
              </a:xfrm>
              <a:prstGeom prst="leftBracket">
                <a:avLst>
                  <a:gd name="adj" fmla="val 129762"/>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Text Box 4"/>
              <p:cNvSpPr txBox="1">
                <a:spLocks noChangeArrowheads="1"/>
              </p:cNvSpPr>
              <p:nvPr/>
            </p:nvSpPr>
            <p:spPr bwMode="auto">
              <a:xfrm>
                <a:off x="381000" y="1905000"/>
                <a:ext cx="2590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EFFICIENCY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AutoShape 5"/>
              <p:cNvSpPr>
                <a:spLocks/>
              </p:cNvSpPr>
              <p:nvPr/>
            </p:nvSpPr>
            <p:spPr bwMode="auto">
              <a:xfrm rot="5400000">
                <a:off x="5692777" y="-120651"/>
                <a:ext cx="130172" cy="5400677"/>
              </a:xfrm>
              <a:prstGeom prst="leftBracket">
                <a:avLst>
                  <a:gd name="adj" fmla="val 250595"/>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0" name="AutoShape 6"/>
            <p:cNvSpPr>
              <a:spLocks/>
            </p:cNvSpPr>
            <p:nvPr/>
          </p:nvSpPr>
          <p:spPr bwMode="auto">
            <a:xfrm rot="-5400000">
              <a:off x="1538288" y="1966911"/>
              <a:ext cx="123825" cy="2743202"/>
            </a:xfrm>
            <a:prstGeom prst="leftBracket">
              <a:avLst>
                <a:gd name="adj" fmla="val 139103"/>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152400" y="3429000"/>
              <a:ext cx="2881312" cy="771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n-US" sz="1600" b="0" i="1" u="none" strike="noStrike" cap="none" normalizeH="0" baseline="0" dirty="0" smtClean="0">
                  <a:ln>
                    <a:noFill/>
                  </a:ln>
                  <a:solidFill>
                    <a:schemeClr val="tx1"/>
                  </a:solidFill>
                  <a:effectLst/>
                  <a:latin typeface="Arial" pitchFamily="34" charset="0"/>
                  <a:cs typeface="Arial" pitchFamily="34" charset="0"/>
                </a:rPr>
                <a:t>SHORT to MEDIUM term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AutoShape 8"/>
            <p:cNvSpPr>
              <a:spLocks/>
            </p:cNvSpPr>
            <p:nvPr/>
          </p:nvSpPr>
          <p:spPr bwMode="auto">
            <a:xfrm rot="-5400000">
              <a:off x="3819525" y="2505075"/>
              <a:ext cx="133350" cy="1676400"/>
            </a:xfrm>
            <a:prstGeom prst="leftBracket">
              <a:avLst>
                <a:gd name="adj" fmla="val 7619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Text Box 9"/>
            <p:cNvSpPr txBox="1">
              <a:spLocks noChangeArrowheads="1"/>
            </p:cNvSpPr>
            <p:nvPr/>
          </p:nvSpPr>
          <p:spPr bwMode="auto">
            <a:xfrm>
              <a:off x="3048000" y="3429000"/>
              <a:ext cx="1652588" cy="276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1" u="none" strike="noStrike" cap="none" normalizeH="0" baseline="0" dirty="0" smtClean="0">
                  <a:ln>
                    <a:noFill/>
                  </a:ln>
                  <a:solidFill>
                    <a:schemeClr val="tx1"/>
                  </a:solidFill>
                  <a:effectLst/>
                  <a:latin typeface="Arial" pitchFamily="34" charset="0"/>
                  <a:cs typeface="Arial" pitchFamily="34" charset="0"/>
                </a:rPr>
                <a:t>MEDIUM term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AutoShape 10"/>
            <p:cNvSpPr>
              <a:spLocks/>
            </p:cNvSpPr>
            <p:nvPr/>
          </p:nvSpPr>
          <p:spPr bwMode="auto">
            <a:xfrm rot="-5400000">
              <a:off x="6553200" y="1600200"/>
              <a:ext cx="152401" cy="3505200"/>
            </a:xfrm>
            <a:prstGeom prst="leftBracket">
              <a:avLst>
                <a:gd name="adj" fmla="val 159444"/>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Text Box 11"/>
            <p:cNvSpPr txBox="1">
              <a:spLocks noChangeArrowheads="1"/>
            </p:cNvSpPr>
            <p:nvPr/>
          </p:nvSpPr>
          <p:spPr bwMode="auto">
            <a:xfrm>
              <a:off x="6148388" y="3429000"/>
              <a:ext cx="1652587" cy="276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1" u="none" strike="noStrike" cap="none" normalizeH="0" baseline="0" dirty="0" smtClean="0">
                  <a:ln>
                    <a:noFill/>
                  </a:ln>
                  <a:solidFill>
                    <a:schemeClr val="tx1"/>
                  </a:solidFill>
                  <a:effectLst/>
                  <a:latin typeface="Arial" pitchFamily="34" charset="0"/>
                  <a:cs typeface="Arial" pitchFamily="34" charset="0"/>
                </a:rPr>
                <a:t>LONG term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 name="Title 1"/>
          <p:cNvSpPr>
            <a:spLocks noGrp="1"/>
          </p:cNvSpPr>
          <p:nvPr>
            <p:ph type="title"/>
          </p:nvPr>
        </p:nvSpPr>
        <p:spPr>
          <a:xfrm>
            <a:off x="76200" y="274638"/>
            <a:ext cx="8229600" cy="792162"/>
          </a:xfrm>
        </p:spPr>
        <p:txBody>
          <a:bodyPr>
            <a:noAutofit/>
          </a:bodyPr>
          <a:lstStyle/>
          <a:p>
            <a:pPr algn="l"/>
            <a:r>
              <a:rPr lang="en-US" sz="2400" b="1" dirty="0" smtClean="0">
                <a:solidFill>
                  <a:schemeClr val="accent6"/>
                </a:solidFill>
                <a:latin typeface="Garamond" pitchFamily="18" charset="0"/>
                <a:ea typeface="MS PMincho" pitchFamily="18" charset="-128"/>
              </a:rPr>
              <a:t>Monitoring &amp; Evaluation</a:t>
            </a:r>
            <a:br>
              <a:rPr lang="en-US" sz="2400" b="1" dirty="0" smtClean="0">
                <a:solidFill>
                  <a:schemeClr val="accent6"/>
                </a:solidFill>
                <a:latin typeface="Garamond" pitchFamily="18" charset="0"/>
                <a:ea typeface="MS PMincho" pitchFamily="18" charset="-128"/>
              </a:rPr>
            </a:br>
            <a:endParaRPr lang="en-US" sz="2400" b="1" dirty="0">
              <a:solidFill>
                <a:schemeClr val="accent6"/>
              </a:solidFill>
              <a:latin typeface="Garamond"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534400" cy="5486400"/>
          </a:xfrm>
        </p:spPr>
        <p:txBody>
          <a:bodyPr>
            <a:noAutofit/>
          </a:bodyPr>
          <a:lstStyle/>
          <a:p>
            <a:pPr algn="just"/>
            <a:r>
              <a:rPr lang="en-US" sz="2000" b="1" dirty="0" smtClean="0">
                <a:latin typeface="Garamond" pitchFamily="18" charset="0"/>
              </a:rPr>
              <a:t>INPUTS </a:t>
            </a:r>
            <a:r>
              <a:rPr lang="en-US" sz="2000" dirty="0" smtClean="0">
                <a:latin typeface="Garamond" pitchFamily="18" charset="0"/>
              </a:rPr>
              <a:t>refer to the human, financial, technical, and material resources used to complete the Activities required by the project/program.</a:t>
            </a:r>
          </a:p>
          <a:p>
            <a:pPr algn="just"/>
            <a:r>
              <a:rPr lang="en-US" sz="2000" b="1" dirty="0" smtClean="0">
                <a:latin typeface="Garamond" pitchFamily="18" charset="0"/>
              </a:rPr>
              <a:t>ACTIVITIES </a:t>
            </a:r>
            <a:r>
              <a:rPr lang="en-US" sz="2000" dirty="0" smtClean="0">
                <a:latin typeface="Garamond" pitchFamily="18" charset="0"/>
              </a:rPr>
              <a:t>are the actions, operations and methodologies employed by the project/program to produce its targeted Output.</a:t>
            </a:r>
          </a:p>
          <a:p>
            <a:pPr algn="just"/>
            <a:r>
              <a:rPr lang="en-US" sz="2000" b="1" dirty="0" smtClean="0">
                <a:latin typeface="Garamond" pitchFamily="18" charset="0"/>
              </a:rPr>
              <a:t>OUTPUTS </a:t>
            </a:r>
            <a:r>
              <a:rPr lang="en-US" sz="2000" dirty="0" smtClean="0">
                <a:latin typeface="Garamond" pitchFamily="18" charset="0"/>
              </a:rPr>
              <a:t>are concerned with the quantity and quality of the goods and services produced by the project/program/policy, with the intention of effecting a desired change (Outcome).</a:t>
            </a:r>
          </a:p>
          <a:p>
            <a:pPr algn="just"/>
            <a:r>
              <a:rPr lang="en-US" sz="2000" b="1" dirty="0" smtClean="0">
                <a:latin typeface="Garamond" pitchFamily="18" charset="0"/>
              </a:rPr>
              <a:t>OUTCOMES </a:t>
            </a:r>
            <a:r>
              <a:rPr lang="en-US" sz="2000" dirty="0" smtClean="0">
                <a:latin typeface="Garamond" pitchFamily="18" charset="0"/>
              </a:rPr>
              <a:t>are concerned with expected economic, socio-cultural, institutional, technological or environmental effects for the target community or institutions that are produced by the project/program/policy, with the intention of contributing to a higher strategic goal (Impact).</a:t>
            </a:r>
          </a:p>
          <a:p>
            <a:pPr algn="just"/>
            <a:r>
              <a:rPr lang="en-US" sz="2000" b="1" dirty="0" smtClean="0">
                <a:latin typeface="Garamond" pitchFamily="18" charset="0"/>
              </a:rPr>
              <a:t>IMPACT </a:t>
            </a:r>
            <a:r>
              <a:rPr lang="en-US" sz="2000" dirty="0" smtClean="0">
                <a:latin typeface="Garamond" pitchFamily="18" charset="0"/>
              </a:rPr>
              <a:t>is concerned with the long term economic, socio-cultural, institutional, technological or environmental effects of the Inputs, Activities, Outputs, and Outcomes on a given community or institutions, whether planned or unplanned.</a:t>
            </a:r>
          </a:p>
          <a:p>
            <a:pPr algn="just"/>
            <a:r>
              <a:rPr lang="en-US" sz="2000" b="1" dirty="0" smtClean="0">
                <a:latin typeface="Garamond" pitchFamily="18" charset="0"/>
              </a:rPr>
              <a:t>SUSTAINABILITY </a:t>
            </a:r>
            <a:r>
              <a:rPr lang="en-US" sz="2000" dirty="0" smtClean="0">
                <a:latin typeface="Garamond" pitchFamily="18" charset="0"/>
              </a:rPr>
              <a:t>is concerned with whether the Impact can be maintained,</a:t>
            </a:r>
            <a:r>
              <a:rPr lang="en-US" sz="2000" b="1" dirty="0" smtClean="0">
                <a:latin typeface="Garamond" pitchFamily="18" charset="0"/>
              </a:rPr>
              <a:t> </a:t>
            </a:r>
            <a:r>
              <a:rPr lang="en-US" sz="2000" dirty="0" smtClean="0">
                <a:latin typeface="Garamond" pitchFamily="18" charset="0"/>
              </a:rPr>
              <a:t>replicated, and institutionalized following the completion of the project/program.</a:t>
            </a:r>
          </a:p>
          <a:p>
            <a:pPr algn="just"/>
            <a:endParaRPr lang="en-US" sz="2000" dirty="0" smtClean="0">
              <a:latin typeface="Garamond" pitchFamily="18" charset="0"/>
            </a:endParaRPr>
          </a:p>
          <a:p>
            <a:pPr algn="just"/>
            <a:endParaRPr lang="en-US" sz="2000" dirty="0">
              <a:latin typeface="Garamond" pitchFamily="18" charset="0"/>
            </a:endParaRPr>
          </a:p>
        </p:txBody>
      </p:sp>
      <p:sp>
        <p:nvSpPr>
          <p:cNvPr id="4" name="Slide Number Placeholder 3"/>
          <p:cNvSpPr>
            <a:spLocks noGrp="1"/>
          </p:cNvSpPr>
          <p:nvPr>
            <p:ph type="sldNum" sz="quarter" idx="12"/>
          </p:nvPr>
        </p:nvSpPr>
        <p:spPr/>
        <p:txBody>
          <a:bodyPr/>
          <a:lstStyle/>
          <a:p>
            <a:fld id="{3EC3DA9F-03D1-4391-9095-33822EFC6E83}" type="slidenum">
              <a:rPr lang="en-US" smtClean="0"/>
              <a:pPr/>
              <a:t>9</a:t>
            </a:fld>
            <a:endParaRPr lang="en-US"/>
          </a:p>
        </p:txBody>
      </p:sp>
      <p:sp>
        <p:nvSpPr>
          <p:cNvPr id="7" name="Title 1"/>
          <p:cNvSpPr>
            <a:spLocks noGrp="1"/>
          </p:cNvSpPr>
          <p:nvPr>
            <p:ph type="title"/>
          </p:nvPr>
        </p:nvSpPr>
        <p:spPr>
          <a:xfrm>
            <a:off x="76200" y="0"/>
            <a:ext cx="8229600" cy="792162"/>
          </a:xfrm>
        </p:spPr>
        <p:txBody>
          <a:bodyPr>
            <a:noAutofit/>
          </a:bodyPr>
          <a:lstStyle/>
          <a:p>
            <a:pPr algn="l"/>
            <a:r>
              <a:rPr lang="en-US" sz="2400" b="1" dirty="0" smtClean="0">
                <a:solidFill>
                  <a:schemeClr val="accent6"/>
                </a:solidFill>
                <a:latin typeface="Garamond" pitchFamily="18" charset="0"/>
                <a:ea typeface="MS PMincho" pitchFamily="18" charset="-128"/>
              </a:rPr>
              <a:t>Monitoring &amp; Evaluation</a:t>
            </a:r>
            <a:br>
              <a:rPr lang="en-US" sz="2400" b="1" dirty="0" smtClean="0">
                <a:solidFill>
                  <a:schemeClr val="accent6"/>
                </a:solidFill>
                <a:latin typeface="Garamond" pitchFamily="18" charset="0"/>
                <a:ea typeface="MS PMincho" pitchFamily="18" charset="-128"/>
              </a:rPr>
            </a:br>
            <a:endParaRPr lang="en-US" sz="2400" b="1" dirty="0">
              <a:solidFill>
                <a:schemeClr val="accent6"/>
              </a:solidFill>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Powerpoint">
  <a:themeElements>
    <a:clrScheme name="Standard Powerpoi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Standard Powerpoint">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Powerpoin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ndard Powerpoin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ndard Powerpoin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ndard Powerpoin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Standard Powerpoin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Standard Powerpoin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Standard Powerpoi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Standard Powerpoin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ndard Powerpoin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HD:Users:michaelhugman:Desktop:Microsoft Office 2004:Templates:My Templates:Standard Powerpoint.pot</Template>
  <TotalTime>23746</TotalTime>
  <Words>1847</Words>
  <Application>Microsoft Office PowerPoint</Application>
  <PresentationFormat>On-screen Show (4:3)</PresentationFormat>
  <Paragraphs>190</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PGothic</vt:lpstr>
      <vt:lpstr>MS PMincho</vt:lpstr>
      <vt:lpstr>Arial</vt:lpstr>
      <vt:lpstr>Garamond</vt:lpstr>
      <vt:lpstr>Wingdings</vt:lpstr>
      <vt:lpstr>Wingdings 2</vt:lpstr>
      <vt:lpstr>Standard Powerpoint</vt:lpstr>
      <vt:lpstr>Enhancing Sustainable Development Goals (SDGs) Monitoring and Reporting for Effective Planning and Budgeting at National &amp; Sub-National Levels </vt:lpstr>
      <vt:lpstr>Outline</vt:lpstr>
      <vt:lpstr>   Introduction</vt:lpstr>
      <vt:lpstr>   Introduction</vt:lpstr>
      <vt:lpstr>   Introduction</vt:lpstr>
      <vt:lpstr>Monitoring &amp; Evaluation </vt:lpstr>
      <vt:lpstr>Monitoring &amp; Evaluation </vt:lpstr>
      <vt:lpstr>Monitoring &amp; Evaluation </vt:lpstr>
      <vt:lpstr>Monitoring &amp; Evaluation </vt:lpstr>
      <vt:lpstr>   Proposed M&amp;E Structure for SDGs</vt:lpstr>
      <vt:lpstr>   Proposed M&amp;E Structure for SDGs</vt:lpstr>
      <vt:lpstr>   Proposed M&amp;E Structure for SDGs</vt:lpstr>
      <vt:lpstr>Proposed M&amp;E Structure for SDGs</vt:lpstr>
      <vt:lpstr>Proposed M&amp;E Structure for SDGs</vt:lpstr>
      <vt:lpstr>Challenges</vt:lpstr>
      <vt:lpstr>Way Forward</vt:lpstr>
      <vt:lpstr>Way Forward</vt:lpstr>
      <vt:lpstr>Way Forward</vt:lpstr>
      <vt:lpstr>   Thank You</vt:lpstr>
    </vt:vector>
  </TitlesOfParts>
  <Company>Nigerian Ministry of Finance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SESSION ON 2008 FISCAL STRATEGY</dc:title>
  <dc:creator>Michael Hugman</dc:creator>
  <cp:lastModifiedBy>MIN-HEALTH-MDA</cp:lastModifiedBy>
  <cp:revision>461</cp:revision>
  <cp:lastPrinted>2007-01-05T13:12:21Z</cp:lastPrinted>
  <dcterms:created xsi:type="dcterms:W3CDTF">2007-08-31T13:34:31Z</dcterms:created>
  <dcterms:modified xsi:type="dcterms:W3CDTF">2016-08-23T07:41:57Z</dcterms:modified>
</cp:coreProperties>
</file>