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98" r:id="rId3"/>
    <p:sldId id="291" r:id="rId4"/>
    <p:sldId id="294" r:id="rId5"/>
    <p:sldId id="299" r:id="rId6"/>
    <p:sldId id="300" r:id="rId7"/>
    <p:sldId id="296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2993EA5-2EA7-4532-8379-613B6B1339F4}">
          <p14:sldIdLst>
            <p14:sldId id="261"/>
            <p14:sldId id="298"/>
            <p14:sldId id="291"/>
            <p14:sldId id="294"/>
            <p14:sldId id="299"/>
            <p14:sldId id="300"/>
            <p14:sldId id="2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E39"/>
    <a:srgbClr val="003E1C"/>
    <a:srgbClr val="477F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46" autoAdjust="0"/>
    <p:restoredTop sz="91695" autoAdjust="0"/>
  </p:normalViewPr>
  <p:slideViewPr>
    <p:cSldViewPr>
      <p:cViewPr varScale="1">
        <p:scale>
          <a:sx n="71" d="100"/>
          <a:sy n="71" d="100"/>
        </p:scale>
        <p:origin x="157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278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jp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9930CE-0EF6-4E96-B858-13E634976FF2}" type="doc">
      <dgm:prSet loTypeId="urn:microsoft.com/office/officeart/2005/8/layout/vList4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9326A0D-4189-46C7-B8C1-4BFBFA707344}">
      <dgm:prSet phldrT="[Text]" custT="1"/>
      <dgm:spPr/>
      <dgm:t>
        <a:bodyPr/>
        <a:lstStyle/>
        <a:p>
          <a:r>
            <a:rPr lang="en-US" sz="2400" dirty="0"/>
            <a:t>Following the last NGF meeting, two states approved take-off grants for their SSHIA, </a:t>
          </a:r>
          <a:r>
            <a:rPr lang="en-US" sz="2400" dirty="0" err="1"/>
            <a:t>i.e</a:t>
          </a:r>
          <a:r>
            <a:rPr lang="en-US" sz="2400" dirty="0"/>
            <a:t>, </a:t>
          </a:r>
          <a:r>
            <a:rPr lang="en-US" sz="2400" b="1" dirty="0"/>
            <a:t>Osun and Benue States</a:t>
          </a:r>
        </a:p>
      </dgm:t>
    </dgm:pt>
    <dgm:pt modelId="{0EFBFB04-5722-4E5A-9F68-098B81A954AD}" type="parTrans" cxnId="{C99C3987-D66D-4532-9305-E9591EA40A0D}">
      <dgm:prSet/>
      <dgm:spPr/>
      <dgm:t>
        <a:bodyPr/>
        <a:lstStyle/>
        <a:p>
          <a:endParaRPr lang="en-US"/>
        </a:p>
      </dgm:t>
    </dgm:pt>
    <dgm:pt modelId="{25A61304-B8E7-4F81-8948-FBA49CEC3553}" type="sibTrans" cxnId="{C99C3987-D66D-4532-9305-E9591EA40A0D}">
      <dgm:prSet/>
      <dgm:spPr/>
      <dgm:t>
        <a:bodyPr/>
        <a:lstStyle/>
        <a:p>
          <a:endParaRPr lang="en-US"/>
        </a:p>
      </dgm:t>
    </dgm:pt>
    <dgm:pt modelId="{F1FC0CE0-0047-4A12-931D-E6A0DC7BE31C}">
      <dgm:prSet phldrT="[Text]" custT="1"/>
      <dgm:spPr/>
      <dgm:t>
        <a:bodyPr/>
        <a:lstStyle/>
        <a:p>
          <a:r>
            <a:rPr lang="en-US" sz="2400" b="1" dirty="0"/>
            <a:t>Ogun State </a:t>
          </a:r>
          <a:r>
            <a:rPr lang="en-US" sz="2400" dirty="0"/>
            <a:t>has paid the necessary financial contribution of N100 million as part of expression of interest for BHCPF</a:t>
          </a:r>
        </a:p>
      </dgm:t>
    </dgm:pt>
    <dgm:pt modelId="{B43FEF2D-3E38-4B79-849B-9A5A5E096BB0}" type="parTrans" cxnId="{B884E004-E96F-4B7E-AE66-3677873F46D8}">
      <dgm:prSet/>
      <dgm:spPr/>
      <dgm:t>
        <a:bodyPr/>
        <a:lstStyle/>
        <a:p>
          <a:endParaRPr lang="en-US"/>
        </a:p>
      </dgm:t>
    </dgm:pt>
    <dgm:pt modelId="{9F508F3D-25E0-44E9-B881-F01C506098C6}" type="sibTrans" cxnId="{B884E004-E96F-4B7E-AE66-3677873F46D8}">
      <dgm:prSet/>
      <dgm:spPr/>
      <dgm:t>
        <a:bodyPr/>
        <a:lstStyle/>
        <a:p>
          <a:endParaRPr lang="en-US"/>
        </a:p>
      </dgm:t>
    </dgm:pt>
    <dgm:pt modelId="{8CAE123F-27A9-453A-9B7D-C06586DC94F0}">
      <dgm:prSet custT="1"/>
      <dgm:spPr/>
      <dgm:t>
        <a:bodyPr/>
        <a:lstStyle/>
        <a:p>
          <a:r>
            <a:rPr lang="en-US" sz="2400" dirty="0"/>
            <a:t>6 of the 8 states selected have written to express their interest in GAVI support. Taraba and Niger yet to do so.</a:t>
          </a:r>
        </a:p>
      </dgm:t>
    </dgm:pt>
    <dgm:pt modelId="{1A62921D-D98A-424B-91F5-C7BF30FDCD76}" type="parTrans" cxnId="{7A7F5DA1-25A3-484B-8BE4-73FB7B714499}">
      <dgm:prSet/>
      <dgm:spPr/>
      <dgm:t>
        <a:bodyPr/>
        <a:lstStyle/>
        <a:p>
          <a:endParaRPr lang="en-US"/>
        </a:p>
      </dgm:t>
    </dgm:pt>
    <dgm:pt modelId="{071259EB-6CDD-418C-990E-74343FC491D8}" type="sibTrans" cxnId="{7A7F5DA1-25A3-484B-8BE4-73FB7B714499}">
      <dgm:prSet/>
      <dgm:spPr/>
      <dgm:t>
        <a:bodyPr/>
        <a:lstStyle/>
        <a:p>
          <a:endParaRPr lang="en-US"/>
        </a:p>
      </dgm:t>
    </dgm:pt>
    <dgm:pt modelId="{D3C0E0CA-192E-4FD7-AB24-88FE4013BA98}" type="pres">
      <dgm:prSet presAssocID="{149930CE-0EF6-4E96-B858-13E634976FF2}" presName="linear" presStyleCnt="0">
        <dgm:presLayoutVars>
          <dgm:dir/>
          <dgm:resizeHandles val="exact"/>
        </dgm:presLayoutVars>
      </dgm:prSet>
      <dgm:spPr/>
    </dgm:pt>
    <dgm:pt modelId="{7CA125D5-2B7B-4D03-B577-DA73D00371CB}" type="pres">
      <dgm:prSet presAssocID="{79326A0D-4189-46C7-B8C1-4BFBFA707344}" presName="comp" presStyleCnt="0"/>
      <dgm:spPr/>
    </dgm:pt>
    <dgm:pt modelId="{595AF954-216B-4DAB-BB2C-F0F40DCB1F7B}" type="pres">
      <dgm:prSet presAssocID="{79326A0D-4189-46C7-B8C1-4BFBFA707344}" presName="box" presStyleLbl="node1" presStyleIdx="0" presStyleCnt="3"/>
      <dgm:spPr/>
    </dgm:pt>
    <dgm:pt modelId="{145635D4-9287-48F7-884F-20180ED8678E}" type="pres">
      <dgm:prSet presAssocID="{79326A0D-4189-46C7-B8C1-4BFBFA707344}" presName="img" presStyleLbl="fgImgPlace1" presStyleIdx="0" presStyleCnt="3" custScaleX="90566" custScaleY="88701" custLinFactNeighborX="167" custLinFactNeighborY="-40"/>
      <dgm:spPr>
        <a:blipFill>
          <a:blip xmlns:r="http://schemas.openxmlformats.org/officeDocument/2006/relationships" r:embed="rId1"/>
          <a:srcRect/>
          <a:stretch>
            <a:fillRect t="-19000" b="-19000"/>
          </a:stretch>
        </a:blipFill>
      </dgm:spPr>
    </dgm:pt>
    <dgm:pt modelId="{0730D8FE-0B0C-41D8-A39F-8567648B2C0B}" type="pres">
      <dgm:prSet presAssocID="{79326A0D-4189-46C7-B8C1-4BFBFA707344}" presName="text" presStyleLbl="node1" presStyleIdx="0" presStyleCnt="3">
        <dgm:presLayoutVars>
          <dgm:bulletEnabled val="1"/>
        </dgm:presLayoutVars>
      </dgm:prSet>
      <dgm:spPr/>
    </dgm:pt>
    <dgm:pt modelId="{0B9A3FD0-0BCB-496A-9CC2-36BA2C39E1B8}" type="pres">
      <dgm:prSet presAssocID="{25A61304-B8E7-4F81-8948-FBA49CEC3553}" presName="spacer" presStyleCnt="0"/>
      <dgm:spPr/>
    </dgm:pt>
    <dgm:pt modelId="{93C2D029-DEFE-4D1E-9F92-5BF7F9E12917}" type="pres">
      <dgm:prSet presAssocID="{F1FC0CE0-0047-4A12-931D-E6A0DC7BE31C}" presName="comp" presStyleCnt="0"/>
      <dgm:spPr/>
    </dgm:pt>
    <dgm:pt modelId="{40D74948-B831-479A-B18B-36CA70E52F0C}" type="pres">
      <dgm:prSet presAssocID="{F1FC0CE0-0047-4A12-931D-E6A0DC7BE31C}" presName="box" presStyleLbl="node1" presStyleIdx="1" presStyleCnt="3" custLinFactNeighborX="1181" custLinFactNeighborY="-69"/>
      <dgm:spPr/>
    </dgm:pt>
    <dgm:pt modelId="{A9D0BD65-508C-438E-9F12-BB3FEC294695}" type="pres">
      <dgm:prSet presAssocID="{F1FC0CE0-0047-4A12-931D-E6A0DC7BE31C}" presName="img" presStyleLbl="fgImgPlace1" presStyleIdx="1" presStyleCnt="3" custLinFactNeighborX="1067" custLinFactNeighborY="4531"/>
      <dgm:spPr>
        <a:blipFill>
          <a:blip xmlns:r="http://schemas.openxmlformats.org/officeDocument/2006/relationships" r:embed="rId1"/>
          <a:srcRect/>
          <a:stretch>
            <a:fillRect t="-17000" b="-17000"/>
          </a:stretch>
        </a:blipFill>
      </dgm:spPr>
    </dgm:pt>
    <dgm:pt modelId="{FDBA9704-8F94-4A30-BADA-10AC069A3205}" type="pres">
      <dgm:prSet presAssocID="{F1FC0CE0-0047-4A12-931D-E6A0DC7BE31C}" presName="text" presStyleLbl="node1" presStyleIdx="1" presStyleCnt="3">
        <dgm:presLayoutVars>
          <dgm:bulletEnabled val="1"/>
        </dgm:presLayoutVars>
      </dgm:prSet>
      <dgm:spPr/>
    </dgm:pt>
    <dgm:pt modelId="{F29E4266-A18A-4B2E-B9A7-605688D6613C}" type="pres">
      <dgm:prSet presAssocID="{9F508F3D-25E0-44E9-B881-F01C506098C6}" presName="spacer" presStyleCnt="0"/>
      <dgm:spPr/>
    </dgm:pt>
    <dgm:pt modelId="{9E2B9249-BBF0-4B95-AB71-0702732D0C25}" type="pres">
      <dgm:prSet presAssocID="{8CAE123F-27A9-453A-9B7D-C06586DC94F0}" presName="comp" presStyleCnt="0"/>
      <dgm:spPr/>
    </dgm:pt>
    <dgm:pt modelId="{CAE70670-CAC5-4A1A-9640-099C6E65950D}" type="pres">
      <dgm:prSet presAssocID="{8CAE123F-27A9-453A-9B7D-C06586DC94F0}" presName="box" presStyleLbl="node1" presStyleIdx="2" presStyleCnt="3"/>
      <dgm:spPr/>
    </dgm:pt>
    <dgm:pt modelId="{0A36D4A1-2F62-4805-B726-6583D450FDD3}" type="pres">
      <dgm:prSet presAssocID="{8CAE123F-27A9-453A-9B7D-C06586DC94F0}" presName="img" presStyleLbl="fgImgPlace1" presStyleIdx="2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1000" b="-31000"/>
          </a:stretch>
        </a:blipFill>
      </dgm:spPr>
    </dgm:pt>
    <dgm:pt modelId="{F435120B-8B1B-41B2-804E-97B441BAB698}" type="pres">
      <dgm:prSet presAssocID="{8CAE123F-27A9-453A-9B7D-C06586DC94F0}" presName="text" presStyleLbl="node1" presStyleIdx="2" presStyleCnt="3">
        <dgm:presLayoutVars>
          <dgm:bulletEnabled val="1"/>
        </dgm:presLayoutVars>
      </dgm:prSet>
      <dgm:spPr/>
    </dgm:pt>
  </dgm:ptLst>
  <dgm:cxnLst>
    <dgm:cxn modelId="{B884E004-E96F-4B7E-AE66-3677873F46D8}" srcId="{149930CE-0EF6-4E96-B858-13E634976FF2}" destId="{F1FC0CE0-0047-4A12-931D-E6A0DC7BE31C}" srcOrd="1" destOrd="0" parTransId="{B43FEF2D-3E38-4B79-849B-9A5A5E096BB0}" sibTransId="{9F508F3D-25E0-44E9-B881-F01C506098C6}"/>
    <dgm:cxn modelId="{C7C6760D-6845-49B8-BE0F-FC57E8AC1221}" type="presOf" srcId="{79326A0D-4189-46C7-B8C1-4BFBFA707344}" destId="{0730D8FE-0B0C-41D8-A39F-8567648B2C0B}" srcOrd="1" destOrd="0" presId="urn:microsoft.com/office/officeart/2005/8/layout/vList4"/>
    <dgm:cxn modelId="{BBEE4634-20E8-42CB-B66C-BEA1233224D2}" type="presOf" srcId="{8CAE123F-27A9-453A-9B7D-C06586DC94F0}" destId="{CAE70670-CAC5-4A1A-9640-099C6E65950D}" srcOrd="0" destOrd="0" presId="urn:microsoft.com/office/officeart/2005/8/layout/vList4"/>
    <dgm:cxn modelId="{FBC5683A-8ED8-49E9-BA11-B31A96335951}" type="presOf" srcId="{79326A0D-4189-46C7-B8C1-4BFBFA707344}" destId="{595AF954-216B-4DAB-BB2C-F0F40DCB1F7B}" srcOrd="0" destOrd="0" presId="urn:microsoft.com/office/officeart/2005/8/layout/vList4"/>
    <dgm:cxn modelId="{189F7E3C-6207-4853-93E6-27D7C7E006E2}" type="presOf" srcId="{F1FC0CE0-0047-4A12-931D-E6A0DC7BE31C}" destId="{40D74948-B831-479A-B18B-36CA70E52F0C}" srcOrd="0" destOrd="0" presId="urn:microsoft.com/office/officeart/2005/8/layout/vList4"/>
    <dgm:cxn modelId="{4510D850-CCD2-4A6E-A844-14CC22FFB660}" type="presOf" srcId="{8CAE123F-27A9-453A-9B7D-C06586DC94F0}" destId="{F435120B-8B1B-41B2-804E-97B441BAB698}" srcOrd="1" destOrd="0" presId="urn:microsoft.com/office/officeart/2005/8/layout/vList4"/>
    <dgm:cxn modelId="{C99C3987-D66D-4532-9305-E9591EA40A0D}" srcId="{149930CE-0EF6-4E96-B858-13E634976FF2}" destId="{79326A0D-4189-46C7-B8C1-4BFBFA707344}" srcOrd="0" destOrd="0" parTransId="{0EFBFB04-5722-4E5A-9F68-098B81A954AD}" sibTransId="{25A61304-B8E7-4F81-8948-FBA49CEC3553}"/>
    <dgm:cxn modelId="{7A7F5DA1-25A3-484B-8BE4-73FB7B714499}" srcId="{149930CE-0EF6-4E96-B858-13E634976FF2}" destId="{8CAE123F-27A9-453A-9B7D-C06586DC94F0}" srcOrd="2" destOrd="0" parTransId="{1A62921D-D98A-424B-91F5-C7BF30FDCD76}" sibTransId="{071259EB-6CDD-418C-990E-74343FC491D8}"/>
    <dgm:cxn modelId="{EAF0C9BD-82EA-41B0-90AE-BCBDDB7F1704}" type="presOf" srcId="{149930CE-0EF6-4E96-B858-13E634976FF2}" destId="{D3C0E0CA-192E-4FD7-AB24-88FE4013BA98}" srcOrd="0" destOrd="0" presId="urn:microsoft.com/office/officeart/2005/8/layout/vList4"/>
    <dgm:cxn modelId="{85ACF2FB-95C5-4578-9D72-A35E15CDA907}" type="presOf" srcId="{F1FC0CE0-0047-4A12-931D-E6A0DC7BE31C}" destId="{FDBA9704-8F94-4A30-BADA-10AC069A3205}" srcOrd="1" destOrd="0" presId="urn:microsoft.com/office/officeart/2005/8/layout/vList4"/>
    <dgm:cxn modelId="{2D951943-B725-4862-89BA-C109A28D33FF}" type="presParOf" srcId="{D3C0E0CA-192E-4FD7-AB24-88FE4013BA98}" destId="{7CA125D5-2B7B-4D03-B577-DA73D00371CB}" srcOrd="0" destOrd="0" presId="urn:microsoft.com/office/officeart/2005/8/layout/vList4"/>
    <dgm:cxn modelId="{92B393DB-AE33-49B3-B4DA-C37ED97D3B52}" type="presParOf" srcId="{7CA125D5-2B7B-4D03-B577-DA73D00371CB}" destId="{595AF954-216B-4DAB-BB2C-F0F40DCB1F7B}" srcOrd="0" destOrd="0" presId="urn:microsoft.com/office/officeart/2005/8/layout/vList4"/>
    <dgm:cxn modelId="{59F6264C-D5A0-4341-96CC-ADAF6A241C11}" type="presParOf" srcId="{7CA125D5-2B7B-4D03-B577-DA73D00371CB}" destId="{145635D4-9287-48F7-884F-20180ED8678E}" srcOrd="1" destOrd="0" presId="urn:microsoft.com/office/officeart/2005/8/layout/vList4"/>
    <dgm:cxn modelId="{8ADC6CED-EA0B-4C81-9810-205BAE814230}" type="presParOf" srcId="{7CA125D5-2B7B-4D03-B577-DA73D00371CB}" destId="{0730D8FE-0B0C-41D8-A39F-8567648B2C0B}" srcOrd="2" destOrd="0" presId="urn:microsoft.com/office/officeart/2005/8/layout/vList4"/>
    <dgm:cxn modelId="{8AB3CF9C-475E-4E12-A548-099995E4D7AC}" type="presParOf" srcId="{D3C0E0CA-192E-4FD7-AB24-88FE4013BA98}" destId="{0B9A3FD0-0BCB-496A-9CC2-36BA2C39E1B8}" srcOrd="1" destOrd="0" presId="urn:microsoft.com/office/officeart/2005/8/layout/vList4"/>
    <dgm:cxn modelId="{81679B7D-F5E4-44AF-A80C-FD1AD3FDB003}" type="presParOf" srcId="{D3C0E0CA-192E-4FD7-AB24-88FE4013BA98}" destId="{93C2D029-DEFE-4D1E-9F92-5BF7F9E12917}" srcOrd="2" destOrd="0" presId="urn:microsoft.com/office/officeart/2005/8/layout/vList4"/>
    <dgm:cxn modelId="{2F8C4895-AF63-4EE7-942D-A6B9828ACD83}" type="presParOf" srcId="{93C2D029-DEFE-4D1E-9F92-5BF7F9E12917}" destId="{40D74948-B831-479A-B18B-36CA70E52F0C}" srcOrd="0" destOrd="0" presId="urn:microsoft.com/office/officeart/2005/8/layout/vList4"/>
    <dgm:cxn modelId="{5810FED9-4532-45C6-93AA-5CC817042215}" type="presParOf" srcId="{93C2D029-DEFE-4D1E-9F92-5BF7F9E12917}" destId="{A9D0BD65-508C-438E-9F12-BB3FEC294695}" srcOrd="1" destOrd="0" presId="urn:microsoft.com/office/officeart/2005/8/layout/vList4"/>
    <dgm:cxn modelId="{E33B5CDA-E7C2-4982-BC61-44344FBBC4A9}" type="presParOf" srcId="{93C2D029-DEFE-4D1E-9F92-5BF7F9E12917}" destId="{FDBA9704-8F94-4A30-BADA-10AC069A3205}" srcOrd="2" destOrd="0" presId="urn:microsoft.com/office/officeart/2005/8/layout/vList4"/>
    <dgm:cxn modelId="{6F4B448B-215A-4A98-90B8-65CCAC63CB3F}" type="presParOf" srcId="{D3C0E0CA-192E-4FD7-AB24-88FE4013BA98}" destId="{F29E4266-A18A-4B2E-B9A7-605688D6613C}" srcOrd="3" destOrd="0" presId="urn:microsoft.com/office/officeart/2005/8/layout/vList4"/>
    <dgm:cxn modelId="{63CB5096-7098-499B-96BC-2F861595EA9D}" type="presParOf" srcId="{D3C0E0CA-192E-4FD7-AB24-88FE4013BA98}" destId="{9E2B9249-BBF0-4B95-AB71-0702732D0C25}" srcOrd="4" destOrd="0" presId="urn:microsoft.com/office/officeart/2005/8/layout/vList4"/>
    <dgm:cxn modelId="{BAFEDE5C-D336-4CAF-98A3-17F58639BC27}" type="presParOf" srcId="{9E2B9249-BBF0-4B95-AB71-0702732D0C25}" destId="{CAE70670-CAC5-4A1A-9640-099C6E65950D}" srcOrd="0" destOrd="0" presId="urn:microsoft.com/office/officeart/2005/8/layout/vList4"/>
    <dgm:cxn modelId="{E21201B9-2FB0-4D0F-89FC-10757CBCE709}" type="presParOf" srcId="{9E2B9249-BBF0-4B95-AB71-0702732D0C25}" destId="{0A36D4A1-2F62-4805-B726-6583D450FDD3}" srcOrd="1" destOrd="0" presId="urn:microsoft.com/office/officeart/2005/8/layout/vList4"/>
    <dgm:cxn modelId="{5924EB39-E054-4B90-B00C-23835002F5EA}" type="presParOf" srcId="{9E2B9249-BBF0-4B95-AB71-0702732D0C25}" destId="{F435120B-8B1B-41B2-804E-97B441BAB698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5AF954-216B-4DAB-BB2C-F0F40DCB1F7B}">
      <dsp:nvSpPr>
        <dsp:cNvPr id="0" name=""/>
        <dsp:cNvSpPr/>
      </dsp:nvSpPr>
      <dsp:spPr>
        <a:xfrm>
          <a:off x="0" y="0"/>
          <a:ext cx="7859216" cy="14176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Following the last NGF meeting, two states approved take-off grants for their SSHIA, </a:t>
          </a:r>
          <a:r>
            <a:rPr lang="en-US" sz="2400" kern="1200" dirty="0" err="1"/>
            <a:t>i.e</a:t>
          </a:r>
          <a:r>
            <a:rPr lang="en-US" sz="2400" kern="1200" dirty="0"/>
            <a:t>, </a:t>
          </a:r>
          <a:r>
            <a:rPr lang="en-US" sz="2400" b="1" kern="1200" dirty="0"/>
            <a:t>Osun and Benue States</a:t>
          </a:r>
        </a:p>
      </dsp:txBody>
      <dsp:txXfrm>
        <a:off x="1713608" y="0"/>
        <a:ext cx="6145607" cy="1417657"/>
      </dsp:txXfrm>
    </dsp:sp>
    <dsp:sp modelId="{145635D4-9287-48F7-884F-20180ED8678E}">
      <dsp:nvSpPr>
        <dsp:cNvPr id="0" name=""/>
        <dsp:cNvSpPr/>
      </dsp:nvSpPr>
      <dsp:spPr>
        <a:xfrm>
          <a:off x="218534" y="205384"/>
          <a:ext cx="1423555" cy="100598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/>
          <a:srcRect/>
          <a:stretch>
            <a:fillRect t="-19000" b="-19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0D74948-B831-479A-B18B-36CA70E52F0C}">
      <dsp:nvSpPr>
        <dsp:cNvPr id="0" name=""/>
        <dsp:cNvSpPr/>
      </dsp:nvSpPr>
      <dsp:spPr>
        <a:xfrm>
          <a:off x="0" y="1558445"/>
          <a:ext cx="7859216" cy="14176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Ogun State </a:t>
          </a:r>
          <a:r>
            <a:rPr lang="en-US" sz="2400" kern="1200" dirty="0"/>
            <a:t>has paid the necessary financial contribution of N100 million as part of expression of interest for BHCPF</a:t>
          </a:r>
        </a:p>
      </dsp:txBody>
      <dsp:txXfrm>
        <a:off x="1713608" y="1558445"/>
        <a:ext cx="6145607" cy="1417657"/>
      </dsp:txXfrm>
    </dsp:sp>
    <dsp:sp modelId="{A9D0BD65-508C-438E-9F12-BB3FEC294695}">
      <dsp:nvSpPr>
        <dsp:cNvPr id="0" name=""/>
        <dsp:cNvSpPr/>
      </dsp:nvSpPr>
      <dsp:spPr>
        <a:xfrm>
          <a:off x="158537" y="1752576"/>
          <a:ext cx="1571843" cy="113412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/>
          <a:srcRect/>
          <a:stretch>
            <a:fillRect t="-17000" b="-17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AE70670-CAC5-4A1A-9640-099C6E65950D}">
      <dsp:nvSpPr>
        <dsp:cNvPr id="0" name=""/>
        <dsp:cNvSpPr/>
      </dsp:nvSpPr>
      <dsp:spPr>
        <a:xfrm>
          <a:off x="0" y="3118846"/>
          <a:ext cx="7859216" cy="14176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6 of the 8 states selected have written to express their interest in GAVI support. Taraba and Niger yet to do so.</a:t>
          </a:r>
        </a:p>
      </dsp:txBody>
      <dsp:txXfrm>
        <a:off x="1713608" y="3118846"/>
        <a:ext cx="6145607" cy="1417657"/>
      </dsp:txXfrm>
    </dsp:sp>
    <dsp:sp modelId="{0A36D4A1-2F62-4805-B726-6583D450FDD3}">
      <dsp:nvSpPr>
        <dsp:cNvPr id="0" name=""/>
        <dsp:cNvSpPr/>
      </dsp:nvSpPr>
      <dsp:spPr>
        <a:xfrm>
          <a:off x="141765" y="3260612"/>
          <a:ext cx="1571843" cy="113412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1000" b="-31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349616F-C991-43E7-B441-0B29E80910D4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BCD5FE2-9F0A-43C4-A48B-B17B24FE2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731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20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79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232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Nigerians spends approximately US$4 billion on formula annually..</a:t>
            </a:r>
          </a:p>
          <a:p>
            <a:r>
              <a:rPr lang="en-US" dirty="0"/>
              <a:t>By promoting exclusive breastfeeding, we not only improve under-five outcomes, we contribute to increased household savings.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593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220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986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26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67EFE-F7E9-4360-B460-281DCC72F44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Excel_Worksheet.xls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package" Target="../embeddings/Microsoft_Excel_Worksheet1.xlsx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734DE6-F892-41E6-B6BC-8A4D903EA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846640" cy="1584175"/>
          </a:xfrm>
        </p:spPr>
        <p:txBody>
          <a:bodyPr>
            <a:normAutofit/>
          </a:bodyPr>
          <a:lstStyle/>
          <a:p>
            <a:r>
              <a:rPr lang="en-US" dirty="0"/>
              <a:t>NGF</a:t>
            </a:r>
            <a:br>
              <a:rPr lang="en-US" dirty="0"/>
            </a:br>
            <a:r>
              <a:rPr lang="en-US" dirty="0"/>
              <a:t>HEALTH UPDATE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77C6A74-411B-413E-A031-BBC489637B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57606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21</a:t>
            </a:r>
            <a:r>
              <a:rPr lang="en-US" baseline="30000" dirty="0"/>
              <a:t>st</a:t>
            </a:r>
            <a:r>
              <a:rPr lang="en-US" dirty="0"/>
              <a:t> August 2019</a:t>
            </a:r>
          </a:p>
        </p:txBody>
      </p:sp>
      <p:pic>
        <p:nvPicPr>
          <p:cNvPr id="6" name="Content Placeholder 6">
            <a:extLst>
              <a:ext uri="{FF2B5EF4-FFF2-40B4-BE49-F238E27FC236}">
                <a16:creationId xmlns:a16="http://schemas.microsoft.com/office/drawing/2014/main" id="{28093994-B4F6-4B83-BCC8-78DDC854F9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6375" y="3883580"/>
            <a:ext cx="1988221" cy="18722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A08E0B4-6062-4701-A948-6BC9954193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5936" y="4041068"/>
            <a:ext cx="1584175" cy="15572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C2544B6-D73E-4516-94CE-A26A9B8F4B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72200" y="4135608"/>
            <a:ext cx="1656183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165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CE772-3BEC-432D-A8AE-E64FD7628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980728"/>
            <a:ext cx="8003232" cy="576064"/>
          </a:xfrm>
        </p:spPr>
        <p:txBody>
          <a:bodyPr/>
          <a:lstStyle/>
          <a:p>
            <a:r>
              <a:rPr lang="en-US" sz="3400" dirty="0"/>
              <a:t>Updates from Last NGF meeting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F67176A-406D-4B1F-9CCE-8A7F412682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4532573"/>
              </p:ext>
            </p:extLst>
          </p:nvPr>
        </p:nvGraphicFramePr>
        <p:xfrm>
          <a:off x="827584" y="1700809"/>
          <a:ext cx="785921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63915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734DE6-F892-41E6-B6BC-8A4D903E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787" y="217489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Updates on Priorities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BD6A5F1-D56B-D240-9F80-59F7AE514870}"/>
              </a:ext>
            </a:extLst>
          </p:cNvPr>
          <p:cNvGrpSpPr/>
          <p:nvPr/>
        </p:nvGrpSpPr>
        <p:grpSpPr>
          <a:xfrm>
            <a:off x="107505" y="4042060"/>
            <a:ext cx="9020196" cy="2304257"/>
            <a:chOff x="128092" y="1340768"/>
            <a:chExt cx="9020196" cy="1573746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C5C5B37-B46B-8E48-BC87-04BFF0E036A7}"/>
                </a:ext>
              </a:extLst>
            </p:cNvPr>
            <p:cNvSpPr/>
            <p:nvPr/>
          </p:nvSpPr>
          <p:spPr>
            <a:xfrm>
              <a:off x="1928291" y="1353401"/>
              <a:ext cx="7219997" cy="1561113"/>
            </a:xfrm>
            <a:prstGeom prst="rect">
              <a:avLst/>
            </a:prstGeom>
            <a:noFill/>
            <a:ln>
              <a:solidFill>
                <a:srgbClr val="477F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742950" lvl="1" indent="-285750" fontAlgn="base">
                <a:spcBef>
                  <a:spcPct val="0"/>
                </a:spcBef>
                <a:spcAft>
                  <a:spcPct val="0"/>
                </a:spcAft>
                <a:buFont typeface="Courier New" panose="02070309020205020404" pitchFamily="49" charset="0"/>
                <a:buChar char="o"/>
              </a:pPr>
              <a:r>
                <a:rPr lang="en-US" b="1" dirty="0">
                  <a:solidFill>
                    <a:schemeClr val="tx1"/>
                  </a:solidFill>
                </a:rPr>
                <a:t>Nigeria 35 months WPV polio-free</a:t>
              </a:r>
            </a:p>
            <a:p>
              <a:pPr marL="742950" lvl="1" indent="-285750" fontAlgn="base">
                <a:spcBef>
                  <a:spcPct val="0"/>
                </a:spcBef>
                <a:spcAft>
                  <a:spcPct val="0"/>
                </a:spcAft>
                <a:buFont typeface="Courier New" panose="02070309020205020404" pitchFamily="49" charset="0"/>
                <a:buChar char="o"/>
              </a:pPr>
              <a:r>
                <a:rPr lang="en-US" dirty="0">
                  <a:solidFill>
                    <a:schemeClr val="tx1"/>
                  </a:solidFill>
                </a:rPr>
                <a:t>On the verge of being certified polio-free, </a:t>
              </a:r>
            </a:p>
            <a:p>
              <a:pPr marL="742950" lvl="1" indent="-285750" fontAlgn="base">
                <a:spcBef>
                  <a:spcPct val="0"/>
                </a:spcBef>
                <a:spcAft>
                  <a:spcPct val="0"/>
                </a:spcAft>
                <a:buFont typeface="Courier New" panose="02070309020205020404" pitchFamily="49" charset="0"/>
                <a:buChar char="o"/>
              </a:pPr>
              <a:r>
                <a:rPr lang="en-US" dirty="0">
                  <a:solidFill>
                    <a:schemeClr val="tx1"/>
                  </a:solidFill>
                </a:rPr>
                <a:t>Circulating vaccines derived Polio still prevalent in some States, an evidence of low immunization coverage</a:t>
              </a:r>
            </a:p>
            <a:p>
              <a:pPr lvl="1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chemeClr val="tx1"/>
                </a:solidFill>
              </a:endParaRPr>
            </a:p>
            <a:p>
              <a:pPr lvl="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chemeClr val="tx1"/>
                  </a:solidFill>
                </a:rPr>
                <a:t>Required Actions</a:t>
              </a:r>
              <a:r>
                <a:rPr lang="en-US" dirty="0">
                  <a:solidFill>
                    <a:schemeClr val="tx1"/>
                  </a:solidFill>
                </a:rPr>
                <a:t>- Step-up surveillance, support National Polio Campaign Days</a:t>
              </a:r>
            </a:p>
            <a:p>
              <a:pPr lvl="1" fontAlgn="base">
                <a:spcBef>
                  <a:spcPct val="0"/>
                </a:spcBef>
                <a:spcAft>
                  <a:spcPct val="0"/>
                </a:spcAft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Pentagon 12">
              <a:extLst>
                <a:ext uri="{FF2B5EF4-FFF2-40B4-BE49-F238E27FC236}">
                  <a16:creationId xmlns:a16="http://schemas.microsoft.com/office/drawing/2014/main" id="{1A2AA71F-FBC4-DF41-99A4-C86A11207A16}"/>
                </a:ext>
              </a:extLst>
            </p:cNvPr>
            <p:cNvSpPr/>
            <p:nvPr/>
          </p:nvSpPr>
          <p:spPr>
            <a:xfrm>
              <a:off x="128092" y="1340768"/>
              <a:ext cx="2253338" cy="1573745"/>
            </a:xfrm>
            <a:prstGeom prst="homePlate">
              <a:avLst>
                <a:gd name="adj" fmla="val 19133"/>
              </a:avLst>
            </a:prstGeom>
            <a:solidFill>
              <a:srgbClr val="477F45"/>
            </a:solidFill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Polio </a:t>
              </a:r>
            </a:p>
            <a:p>
              <a:pPr algn="ctr"/>
              <a:r>
                <a:rPr lang="en-US" dirty="0"/>
                <a:t>Campaign</a:t>
              </a:r>
            </a:p>
            <a:p>
              <a:pPr algn="ctr"/>
              <a:endParaRPr lang="en-US" dirty="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C404952-B42A-4841-8C8B-18A924F2EB7F}"/>
              </a:ext>
            </a:extLst>
          </p:cNvPr>
          <p:cNvGrpSpPr/>
          <p:nvPr/>
        </p:nvGrpSpPr>
        <p:grpSpPr>
          <a:xfrm>
            <a:off x="107505" y="1071233"/>
            <a:ext cx="9036496" cy="2952328"/>
            <a:chOff x="332468" y="1350628"/>
            <a:chExt cx="8833303" cy="157374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A72320C-C6EB-FC48-A71B-4749AB491F2F}"/>
                </a:ext>
              </a:extLst>
            </p:cNvPr>
            <p:cNvSpPr/>
            <p:nvPr/>
          </p:nvSpPr>
          <p:spPr>
            <a:xfrm>
              <a:off x="2092188" y="1360489"/>
              <a:ext cx="7073583" cy="1554024"/>
            </a:xfrm>
            <a:prstGeom prst="rect">
              <a:avLst/>
            </a:prstGeom>
            <a:noFill/>
            <a:ln>
              <a:solidFill>
                <a:srgbClr val="477F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742950" lvl="1" indent="-285750" fontAlgn="base">
                <a:spcBef>
                  <a:spcPct val="0"/>
                </a:spcBef>
                <a:spcAft>
                  <a:spcPct val="0"/>
                </a:spcAft>
                <a:buFont typeface="Courier New" panose="02070309020205020404" pitchFamily="49" charset="0"/>
                <a:buChar char="o"/>
              </a:pPr>
              <a:r>
                <a:rPr lang="en-US" b="1" dirty="0" err="1">
                  <a:solidFill>
                    <a:schemeClr val="tx1"/>
                  </a:solidFill>
                </a:rPr>
                <a:t>Abia</a:t>
              </a:r>
              <a:r>
                <a:rPr lang="en-US" b="1" dirty="0">
                  <a:solidFill>
                    <a:schemeClr val="tx1"/>
                  </a:solidFill>
                </a:rPr>
                <a:t> and Osun </a:t>
              </a:r>
              <a:r>
                <a:rPr lang="en-US" dirty="0">
                  <a:solidFill>
                    <a:schemeClr val="tx1"/>
                  </a:solidFill>
                </a:rPr>
                <a:t>have satisfied criteria for launch</a:t>
              </a:r>
            </a:p>
            <a:p>
              <a:pPr marL="742950" lvl="1" indent="-285750" fontAlgn="base">
                <a:spcBef>
                  <a:spcPct val="0"/>
                </a:spcBef>
                <a:spcAft>
                  <a:spcPct val="0"/>
                </a:spcAft>
                <a:buFont typeface="Courier New" panose="02070309020205020404" pitchFamily="49" charset="0"/>
                <a:buChar char="o"/>
              </a:pPr>
              <a:r>
                <a:rPr lang="en-US" dirty="0">
                  <a:solidFill>
                    <a:schemeClr val="tx1"/>
                  </a:solidFill>
                </a:rPr>
                <a:t>NGF Chair met with BHCPF secretariat on the 14</a:t>
              </a:r>
              <a:r>
                <a:rPr lang="en-US" baseline="30000" dirty="0">
                  <a:solidFill>
                    <a:schemeClr val="tx1"/>
                  </a:solidFill>
                </a:rPr>
                <a:t>th</a:t>
              </a:r>
              <a:r>
                <a:rPr lang="en-US" dirty="0">
                  <a:solidFill>
                    <a:schemeClr val="tx1"/>
                  </a:solidFill>
                </a:rPr>
                <a:t> Aug 2019</a:t>
              </a:r>
            </a:p>
            <a:p>
              <a:pPr marL="742950" lvl="1" indent="-285750" fontAlgn="base">
                <a:spcBef>
                  <a:spcPct val="0"/>
                </a:spcBef>
                <a:spcAft>
                  <a:spcPct val="0"/>
                </a:spcAft>
                <a:buFont typeface="Courier New" panose="02070309020205020404" pitchFamily="49" charset="0"/>
                <a:buChar char="o"/>
              </a:pPr>
              <a:r>
                <a:rPr lang="en-US" dirty="0">
                  <a:solidFill>
                    <a:schemeClr val="tx1"/>
                  </a:solidFill>
                </a:rPr>
                <a:t>The Chairman was also presented with the updated BHCPF scorecard</a:t>
              </a:r>
            </a:p>
            <a:p>
              <a:pPr lvl="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chemeClr val="tx1"/>
                  </a:solidFill>
                </a:rPr>
                <a:t>Required Actions</a:t>
              </a:r>
              <a:r>
                <a:rPr lang="en-US" dirty="0">
                  <a:solidFill>
                    <a:schemeClr val="tx1"/>
                  </a:solidFill>
                </a:rPr>
                <a:t>- </a:t>
              </a:r>
            </a:p>
            <a:p>
              <a:pPr marL="1200150" lvl="2" indent="-28575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tx1"/>
                  </a:solidFill>
                </a:rPr>
                <a:t>States yet to perform the requisite actions on the scorecard (in Red) should endeavor to do so.</a:t>
              </a:r>
            </a:p>
            <a:p>
              <a:pPr marL="1200150" lvl="2" indent="-28575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tx1"/>
                  </a:solidFill>
                </a:rPr>
                <a:t>NGF to nominate champions of BHCPF implementation from each geopolitical zone </a:t>
              </a:r>
            </a:p>
            <a:p>
              <a:pPr lvl="1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Pentagon 15">
              <a:extLst>
                <a:ext uri="{FF2B5EF4-FFF2-40B4-BE49-F238E27FC236}">
                  <a16:creationId xmlns:a16="http://schemas.microsoft.com/office/drawing/2014/main" id="{E2A1ABE5-0D55-7542-BC06-BAA1C3C8F75E}"/>
                </a:ext>
              </a:extLst>
            </p:cNvPr>
            <p:cNvSpPr/>
            <p:nvPr/>
          </p:nvSpPr>
          <p:spPr>
            <a:xfrm>
              <a:off x="332468" y="1350628"/>
              <a:ext cx="2202670" cy="1573745"/>
            </a:xfrm>
            <a:prstGeom prst="homePlate">
              <a:avLst>
                <a:gd name="adj" fmla="val 19133"/>
              </a:avLst>
            </a:prstGeom>
            <a:solidFill>
              <a:srgbClr val="477F45"/>
            </a:solidFill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Basic Health Provision Fund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5535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734DE6-F892-41E6-B6BC-8A4D903E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World Breastfeeding Week</a:t>
            </a:r>
          </a:p>
        </p:txBody>
      </p:sp>
      <p:sp>
        <p:nvSpPr>
          <p:cNvPr id="10" name="Arrow: Pentagon 9">
            <a:extLst>
              <a:ext uri="{FF2B5EF4-FFF2-40B4-BE49-F238E27FC236}">
                <a16:creationId xmlns:a16="http://schemas.microsoft.com/office/drawing/2014/main" id="{3DD8F976-EFC9-498E-8C5C-C6D37309C68E}"/>
              </a:ext>
            </a:extLst>
          </p:cNvPr>
          <p:cNvSpPr/>
          <p:nvPr/>
        </p:nvSpPr>
        <p:spPr>
          <a:xfrm>
            <a:off x="3662185" y="1916832"/>
            <a:ext cx="45719" cy="45719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C9CD52A-A749-4A00-93EC-0D128AC504C7}"/>
              </a:ext>
            </a:extLst>
          </p:cNvPr>
          <p:cNvSpPr/>
          <p:nvPr/>
        </p:nvSpPr>
        <p:spPr>
          <a:xfrm>
            <a:off x="755576" y="1417638"/>
            <a:ext cx="8388425" cy="495683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numCol="1" rtlCol="0" anchor="ctr"/>
          <a:lstStyle/>
          <a:p>
            <a:pPr marL="1657350" lvl="3" indent="-285750">
              <a:buFont typeface="Courier New" panose="02070309020205020404" pitchFamily="49" charset="0"/>
              <a:buChar char="o"/>
            </a:pPr>
            <a:r>
              <a:rPr lang="en-US" dirty="0"/>
              <a:t>WBW celebrated on Aug 6</a:t>
            </a:r>
            <a:r>
              <a:rPr lang="en-US" baseline="30000" dirty="0"/>
              <a:t>th</a:t>
            </a:r>
            <a:r>
              <a:rPr lang="en-US" dirty="0"/>
              <a:t>, 2019 with launch of Zero-Water campaign and release of maternity entitlement survey by FMOH</a:t>
            </a:r>
          </a:p>
          <a:p>
            <a:pPr marL="1657350" lvl="3" indent="-285750">
              <a:buFont typeface="Courier New" panose="02070309020205020404" pitchFamily="49" charset="0"/>
              <a:buChar char="o"/>
            </a:pPr>
            <a:r>
              <a:rPr lang="en-US" dirty="0"/>
              <a:t>Benefits of exclusive breastfeeding include 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dirty="0"/>
              <a:t>improvement in child survival, reduction in infant mortality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dirty="0"/>
              <a:t>improved educational attainment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dirty="0"/>
              <a:t>increased individual life-time earnings leading to increased Gross National Income (GNI)</a:t>
            </a:r>
          </a:p>
          <a:p>
            <a:pPr marL="1657350" lvl="3" indent="-285750">
              <a:buFont typeface="Courier New" panose="02070309020205020404" pitchFamily="49" charset="0"/>
              <a:buChar char="o"/>
            </a:pPr>
            <a:r>
              <a:rPr lang="en-US" dirty="0"/>
              <a:t>Barriers to exclusive breastfeeding for working mothers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dirty="0"/>
              <a:t>Weak enforcement of maternity entitlements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dirty="0"/>
              <a:t>Lack of creche facilities in workplace </a:t>
            </a:r>
          </a:p>
          <a:p>
            <a:pPr marL="1657350" lvl="3" indent="-285750">
              <a:buFont typeface="Courier New" panose="02070309020205020404" pitchFamily="49" charset="0"/>
              <a:buChar char="o"/>
            </a:pPr>
            <a:r>
              <a:rPr lang="en-US" b="1" dirty="0"/>
              <a:t>Only 3 states </a:t>
            </a:r>
            <a:r>
              <a:rPr lang="en-US" dirty="0"/>
              <a:t>have approved 6-month maternity leave; </a:t>
            </a:r>
            <a:r>
              <a:rPr lang="en-US" b="1" dirty="0"/>
              <a:t>Lagos</a:t>
            </a:r>
            <a:r>
              <a:rPr lang="en-US" dirty="0"/>
              <a:t>, </a:t>
            </a:r>
            <a:r>
              <a:rPr lang="en-US" b="1" dirty="0"/>
              <a:t>Enugu</a:t>
            </a:r>
            <a:r>
              <a:rPr lang="en-US" dirty="0"/>
              <a:t> and </a:t>
            </a:r>
            <a:r>
              <a:rPr lang="en-US" b="1" dirty="0"/>
              <a:t>Kaduna</a:t>
            </a:r>
          </a:p>
          <a:p>
            <a:pPr marL="1657350" lvl="3" indent="-285750">
              <a:buFont typeface="Courier New" panose="02070309020205020404" pitchFamily="49" charset="0"/>
              <a:buChar char="o"/>
            </a:pPr>
            <a:r>
              <a:rPr lang="en-US" b="1" dirty="0"/>
              <a:t>Only 1.5% </a:t>
            </a:r>
            <a:r>
              <a:rPr lang="en-US" dirty="0"/>
              <a:t>of public sector organizations provide creches.</a:t>
            </a:r>
          </a:p>
        </p:txBody>
      </p:sp>
      <p:sp>
        <p:nvSpPr>
          <p:cNvPr id="18" name="Arrow: Pentagon 17">
            <a:extLst>
              <a:ext uri="{FF2B5EF4-FFF2-40B4-BE49-F238E27FC236}">
                <a16:creationId xmlns:a16="http://schemas.microsoft.com/office/drawing/2014/main" id="{2C2D7769-0493-4182-B390-6B7D26EB6A9E}"/>
              </a:ext>
            </a:extLst>
          </p:cNvPr>
          <p:cNvSpPr/>
          <p:nvPr/>
        </p:nvSpPr>
        <p:spPr>
          <a:xfrm>
            <a:off x="91438" y="1376978"/>
            <a:ext cx="2140774" cy="4997494"/>
          </a:xfrm>
          <a:prstGeom prst="homePlate">
            <a:avLst>
              <a:gd name="adj" fmla="val 43505"/>
            </a:avLst>
          </a:prstGeom>
          <a:solidFill>
            <a:srgbClr val="007E39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Nutrition</a:t>
            </a:r>
          </a:p>
        </p:txBody>
      </p:sp>
    </p:spTree>
    <p:extLst>
      <p:ext uri="{BB962C8B-B14F-4D97-AF65-F5344CB8AC3E}">
        <p14:creationId xmlns:p14="http://schemas.microsoft.com/office/powerpoint/2010/main" val="4059994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D412B55-5A89-4425-9A69-984303F81F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8471181"/>
              </p:ext>
            </p:extLst>
          </p:nvPr>
        </p:nvGraphicFramePr>
        <p:xfrm>
          <a:off x="0" y="0"/>
          <a:ext cx="9036496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Worksheet" r:id="rId4" imgW="11582450" imgH="9334703" progId="Excel.Sheet.12">
                  <p:embed/>
                </p:oleObj>
              </mc:Choice>
              <mc:Fallback>
                <p:oleObj name="Worksheet" r:id="rId4" imgW="11582450" imgH="933470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9036496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9780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B335A1C-7225-4FCC-B0C2-1B833618F4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9466724"/>
              </p:ext>
            </p:extLst>
          </p:nvPr>
        </p:nvGraphicFramePr>
        <p:xfrm>
          <a:off x="251520" y="260648"/>
          <a:ext cx="8712968" cy="6480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Worksheet" r:id="rId4" imgW="7600785" imgH="7962997" progId="Excel.Sheet.12">
                  <p:embed/>
                </p:oleObj>
              </mc:Choice>
              <mc:Fallback>
                <p:oleObj name="Worksheet" r:id="rId4" imgW="7600785" imgH="796299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1520" y="260648"/>
                        <a:ext cx="8712968" cy="64807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2270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15B80-3D4F-4B2C-A9A0-199142DE67AA}"/>
              </a:ext>
            </a:extLst>
          </p:cNvPr>
          <p:cNvSpPr txBox="1">
            <a:spLocks/>
          </p:cNvSpPr>
          <p:nvPr/>
        </p:nvSpPr>
        <p:spPr>
          <a:xfrm>
            <a:off x="251520" y="306896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Thank you for Listening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588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1602</TotalTime>
  <Words>322</Words>
  <Application>Microsoft Office PowerPoint</Application>
  <PresentationFormat>On-screen Show (4:3)</PresentationFormat>
  <Paragraphs>43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Office Theme</vt:lpstr>
      <vt:lpstr>Worksheet</vt:lpstr>
      <vt:lpstr>NGF HEALTH UPDATE</vt:lpstr>
      <vt:lpstr>Updates from Last NGF meeting</vt:lpstr>
      <vt:lpstr>Updates on Priorities</vt:lpstr>
      <vt:lpstr>World Breastfeeding Week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LISA</dc:creator>
  <cp:lastModifiedBy>Gianni Dongo</cp:lastModifiedBy>
  <cp:revision>139</cp:revision>
  <cp:lastPrinted>2019-08-20T15:34:15Z</cp:lastPrinted>
  <dcterms:created xsi:type="dcterms:W3CDTF">2012-07-24T14:11:04Z</dcterms:created>
  <dcterms:modified xsi:type="dcterms:W3CDTF">2019-08-21T10:02:24Z</dcterms:modified>
</cp:coreProperties>
</file>