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300" r:id="rId3"/>
    <p:sldId id="291" r:id="rId4"/>
    <p:sldId id="301" r:id="rId5"/>
    <p:sldId id="299" r:id="rId6"/>
    <p:sldId id="294" r:id="rId7"/>
    <p:sldId id="296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2993EA5-2EA7-4532-8379-613B6B1339F4}">
          <p14:sldIdLst>
            <p14:sldId id="261"/>
            <p14:sldId id="300"/>
            <p14:sldId id="291"/>
            <p14:sldId id="301"/>
            <p14:sldId id="299"/>
            <p14:sldId id="294"/>
            <p14:sldId id="2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E39"/>
    <a:srgbClr val="003E1C"/>
    <a:srgbClr val="477F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62" autoAdjust="0"/>
    <p:restoredTop sz="91693" autoAdjust="0"/>
  </p:normalViewPr>
  <p:slideViewPr>
    <p:cSldViewPr>
      <p:cViewPr varScale="1">
        <p:scale>
          <a:sx n="75" d="100"/>
          <a:sy n="75" d="100"/>
        </p:scale>
        <p:origin x="1958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278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jp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9930CE-0EF6-4E96-B858-13E634976FF2}" type="doc">
      <dgm:prSet loTypeId="urn:microsoft.com/office/officeart/2005/8/layout/vList4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9326A0D-4189-46C7-B8C1-4BFBFA707344}">
      <dgm:prSet phldrT="[Text]" custT="1"/>
      <dgm:spPr/>
      <dgm:t>
        <a:bodyPr/>
        <a:lstStyle/>
        <a:p>
          <a:r>
            <a:rPr lang="en-US" sz="2400" dirty="0"/>
            <a:t>More states have  made the necessary financial commitments for the BHCPF SSHIA or EOI i.e. Kaduna, Zamfara and Borno</a:t>
          </a:r>
          <a:endParaRPr lang="en-US" sz="2400" b="1" dirty="0"/>
        </a:p>
      </dgm:t>
    </dgm:pt>
    <dgm:pt modelId="{0EFBFB04-5722-4E5A-9F68-098B81A954AD}" type="parTrans" cxnId="{C99C3987-D66D-4532-9305-E9591EA40A0D}">
      <dgm:prSet/>
      <dgm:spPr/>
      <dgm:t>
        <a:bodyPr/>
        <a:lstStyle/>
        <a:p>
          <a:endParaRPr lang="en-US"/>
        </a:p>
      </dgm:t>
    </dgm:pt>
    <dgm:pt modelId="{25A61304-B8E7-4F81-8948-FBA49CEC3553}" type="sibTrans" cxnId="{C99C3987-D66D-4532-9305-E9591EA40A0D}">
      <dgm:prSet/>
      <dgm:spPr/>
      <dgm:t>
        <a:bodyPr/>
        <a:lstStyle/>
        <a:p>
          <a:endParaRPr lang="en-US"/>
        </a:p>
      </dgm:t>
    </dgm:pt>
    <dgm:pt modelId="{F1FC0CE0-0047-4A12-931D-E6A0DC7BE31C}">
      <dgm:prSet phldrT="[Text]" custT="1"/>
      <dgm:spPr/>
      <dgm:t>
        <a:bodyPr/>
        <a:lstStyle/>
        <a:p>
          <a:r>
            <a:rPr lang="en-US" sz="2400" b="0" dirty="0"/>
            <a:t>National Council on Health meeting was held in </a:t>
          </a:r>
          <a:r>
            <a:rPr lang="en-US" sz="2400" b="0" dirty="0" err="1"/>
            <a:t>Asaba</a:t>
          </a:r>
          <a:r>
            <a:rPr lang="en-US" sz="2400" b="0" dirty="0"/>
            <a:t>, Delta State (9</a:t>
          </a:r>
          <a:r>
            <a:rPr lang="en-US" sz="2400" b="0" baseline="30000" dirty="0"/>
            <a:t>th</a:t>
          </a:r>
          <a:r>
            <a:rPr lang="en-US" sz="2400" b="0" dirty="0"/>
            <a:t> - 13</a:t>
          </a:r>
          <a:r>
            <a:rPr lang="en-US" sz="2400" b="0" baseline="30000" dirty="0"/>
            <a:t>th</a:t>
          </a:r>
          <a:r>
            <a:rPr lang="en-US" sz="2400" b="0" dirty="0"/>
            <a:t> Sept)…resolutions attached.</a:t>
          </a:r>
        </a:p>
      </dgm:t>
    </dgm:pt>
    <dgm:pt modelId="{B43FEF2D-3E38-4B79-849B-9A5A5E096BB0}" type="parTrans" cxnId="{B884E004-E96F-4B7E-AE66-3677873F46D8}">
      <dgm:prSet/>
      <dgm:spPr/>
      <dgm:t>
        <a:bodyPr/>
        <a:lstStyle/>
        <a:p>
          <a:endParaRPr lang="en-US"/>
        </a:p>
      </dgm:t>
    </dgm:pt>
    <dgm:pt modelId="{9F508F3D-25E0-44E9-B881-F01C506098C6}" type="sibTrans" cxnId="{B884E004-E96F-4B7E-AE66-3677873F46D8}">
      <dgm:prSet/>
      <dgm:spPr/>
      <dgm:t>
        <a:bodyPr/>
        <a:lstStyle/>
        <a:p>
          <a:endParaRPr lang="en-US"/>
        </a:p>
      </dgm:t>
    </dgm:pt>
    <dgm:pt modelId="{8CAE123F-27A9-453A-9B7D-C06586DC94F0}">
      <dgm:prSet custT="1"/>
      <dgm:spPr/>
      <dgm:t>
        <a:bodyPr/>
        <a:lstStyle/>
        <a:p>
          <a:r>
            <a:rPr lang="en-US" sz="2400" dirty="0"/>
            <a:t>All the 8 states for GAVI support have now submitted their EOI</a:t>
          </a:r>
        </a:p>
      </dgm:t>
    </dgm:pt>
    <dgm:pt modelId="{1A62921D-D98A-424B-91F5-C7BF30FDCD76}" type="parTrans" cxnId="{7A7F5DA1-25A3-484B-8BE4-73FB7B714499}">
      <dgm:prSet/>
      <dgm:spPr/>
      <dgm:t>
        <a:bodyPr/>
        <a:lstStyle/>
        <a:p>
          <a:endParaRPr lang="en-US"/>
        </a:p>
      </dgm:t>
    </dgm:pt>
    <dgm:pt modelId="{071259EB-6CDD-418C-990E-74343FC491D8}" type="sibTrans" cxnId="{7A7F5DA1-25A3-484B-8BE4-73FB7B714499}">
      <dgm:prSet/>
      <dgm:spPr/>
      <dgm:t>
        <a:bodyPr/>
        <a:lstStyle/>
        <a:p>
          <a:endParaRPr lang="en-US"/>
        </a:p>
      </dgm:t>
    </dgm:pt>
    <dgm:pt modelId="{D3C0E0CA-192E-4FD7-AB24-88FE4013BA98}" type="pres">
      <dgm:prSet presAssocID="{149930CE-0EF6-4E96-B858-13E634976FF2}" presName="linear" presStyleCnt="0">
        <dgm:presLayoutVars>
          <dgm:dir/>
          <dgm:resizeHandles val="exact"/>
        </dgm:presLayoutVars>
      </dgm:prSet>
      <dgm:spPr/>
    </dgm:pt>
    <dgm:pt modelId="{7CA125D5-2B7B-4D03-B577-DA73D00371CB}" type="pres">
      <dgm:prSet presAssocID="{79326A0D-4189-46C7-B8C1-4BFBFA707344}" presName="comp" presStyleCnt="0"/>
      <dgm:spPr/>
    </dgm:pt>
    <dgm:pt modelId="{595AF954-216B-4DAB-BB2C-F0F40DCB1F7B}" type="pres">
      <dgm:prSet presAssocID="{79326A0D-4189-46C7-B8C1-4BFBFA707344}" presName="box" presStyleLbl="node1" presStyleIdx="0" presStyleCnt="3"/>
      <dgm:spPr/>
    </dgm:pt>
    <dgm:pt modelId="{145635D4-9287-48F7-884F-20180ED8678E}" type="pres">
      <dgm:prSet presAssocID="{79326A0D-4189-46C7-B8C1-4BFBFA707344}" presName="img" presStyleLbl="fgImgPlace1" presStyleIdx="0" presStyleCnt="3" custScaleX="90566" custScaleY="88701" custLinFactNeighborX="167" custLinFactNeighborY="-40"/>
      <dgm:spPr>
        <a:blipFill>
          <a:blip xmlns:r="http://schemas.openxmlformats.org/officeDocument/2006/relationships" r:embed="rId1"/>
          <a:srcRect/>
          <a:stretch>
            <a:fillRect t="-19000" b="-19000"/>
          </a:stretch>
        </a:blipFill>
      </dgm:spPr>
    </dgm:pt>
    <dgm:pt modelId="{0730D8FE-0B0C-41D8-A39F-8567648B2C0B}" type="pres">
      <dgm:prSet presAssocID="{79326A0D-4189-46C7-B8C1-4BFBFA707344}" presName="text" presStyleLbl="node1" presStyleIdx="0" presStyleCnt="3">
        <dgm:presLayoutVars>
          <dgm:bulletEnabled val="1"/>
        </dgm:presLayoutVars>
      </dgm:prSet>
      <dgm:spPr/>
    </dgm:pt>
    <dgm:pt modelId="{0B9A3FD0-0BCB-496A-9CC2-36BA2C39E1B8}" type="pres">
      <dgm:prSet presAssocID="{25A61304-B8E7-4F81-8948-FBA49CEC3553}" presName="spacer" presStyleCnt="0"/>
      <dgm:spPr/>
    </dgm:pt>
    <dgm:pt modelId="{9E2B9249-BBF0-4B95-AB71-0702732D0C25}" type="pres">
      <dgm:prSet presAssocID="{8CAE123F-27A9-453A-9B7D-C06586DC94F0}" presName="comp" presStyleCnt="0"/>
      <dgm:spPr/>
    </dgm:pt>
    <dgm:pt modelId="{CAE70670-CAC5-4A1A-9640-099C6E65950D}" type="pres">
      <dgm:prSet presAssocID="{8CAE123F-27A9-453A-9B7D-C06586DC94F0}" presName="box" presStyleLbl="node1" presStyleIdx="1" presStyleCnt="3"/>
      <dgm:spPr/>
    </dgm:pt>
    <dgm:pt modelId="{0A36D4A1-2F62-4805-B726-6583D450FDD3}" type="pres">
      <dgm:prSet presAssocID="{8CAE123F-27A9-453A-9B7D-C06586DC94F0}" presName="img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1000" b="-31000"/>
          </a:stretch>
        </a:blipFill>
      </dgm:spPr>
    </dgm:pt>
    <dgm:pt modelId="{F435120B-8B1B-41B2-804E-97B441BAB698}" type="pres">
      <dgm:prSet presAssocID="{8CAE123F-27A9-453A-9B7D-C06586DC94F0}" presName="text" presStyleLbl="node1" presStyleIdx="1" presStyleCnt="3">
        <dgm:presLayoutVars>
          <dgm:bulletEnabled val="1"/>
        </dgm:presLayoutVars>
      </dgm:prSet>
      <dgm:spPr/>
    </dgm:pt>
    <dgm:pt modelId="{5D810325-D7E9-DE42-8478-F14EA97E5ABD}" type="pres">
      <dgm:prSet presAssocID="{071259EB-6CDD-418C-990E-74343FC491D8}" presName="spacer" presStyleCnt="0"/>
      <dgm:spPr/>
    </dgm:pt>
    <dgm:pt modelId="{93C2D029-DEFE-4D1E-9F92-5BF7F9E12917}" type="pres">
      <dgm:prSet presAssocID="{F1FC0CE0-0047-4A12-931D-E6A0DC7BE31C}" presName="comp" presStyleCnt="0"/>
      <dgm:spPr/>
    </dgm:pt>
    <dgm:pt modelId="{40D74948-B831-479A-B18B-36CA70E52F0C}" type="pres">
      <dgm:prSet presAssocID="{F1FC0CE0-0047-4A12-931D-E6A0DC7BE31C}" presName="box" presStyleLbl="node1" presStyleIdx="2" presStyleCnt="3" custLinFactNeighborX="1181" custLinFactNeighborY="-69"/>
      <dgm:spPr/>
    </dgm:pt>
    <dgm:pt modelId="{A9D0BD65-508C-438E-9F12-BB3FEC294695}" type="pres">
      <dgm:prSet presAssocID="{F1FC0CE0-0047-4A12-931D-E6A0DC7BE31C}" presName="img" presStyleLbl="fgImgPlace1" presStyleIdx="2" presStyleCnt="3" custLinFactNeighborX="1067" custLinFactNeighborY="4531"/>
      <dgm:spPr>
        <a:blipFill>
          <a:blip xmlns:r="http://schemas.openxmlformats.org/officeDocument/2006/relationships" r:embed="rId1"/>
          <a:srcRect/>
          <a:stretch>
            <a:fillRect t="-17000" b="-17000"/>
          </a:stretch>
        </a:blipFill>
      </dgm:spPr>
    </dgm:pt>
    <dgm:pt modelId="{FDBA9704-8F94-4A30-BADA-10AC069A3205}" type="pres">
      <dgm:prSet presAssocID="{F1FC0CE0-0047-4A12-931D-E6A0DC7BE31C}" presName="text" presStyleLbl="node1" presStyleIdx="2" presStyleCnt="3">
        <dgm:presLayoutVars>
          <dgm:bulletEnabled val="1"/>
        </dgm:presLayoutVars>
      </dgm:prSet>
      <dgm:spPr/>
    </dgm:pt>
  </dgm:ptLst>
  <dgm:cxnLst>
    <dgm:cxn modelId="{B884E004-E96F-4B7E-AE66-3677873F46D8}" srcId="{149930CE-0EF6-4E96-B858-13E634976FF2}" destId="{F1FC0CE0-0047-4A12-931D-E6A0DC7BE31C}" srcOrd="2" destOrd="0" parTransId="{B43FEF2D-3E38-4B79-849B-9A5A5E096BB0}" sibTransId="{9F508F3D-25E0-44E9-B881-F01C506098C6}"/>
    <dgm:cxn modelId="{A7B1F418-F822-4447-90B2-16C7FDCB08AC}" type="presOf" srcId="{79326A0D-4189-46C7-B8C1-4BFBFA707344}" destId="{595AF954-216B-4DAB-BB2C-F0F40DCB1F7B}" srcOrd="0" destOrd="0" presId="urn:microsoft.com/office/officeart/2005/8/layout/vList4"/>
    <dgm:cxn modelId="{C4BE9471-3DA2-D54B-B5B0-DDDF61AE4C66}" type="presOf" srcId="{79326A0D-4189-46C7-B8C1-4BFBFA707344}" destId="{0730D8FE-0B0C-41D8-A39F-8567648B2C0B}" srcOrd="1" destOrd="0" presId="urn:microsoft.com/office/officeart/2005/8/layout/vList4"/>
    <dgm:cxn modelId="{C99C3987-D66D-4532-9305-E9591EA40A0D}" srcId="{149930CE-0EF6-4E96-B858-13E634976FF2}" destId="{79326A0D-4189-46C7-B8C1-4BFBFA707344}" srcOrd="0" destOrd="0" parTransId="{0EFBFB04-5722-4E5A-9F68-098B81A954AD}" sibTransId="{25A61304-B8E7-4F81-8948-FBA49CEC3553}"/>
    <dgm:cxn modelId="{AE1BD99B-D0B9-734A-B27E-5361907EA84C}" type="presOf" srcId="{F1FC0CE0-0047-4A12-931D-E6A0DC7BE31C}" destId="{FDBA9704-8F94-4A30-BADA-10AC069A3205}" srcOrd="1" destOrd="0" presId="urn:microsoft.com/office/officeart/2005/8/layout/vList4"/>
    <dgm:cxn modelId="{6FEB18A1-A8AE-CD47-9CC1-67BA69DACE4C}" type="presOf" srcId="{8CAE123F-27A9-453A-9B7D-C06586DC94F0}" destId="{CAE70670-CAC5-4A1A-9640-099C6E65950D}" srcOrd="0" destOrd="0" presId="urn:microsoft.com/office/officeart/2005/8/layout/vList4"/>
    <dgm:cxn modelId="{7A7F5DA1-25A3-484B-8BE4-73FB7B714499}" srcId="{149930CE-0EF6-4E96-B858-13E634976FF2}" destId="{8CAE123F-27A9-453A-9B7D-C06586DC94F0}" srcOrd="1" destOrd="0" parTransId="{1A62921D-D98A-424B-91F5-C7BF30FDCD76}" sibTransId="{071259EB-6CDD-418C-990E-74343FC491D8}"/>
    <dgm:cxn modelId="{EAF0C9BD-82EA-41B0-90AE-BCBDDB7F1704}" type="presOf" srcId="{149930CE-0EF6-4E96-B858-13E634976FF2}" destId="{D3C0E0CA-192E-4FD7-AB24-88FE4013BA98}" srcOrd="0" destOrd="0" presId="urn:microsoft.com/office/officeart/2005/8/layout/vList4"/>
    <dgm:cxn modelId="{DE938AC3-FF13-5140-8220-88A5F219758A}" type="presOf" srcId="{8CAE123F-27A9-453A-9B7D-C06586DC94F0}" destId="{F435120B-8B1B-41B2-804E-97B441BAB698}" srcOrd="1" destOrd="0" presId="urn:microsoft.com/office/officeart/2005/8/layout/vList4"/>
    <dgm:cxn modelId="{0FA27FE4-4607-FB42-B76E-0E76F17C14EA}" type="presOf" srcId="{F1FC0CE0-0047-4A12-931D-E6A0DC7BE31C}" destId="{40D74948-B831-479A-B18B-36CA70E52F0C}" srcOrd="0" destOrd="0" presId="urn:microsoft.com/office/officeart/2005/8/layout/vList4"/>
    <dgm:cxn modelId="{68098CEF-8D14-3E45-9395-A22F9BE0A356}" type="presParOf" srcId="{D3C0E0CA-192E-4FD7-AB24-88FE4013BA98}" destId="{7CA125D5-2B7B-4D03-B577-DA73D00371CB}" srcOrd="0" destOrd="0" presId="urn:microsoft.com/office/officeart/2005/8/layout/vList4"/>
    <dgm:cxn modelId="{A1F84737-20C8-DA45-8062-BE19D372B0C4}" type="presParOf" srcId="{7CA125D5-2B7B-4D03-B577-DA73D00371CB}" destId="{595AF954-216B-4DAB-BB2C-F0F40DCB1F7B}" srcOrd="0" destOrd="0" presId="urn:microsoft.com/office/officeart/2005/8/layout/vList4"/>
    <dgm:cxn modelId="{EA3BFC14-6946-EC4B-B782-A731CB617CB1}" type="presParOf" srcId="{7CA125D5-2B7B-4D03-B577-DA73D00371CB}" destId="{145635D4-9287-48F7-884F-20180ED8678E}" srcOrd="1" destOrd="0" presId="urn:microsoft.com/office/officeart/2005/8/layout/vList4"/>
    <dgm:cxn modelId="{565A7142-EE3F-7648-A8B6-E7522561470E}" type="presParOf" srcId="{7CA125D5-2B7B-4D03-B577-DA73D00371CB}" destId="{0730D8FE-0B0C-41D8-A39F-8567648B2C0B}" srcOrd="2" destOrd="0" presId="urn:microsoft.com/office/officeart/2005/8/layout/vList4"/>
    <dgm:cxn modelId="{86057CE8-37C9-E148-9B6D-20DF8F122DB7}" type="presParOf" srcId="{D3C0E0CA-192E-4FD7-AB24-88FE4013BA98}" destId="{0B9A3FD0-0BCB-496A-9CC2-36BA2C39E1B8}" srcOrd="1" destOrd="0" presId="urn:microsoft.com/office/officeart/2005/8/layout/vList4"/>
    <dgm:cxn modelId="{3448039C-47AF-FF4B-BB3B-80F8DA404C95}" type="presParOf" srcId="{D3C0E0CA-192E-4FD7-AB24-88FE4013BA98}" destId="{9E2B9249-BBF0-4B95-AB71-0702732D0C25}" srcOrd="2" destOrd="0" presId="urn:microsoft.com/office/officeart/2005/8/layout/vList4"/>
    <dgm:cxn modelId="{962C76BA-D42F-7343-A665-E08C7A002A93}" type="presParOf" srcId="{9E2B9249-BBF0-4B95-AB71-0702732D0C25}" destId="{CAE70670-CAC5-4A1A-9640-099C6E65950D}" srcOrd="0" destOrd="0" presId="urn:microsoft.com/office/officeart/2005/8/layout/vList4"/>
    <dgm:cxn modelId="{93E40304-7D1C-BD4E-BABE-871E936FD215}" type="presParOf" srcId="{9E2B9249-BBF0-4B95-AB71-0702732D0C25}" destId="{0A36D4A1-2F62-4805-B726-6583D450FDD3}" srcOrd="1" destOrd="0" presId="urn:microsoft.com/office/officeart/2005/8/layout/vList4"/>
    <dgm:cxn modelId="{7B8021F1-CFA2-194C-9984-69C9C7487099}" type="presParOf" srcId="{9E2B9249-BBF0-4B95-AB71-0702732D0C25}" destId="{F435120B-8B1B-41B2-804E-97B441BAB698}" srcOrd="2" destOrd="0" presId="urn:microsoft.com/office/officeart/2005/8/layout/vList4"/>
    <dgm:cxn modelId="{A31F5C66-D688-714D-ADF1-B26C96278F7D}" type="presParOf" srcId="{D3C0E0CA-192E-4FD7-AB24-88FE4013BA98}" destId="{5D810325-D7E9-DE42-8478-F14EA97E5ABD}" srcOrd="3" destOrd="0" presId="urn:microsoft.com/office/officeart/2005/8/layout/vList4"/>
    <dgm:cxn modelId="{F6EF3F21-2D85-EE4B-AC09-89D028484C6D}" type="presParOf" srcId="{D3C0E0CA-192E-4FD7-AB24-88FE4013BA98}" destId="{93C2D029-DEFE-4D1E-9F92-5BF7F9E12917}" srcOrd="4" destOrd="0" presId="urn:microsoft.com/office/officeart/2005/8/layout/vList4"/>
    <dgm:cxn modelId="{51CAEF1F-7F93-4D4D-90DC-1B54E498BA78}" type="presParOf" srcId="{93C2D029-DEFE-4D1E-9F92-5BF7F9E12917}" destId="{40D74948-B831-479A-B18B-36CA70E52F0C}" srcOrd="0" destOrd="0" presId="urn:microsoft.com/office/officeart/2005/8/layout/vList4"/>
    <dgm:cxn modelId="{5D105E79-61C2-614F-BB22-01A5622E9653}" type="presParOf" srcId="{93C2D029-DEFE-4D1E-9F92-5BF7F9E12917}" destId="{A9D0BD65-508C-438E-9F12-BB3FEC294695}" srcOrd="1" destOrd="0" presId="urn:microsoft.com/office/officeart/2005/8/layout/vList4"/>
    <dgm:cxn modelId="{0C7B6AC0-A683-4646-8215-2FA78B17F400}" type="presParOf" srcId="{93C2D029-DEFE-4D1E-9F92-5BF7F9E12917}" destId="{FDBA9704-8F94-4A30-BADA-10AC069A3205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5AF954-216B-4DAB-BB2C-F0F40DCB1F7B}">
      <dsp:nvSpPr>
        <dsp:cNvPr id="0" name=""/>
        <dsp:cNvSpPr/>
      </dsp:nvSpPr>
      <dsp:spPr>
        <a:xfrm>
          <a:off x="0" y="0"/>
          <a:ext cx="7859216" cy="14176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More states have  made the necessary financial commitments for the BHCPF SSHIA or EOI i.e. Kaduna, Zamfara and Borno</a:t>
          </a:r>
          <a:endParaRPr lang="en-US" sz="2400" b="1" kern="1200" dirty="0"/>
        </a:p>
      </dsp:txBody>
      <dsp:txXfrm>
        <a:off x="1713608" y="0"/>
        <a:ext cx="6145607" cy="1417657"/>
      </dsp:txXfrm>
    </dsp:sp>
    <dsp:sp modelId="{145635D4-9287-48F7-884F-20180ED8678E}">
      <dsp:nvSpPr>
        <dsp:cNvPr id="0" name=""/>
        <dsp:cNvSpPr/>
      </dsp:nvSpPr>
      <dsp:spPr>
        <a:xfrm>
          <a:off x="218534" y="205384"/>
          <a:ext cx="1423555" cy="100598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/>
          <a:srcRect/>
          <a:stretch>
            <a:fillRect t="-19000" b="-19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AE70670-CAC5-4A1A-9640-099C6E65950D}">
      <dsp:nvSpPr>
        <dsp:cNvPr id="0" name=""/>
        <dsp:cNvSpPr/>
      </dsp:nvSpPr>
      <dsp:spPr>
        <a:xfrm>
          <a:off x="0" y="1559423"/>
          <a:ext cx="7859216" cy="14176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All the 8 states for GAVI support have now submitted their EOI</a:t>
          </a:r>
        </a:p>
      </dsp:txBody>
      <dsp:txXfrm>
        <a:off x="1713608" y="1559423"/>
        <a:ext cx="6145607" cy="1417657"/>
      </dsp:txXfrm>
    </dsp:sp>
    <dsp:sp modelId="{0A36D4A1-2F62-4805-B726-6583D450FDD3}">
      <dsp:nvSpPr>
        <dsp:cNvPr id="0" name=""/>
        <dsp:cNvSpPr/>
      </dsp:nvSpPr>
      <dsp:spPr>
        <a:xfrm>
          <a:off x="141765" y="1701189"/>
          <a:ext cx="1571843" cy="113412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1000" b="-31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0D74948-B831-479A-B18B-36CA70E52F0C}">
      <dsp:nvSpPr>
        <dsp:cNvPr id="0" name=""/>
        <dsp:cNvSpPr/>
      </dsp:nvSpPr>
      <dsp:spPr>
        <a:xfrm>
          <a:off x="0" y="3117868"/>
          <a:ext cx="7859216" cy="14176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 dirty="0"/>
            <a:t>National Council on Health meeting was held in </a:t>
          </a:r>
          <a:r>
            <a:rPr lang="en-US" sz="2400" b="0" kern="1200" dirty="0" err="1"/>
            <a:t>Asaba</a:t>
          </a:r>
          <a:r>
            <a:rPr lang="en-US" sz="2400" b="0" kern="1200" dirty="0"/>
            <a:t>, Delta State (9</a:t>
          </a:r>
          <a:r>
            <a:rPr lang="en-US" sz="2400" b="0" kern="1200" baseline="30000" dirty="0"/>
            <a:t>th</a:t>
          </a:r>
          <a:r>
            <a:rPr lang="en-US" sz="2400" b="0" kern="1200" dirty="0"/>
            <a:t> - 13</a:t>
          </a:r>
          <a:r>
            <a:rPr lang="en-US" sz="2400" b="0" kern="1200" baseline="30000" dirty="0"/>
            <a:t>th</a:t>
          </a:r>
          <a:r>
            <a:rPr lang="en-US" sz="2400" b="0" kern="1200" dirty="0"/>
            <a:t> Sept)…resolutions attached.</a:t>
          </a:r>
        </a:p>
      </dsp:txBody>
      <dsp:txXfrm>
        <a:off x="1713608" y="3117868"/>
        <a:ext cx="6145607" cy="1417657"/>
      </dsp:txXfrm>
    </dsp:sp>
    <dsp:sp modelId="{A9D0BD65-508C-438E-9F12-BB3FEC294695}">
      <dsp:nvSpPr>
        <dsp:cNvPr id="0" name=""/>
        <dsp:cNvSpPr/>
      </dsp:nvSpPr>
      <dsp:spPr>
        <a:xfrm>
          <a:off x="158537" y="3311999"/>
          <a:ext cx="1571843" cy="113412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/>
          <a:srcRect/>
          <a:stretch>
            <a:fillRect t="-17000" b="-17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349616F-C991-43E7-B441-0B29E80910D4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BCD5FE2-9F0A-43C4-A48B-B17B24FE2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731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20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092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232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593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26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67EFE-F7E9-4360-B460-281DCC72F44C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734DE6-F892-41E6-B6BC-8A4D903EA2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846640" cy="1584175"/>
          </a:xfrm>
        </p:spPr>
        <p:txBody>
          <a:bodyPr>
            <a:normAutofit/>
          </a:bodyPr>
          <a:lstStyle/>
          <a:p>
            <a:r>
              <a:rPr lang="en-US" dirty="0"/>
              <a:t>NGF</a:t>
            </a:r>
            <a:br>
              <a:rPr lang="en-US" dirty="0"/>
            </a:br>
            <a:r>
              <a:rPr lang="en-US" dirty="0"/>
              <a:t>HEALTH UPDATE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77C6A74-411B-413E-A031-BBC489637B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57606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18</a:t>
            </a:r>
            <a:r>
              <a:rPr lang="en-US" baseline="30000" dirty="0"/>
              <a:t>th</a:t>
            </a:r>
            <a:r>
              <a:rPr lang="en-US" dirty="0"/>
              <a:t> September 2019</a:t>
            </a:r>
          </a:p>
        </p:txBody>
      </p:sp>
      <p:pic>
        <p:nvPicPr>
          <p:cNvPr id="6" name="Content Placeholder 6">
            <a:extLst>
              <a:ext uri="{FF2B5EF4-FFF2-40B4-BE49-F238E27FC236}">
                <a16:creationId xmlns:a16="http://schemas.microsoft.com/office/drawing/2014/main" id="{28093994-B4F6-4B83-BCC8-78DDC854F9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6375" y="3883580"/>
            <a:ext cx="1988221" cy="18722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A08E0B4-6062-4701-A948-6BC9954193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5936" y="4041068"/>
            <a:ext cx="1584175" cy="15572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C2544B6-D73E-4516-94CE-A26A9B8F4B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72200" y="4135608"/>
            <a:ext cx="1656183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165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CE772-3BEC-432D-A8AE-E64FD7628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880" y="260648"/>
            <a:ext cx="8003232" cy="720080"/>
          </a:xfrm>
        </p:spPr>
        <p:txBody>
          <a:bodyPr/>
          <a:lstStyle/>
          <a:p>
            <a:r>
              <a:rPr lang="en-US" sz="2400" dirty="0"/>
              <a:t>Updates from Last NGF meeting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F67176A-406D-4B1F-9CCE-8A7F412682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0482035"/>
              </p:ext>
            </p:extLst>
          </p:nvPr>
        </p:nvGraphicFramePr>
        <p:xfrm>
          <a:off x="827584" y="1700809"/>
          <a:ext cx="7859216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08107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734DE6-F892-41E6-B6BC-8A4D903EA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787" y="217489"/>
            <a:ext cx="8229600" cy="763239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Updates on BHCPF</a:t>
            </a:r>
          </a:p>
        </p:txBody>
      </p:sp>
      <p:sp>
        <p:nvSpPr>
          <p:cNvPr id="16" name="Pentagon 15">
            <a:extLst>
              <a:ext uri="{FF2B5EF4-FFF2-40B4-BE49-F238E27FC236}">
                <a16:creationId xmlns:a16="http://schemas.microsoft.com/office/drawing/2014/main" id="{E2A1ABE5-0D55-7542-BC06-BAA1C3C8F75E}"/>
              </a:ext>
            </a:extLst>
          </p:cNvPr>
          <p:cNvSpPr/>
          <p:nvPr/>
        </p:nvSpPr>
        <p:spPr>
          <a:xfrm>
            <a:off x="107504" y="1124744"/>
            <a:ext cx="1615107" cy="5256584"/>
          </a:xfrm>
          <a:prstGeom prst="homePlate">
            <a:avLst>
              <a:gd name="adj" fmla="val 56244"/>
            </a:avLst>
          </a:prstGeom>
          <a:solidFill>
            <a:srgbClr val="477F45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Basic Health Provision Fund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DE47F3C-B0C4-DE42-BE1F-C9797BA2D08B}"/>
              </a:ext>
            </a:extLst>
          </p:cNvPr>
          <p:cNvSpPr/>
          <p:nvPr/>
        </p:nvSpPr>
        <p:spPr>
          <a:xfrm>
            <a:off x="755576" y="1124744"/>
            <a:ext cx="8136904" cy="5254600"/>
          </a:xfrm>
          <a:prstGeom prst="rect">
            <a:avLst/>
          </a:prstGeom>
          <a:noFill/>
          <a:ln>
            <a:solidFill>
              <a:srgbClr val="477F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FMOH has made additional disbursements for the BHCPF (NHIS gateway)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chemeClr val="tx1"/>
              </a:solidFill>
            </a:endParaRP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22 states have so far received at least one of the gateways (next page)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chemeClr val="tx1"/>
              </a:solidFill>
            </a:endParaRP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All states in the federation will eventually received the funds after they meet the criteria</a:t>
            </a:r>
          </a:p>
          <a:p>
            <a:pPr marL="1257300" lvl="2" indent="-342900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1"/>
                </a:solidFill>
              </a:rPr>
              <a:t>Functional SPHC Board</a:t>
            </a:r>
          </a:p>
          <a:p>
            <a:pPr marL="1257300" lvl="2" indent="-342900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1"/>
                </a:solidFill>
              </a:rPr>
              <a:t>Functional State Insurance Scheme</a:t>
            </a:r>
          </a:p>
          <a:p>
            <a:pPr marL="1257300" lvl="2" indent="-342900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1"/>
                </a:solidFill>
              </a:rPr>
              <a:t>Payment of 100m counterpart fund (for use by the State)</a:t>
            </a:r>
          </a:p>
          <a:p>
            <a:pPr marL="1257300" lvl="2" indent="-342900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1"/>
                </a:solidFill>
              </a:rPr>
              <a:t>Opening of TSA accounts with e-signatories.</a:t>
            </a:r>
          </a:p>
          <a:p>
            <a:pPr marL="1257300" lvl="2" indent="-342900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1"/>
                </a:solidFill>
              </a:rPr>
              <a:t>Establishment of state steering committee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chemeClr val="tx1"/>
              </a:solidFill>
            </a:endParaRP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National Steering Committee  to meet in the next few days to disburse funds to states that have met all requirements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chemeClr val="tx1"/>
              </a:solidFill>
            </a:endParaRP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States with incomplete documentations of e-signatories would not be able to transfer funds to health facilities </a:t>
            </a:r>
          </a:p>
        </p:txBody>
      </p:sp>
    </p:spTree>
    <p:extLst>
      <p:ext uri="{BB962C8B-B14F-4D97-AF65-F5344CB8AC3E}">
        <p14:creationId xmlns:p14="http://schemas.microsoft.com/office/powerpoint/2010/main" val="215535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58341-2DB9-4B6F-89A7-5EE72CA03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3728" y="188640"/>
            <a:ext cx="4680520" cy="934120"/>
          </a:xfrm>
        </p:spPr>
        <p:txBody>
          <a:bodyPr/>
          <a:lstStyle/>
          <a:p>
            <a:r>
              <a:rPr lang="en-GB" sz="2800" b="1" dirty="0"/>
              <a:t>Universal Health Coverage</a:t>
            </a:r>
            <a:endParaRPr lang="en-NG" sz="2800" b="1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B566F63-D3D5-4CBF-A3E6-1481E2A87D96}"/>
              </a:ext>
            </a:extLst>
          </p:cNvPr>
          <p:cNvGrpSpPr/>
          <p:nvPr/>
        </p:nvGrpSpPr>
        <p:grpSpPr>
          <a:xfrm>
            <a:off x="107504" y="1124744"/>
            <a:ext cx="8784976" cy="5256584"/>
            <a:chOff x="107504" y="1124744"/>
            <a:chExt cx="8784976" cy="5256584"/>
          </a:xfrm>
        </p:grpSpPr>
        <p:sp>
          <p:nvSpPr>
            <p:cNvPr id="4" name="Pentagon 15">
              <a:extLst>
                <a:ext uri="{FF2B5EF4-FFF2-40B4-BE49-F238E27FC236}">
                  <a16:creationId xmlns:a16="http://schemas.microsoft.com/office/drawing/2014/main" id="{6A15743D-39AE-41A1-B985-2E823B0D33D8}"/>
                </a:ext>
              </a:extLst>
            </p:cNvPr>
            <p:cNvSpPr/>
            <p:nvPr/>
          </p:nvSpPr>
          <p:spPr>
            <a:xfrm>
              <a:off x="107504" y="1124744"/>
              <a:ext cx="1615107" cy="5256584"/>
            </a:xfrm>
            <a:prstGeom prst="homePlate">
              <a:avLst>
                <a:gd name="adj" fmla="val 56244"/>
              </a:avLst>
            </a:prstGeom>
            <a:solidFill>
              <a:srgbClr val="477F45"/>
            </a:solidFill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Basic Health Provision Fund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3307B78-1C1D-4B13-92C2-3318F188E8EA}"/>
                </a:ext>
              </a:extLst>
            </p:cNvPr>
            <p:cNvSpPr/>
            <p:nvPr/>
          </p:nvSpPr>
          <p:spPr>
            <a:xfrm>
              <a:off x="755576" y="1124744"/>
              <a:ext cx="8136904" cy="5254600"/>
            </a:xfrm>
            <a:prstGeom prst="rect">
              <a:avLst/>
            </a:prstGeom>
            <a:noFill/>
            <a:ln>
              <a:solidFill>
                <a:srgbClr val="477F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800100" lvl="1" indent="-3429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2400" dirty="0">
                  <a:solidFill>
                    <a:schemeClr val="tx1"/>
                  </a:solidFill>
                </a:rPr>
                <a:t>FMOH has disbursed funds to the two gateways</a:t>
              </a:r>
            </a:p>
            <a:p>
              <a:pPr lvl="1"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chemeClr val="tx1"/>
                </a:solidFill>
              </a:endParaRPr>
            </a:p>
            <a:p>
              <a:pPr marL="800100" lvl="1" indent="-3429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2400" dirty="0">
                  <a:solidFill>
                    <a:schemeClr val="tx1"/>
                  </a:solidFill>
                </a:rPr>
                <a:t>2021/2022 BHCPF has been disbursed to all the 36 states as at 12</a:t>
              </a:r>
              <a:r>
                <a:rPr lang="en-US" sz="2400" baseline="30000" dirty="0">
                  <a:solidFill>
                    <a:schemeClr val="tx1"/>
                  </a:solidFill>
                </a:rPr>
                <a:t>th</a:t>
              </a:r>
              <a:r>
                <a:rPr lang="en-US" sz="2400" dirty="0">
                  <a:solidFill>
                    <a:schemeClr val="tx1"/>
                  </a:solidFill>
                </a:rPr>
                <a:t> December 2022</a:t>
              </a:r>
            </a:p>
            <a:p>
              <a:pPr marL="800100" lvl="1" indent="-3429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endParaRPr lang="en-US" sz="2400" dirty="0">
                <a:solidFill>
                  <a:schemeClr val="tx1"/>
                </a:solidFill>
              </a:endParaRPr>
            </a:p>
            <a:p>
              <a:pPr marL="800100" lvl="1" indent="-3429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2400" dirty="0">
                  <a:solidFill>
                    <a:schemeClr val="tx1"/>
                  </a:solidFill>
                </a:rPr>
                <a:t> Subsequent disbursement of funds will be based on retirement of the 2022 funds and </a:t>
              </a:r>
              <a:r>
                <a:rPr lang="en-US" sz="2400" dirty="0" err="1">
                  <a:solidFill>
                    <a:schemeClr val="tx1"/>
                  </a:solidFill>
                </a:rPr>
                <a:t>Abia</a:t>
              </a:r>
              <a:r>
                <a:rPr lang="en-US" sz="2400" dirty="0">
                  <a:solidFill>
                    <a:schemeClr val="tx1"/>
                  </a:solidFill>
                </a:rPr>
                <a:t>, Niger and Osun for the NHIS gateway</a:t>
              </a:r>
            </a:p>
            <a:p>
              <a:pPr lvl="1"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chemeClr val="tx1"/>
                </a:solidFill>
              </a:endParaRPr>
            </a:p>
            <a:p>
              <a:pPr marL="800100" lvl="1" indent="-3429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2400" dirty="0">
                  <a:solidFill>
                    <a:schemeClr val="tx1"/>
                  </a:solidFill>
                </a:rPr>
                <a:t>States with incomplete retirement of previously disbursed funds would not receive new funds</a:t>
              </a:r>
            </a:p>
            <a:p>
              <a:pPr lvl="1"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chemeClr val="tx1"/>
                </a:solidFill>
              </a:endParaRPr>
            </a:p>
            <a:p>
              <a:pPr marL="800100" lvl="1" indent="-3429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2400" dirty="0">
                  <a:solidFill>
                    <a:schemeClr val="tx1"/>
                  </a:solidFill>
                </a:rPr>
                <a:t>States are to make provision of 25% counterpart contribution in the 2023 budget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0918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3D27ECA-B69D-5547-89C2-D530CCAA11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118355"/>
              </p:ext>
            </p:extLst>
          </p:nvPr>
        </p:nvGraphicFramePr>
        <p:xfrm>
          <a:off x="251520" y="103168"/>
          <a:ext cx="8640961" cy="66967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4729">
                  <a:extLst>
                    <a:ext uri="{9D8B030D-6E8A-4147-A177-3AD203B41FA5}">
                      <a16:colId xmlns:a16="http://schemas.microsoft.com/office/drawing/2014/main" val="4168410933"/>
                    </a:ext>
                  </a:extLst>
                </a:gridCol>
                <a:gridCol w="1859728">
                  <a:extLst>
                    <a:ext uri="{9D8B030D-6E8A-4147-A177-3AD203B41FA5}">
                      <a16:colId xmlns:a16="http://schemas.microsoft.com/office/drawing/2014/main" val="2193986553"/>
                    </a:ext>
                  </a:extLst>
                </a:gridCol>
                <a:gridCol w="1734665">
                  <a:extLst>
                    <a:ext uri="{9D8B030D-6E8A-4147-A177-3AD203B41FA5}">
                      <a16:colId xmlns:a16="http://schemas.microsoft.com/office/drawing/2014/main" val="1933001431"/>
                    </a:ext>
                  </a:extLst>
                </a:gridCol>
                <a:gridCol w="2070974">
                  <a:extLst>
                    <a:ext uri="{9D8B030D-6E8A-4147-A177-3AD203B41FA5}">
                      <a16:colId xmlns:a16="http://schemas.microsoft.com/office/drawing/2014/main" val="3011488653"/>
                    </a:ext>
                  </a:extLst>
                </a:gridCol>
                <a:gridCol w="2570865">
                  <a:extLst>
                    <a:ext uri="{9D8B030D-6E8A-4147-A177-3AD203B41FA5}">
                      <a16:colId xmlns:a16="http://schemas.microsoft.com/office/drawing/2014/main" val="3437566738"/>
                    </a:ext>
                  </a:extLst>
                </a:gridCol>
              </a:tblGrid>
              <a:tr h="258018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HUWE DISBURSEMENT TO STATES (N 'Million)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857750"/>
                  </a:ext>
                </a:extLst>
              </a:tr>
              <a:tr h="5027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STATE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NHIS GATEWAY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NPHCDA GATEWAY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TOTAL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extLst>
                  <a:ext uri="{0D108BD9-81ED-4DB2-BD59-A6C34878D82A}">
                    <a16:rowId xmlns:a16="http://schemas.microsoft.com/office/drawing/2014/main" val="1427995736"/>
                  </a:ext>
                </a:extLst>
              </a:tr>
              <a:tr h="25808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ABIA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-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512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512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extLst>
                  <a:ext uri="{0D108BD9-81ED-4DB2-BD59-A6C34878D82A}">
                    <a16:rowId xmlns:a16="http://schemas.microsoft.com/office/drawing/2014/main" val="2414066431"/>
                  </a:ext>
                </a:extLst>
              </a:tr>
              <a:tr h="25808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ADAMAWA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342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308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650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extLst>
                  <a:ext uri="{0D108BD9-81ED-4DB2-BD59-A6C34878D82A}">
                    <a16:rowId xmlns:a16="http://schemas.microsoft.com/office/drawing/2014/main" val="880932374"/>
                  </a:ext>
                </a:extLst>
              </a:tr>
              <a:tr h="25808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ANAMBRA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338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305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643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extLst>
                  <a:ext uri="{0D108BD9-81ED-4DB2-BD59-A6C34878D82A}">
                    <a16:rowId xmlns:a16="http://schemas.microsoft.com/office/drawing/2014/main" val="245680516"/>
                  </a:ext>
                </a:extLst>
              </a:tr>
              <a:tr h="25808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BAUCHI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530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-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530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extLst>
                  <a:ext uri="{0D108BD9-81ED-4DB2-BD59-A6C34878D82A}">
                    <a16:rowId xmlns:a16="http://schemas.microsoft.com/office/drawing/2014/main" val="3718708263"/>
                  </a:ext>
                </a:extLst>
              </a:tr>
              <a:tr h="25808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BAYELSA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116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105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221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extLst>
                  <a:ext uri="{0D108BD9-81ED-4DB2-BD59-A6C34878D82A}">
                    <a16:rowId xmlns:a16="http://schemas.microsoft.com/office/drawing/2014/main" val="2288896125"/>
                  </a:ext>
                </a:extLst>
              </a:tr>
              <a:tr h="25808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BENUE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-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437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437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extLst>
                  <a:ext uri="{0D108BD9-81ED-4DB2-BD59-A6C34878D82A}">
                    <a16:rowId xmlns:a16="http://schemas.microsoft.com/office/drawing/2014/main" val="240799769"/>
                  </a:ext>
                </a:extLst>
              </a:tr>
              <a:tr h="25808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7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DELTA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394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355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749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extLst>
                  <a:ext uri="{0D108BD9-81ED-4DB2-BD59-A6C34878D82A}">
                    <a16:rowId xmlns:a16="http://schemas.microsoft.com/office/drawing/2014/main" val="3778914728"/>
                  </a:ext>
                </a:extLst>
              </a:tr>
              <a:tr h="25808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8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EBONYI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230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207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437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extLst>
                  <a:ext uri="{0D108BD9-81ED-4DB2-BD59-A6C34878D82A}">
                    <a16:rowId xmlns:a16="http://schemas.microsoft.com/office/drawing/2014/main" val="3324905212"/>
                  </a:ext>
                </a:extLst>
              </a:tr>
              <a:tr h="25808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9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EDO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301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271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572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extLst>
                  <a:ext uri="{0D108BD9-81ED-4DB2-BD59-A6C34878D82A}">
                    <a16:rowId xmlns:a16="http://schemas.microsoft.com/office/drawing/2014/main" val="3875719616"/>
                  </a:ext>
                </a:extLst>
              </a:tr>
              <a:tr h="25808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10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FCT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118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106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224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extLst>
                  <a:ext uri="{0D108BD9-81ED-4DB2-BD59-A6C34878D82A}">
                    <a16:rowId xmlns:a16="http://schemas.microsoft.com/office/drawing/2014/main" val="1273689058"/>
                  </a:ext>
                </a:extLst>
              </a:tr>
              <a:tr h="25808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11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IMO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301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-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301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extLst>
                  <a:ext uri="{0D108BD9-81ED-4DB2-BD59-A6C34878D82A}">
                    <a16:rowId xmlns:a16="http://schemas.microsoft.com/office/drawing/2014/main" val="1568521469"/>
                  </a:ext>
                </a:extLst>
              </a:tr>
              <a:tr h="25808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12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KADUNA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552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498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1,050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extLst>
                  <a:ext uri="{0D108BD9-81ED-4DB2-BD59-A6C34878D82A}">
                    <a16:rowId xmlns:a16="http://schemas.microsoft.com/office/drawing/2014/main" val="1534290698"/>
                  </a:ext>
                </a:extLst>
              </a:tr>
              <a:tr h="25808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13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KANO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948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854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1,802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extLst>
                  <a:ext uri="{0D108BD9-81ED-4DB2-BD59-A6C34878D82A}">
                    <a16:rowId xmlns:a16="http://schemas.microsoft.com/office/drawing/2014/main" val="3495752927"/>
                  </a:ext>
                </a:extLst>
              </a:tr>
              <a:tr h="25808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14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KATSINA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638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-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638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extLst>
                  <a:ext uri="{0D108BD9-81ED-4DB2-BD59-A6C34878D82A}">
                    <a16:rowId xmlns:a16="http://schemas.microsoft.com/office/drawing/2014/main" val="3591099031"/>
                  </a:ext>
                </a:extLst>
              </a:tr>
              <a:tr h="25808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15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KWARA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-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227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227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extLst>
                  <a:ext uri="{0D108BD9-81ED-4DB2-BD59-A6C34878D82A}">
                    <a16:rowId xmlns:a16="http://schemas.microsoft.com/office/drawing/2014/main" val="3841924707"/>
                  </a:ext>
                </a:extLst>
              </a:tr>
              <a:tr h="25808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16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LAGOS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672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-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672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extLst>
                  <a:ext uri="{0D108BD9-81ED-4DB2-BD59-A6C34878D82A}">
                    <a16:rowId xmlns:a16="http://schemas.microsoft.com/office/drawing/2014/main" val="2212256099"/>
                  </a:ext>
                </a:extLst>
              </a:tr>
              <a:tr h="25808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17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NASARAWA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-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173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173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extLst>
                  <a:ext uri="{0D108BD9-81ED-4DB2-BD59-A6C34878D82A}">
                    <a16:rowId xmlns:a16="http://schemas.microsoft.com/office/drawing/2014/main" val="3054519035"/>
                  </a:ext>
                </a:extLst>
              </a:tr>
              <a:tr h="25808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18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NIGER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-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434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434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extLst>
                  <a:ext uri="{0D108BD9-81ED-4DB2-BD59-A6C34878D82A}">
                    <a16:rowId xmlns:a16="http://schemas.microsoft.com/office/drawing/2014/main" val="1075268380"/>
                  </a:ext>
                </a:extLst>
              </a:tr>
              <a:tr h="25808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19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OSUN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-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457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457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extLst>
                  <a:ext uri="{0D108BD9-81ED-4DB2-BD59-A6C34878D82A}">
                    <a16:rowId xmlns:a16="http://schemas.microsoft.com/office/drawing/2014/main" val="3654849562"/>
                  </a:ext>
                </a:extLst>
              </a:tr>
              <a:tr h="25808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OYO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449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-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449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extLst>
                  <a:ext uri="{0D108BD9-81ED-4DB2-BD59-A6C34878D82A}">
                    <a16:rowId xmlns:a16="http://schemas.microsoft.com/office/drawing/2014/main" val="3982495193"/>
                  </a:ext>
                </a:extLst>
              </a:tr>
              <a:tr h="25808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21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PLATEAU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337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303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640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extLst>
                  <a:ext uri="{0D108BD9-81ED-4DB2-BD59-A6C34878D82A}">
                    <a16:rowId xmlns:a16="http://schemas.microsoft.com/office/drawing/2014/main" val="147257104"/>
                  </a:ext>
                </a:extLst>
              </a:tr>
              <a:tr h="25808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22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YOBE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270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-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270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extLst>
                  <a:ext uri="{0D108BD9-81ED-4DB2-BD59-A6C34878D82A}">
                    <a16:rowId xmlns:a16="http://schemas.microsoft.com/office/drawing/2014/main" val="3818780447"/>
                  </a:ext>
                </a:extLst>
              </a:tr>
              <a:tr h="2580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TOTAL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6,536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5,553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5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50460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970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ow: Pentagon 9">
            <a:extLst>
              <a:ext uri="{FF2B5EF4-FFF2-40B4-BE49-F238E27FC236}">
                <a16:creationId xmlns:a16="http://schemas.microsoft.com/office/drawing/2014/main" id="{3DD8F976-EFC9-498E-8C5C-C6D37309C68E}"/>
              </a:ext>
            </a:extLst>
          </p:cNvPr>
          <p:cNvSpPr/>
          <p:nvPr/>
        </p:nvSpPr>
        <p:spPr>
          <a:xfrm>
            <a:off x="3662185" y="1916832"/>
            <a:ext cx="45719" cy="45719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C9CD52A-A749-4A00-93EC-0D128AC504C7}"/>
              </a:ext>
            </a:extLst>
          </p:cNvPr>
          <p:cNvSpPr/>
          <p:nvPr/>
        </p:nvSpPr>
        <p:spPr>
          <a:xfrm>
            <a:off x="755577" y="1196752"/>
            <a:ext cx="8208912" cy="517772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numCol="1" rtlCol="0" anchor="ctr"/>
          <a:lstStyle/>
          <a:p>
            <a:pPr marL="1657350" lvl="3" indent="-285750">
              <a:buFont typeface="Courier New" panose="02070309020205020404" pitchFamily="49" charset="0"/>
              <a:buChar char="o"/>
            </a:pPr>
            <a:r>
              <a:rPr lang="en-US" dirty="0"/>
              <a:t>States that are yet to meet the criteria should strive to do so</a:t>
            </a:r>
          </a:p>
          <a:p>
            <a:pPr marL="2114550" lvl="4" indent="-285750">
              <a:buFont typeface="Wingdings" pitchFamily="2" charset="2"/>
              <a:buChar char="§"/>
            </a:pPr>
            <a:r>
              <a:rPr lang="en-US" dirty="0"/>
              <a:t>Plateau, Yobe, Borno, Gombe, Taraba,  Jigawa, </a:t>
            </a:r>
            <a:r>
              <a:rPr lang="en-US" dirty="0" err="1"/>
              <a:t>Akwa</a:t>
            </a:r>
            <a:r>
              <a:rPr lang="en-US" dirty="0"/>
              <a:t> Ibom, Rivers, Ondo to fast track the process of establishment (make functional) of the State Social Health Insurance Scheme</a:t>
            </a:r>
          </a:p>
          <a:p>
            <a:pPr marL="1657350" lvl="3" indent="-285750">
              <a:buFont typeface="Courier New" panose="02070309020205020404" pitchFamily="49" charset="0"/>
              <a:buChar char="o"/>
            </a:pPr>
            <a:endParaRPr lang="en-US" dirty="0"/>
          </a:p>
          <a:p>
            <a:pPr marL="1657350" lvl="3" indent="-285750">
              <a:buFont typeface="Courier New" panose="02070309020205020404" pitchFamily="49" charset="0"/>
              <a:buChar char="o"/>
            </a:pPr>
            <a:r>
              <a:rPr lang="en-US" dirty="0"/>
              <a:t>States to fast track TSA documentation </a:t>
            </a:r>
          </a:p>
          <a:p>
            <a:pPr marL="2114550" lvl="4" indent="-285750">
              <a:buFont typeface="Courier New" panose="02070309020205020404" pitchFamily="49" charset="0"/>
              <a:buChar char="o"/>
            </a:pPr>
            <a:r>
              <a:rPr lang="en-US" dirty="0"/>
              <a:t>Identify required signatories (21 per state!)</a:t>
            </a:r>
          </a:p>
          <a:p>
            <a:pPr marL="2114550" lvl="4" indent="-285750">
              <a:buFont typeface="Courier New" panose="02070309020205020404" pitchFamily="49" charset="0"/>
              <a:buChar char="o"/>
            </a:pPr>
            <a:r>
              <a:rPr lang="en-US" dirty="0"/>
              <a:t>CEO of SPHCB and 6 accountants</a:t>
            </a:r>
          </a:p>
          <a:p>
            <a:pPr marL="2114550" lvl="4" indent="-285750">
              <a:buFont typeface="Courier New" panose="02070309020205020404" pitchFamily="49" charset="0"/>
              <a:buChar char="o"/>
            </a:pPr>
            <a:r>
              <a:rPr lang="en-US" dirty="0"/>
              <a:t>CEO of SSHIS and 6 Accountants</a:t>
            </a:r>
          </a:p>
          <a:p>
            <a:pPr marL="2114550" lvl="4" indent="-285750">
              <a:buFont typeface="Courier New" panose="02070309020205020404" pitchFamily="49" charset="0"/>
              <a:buChar char="o"/>
            </a:pPr>
            <a:r>
              <a:rPr lang="en-US" dirty="0"/>
              <a:t>PS MOH and 6 accountants</a:t>
            </a:r>
          </a:p>
          <a:p>
            <a:pPr lvl="4"/>
            <a:endParaRPr lang="en-US" dirty="0"/>
          </a:p>
          <a:p>
            <a:pPr marL="1657350" lvl="3" indent="-285750">
              <a:buFont typeface="Courier New" panose="02070309020205020404" pitchFamily="49" charset="0"/>
              <a:buChar char="o"/>
            </a:pPr>
            <a:r>
              <a:rPr lang="en-US" dirty="0"/>
              <a:t>All states should ensure functionality of state steering committees for effective oversight of the fund</a:t>
            </a:r>
          </a:p>
          <a:p>
            <a:pPr lvl="4"/>
            <a:endParaRPr lang="en-US" dirty="0"/>
          </a:p>
          <a:p>
            <a:pPr marL="1657350" lvl="3" indent="-285750">
              <a:buFont typeface="Courier New" panose="02070309020205020404" pitchFamily="49" charset="0"/>
              <a:buChar char="o"/>
            </a:pPr>
            <a:r>
              <a:rPr lang="en-US" dirty="0"/>
              <a:t>Need for NGF to appoint at least 2 champions from amongst the Governors</a:t>
            </a:r>
          </a:p>
        </p:txBody>
      </p:sp>
      <p:sp>
        <p:nvSpPr>
          <p:cNvPr id="18" name="Arrow: Pentagon 17">
            <a:extLst>
              <a:ext uri="{FF2B5EF4-FFF2-40B4-BE49-F238E27FC236}">
                <a16:creationId xmlns:a16="http://schemas.microsoft.com/office/drawing/2014/main" id="{2C2D7769-0493-4182-B390-6B7D26EB6A9E}"/>
              </a:ext>
            </a:extLst>
          </p:cNvPr>
          <p:cNvSpPr/>
          <p:nvPr/>
        </p:nvSpPr>
        <p:spPr>
          <a:xfrm>
            <a:off x="91438" y="1124744"/>
            <a:ext cx="2140774" cy="5249728"/>
          </a:xfrm>
          <a:prstGeom prst="homePlate">
            <a:avLst>
              <a:gd name="adj" fmla="val 43505"/>
            </a:avLst>
          </a:prstGeom>
          <a:solidFill>
            <a:srgbClr val="007E39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BHCPF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CA981EB-A80B-9E45-A6B6-02C2D7D1F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880" y="260648"/>
            <a:ext cx="8003232" cy="720080"/>
          </a:xfrm>
        </p:spPr>
        <p:txBody>
          <a:bodyPr/>
          <a:lstStyle/>
          <a:p>
            <a:r>
              <a:rPr lang="en-US" sz="2400" dirty="0"/>
              <a:t>Required Actions for Governors</a:t>
            </a:r>
          </a:p>
        </p:txBody>
      </p:sp>
    </p:spTree>
    <p:extLst>
      <p:ext uri="{BB962C8B-B14F-4D97-AF65-F5344CB8AC3E}">
        <p14:creationId xmlns:p14="http://schemas.microsoft.com/office/powerpoint/2010/main" val="4059994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15B80-3D4F-4B2C-A9A0-199142DE67AA}"/>
              </a:ext>
            </a:extLst>
          </p:cNvPr>
          <p:cNvSpPr txBox="1">
            <a:spLocks/>
          </p:cNvSpPr>
          <p:nvPr/>
        </p:nvSpPr>
        <p:spPr>
          <a:xfrm>
            <a:off x="251520" y="306896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Thank you for Listening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588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2441</TotalTime>
  <Words>517</Words>
  <Application>Microsoft Office PowerPoint</Application>
  <PresentationFormat>On-screen Show (4:3)</PresentationFormat>
  <Paragraphs>173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Times New Roman</vt:lpstr>
      <vt:lpstr>Wingdings</vt:lpstr>
      <vt:lpstr>Office Theme</vt:lpstr>
      <vt:lpstr>NGF HEALTH UPDATE</vt:lpstr>
      <vt:lpstr>Updates from Last NGF meeting</vt:lpstr>
      <vt:lpstr>Updates on BHCPF</vt:lpstr>
      <vt:lpstr>Universal Health Coverage</vt:lpstr>
      <vt:lpstr>PowerPoint Presentation</vt:lpstr>
      <vt:lpstr>Required Actions for Governors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LISA</dc:creator>
  <cp:lastModifiedBy>abdulwahab ahmad</cp:lastModifiedBy>
  <cp:revision>162</cp:revision>
  <cp:lastPrinted>2019-08-20T15:34:15Z</cp:lastPrinted>
  <dcterms:created xsi:type="dcterms:W3CDTF">2012-07-24T14:11:04Z</dcterms:created>
  <dcterms:modified xsi:type="dcterms:W3CDTF">2022-01-18T21:26:33Z</dcterms:modified>
</cp:coreProperties>
</file>