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8" r:id="rId1"/>
  </p:sldMasterIdLst>
  <p:notesMasterIdLst>
    <p:notesMasterId r:id="rId12"/>
  </p:notesMasterIdLst>
  <p:sldIdLst>
    <p:sldId id="331" r:id="rId2"/>
    <p:sldId id="337" r:id="rId3"/>
    <p:sldId id="332" r:id="rId4"/>
    <p:sldId id="333" r:id="rId5"/>
    <p:sldId id="324" r:id="rId6"/>
    <p:sldId id="325" r:id="rId7"/>
    <p:sldId id="315" r:id="rId8"/>
    <p:sldId id="334" r:id="rId9"/>
    <p:sldId id="335" r:id="rId10"/>
    <p:sldId id="30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184" autoAdjust="0"/>
    <p:restoredTop sz="94660"/>
  </p:normalViewPr>
  <p:slideViewPr>
    <p:cSldViewPr>
      <p:cViewPr varScale="1">
        <p:scale>
          <a:sx n="65" d="100"/>
          <a:sy n="65" d="100"/>
        </p:scale>
        <p:origin x="1908" y="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058AB9-1FEF-4735-AB50-892EB248C26D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E377AF-E6C5-4C66-8D58-6962B6FACF48}">
      <dgm:prSet phldrT="[Text]"/>
      <dgm:spPr/>
      <dgm:t>
        <a:bodyPr/>
        <a:lstStyle/>
        <a:p>
          <a:r>
            <a:rPr lang="en-US" dirty="0"/>
            <a:t>Kano State Development Plan</a:t>
          </a:r>
        </a:p>
      </dgm:t>
    </dgm:pt>
    <dgm:pt modelId="{71265948-1B1C-4273-B78A-0FEB760A3D16}" type="parTrans" cxnId="{87EAB9ED-0AEB-4EA4-AA28-71BC95A68042}">
      <dgm:prSet/>
      <dgm:spPr/>
      <dgm:t>
        <a:bodyPr/>
        <a:lstStyle/>
        <a:p>
          <a:endParaRPr lang="en-US"/>
        </a:p>
      </dgm:t>
    </dgm:pt>
    <dgm:pt modelId="{699085E8-C0DB-4874-82CD-629BF5BC75D7}" type="sibTrans" cxnId="{87EAB9ED-0AEB-4EA4-AA28-71BC95A68042}">
      <dgm:prSet/>
      <dgm:spPr/>
      <dgm:t>
        <a:bodyPr/>
        <a:lstStyle/>
        <a:p>
          <a:endParaRPr lang="en-US"/>
        </a:p>
      </dgm:t>
    </dgm:pt>
    <dgm:pt modelId="{FB2EF931-B4E8-46C4-8341-F3F68683CB4E}">
      <dgm:prSet phldrT="[Text]"/>
      <dgm:spPr/>
      <dgm:t>
        <a:bodyPr/>
        <a:lstStyle/>
        <a:p>
          <a:r>
            <a:rPr lang="en-US" dirty="0"/>
            <a:t>Medium Term Expenditure Framework </a:t>
          </a:r>
        </a:p>
      </dgm:t>
    </dgm:pt>
    <dgm:pt modelId="{E86629B9-79F9-4A8D-9678-DD828840996F}" type="parTrans" cxnId="{17261371-F3CD-464F-938F-0C69C0651F11}">
      <dgm:prSet/>
      <dgm:spPr/>
      <dgm:t>
        <a:bodyPr/>
        <a:lstStyle/>
        <a:p>
          <a:endParaRPr lang="en-US"/>
        </a:p>
      </dgm:t>
    </dgm:pt>
    <dgm:pt modelId="{72C554D6-1DFA-4579-860F-4778F444D0B4}" type="sibTrans" cxnId="{17261371-F3CD-464F-938F-0C69C0651F11}">
      <dgm:prSet/>
      <dgm:spPr/>
      <dgm:t>
        <a:bodyPr/>
        <a:lstStyle/>
        <a:p>
          <a:endParaRPr lang="en-US"/>
        </a:p>
      </dgm:t>
    </dgm:pt>
    <dgm:pt modelId="{81ADC1D2-C09B-4FF0-9A98-9D8776CFFF02}">
      <dgm:prSet phldrT="[Text]"/>
      <dgm:spPr/>
      <dgm:t>
        <a:bodyPr/>
        <a:lstStyle/>
        <a:p>
          <a:r>
            <a:rPr lang="en-US" dirty="0"/>
            <a:t>Medium Term Sector Strategies</a:t>
          </a:r>
        </a:p>
      </dgm:t>
    </dgm:pt>
    <dgm:pt modelId="{449BABAD-A10E-44C4-8D48-CF9A2FCDFA2B}" type="parTrans" cxnId="{B61C06E3-D9CD-4865-B0FB-50EA675671DC}">
      <dgm:prSet/>
      <dgm:spPr/>
      <dgm:t>
        <a:bodyPr/>
        <a:lstStyle/>
        <a:p>
          <a:endParaRPr lang="en-US"/>
        </a:p>
      </dgm:t>
    </dgm:pt>
    <dgm:pt modelId="{8315447D-8072-4089-B03C-257C48D6331A}" type="sibTrans" cxnId="{B61C06E3-D9CD-4865-B0FB-50EA675671DC}">
      <dgm:prSet/>
      <dgm:spPr/>
      <dgm:t>
        <a:bodyPr/>
        <a:lstStyle/>
        <a:p>
          <a:endParaRPr lang="en-US"/>
        </a:p>
      </dgm:t>
    </dgm:pt>
    <dgm:pt modelId="{76CD2DEC-D3D9-412A-B38A-9A93AD027995}">
      <dgm:prSet phldrT="[Text]"/>
      <dgm:spPr/>
      <dgm:t>
        <a:bodyPr/>
        <a:lstStyle/>
        <a:p>
          <a:r>
            <a:rPr lang="en-US" dirty="0"/>
            <a:t>Annual  Budget</a:t>
          </a:r>
        </a:p>
      </dgm:t>
    </dgm:pt>
    <dgm:pt modelId="{1C9E3654-6E36-445C-BF03-96190F43BEF1}" type="parTrans" cxnId="{8984EB0D-FD21-41EA-B383-5C9D09FAA131}">
      <dgm:prSet/>
      <dgm:spPr/>
      <dgm:t>
        <a:bodyPr/>
        <a:lstStyle/>
        <a:p>
          <a:endParaRPr lang="en-US"/>
        </a:p>
      </dgm:t>
    </dgm:pt>
    <dgm:pt modelId="{534AA08E-5AF6-446A-9555-CB6F432ED226}" type="sibTrans" cxnId="{8984EB0D-FD21-41EA-B383-5C9D09FAA131}">
      <dgm:prSet/>
      <dgm:spPr/>
      <dgm:t>
        <a:bodyPr/>
        <a:lstStyle/>
        <a:p>
          <a:endParaRPr lang="en-US"/>
        </a:p>
      </dgm:t>
    </dgm:pt>
    <dgm:pt modelId="{E25F46BA-68FF-40EE-BE83-DD1F0A4F2225}">
      <dgm:prSet phldrT="[Text]"/>
      <dgm:spPr/>
      <dgm:t>
        <a:bodyPr/>
        <a:lstStyle/>
        <a:p>
          <a:r>
            <a:rPr lang="en-US"/>
            <a:t>Service Delivery</a:t>
          </a:r>
          <a:endParaRPr lang="en-US" dirty="0"/>
        </a:p>
      </dgm:t>
    </dgm:pt>
    <dgm:pt modelId="{F88E25C3-CE90-4E85-BA01-5BFCDD577025}" type="parTrans" cxnId="{E6567CEE-766D-4222-B505-30C8EA24F361}">
      <dgm:prSet/>
      <dgm:spPr/>
      <dgm:t>
        <a:bodyPr/>
        <a:lstStyle/>
        <a:p>
          <a:endParaRPr lang="en-US"/>
        </a:p>
      </dgm:t>
    </dgm:pt>
    <dgm:pt modelId="{700671CF-0629-4346-BA99-1E422323B392}" type="sibTrans" cxnId="{E6567CEE-766D-4222-B505-30C8EA24F361}">
      <dgm:prSet/>
      <dgm:spPr/>
      <dgm:t>
        <a:bodyPr/>
        <a:lstStyle/>
        <a:p>
          <a:endParaRPr lang="en-US"/>
        </a:p>
      </dgm:t>
    </dgm:pt>
    <dgm:pt modelId="{FB154DB8-FD08-476D-A1DD-8CA4A9A6D699}">
      <dgm:prSet/>
      <dgm:spPr/>
      <dgm:t>
        <a:bodyPr/>
        <a:lstStyle/>
        <a:p>
          <a:r>
            <a:rPr lang="en-US" dirty="0"/>
            <a:t>Performance Review</a:t>
          </a:r>
        </a:p>
      </dgm:t>
    </dgm:pt>
    <dgm:pt modelId="{259977A1-C28B-4467-A2C7-47A9B90DB55F}" type="parTrans" cxnId="{C35B5DAB-85E3-43E1-B011-1ED2CAD215D4}">
      <dgm:prSet/>
      <dgm:spPr/>
      <dgm:t>
        <a:bodyPr/>
        <a:lstStyle/>
        <a:p>
          <a:endParaRPr lang="en-US"/>
        </a:p>
      </dgm:t>
    </dgm:pt>
    <dgm:pt modelId="{C2875D1D-353E-4C10-8D3A-507344AA6D8C}" type="sibTrans" cxnId="{C35B5DAB-85E3-43E1-B011-1ED2CAD215D4}">
      <dgm:prSet/>
      <dgm:spPr/>
      <dgm:t>
        <a:bodyPr/>
        <a:lstStyle/>
        <a:p>
          <a:endParaRPr lang="en-US"/>
        </a:p>
      </dgm:t>
    </dgm:pt>
    <dgm:pt modelId="{37727F6F-0121-4153-9B37-5CEA94103194}" type="pres">
      <dgm:prSet presAssocID="{A5058AB9-1FEF-4735-AB50-892EB248C26D}" presName="Name0" presStyleCnt="0">
        <dgm:presLayoutVars>
          <dgm:dir/>
          <dgm:resizeHandles val="exact"/>
        </dgm:presLayoutVars>
      </dgm:prSet>
      <dgm:spPr/>
    </dgm:pt>
    <dgm:pt modelId="{34398E88-4247-430B-B2B7-E45CC5A8F7AA}" type="pres">
      <dgm:prSet presAssocID="{A5058AB9-1FEF-4735-AB50-892EB248C26D}" presName="cycle" presStyleCnt="0"/>
      <dgm:spPr/>
    </dgm:pt>
    <dgm:pt modelId="{82DD0316-E19C-4AD9-97FA-F74389D7D325}" type="pres">
      <dgm:prSet presAssocID="{5CE377AF-E6C5-4C66-8D58-6962B6FACF48}" presName="nodeFirstNode" presStyleLbl="node1" presStyleIdx="0" presStyleCnt="6">
        <dgm:presLayoutVars>
          <dgm:bulletEnabled val="1"/>
        </dgm:presLayoutVars>
      </dgm:prSet>
      <dgm:spPr/>
    </dgm:pt>
    <dgm:pt modelId="{382831E4-B080-4AD9-A897-147030FCE2B6}" type="pres">
      <dgm:prSet presAssocID="{699085E8-C0DB-4874-82CD-629BF5BC75D7}" presName="sibTransFirstNode" presStyleLbl="bgShp" presStyleIdx="0" presStyleCnt="1"/>
      <dgm:spPr/>
    </dgm:pt>
    <dgm:pt modelId="{147997C1-26FE-4A7D-9D29-7A0F5C9E043D}" type="pres">
      <dgm:prSet presAssocID="{FB2EF931-B4E8-46C4-8341-F3F68683CB4E}" presName="nodeFollowingNodes" presStyleLbl="node1" presStyleIdx="1" presStyleCnt="6">
        <dgm:presLayoutVars>
          <dgm:bulletEnabled val="1"/>
        </dgm:presLayoutVars>
      </dgm:prSet>
      <dgm:spPr/>
    </dgm:pt>
    <dgm:pt modelId="{6F10A51A-94B4-4C38-8E3E-6DEE31D6DF15}" type="pres">
      <dgm:prSet presAssocID="{81ADC1D2-C09B-4FF0-9A98-9D8776CFFF02}" presName="nodeFollowingNodes" presStyleLbl="node1" presStyleIdx="2" presStyleCnt="6">
        <dgm:presLayoutVars>
          <dgm:bulletEnabled val="1"/>
        </dgm:presLayoutVars>
      </dgm:prSet>
      <dgm:spPr/>
    </dgm:pt>
    <dgm:pt modelId="{3E024868-304C-4264-8A9C-2C1384185FB6}" type="pres">
      <dgm:prSet presAssocID="{76CD2DEC-D3D9-412A-B38A-9A93AD027995}" presName="nodeFollowingNodes" presStyleLbl="node1" presStyleIdx="3" presStyleCnt="6">
        <dgm:presLayoutVars>
          <dgm:bulletEnabled val="1"/>
        </dgm:presLayoutVars>
      </dgm:prSet>
      <dgm:spPr/>
    </dgm:pt>
    <dgm:pt modelId="{75684923-4030-4BA7-B4E5-943B7554D36D}" type="pres">
      <dgm:prSet presAssocID="{E25F46BA-68FF-40EE-BE83-DD1F0A4F2225}" presName="nodeFollowingNodes" presStyleLbl="node1" presStyleIdx="4" presStyleCnt="6">
        <dgm:presLayoutVars>
          <dgm:bulletEnabled val="1"/>
        </dgm:presLayoutVars>
      </dgm:prSet>
      <dgm:spPr/>
    </dgm:pt>
    <dgm:pt modelId="{44CE8F18-FA28-43DE-833E-D4200B9A827B}" type="pres">
      <dgm:prSet presAssocID="{FB154DB8-FD08-476D-A1DD-8CA4A9A6D699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1DF1F0C1-10CC-4B7A-8E57-A56101D5DCD8}" type="presOf" srcId="{E25F46BA-68FF-40EE-BE83-DD1F0A4F2225}" destId="{75684923-4030-4BA7-B4E5-943B7554D36D}" srcOrd="0" destOrd="0" presId="urn:microsoft.com/office/officeart/2005/8/layout/cycle3"/>
    <dgm:cxn modelId="{C35B5DAB-85E3-43E1-B011-1ED2CAD215D4}" srcId="{A5058AB9-1FEF-4735-AB50-892EB248C26D}" destId="{FB154DB8-FD08-476D-A1DD-8CA4A9A6D699}" srcOrd="5" destOrd="0" parTransId="{259977A1-C28B-4467-A2C7-47A9B90DB55F}" sibTransId="{C2875D1D-353E-4C10-8D3A-507344AA6D8C}"/>
    <dgm:cxn modelId="{E6567CEE-766D-4222-B505-30C8EA24F361}" srcId="{A5058AB9-1FEF-4735-AB50-892EB248C26D}" destId="{E25F46BA-68FF-40EE-BE83-DD1F0A4F2225}" srcOrd="4" destOrd="0" parTransId="{F88E25C3-CE90-4E85-BA01-5BFCDD577025}" sibTransId="{700671CF-0629-4346-BA99-1E422323B392}"/>
    <dgm:cxn modelId="{56B28043-A2CA-4BF8-91C3-5F844E10D76F}" type="presOf" srcId="{76CD2DEC-D3D9-412A-B38A-9A93AD027995}" destId="{3E024868-304C-4264-8A9C-2C1384185FB6}" srcOrd="0" destOrd="0" presId="urn:microsoft.com/office/officeart/2005/8/layout/cycle3"/>
    <dgm:cxn modelId="{E88FA354-5BA8-4B46-B8E8-9C40F3502065}" type="presOf" srcId="{FB154DB8-FD08-476D-A1DD-8CA4A9A6D699}" destId="{44CE8F18-FA28-43DE-833E-D4200B9A827B}" srcOrd="0" destOrd="0" presId="urn:microsoft.com/office/officeart/2005/8/layout/cycle3"/>
    <dgm:cxn modelId="{17261371-F3CD-464F-938F-0C69C0651F11}" srcId="{A5058AB9-1FEF-4735-AB50-892EB248C26D}" destId="{FB2EF931-B4E8-46C4-8341-F3F68683CB4E}" srcOrd="1" destOrd="0" parTransId="{E86629B9-79F9-4A8D-9678-DD828840996F}" sibTransId="{72C554D6-1DFA-4579-860F-4778F444D0B4}"/>
    <dgm:cxn modelId="{B61C06E3-D9CD-4865-B0FB-50EA675671DC}" srcId="{A5058AB9-1FEF-4735-AB50-892EB248C26D}" destId="{81ADC1D2-C09B-4FF0-9A98-9D8776CFFF02}" srcOrd="2" destOrd="0" parTransId="{449BABAD-A10E-44C4-8D48-CF9A2FCDFA2B}" sibTransId="{8315447D-8072-4089-B03C-257C48D6331A}"/>
    <dgm:cxn modelId="{87EAB9ED-0AEB-4EA4-AA28-71BC95A68042}" srcId="{A5058AB9-1FEF-4735-AB50-892EB248C26D}" destId="{5CE377AF-E6C5-4C66-8D58-6962B6FACF48}" srcOrd="0" destOrd="0" parTransId="{71265948-1B1C-4273-B78A-0FEB760A3D16}" sibTransId="{699085E8-C0DB-4874-82CD-629BF5BC75D7}"/>
    <dgm:cxn modelId="{789DC831-A4CA-4D42-A418-F7143038A3A2}" type="presOf" srcId="{81ADC1D2-C09B-4FF0-9A98-9D8776CFFF02}" destId="{6F10A51A-94B4-4C38-8E3E-6DEE31D6DF15}" srcOrd="0" destOrd="0" presId="urn:microsoft.com/office/officeart/2005/8/layout/cycle3"/>
    <dgm:cxn modelId="{ADC79D60-41E7-4342-9560-C5DA2F130DCF}" type="presOf" srcId="{5CE377AF-E6C5-4C66-8D58-6962B6FACF48}" destId="{82DD0316-E19C-4AD9-97FA-F74389D7D325}" srcOrd="0" destOrd="0" presId="urn:microsoft.com/office/officeart/2005/8/layout/cycle3"/>
    <dgm:cxn modelId="{8984EB0D-FD21-41EA-B383-5C9D09FAA131}" srcId="{A5058AB9-1FEF-4735-AB50-892EB248C26D}" destId="{76CD2DEC-D3D9-412A-B38A-9A93AD027995}" srcOrd="3" destOrd="0" parTransId="{1C9E3654-6E36-445C-BF03-96190F43BEF1}" sibTransId="{534AA08E-5AF6-446A-9555-CB6F432ED226}"/>
    <dgm:cxn modelId="{FC0D3432-C573-4F5D-8EB4-9691E394ACFC}" type="presOf" srcId="{FB2EF931-B4E8-46C4-8341-F3F68683CB4E}" destId="{147997C1-26FE-4A7D-9D29-7A0F5C9E043D}" srcOrd="0" destOrd="0" presId="urn:microsoft.com/office/officeart/2005/8/layout/cycle3"/>
    <dgm:cxn modelId="{25978180-CD07-4277-A96C-6E5AF5CD55BD}" type="presOf" srcId="{A5058AB9-1FEF-4735-AB50-892EB248C26D}" destId="{37727F6F-0121-4153-9B37-5CEA94103194}" srcOrd="0" destOrd="0" presId="urn:microsoft.com/office/officeart/2005/8/layout/cycle3"/>
    <dgm:cxn modelId="{031FEF31-582A-41C4-B1BE-ACE52CD683ED}" type="presOf" srcId="{699085E8-C0DB-4874-82CD-629BF5BC75D7}" destId="{382831E4-B080-4AD9-A897-147030FCE2B6}" srcOrd="0" destOrd="0" presId="urn:microsoft.com/office/officeart/2005/8/layout/cycle3"/>
    <dgm:cxn modelId="{3ED87794-FF0E-45FB-9419-FE2446F1B84F}" type="presParOf" srcId="{37727F6F-0121-4153-9B37-5CEA94103194}" destId="{34398E88-4247-430B-B2B7-E45CC5A8F7AA}" srcOrd="0" destOrd="0" presId="urn:microsoft.com/office/officeart/2005/8/layout/cycle3"/>
    <dgm:cxn modelId="{BD1C447E-86F1-48A5-8A00-1B456B13B2A7}" type="presParOf" srcId="{34398E88-4247-430B-B2B7-E45CC5A8F7AA}" destId="{82DD0316-E19C-4AD9-97FA-F74389D7D325}" srcOrd="0" destOrd="0" presId="urn:microsoft.com/office/officeart/2005/8/layout/cycle3"/>
    <dgm:cxn modelId="{F78D0CA2-A70C-49F5-A24B-D0F2731BD239}" type="presParOf" srcId="{34398E88-4247-430B-B2B7-E45CC5A8F7AA}" destId="{382831E4-B080-4AD9-A897-147030FCE2B6}" srcOrd="1" destOrd="0" presId="urn:microsoft.com/office/officeart/2005/8/layout/cycle3"/>
    <dgm:cxn modelId="{BD055288-BE4B-4E31-9134-3FBDC8E3D881}" type="presParOf" srcId="{34398E88-4247-430B-B2B7-E45CC5A8F7AA}" destId="{147997C1-26FE-4A7D-9D29-7A0F5C9E043D}" srcOrd="2" destOrd="0" presId="urn:microsoft.com/office/officeart/2005/8/layout/cycle3"/>
    <dgm:cxn modelId="{6E2A032D-6F28-4F93-A597-9EF625DC20DB}" type="presParOf" srcId="{34398E88-4247-430B-B2B7-E45CC5A8F7AA}" destId="{6F10A51A-94B4-4C38-8E3E-6DEE31D6DF15}" srcOrd="3" destOrd="0" presId="urn:microsoft.com/office/officeart/2005/8/layout/cycle3"/>
    <dgm:cxn modelId="{61B4B9D3-E708-4246-890F-A1B58700B5C2}" type="presParOf" srcId="{34398E88-4247-430B-B2B7-E45CC5A8F7AA}" destId="{3E024868-304C-4264-8A9C-2C1384185FB6}" srcOrd="4" destOrd="0" presId="urn:microsoft.com/office/officeart/2005/8/layout/cycle3"/>
    <dgm:cxn modelId="{3A3DCFF2-80C8-406A-A1C9-AFC0CBD85A8F}" type="presParOf" srcId="{34398E88-4247-430B-B2B7-E45CC5A8F7AA}" destId="{75684923-4030-4BA7-B4E5-943B7554D36D}" srcOrd="5" destOrd="0" presId="urn:microsoft.com/office/officeart/2005/8/layout/cycle3"/>
    <dgm:cxn modelId="{75888BA3-AE6D-481C-BC03-0D0E66E6B013}" type="presParOf" srcId="{34398E88-4247-430B-B2B7-E45CC5A8F7AA}" destId="{44CE8F18-FA28-43DE-833E-D4200B9A827B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831E4-B080-4AD9-A897-147030FCE2B6}">
      <dsp:nvSpPr>
        <dsp:cNvPr id="0" name=""/>
        <dsp:cNvSpPr/>
      </dsp:nvSpPr>
      <dsp:spPr>
        <a:xfrm>
          <a:off x="2038286" y="-2820"/>
          <a:ext cx="4076826" cy="4076826"/>
        </a:xfrm>
        <a:prstGeom prst="circularArrow">
          <a:avLst>
            <a:gd name="adj1" fmla="val 5274"/>
            <a:gd name="adj2" fmla="val 312630"/>
            <a:gd name="adj3" fmla="val 14229624"/>
            <a:gd name="adj4" fmla="val 17126145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DD0316-E19C-4AD9-97FA-F74389D7D325}">
      <dsp:nvSpPr>
        <dsp:cNvPr id="0" name=""/>
        <dsp:cNvSpPr/>
      </dsp:nvSpPr>
      <dsp:spPr>
        <a:xfrm>
          <a:off x="3302365" y="2168"/>
          <a:ext cx="1548668" cy="774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Kano State Development Plan</a:t>
          </a:r>
        </a:p>
      </dsp:txBody>
      <dsp:txXfrm>
        <a:off x="3340165" y="39968"/>
        <a:ext cx="1473068" cy="698734"/>
      </dsp:txXfrm>
    </dsp:sp>
    <dsp:sp modelId="{147997C1-26FE-4A7D-9D29-7A0F5C9E043D}">
      <dsp:nvSpPr>
        <dsp:cNvPr id="0" name=""/>
        <dsp:cNvSpPr/>
      </dsp:nvSpPr>
      <dsp:spPr>
        <a:xfrm>
          <a:off x="4734672" y="829110"/>
          <a:ext cx="1548668" cy="774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Medium Term Expenditure Framework </a:t>
          </a:r>
        </a:p>
      </dsp:txBody>
      <dsp:txXfrm>
        <a:off x="4772472" y="866910"/>
        <a:ext cx="1473068" cy="698734"/>
      </dsp:txXfrm>
    </dsp:sp>
    <dsp:sp modelId="{6F10A51A-94B4-4C38-8E3E-6DEE31D6DF15}">
      <dsp:nvSpPr>
        <dsp:cNvPr id="0" name=""/>
        <dsp:cNvSpPr/>
      </dsp:nvSpPr>
      <dsp:spPr>
        <a:xfrm>
          <a:off x="4734672" y="2482995"/>
          <a:ext cx="1548668" cy="774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Medium Term Sector Strategies</a:t>
          </a:r>
        </a:p>
      </dsp:txBody>
      <dsp:txXfrm>
        <a:off x="4772472" y="2520795"/>
        <a:ext cx="1473068" cy="698734"/>
      </dsp:txXfrm>
    </dsp:sp>
    <dsp:sp modelId="{3E024868-304C-4264-8A9C-2C1384185FB6}">
      <dsp:nvSpPr>
        <dsp:cNvPr id="0" name=""/>
        <dsp:cNvSpPr/>
      </dsp:nvSpPr>
      <dsp:spPr>
        <a:xfrm>
          <a:off x="3302365" y="3309938"/>
          <a:ext cx="1548668" cy="774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Annual  Budget</a:t>
          </a:r>
        </a:p>
      </dsp:txBody>
      <dsp:txXfrm>
        <a:off x="3340165" y="3347738"/>
        <a:ext cx="1473068" cy="698734"/>
      </dsp:txXfrm>
    </dsp:sp>
    <dsp:sp modelId="{75684923-4030-4BA7-B4E5-943B7554D36D}">
      <dsp:nvSpPr>
        <dsp:cNvPr id="0" name=""/>
        <dsp:cNvSpPr/>
      </dsp:nvSpPr>
      <dsp:spPr>
        <a:xfrm>
          <a:off x="1870059" y="2482995"/>
          <a:ext cx="1548668" cy="774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Service Delivery</a:t>
          </a:r>
          <a:endParaRPr lang="en-US" sz="1400" kern="1200" dirty="0"/>
        </a:p>
      </dsp:txBody>
      <dsp:txXfrm>
        <a:off x="1907859" y="2520795"/>
        <a:ext cx="1473068" cy="698734"/>
      </dsp:txXfrm>
    </dsp:sp>
    <dsp:sp modelId="{44CE8F18-FA28-43DE-833E-D4200B9A827B}">
      <dsp:nvSpPr>
        <dsp:cNvPr id="0" name=""/>
        <dsp:cNvSpPr/>
      </dsp:nvSpPr>
      <dsp:spPr>
        <a:xfrm>
          <a:off x="1870059" y="829110"/>
          <a:ext cx="1548668" cy="774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Performance Review</a:t>
          </a:r>
        </a:p>
      </dsp:txBody>
      <dsp:txXfrm>
        <a:off x="1907859" y="866910"/>
        <a:ext cx="1473068" cy="698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8C93B-1FFF-46D4-8309-06B88ED6FDC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625E7-F65F-48AB-B25C-65E9EC3D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97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25E7-F65F-48AB-B25C-65E9EC3DEE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35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FBAF108-E7AB-436B-AE49-8093BD9D94A9}" type="datetime1">
              <a:rPr lang="en-GB">
                <a:solidFill>
                  <a:srgbClr val="800080"/>
                </a:solidFill>
              </a:rPr>
              <a:pPr/>
              <a:t>23/08/2016</a:t>
            </a:fld>
            <a:endParaRPr lang="en-GB" dirty="0">
              <a:solidFill>
                <a:srgbClr val="800080"/>
              </a:solidFill>
            </a:endParaRPr>
          </a:p>
        </p:txBody>
      </p:sp>
      <p:sp>
        <p:nvSpPr>
          <p:cNvPr id="1966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671A4-FC20-4CCB-9D86-5A0CBB0761F6}" type="slidenum">
              <a:rPr lang="en-GB">
                <a:solidFill>
                  <a:srgbClr val="800080"/>
                </a:solidFill>
              </a:rPr>
              <a:pPr/>
              <a:t>10</a:t>
            </a:fld>
            <a:endParaRPr lang="en-GB" dirty="0">
              <a:solidFill>
                <a:srgbClr val="800080"/>
              </a:solidFill>
            </a:endParaRPr>
          </a:p>
        </p:txBody>
      </p:sp>
      <p:sp>
        <p:nvSpPr>
          <p:cNvPr id="196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8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0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90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72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8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80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3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4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34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Tuesday, August 23,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0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Tuesday, August 23,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00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02299"/>
            <a:ext cx="7619999" cy="2541431"/>
          </a:xfrm>
        </p:spPr>
        <p:txBody>
          <a:bodyPr anchor="t">
            <a:noAutofit/>
          </a:bodyPr>
          <a:lstStyle/>
          <a:p>
            <a:r>
              <a:rPr lang="en-US" sz="3600" dirty="0"/>
              <a:t>Medium Term Plans and Annual Budgets as Vehicles for SDGS Realization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6694" y="3505200"/>
            <a:ext cx="5308866" cy="1377651"/>
          </a:xfrm>
        </p:spPr>
        <p:txBody>
          <a:bodyPr>
            <a:noAutofit/>
          </a:bodyPr>
          <a:lstStyle/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Joint Planning Board (JPB) and National Council on Development Planning Meeting</a:t>
            </a:r>
          </a:p>
          <a:p>
            <a:pPr>
              <a:spcAft>
                <a:spcPts val="0"/>
              </a:spcAft>
            </a:pPr>
            <a:r>
              <a:rPr lang="en-US" dirty="0"/>
              <a:t>23 – 25 August, 2016</a:t>
            </a:r>
          </a:p>
          <a:p>
            <a:pPr>
              <a:spcAft>
                <a:spcPts val="0"/>
              </a:spcAft>
            </a:pPr>
            <a:r>
              <a:rPr lang="en-US" dirty="0"/>
              <a:t>Tahir Guest Palace</a:t>
            </a:r>
          </a:p>
          <a:p>
            <a:pPr>
              <a:spcAft>
                <a:spcPts val="0"/>
              </a:spcAft>
            </a:pPr>
            <a:r>
              <a:rPr lang="en-US" dirty="0"/>
              <a:t>Kano</a:t>
            </a:r>
          </a:p>
        </p:txBody>
      </p:sp>
    </p:spTree>
    <p:extLst>
      <p:ext uri="{BB962C8B-B14F-4D97-AF65-F5344CB8AC3E}">
        <p14:creationId xmlns:p14="http://schemas.microsoft.com/office/powerpoint/2010/main" val="1777337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9388" y="1617663"/>
            <a:ext cx="8786812" cy="1430337"/>
          </a:xfrm>
        </p:spPr>
        <p:txBody>
          <a:bodyPr anchor="ctr">
            <a:normAutofit/>
          </a:bodyPr>
          <a:lstStyle/>
          <a:p>
            <a:pPr algn="ctr"/>
            <a:r>
              <a:rPr lang="en-US" sz="6600" dirty="0"/>
              <a:t>THANK YOU ALL!</a:t>
            </a:r>
          </a:p>
        </p:txBody>
      </p:sp>
      <p:sp>
        <p:nvSpPr>
          <p:cNvPr id="12292" name="Text 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2700" y="12700"/>
            <a:ext cx="127000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90000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84195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…IN THIS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brief presentation of the Policy-Planning-Budget architecture operational in Kano State</a:t>
            </a:r>
          </a:p>
          <a:p>
            <a:r>
              <a:rPr lang="en-US" sz="2800" dirty="0"/>
              <a:t>Suggestion/Opinion on ‘What’ has been missing and the ‘Prospects’ for improved Service Delivery and by extension, SDGs.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35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649" y="762000"/>
            <a:ext cx="6798734" cy="989663"/>
          </a:xfrm>
        </p:spPr>
        <p:txBody>
          <a:bodyPr>
            <a:normAutofit/>
          </a:bodyPr>
          <a:lstStyle/>
          <a:p>
            <a:r>
              <a:rPr lang="en-US" sz="2800" dirty="0"/>
              <a:t>Kano State service delivery/SDGs Architecture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921205"/>
              </p:ext>
            </p:extLst>
          </p:nvPr>
        </p:nvGraphicFramePr>
        <p:xfrm>
          <a:off x="457200" y="1874092"/>
          <a:ext cx="8153400" cy="4086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</p:spTree>
    <p:extLst>
      <p:ext uri="{BB962C8B-B14F-4D97-AF65-F5344CB8AC3E}">
        <p14:creationId xmlns:p14="http://schemas.microsoft.com/office/powerpoint/2010/main" val="175977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Kano State Development Plan (</a:t>
            </a:r>
            <a:r>
              <a:rPr lang="en-US" dirty="0" err="1"/>
              <a:t>KnSDP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Contains broad goals, priorities, outcomes and targets.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</p:spTree>
    <p:extLst>
      <p:ext uri="{BB962C8B-B14F-4D97-AF65-F5344CB8AC3E}">
        <p14:creationId xmlns:p14="http://schemas.microsoft.com/office/powerpoint/2010/main" val="187172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Medium Term Expenditure Framework (MTEF)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Resource estimation and allocation process;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Estimates resources available for implementing the KnSDP; and it allocates the resources to priorities in the </a:t>
            </a:r>
            <a:r>
              <a:rPr lang="en-US" sz="2800" dirty="0" err="1"/>
              <a:t>KnSDP</a:t>
            </a:r>
            <a:r>
              <a:rPr lang="en-US" sz="28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The process comprises 3 main components, namely:</a:t>
            </a:r>
          </a:p>
          <a:p>
            <a:pPr lvl="1"/>
            <a:r>
              <a:rPr lang="en-US" sz="2400" dirty="0"/>
              <a:t>Economic and Fiscal Update (EFU): backward looking on:</a:t>
            </a:r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GB" altLang="en-US" sz="2200" dirty="0"/>
              <a:t>Context (socio-economic and political context)</a:t>
            </a:r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GB" altLang="en-US" sz="2200" dirty="0"/>
              <a:t>Recent economic performance (global, national, state); and</a:t>
            </a:r>
          </a:p>
          <a:p>
            <a:pPr lvl="2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GB" altLang="en-US" sz="2200" dirty="0"/>
              <a:t>Recent fiscal performance of the State (budget performance)</a:t>
            </a:r>
            <a:r>
              <a:rPr lang="en-US" sz="2200" dirty="0"/>
              <a:t> 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</p:spTree>
    <p:extLst>
      <p:ext uri="{BB962C8B-B14F-4D97-AF65-F5344CB8AC3E}">
        <p14:creationId xmlns:p14="http://schemas.microsoft.com/office/powerpoint/2010/main" val="4288786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633" y="609601"/>
            <a:ext cx="6798734" cy="1066800"/>
          </a:xfrm>
        </p:spPr>
        <p:txBody>
          <a:bodyPr>
            <a:noAutofit/>
          </a:bodyPr>
          <a:lstStyle/>
          <a:p>
            <a:r>
              <a:rPr lang="en-US" sz="3200" dirty="0"/>
              <a:t>Medium Term Sector Strategies (MTSS)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6571"/>
            <a:ext cx="8229600" cy="3535363"/>
          </a:xfrm>
        </p:spPr>
        <p:txBody>
          <a:bodyPr>
            <a:normAutofit/>
          </a:bodyPr>
          <a:lstStyle/>
          <a:p>
            <a:r>
              <a:rPr lang="en-US" sz="2800" dirty="0"/>
              <a:t>MTSS breaks down the broad aspirations in the </a:t>
            </a:r>
            <a:r>
              <a:rPr lang="en-US" sz="2800" dirty="0" err="1"/>
              <a:t>KnSDP</a:t>
            </a:r>
            <a:r>
              <a:rPr lang="en-US" sz="2800" dirty="0"/>
              <a:t> into implementable components; develops strategies for implementing them; and costs the strategies to give a budget idea.</a:t>
            </a:r>
          </a:p>
          <a:p>
            <a:r>
              <a:rPr lang="en-US" sz="2800" dirty="0"/>
              <a:t>In other words, MTSS operationalises the </a:t>
            </a:r>
            <a:r>
              <a:rPr lang="en-US" sz="2800" dirty="0" err="1"/>
              <a:t>KnSDP</a:t>
            </a:r>
            <a:r>
              <a:rPr lang="en-US" sz="2800" dirty="0"/>
              <a:t>.     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</p:spTree>
    <p:extLst>
      <p:ext uri="{BB962C8B-B14F-4D97-AF65-F5344CB8AC3E}">
        <p14:creationId xmlns:p14="http://schemas.microsoft.com/office/powerpoint/2010/main" val="2814194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6475"/>
            <a:ext cx="8229600" cy="715962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Calibri" pitchFamily="34" charset="0"/>
                <a:cs typeface="Arial" pitchFamily="34" charset="0"/>
              </a:rPr>
              <a:t>Different plans should talk to each other!</a:t>
            </a:r>
            <a:endParaRPr lang="en-US" sz="2800" dirty="0"/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grpSp>
        <p:nvGrpSpPr>
          <p:cNvPr id="39" name="Group 2"/>
          <p:cNvGrpSpPr>
            <a:grpSpLocks noChangeAspect="1"/>
          </p:cNvGrpSpPr>
          <p:nvPr/>
        </p:nvGrpSpPr>
        <p:grpSpPr bwMode="auto">
          <a:xfrm>
            <a:off x="408756" y="1000394"/>
            <a:ext cx="8278044" cy="4458073"/>
            <a:chOff x="922" y="1911"/>
            <a:chExt cx="9899" cy="5456"/>
          </a:xfrm>
        </p:grpSpPr>
        <p:sp>
          <p:nvSpPr>
            <p:cNvPr id="40" name="Rectangle 3"/>
            <p:cNvSpPr>
              <a:spLocks noChangeAspect="1" noChangeArrowheads="1"/>
            </p:cNvSpPr>
            <p:nvPr/>
          </p:nvSpPr>
          <p:spPr bwMode="auto">
            <a:xfrm>
              <a:off x="922" y="1911"/>
              <a:ext cx="9899" cy="5456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/>
            </a:p>
          </p:txBody>
        </p:sp>
        <p:sp>
          <p:nvSpPr>
            <p:cNvPr id="41" name="Text Box 4"/>
            <p:cNvSpPr txBox="1">
              <a:spLocks noChangeAspect="1" noChangeArrowheads="1"/>
            </p:cNvSpPr>
            <p:nvPr/>
          </p:nvSpPr>
          <p:spPr bwMode="auto">
            <a:xfrm>
              <a:off x="1184" y="3105"/>
              <a:ext cx="4633" cy="615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Sector Development Plan – 5 to 10 years</a:t>
              </a:r>
              <a:endParaRPr kumimoji="0" 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"/>
            <p:cNvSpPr txBox="1">
              <a:spLocks noChangeAspect="1" noChangeArrowheads="1"/>
            </p:cNvSpPr>
            <p:nvPr/>
          </p:nvSpPr>
          <p:spPr bwMode="auto">
            <a:xfrm>
              <a:off x="1184" y="3932"/>
              <a:ext cx="4633" cy="618"/>
            </a:xfrm>
            <a:prstGeom prst="rect">
              <a:avLst/>
            </a:prstGeom>
            <a:solidFill>
              <a:srgbClr val="B8CCE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MTSS: 3 years – No funding gaps</a:t>
              </a:r>
              <a:endParaRPr kumimoji="0" 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6"/>
            <p:cNvSpPr txBox="1">
              <a:spLocks noChangeAspect="1" noChangeArrowheads="1"/>
            </p:cNvSpPr>
            <p:nvPr/>
          </p:nvSpPr>
          <p:spPr bwMode="auto">
            <a:xfrm>
              <a:off x="1184" y="4787"/>
              <a:ext cx="4633" cy="592"/>
            </a:xfrm>
            <a:prstGeom prst="rect">
              <a:avLst/>
            </a:prstGeom>
            <a:solidFill>
              <a:srgbClr val="F2DBD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Annual Budget</a:t>
              </a:r>
              <a:endParaRPr kumimoji="0" 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 Box 7"/>
            <p:cNvSpPr txBox="1">
              <a:spLocks noChangeAspect="1" noChangeArrowheads="1"/>
            </p:cNvSpPr>
            <p:nvPr/>
          </p:nvSpPr>
          <p:spPr bwMode="auto">
            <a:xfrm>
              <a:off x="1184" y="5601"/>
              <a:ext cx="4633" cy="690"/>
            </a:xfrm>
            <a:prstGeom prst="rect">
              <a:avLst/>
            </a:prstGeom>
            <a:solidFill>
              <a:srgbClr val="B6DDE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Annual Operational &amp; </a:t>
              </a:r>
              <a:r>
                <a:rPr kumimoji="0" lang="en-US" sz="15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Depart’l</a:t>
              </a:r>
              <a:r>
                <a:rPr kumimoji="0" lang="en-US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Work Plans</a:t>
              </a:r>
              <a:endPara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 Box 8"/>
            <p:cNvSpPr txBox="1">
              <a:spLocks noChangeAspect="1" noChangeArrowheads="1"/>
            </p:cNvSpPr>
            <p:nvPr/>
          </p:nvSpPr>
          <p:spPr bwMode="auto">
            <a:xfrm>
              <a:off x="1184" y="6531"/>
              <a:ext cx="4633" cy="652"/>
            </a:xfrm>
            <a:prstGeom prst="rect">
              <a:avLst/>
            </a:prstGeom>
            <a:solidFill>
              <a:srgbClr val="FBD4B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Departmental Cash Flow Projections</a:t>
              </a:r>
              <a:endPara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 Box 9"/>
            <p:cNvSpPr txBox="1">
              <a:spLocks noChangeAspect="1" noChangeArrowheads="1"/>
            </p:cNvSpPr>
            <p:nvPr/>
          </p:nvSpPr>
          <p:spPr bwMode="auto">
            <a:xfrm>
              <a:off x="6121" y="3105"/>
              <a:ext cx="4438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Links policy to strategy, generally costed but may include funding gaps</a:t>
              </a:r>
              <a:endParaRPr kumimoji="0" 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 Box 10"/>
            <p:cNvSpPr txBox="1">
              <a:spLocks noChangeAspect="1" noChangeArrowheads="1"/>
            </p:cNvSpPr>
            <p:nvPr/>
          </p:nvSpPr>
          <p:spPr bwMode="auto">
            <a:xfrm>
              <a:off x="6121" y="3944"/>
              <a:ext cx="4438" cy="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Consistent with the Sector Plan &amp; SDP, all activities costed within projected ceilings</a:t>
              </a:r>
              <a:endParaRPr kumimoji="0" 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 Box 11"/>
            <p:cNvSpPr txBox="1">
              <a:spLocks noChangeAspect="1" noChangeArrowheads="1"/>
            </p:cNvSpPr>
            <p:nvPr/>
          </p:nvSpPr>
          <p:spPr bwMode="auto">
            <a:xfrm>
              <a:off x="6121" y="4798"/>
              <a:ext cx="4438" cy="5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Based on the first year of the most recent rolling </a:t>
              </a:r>
              <a:r>
                <a:rPr lang="en-US" sz="1500" dirty="0">
                  <a:latin typeface="Calibri" pitchFamily="34" charset="0"/>
                  <a:cs typeface="Arial" pitchFamily="34" charset="0"/>
                </a:rPr>
                <a:t>MTSS</a:t>
              </a:r>
              <a:endParaRPr kumimoji="0" 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 Box 12"/>
            <p:cNvSpPr txBox="1">
              <a:spLocks noChangeAspect="1" noChangeArrowheads="1"/>
            </p:cNvSpPr>
            <p:nvPr/>
          </p:nvSpPr>
          <p:spPr bwMode="auto">
            <a:xfrm>
              <a:off x="6121" y="5616"/>
              <a:ext cx="4438" cy="5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Defines responsibilities for implementation in relation to the budget</a:t>
              </a:r>
              <a:endPara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 Box 13"/>
            <p:cNvSpPr txBox="1">
              <a:spLocks noChangeAspect="1" noChangeArrowheads="1"/>
            </p:cNvSpPr>
            <p:nvPr/>
          </p:nvSpPr>
          <p:spPr bwMode="auto">
            <a:xfrm>
              <a:off x="6121" y="6531"/>
              <a:ext cx="4438" cy="6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Quarterly projections of cash requirements against all planned activities</a:t>
              </a:r>
              <a:endParaRPr kumimoji="0" 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1" name="AutoShape 14"/>
            <p:cNvCxnSpPr>
              <a:cxnSpLocks noChangeShapeType="1"/>
            </p:cNvCxnSpPr>
            <p:nvPr/>
          </p:nvCxnSpPr>
          <p:spPr bwMode="auto">
            <a:xfrm>
              <a:off x="3395" y="3697"/>
              <a:ext cx="0" cy="2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2" name="AutoShape 15"/>
            <p:cNvCxnSpPr>
              <a:cxnSpLocks noChangeAspect="1" noChangeShapeType="1"/>
            </p:cNvCxnSpPr>
            <p:nvPr/>
          </p:nvCxnSpPr>
          <p:spPr bwMode="auto">
            <a:xfrm>
              <a:off x="3395" y="4485"/>
              <a:ext cx="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3" name="AutoShape 16"/>
            <p:cNvCxnSpPr>
              <a:cxnSpLocks noChangeShapeType="1"/>
            </p:cNvCxnSpPr>
            <p:nvPr/>
          </p:nvCxnSpPr>
          <p:spPr bwMode="auto">
            <a:xfrm>
              <a:off x="3454" y="5397"/>
              <a:ext cx="0" cy="2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4" name="AutoShape 17"/>
            <p:cNvCxnSpPr>
              <a:cxnSpLocks noChangeShapeType="1"/>
            </p:cNvCxnSpPr>
            <p:nvPr/>
          </p:nvCxnSpPr>
          <p:spPr bwMode="auto">
            <a:xfrm>
              <a:off x="3449" y="6325"/>
              <a:ext cx="0" cy="2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5" name="Text Box 18"/>
            <p:cNvSpPr txBox="1">
              <a:spLocks noChangeAspect="1" noChangeArrowheads="1"/>
            </p:cNvSpPr>
            <p:nvPr/>
          </p:nvSpPr>
          <p:spPr bwMode="auto">
            <a:xfrm>
              <a:off x="1184" y="2086"/>
              <a:ext cx="4633" cy="782"/>
            </a:xfrm>
            <a:prstGeom prst="rect">
              <a:avLst/>
            </a:prstGeom>
            <a:solidFill>
              <a:srgbClr val="EAF1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Long and Medium Term Policy Document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(for Kano State, KnSDP)</a:t>
              </a:r>
              <a:endParaRPr kumimoji="0" 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6" name="AutoShape 19"/>
            <p:cNvCxnSpPr>
              <a:cxnSpLocks noChangeShapeType="1"/>
            </p:cNvCxnSpPr>
            <p:nvPr/>
          </p:nvCxnSpPr>
          <p:spPr bwMode="auto">
            <a:xfrm>
              <a:off x="3381" y="2850"/>
              <a:ext cx="0" cy="3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7" name="Text Box 20"/>
            <p:cNvSpPr txBox="1">
              <a:spLocks noChangeAspect="1" noChangeArrowheads="1"/>
            </p:cNvSpPr>
            <p:nvPr/>
          </p:nvSpPr>
          <p:spPr bwMode="auto">
            <a:xfrm>
              <a:off x="6121" y="2086"/>
              <a:ext cx="4438" cy="7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Outlines overall State Policy Outcomes; loosely costed if possible to demonstrate general realism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54442" y="5465347"/>
            <a:ext cx="7586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Underlying all the Plans is MTEF through which realistic resource estimation and allocation are made!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</p:spTree>
    <p:extLst>
      <p:ext uri="{BB962C8B-B14F-4D97-AF65-F5344CB8AC3E}">
        <p14:creationId xmlns:p14="http://schemas.microsoft.com/office/powerpoint/2010/main" val="222560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has been missing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Downplay of Resources within the Civil Service </a:t>
            </a:r>
          </a:p>
          <a:p>
            <a:r>
              <a:rPr lang="en-US" sz="3200" dirty="0"/>
              <a:t>Effective Citizen’s Voice in Plans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</p:spTree>
    <p:extLst>
      <p:ext uri="{BB962C8B-B14F-4D97-AF65-F5344CB8AC3E}">
        <p14:creationId xmlns:p14="http://schemas.microsoft.com/office/powerpoint/2010/main" val="2251118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6652" y="1853755"/>
            <a:ext cx="6571343" cy="4242245"/>
          </a:xfrm>
        </p:spPr>
        <p:txBody>
          <a:bodyPr>
            <a:noAutofit/>
          </a:bodyPr>
          <a:lstStyle/>
          <a:p>
            <a:r>
              <a:rPr lang="en-US" sz="2800" dirty="0"/>
              <a:t>Fiscal Crunch </a:t>
            </a:r>
          </a:p>
          <a:p>
            <a:r>
              <a:rPr lang="en-US" sz="2800" dirty="0"/>
              <a:t>Teeming Unemployed Youth</a:t>
            </a:r>
          </a:p>
          <a:p>
            <a:r>
              <a:rPr lang="en-US" sz="2800" dirty="0"/>
              <a:t>The Civil Service???</a:t>
            </a:r>
          </a:p>
          <a:p>
            <a:r>
              <a:rPr lang="en-US" sz="2800" dirty="0"/>
              <a:t>Development Partners - Presence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Auwalu Y. Hamza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August 23, 2016</a:t>
            </a:r>
          </a:p>
        </p:txBody>
      </p:sp>
    </p:spTree>
    <p:extLst>
      <p:ext uri="{BB962C8B-B14F-4D97-AF65-F5344CB8AC3E}">
        <p14:creationId xmlns:p14="http://schemas.microsoft.com/office/powerpoint/2010/main" val="10965886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1783</TotalTime>
  <Words>489</Words>
  <Application>Microsoft Office PowerPoint</Application>
  <PresentationFormat>On-screen Show (4:3)</PresentationFormat>
  <Paragraphs>73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Gill Sans MT</vt:lpstr>
      <vt:lpstr>Wingdings</vt:lpstr>
      <vt:lpstr>Gallery</vt:lpstr>
      <vt:lpstr>Medium Term Plans and Annual Budgets as Vehicles for SDGS Realization</vt:lpstr>
      <vt:lpstr>…IN THIS PRESENTATION</vt:lpstr>
      <vt:lpstr>Kano State service delivery/SDGs Architecture </vt:lpstr>
      <vt:lpstr>Kano State Development Plan (KnSDP) </vt:lpstr>
      <vt:lpstr>Medium Term Expenditure Framework (MTEF)  </vt:lpstr>
      <vt:lpstr>Medium Term Sector Strategies (MTSS)</vt:lpstr>
      <vt:lpstr>Different plans should talk to each other!</vt:lpstr>
      <vt:lpstr>What has been missing</vt:lpstr>
      <vt:lpstr>prospects</vt:lpstr>
      <vt:lpstr>THANK YOU ALL!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 Ojegbile</dc:creator>
  <cp:lastModifiedBy>SPARC JIGAWA</cp:lastModifiedBy>
  <cp:revision>227</cp:revision>
  <dcterms:created xsi:type="dcterms:W3CDTF">2006-08-16T00:00:00Z</dcterms:created>
  <dcterms:modified xsi:type="dcterms:W3CDTF">2016-08-23T11:28:26Z</dcterms:modified>
</cp:coreProperties>
</file>