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1" r:id="rId2"/>
    <p:sldId id="315" r:id="rId3"/>
    <p:sldId id="295" r:id="rId4"/>
    <p:sldId id="307" r:id="rId5"/>
    <p:sldId id="314" r:id="rId6"/>
    <p:sldId id="313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04"/>
    <p:restoredTop sz="94629"/>
  </p:normalViewPr>
  <p:slideViewPr>
    <p:cSldViewPr snapToGrid="0" snapToObjects="1">
      <p:cViewPr varScale="1">
        <p:scale>
          <a:sx n="68" d="100"/>
          <a:sy n="68" d="100"/>
        </p:scale>
        <p:origin x="12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7C7DFC-A4F0-6840-881D-C2400AFEBC93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37840" cy="4664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177" tIns="46589" rIns="93177" bIns="46589" anchor="t" anchorCtr="0" compatLnSpc="1">
            <a:normAutofit/>
          </a:bodyPr>
          <a:lstStyle>
            <a:lvl1pPr marL="0" marR="0" lvl="0" indent="0" algn="l" defTabSz="93177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8C7007-62DB-1E4C-A47D-A64BA76BB6F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970933" y="0"/>
            <a:ext cx="3037840" cy="4664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177" tIns="46589" rIns="93177" bIns="46589" anchor="t" anchorCtr="0" compatLnSpc="1">
            <a:normAutofit/>
          </a:bodyPr>
          <a:lstStyle>
            <a:lvl1pPr marL="0" marR="0" lvl="0" indent="0" algn="r" defTabSz="93177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387EC6E5-D67D-1F40-8197-D86621B6209B}" type="datetime1">
              <a:rPr lang="en-US"/>
              <a:pPr lvl="0"/>
              <a:t>11/14/2018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AA94D79-ADB8-3D42-A725-058BC6E0C3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3D88903-1466-DC49-B7E7-62A05E21A33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01040" y="4473891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vert="horz" wrap="square" lIns="93177" tIns="46589" rIns="93177" bIns="46589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A5DB1B-F5ED-2447-9AEA-F15ACBB4EE0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829962"/>
            <a:ext cx="3037840" cy="4664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177" tIns="46589" rIns="93177" bIns="46589" anchor="b" anchorCtr="0" compatLnSpc="1">
            <a:normAutofit/>
          </a:bodyPr>
          <a:lstStyle>
            <a:lvl1pPr marL="0" marR="0" lvl="0" indent="0" algn="l" defTabSz="93177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0B2471-5C06-2C4D-8230-AE051169E8B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970933" y="8829962"/>
            <a:ext cx="3037840" cy="466438"/>
          </a:xfrm>
          <a:prstGeom prst="rect">
            <a:avLst/>
          </a:prstGeom>
          <a:noFill/>
          <a:ln>
            <a:noFill/>
          </a:ln>
        </p:spPr>
        <p:txBody>
          <a:bodyPr vert="horz" wrap="square" lIns="93177" tIns="46589" rIns="93177" bIns="46589" anchor="b" anchorCtr="0" compatLnSpc="1">
            <a:normAutofit/>
          </a:bodyPr>
          <a:lstStyle>
            <a:lvl1pPr marL="0" marR="0" lvl="0" indent="0" algn="r" defTabSz="93177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335F9245-DDD1-3E4D-B676-8929B9D5A4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93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49A2453-E157-E646-A3D1-7E1908C57A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C2AB393-158F-D242-BC36-A4A6723B974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C052D9-37AD-4248-9923-0894744E28C3}"/>
              </a:ext>
            </a:extLst>
          </p:cNvPr>
          <p:cNvSpPr txBox="1"/>
          <p:nvPr/>
        </p:nvSpPr>
        <p:spPr>
          <a:xfrm>
            <a:off x="3970933" y="8829962"/>
            <a:ext cx="3037840" cy="4664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177" tIns="46589" rIns="93177" bIns="46589" anchor="b" anchorCtr="0" compatLnSpc="1">
            <a:normAutofit/>
          </a:bodyPr>
          <a:lstStyle/>
          <a:p>
            <a:pPr algn="r" defTabSz="93177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887A536-D2DD-CD49-B556-AC83C7881EEF}" type="slidenum">
              <a:pPr algn="r" defTabSz="93177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en-US" sz="1200">
              <a:solidFill>
                <a:srgbClr val="000000"/>
              </a:solidFill>
              <a:latin typeface="Calibri"/>
              <a:ea typeface=""/>
              <a:cs typeface="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2C2966A-551A-1044-93AE-85151546A1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4EFCDC2-05C6-0648-8B1B-C49F4E4D2EA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r>
              <a:rPr lang="en-US" dirty="0"/>
              <a:t>Fund pooled in the SSHIB because there could also be other sources of fund such as the BHCPF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13E19E-FEE3-AD48-92EE-BA682EB50D69}"/>
              </a:ext>
            </a:extLst>
          </p:cNvPr>
          <p:cNvSpPr txBox="1"/>
          <p:nvPr/>
        </p:nvSpPr>
        <p:spPr>
          <a:xfrm>
            <a:off x="3970933" y="8829962"/>
            <a:ext cx="3037840" cy="4664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3177" tIns="46589" rIns="93177" bIns="46589" anchor="b" anchorCtr="0" compatLnSpc="1">
            <a:normAutofit/>
          </a:bodyPr>
          <a:lstStyle/>
          <a:p>
            <a:pPr algn="r" defTabSz="93177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5FF5BCC-4BF1-594C-974B-D7E92AFDD7F8}" type="slidenum">
              <a:pPr algn="r" defTabSz="93177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en-US" sz="1200">
              <a:solidFill>
                <a:srgbClr val="000000"/>
              </a:solidFill>
              <a:latin typeface="Calibri"/>
              <a:ea typeface=""/>
              <a:cs typeface="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35F9245-DDD1-3E4D-B676-8929B9D5A4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16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DE03-99B1-804A-AEF6-0A071E814B7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7D8D52-1152-5246-A4E7-8A127EE5F89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D6DB9-359F-1044-8FC3-308DF85165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A4AF26-C10A-1244-95AB-5396E4430EEE}" type="datetime1">
              <a:rPr lang="en-GB"/>
              <a:pPr lvl="0"/>
              <a:t>14/11/2018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5C145-BE3A-E04E-BFE8-02490E272A8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262CD-B769-384C-BCA0-A743604ADD0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E77ED8-8AF5-A148-B827-622FB8F48F1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04804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86119-3FFB-1546-9BD2-BD72CF523E1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BC411-6C12-8E47-AC70-92AF72C21D0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9F229-C9FC-6648-A58F-E25E8A379B9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6A93A0-ED1F-AD43-AF81-64F82916A6D1}" type="datetime1">
              <a:rPr lang="en-GB"/>
              <a:pPr lvl="0"/>
              <a:t>14/11/2018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3E79B-ED82-B24A-B450-5DAB75A4AD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CD157-4A40-9F4D-9FED-2D2A4E8273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BD56E60-77A3-0248-8CF9-14F52C6B420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0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F35ADF-FFDD-094E-AFD7-1931683327DB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CDFCA-D02D-754E-AE3F-EEB44768270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39BCD-31B8-314D-8056-42D62A51DF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0653AC-D8BD-F541-B8FB-1627545E836C}" type="datetime1">
              <a:rPr lang="en-GB"/>
              <a:pPr lvl="0"/>
              <a:t>14/11/2018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4D2BD-3CAB-5F44-9680-DE118625322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479E-2548-4845-8CE6-CB1F5CA3E54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FEA78F-BAA2-EE4F-BC27-262C1E50AC5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318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B5C40-9997-3841-A747-0DCD7921425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5249" y="365129"/>
            <a:ext cx="6829068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8ED3E-5732-A846-8F35-5233F9956C1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CD7F1-9CF4-0343-8985-5C9F0B532F5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5BD2B6-45E2-3748-9DAB-4251CC01164B}" type="datetime1">
              <a:rPr lang="en-GB"/>
              <a:pPr lvl="0"/>
              <a:t>14/11/2018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EDF67-AAA7-4B49-BEEC-2AB140638F9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51949-1BFC-AA40-A697-C80ADA5245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034A20-64CE-9347-8A13-836683FB68E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0286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0CD67-C335-324A-BE31-B007806B48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85DFF-19C0-0141-9438-06DC4EF74DB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0324D-01D6-474E-844A-87FF4CDAB88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DE91AF-9868-1D49-9D84-D2705F6A132B}" type="datetime1">
              <a:rPr lang="en-GB"/>
              <a:pPr lvl="0"/>
              <a:t>14/11/2018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EE27F-DC5C-DD41-9E68-058F4B1BC9C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328BF-02B0-F647-8CB5-ED34A306FF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5E2B04-3271-0341-9B05-EEB39EAAEDB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51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BE87-0345-3B4C-AA64-DE46368C034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3B684-EFD1-884D-B5E0-E0617FFC77F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935A6-FF05-4B46-8A2F-5550A7B8C16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E99F4-C94F-0D44-AAE4-B230EA46D0F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CE6615-6801-B74A-B641-1D4B03C78DD5}" type="datetime1">
              <a:rPr lang="en-GB"/>
              <a:pPr lvl="0"/>
              <a:t>14/11/2018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FF440E-710F-1D45-BC16-DB5327C940F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C4AEB-CB3B-E342-B495-7366C23A689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C329E2-9C46-5043-8208-FE515DC50FB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8977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D8DC7-FA59-D942-94AB-13C2F56BEC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F8D16-9059-4041-9AAC-1BA93F4F656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C539D7-F935-BB47-B78F-D4942719CCD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3172A0-77AC-9746-8161-064225EAB38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B9FB72-AAC2-284A-8F5A-4FB8547DA19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F1E967-61B5-0746-8A50-B15EE58A1BC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39F155-51B2-7048-BE72-DEAF22E37FAB}" type="datetime1">
              <a:rPr lang="en-GB"/>
              <a:pPr lvl="0"/>
              <a:t>14/11/2018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646BD9-7A09-F44D-A856-A38227A42E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3C751-0F5F-524E-AD52-0BEDDE1959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32A15A-A1CB-FE4A-AAB8-D12D7367C6D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6189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848B-B6BF-A24E-9D7C-6F7E3A809C7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7F37E7-6D64-CD43-B74C-2E3D1042433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057CBB-0BA1-A847-A02F-6550B324303D}" type="datetime1">
              <a:rPr lang="en-GB"/>
              <a:pPr lvl="0"/>
              <a:t>14/11/2018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79FE9D-7D0C-3342-81BA-A27B4C01483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34204C-9424-C449-AA90-DB581C3ECC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BD7BE5-4DEF-E44D-8D01-5DE3AF0D670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32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49D7FD-BC67-7F46-BECD-400F7E3B5C3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E9E4F7-A48A-D340-AB20-F020FA318952}" type="datetime1">
              <a:rPr lang="en-GB"/>
              <a:pPr lvl="0"/>
              <a:t>14/11/2018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E399D5-5C2C-884F-907E-DE5DAAAAD4A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49AFC-4FC8-874B-AAC2-A51A51AA934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B6DADE-23A8-A046-A22F-CA64EC5C68E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56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8617-C9DF-494B-A0A0-513EF84DE3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F14B0-BB36-764D-9F7E-AE21BFD41A2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A7363B-DFF9-A743-981A-4995978D477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39498B-AD67-1E46-A01C-DB118983F7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918DB5-4179-2743-9E97-6B063973F417}" type="datetime1">
              <a:rPr lang="en-GB"/>
              <a:pPr lvl="0"/>
              <a:t>14/11/2018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09908E-3686-B14D-8553-0268C7186B2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2CA92-0D18-4242-A0DD-844DDC84A1F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9CEA1C-E305-D44F-BFA0-9D4FADC1260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548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2BD9E-E0D7-9E45-91EF-13D1912795E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169581-B68F-7046-955C-BEDE1895FC61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49AF7-B9F4-EF41-9F5D-AFA8067CCB2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F8290-D46B-E144-8B3A-1D46274628A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BB017A-B891-E040-A042-95E0D572A9AC}" type="datetime1">
              <a:rPr lang="en-GB"/>
              <a:pPr lvl="0"/>
              <a:t>14/11/2018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46033-EAE2-2D40-838D-F023DFDCB3F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C1B042-8549-B64B-AAF1-0D87F29948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CCE5F8-93E8-4744-ABA3-256597E2D8C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56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>
            <a:extLst>
              <a:ext uri="{FF2B5EF4-FFF2-40B4-BE49-F238E27FC236}">
                <a16:creationId xmlns:a16="http://schemas.microsoft.com/office/drawing/2014/main" id="{C5A3E81F-8DCC-AE4F-B39F-0EAAA04D89C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57246" y="90260"/>
            <a:ext cx="2568631" cy="8853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7">
            <a:extLst>
              <a:ext uri="{FF2B5EF4-FFF2-40B4-BE49-F238E27FC236}">
                <a16:creationId xmlns:a16="http://schemas.microsoft.com/office/drawing/2014/main" id="{B5B7D56D-D274-C54A-8074-5305BD32BA05}"/>
              </a:ext>
            </a:extLst>
          </p:cNvPr>
          <p:cNvSpPr/>
          <p:nvPr/>
        </p:nvSpPr>
        <p:spPr>
          <a:xfrm>
            <a:off x="9733102" y="-5093"/>
            <a:ext cx="2107097" cy="980657"/>
          </a:xfrm>
          <a:prstGeom prst="rect">
            <a:avLst/>
          </a:prstGeom>
          <a:solidFill>
            <a:srgbClr val="B50024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b" anchorCtr="1" compatLnSpc="1">
            <a:normAutofit/>
          </a:bodyPr>
          <a:lstStyle/>
          <a:p>
            <a:pPr marL="0" marR="0" lvl="0" indent="0" algn="ctr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30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rPr>
              <a:t>HEALTH</a:t>
            </a:r>
          </a:p>
        </p:txBody>
      </p:sp>
      <p:cxnSp>
        <p:nvCxnSpPr>
          <p:cNvPr id="4" name="Straight Connector 8">
            <a:extLst>
              <a:ext uri="{FF2B5EF4-FFF2-40B4-BE49-F238E27FC236}">
                <a16:creationId xmlns:a16="http://schemas.microsoft.com/office/drawing/2014/main" id="{95B12E9A-D013-5B43-B394-B45400BA4A87}"/>
              </a:ext>
            </a:extLst>
          </p:cNvPr>
          <p:cNvCxnSpPr/>
          <p:nvPr/>
        </p:nvCxnSpPr>
        <p:spPr>
          <a:xfrm>
            <a:off x="248195" y="6460857"/>
            <a:ext cx="11591995" cy="0"/>
          </a:xfrm>
          <a:prstGeom prst="straightConnector1">
            <a:avLst/>
          </a:prstGeom>
          <a:noFill/>
          <a:ln w="28575" cap="flat">
            <a:solidFill>
              <a:srgbClr val="92D050"/>
            </a:solidFill>
            <a:prstDash val="solid"/>
            <a:miter/>
          </a:ln>
        </p:spPr>
      </p:cxnSp>
      <p:sp>
        <p:nvSpPr>
          <p:cNvPr id="5" name="TextBox 9">
            <a:extLst>
              <a:ext uri="{FF2B5EF4-FFF2-40B4-BE49-F238E27FC236}">
                <a16:creationId xmlns:a16="http://schemas.microsoft.com/office/drawing/2014/main" id="{ABA7E04C-EB6E-9E41-907A-98E1290B89F0}"/>
              </a:ext>
            </a:extLst>
          </p:cNvPr>
          <p:cNvSpPr txBox="1"/>
          <p:nvPr/>
        </p:nvSpPr>
        <p:spPr>
          <a:xfrm>
            <a:off x="8739048" y="6486982"/>
            <a:ext cx="2614745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288C32"/>
                </a:solidFill>
                <a:uFillTx/>
                <a:latin typeface="Comic Sans MS" pitchFamily="66"/>
                <a:ea typeface=""/>
                <a:cs typeface=""/>
              </a:rPr>
              <a:t>www.nggovernorsforum.org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9BD02F93-70F6-E249-85E4-0E62614632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63D216C-6041-4840-8EAA-B14F150B740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9D12CC1-B7B6-3B41-B80E-16E3CA0234B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l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81574CEB-885F-ED41-97D4-94E42031ABCE}" type="datetime1">
              <a:rPr lang="en-GB"/>
              <a:pPr lvl="0"/>
              <a:t>14/11/2018</a:t>
            </a:fld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5F1FF6F-9328-0E43-AC44-CEA319268F2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>
            <a:lvl1pPr marL="0" marR="0" lvl="0" indent="0" algn="ctr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endParaRPr lang="en-GB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B93D3C5-CDC1-CD41-8D41-A4398D724ED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 marL="0" marR="0" lvl="0" indent="0" algn="r" defTabSz="91435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 lvl="0"/>
            <a:fld id="{0E1638DB-1B37-7841-8ADA-6666BED4516F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354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590" marR="0" lvl="0" indent="-228590" algn="l" defTabSz="914354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763" marR="0" lvl="1" indent="-228590" algn="l" defTabSz="914354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2945" marR="0" lvl="2" indent="-228590" algn="l" defTabSz="914354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117" marR="0" lvl="3" indent="-228590" algn="l" defTabSz="914354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299" marR="0" lvl="4" indent="-228590" algn="l" defTabSz="914354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7B029604-585A-8746-9CC2-7ADA836FC89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33464" y="1122361"/>
            <a:ext cx="11575910" cy="1590361"/>
          </a:xfrm>
        </p:spPr>
        <p:txBody>
          <a:bodyPr>
            <a:normAutofit/>
          </a:bodyPr>
          <a:lstStyle/>
          <a:p>
            <a:pPr lvl="0"/>
            <a:br>
              <a:rPr lang="en-US" sz="4800" dirty="0"/>
            </a:br>
            <a:r>
              <a:rPr lang="en-US" sz="4800" b="1" dirty="0"/>
              <a:t>Health</a:t>
            </a:r>
            <a:r>
              <a:rPr lang="en-US" sz="4800" dirty="0"/>
              <a:t> </a:t>
            </a:r>
            <a:r>
              <a:rPr lang="en-US" sz="4800" b="1" dirty="0"/>
              <a:t>Updates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0EA0C124-A492-814C-B3CC-086531474B70}"/>
              </a:ext>
            </a:extLst>
          </p:cNvPr>
          <p:cNvSpPr txBox="1"/>
          <p:nvPr/>
        </p:nvSpPr>
        <p:spPr>
          <a:xfrm>
            <a:off x="233455" y="3584920"/>
            <a:ext cx="11575910" cy="67055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rmAutofit fontScale="92500" lnSpcReduction="20000"/>
          </a:bodyPr>
          <a:lstStyle/>
          <a:p>
            <a:pPr marL="0" marR="0" lvl="0" indent="0" algn="ctr" defTabSz="914354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0" i="0" u="none" strike="noStrike" kern="1200" cap="none" spc="0" baseline="0" dirty="0">
                <a:solidFill>
                  <a:srgbClr val="000000"/>
                </a:solidFill>
                <a:uFillTx/>
                <a:latin typeface="Calibri Light"/>
                <a:ea typeface=""/>
                <a:cs typeface=""/>
              </a:rPr>
              <a:t>NGF Meeting</a:t>
            </a:r>
          </a:p>
          <a:p>
            <a:pPr marL="0" marR="0" lvl="0" indent="0" algn="ctr" defTabSz="914354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b="0" i="0" u="none" strike="noStrike" kern="1200" cap="none" spc="0" baseline="0" dirty="0">
              <a:solidFill>
                <a:srgbClr val="000000"/>
              </a:solidFill>
              <a:uFillTx/>
              <a:latin typeface="Calibri Light"/>
              <a:ea typeface=""/>
              <a:cs typeface=""/>
            </a:endParaRPr>
          </a:p>
          <a:p>
            <a:pPr lvl="0" algn="ctr" defTabSz="914354">
              <a:lnSpc>
                <a:spcPct val="9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>
                <a:solidFill>
                  <a:srgbClr val="000000"/>
                </a:solidFill>
                <a:latin typeface="Calibri Light"/>
                <a:ea typeface=""/>
                <a:cs typeface=""/>
              </a:rPr>
              <a:t>November, 2018</a:t>
            </a:r>
            <a:endParaRPr lang="en-US" b="0" i="0" u="none" strike="noStrike" kern="1200" cap="none" spc="0" baseline="0" dirty="0">
              <a:solidFill>
                <a:srgbClr val="000000"/>
              </a:solidFill>
              <a:uFillTx/>
              <a:latin typeface="Calibri Light"/>
              <a:ea typeface=""/>
              <a:cs typeface="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5AE7A-0254-E64A-8977-951B3A95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2087" y="365130"/>
            <a:ext cx="5561216" cy="65733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Updates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60ED0-5491-A14B-856E-18B62204A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2514" y="1124563"/>
            <a:ext cx="3077029" cy="82035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/>
              <a:t>Polio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DBAA6-4CE2-B746-A394-C7871B508A27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522514" y="1944915"/>
            <a:ext cx="3077029" cy="4410803"/>
          </a:xfrm>
          <a:ln w="28575">
            <a:solidFill>
              <a:srgbClr val="2F528F"/>
            </a:solidFill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1600" dirty="0"/>
          </a:p>
          <a:p>
            <a:pPr algn="just"/>
            <a:r>
              <a:rPr lang="en-US" sz="1600" dirty="0"/>
              <a:t>Outbreak of vaccines derived polio virus – Katsina, Jigawa and Yobe.</a:t>
            </a:r>
          </a:p>
          <a:p>
            <a:pPr algn="just"/>
            <a:r>
              <a:rPr lang="en-US" sz="1600" dirty="0"/>
              <a:t>Good response from the affected States and the NPHCDA</a:t>
            </a:r>
          </a:p>
          <a:p>
            <a:pPr algn="just"/>
            <a:r>
              <a:rPr lang="en-US" sz="1600" dirty="0"/>
              <a:t>Nigeria still on course  to eradicate polio </a:t>
            </a:r>
          </a:p>
          <a:p>
            <a:pPr algn="just"/>
            <a:r>
              <a:rPr lang="en-US" sz="1600" b="1" dirty="0"/>
              <a:t>Required Action – </a:t>
            </a:r>
            <a:r>
              <a:rPr lang="en-US" sz="1600" dirty="0">
                <a:solidFill>
                  <a:srgbClr val="FF0000"/>
                </a:solidFill>
              </a:rPr>
              <a:t>State Governors to continue to support Polio Eradication Initiative including routine immunization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87E0C-F137-7648-9A62-AF977CC7FCDF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3846286" y="1124564"/>
            <a:ext cx="8055428" cy="8203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/>
              <a:t>Yellow Fever Campaign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11FBE7-15D6-5A4F-9A7B-98F62A4A8411}"/>
              </a:ext>
            </a:extLst>
          </p:cNvPr>
          <p:cNvSpPr>
            <a:spLocks noGrp="1"/>
          </p:cNvSpPr>
          <p:nvPr>
            <p:ph idx="4"/>
          </p:nvPr>
        </p:nvSpPr>
        <p:spPr>
          <a:xfrm>
            <a:off x="3846286" y="1944916"/>
            <a:ext cx="8055428" cy="2959594"/>
          </a:xfrm>
          <a:ln w="38100">
            <a:solidFill>
              <a:srgbClr val="2F528F"/>
            </a:solidFill>
          </a:ln>
        </p:spPr>
        <p:txBody>
          <a:bodyPr>
            <a:normAutofit lnSpcReduction="10000"/>
          </a:bodyPr>
          <a:lstStyle/>
          <a:p>
            <a:pPr algn="just"/>
            <a:endParaRPr lang="en-US" sz="1200" dirty="0"/>
          </a:p>
          <a:p>
            <a:pPr lvl="0" algn="just"/>
            <a:r>
              <a:rPr lang="en-US" sz="1600" dirty="0"/>
              <a:t>A yellow fever outbreak is currently active in Nigeria. </a:t>
            </a:r>
          </a:p>
          <a:p>
            <a:pPr lvl="0" algn="just"/>
            <a:r>
              <a:rPr lang="en-US" sz="1600" dirty="0"/>
              <a:t>Confirmed cases in 14 States (Kwara, Kogi, Kano, Zamfara, Kebbi, Nasarawa, Niger, Katsina, Edo, Ekiti, Rivers, Anambra, FCT, and Benue States): </a:t>
            </a:r>
          </a:p>
          <a:p>
            <a:pPr algn="just"/>
            <a:r>
              <a:rPr lang="en-US" sz="1600" dirty="0"/>
              <a:t>55 deaths have been recorded</a:t>
            </a:r>
          </a:p>
          <a:p>
            <a:pPr algn="just"/>
            <a:r>
              <a:rPr lang="en-US" sz="1600" dirty="0"/>
              <a:t>Yellow fever campaigns conducted in 6 states (Nasarawa, Cross River, </a:t>
            </a:r>
            <a:r>
              <a:rPr lang="en-US" sz="1600" dirty="0" err="1"/>
              <a:t>Akwa</a:t>
            </a:r>
            <a:r>
              <a:rPr lang="en-US" sz="1600" dirty="0"/>
              <a:t> Ibom; Kogi, Kwara and Zamfara) and part of Borno State (25 LGAs).</a:t>
            </a:r>
            <a:endParaRPr lang="en-GB" sz="1600" dirty="0"/>
          </a:p>
          <a:p>
            <a:pPr lvl="0" algn="just"/>
            <a:r>
              <a:rPr lang="en-US" sz="1600" dirty="0"/>
              <a:t>Next phase of campaign: 22</a:t>
            </a:r>
            <a:r>
              <a:rPr lang="en-US" sz="1600" baseline="30000" dirty="0"/>
              <a:t>nd</a:t>
            </a:r>
            <a:r>
              <a:rPr lang="en-US" sz="1600" dirty="0"/>
              <a:t> November – 1</a:t>
            </a:r>
            <a:r>
              <a:rPr lang="en-US" sz="1600" baseline="30000" dirty="0"/>
              <a:t>st</a:t>
            </a:r>
            <a:r>
              <a:rPr lang="en-US" sz="1600" dirty="0"/>
              <a:t> December 2018 in Sokoto, Kebbi, Niger, FCT, Plateau and Borno [3 LGAs (</a:t>
            </a:r>
            <a:r>
              <a:rPr lang="en-US" sz="1600" dirty="0" err="1"/>
              <a:t>Askira</a:t>
            </a:r>
            <a:r>
              <a:rPr lang="en-US" sz="1600" dirty="0"/>
              <a:t>/</a:t>
            </a:r>
            <a:r>
              <a:rPr lang="en-US" sz="1600" dirty="0" err="1"/>
              <a:t>Uba</a:t>
            </a:r>
            <a:r>
              <a:rPr lang="en-US" sz="1600" dirty="0"/>
              <a:t>, Chibok, Konduga)] States. </a:t>
            </a:r>
          </a:p>
          <a:p>
            <a:pPr lvl="0" algn="just"/>
            <a:r>
              <a:rPr lang="en-US" sz="1600" b="1" dirty="0"/>
              <a:t>Required action: </a:t>
            </a:r>
            <a:r>
              <a:rPr lang="en-US" sz="1600" dirty="0">
                <a:solidFill>
                  <a:srgbClr val="FF0000"/>
                </a:solidFill>
              </a:rPr>
              <a:t>States to release counterpart fund as per letters sent to each state</a:t>
            </a:r>
            <a:endParaRPr lang="en-GB" sz="1600" dirty="0">
              <a:solidFill>
                <a:srgbClr val="FF0000"/>
              </a:solidFill>
            </a:endParaRPr>
          </a:p>
          <a:p>
            <a:pPr algn="just"/>
            <a:endParaRPr lang="en-US" sz="12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2242D88-776F-3A47-BB76-4F66923DA45D}"/>
              </a:ext>
            </a:extLst>
          </p:cNvPr>
          <p:cNvSpPr txBox="1">
            <a:spLocks/>
          </p:cNvSpPr>
          <p:nvPr/>
        </p:nvSpPr>
        <p:spPr>
          <a:xfrm>
            <a:off x="5087388" y="5148135"/>
            <a:ext cx="6814326" cy="1185203"/>
          </a:xfrm>
          <a:prstGeom prst="rect">
            <a:avLst/>
          </a:prstGeom>
          <a:noFill/>
          <a:ln w="28575">
            <a:solidFill>
              <a:srgbClr val="2F528F"/>
            </a:solidFill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228590" marR="0" lvl="0" indent="-228590" algn="l" defTabSz="914354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763" marR="0" lvl="1" indent="-228590" algn="l" defTabSz="914354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2945" marR="0" lvl="2" indent="-228590" algn="l" defTabSz="914354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117" marR="0" lvl="3" indent="-228590" algn="l" defTabSz="914354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299" marR="0" lvl="4" indent="-228590" algn="l" defTabSz="914354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1400" dirty="0"/>
          </a:p>
          <a:p>
            <a:pPr algn="just"/>
            <a:r>
              <a:rPr lang="en-US" sz="1400" dirty="0"/>
              <a:t>Presentation of SMART Survey  by the Minister of Health / SOML steering committee meeting on 19</a:t>
            </a:r>
            <a:r>
              <a:rPr lang="en-US" sz="1400" baseline="30000" dirty="0"/>
              <a:t>th</a:t>
            </a:r>
            <a:r>
              <a:rPr lang="en-US" sz="1400" dirty="0"/>
              <a:t> Nov 2018</a:t>
            </a:r>
          </a:p>
          <a:p>
            <a:pPr algn="just"/>
            <a:r>
              <a:rPr lang="en-US" sz="1400" dirty="0"/>
              <a:t>PHCUOR review meeting with </a:t>
            </a:r>
            <a:r>
              <a:rPr lang="en-US" sz="1400" dirty="0" err="1"/>
              <a:t>Honourable</a:t>
            </a:r>
            <a:r>
              <a:rPr lang="en-US" sz="1400" dirty="0"/>
              <a:t> Commissioner of Health on  29</a:t>
            </a:r>
            <a:r>
              <a:rPr lang="en-US" sz="1400" baseline="30000" dirty="0"/>
              <a:t>th</a:t>
            </a:r>
            <a:r>
              <a:rPr lang="en-US" sz="1400" dirty="0"/>
              <a:t> Nov 2018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9FF6DEC-1F9D-9849-BBBF-B8E688380B1C}"/>
              </a:ext>
            </a:extLst>
          </p:cNvPr>
          <p:cNvSpPr txBox="1">
            <a:spLocks/>
          </p:cNvSpPr>
          <p:nvPr/>
        </p:nvSpPr>
        <p:spPr>
          <a:xfrm>
            <a:off x="3846285" y="5148135"/>
            <a:ext cx="1241103" cy="11852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2F528F"/>
            </a:solidFill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228590" marR="0" lvl="0" indent="-228590" algn="l" defTabSz="914354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763" marR="0" lvl="1" indent="-228590" algn="l" defTabSz="914354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2945" marR="0" lvl="2" indent="-228590" algn="l" defTabSz="914354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117" marR="0" lvl="3" indent="-228590" algn="l" defTabSz="914354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299" marR="0" lvl="4" indent="-228590" algn="l" defTabSz="914354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b="1" dirty="0"/>
              <a:t>Upcoming Events</a:t>
            </a:r>
          </a:p>
        </p:txBody>
      </p:sp>
    </p:spTree>
    <p:extLst>
      <p:ext uri="{BB962C8B-B14F-4D97-AF65-F5344CB8AC3E}">
        <p14:creationId xmlns:p14="http://schemas.microsoft.com/office/powerpoint/2010/main" val="15348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6635C53D-A4EF-4C4E-9319-67D7551DE5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4448" y="1220450"/>
            <a:ext cx="12020546" cy="717301"/>
          </a:xfrm>
        </p:spPr>
        <p:txBody>
          <a:bodyPr/>
          <a:lstStyle/>
          <a:p>
            <a:pPr lvl="0"/>
            <a:r>
              <a:rPr lang="en-US" sz="2000" dirty="0">
                <a:solidFill>
                  <a:srgbClr val="FF0000"/>
                </a:solidFill>
              </a:rPr>
              <a:t>Nigerians don’t pay tax because they feel they “</a:t>
            </a:r>
            <a:r>
              <a:rPr lang="en-US" sz="2000" b="1" dirty="0">
                <a:solidFill>
                  <a:srgbClr val="FF0000"/>
                </a:solidFill>
              </a:rPr>
              <a:t>get nothing back</a:t>
            </a:r>
            <a:r>
              <a:rPr lang="en-US" sz="2000" dirty="0">
                <a:solidFill>
                  <a:srgbClr val="FF0000"/>
                </a:solidFill>
              </a:rPr>
              <a:t>” : Agree it is “</a:t>
            </a:r>
            <a:r>
              <a:rPr lang="en-US" sz="2000" b="1" dirty="0">
                <a:solidFill>
                  <a:srgbClr val="FF0000"/>
                </a:solidFill>
              </a:rPr>
              <a:t>better to pay more taxes if it means that there will be more services provided by government”</a:t>
            </a:r>
            <a:r>
              <a:rPr lang="en-US" sz="2000" dirty="0">
                <a:solidFill>
                  <a:srgbClr val="FF0000"/>
                </a:solidFill>
              </a:rPr>
              <a:t>, especially </a:t>
            </a:r>
            <a:r>
              <a:rPr lang="en-US" sz="2000" b="1" dirty="0">
                <a:solidFill>
                  <a:srgbClr val="FF0000"/>
                </a:solidFill>
              </a:rPr>
              <a:t>health and education</a:t>
            </a: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3A1498B6-05B1-F042-A094-C6DFCEC4ADA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71450" y="2151277"/>
            <a:ext cx="5114925" cy="415576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4" name="Picture 5">
            <a:extLst>
              <a:ext uri="{FF2B5EF4-FFF2-40B4-BE49-F238E27FC236}">
                <a16:creationId xmlns:a16="http://schemas.microsoft.com/office/drawing/2014/main" id="{ED93DBE2-5183-314F-BCD3-B0CE44C2BE9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654863" y="2119373"/>
            <a:ext cx="6537137" cy="421957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id="{437BB72A-153C-7A43-A704-365E85B8F7F4}"/>
              </a:ext>
            </a:extLst>
          </p:cNvPr>
          <p:cNvSpPr txBox="1"/>
          <p:nvPr/>
        </p:nvSpPr>
        <p:spPr>
          <a:xfrm>
            <a:off x="171450" y="6488664"/>
            <a:ext cx="3563471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Source: NESG Tax Perce</a:t>
            </a:r>
            <a:r>
              <a:rPr lang="en-US" sz="18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p</a:t>
            </a:r>
            <a:r>
              <a: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tion Survey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42D0AFB-8868-B745-99A9-8FF9765D160D}"/>
              </a:ext>
            </a:extLst>
          </p:cNvPr>
          <p:cNvSpPr/>
          <p:nvPr/>
        </p:nvSpPr>
        <p:spPr>
          <a:xfrm>
            <a:off x="10282844" y="2579716"/>
            <a:ext cx="1787236" cy="2809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2CAAF94-1D8A-1845-BBE5-7509BBC3AEB0}"/>
              </a:ext>
            </a:extLst>
          </p:cNvPr>
          <p:cNvSpPr/>
          <p:nvPr/>
        </p:nvSpPr>
        <p:spPr>
          <a:xfrm>
            <a:off x="1000296" y="2579716"/>
            <a:ext cx="2382983" cy="28097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E680BE-2231-8448-A7DB-FFA0B22B0255}"/>
              </a:ext>
            </a:extLst>
          </p:cNvPr>
          <p:cNvSpPr txBox="1"/>
          <p:nvPr/>
        </p:nvSpPr>
        <p:spPr>
          <a:xfrm>
            <a:off x="2846827" y="183845"/>
            <a:ext cx="69648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Strategy for improving funding of the health sector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0">
            <a:extLst>
              <a:ext uri="{FF2B5EF4-FFF2-40B4-BE49-F238E27FC236}">
                <a16:creationId xmlns:a16="http://schemas.microsoft.com/office/drawing/2014/main" id="{32F48696-CB48-B240-A779-38488812A5ED}"/>
              </a:ext>
            </a:extLst>
          </p:cNvPr>
          <p:cNvGrpSpPr/>
          <p:nvPr/>
        </p:nvGrpSpPr>
        <p:grpSpPr>
          <a:xfrm>
            <a:off x="1185857" y="385416"/>
            <a:ext cx="9336864" cy="5728655"/>
            <a:chOff x="1185857" y="385416"/>
            <a:chExt cx="9336864" cy="5728655"/>
          </a:xfrm>
        </p:grpSpPr>
        <p:grpSp>
          <p:nvGrpSpPr>
            <p:cNvPr id="4" name="Group 17">
              <a:extLst>
                <a:ext uri="{FF2B5EF4-FFF2-40B4-BE49-F238E27FC236}">
                  <a16:creationId xmlns:a16="http://schemas.microsoft.com/office/drawing/2014/main" id="{1E8C2861-9DDA-2447-B7B7-5CE0DD5BB894}"/>
                </a:ext>
              </a:extLst>
            </p:cNvPr>
            <p:cNvGrpSpPr/>
            <p:nvPr/>
          </p:nvGrpSpPr>
          <p:grpSpPr>
            <a:xfrm>
              <a:off x="1185857" y="1580448"/>
              <a:ext cx="9336864" cy="4533623"/>
              <a:chOff x="1185857" y="1580448"/>
              <a:chExt cx="9336864" cy="4533623"/>
            </a:xfrm>
          </p:grpSpPr>
          <p:grpSp>
            <p:nvGrpSpPr>
              <p:cNvPr id="5" name="Group 14">
                <a:extLst>
                  <a:ext uri="{FF2B5EF4-FFF2-40B4-BE49-F238E27FC236}">
                    <a16:creationId xmlns:a16="http://schemas.microsoft.com/office/drawing/2014/main" id="{209E2F7D-9EF4-0C41-8A68-52BB5EF95DFD}"/>
                  </a:ext>
                </a:extLst>
              </p:cNvPr>
              <p:cNvGrpSpPr/>
              <p:nvPr/>
            </p:nvGrpSpPr>
            <p:grpSpPr>
              <a:xfrm>
                <a:off x="1185857" y="1580448"/>
                <a:ext cx="9336864" cy="4533623"/>
                <a:chOff x="1185857" y="1580448"/>
                <a:chExt cx="9336864" cy="4533623"/>
              </a:xfrm>
            </p:grpSpPr>
            <p:grpSp>
              <p:nvGrpSpPr>
                <p:cNvPr id="6" name="Content Placeholder 3">
                  <a:extLst>
                    <a:ext uri="{FF2B5EF4-FFF2-40B4-BE49-F238E27FC236}">
                      <a16:creationId xmlns:a16="http://schemas.microsoft.com/office/drawing/2014/main" id="{FFC48E89-7CD7-D940-863B-F7DD8A155965}"/>
                    </a:ext>
                  </a:extLst>
                </p:cNvPr>
                <p:cNvGrpSpPr/>
                <p:nvPr/>
              </p:nvGrpSpPr>
              <p:grpSpPr>
                <a:xfrm>
                  <a:off x="3741167" y="1580448"/>
                  <a:ext cx="5036981" cy="4533623"/>
                  <a:chOff x="3741167" y="1580448"/>
                  <a:chExt cx="5036981" cy="4533623"/>
                </a:xfrm>
              </p:grpSpPr>
              <p:sp>
                <p:nvSpPr>
                  <p:cNvPr id="7" name="Freeform 3">
                    <a:extLst>
                      <a:ext uri="{FF2B5EF4-FFF2-40B4-BE49-F238E27FC236}">
                        <a16:creationId xmlns:a16="http://schemas.microsoft.com/office/drawing/2014/main" id="{FBB7145C-FD71-4942-ABD7-243A6D00D8F5}"/>
                      </a:ext>
                    </a:extLst>
                  </p:cNvPr>
                  <p:cNvSpPr/>
                  <p:nvPr/>
                </p:nvSpPr>
                <p:spPr>
                  <a:xfrm>
                    <a:off x="5452905" y="1580448"/>
                    <a:ext cx="1613504" cy="1452259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1530551"/>
                      <a:gd name="f7" fmla="val 765276"/>
                      <a:gd name="f8" fmla="val 342626"/>
                      <a:gd name="f9" fmla="val 1187926"/>
                      <a:gd name="f10" fmla="val 1530552"/>
                      <a:gd name="f11" fmla="+- 0 0 -90"/>
                      <a:gd name="f12" fmla="*/ f3 1 1530551"/>
                      <a:gd name="f13" fmla="*/ f4 1 1530551"/>
                      <a:gd name="f14" fmla="+- f6 0 f5"/>
                      <a:gd name="f15" fmla="*/ f11 f0 1"/>
                      <a:gd name="f16" fmla="*/ f14 1 1530551"/>
                      <a:gd name="f17" fmla="*/ 0 f14 1"/>
                      <a:gd name="f18" fmla="*/ 765276 f14 1"/>
                      <a:gd name="f19" fmla="*/ 1530552 f14 1"/>
                      <a:gd name="f20" fmla="*/ f15 1 f2"/>
                      <a:gd name="f21" fmla="*/ f17 1 1530551"/>
                      <a:gd name="f22" fmla="*/ f18 1 1530551"/>
                      <a:gd name="f23" fmla="*/ f19 1 1530551"/>
                      <a:gd name="f24" fmla="*/ f5 1 f16"/>
                      <a:gd name="f25" fmla="*/ f6 1 f16"/>
                      <a:gd name="f26" fmla="+- f20 0 f1"/>
                      <a:gd name="f27" fmla="*/ f21 1 f16"/>
                      <a:gd name="f28" fmla="*/ f22 1 f16"/>
                      <a:gd name="f29" fmla="*/ f23 1 f16"/>
                      <a:gd name="f30" fmla="*/ f24 f12 1"/>
                      <a:gd name="f31" fmla="*/ f25 f12 1"/>
                      <a:gd name="f32" fmla="*/ f25 f13 1"/>
                      <a:gd name="f33" fmla="*/ f24 f13 1"/>
                      <a:gd name="f34" fmla="*/ f27 f12 1"/>
                      <a:gd name="f35" fmla="*/ f28 f13 1"/>
                      <a:gd name="f36" fmla="*/ f28 f12 1"/>
                      <a:gd name="f37" fmla="*/ f27 f13 1"/>
                      <a:gd name="f38" fmla="*/ f29 f12 1"/>
                      <a:gd name="f39" fmla="*/ f29 f13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6">
                        <a:pos x="f34" y="f35"/>
                      </a:cxn>
                      <a:cxn ang="f26">
                        <a:pos x="f36" y="f37"/>
                      </a:cxn>
                      <a:cxn ang="f26">
                        <a:pos x="f38" y="f35"/>
                      </a:cxn>
                      <a:cxn ang="f26">
                        <a:pos x="f36" y="f39"/>
                      </a:cxn>
                      <a:cxn ang="f26">
                        <a:pos x="f34" y="f35"/>
                      </a:cxn>
                    </a:cxnLst>
                    <a:rect l="f30" t="f33" r="f31" b="f32"/>
                    <a:pathLst>
                      <a:path w="1530551" h="1530551">
                        <a:moveTo>
                          <a:pt x="f5" y="f7"/>
                        </a:moveTo>
                        <a:cubicBezTo>
                          <a:pt x="f5" y="f8"/>
                          <a:pt x="f8" y="f5"/>
                          <a:pt x="f7" y="f5"/>
                        </a:cubicBezTo>
                        <a:cubicBezTo>
                          <a:pt x="f9" y="f5"/>
                          <a:pt x="f10" y="f8"/>
                          <a:pt x="f10" y="f7"/>
                        </a:cubicBezTo>
                        <a:cubicBezTo>
                          <a:pt x="f10" y="f9"/>
                          <a:pt x="f9" y="f10"/>
                          <a:pt x="f7" y="f10"/>
                        </a:cubicBezTo>
                        <a:cubicBezTo>
                          <a:pt x="f8" y="f10"/>
                          <a:pt x="f5" y="f9"/>
                          <a:pt x="f5" y="f7"/>
                        </a:cubicBezTo>
                        <a:close/>
                      </a:path>
                    </a:pathLst>
                  </a:custGeom>
                  <a:solidFill>
                    <a:srgbClr val="C5E0B4"/>
                  </a:solidFill>
                  <a:ln w="12701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vert="horz" wrap="square" lIns="243193" tIns="243193" rIns="243193" bIns="243193" anchor="ctr" anchorCtr="1" compatLnSpc="1">
                    <a:normAutofit/>
                  </a:bodyPr>
                  <a:lstStyle/>
                  <a:p>
                    <a:pPr marL="0" marR="0" lvl="0" indent="0" algn="ctr" defTabSz="666753" rtl="0" fontAlgn="auto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60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US" sz="1500" b="1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Calibri"/>
                        <a:ea typeface=""/>
                        <a:cs typeface=""/>
                      </a:rPr>
                      <a:t>Increased tax compliance</a:t>
                    </a:r>
                  </a:p>
                </p:txBody>
              </p:sp>
              <p:sp>
                <p:nvSpPr>
                  <p:cNvPr id="8" name="Freeform 4">
                    <a:extLst>
                      <a:ext uri="{FF2B5EF4-FFF2-40B4-BE49-F238E27FC236}">
                        <a16:creationId xmlns:a16="http://schemas.microsoft.com/office/drawing/2014/main" id="{B102ABFA-7E31-9341-8546-9B393D7D79BB}"/>
                      </a:ext>
                    </a:extLst>
                  </p:cNvPr>
                  <p:cNvSpPr/>
                  <p:nvPr/>
                </p:nvSpPr>
                <p:spPr>
                  <a:xfrm rot="2700006">
                    <a:off x="6914426" y="2796943"/>
                    <a:ext cx="385099" cy="544561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405855"/>
                      <a:gd name="f7" fmla="val 516561"/>
                      <a:gd name="f8" fmla="val 103312"/>
                      <a:gd name="f9" fmla="val 202928"/>
                      <a:gd name="f10" fmla="val 258281"/>
                      <a:gd name="f11" fmla="val 413249"/>
                      <a:gd name="f12" fmla="+- 0 0 -90"/>
                      <a:gd name="f13" fmla="*/ f3 1 405855"/>
                      <a:gd name="f14" fmla="*/ f4 1 516561"/>
                      <a:gd name="f15" fmla="+- f7 0 f5"/>
                      <a:gd name="f16" fmla="+- f6 0 f5"/>
                      <a:gd name="f17" fmla="*/ f12 f0 1"/>
                      <a:gd name="f18" fmla="*/ f16 1 405855"/>
                      <a:gd name="f19" fmla="*/ f15 1 516561"/>
                      <a:gd name="f20" fmla="*/ 0 f16 1"/>
                      <a:gd name="f21" fmla="*/ 103312 f15 1"/>
                      <a:gd name="f22" fmla="*/ 202928 f16 1"/>
                      <a:gd name="f23" fmla="*/ 0 f15 1"/>
                      <a:gd name="f24" fmla="*/ 405855 f16 1"/>
                      <a:gd name="f25" fmla="*/ 258281 f15 1"/>
                      <a:gd name="f26" fmla="*/ 516561 f15 1"/>
                      <a:gd name="f27" fmla="*/ 413249 f15 1"/>
                      <a:gd name="f28" fmla="*/ f17 1 f2"/>
                      <a:gd name="f29" fmla="*/ f20 1 405855"/>
                      <a:gd name="f30" fmla="*/ f21 1 516561"/>
                      <a:gd name="f31" fmla="*/ f22 1 405855"/>
                      <a:gd name="f32" fmla="*/ f23 1 516561"/>
                      <a:gd name="f33" fmla="*/ f24 1 405855"/>
                      <a:gd name="f34" fmla="*/ f25 1 516561"/>
                      <a:gd name="f35" fmla="*/ f26 1 516561"/>
                      <a:gd name="f36" fmla="*/ f27 1 516561"/>
                      <a:gd name="f37" fmla="*/ f5 1 f18"/>
                      <a:gd name="f38" fmla="*/ f6 1 f18"/>
                      <a:gd name="f39" fmla="*/ f5 1 f19"/>
                      <a:gd name="f40" fmla="*/ f7 1 f19"/>
                      <a:gd name="f41" fmla="+- f28 0 f1"/>
                      <a:gd name="f42" fmla="*/ f29 1 f18"/>
                      <a:gd name="f43" fmla="*/ f30 1 f19"/>
                      <a:gd name="f44" fmla="*/ f31 1 f18"/>
                      <a:gd name="f45" fmla="*/ f32 1 f19"/>
                      <a:gd name="f46" fmla="*/ f33 1 f18"/>
                      <a:gd name="f47" fmla="*/ f34 1 f19"/>
                      <a:gd name="f48" fmla="*/ f35 1 f19"/>
                      <a:gd name="f49" fmla="*/ f36 1 f19"/>
                      <a:gd name="f50" fmla="*/ f37 f13 1"/>
                      <a:gd name="f51" fmla="*/ f38 f13 1"/>
                      <a:gd name="f52" fmla="*/ f40 f14 1"/>
                      <a:gd name="f53" fmla="*/ f39 f14 1"/>
                      <a:gd name="f54" fmla="*/ f42 f13 1"/>
                      <a:gd name="f55" fmla="*/ f43 f14 1"/>
                      <a:gd name="f56" fmla="*/ f44 f13 1"/>
                      <a:gd name="f57" fmla="*/ f45 f14 1"/>
                      <a:gd name="f58" fmla="*/ f46 f13 1"/>
                      <a:gd name="f59" fmla="*/ f47 f14 1"/>
                      <a:gd name="f60" fmla="*/ f48 f14 1"/>
                      <a:gd name="f61" fmla="*/ f49 f14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41">
                        <a:pos x="f54" y="f55"/>
                      </a:cxn>
                      <a:cxn ang="f41">
                        <a:pos x="f56" y="f55"/>
                      </a:cxn>
                      <a:cxn ang="f41">
                        <a:pos x="f56" y="f57"/>
                      </a:cxn>
                      <a:cxn ang="f41">
                        <a:pos x="f58" y="f59"/>
                      </a:cxn>
                      <a:cxn ang="f41">
                        <a:pos x="f56" y="f60"/>
                      </a:cxn>
                      <a:cxn ang="f41">
                        <a:pos x="f56" y="f61"/>
                      </a:cxn>
                      <a:cxn ang="f41">
                        <a:pos x="f54" y="f61"/>
                      </a:cxn>
                      <a:cxn ang="f41">
                        <a:pos x="f54" y="f55"/>
                      </a:cxn>
                    </a:cxnLst>
                    <a:rect l="f50" t="f53" r="f51" b="f52"/>
                    <a:pathLst>
                      <a:path w="405855" h="516561">
                        <a:moveTo>
                          <a:pt x="f5" y="f8"/>
                        </a:moveTo>
                        <a:lnTo>
                          <a:pt x="f9" y="f8"/>
                        </a:lnTo>
                        <a:lnTo>
                          <a:pt x="f9" y="f5"/>
                        </a:lnTo>
                        <a:lnTo>
                          <a:pt x="f6" y="f10"/>
                        </a:lnTo>
                        <a:lnTo>
                          <a:pt x="f9" y="f7"/>
                        </a:lnTo>
                        <a:lnTo>
                          <a:pt x="f9" y="f11"/>
                        </a:lnTo>
                        <a:lnTo>
                          <a:pt x="f5" y="f11"/>
                        </a:lnTo>
                        <a:lnTo>
                          <a:pt x="f5" y="f8"/>
                        </a:lnTo>
                        <a:close/>
                      </a:path>
                    </a:pathLst>
                  </a:custGeom>
                  <a:solidFill>
                    <a:srgbClr val="B0BCDE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0" tIns="103308" rIns="121752" bIns="103308" anchor="ctr" anchorCtr="1" compatLnSpc="1">
                    <a:normAutofit/>
                  </a:bodyPr>
                  <a:lstStyle/>
                  <a:p>
                    <a:pPr marL="0" marR="0" lvl="0" indent="0" algn="ctr" defTabSz="533396" rtl="0" fontAlgn="auto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50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1200" b="0" i="0" u="none" strike="noStrike" kern="1200" cap="none" spc="0" baseline="0">
                      <a:solidFill>
                        <a:srgbClr val="FFFFFF"/>
                      </a:solidFill>
                      <a:uFillTx/>
                      <a:latin typeface="Calibri"/>
                      <a:ea typeface=""/>
                      <a:cs typeface=""/>
                    </a:endParaRPr>
                  </a:p>
                </p:txBody>
              </p:sp>
              <p:sp>
                <p:nvSpPr>
                  <p:cNvPr id="9" name="Freeform 5">
                    <a:extLst>
                      <a:ext uri="{FF2B5EF4-FFF2-40B4-BE49-F238E27FC236}">
                        <a16:creationId xmlns:a16="http://schemas.microsoft.com/office/drawing/2014/main" id="{C6F340F0-1E6E-3043-B948-FE3EBC788EA5}"/>
                      </a:ext>
                    </a:extLst>
                  </p:cNvPr>
                  <p:cNvSpPr/>
                  <p:nvPr/>
                </p:nvSpPr>
                <p:spPr>
                  <a:xfrm>
                    <a:off x="7164644" y="3121130"/>
                    <a:ext cx="1613504" cy="1452259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1530551"/>
                      <a:gd name="f7" fmla="val 765276"/>
                      <a:gd name="f8" fmla="val 342626"/>
                      <a:gd name="f9" fmla="val 1187926"/>
                      <a:gd name="f10" fmla="val 1530552"/>
                      <a:gd name="f11" fmla="+- 0 0 -90"/>
                      <a:gd name="f12" fmla="*/ f3 1 1530551"/>
                      <a:gd name="f13" fmla="*/ f4 1 1530551"/>
                      <a:gd name="f14" fmla="+- f6 0 f5"/>
                      <a:gd name="f15" fmla="*/ f11 f0 1"/>
                      <a:gd name="f16" fmla="*/ f14 1 1530551"/>
                      <a:gd name="f17" fmla="*/ 0 f14 1"/>
                      <a:gd name="f18" fmla="*/ 765276 f14 1"/>
                      <a:gd name="f19" fmla="*/ 1530552 f14 1"/>
                      <a:gd name="f20" fmla="*/ f15 1 f2"/>
                      <a:gd name="f21" fmla="*/ f17 1 1530551"/>
                      <a:gd name="f22" fmla="*/ f18 1 1530551"/>
                      <a:gd name="f23" fmla="*/ f19 1 1530551"/>
                      <a:gd name="f24" fmla="*/ f5 1 f16"/>
                      <a:gd name="f25" fmla="*/ f6 1 f16"/>
                      <a:gd name="f26" fmla="+- f20 0 f1"/>
                      <a:gd name="f27" fmla="*/ f21 1 f16"/>
                      <a:gd name="f28" fmla="*/ f22 1 f16"/>
                      <a:gd name="f29" fmla="*/ f23 1 f16"/>
                      <a:gd name="f30" fmla="*/ f24 f12 1"/>
                      <a:gd name="f31" fmla="*/ f25 f12 1"/>
                      <a:gd name="f32" fmla="*/ f25 f13 1"/>
                      <a:gd name="f33" fmla="*/ f24 f13 1"/>
                      <a:gd name="f34" fmla="*/ f27 f12 1"/>
                      <a:gd name="f35" fmla="*/ f28 f13 1"/>
                      <a:gd name="f36" fmla="*/ f28 f12 1"/>
                      <a:gd name="f37" fmla="*/ f27 f13 1"/>
                      <a:gd name="f38" fmla="*/ f29 f12 1"/>
                      <a:gd name="f39" fmla="*/ f29 f13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6">
                        <a:pos x="f34" y="f35"/>
                      </a:cxn>
                      <a:cxn ang="f26">
                        <a:pos x="f36" y="f37"/>
                      </a:cxn>
                      <a:cxn ang="f26">
                        <a:pos x="f38" y="f35"/>
                      </a:cxn>
                      <a:cxn ang="f26">
                        <a:pos x="f36" y="f39"/>
                      </a:cxn>
                      <a:cxn ang="f26">
                        <a:pos x="f34" y="f35"/>
                      </a:cxn>
                    </a:cxnLst>
                    <a:rect l="f30" t="f33" r="f31" b="f32"/>
                    <a:pathLst>
                      <a:path w="1530551" h="1530551">
                        <a:moveTo>
                          <a:pt x="f5" y="f7"/>
                        </a:moveTo>
                        <a:cubicBezTo>
                          <a:pt x="f5" y="f8"/>
                          <a:pt x="f8" y="f5"/>
                          <a:pt x="f7" y="f5"/>
                        </a:cubicBezTo>
                        <a:cubicBezTo>
                          <a:pt x="f9" y="f5"/>
                          <a:pt x="f10" y="f8"/>
                          <a:pt x="f10" y="f7"/>
                        </a:cubicBezTo>
                        <a:cubicBezTo>
                          <a:pt x="f10" y="f9"/>
                          <a:pt x="f9" y="f10"/>
                          <a:pt x="f7" y="f10"/>
                        </a:cubicBezTo>
                        <a:cubicBezTo>
                          <a:pt x="f8" y="f10"/>
                          <a:pt x="f5" y="f9"/>
                          <a:pt x="f5" y="f7"/>
                        </a:cubicBezTo>
                        <a:close/>
                      </a:path>
                    </a:pathLst>
                  </a:custGeom>
                  <a:solidFill>
                    <a:srgbClr val="F8CBAD"/>
                  </a:solidFill>
                  <a:ln w="12701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vert="horz" wrap="square" lIns="243193" tIns="243193" rIns="243193" bIns="243193" anchor="ctr" anchorCtr="1" compatLnSpc="1">
                    <a:normAutofit/>
                  </a:bodyPr>
                  <a:lstStyle/>
                  <a:p>
                    <a:pPr marL="0" marR="0" lvl="0" indent="0" algn="ctr" defTabSz="666753" rtl="0" fontAlgn="auto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60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US" sz="1500" b="1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Calibri"/>
                        <a:ea typeface=""/>
                        <a:cs typeface=""/>
                      </a:rPr>
                      <a:t>Increased IGR</a:t>
                    </a:r>
                  </a:p>
                </p:txBody>
              </p:sp>
              <p:sp>
                <p:nvSpPr>
                  <p:cNvPr id="10" name="Freeform 6">
                    <a:extLst>
                      <a:ext uri="{FF2B5EF4-FFF2-40B4-BE49-F238E27FC236}">
                        <a16:creationId xmlns:a16="http://schemas.microsoft.com/office/drawing/2014/main" id="{0A015327-A2BD-5E4C-86A4-DC89FD6B24AB}"/>
                      </a:ext>
                    </a:extLst>
                  </p:cNvPr>
                  <p:cNvSpPr/>
                  <p:nvPr/>
                </p:nvSpPr>
                <p:spPr>
                  <a:xfrm rot="18900010">
                    <a:off x="6910166" y="4364823"/>
                    <a:ext cx="427847" cy="490136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405855"/>
                      <a:gd name="f7" fmla="val 516561"/>
                      <a:gd name="f8" fmla="val 413249"/>
                      <a:gd name="f9" fmla="val 202927"/>
                      <a:gd name="f10" fmla="val 258280"/>
                      <a:gd name="f11" fmla="val 103312"/>
                      <a:gd name="f12" fmla="+- 0 0 -90"/>
                      <a:gd name="f13" fmla="*/ f3 1 405855"/>
                      <a:gd name="f14" fmla="*/ f4 1 516561"/>
                      <a:gd name="f15" fmla="+- f7 0 f5"/>
                      <a:gd name="f16" fmla="+- f6 0 f5"/>
                      <a:gd name="f17" fmla="*/ f12 f0 1"/>
                      <a:gd name="f18" fmla="*/ f16 1 405855"/>
                      <a:gd name="f19" fmla="*/ f15 1 516561"/>
                      <a:gd name="f20" fmla="*/ 0 f16 1"/>
                      <a:gd name="f21" fmla="*/ 103312 f15 1"/>
                      <a:gd name="f22" fmla="*/ 202928 f16 1"/>
                      <a:gd name="f23" fmla="*/ 0 f15 1"/>
                      <a:gd name="f24" fmla="*/ 405855 f16 1"/>
                      <a:gd name="f25" fmla="*/ 258281 f15 1"/>
                      <a:gd name="f26" fmla="*/ 516561 f15 1"/>
                      <a:gd name="f27" fmla="*/ 413249 f15 1"/>
                      <a:gd name="f28" fmla="*/ f17 1 f2"/>
                      <a:gd name="f29" fmla="*/ f20 1 405855"/>
                      <a:gd name="f30" fmla="*/ f21 1 516561"/>
                      <a:gd name="f31" fmla="*/ f22 1 405855"/>
                      <a:gd name="f32" fmla="*/ f23 1 516561"/>
                      <a:gd name="f33" fmla="*/ f24 1 405855"/>
                      <a:gd name="f34" fmla="*/ f25 1 516561"/>
                      <a:gd name="f35" fmla="*/ f26 1 516561"/>
                      <a:gd name="f36" fmla="*/ f27 1 516561"/>
                      <a:gd name="f37" fmla="*/ f5 1 f18"/>
                      <a:gd name="f38" fmla="*/ f6 1 f18"/>
                      <a:gd name="f39" fmla="*/ f5 1 f19"/>
                      <a:gd name="f40" fmla="*/ f7 1 f19"/>
                      <a:gd name="f41" fmla="+- f28 0 f1"/>
                      <a:gd name="f42" fmla="*/ f29 1 f18"/>
                      <a:gd name="f43" fmla="*/ f30 1 f19"/>
                      <a:gd name="f44" fmla="*/ f31 1 f18"/>
                      <a:gd name="f45" fmla="*/ f32 1 f19"/>
                      <a:gd name="f46" fmla="*/ f33 1 f18"/>
                      <a:gd name="f47" fmla="*/ f34 1 f19"/>
                      <a:gd name="f48" fmla="*/ f35 1 f19"/>
                      <a:gd name="f49" fmla="*/ f36 1 f19"/>
                      <a:gd name="f50" fmla="*/ f37 f13 1"/>
                      <a:gd name="f51" fmla="*/ f38 f13 1"/>
                      <a:gd name="f52" fmla="*/ f40 f14 1"/>
                      <a:gd name="f53" fmla="*/ f39 f14 1"/>
                      <a:gd name="f54" fmla="*/ f42 f13 1"/>
                      <a:gd name="f55" fmla="*/ f43 f14 1"/>
                      <a:gd name="f56" fmla="*/ f44 f13 1"/>
                      <a:gd name="f57" fmla="*/ f45 f14 1"/>
                      <a:gd name="f58" fmla="*/ f46 f13 1"/>
                      <a:gd name="f59" fmla="*/ f47 f14 1"/>
                      <a:gd name="f60" fmla="*/ f48 f14 1"/>
                      <a:gd name="f61" fmla="*/ f49 f14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41">
                        <a:pos x="f54" y="f55"/>
                      </a:cxn>
                      <a:cxn ang="f41">
                        <a:pos x="f56" y="f55"/>
                      </a:cxn>
                      <a:cxn ang="f41">
                        <a:pos x="f56" y="f57"/>
                      </a:cxn>
                      <a:cxn ang="f41">
                        <a:pos x="f58" y="f59"/>
                      </a:cxn>
                      <a:cxn ang="f41">
                        <a:pos x="f56" y="f60"/>
                      </a:cxn>
                      <a:cxn ang="f41">
                        <a:pos x="f56" y="f61"/>
                      </a:cxn>
                      <a:cxn ang="f41">
                        <a:pos x="f54" y="f61"/>
                      </a:cxn>
                      <a:cxn ang="f41">
                        <a:pos x="f54" y="f55"/>
                      </a:cxn>
                    </a:cxnLst>
                    <a:rect l="f50" t="f53" r="f51" b="f52"/>
                    <a:pathLst>
                      <a:path w="405855" h="516561">
                        <a:moveTo>
                          <a:pt x="f6" y="f8"/>
                        </a:moveTo>
                        <a:lnTo>
                          <a:pt x="f9" y="f8"/>
                        </a:lnTo>
                        <a:lnTo>
                          <a:pt x="f9" y="f7"/>
                        </a:lnTo>
                        <a:lnTo>
                          <a:pt x="f5" y="f10"/>
                        </a:lnTo>
                        <a:lnTo>
                          <a:pt x="f9" y="f5"/>
                        </a:lnTo>
                        <a:lnTo>
                          <a:pt x="f9" y="f11"/>
                        </a:lnTo>
                        <a:lnTo>
                          <a:pt x="f6" y="f11"/>
                        </a:lnTo>
                        <a:lnTo>
                          <a:pt x="f6" y="f8"/>
                        </a:lnTo>
                        <a:close/>
                      </a:path>
                    </a:pathLst>
                  </a:custGeom>
                  <a:solidFill>
                    <a:srgbClr val="B0BCDE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121752" tIns="103308" rIns="0" bIns="103308" anchor="ctr" anchorCtr="1" compatLnSpc="1">
                    <a:normAutofit/>
                  </a:bodyPr>
                  <a:lstStyle/>
                  <a:p>
                    <a:pPr marL="0" marR="0" lvl="0" indent="0" algn="ctr" defTabSz="533396" rtl="0" fontAlgn="auto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50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1200" b="0" i="0" u="none" strike="noStrike" kern="1200" cap="none" spc="0" baseline="0">
                      <a:solidFill>
                        <a:srgbClr val="FFFFFF"/>
                      </a:solidFill>
                      <a:uFillTx/>
                      <a:latin typeface="Calibri"/>
                      <a:ea typeface=""/>
                      <a:cs typeface=""/>
                    </a:endParaRPr>
                  </a:p>
                </p:txBody>
              </p:sp>
              <p:sp>
                <p:nvSpPr>
                  <p:cNvPr id="11" name="Freeform 7">
                    <a:extLst>
                      <a:ext uri="{FF2B5EF4-FFF2-40B4-BE49-F238E27FC236}">
                        <a16:creationId xmlns:a16="http://schemas.microsoft.com/office/drawing/2014/main" id="{A0F6CCEA-03ED-1B47-AFBC-25953E0F0AFA}"/>
                      </a:ext>
                    </a:extLst>
                  </p:cNvPr>
                  <p:cNvSpPr/>
                  <p:nvPr/>
                </p:nvSpPr>
                <p:spPr>
                  <a:xfrm>
                    <a:off x="5452905" y="4661812"/>
                    <a:ext cx="1613504" cy="1452259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1530551"/>
                      <a:gd name="f7" fmla="val 765276"/>
                      <a:gd name="f8" fmla="val 342626"/>
                      <a:gd name="f9" fmla="val 1187926"/>
                      <a:gd name="f10" fmla="val 1530552"/>
                      <a:gd name="f11" fmla="+- 0 0 -90"/>
                      <a:gd name="f12" fmla="*/ f3 1 1530551"/>
                      <a:gd name="f13" fmla="*/ f4 1 1530551"/>
                      <a:gd name="f14" fmla="+- f6 0 f5"/>
                      <a:gd name="f15" fmla="*/ f11 f0 1"/>
                      <a:gd name="f16" fmla="*/ f14 1 1530551"/>
                      <a:gd name="f17" fmla="*/ 0 f14 1"/>
                      <a:gd name="f18" fmla="*/ 765276 f14 1"/>
                      <a:gd name="f19" fmla="*/ 1530552 f14 1"/>
                      <a:gd name="f20" fmla="*/ f15 1 f2"/>
                      <a:gd name="f21" fmla="*/ f17 1 1530551"/>
                      <a:gd name="f22" fmla="*/ f18 1 1530551"/>
                      <a:gd name="f23" fmla="*/ f19 1 1530551"/>
                      <a:gd name="f24" fmla="*/ f5 1 f16"/>
                      <a:gd name="f25" fmla="*/ f6 1 f16"/>
                      <a:gd name="f26" fmla="+- f20 0 f1"/>
                      <a:gd name="f27" fmla="*/ f21 1 f16"/>
                      <a:gd name="f28" fmla="*/ f22 1 f16"/>
                      <a:gd name="f29" fmla="*/ f23 1 f16"/>
                      <a:gd name="f30" fmla="*/ f24 f12 1"/>
                      <a:gd name="f31" fmla="*/ f25 f12 1"/>
                      <a:gd name="f32" fmla="*/ f25 f13 1"/>
                      <a:gd name="f33" fmla="*/ f24 f13 1"/>
                      <a:gd name="f34" fmla="*/ f27 f12 1"/>
                      <a:gd name="f35" fmla="*/ f28 f13 1"/>
                      <a:gd name="f36" fmla="*/ f28 f12 1"/>
                      <a:gd name="f37" fmla="*/ f27 f13 1"/>
                      <a:gd name="f38" fmla="*/ f29 f12 1"/>
                      <a:gd name="f39" fmla="*/ f29 f13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6">
                        <a:pos x="f34" y="f35"/>
                      </a:cxn>
                      <a:cxn ang="f26">
                        <a:pos x="f36" y="f37"/>
                      </a:cxn>
                      <a:cxn ang="f26">
                        <a:pos x="f38" y="f35"/>
                      </a:cxn>
                      <a:cxn ang="f26">
                        <a:pos x="f36" y="f39"/>
                      </a:cxn>
                      <a:cxn ang="f26">
                        <a:pos x="f34" y="f35"/>
                      </a:cxn>
                    </a:cxnLst>
                    <a:rect l="f30" t="f33" r="f31" b="f32"/>
                    <a:pathLst>
                      <a:path w="1530551" h="1530551">
                        <a:moveTo>
                          <a:pt x="f5" y="f7"/>
                        </a:moveTo>
                        <a:cubicBezTo>
                          <a:pt x="f5" y="f8"/>
                          <a:pt x="f8" y="f5"/>
                          <a:pt x="f7" y="f5"/>
                        </a:cubicBezTo>
                        <a:cubicBezTo>
                          <a:pt x="f9" y="f5"/>
                          <a:pt x="f10" y="f8"/>
                          <a:pt x="f10" y="f7"/>
                        </a:cubicBezTo>
                        <a:cubicBezTo>
                          <a:pt x="f10" y="f9"/>
                          <a:pt x="f9" y="f10"/>
                          <a:pt x="f7" y="f10"/>
                        </a:cubicBezTo>
                        <a:cubicBezTo>
                          <a:pt x="f8" y="f10"/>
                          <a:pt x="f5" y="f9"/>
                          <a:pt x="f5" y="f7"/>
                        </a:cubicBezTo>
                        <a:close/>
                      </a:path>
                    </a:pathLst>
                  </a:custGeom>
                  <a:solidFill>
                    <a:srgbClr val="DEEBF7"/>
                  </a:solidFill>
                  <a:ln w="12701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vert="horz" wrap="square" lIns="243193" tIns="243193" rIns="243193" bIns="243193" anchor="ctr" anchorCtr="1" compatLnSpc="1">
                    <a:normAutofit/>
                  </a:bodyPr>
                  <a:lstStyle/>
                  <a:p>
                    <a:pPr marL="0" marR="0" lvl="0" indent="0" algn="ctr" defTabSz="666753" rtl="0" fontAlgn="auto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60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US" sz="1500" b="1" i="0" u="none" strike="noStrike" kern="1200" cap="none" spc="0" baseline="0">
                        <a:solidFill>
                          <a:srgbClr val="000000"/>
                        </a:solidFill>
                        <a:uFillTx/>
                        <a:latin typeface="Calibri"/>
                        <a:ea typeface=""/>
                        <a:cs typeface=""/>
                      </a:rPr>
                      <a:t>Increased fund allocation to health</a:t>
                    </a:r>
                  </a:p>
                </p:txBody>
              </p:sp>
              <p:sp>
                <p:nvSpPr>
                  <p:cNvPr id="12" name="Freeform 8">
                    <a:extLst>
                      <a:ext uri="{FF2B5EF4-FFF2-40B4-BE49-F238E27FC236}">
                        <a16:creationId xmlns:a16="http://schemas.microsoft.com/office/drawing/2014/main" id="{3BD76225-872A-C04F-BB74-0B30A259EC05}"/>
                      </a:ext>
                    </a:extLst>
                  </p:cNvPr>
                  <p:cNvSpPr/>
                  <p:nvPr/>
                </p:nvSpPr>
                <p:spPr>
                  <a:xfrm rot="2700006">
                    <a:off x="5219805" y="4353032"/>
                    <a:ext cx="385099" cy="544561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405855"/>
                      <a:gd name="f7" fmla="val 516561"/>
                      <a:gd name="f8" fmla="val 413249"/>
                      <a:gd name="f9" fmla="val 202927"/>
                      <a:gd name="f10" fmla="val 258280"/>
                      <a:gd name="f11" fmla="val 103312"/>
                      <a:gd name="f12" fmla="+- 0 0 -90"/>
                      <a:gd name="f13" fmla="*/ f3 1 405855"/>
                      <a:gd name="f14" fmla="*/ f4 1 516561"/>
                      <a:gd name="f15" fmla="+- f7 0 f5"/>
                      <a:gd name="f16" fmla="+- f6 0 f5"/>
                      <a:gd name="f17" fmla="*/ f12 f0 1"/>
                      <a:gd name="f18" fmla="*/ f16 1 405855"/>
                      <a:gd name="f19" fmla="*/ f15 1 516561"/>
                      <a:gd name="f20" fmla="*/ 0 f16 1"/>
                      <a:gd name="f21" fmla="*/ 103312 f15 1"/>
                      <a:gd name="f22" fmla="*/ 202928 f16 1"/>
                      <a:gd name="f23" fmla="*/ 0 f15 1"/>
                      <a:gd name="f24" fmla="*/ 405855 f16 1"/>
                      <a:gd name="f25" fmla="*/ 258281 f15 1"/>
                      <a:gd name="f26" fmla="*/ 516561 f15 1"/>
                      <a:gd name="f27" fmla="*/ 413249 f15 1"/>
                      <a:gd name="f28" fmla="*/ f17 1 f2"/>
                      <a:gd name="f29" fmla="*/ f20 1 405855"/>
                      <a:gd name="f30" fmla="*/ f21 1 516561"/>
                      <a:gd name="f31" fmla="*/ f22 1 405855"/>
                      <a:gd name="f32" fmla="*/ f23 1 516561"/>
                      <a:gd name="f33" fmla="*/ f24 1 405855"/>
                      <a:gd name="f34" fmla="*/ f25 1 516561"/>
                      <a:gd name="f35" fmla="*/ f26 1 516561"/>
                      <a:gd name="f36" fmla="*/ f27 1 516561"/>
                      <a:gd name="f37" fmla="*/ f5 1 f18"/>
                      <a:gd name="f38" fmla="*/ f6 1 f18"/>
                      <a:gd name="f39" fmla="*/ f5 1 f19"/>
                      <a:gd name="f40" fmla="*/ f7 1 f19"/>
                      <a:gd name="f41" fmla="+- f28 0 f1"/>
                      <a:gd name="f42" fmla="*/ f29 1 f18"/>
                      <a:gd name="f43" fmla="*/ f30 1 f19"/>
                      <a:gd name="f44" fmla="*/ f31 1 f18"/>
                      <a:gd name="f45" fmla="*/ f32 1 f19"/>
                      <a:gd name="f46" fmla="*/ f33 1 f18"/>
                      <a:gd name="f47" fmla="*/ f34 1 f19"/>
                      <a:gd name="f48" fmla="*/ f35 1 f19"/>
                      <a:gd name="f49" fmla="*/ f36 1 f19"/>
                      <a:gd name="f50" fmla="*/ f37 f13 1"/>
                      <a:gd name="f51" fmla="*/ f38 f13 1"/>
                      <a:gd name="f52" fmla="*/ f40 f14 1"/>
                      <a:gd name="f53" fmla="*/ f39 f14 1"/>
                      <a:gd name="f54" fmla="*/ f42 f13 1"/>
                      <a:gd name="f55" fmla="*/ f43 f14 1"/>
                      <a:gd name="f56" fmla="*/ f44 f13 1"/>
                      <a:gd name="f57" fmla="*/ f45 f14 1"/>
                      <a:gd name="f58" fmla="*/ f46 f13 1"/>
                      <a:gd name="f59" fmla="*/ f47 f14 1"/>
                      <a:gd name="f60" fmla="*/ f48 f14 1"/>
                      <a:gd name="f61" fmla="*/ f49 f14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41">
                        <a:pos x="f54" y="f55"/>
                      </a:cxn>
                      <a:cxn ang="f41">
                        <a:pos x="f56" y="f55"/>
                      </a:cxn>
                      <a:cxn ang="f41">
                        <a:pos x="f56" y="f57"/>
                      </a:cxn>
                      <a:cxn ang="f41">
                        <a:pos x="f58" y="f59"/>
                      </a:cxn>
                      <a:cxn ang="f41">
                        <a:pos x="f56" y="f60"/>
                      </a:cxn>
                      <a:cxn ang="f41">
                        <a:pos x="f56" y="f61"/>
                      </a:cxn>
                      <a:cxn ang="f41">
                        <a:pos x="f54" y="f61"/>
                      </a:cxn>
                      <a:cxn ang="f41">
                        <a:pos x="f54" y="f55"/>
                      </a:cxn>
                    </a:cxnLst>
                    <a:rect l="f50" t="f53" r="f51" b="f52"/>
                    <a:pathLst>
                      <a:path w="405855" h="516561">
                        <a:moveTo>
                          <a:pt x="f6" y="f8"/>
                        </a:moveTo>
                        <a:lnTo>
                          <a:pt x="f9" y="f8"/>
                        </a:lnTo>
                        <a:lnTo>
                          <a:pt x="f9" y="f7"/>
                        </a:lnTo>
                        <a:lnTo>
                          <a:pt x="f5" y="f10"/>
                        </a:lnTo>
                        <a:lnTo>
                          <a:pt x="f9" y="f5"/>
                        </a:lnTo>
                        <a:lnTo>
                          <a:pt x="f9" y="f11"/>
                        </a:lnTo>
                        <a:lnTo>
                          <a:pt x="f6" y="f11"/>
                        </a:lnTo>
                        <a:lnTo>
                          <a:pt x="f6" y="f8"/>
                        </a:lnTo>
                        <a:close/>
                      </a:path>
                    </a:pathLst>
                  </a:custGeom>
                  <a:solidFill>
                    <a:srgbClr val="B0BCDE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121752" tIns="103308" rIns="0" bIns="103308" anchor="ctr" anchorCtr="1" compatLnSpc="1">
                    <a:normAutofit/>
                  </a:bodyPr>
                  <a:lstStyle/>
                  <a:p>
                    <a:pPr marL="0" marR="0" lvl="0" indent="0" algn="ctr" defTabSz="533396" rtl="0" fontAlgn="auto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50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1200" b="0" i="0" u="none" strike="noStrike" kern="1200" cap="none" spc="0" baseline="0">
                      <a:solidFill>
                        <a:srgbClr val="FFFFFF"/>
                      </a:solidFill>
                      <a:uFillTx/>
                      <a:latin typeface="Calibri"/>
                      <a:ea typeface=""/>
                      <a:cs typeface=""/>
                    </a:endParaRPr>
                  </a:p>
                </p:txBody>
              </p:sp>
              <p:sp>
                <p:nvSpPr>
                  <p:cNvPr id="13" name="Freeform 9">
                    <a:extLst>
                      <a:ext uri="{FF2B5EF4-FFF2-40B4-BE49-F238E27FC236}">
                        <a16:creationId xmlns:a16="http://schemas.microsoft.com/office/drawing/2014/main" id="{4D5DEEE6-FA47-C143-94ED-3BAE2C130644}"/>
                      </a:ext>
                    </a:extLst>
                  </p:cNvPr>
                  <p:cNvSpPr/>
                  <p:nvPr/>
                </p:nvSpPr>
                <p:spPr>
                  <a:xfrm>
                    <a:off x="3741167" y="3121130"/>
                    <a:ext cx="1613504" cy="1452259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1530551"/>
                      <a:gd name="f7" fmla="val 765276"/>
                      <a:gd name="f8" fmla="val 342626"/>
                      <a:gd name="f9" fmla="val 1187926"/>
                      <a:gd name="f10" fmla="val 1530552"/>
                      <a:gd name="f11" fmla="+- 0 0 -90"/>
                      <a:gd name="f12" fmla="*/ f3 1 1530551"/>
                      <a:gd name="f13" fmla="*/ f4 1 1530551"/>
                      <a:gd name="f14" fmla="+- f6 0 f5"/>
                      <a:gd name="f15" fmla="*/ f11 f0 1"/>
                      <a:gd name="f16" fmla="*/ f14 1 1530551"/>
                      <a:gd name="f17" fmla="*/ 0 f14 1"/>
                      <a:gd name="f18" fmla="*/ 765276 f14 1"/>
                      <a:gd name="f19" fmla="*/ 1530552 f14 1"/>
                      <a:gd name="f20" fmla="*/ f15 1 f2"/>
                      <a:gd name="f21" fmla="*/ f17 1 1530551"/>
                      <a:gd name="f22" fmla="*/ f18 1 1530551"/>
                      <a:gd name="f23" fmla="*/ f19 1 1530551"/>
                      <a:gd name="f24" fmla="*/ f5 1 f16"/>
                      <a:gd name="f25" fmla="*/ f6 1 f16"/>
                      <a:gd name="f26" fmla="+- f20 0 f1"/>
                      <a:gd name="f27" fmla="*/ f21 1 f16"/>
                      <a:gd name="f28" fmla="*/ f22 1 f16"/>
                      <a:gd name="f29" fmla="*/ f23 1 f16"/>
                      <a:gd name="f30" fmla="*/ f24 f12 1"/>
                      <a:gd name="f31" fmla="*/ f25 f12 1"/>
                      <a:gd name="f32" fmla="*/ f25 f13 1"/>
                      <a:gd name="f33" fmla="*/ f24 f13 1"/>
                      <a:gd name="f34" fmla="*/ f27 f12 1"/>
                      <a:gd name="f35" fmla="*/ f28 f13 1"/>
                      <a:gd name="f36" fmla="*/ f28 f12 1"/>
                      <a:gd name="f37" fmla="*/ f27 f13 1"/>
                      <a:gd name="f38" fmla="*/ f29 f12 1"/>
                      <a:gd name="f39" fmla="*/ f29 f13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26">
                        <a:pos x="f34" y="f35"/>
                      </a:cxn>
                      <a:cxn ang="f26">
                        <a:pos x="f36" y="f37"/>
                      </a:cxn>
                      <a:cxn ang="f26">
                        <a:pos x="f38" y="f35"/>
                      </a:cxn>
                      <a:cxn ang="f26">
                        <a:pos x="f36" y="f39"/>
                      </a:cxn>
                      <a:cxn ang="f26">
                        <a:pos x="f34" y="f35"/>
                      </a:cxn>
                    </a:cxnLst>
                    <a:rect l="f30" t="f33" r="f31" b="f32"/>
                    <a:pathLst>
                      <a:path w="1530551" h="1530551">
                        <a:moveTo>
                          <a:pt x="f5" y="f7"/>
                        </a:moveTo>
                        <a:cubicBezTo>
                          <a:pt x="f5" y="f8"/>
                          <a:pt x="f8" y="f5"/>
                          <a:pt x="f7" y="f5"/>
                        </a:cubicBezTo>
                        <a:cubicBezTo>
                          <a:pt x="f9" y="f5"/>
                          <a:pt x="f10" y="f8"/>
                          <a:pt x="f10" y="f7"/>
                        </a:cubicBezTo>
                        <a:cubicBezTo>
                          <a:pt x="f10" y="f9"/>
                          <a:pt x="f9" y="f10"/>
                          <a:pt x="f7" y="f10"/>
                        </a:cubicBezTo>
                        <a:cubicBezTo>
                          <a:pt x="f8" y="f10"/>
                          <a:pt x="f5" y="f9"/>
                          <a:pt x="f5" y="f7"/>
                        </a:cubicBezTo>
                        <a:close/>
                      </a:path>
                    </a:pathLst>
                  </a:custGeom>
                  <a:solidFill>
                    <a:srgbClr val="4472C4"/>
                  </a:solidFill>
                  <a:ln w="12701" cap="flat">
                    <a:solidFill>
                      <a:srgbClr val="FFFFFF"/>
                    </a:solidFill>
                    <a:prstDash val="solid"/>
                    <a:miter/>
                  </a:ln>
                </p:spPr>
                <p:txBody>
                  <a:bodyPr vert="horz" wrap="square" lIns="243193" tIns="243193" rIns="243193" bIns="243193" anchor="ctr" anchorCtr="1" compatLnSpc="1">
                    <a:normAutofit/>
                  </a:bodyPr>
                  <a:lstStyle/>
                  <a:p>
                    <a:pPr marL="0" marR="0" lvl="0" indent="0" algn="ctr" defTabSz="666753" rtl="0" fontAlgn="auto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600"/>
                      </a:spcAft>
                      <a:buNone/>
                      <a:tabLst/>
                      <a:defRPr sz="17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r>
                      <a:rPr lang="en-US" sz="1400" b="1" i="0" u="none" strike="noStrike" kern="1200" cap="none" spc="0" baseline="0">
                        <a:solidFill>
                          <a:srgbClr val="FFFFFF"/>
                        </a:solidFill>
                        <a:uFillTx/>
                        <a:latin typeface="Calibri"/>
                        <a:ea typeface=""/>
                        <a:cs typeface=""/>
                      </a:rPr>
                      <a:t>Access and availability of better health services</a:t>
                    </a:r>
                  </a:p>
                </p:txBody>
              </p:sp>
              <p:sp>
                <p:nvSpPr>
                  <p:cNvPr id="14" name="Freeform 10">
                    <a:extLst>
                      <a:ext uri="{FF2B5EF4-FFF2-40B4-BE49-F238E27FC236}">
                        <a16:creationId xmlns:a16="http://schemas.microsoft.com/office/drawing/2014/main" id="{588B88C3-42DE-1C41-B530-A79DECCB79A8}"/>
                      </a:ext>
                    </a:extLst>
                  </p:cNvPr>
                  <p:cNvSpPr/>
                  <p:nvPr/>
                </p:nvSpPr>
                <p:spPr>
                  <a:xfrm rot="18900010">
                    <a:off x="5181301" y="2839558"/>
                    <a:ext cx="427847" cy="490136"/>
                  </a:xfrm>
                  <a:custGeom>
                    <a:avLst/>
                    <a:gdLst>
                      <a:gd name="f0" fmla="val 10800000"/>
                      <a:gd name="f1" fmla="val 5400000"/>
                      <a:gd name="f2" fmla="val 180"/>
                      <a:gd name="f3" fmla="val w"/>
                      <a:gd name="f4" fmla="val h"/>
                      <a:gd name="f5" fmla="val 0"/>
                      <a:gd name="f6" fmla="val 405855"/>
                      <a:gd name="f7" fmla="val 516561"/>
                      <a:gd name="f8" fmla="val 103312"/>
                      <a:gd name="f9" fmla="val 202928"/>
                      <a:gd name="f10" fmla="val 258281"/>
                      <a:gd name="f11" fmla="val 413249"/>
                      <a:gd name="f12" fmla="+- 0 0 -90"/>
                      <a:gd name="f13" fmla="*/ f3 1 405855"/>
                      <a:gd name="f14" fmla="*/ f4 1 516561"/>
                      <a:gd name="f15" fmla="+- f7 0 f5"/>
                      <a:gd name="f16" fmla="+- f6 0 f5"/>
                      <a:gd name="f17" fmla="*/ f12 f0 1"/>
                      <a:gd name="f18" fmla="*/ f16 1 405855"/>
                      <a:gd name="f19" fmla="*/ f15 1 516561"/>
                      <a:gd name="f20" fmla="*/ 0 f16 1"/>
                      <a:gd name="f21" fmla="*/ 103312 f15 1"/>
                      <a:gd name="f22" fmla="*/ 202928 f16 1"/>
                      <a:gd name="f23" fmla="*/ 0 f15 1"/>
                      <a:gd name="f24" fmla="*/ 405855 f16 1"/>
                      <a:gd name="f25" fmla="*/ 258281 f15 1"/>
                      <a:gd name="f26" fmla="*/ 516561 f15 1"/>
                      <a:gd name="f27" fmla="*/ 413249 f15 1"/>
                      <a:gd name="f28" fmla="*/ f17 1 f2"/>
                      <a:gd name="f29" fmla="*/ f20 1 405855"/>
                      <a:gd name="f30" fmla="*/ f21 1 516561"/>
                      <a:gd name="f31" fmla="*/ f22 1 405855"/>
                      <a:gd name="f32" fmla="*/ f23 1 516561"/>
                      <a:gd name="f33" fmla="*/ f24 1 405855"/>
                      <a:gd name="f34" fmla="*/ f25 1 516561"/>
                      <a:gd name="f35" fmla="*/ f26 1 516561"/>
                      <a:gd name="f36" fmla="*/ f27 1 516561"/>
                      <a:gd name="f37" fmla="*/ f5 1 f18"/>
                      <a:gd name="f38" fmla="*/ f6 1 f18"/>
                      <a:gd name="f39" fmla="*/ f5 1 f19"/>
                      <a:gd name="f40" fmla="*/ f7 1 f19"/>
                      <a:gd name="f41" fmla="+- f28 0 f1"/>
                      <a:gd name="f42" fmla="*/ f29 1 f18"/>
                      <a:gd name="f43" fmla="*/ f30 1 f19"/>
                      <a:gd name="f44" fmla="*/ f31 1 f18"/>
                      <a:gd name="f45" fmla="*/ f32 1 f19"/>
                      <a:gd name="f46" fmla="*/ f33 1 f18"/>
                      <a:gd name="f47" fmla="*/ f34 1 f19"/>
                      <a:gd name="f48" fmla="*/ f35 1 f19"/>
                      <a:gd name="f49" fmla="*/ f36 1 f19"/>
                      <a:gd name="f50" fmla="*/ f37 f13 1"/>
                      <a:gd name="f51" fmla="*/ f38 f13 1"/>
                      <a:gd name="f52" fmla="*/ f40 f14 1"/>
                      <a:gd name="f53" fmla="*/ f39 f14 1"/>
                      <a:gd name="f54" fmla="*/ f42 f13 1"/>
                      <a:gd name="f55" fmla="*/ f43 f14 1"/>
                      <a:gd name="f56" fmla="*/ f44 f13 1"/>
                      <a:gd name="f57" fmla="*/ f45 f14 1"/>
                      <a:gd name="f58" fmla="*/ f46 f13 1"/>
                      <a:gd name="f59" fmla="*/ f47 f14 1"/>
                      <a:gd name="f60" fmla="*/ f48 f14 1"/>
                      <a:gd name="f61" fmla="*/ f49 f14 1"/>
                    </a:gdLst>
                    <a:ahLst/>
                    <a:cxnLst>
                      <a:cxn ang="3cd4">
                        <a:pos x="hc" y="t"/>
                      </a:cxn>
                      <a:cxn ang="0">
                        <a:pos x="r" y="vc"/>
                      </a:cxn>
                      <a:cxn ang="cd4">
                        <a:pos x="hc" y="b"/>
                      </a:cxn>
                      <a:cxn ang="cd2">
                        <a:pos x="l" y="vc"/>
                      </a:cxn>
                      <a:cxn ang="f41">
                        <a:pos x="f54" y="f55"/>
                      </a:cxn>
                      <a:cxn ang="f41">
                        <a:pos x="f56" y="f55"/>
                      </a:cxn>
                      <a:cxn ang="f41">
                        <a:pos x="f56" y="f57"/>
                      </a:cxn>
                      <a:cxn ang="f41">
                        <a:pos x="f58" y="f59"/>
                      </a:cxn>
                      <a:cxn ang="f41">
                        <a:pos x="f56" y="f60"/>
                      </a:cxn>
                      <a:cxn ang="f41">
                        <a:pos x="f56" y="f61"/>
                      </a:cxn>
                      <a:cxn ang="f41">
                        <a:pos x="f54" y="f61"/>
                      </a:cxn>
                      <a:cxn ang="f41">
                        <a:pos x="f54" y="f55"/>
                      </a:cxn>
                    </a:cxnLst>
                    <a:rect l="f50" t="f53" r="f51" b="f52"/>
                    <a:pathLst>
                      <a:path w="405855" h="516561">
                        <a:moveTo>
                          <a:pt x="f5" y="f8"/>
                        </a:moveTo>
                        <a:lnTo>
                          <a:pt x="f9" y="f8"/>
                        </a:lnTo>
                        <a:lnTo>
                          <a:pt x="f9" y="f5"/>
                        </a:lnTo>
                        <a:lnTo>
                          <a:pt x="f6" y="f10"/>
                        </a:lnTo>
                        <a:lnTo>
                          <a:pt x="f9" y="f7"/>
                        </a:lnTo>
                        <a:lnTo>
                          <a:pt x="f9" y="f11"/>
                        </a:lnTo>
                        <a:lnTo>
                          <a:pt x="f5" y="f11"/>
                        </a:lnTo>
                        <a:lnTo>
                          <a:pt x="f5" y="f8"/>
                        </a:lnTo>
                        <a:close/>
                      </a:path>
                    </a:pathLst>
                  </a:custGeom>
                  <a:solidFill>
                    <a:srgbClr val="B0BCDE"/>
                  </a:solidFill>
                  <a:ln cap="flat">
                    <a:noFill/>
                    <a:prstDash val="solid"/>
                  </a:ln>
                </p:spPr>
                <p:txBody>
                  <a:bodyPr vert="horz" wrap="square" lIns="0" tIns="103308" rIns="121752" bIns="103308" anchor="ctr" anchorCtr="1" compatLnSpc="1">
                    <a:normAutofit/>
                  </a:bodyPr>
                  <a:lstStyle/>
                  <a:p>
                    <a:pPr marL="0" marR="0" lvl="0" indent="0" algn="ctr" defTabSz="533396" rtl="0" fontAlgn="auto" hangingPunct="1">
                      <a:lnSpc>
                        <a:spcPct val="90000"/>
                      </a:lnSpc>
                      <a:spcBef>
                        <a:spcPts val="0"/>
                      </a:spcBef>
                      <a:spcAft>
                        <a:spcPts val="500"/>
                      </a:spcAft>
                      <a:buNone/>
                      <a:tabLst/>
                      <a:defRPr sz="1800" b="0" i="0" u="none" strike="noStrike" kern="0" cap="none" spc="0" baseline="0">
                        <a:solidFill>
                          <a:srgbClr val="000000"/>
                        </a:solidFill>
                        <a:uFillTx/>
                      </a:defRPr>
                    </a:pPr>
                    <a:endParaRPr lang="en-US" sz="1200" b="0" i="0" u="none" strike="noStrike" kern="1200" cap="none" spc="0" baseline="0">
                      <a:solidFill>
                        <a:srgbClr val="FFFFFF"/>
                      </a:solidFill>
                      <a:uFillTx/>
                      <a:latin typeface="Calibri"/>
                      <a:ea typeface=""/>
                      <a:cs typeface=""/>
                    </a:endParaRPr>
                  </a:p>
                </p:txBody>
              </p:sp>
            </p:grpSp>
            <p:sp>
              <p:nvSpPr>
                <p:cNvPr id="15" name="TextBox 4">
                  <a:extLst>
                    <a:ext uri="{FF2B5EF4-FFF2-40B4-BE49-F238E27FC236}">
                      <a16:creationId xmlns:a16="http://schemas.microsoft.com/office/drawing/2014/main" id="{5F27219B-8C11-5345-9FFD-E4B3DE1A7958}"/>
                    </a:ext>
                  </a:extLst>
                </p:cNvPr>
                <p:cNvSpPr txBox="1"/>
                <p:nvPr/>
              </p:nvSpPr>
              <p:spPr>
                <a:xfrm>
                  <a:off x="7253092" y="1779843"/>
                  <a:ext cx="3269629" cy="738664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square" lIns="91440" tIns="45720" rIns="91440" bIns="45720" anchor="t" anchorCtr="0" compatLnSpc="1">
                  <a:spAutoFit/>
                </a:bodyPr>
                <a:lstStyle/>
                <a:p>
                  <a:pPr marL="285750" indent="-285750">
                    <a:buSzPct val="100000"/>
                    <a:buFont typeface="Arial" pitchFamily="34"/>
                    <a:buChar char="•"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US" sz="1400" dirty="0">
                      <a:solidFill>
                        <a:srgbClr val="000000"/>
                      </a:solidFill>
                      <a:ea typeface=""/>
                      <a:cs typeface=""/>
                    </a:rPr>
                    <a:t>Tax harmonization</a:t>
                  </a:r>
                </a:p>
                <a:p>
                  <a:pPr marL="285750" marR="0" lvl="0" indent="-28575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SzPct val="100000"/>
                    <a:buFont typeface="Arial" pitchFamily="34"/>
                    <a:buChar char="•"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US" sz="1400" b="0" i="0" u="none" strike="noStrike" kern="1200" cap="none" spc="0" baseline="0" dirty="0">
                      <a:solidFill>
                        <a:srgbClr val="000000"/>
                      </a:solidFill>
                      <a:uFillTx/>
                      <a:latin typeface="Calibri"/>
                      <a:ea typeface=""/>
                      <a:cs typeface=""/>
                    </a:rPr>
                    <a:t>Mobilization /effective communication</a:t>
                  </a:r>
                </a:p>
                <a:p>
                  <a:pPr marL="285750" marR="0" lvl="0" indent="-28575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SzPct val="100000"/>
                    <a:buFont typeface="Arial" pitchFamily="34"/>
                    <a:buChar char="•"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US" sz="1400" b="0" i="0" u="none" strike="noStrike" kern="1200" cap="none" spc="0" baseline="0" dirty="0">
                      <a:solidFill>
                        <a:srgbClr val="000000"/>
                      </a:solidFill>
                      <a:uFillTx/>
                      <a:latin typeface="Calibri"/>
                      <a:ea typeface=""/>
                      <a:cs typeface=""/>
                    </a:rPr>
                    <a:t>Use of Technology</a:t>
                  </a:r>
                </a:p>
              </p:txBody>
            </p:sp>
            <p:sp>
              <p:nvSpPr>
                <p:cNvPr id="16" name="TextBox 5">
                  <a:extLst>
                    <a:ext uri="{FF2B5EF4-FFF2-40B4-BE49-F238E27FC236}">
                      <a16:creationId xmlns:a16="http://schemas.microsoft.com/office/drawing/2014/main" id="{3B42769E-EFB3-8A4B-AC39-D92B22119E72}"/>
                    </a:ext>
                  </a:extLst>
                </p:cNvPr>
                <p:cNvSpPr txBox="1"/>
                <p:nvPr/>
              </p:nvSpPr>
              <p:spPr>
                <a:xfrm>
                  <a:off x="1185857" y="3350809"/>
                  <a:ext cx="2709495" cy="700878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square" lIns="91440" tIns="45720" rIns="91440" bIns="45720" anchor="t" anchorCtr="0" compatLnSpc="1">
                  <a:spAutoFit/>
                </a:bodyPr>
                <a:lstStyle/>
                <a:p>
                  <a:pPr marL="285750" marR="0" lvl="0" indent="-28575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SzPct val="100000"/>
                    <a:buFont typeface="Arial" pitchFamily="34"/>
                    <a:buChar char="•"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US" sz="1400" b="0" i="0" u="none" strike="noStrike" kern="1200" cap="none" spc="0" baseline="0" dirty="0">
                      <a:solidFill>
                        <a:srgbClr val="000000"/>
                      </a:solidFill>
                      <a:uFillTx/>
                      <a:latin typeface="Calibri"/>
                      <a:ea typeface=""/>
                      <a:cs typeface=""/>
                    </a:rPr>
                    <a:t>”Free” minimum package of healthcare at point of access</a:t>
                  </a:r>
                </a:p>
              </p:txBody>
            </p:sp>
            <p:sp>
              <p:nvSpPr>
                <p:cNvPr id="17" name="TextBox 6">
                  <a:extLst>
                    <a:ext uri="{FF2B5EF4-FFF2-40B4-BE49-F238E27FC236}">
                      <a16:creationId xmlns:a16="http://schemas.microsoft.com/office/drawing/2014/main" id="{E7C53E69-FE35-4C48-A921-11838E50A232}"/>
                    </a:ext>
                  </a:extLst>
                </p:cNvPr>
                <p:cNvSpPr txBox="1"/>
                <p:nvPr/>
              </p:nvSpPr>
              <p:spPr>
                <a:xfrm>
                  <a:off x="7124089" y="4843833"/>
                  <a:ext cx="2170957" cy="738664"/>
                </a:xfrm>
                <a:prstGeom prst="rect">
                  <a:avLst/>
                </a:prstGeom>
                <a:noFill/>
                <a:ln cap="flat">
                  <a:noFill/>
                </a:ln>
              </p:spPr>
              <p:txBody>
                <a:bodyPr vert="horz" wrap="square" lIns="91440" tIns="45720" rIns="91440" bIns="45720" anchor="t" anchorCtr="0" compatLnSpc="1">
                  <a:spAutoFit/>
                </a:bodyPr>
                <a:lstStyle/>
                <a:p>
                  <a:pPr marL="285750" marR="0" lvl="0" indent="-285750" algn="l" defTabSz="914400" rtl="0" fontAlgn="auto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SzPct val="100000"/>
                    <a:buFont typeface="Arial" pitchFamily="34"/>
                    <a:buChar char="•"/>
                    <a:tabLst/>
                    <a:defRPr sz="1800" b="0" i="0" u="none" strike="noStrike" kern="0" cap="none" spc="0" baseline="0">
                      <a:solidFill>
                        <a:srgbClr val="000000"/>
                      </a:solidFill>
                      <a:uFillTx/>
                    </a:defRPr>
                  </a:pPr>
                  <a:r>
                    <a:rPr lang="en-US" sz="1400" b="0" i="0" u="none" strike="noStrike" kern="1200" cap="none" spc="0" baseline="0" dirty="0">
                      <a:solidFill>
                        <a:srgbClr val="000000"/>
                      </a:solidFill>
                      <a:uFillTx/>
                      <a:latin typeface="Calibri"/>
                      <a:ea typeface=""/>
                      <a:cs typeface=""/>
                    </a:rPr>
                    <a:t>Guaranteed allocation of agreed proportion to health</a:t>
                  </a:r>
                </a:p>
              </p:txBody>
            </p:sp>
          </p:grpSp>
          <p:sp>
            <p:nvSpPr>
              <p:cNvPr id="18" name="TextBox 5">
                <a:extLst>
                  <a:ext uri="{FF2B5EF4-FFF2-40B4-BE49-F238E27FC236}">
                    <a16:creationId xmlns:a16="http://schemas.microsoft.com/office/drawing/2014/main" id="{90864A04-E10D-D543-8FB8-F5089BA47935}"/>
                  </a:ext>
                </a:extLst>
              </p:cNvPr>
              <p:cNvSpPr txBox="1"/>
              <p:nvPr/>
            </p:nvSpPr>
            <p:spPr>
              <a:xfrm>
                <a:off x="2878019" y="4872519"/>
                <a:ext cx="2002198" cy="738661"/>
              </a:xfrm>
              <a:prstGeom prst="rect">
                <a:avLst/>
              </a:prstGeom>
              <a:noFill/>
              <a:ln cap="flat">
                <a:noFill/>
              </a:ln>
            </p:spPr>
            <p:txBody>
              <a:bodyPr vert="horz" wrap="square" lIns="91440" tIns="45720" rIns="91440" bIns="45720" anchor="t" anchorCtr="0" compatLnSpc="1">
                <a:spAutoFit/>
              </a:bodyPr>
              <a:lstStyle/>
              <a:p>
                <a:pPr marL="285750" marR="0" lvl="0" indent="-28575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4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  <a:ea typeface=""/>
                    <a:cs typeface=""/>
                  </a:rPr>
                  <a:t>Strengthened PFM</a:t>
                </a:r>
              </a:p>
              <a:p>
                <a:pPr marL="285750" marR="0" lvl="0" indent="-28575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en-US" sz="1400" b="0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  <a:ea typeface=""/>
                    <a:cs typeface=""/>
                  </a:rPr>
                  <a:t>Allocative efficiency</a:t>
                </a:r>
              </a:p>
              <a:p>
                <a:pPr marL="285750" marR="0" lvl="0" indent="-28575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en-US" sz="14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  <a:ea typeface=""/>
                  <a:cs typeface=""/>
                </a:endParaRP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6758DE9-7C19-1346-8625-08D029351DAD}"/>
                </a:ext>
              </a:extLst>
            </p:cNvPr>
            <p:cNvSpPr txBox="1"/>
            <p:nvPr/>
          </p:nvSpPr>
          <p:spPr>
            <a:xfrm>
              <a:off x="3161119" y="385416"/>
              <a:ext cx="5617029" cy="58477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  <a:ea typeface=""/>
                  <a:cs typeface=""/>
                </a:rPr>
                <a:t>Tax for Health Model</a:t>
              </a:r>
            </a:p>
          </p:txBody>
        </p:sp>
      </p:grpSp>
      <p:sp>
        <p:nvSpPr>
          <p:cNvPr id="22" name="Freeform 6">
            <a:extLst>
              <a:ext uri="{FF2B5EF4-FFF2-40B4-BE49-F238E27FC236}">
                <a16:creationId xmlns:a16="http://schemas.microsoft.com/office/drawing/2014/main" id="{7BCBE3EA-C25C-8E45-B007-8F1427537DC0}"/>
              </a:ext>
            </a:extLst>
          </p:cNvPr>
          <p:cNvSpPr/>
          <p:nvPr/>
        </p:nvSpPr>
        <p:spPr>
          <a:xfrm rot="11408012">
            <a:off x="8809268" y="3850146"/>
            <a:ext cx="478620" cy="39617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05855"/>
              <a:gd name="f7" fmla="val 516561"/>
              <a:gd name="f8" fmla="val 413249"/>
              <a:gd name="f9" fmla="val 202927"/>
              <a:gd name="f10" fmla="val 258280"/>
              <a:gd name="f11" fmla="val 103312"/>
              <a:gd name="f12" fmla="+- 0 0 -90"/>
              <a:gd name="f13" fmla="*/ f3 1 405855"/>
              <a:gd name="f14" fmla="*/ f4 1 516561"/>
              <a:gd name="f15" fmla="+- f7 0 f5"/>
              <a:gd name="f16" fmla="+- f6 0 f5"/>
              <a:gd name="f17" fmla="*/ f12 f0 1"/>
              <a:gd name="f18" fmla="*/ f16 1 405855"/>
              <a:gd name="f19" fmla="*/ f15 1 516561"/>
              <a:gd name="f20" fmla="*/ 0 f16 1"/>
              <a:gd name="f21" fmla="*/ 103312 f15 1"/>
              <a:gd name="f22" fmla="*/ 202928 f16 1"/>
              <a:gd name="f23" fmla="*/ 0 f15 1"/>
              <a:gd name="f24" fmla="*/ 405855 f16 1"/>
              <a:gd name="f25" fmla="*/ 258281 f15 1"/>
              <a:gd name="f26" fmla="*/ 516561 f15 1"/>
              <a:gd name="f27" fmla="*/ 413249 f15 1"/>
              <a:gd name="f28" fmla="*/ f17 1 f2"/>
              <a:gd name="f29" fmla="*/ f20 1 405855"/>
              <a:gd name="f30" fmla="*/ f21 1 516561"/>
              <a:gd name="f31" fmla="*/ f22 1 405855"/>
              <a:gd name="f32" fmla="*/ f23 1 516561"/>
              <a:gd name="f33" fmla="*/ f24 1 405855"/>
              <a:gd name="f34" fmla="*/ f25 1 516561"/>
              <a:gd name="f35" fmla="*/ f26 1 516561"/>
              <a:gd name="f36" fmla="*/ f27 1 516561"/>
              <a:gd name="f37" fmla="*/ f5 1 f18"/>
              <a:gd name="f38" fmla="*/ f6 1 f18"/>
              <a:gd name="f39" fmla="*/ f5 1 f19"/>
              <a:gd name="f40" fmla="*/ f7 1 f19"/>
              <a:gd name="f41" fmla="+- f28 0 f1"/>
              <a:gd name="f42" fmla="*/ f29 1 f18"/>
              <a:gd name="f43" fmla="*/ f30 1 f19"/>
              <a:gd name="f44" fmla="*/ f31 1 f18"/>
              <a:gd name="f45" fmla="*/ f32 1 f19"/>
              <a:gd name="f46" fmla="*/ f33 1 f18"/>
              <a:gd name="f47" fmla="*/ f34 1 f19"/>
              <a:gd name="f48" fmla="*/ f35 1 f19"/>
              <a:gd name="f49" fmla="*/ f36 1 f19"/>
              <a:gd name="f50" fmla="*/ f37 f13 1"/>
              <a:gd name="f51" fmla="*/ f38 f13 1"/>
              <a:gd name="f52" fmla="*/ f40 f14 1"/>
              <a:gd name="f53" fmla="*/ f39 f14 1"/>
              <a:gd name="f54" fmla="*/ f42 f13 1"/>
              <a:gd name="f55" fmla="*/ f43 f14 1"/>
              <a:gd name="f56" fmla="*/ f44 f13 1"/>
              <a:gd name="f57" fmla="*/ f45 f14 1"/>
              <a:gd name="f58" fmla="*/ f46 f13 1"/>
              <a:gd name="f59" fmla="*/ f47 f14 1"/>
              <a:gd name="f60" fmla="*/ f48 f14 1"/>
              <a:gd name="f61" fmla="*/ f49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1">
                <a:pos x="f54" y="f55"/>
              </a:cxn>
              <a:cxn ang="f41">
                <a:pos x="f56" y="f55"/>
              </a:cxn>
              <a:cxn ang="f41">
                <a:pos x="f56" y="f57"/>
              </a:cxn>
              <a:cxn ang="f41">
                <a:pos x="f58" y="f59"/>
              </a:cxn>
              <a:cxn ang="f41">
                <a:pos x="f56" y="f60"/>
              </a:cxn>
              <a:cxn ang="f41">
                <a:pos x="f56" y="f61"/>
              </a:cxn>
              <a:cxn ang="f41">
                <a:pos x="f54" y="f61"/>
              </a:cxn>
              <a:cxn ang="f41">
                <a:pos x="f54" y="f55"/>
              </a:cxn>
            </a:cxnLst>
            <a:rect l="f50" t="f53" r="f51" b="f52"/>
            <a:pathLst>
              <a:path w="405855" h="516561">
                <a:moveTo>
                  <a:pt x="f6" y="f8"/>
                </a:moveTo>
                <a:lnTo>
                  <a:pt x="f9" y="f8"/>
                </a:lnTo>
                <a:lnTo>
                  <a:pt x="f9" y="f7"/>
                </a:lnTo>
                <a:lnTo>
                  <a:pt x="f5" y="f10"/>
                </a:lnTo>
                <a:lnTo>
                  <a:pt x="f9" y="f5"/>
                </a:lnTo>
                <a:lnTo>
                  <a:pt x="f9" y="f11"/>
                </a:lnTo>
                <a:lnTo>
                  <a:pt x="f6" y="f11"/>
                </a:lnTo>
                <a:lnTo>
                  <a:pt x="f6" y="f8"/>
                </a:lnTo>
                <a:close/>
              </a:path>
            </a:pathLst>
          </a:custGeom>
          <a:solidFill>
            <a:srgbClr val="B0BCDE"/>
          </a:solidFill>
          <a:ln cap="flat">
            <a:noFill/>
            <a:prstDash val="solid"/>
          </a:ln>
        </p:spPr>
        <p:txBody>
          <a:bodyPr vert="horz" wrap="square" lIns="121752" tIns="103308" rIns="0" bIns="103308" anchor="ctr" anchorCtr="1" compatLnSpc="1">
            <a:normAutofit/>
          </a:bodyPr>
          <a:lstStyle/>
          <a:p>
            <a:pPr marL="0" marR="0" lvl="0" indent="0" algn="ctr" defTabSz="533396" rtl="0" fontAlgn="auto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 b="0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23" name="TextBox 6">
            <a:extLst>
              <a:ext uri="{FF2B5EF4-FFF2-40B4-BE49-F238E27FC236}">
                <a16:creationId xmlns:a16="http://schemas.microsoft.com/office/drawing/2014/main" id="{54760090-86C7-3E4E-8A97-AF4DC1FD942C}"/>
              </a:ext>
            </a:extLst>
          </p:cNvPr>
          <p:cNvSpPr txBox="1"/>
          <p:nvPr/>
        </p:nvSpPr>
        <p:spPr>
          <a:xfrm>
            <a:off x="9459884" y="3886648"/>
            <a:ext cx="1875575" cy="523220"/>
          </a:xfrm>
          <a:prstGeom prst="rect">
            <a:avLst/>
          </a:prstGeom>
          <a:solidFill>
            <a:srgbClr val="B0BCDE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400" dirty="0">
                <a:latin typeface="Calibri"/>
                <a:ea typeface=""/>
                <a:cs typeface=""/>
              </a:rPr>
              <a:t>Allocation to other sectors</a:t>
            </a:r>
            <a:endParaRPr lang="en-US" sz="1400" b="0" i="0" u="none" strike="noStrike" kern="1200" cap="none" spc="0" baseline="0" dirty="0">
              <a:uFillTx/>
              <a:latin typeface="Calibri"/>
              <a:ea typeface=""/>
              <a:cs typeface="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F4CF6-5CC8-9B49-BB5D-E603300E85A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340860" y="212726"/>
            <a:ext cx="5313404" cy="854067"/>
          </a:xfrm>
        </p:spPr>
        <p:txBody>
          <a:bodyPr/>
          <a:lstStyle/>
          <a:p>
            <a:pPr lvl="0"/>
            <a:r>
              <a:rPr lang="en-US" dirty="0"/>
              <a:t>Projected Results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A79AABD4-98D1-C64C-972A-1722A7BAA3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98665" y="1167231"/>
            <a:ext cx="4236192" cy="456285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ctr"/>
            <a:r>
              <a:rPr lang="en-US" dirty="0"/>
              <a:t>Premise</a:t>
            </a:r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40A5972E-C5F6-EE4E-9A13-8D1170F1041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159766" y="1167232"/>
            <a:ext cx="6477006" cy="479228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b"/>
          <a:lstStyle/>
          <a:p>
            <a:pPr marL="0" lvl="0" indent="0" algn="ctr">
              <a:buNone/>
            </a:pPr>
            <a:r>
              <a:rPr lang="en-US" sz="2400" b="1"/>
              <a:t>Results</a:t>
            </a:r>
          </a:p>
        </p:txBody>
      </p:sp>
      <p:grpSp>
        <p:nvGrpSpPr>
          <p:cNvPr id="6" name="Group 13">
            <a:extLst>
              <a:ext uri="{FF2B5EF4-FFF2-40B4-BE49-F238E27FC236}">
                <a16:creationId xmlns:a16="http://schemas.microsoft.com/office/drawing/2014/main" id="{995254EC-230D-4B4E-9AE5-BAE3BE1EE905}"/>
              </a:ext>
            </a:extLst>
          </p:cNvPr>
          <p:cNvGrpSpPr/>
          <p:nvPr/>
        </p:nvGrpSpPr>
        <p:grpSpPr>
          <a:xfrm>
            <a:off x="5159766" y="1669402"/>
            <a:ext cx="6532171" cy="4338114"/>
            <a:chOff x="5196836" y="1851541"/>
            <a:chExt cx="6532171" cy="4338114"/>
          </a:xfrm>
        </p:grpSpPr>
        <p:sp>
          <p:nvSpPr>
            <p:cNvPr id="7" name="Rounded Rectangle 9">
              <a:extLst>
                <a:ext uri="{FF2B5EF4-FFF2-40B4-BE49-F238E27FC236}">
                  <a16:creationId xmlns:a16="http://schemas.microsoft.com/office/drawing/2014/main" id="{BE4D15FF-12EA-3448-B3BE-823254F9C18B}"/>
                </a:ext>
              </a:extLst>
            </p:cNvPr>
            <p:cNvSpPr/>
            <p:nvPr/>
          </p:nvSpPr>
          <p:spPr>
            <a:xfrm>
              <a:off x="5196836" y="1851541"/>
              <a:ext cx="3117463" cy="2032043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F4B183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rm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4000" b="0" i="0" u="none" strike="noStrike" kern="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50</a:t>
              </a:r>
              <a:r>
                <a:rPr lang="en-US" sz="40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%</a:t>
              </a:r>
              <a:endPara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Informal Sector </a:t>
              </a:r>
              <a:r>
                <a:rPr lang="en-US" sz="1800" b="0" i="0" u="none" strike="noStrike" kern="1200" cap="none" spc="0" baseline="0" dirty="0" err="1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labour</a:t>
              </a:r>
              <a:r>
                <a:rPr lang="en-US" sz="18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 force paying tax</a:t>
              </a: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8" name="Rounded Rectangle 10">
              <a:extLst>
                <a:ext uri="{FF2B5EF4-FFF2-40B4-BE49-F238E27FC236}">
                  <a16:creationId xmlns:a16="http://schemas.microsoft.com/office/drawing/2014/main" id="{E4312B74-C8EA-1149-9A76-F4DEAE51EEC3}"/>
                </a:ext>
              </a:extLst>
            </p:cNvPr>
            <p:cNvSpPr/>
            <p:nvPr/>
          </p:nvSpPr>
          <p:spPr>
            <a:xfrm>
              <a:off x="5196836" y="4157612"/>
              <a:ext cx="3117463" cy="2032043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92D050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rm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40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32%</a:t>
              </a:r>
              <a:endPara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Total population </a:t>
              </a:r>
              <a:r>
                <a:rPr lang="en-US" sz="1800" b="0" i="0" u="none" strike="noStrike" kern="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under</a:t>
              </a:r>
              <a:r>
                <a:rPr lang="en-US" sz="18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 </a:t>
              </a:r>
              <a:r>
                <a:rPr lang="en-US" sz="18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Universal Health </a:t>
              </a:r>
              <a:r>
                <a:rPr lang="en-US" sz="1800" b="0" i="0" u="none" strike="noStrike" kern="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Coverag</a:t>
              </a:r>
              <a:r>
                <a:rPr lang="en-US" sz="18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e in 4yrs</a:t>
              </a:r>
              <a:endParaRPr lang="en-US" sz="18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9" name="Rounded Rectangle 11">
              <a:extLst>
                <a:ext uri="{FF2B5EF4-FFF2-40B4-BE49-F238E27FC236}">
                  <a16:creationId xmlns:a16="http://schemas.microsoft.com/office/drawing/2014/main" id="{165AD5F1-8487-B447-87FA-C8E20D343EAB}"/>
                </a:ext>
              </a:extLst>
            </p:cNvPr>
            <p:cNvSpPr/>
            <p:nvPr/>
          </p:nvSpPr>
          <p:spPr>
            <a:xfrm>
              <a:off x="8556379" y="1851541"/>
              <a:ext cx="3117463" cy="2032043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9DC3E6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rm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40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&gt;15%</a:t>
              </a:r>
              <a:endParaRPr lang="en-US" sz="18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0" i="0" u="none" strike="noStrike" kern="1200" cap="none" spc="0" baseline="0" dirty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Budget allocation to Health</a:t>
              </a:r>
            </a:p>
          </p:txBody>
        </p:sp>
        <p:sp>
          <p:nvSpPr>
            <p:cNvPr id="10" name="Rounded Rectangle 12">
              <a:extLst>
                <a:ext uri="{FF2B5EF4-FFF2-40B4-BE49-F238E27FC236}">
                  <a16:creationId xmlns:a16="http://schemas.microsoft.com/office/drawing/2014/main" id="{5562EC36-9477-A14D-A136-B182785903E9}"/>
                </a:ext>
              </a:extLst>
            </p:cNvPr>
            <p:cNvSpPr/>
            <p:nvPr/>
          </p:nvSpPr>
          <p:spPr>
            <a:xfrm>
              <a:off x="8611544" y="4157612"/>
              <a:ext cx="3117463" cy="2032043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w"/>
                <a:gd name="f4" fmla="val h"/>
                <a:gd name="f5" fmla="val ss"/>
                <a:gd name="f6" fmla="val 0"/>
                <a:gd name="f7" fmla="*/ 5419351 1 1725033"/>
                <a:gd name="f8" fmla="val 45"/>
                <a:gd name="f9" fmla="val 3600"/>
                <a:gd name="f10" fmla="abs f3"/>
                <a:gd name="f11" fmla="abs f4"/>
                <a:gd name="f12" fmla="abs f5"/>
                <a:gd name="f13" fmla="*/ f7 1 180"/>
                <a:gd name="f14" fmla="+- 0 0 f1"/>
                <a:gd name="f15" fmla="+- f6 f9 0"/>
                <a:gd name="f16" fmla="?: f10 f3 1"/>
                <a:gd name="f17" fmla="?: f11 f4 1"/>
                <a:gd name="f18" fmla="?: f12 f5 1"/>
                <a:gd name="f19" fmla="*/ f8 f13 1"/>
                <a:gd name="f20" fmla="+- f6 0 f15"/>
                <a:gd name="f21" fmla="+- f15 0 f6"/>
                <a:gd name="f22" fmla="*/ f16 1 21600"/>
                <a:gd name="f23" fmla="*/ f17 1 21600"/>
                <a:gd name="f24" fmla="*/ 21600 f16 1"/>
                <a:gd name="f25" fmla="*/ 21600 f17 1"/>
                <a:gd name="f26" fmla="+- 0 0 f19"/>
                <a:gd name="f27" fmla="abs f20"/>
                <a:gd name="f28" fmla="abs f21"/>
                <a:gd name="f29" fmla="?: f20 f14 f1"/>
                <a:gd name="f30" fmla="?: f20 f1 f14"/>
                <a:gd name="f31" fmla="?: f20 f2 f1"/>
                <a:gd name="f32" fmla="?: f20 f1 f2"/>
                <a:gd name="f33" fmla="?: f21 f14 f1"/>
                <a:gd name="f34" fmla="?: f21 f1 f14"/>
                <a:gd name="f35" fmla="?: f20 0 f0"/>
                <a:gd name="f36" fmla="?: f20 f0 0"/>
                <a:gd name="f37" fmla="min f23 f22"/>
                <a:gd name="f38" fmla="*/ f24 1 f18"/>
                <a:gd name="f39" fmla="*/ f25 1 f18"/>
                <a:gd name="f40" fmla="*/ f26 f0 1"/>
                <a:gd name="f41" fmla="?: f20 f32 f31"/>
                <a:gd name="f42" fmla="?: f20 f31 f32"/>
                <a:gd name="f43" fmla="?: f21 f30 f29"/>
                <a:gd name="f44" fmla="val f38"/>
                <a:gd name="f45" fmla="val f39"/>
                <a:gd name="f46" fmla="*/ f40 1 f7"/>
                <a:gd name="f47" fmla="?: f21 f42 f41"/>
                <a:gd name="f48" fmla="*/ f15 f37 1"/>
                <a:gd name="f49" fmla="*/ f6 f37 1"/>
                <a:gd name="f50" fmla="*/ f27 f37 1"/>
                <a:gd name="f51" fmla="*/ f28 f37 1"/>
                <a:gd name="f52" fmla="+- f45 0 f9"/>
                <a:gd name="f53" fmla="+- f44 0 f9"/>
                <a:gd name="f54" fmla="+- f46 0 f1"/>
                <a:gd name="f55" fmla="*/ f45 f37 1"/>
                <a:gd name="f56" fmla="*/ f44 f37 1"/>
                <a:gd name="f57" fmla="+- f45 0 f52"/>
                <a:gd name="f58" fmla="+- f44 0 f53"/>
                <a:gd name="f59" fmla="+- f52 0 f45"/>
                <a:gd name="f60" fmla="+- f53 0 f44"/>
                <a:gd name="f61" fmla="+- f54 f1 0"/>
                <a:gd name="f62" fmla="*/ f52 f37 1"/>
                <a:gd name="f63" fmla="*/ f53 f37 1"/>
                <a:gd name="f64" fmla="abs f57"/>
                <a:gd name="f65" fmla="?: f57 0 f0"/>
                <a:gd name="f66" fmla="?: f57 f0 0"/>
                <a:gd name="f67" fmla="?: f57 f33 f34"/>
                <a:gd name="f68" fmla="abs f58"/>
                <a:gd name="f69" fmla="abs f59"/>
                <a:gd name="f70" fmla="?: f58 f14 f1"/>
                <a:gd name="f71" fmla="?: f58 f1 f14"/>
                <a:gd name="f72" fmla="?: f58 f2 f1"/>
                <a:gd name="f73" fmla="?: f58 f1 f2"/>
                <a:gd name="f74" fmla="abs f60"/>
                <a:gd name="f75" fmla="?: f60 f14 f1"/>
                <a:gd name="f76" fmla="?: f60 f1 f14"/>
                <a:gd name="f77" fmla="?: f60 f36 f35"/>
                <a:gd name="f78" fmla="?: f60 f35 f36"/>
                <a:gd name="f79" fmla="*/ f61 f7 1"/>
                <a:gd name="f80" fmla="?: f21 f66 f65"/>
                <a:gd name="f81" fmla="?: f21 f65 f66"/>
                <a:gd name="f82" fmla="?: f58 f73 f72"/>
                <a:gd name="f83" fmla="?: f58 f72 f73"/>
                <a:gd name="f84" fmla="?: f59 f71 f70"/>
                <a:gd name="f85" fmla="?: f20 f77 f78"/>
                <a:gd name="f86" fmla="?: f20 f75 f76"/>
                <a:gd name="f87" fmla="*/ f79 1 f0"/>
                <a:gd name="f88" fmla="*/ f64 f37 1"/>
                <a:gd name="f89" fmla="*/ f68 f37 1"/>
                <a:gd name="f90" fmla="*/ f69 f37 1"/>
                <a:gd name="f91" fmla="*/ f74 f37 1"/>
                <a:gd name="f92" fmla="?: f57 f80 f81"/>
                <a:gd name="f93" fmla="?: f59 f83 f82"/>
                <a:gd name="f94" fmla="+- 0 0 f87"/>
                <a:gd name="f95" fmla="+- 0 0 f94"/>
                <a:gd name="f96" fmla="*/ f95 f0 1"/>
                <a:gd name="f97" fmla="*/ f96 1 f7"/>
                <a:gd name="f98" fmla="+- f97 0 f1"/>
                <a:gd name="f99" fmla="cos 1 f98"/>
                <a:gd name="f100" fmla="+- 0 0 f99"/>
                <a:gd name="f101" fmla="+- 0 0 f100"/>
                <a:gd name="f102" fmla="val f101"/>
                <a:gd name="f103" fmla="+- 0 0 f102"/>
                <a:gd name="f104" fmla="*/ f9 f103 1"/>
                <a:gd name="f105" fmla="*/ f104 3163 1"/>
                <a:gd name="f106" fmla="*/ f105 1 7636"/>
                <a:gd name="f107" fmla="+- f6 f106 0"/>
                <a:gd name="f108" fmla="+- f44 0 f106"/>
                <a:gd name="f109" fmla="+- f45 0 f106"/>
                <a:gd name="f110" fmla="*/ f107 f37 1"/>
                <a:gd name="f111" fmla="*/ f108 f37 1"/>
                <a:gd name="f112" fmla="*/ f109 f3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10" t="f110" r="f111" b="f112"/>
              <a:pathLst>
                <a:path>
                  <a:moveTo>
                    <a:pt x="f48" y="f49"/>
                  </a:moveTo>
                  <a:arcTo wR="f50" hR="f51" stAng="f47" swAng="f43"/>
                  <a:lnTo>
                    <a:pt x="f49" y="f62"/>
                  </a:lnTo>
                  <a:arcTo wR="f51" hR="f88" stAng="f92" swAng="f67"/>
                  <a:lnTo>
                    <a:pt x="f63" y="f55"/>
                  </a:lnTo>
                  <a:arcTo wR="f89" hR="f90" stAng="f93" swAng="f84"/>
                  <a:lnTo>
                    <a:pt x="f56" y="f48"/>
                  </a:lnTo>
                  <a:arcTo wR="f91" hR="f50" stAng="f85" swAng="f86"/>
                  <a:close/>
                </a:path>
              </a:pathLst>
            </a:custGeom>
            <a:solidFill>
              <a:srgbClr val="92D050"/>
            </a:solidFill>
            <a:ln w="12701" cap="flat">
              <a:solidFill>
                <a:srgbClr val="2F528F"/>
              </a:solidFill>
              <a:prstDash val="solid"/>
              <a:miter/>
            </a:ln>
          </p:spPr>
          <p:txBody>
            <a:bodyPr vert="horz" wrap="square" lIns="91440" tIns="45720" rIns="91440" bIns="45720" anchor="ctr" anchorCtr="1" compatLnSpc="1">
              <a:norm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4000" b="0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60%</a:t>
              </a:r>
              <a:endPara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800" b="0" i="0" u="none" strike="noStrike" kern="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Total population under Universal Health Coverage in 8yrs</a:t>
              </a:r>
              <a:endParaRPr lang="en-US" sz="1800" b="0" i="0" u="none" strike="noStrike" kern="0" cap="none" spc="0" baseline="0">
                <a:solidFill>
                  <a:srgbClr val="FF0000"/>
                </a:solidFill>
                <a:uFillTx/>
                <a:latin typeface="Calibri"/>
                <a:ea typeface=""/>
                <a:cs typeface=""/>
              </a:endParaRPr>
            </a:p>
          </p:txBody>
        </p:sp>
      </p:grpSp>
      <p:sp>
        <p:nvSpPr>
          <p:cNvPr id="12" name="Pentagon 11">
            <a:extLst>
              <a:ext uri="{FF2B5EF4-FFF2-40B4-BE49-F238E27FC236}">
                <a16:creationId xmlns:a16="http://schemas.microsoft.com/office/drawing/2014/main" id="{6E1326A8-2FC7-BE4F-8E81-A5522B039D00}"/>
              </a:ext>
            </a:extLst>
          </p:cNvPr>
          <p:cNvSpPr/>
          <p:nvPr/>
        </p:nvSpPr>
        <p:spPr>
          <a:xfrm>
            <a:off x="698665" y="1669402"/>
            <a:ext cx="4003964" cy="4338113"/>
          </a:xfrm>
          <a:prstGeom prst="homePlate">
            <a:avLst>
              <a:gd name="adj" fmla="val 22945"/>
            </a:avLst>
          </a:prstGeom>
          <a:solidFill>
            <a:schemeClr val="accent6">
              <a:lumMod val="40000"/>
              <a:lumOff val="60000"/>
            </a:schemeClr>
          </a:solidFill>
          <a:ln w="349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9A44C2A4-801B-634E-A67F-FD244938D53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98665" y="1723954"/>
            <a:ext cx="3183379" cy="4246081"/>
          </a:xfrm>
        </p:spPr>
        <p:txBody>
          <a:bodyPr anchor="t">
            <a:normAutofit/>
          </a:bodyPr>
          <a:lstStyle/>
          <a:p>
            <a:r>
              <a:rPr lang="en-US" sz="1700" b="0" dirty="0"/>
              <a:t>Projection is based on</a:t>
            </a:r>
          </a:p>
          <a:p>
            <a:pPr marL="228590" indent="-228590">
              <a:buFont typeface="Arial" pitchFamily="34"/>
              <a:buChar char="•"/>
            </a:pPr>
            <a:r>
              <a:rPr lang="en-US" sz="1700" b="0" dirty="0"/>
              <a:t> informal sector</a:t>
            </a:r>
          </a:p>
          <a:p>
            <a:pPr marL="228590" lvl="0" indent="-228590">
              <a:buChar char="•"/>
            </a:pPr>
            <a:r>
              <a:rPr lang="en-US" sz="1700" b="0" dirty="0"/>
              <a:t>Data on </a:t>
            </a:r>
            <a:r>
              <a:rPr lang="en-US" sz="1700" b="0" dirty="0" err="1"/>
              <a:t>labour</a:t>
            </a:r>
            <a:r>
              <a:rPr lang="en-US" sz="1700" b="0" dirty="0"/>
              <a:t> force from NBS</a:t>
            </a:r>
          </a:p>
          <a:p>
            <a:pPr marL="228590" lvl="0" indent="-228590">
              <a:buChar char="•"/>
            </a:pPr>
            <a:r>
              <a:rPr lang="en-US" sz="1700" b="0" dirty="0"/>
              <a:t>Tax figures from  harmonized tax laws of Kano and Cross Rivers states</a:t>
            </a:r>
          </a:p>
          <a:p>
            <a:pPr marL="228590" lvl="0" indent="-228590">
              <a:buChar char="•"/>
            </a:pPr>
            <a:r>
              <a:rPr lang="en-US" sz="1700" b="0" dirty="0"/>
              <a:t>Average of #1,500/month or #18,000/year </a:t>
            </a:r>
          </a:p>
          <a:p>
            <a:pPr marL="228590" lvl="0" indent="-228590">
              <a:buChar char="•"/>
            </a:pPr>
            <a:r>
              <a:rPr lang="en-US" sz="1700" b="0" dirty="0"/>
              <a:t>40% of additional fund allocated for “purchasing of basic health care package” to  pay health facilities  capitation and fees for services</a:t>
            </a:r>
          </a:p>
          <a:p>
            <a:pPr marL="228590" lvl="0" indent="-228590">
              <a:buChar char="•"/>
            </a:pPr>
            <a:endParaRPr lang="en-US" sz="2000" b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EC418-AA07-1C4F-9570-3760F34C525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905249" y="155640"/>
            <a:ext cx="6829068" cy="972766"/>
          </a:xfrm>
        </p:spPr>
        <p:txBody>
          <a:bodyPr/>
          <a:lstStyle/>
          <a:p>
            <a:pPr lvl="0" algn="ctr"/>
            <a:r>
              <a:rPr lang="en-US" dirty="0"/>
              <a:t>Required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11935-B839-6540-B0B8-3717490D77C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12421" y="1128406"/>
            <a:ext cx="6711586" cy="5428033"/>
          </a:xfrm>
        </p:spPr>
        <p:txBody>
          <a:bodyPr/>
          <a:lstStyle/>
          <a:p>
            <a:pPr lvl="0">
              <a:lnSpc>
                <a:spcPct val="60000"/>
              </a:lnSpc>
            </a:pPr>
            <a:endParaRPr lang="en-US" sz="2400" dirty="0"/>
          </a:p>
          <a:p>
            <a:pPr lvl="0">
              <a:lnSpc>
                <a:spcPct val="60000"/>
              </a:lnSpc>
            </a:pPr>
            <a:r>
              <a:rPr lang="en-US" sz="2400" dirty="0"/>
              <a:t>Health and IGR teams are available to work with states that are ready for take this up</a:t>
            </a:r>
          </a:p>
          <a:p>
            <a:pPr marL="0" lvl="0" indent="0">
              <a:lnSpc>
                <a:spcPct val="60000"/>
              </a:lnSpc>
              <a:buNone/>
            </a:pPr>
            <a:endParaRPr lang="en-US" sz="2400" dirty="0"/>
          </a:p>
          <a:p>
            <a:pPr lvl="0">
              <a:lnSpc>
                <a:spcPct val="60000"/>
              </a:lnSpc>
            </a:pPr>
            <a:r>
              <a:rPr lang="en-US" sz="2400" dirty="0"/>
              <a:t>States to constitute a team drawn from </a:t>
            </a:r>
          </a:p>
          <a:p>
            <a:pPr lvl="1">
              <a:lnSpc>
                <a:spcPct val="60000"/>
              </a:lnSpc>
            </a:pPr>
            <a:r>
              <a:rPr lang="en-US" sz="2000" dirty="0"/>
              <a:t>Ministry of Health</a:t>
            </a:r>
          </a:p>
          <a:p>
            <a:pPr lvl="1">
              <a:lnSpc>
                <a:spcPct val="60000"/>
              </a:lnSpc>
            </a:pPr>
            <a:r>
              <a:rPr lang="en-US" sz="2000" dirty="0"/>
              <a:t>Ministry of Finance</a:t>
            </a:r>
          </a:p>
          <a:p>
            <a:pPr lvl="1">
              <a:lnSpc>
                <a:spcPct val="60000"/>
              </a:lnSpc>
            </a:pPr>
            <a:r>
              <a:rPr lang="en-US" sz="2000" dirty="0"/>
              <a:t>State Board on Internal Revenue Service</a:t>
            </a:r>
          </a:p>
          <a:p>
            <a:pPr lvl="1">
              <a:lnSpc>
                <a:spcPct val="60000"/>
              </a:lnSpc>
            </a:pPr>
            <a:r>
              <a:rPr lang="en-US" sz="2000" dirty="0"/>
              <a:t>State Primary Health Care Board</a:t>
            </a:r>
          </a:p>
          <a:p>
            <a:pPr lvl="1">
              <a:lnSpc>
                <a:spcPct val="60000"/>
              </a:lnSpc>
            </a:pPr>
            <a:r>
              <a:rPr lang="en-US" sz="2000" dirty="0"/>
              <a:t>Hospitals Management Board</a:t>
            </a:r>
          </a:p>
          <a:p>
            <a:pPr lvl="1">
              <a:lnSpc>
                <a:spcPct val="60000"/>
              </a:lnSpc>
            </a:pPr>
            <a:r>
              <a:rPr lang="en-US" sz="2000" dirty="0"/>
              <a:t>Drugs Management Agency</a:t>
            </a:r>
          </a:p>
          <a:p>
            <a:pPr lvl="1">
              <a:lnSpc>
                <a:spcPct val="60000"/>
              </a:lnSpc>
            </a:pPr>
            <a:r>
              <a:rPr lang="en-US" sz="2000" dirty="0"/>
              <a:t>State Health Insurance Scheme</a:t>
            </a:r>
          </a:p>
          <a:p>
            <a:pPr lvl="1">
              <a:lnSpc>
                <a:spcPct val="60000"/>
              </a:lnSpc>
            </a:pPr>
            <a:r>
              <a:rPr lang="en-US" sz="2000" dirty="0"/>
              <a:t>State Bureau of Statistics </a:t>
            </a:r>
          </a:p>
          <a:p>
            <a:pPr lvl="0">
              <a:lnSpc>
                <a:spcPct val="60000"/>
              </a:lnSpc>
            </a:pPr>
            <a:endParaRPr lang="en-US" sz="2400" dirty="0"/>
          </a:p>
          <a:p>
            <a:pPr lvl="0">
              <a:lnSpc>
                <a:spcPct val="60000"/>
              </a:lnSpc>
            </a:pPr>
            <a:r>
              <a:rPr lang="en-US" sz="2400" dirty="0"/>
              <a:t>The committee will adapt the model to align with peculiarities of respective State and produce a road map.</a:t>
            </a:r>
          </a:p>
          <a:p>
            <a:pPr marL="0" lvl="0" indent="0">
              <a:lnSpc>
                <a:spcPct val="60000"/>
              </a:lnSpc>
              <a:buNone/>
            </a:pPr>
            <a:endParaRPr lang="en-US" sz="2400" dirty="0"/>
          </a:p>
        </p:txBody>
      </p:sp>
      <p:grpSp>
        <p:nvGrpSpPr>
          <p:cNvPr id="4" name="Diagram 4">
            <a:extLst>
              <a:ext uri="{FF2B5EF4-FFF2-40B4-BE49-F238E27FC236}">
                <a16:creationId xmlns:a16="http://schemas.microsoft.com/office/drawing/2014/main" id="{8415DBEF-D2FD-7D4A-8EAB-F464C7BA0011}"/>
              </a:ext>
            </a:extLst>
          </p:cNvPr>
          <p:cNvGrpSpPr/>
          <p:nvPr/>
        </p:nvGrpSpPr>
        <p:grpSpPr>
          <a:xfrm>
            <a:off x="7439293" y="1457325"/>
            <a:ext cx="3574123" cy="4447623"/>
            <a:chOff x="7439293" y="1457325"/>
            <a:chExt cx="3574123" cy="4447623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56BACED2-8AA6-7D45-A312-4840125AB9EC}"/>
                </a:ext>
              </a:extLst>
            </p:cNvPr>
            <p:cNvSpPr/>
            <p:nvPr/>
          </p:nvSpPr>
          <p:spPr>
            <a:xfrm>
              <a:off x="7439293" y="2251673"/>
              <a:ext cx="1747390" cy="285939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859390"/>
                <a:gd name="f7" fmla="val 1747390"/>
                <a:gd name="f8" fmla="val 1"/>
                <a:gd name="f9" fmla="val 1569381"/>
                <a:gd name="f10" fmla="val 178009"/>
                <a:gd name="f11" fmla="val 79697"/>
                <a:gd name="f12" fmla="val 213409"/>
                <a:gd name="f13" fmla="val 476661"/>
                <a:gd name="f14" fmla="val 2859389"/>
                <a:gd name="f15" fmla="val 1667693"/>
                <a:gd name="f16" fmla="+- 0 0 -90"/>
                <a:gd name="f17" fmla="*/ f3 1 2859390"/>
                <a:gd name="f18" fmla="*/ f4 1 1747390"/>
                <a:gd name="f19" fmla="+- f7 0 f5"/>
                <a:gd name="f20" fmla="+- f6 0 f5"/>
                <a:gd name="f21" fmla="*/ f16 f0 1"/>
                <a:gd name="f22" fmla="*/ f20 1 2859390"/>
                <a:gd name="f23" fmla="*/ f19 1 1747390"/>
                <a:gd name="f24" fmla="*/ 291290 f20 1"/>
                <a:gd name="f25" fmla="*/ 0 f19 1"/>
                <a:gd name="f26" fmla="*/ 2568100 f20 1"/>
                <a:gd name="f27" fmla="*/ 2859390 f20 1"/>
                <a:gd name="f28" fmla="*/ 291290 f19 1"/>
                <a:gd name="f29" fmla="*/ 1747390 f19 1"/>
                <a:gd name="f30" fmla="*/ 0 f20 1"/>
                <a:gd name="f31" fmla="*/ f21 1 f2"/>
                <a:gd name="f32" fmla="*/ f24 1 2859390"/>
                <a:gd name="f33" fmla="*/ f25 1 1747390"/>
                <a:gd name="f34" fmla="*/ f26 1 2859390"/>
                <a:gd name="f35" fmla="*/ f27 1 2859390"/>
                <a:gd name="f36" fmla="*/ f28 1 1747390"/>
                <a:gd name="f37" fmla="*/ f29 1 1747390"/>
                <a:gd name="f38" fmla="*/ f30 1 2859390"/>
                <a:gd name="f39" fmla="*/ f5 1 f22"/>
                <a:gd name="f40" fmla="*/ f6 1 f22"/>
                <a:gd name="f41" fmla="*/ f5 1 f23"/>
                <a:gd name="f42" fmla="*/ f7 1 f23"/>
                <a:gd name="f43" fmla="+- f31 0 f1"/>
                <a:gd name="f44" fmla="*/ f32 1 f22"/>
                <a:gd name="f45" fmla="*/ f33 1 f23"/>
                <a:gd name="f46" fmla="*/ f34 1 f22"/>
                <a:gd name="f47" fmla="*/ f35 1 f22"/>
                <a:gd name="f48" fmla="*/ f36 1 f23"/>
                <a:gd name="f49" fmla="*/ f37 1 f23"/>
                <a:gd name="f50" fmla="*/ f38 1 f22"/>
                <a:gd name="f51" fmla="*/ f39 f17 1"/>
                <a:gd name="f52" fmla="*/ f40 f17 1"/>
                <a:gd name="f53" fmla="*/ f42 f18 1"/>
                <a:gd name="f54" fmla="*/ f41 f18 1"/>
                <a:gd name="f55" fmla="*/ f44 f17 1"/>
                <a:gd name="f56" fmla="*/ f45 f18 1"/>
                <a:gd name="f57" fmla="*/ f46 f17 1"/>
                <a:gd name="f58" fmla="*/ f47 f17 1"/>
                <a:gd name="f59" fmla="*/ f48 f18 1"/>
                <a:gd name="f60" fmla="*/ f49 f18 1"/>
                <a:gd name="f61" fmla="*/ f50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5" y="f56"/>
                </a:cxn>
                <a:cxn ang="f43">
                  <a:pos x="f57" y="f56"/>
                </a:cxn>
                <a:cxn ang="f43">
                  <a:pos x="f58" y="f59"/>
                </a:cxn>
                <a:cxn ang="f43">
                  <a:pos x="f58" y="f60"/>
                </a:cxn>
                <a:cxn ang="f43">
                  <a:pos x="f58" y="f60"/>
                </a:cxn>
                <a:cxn ang="f43">
                  <a:pos x="f61" y="f60"/>
                </a:cxn>
                <a:cxn ang="f43">
                  <a:pos x="f61" y="f60"/>
                </a:cxn>
                <a:cxn ang="f43">
                  <a:pos x="f61" y="f59"/>
                </a:cxn>
                <a:cxn ang="f43">
                  <a:pos x="f55" y="f56"/>
                </a:cxn>
              </a:cxnLst>
              <a:rect l="f51" t="f54" r="f52" b="f53"/>
              <a:pathLst>
                <a:path w="2859390" h="1747390">
                  <a:moveTo>
                    <a:pt x="f8" y="f9"/>
                  </a:moveTo>
                  <a:lnTo>
                    <a:pt x="f8" y="f10"/>
                  </a:lnTo>
                  <a:cubicBezTo>
                    <a:pt x="f8" y="f11"/>
                    <a:pt x="f12" y="f5"/>
                    <a:pt x="f13" y="f5"/>
                  </a:cubicBezTo>
                  <a:lnTo>
                    <a:pt x="f14" y="f5"/>
                  </a:lnTo>
                  <a:lnTo>
                    <a:pt x="f14" y="f5"/>
                  </a:lnTo>
                  <a:lnTo>
                    <a:pt x="f14" y="f7"/>
                  </a:lnTo>
                  <a:lnTo>
                    <a:pt x="f14" y="f7"/>
                  </a:lnTo>
                  <a:lnTo>
                    <a:pt x="f13" y="f7"/>
                  </a:lnTo>
                  <a:cubicBezTo>
                    <a:pt x="f12" y="f7"/>
                    <a:pt x="f8" y="f15"/>
                    <a:pt x="f8" y="f9"/>
                  </a:cubicBezTo>
                  <a:close/>
                </a:path>
              </a:pathLst>
            </a:custGeom>
            <a:solidFill>
              <a:srgbClr val="92D050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22473" tIns="313913" rIns="205740" bIns="313913" anchor="ctr" anchorCtr="1" compatLnSpc="1">
              <a:normAutofit/>
            </a:bodyPr>
            <a:lstStyle/>
            <a:p>
              <a:pPr marL="0" marR="0" lvl="0" indent="0" algn="l" defTabSz="16002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6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Health</a:t>
              </a:r>
              <a:endParaRPr lang="en-US" sz="20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6B507F0-620F-9347-AA39-359FE1BF4775}"/>
                </a:ext>
              </a:extLst>
            </p:cNvPr>
            <p:cNvSpPr/>
            <p:nvPr/>
          </p:nvSpPr>
          <p:spPr>
            <a:xfrm>
              <a:off x="9266026" y="2251673"/>
              <a:ext cx="1747390" cy="285939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859390"/>
                <a:gd name="f7" fmla="val 1747390"/>
                <a:gd name="f8" fmla="val 178009"/>
                <a:gd name="f9" fmla="val 1569381"/>
                <a:gd name="f10" fmla="val 1667693"/>
                <a:gd name="f11" fmla="val 2645982"/>
                <a:gd name="f12" fmla="val 2382730"/>
                <a:gd name="f13" fmla="val 79697"/>
                <a:gd name="f14" fmla="+- 0 0 -90"/>
                <a:gd name="f15" fmla="*/ f3 1 2859390"/>
                <a:gd name="f16" fmla="*/ f4 1 1747390"/>
                <a:gd name="f17" fmla="+- f7 0 f5"/>
                <a:gd name="f18" fmla="+- f6 0 f5"/>
                <a:gd name="f19" fmla="*/ f14 f0 1"/>
                <a:gd name="f20" fmla="*/ f18 1 2859390"/>
                <a:gd name="f21" fmla="*/ f17 1 1747390"/>
                <a:gd name="f22" fmla="*/ 291290 f18 1"/>
                <a:gd name="f23" fmla="*/ 0 f17 1"/>
                <a:gd name="f24" fmla="*/ 2568100 f18 1"/>
                <a:gd name="f25" fmla="*/ 2859390 f18 1"/>
                <a:gd name="f26" fmla="*/ 291290 f17 1"/>
                <a:gd name="f27" fmla="*/ 1747390 f17 1"/>
                <a:gd name="f28" fmla="*/ 0 f18 1"/>
                <a:gd name="f29" fmla="*/ f19 1 f2"/>
                <a:gd name="f30" fmla="*/ f22 1 2859390"/>
                <a:gd name="f31" fmla="*/ f23 1 1747390"/>
                <a:gd name="f32" fmla="*/ f24 1 2859390"/>
                <a:gd name="f33" fmla="*/ f25 1 2859390"/>
                <a:gd name="f34" fmla="*/ f26 1 1747390"/>
                <a:gd name="f35" fmla="*/ f27 1 1747390"/>
                <a:gd name="f36" fmla="*/ f28 1 2859390"/>
                <a:gd name="f37" fmla="*/ f5 1 f20"/>
                <a:gd name="f38" fmla="*/ f6 1 f20"/>
                <a:gd name="f39" fmla="*/ f5 1 f21"/>
                <a:gd name="f40" fmla="*/ f7 1 f21"/>
                <a:gd name="f41" fmla="+- f29 0 f1"/>
                <a:gd name="f42" fmla="*/ f30 1 f20"/>
                <a:gd name="f43" fmla="*/ f31 1 f21"/>
                <a:gd name="f44" fmla="*/ f32 1 f20"/>
                <a:gd name="f45" fmla="*/ f33 1 f20"/>
                <a:gd name="f46" fmla="*/ f34 1 f21"/>
                <a:gd name="f47" fmla="*/ f35 1 f21"/>
                <a:gd name="f48" fmla="*/ f36 1 f20"/>
                <a:gd name="f49" fmla="*/ f37 f15 1"/>
                <a:gd name="f50" fmla="*/ f38 f15 1"/>
                <a:gd name="f51" fmla="*/ f40 f16 1"/>
                <a:gd name="f52" fmla="*/ f39 f16 1"/>
                <a:gd name="f53" fmla="*/ f42 f15 1"/>
                <a:gd name="f54" fmla="*/ f43 f16 1"/>
                <a:gd name="f55" fmla="*/ f44 f15 1"/>
                <a:gd name="f56" fmla="*/ f45 f15 1"/>
                <a:gd name="f57" fmla="*/ f46 f16 1"/>
                <a:gd name="f58" fmla="*/ f47 f16 1"/>
                <a:gd name="f59" fmla="*/ f48 f1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1">
                  <a:pos x="f53" y="f54"/>
                </a:cxn>
                <a:cxn ang="f41">
                  <a:pos x="f55" y="f54"/>
                </a:cxn>
                <a:cxn ang="f41">
                  <a:pos x="f56" y="f57"/>
                </a:cxn>
                <a:cxn ang="f41">
                  <a:pos x="f56" y="f58"/>
                </a:cxn>
                <a:cxn ang="f41">
                  <a:pos x="f56" y="f58"/>
                </a:cxn>
                <a:cxn ang="f41">
                  <a:pos x="f59" y="f58"/>
                </a:cxn>
                <a:cxn ang="f41">
                  <a:pos x="f59" y="f58"/>
                </a:cxn>
                <a:cxn ang="f41">
                  <a:pos x="f59" y="f57"/>
                </a:cxn>
                <a:cxn ang="f41">
                  <a:pos x="f53" y="f54"/>
                </a:cxn>
              </a:cxnLst>
              <a:rect l="f49" t="f52" r="f50" b="f51"/>
              <a:pathLst>
                <a:path w="2859390" h="1747390">
                  <a:moveTo>
                    <a:pt x="f6" y="f8"/>
                  </a:moveTo>
                  <a:lnTo>
                    <a:pt x="f6" y="f9"/>
                  </a:lnTo>
                  <a:cubicBezTo>
                    <a:pt x="f6" y="f10"/>
                    <a:pt x="f11" y="f7"/>
                    <a:pt x="f12" y="f7"/>
                  </a:cubicBezTo>
                  <a:lnTo>
                    <a:pt x="f5" y="f7"/>
                  </a:lnTo>
                  <a:lnTo>
                    <a:pt x="f5" y="f7"/>
                  </a:lnTo>
                  <a:lnTo>
                    <a:pt x="f5" y="f5"/>
                  </a:lnTo>
                  <a:lnTo>
                    <a:pt x="f5" y="f5"/>
                  </a:lnTo>
                  <a:lnTo>
                    <a:pt x="f12" y="f5"/>
                  </a:lnTo>
                  <a:cubicBezTo>
                    <a:pt x="f11" y="f5"/>
                    <a:pt x="f6" y="f13"/>
                    <a:pt x="f6" y="f8"/>
                  </a:cubicBezTo>
                  <a:close/>
                </a:path>
              </a:pathLst>
            </a:custGeom>
            <a:solidFill>
              <a:srgbClr val="00B0F0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205740" tIns="313913" rIns="222473" bIns="313913" anchor="ctr" anchorCtr="1" compatLnSpc="1">
              <a:normAutofit/>
            </a:bodyPr>
            <a:lstStyle/>
            <a:p>
              <a:pPr marL="0" marR="0" lvl="0" indent="0" algn="l" defTabSz="16002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6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36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  <a:ea typeface=""/>
                  <a:cs typeface=""/>
                </a:rPr>
                <a:t>Tax</a:t>
              </a:r>
              <a:endParaRPr lang="en-US" sz="6300" b="1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C8A1AE5-08B3-B943-9B4C-01EC85678E25}"/>
                </a:ext>
              </a:extLst>
            </p:cNvPr>
            <p:cNvSpPr/>
            <p:nvPr/>
          </p:nvSpPr>
          <p:spPr>
            <a:xfrm>
              <a:off x="8312810" y="1457325"/>
              <a:ext cx="1826733" cy="18266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26736"/>
                <a:gd name="f7" fmla="val 1826647"/>
                <a:gd name="f8" fmla="+- 0 0 9417334"/>
                <a:gd name="f9" fmla="val 114165"/>
                <a:gd name="f10" fmla="val 913324"/>
                <a:gd name="f11" fmla="val 799203"/>
                <a:gd name="f12" fmla="val 799158"/>
                <a:gd name="f13" fmla="val 9825793"/>
                <a:gd name="f14" fmla="val 1789259"/>
                <a:gd name="f15" fmla="val 689861"/>
                <a:gd name="f16" fmla="val 1598405"/>
                <a:gd name="f17" fmla="val 913323"/>
                <a:gd name="f18" fmla="val 1332597"/>
                <a:gd name="f19" fmla="val 1438679"/>
                <a:gd name="f20" fmla="val 570872"/>
                <a:gd name="f21" fmla="val 570827"/>
                <a:gd name="f22" fmla="val 20217334"/>
                <a:gd name="f23" fmla="+- 0 0 -180"/>
                <a:gd name="f24" fmla="+- 0 0 -450"/>
                <a:gd name="f25" fmla="+- 0 0 -540"/>
                <a:gd name="f26" fmla="+- 0 0 -630"/>
                <a:gd name="f27" fmla="*/ f3 1 1826736"/>
                <a:gd name="f28" fmla="*/ f4 1 1826647"/>
                <a:gd name="f29" fmla="+- f7 0 f5"/>
                <a:gd name="f30" fmla="+- f6 0 f5"/>
                <a:gd name="f31" fmla="*/ f23 f0 1"/>
                <a:gd name="f32" fmla="*/ f24 f0 1"/>
                <a:gd name="f33" fmla="*/ f25 f0 1"/>
                <a:gd name="f34" fmla="*/ f26 f0 1"/>
                <a:gd name="f35" fmla="*/ f30 1 1826736"/>
                <a:gd name="f36" fmla="*/ f29 1 1826647"/>
                <a:gd name="f37" fmla="*/ f31 1 f2"/>
                <a:gd name="f38" fmla="*/ f32 1 f2"/>
                <a:gd name="f39" fmla="*/ f33 1 f2"/>
                <a:gd name="f40" fmla="*/ f34 1 f2"/>
                <a:gd name="f41" fmla="*/ 228331 1 f35"/>
                <a:gd name="f42" fmla="*/ 913324 1 f36"/>
                <a:gd name="f43" fmla="*/ 1789259 1 f35"/>
                <a:gd name="f44" fmla="*/ 689861 1 f36"/>
                <a:gd name="f45" fmla="*/ 1598405 1 f35"/>
                <a:gd name="f46" fmla="*/ 913323 1 f36"/>
                <a:gd name="f47" fmla="*/ 1332597 1 f35"/>
                <a:gd name="f48" fmla="*/ 348246 1 f35"/>
                <a:gd name="f49" fmla="*/ 1478490 1 f35"/>
                <a:gd name="f50" fmla="*/ 348233 1 f36"/>
                <a:gd name="f51" fmla="*/ 1478414 1 f36"/>
                <a:gd name="f52" fmla="+- f37 0 f1"/>
                <a:gd name="f53" fmla="+- f38 0 f1"/>
                <a:gd name="f54" fmla="+- f39 0 f1"/>
                <a:gd name="f55" fmla="+- f40 0 f1"/>
                <a:gd name="f56" fmla="*/ f48 f27 1"/>
                <a:gd name="f57" fmla="*/ f49 f27 1"/>
                <a:gd name="f58" fmla="*/ f51 f28 1"/>
                <a:gd name="f59" fmla="*/ f50 f28 1"/>
                <a:gd name="f60" fmla="*/ f41 f27 1"/>
                <a:gd name="f61" fmla="*/ f42 f28 1"/>
                <a:gd name="f62" fmla="*/ f43 f27 1"/>
                <a:gd name="f63" fmla="*/ f44 f28 1"/>
                <a:gd name="f64" fmla="*/ f45 f27 1"/>
                <a:gd name="f65" fmla="*/ f46 f28 1"/>
                <a:gd name="f66" fmla="*/ f47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2">
                  <a:pos x="f60" y="f61"/>
                </a:cxn>
                <a:cxn ang="f53">
                  <a:pos x="f62" y="f63"/>
                </a:cxn>
                <a:cxn ang="f54">
                  <a:pos x="f64" y="f65"/>
                </a:cxn>
                <a:cxn ang="f55">
                  <a:pos x="f66" y="f63"/>
                </a:cxn>
              </a:cxnLst>
              <a:rect l="f56" t="f59" r="f57" b="f58"/>
              <a:pathLst>
                <a:path w="1826736" h="1826647">
                  <a:moveTo>
                    <a:pt x="f9" y="f10"/>
                  </a:moveTo>
                  <a:arcTo wR="f11" hR="f12" stAng="f0" swAng="f13"/>
                  <a:lnTo>
                    <a:pt x="f14" y="f15"/>
                  </a:lnTo>
                  <a:lnTo>
                    <a:pt x="f16" y="f17"/>
                  </a:lnTo>
                  <a:lnTo>
                    <a:pt x="f18" y="f15"/>
                  </a:lnTo>
                  <a:lnTo>
                    <a:pt x="f19" y="f15"/>
                  </a:lnTo>
                  <a:arcTo wR="f20" hR="f21" stAng="f22" swAng="f8"/>
                  <a:close/>
                </a:path>
              </a:pathLst>
            </a:custGeom>
            <a:solidFill>
              <a:srgbClr val="92D050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rm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F6E2644-4D93-4140-AF83-6DFAE235180D}"/>
                </a:ext>
              </a:extLst>
            </p:cNvPr>
            <p:cNvSpPr/>
            <p:nvPr/>
          </p:nvSpPr>
          <p:spPr>
            <a:xfrm rot="10799991">
              <a:off x="8312810" y="4078297"/>
              <a:ext cx="1826733" cy="182665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826736"/>
                <a:gd name="f7" fmla="val 1826647"/>
                <a:gd name="f8" fmla="+- 0 0 9417334"/>
                <a:gd name="f9" fmla="val 114165"/>
                <a:gd name="f10" fmla="val 913324"/>
                <a:gd name="f11" fmla="val 799203"/>
                <a:gd name="f12" fmla="val 799158"/>
                <a:gd name="f13" fmla="val 9825793"/>
                <a:gd name="f14" fmla="val 1789259"/>
                <a:gd name="f15" fmla="val 689861"/>
                <a:gd name="f16" fmla="val 1598405"/>
                <a:gd name="f17" fmla="val 913323"/>
                <a:gd name="f18" fmla="val 1332597"/>
                <a:gd name="f19" fmla="val 1438679"/>
                <a:gd name="f20" fmla="val 570872"/>
                <a:gd name="f21" fmla="val 570827"/>
                <a:gd name="f22" fmla="val 20217334"/>
                <a:gd name="f23" fmla="+- 0 0 -180"/>
                <a:gd name="f24" fmla="+- 0 0 -450"/>
                <a:gd name="f25" fmla="+- 0 0 -540"/>
                <a:gd name="f26" fmla="+- 0 0 -630"/>
                <a:gd name="f27" fmla="*/ f3 1 1826736"/>
                <a:gd name="f28" fmla="*/ f4 1 1826647"/>
                <a:gd name="f29" fmla="+- f7 0 f5"/>
                <a:gd name="f30" fmla="+- f6 0 f5"/>
                <a:gd name="f31" fmla="*/ f23 f0 1"/>
                <a:gd name="f32" fmla="*/ f24 f0 1"/>
                <a:gd name="f33" fmla="*/ f25 f0 1"/>
                <a:gd name="f34" fmla="*/ f26 f0 1"/>
                <a:gd name="f35" fmla="*/ f30 1 1826736"/>
                <a:gd name="f36" fmla="*/ f29 1 1826647"/>
                <a:gd name="f37" fmla="*/ f31 1 f2"/>
                <a:gd name="f38" fmla="*/ f32 1 f2"/>
                <a:gd name="f39" fmla="*/ f33 1 f2"/>
                <a:gd name="f40" fmla="*/ f34 1 f2"/>
                <a:gd name="f41" fmla="*/ 228331 1 f35"/>
                <a:gd name="f42" fmla="*/ 913324 1 f36"/>
                <a:gd name="f43" fmla="*/ 1789259 1 f35"/>
                <a:gd name="f44" fmla="*/ 689861 1 f36"/>
                <a:gd name="f45" fmla="*/ 1598405 1 f35"/>
                <a:gd name="f46" fmla="*/ 913323 1 f36"/>
                <a:gd name="f47" fmla="*/ 1332597 1 f35"/>
                <a:gd name="f48" fmla="*/ 348246 1 f35"/>
                <a:gd name="f49" fmla="*/ 1478490 1 f35"/>
                <a:gd name="f50" fmla="*/ 348233 1 f36"/>
                <a:gd name="f51" fmla="*/ 1478414 1 f36"/>
                <a:gd name="f52" fmla="+- f37 0 f1"/>
                <a:gd name="f53" fmla="+- f38 0 f1"/>
                <a:gd name="f54" fmla="+- f39 0 f1"/>
                <a:gd name="f55" fmla="+- f40 0 f1"/>
                <a:gd name="f56" fmla="*/ f48 f27 1"/>
                <a:gd name="f57" fmla="*/ f49 f27 1"/>
                <a:gd name="f58" fmla="*/ f51 f28 1"/>
                <a:gd name="f59" fmla="*/ f50 f28 1"/>
                <a:gd name="f60" fmla="*/ f41 f27 1"/>
                <a:gd name="f61" fmla="*/ f42 f28 1"/>
                <a:gd name="f62" fmla="*/ f43 f27 1"/>
                <a:gd name="f63" fmla="*/ f44 f28 1"/>
                <a:gd name="f64" fmla="*/ f45 f27 1"/>
                <a:gd name="f65" fmla="*/ f46 f28 1"/>
                <a:gd name="f66" fmla="*/ f47 f2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52">
                  <a:pos x="f60" y="f61"/>
                </a:cxn>
                <a:cxn ang="f53">
                  <a:pos x="f62" y="f63"/>
                </a:cxn>
                <a:cxn ang="f54">
                  <a:pos x="f64" y="f65"/>
                </a:cxn>
                <a:cxn ang="f55">
                  <a:pos x="f66" y="f63"/>
                </a:cxn>
              </a:cxnLst>
              <a:rect l="f56" t="f59" r="f57" b="f58"/>
              <a:pathLst>
                <a:path w="1826736" h="1826647">
                  <a:moveTo>
                    <a:pt x="f9" y="f10"/>
                  </a:moveTo>
                  <a:arcTo wR="f11" hR="f12" stAng="f0" swAng="f13"/>
                  <a:lnTo>
                    <a:pt x="f14" y="f15"/>
                  </a:lnTo>
                  <a:lnTo>
                    <a:pt x="f16" y="f17"/>
                  </a:lnTo>
                  <a:lnTo>
                    <a:pt x="f18" y="f15"/>
                  </a:lnTo>
                  <a:lnTo>
                    <a:pt x="f19" y="f15"/>
                  </a:lnTo>
                  <a:arcTo wR="f20" hR="f21" stAng="f22" swAng="f8"/>
                  <a:close/>
                </a:path>
              </a:pathLst>
            </a:custGeom>
            <a:solidFill>
              <a:srgbClr val="00B0F0"/>
            </a:solidFill>
            <a:ln w="12701" cap="flat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rm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"/>
                <a:cs typeface="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5892</TotalTime>
  <Words>528</Words>
  <Application>Microsoft Office PowerPoint</Application>
  <PresentationFormat>Widescreen</PresentationFormat>
  <Paragraphs>77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 Health Updates</vt:lpstr>
      <vt:lpstr>Updates</vt:lpstr>
      <vt:lpstr>Nigerians don’t pay tax because they feel they “get nothing back” : Agree it is “better to pay more taxes if it means that there will be more services provided by government”, especially health and education</vt:lpstr>
      <vt:lpstr>PowerPoint Presentation</vt:lpstr>
      <vt:lpstr>Projected Results</vt:lpstr>
      <vt:lpstr>Required actions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Timilehin Ogunbeku</dc:creator>
  <cp:lastModifiedBy>Chinekwu Oreh</cp:lastModifiedBy>
  <cp:revision>69</cp:revision>
  <cp:lastPrinted>2018-11-14T12:22:40Z</cp:lastPrinted>
  <dcterms:created xsi:type="dcterms:W3CDTF">2017-05-18T08:37:25Z</dcterms:created>
  <dcterms:modified xsi:type="dcterms:W3CDTF">2018-11-15T08:43:44Z</dcterms:modified>
</cp:coreProperties>
</file>