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7" r:id="rId3"/>
    <p:sldId id="268" r:id="rId4"/>
    <p:sldId id="259" r:id="rId5"/>
    <p:sldId id="266" r:id="rId6"/>
    <p:sldId id="269" r:id="rId7"/>
    <p:sldId id="262" r:id="rId8"/>
    <p:sldId id="271" r:id="rId9"/>
    <p:sldId id="272" r:id="rId10"/>
    <p:sldId id="273" r:id="rId11"/>
    <p:sldId id="270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993EA5-2EA7-4532-8379-613B6B1339F4}">
          <p14:sldIdLst>
            <p14:sldId id="261"/>
            <p14:sldId id="257"/>
            <p14:sldId id="268"/>
            <p14:sldId id="259"/>
            <p14:sldId id="266"/>
            <p14:sldId id="269"/>
            <p14:sldId id="262"/>
            <p14:sldId id="271"/>
            <p14:sldId id="272"/>
            <p14:sldId id="273"/>
            <p14:sldId id="270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9" autoAdjust="0"/>
    <p:restoredTop sz="94643" autoAdjust="0"/>
  </p:normalViewPr>
  <p:slideViewPr>
    <p:cSldViewPr>
      <p:cViewPr varScale="1">
        <p:scale>
          <a:sx n="90" d="100"/>
          <a:sy n="90" d="100"/>
        </p:scale>
        <p:origin x="12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9616F-C991-43E7-B441-0B29E80910D4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D5FE2-9F0A-43C4-A48B-B17B24FE2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D5FE2-9F0A-43C4-A48B-B17B24FE24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8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7EFE-F7E9-4360-B460-281DCC72F44C}" type="datetimeFigureOut">
              <a:rPr lang="en-US" smtClean="0"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3D5D-412C-4826-A8F8-78B1DF426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F734DE6-F892-41E6-B6BC-8A4D903EA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97165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ndara" panose="020E0502030303020204" pitchFamily="34" charset="0"/>
                <a:cs typeface="Arial" charset="0"/>
              </a:rPr>
              <a:t>Update on the Polio Eradication </a:t>
            </a:r>
            <a:r>
              <a:rPr lang="en-US" b="1" dirty="0" smtClean="0">
                <a:latin typeface="Candara" panose="020E0502030303020204" pitchFamily="34" charset="0"/>
                <a:cs typeface="Arial" charset="0"/>
              </a:rPr>
              <a:t>Initiative, Routine Immunization and PHCUOR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77C6A74-411B-413E-A031-BBC489637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27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4241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5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2051720" y="116632"/>
            <a:ext cx="4824536" cy="1026368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Candara" panose="020E0502030303020204" pitchFamily="34" charset="0"/>
              </a:rPr>
              <a:t>Revised </a:t>
            </a:r>
            <a:r>
              <a:rPr lang="en-US" sz="2800" b="1" dirty="0" smtClean="0">
                <a:latin typeface="Candara" panose="020E0502030303020204" pitchFamily="34" charset="0"/>
              </a:rPr>
              <a:t>Abuja Commitments at State Level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0C0EE-4CD1-423C-B515-193C43EDEB61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2400" y="1219200"/>
          <a:ext cx="8686800" cy="5181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0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Num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Indicators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Target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7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Personal involvement of HE Governor in support </a:t>
                      </a:r>
                      <a:r>
                        <a:rPr lang="en-US" sz="1800" u="none" strike="noStrike" dirty="0" smtClean="0">
                          <a:effectLst/>
                          <a:latin typeface="Candara" panose="020E0502030303020204" pitchFamily="34" charset="0"/>
                        </a:rPr>
                        <a:t>PEI </a:t>
                      </a:r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and </a:t>
                      </a:r>
                      <a:r>
                        <a:rPr lang="en-US" sz="1800" u="none" strike="noStrike" dirty="0" smtClean="0">
                          <a:effectLst/>
                          <a:latin typeface="Candara" panose="020E0502030303020204" pitchFamily="34" charset="0"/>
                        </a:rPr>
                        <a:t>RI such </a:t>
                      </a:r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as active supervision of IPDs and RI activities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Every IPDs;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At least once in a quarter for RI activities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7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Bulk release of State counterpart funds in quarterly tranches for IPDs and 6 monthly tranches for RI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ndara" panose="020E0502030303020204" pitchFamily="34" charset="0"/>
                        </a:rPr>
                        <a:t>3 months tranches for IPDs;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6 months tranches for RI</a:t>
                      </a:r>
                    </a:p>
                  </a:txBody>
                  <a:tcPr marL="8425" marR="8425" marT="84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3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ndara" panose="020E0502030303020204" pitchFamily="34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Meeting between Governor and LGA chairmen to review </a:t>
                      </a:r>
                      <a:r>
                        <a:rPr lang="en-US" sz="1800" u="none" strike="noStrike" dirty="0" smtClean="0">
                          <a:effectLst/>
                          <a:latin typeface="Candara" panose="020E0502030303020204" pitchFamily="34" charset="0"/>
                        </a:rPr>
                        <a:t>PEI and </a:t>
                      </a:r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RI performance and discuss priority actions for improvement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Every IPDs;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64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Minimum of four times a year for RI (Quarterly)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ndara" panose="020E0502030303020204" pitchFamily="34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Meeting between Governor and traditional leaders to review their involvement in RI and polio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ndara" panose="020E0502030303020204" pitchFamily="34" charset="0"/>
                        </a:rPr>
                        <a:t>Quarterly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0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Candara" panose="020E0502030303020204" pitchFamily="34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Meeting of the State Task Force to oversee Polio and RI activities chaired by the Deputy Governor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ndara" panose="020E0502030303020204" pitchFamily="34" charset="0"/>
                        </a:rPr>
                        <a:t>Before every IPDs;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ndara" panose="020E0502030303020204" pitchFamily="34" charset="0"/>
                        </a:rPr>
                        <a:t>Monthly for RI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8425" marR="8425" marT="84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0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ndara" panose="020E0502030303020204" pitchFamily="34" charset="0"/>
                <a:cs typeface="Arial" charset="0"/>
              </a:rPr>
              <a:t>Overview of Abuja Commitments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GB" sz="2400" dirty="0">
                <a:latin typeface="Candara" panose="020E0502030303020204" pitchFamily="34" charset="0"/>
              </a:rPr>
              <a:t>On 2</a:t>
            </a:r>
            <a:r>
              <a:rPr lang="en-GB" sz="2400" baseline="30000" dirty="0">
                <a:latin typeface="Candara" panose="020E0502030303020204" pitchFamily="34" charset="0"/>
              </a:rPr>
              <a:t>nd</a:t>
            </a:r>
            <a:r>
              <a:rPr lang="en-GB" sz="2400" dirty="0">
                <a:latin typeface="Candara" panose="020E0502030303020204" pitchFamily="34" charset="0"/>
              </a:rPr>
              <a:t> February 2009,  the first Abuja Commitments was signed  by Governors’ Forum with support from BMGF.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>
              <a:latin typeface="Candara" panose="020E0502030303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ndara" panose="020E0502030303020204" pitchFamily="34" charset="0"/>
              </a:rPr>
              <a:t>After the 2011 general elections, the Governors’ commitments were reaffirmed by the Governors on 25</a:t>
            </a:r>
            <a:r>
              <a:rPr lang="en-US" sz="2400" baseline="30000" dirty="0">
                <a:latin typeface="Candara" panose="020E0502030303020204" pitchFamily="34" charset="0"/>
              </a:rPr>
              <a:t>th</a:t>
            </a:r>
            <a:r>
              <a:rPr lang="en-US" sz="2400" dirty="0">
                <a:latin typeface="Candara" panose="020E0502030303020204" pitchFamily="34" charset="0"/>
              </a:rPr>
              <a:t> September 2011 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ndara" panose="020E0502030303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ndara" panose="020E0502030303020204" pitchFamily="34" charset="0"/>
              </a:rPr>
              <a:t>On 20th January 2016, the revised Abuja Commitments signed </a:t>
            </a:r>
          </a:p>
          <a:p>
            <a:pPr lvl="1">
              <a:lnSpc>
                <a:spcPct val="80000"/>
              </a:lnSpc>
            </a:pPr>
            <a:r>
              <a:rPr lang="en-GB" sz="2000" dirty="0">
                <a:latin typeface="Candara" panose="020E0502030303020204" pitchFamily="34" charset="0"/>
              </a:rPr>
              <a:t>Chairman of NGF signed the commitments on behalf of the 36 Governors</a:t>
            </a:r>
          </a:p>
          <a:p>
            <a:pPr>
              <a:lnSpc>
                <a:spcPct val="80000"/>
              </a:lnSpc>
            </a:pPr>
            <a:endParaRPr lang="en-GB" sz="2400" dirty="0">
              <a:latin typeface="Candara" panose="020E0502030303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Candara" panose="020E0502030303020204" pitchFamily="34" charset="0"/>
              </a:rPr>
              <a:t>Governors committed themselves to actions aimed at </a:t>
            </a:r>
            <a:r>
              <a:rPr lang="en-US" sz="2400" dirty="0">
                <a:latin typeface="Candara" panose="020E0502030303020204" pitchFamily="34" charset="0"/>
              </a:rPr>
              <a:t>ensuring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ndara" panose="020E0502030303020204" pitchFamily="34" charset="0"/>
              </a:rPr>
              <a:t>a polio-free Nigeria,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ndara" panose="020E0502030303020204" pitchFamily="34" charset="0"/>
              </a:rPr>
              <a:t>strengthening routine immunization and 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ndara" panose="020E0502030303020204" pitchFamily="34" charset="0"/>
              </a:rPr>
              <a:t>improving Primary Health Care</a:t>
            </a:r>
            <a:r>
              <a:rPr lang="en-GB" sz="2000" dirty="0">
                <a:latin typeface="Candara" panose="020E0502030303020204" pitchFamily="34" charset="0"/>
              </a:rPr>
              <a:t>.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GB" sz="2000" dirty="0">
              <a:latin typeface="Candara" panose="020E0502030303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Candara" panose="020E0502030303020204" pitchFamily="34" charset="0"/>
              </a:rPr>
              <a:t>Implementation of Abuja Commitment indicators is being monitored every quarter.</a:t>
            </a:r>
            <a:endParaRPr lang="en-US" sz="2400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1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from NPHCDA</a:t>
            </a:r>
          </a:p>
          <a:p>
            <a:r>
              <a:rPr lang="en-US" dirty="0"/>
              <a:t>Update from polio</a:t>
            </a:r>
          </a:p>
          <a:p>
            <a:r>
              <a:rPr lang="en-US" dirty="0"/>
              <a:t>Update on Abuja Commitments</a:t>
            </a:r>
          </a:p>
          <a:p>
            <a:r>
              <a:rPr lang="en-US" dirty="0"/>
              <a:t>Upcoming events</a:t>
            </a:r>
          </a:p>
          <a:p>
            <a:r>
              <a:rPr lang="en-US" dirty="0" smtClean="0"/>
              <a:t>Prayers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5" y="260648"/>
            <a:ext cx="4752529" cy="10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Updates from </a:t>
            </a:r>
            <a:r>
              <a:rPr lang="en-US" dirty="0"/>
              <a:t>L</a:t>
            </a:r>
            <a:r>
              <a:rPr lang="en-US" dirty="0" smtClean="0"/>
              <a:t>ast </a:t>
            </a:r>
            <a:r>
              <a:rPr lang="en-US" dirty="0"/>
              <a:t>M</a:t>
            </a:r>
            <a:r>
              <a:rPr lang="en-US" dirty="0" smtClean="0"/>
              <a:t>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Fulfilment of commitment</a:t>
            </a:r>
          </a:p>
          <a:p>
            <a:pPr lvl="1"/>
            <a:r>
              <a:rPr lang="en-US" dirty="0" smtClean="0"/>
              <a:t>GoN </a:t>
            </a:r>
            <a:r>
              <a:rPr lang="en-US" dirty="0"/>
              <a:t>Counterpart Funding</a:t>
            </a:r>
          </a:p>
          <a:p>
            <a:pPr lvl="2">
              <a:buFont typeface="Courier New" charset="0"/>
              <a:buChar char="o"/>
            </a:pPr>
            <a:r>
              <a:rPr lang="en-US" dirty="0"/>
              <a:t>The Federal Government has released 3.5 billion naira towards the measles </a:t>
            </a:r>
            <a:r>
              <a:rPr lang="en-US" dirty="0" smtClean="0"/>
              <a:t>campaign</a:t>
            </a:r>
          </a:p>
          <a:p>
            <a:pPr lvl="1"/>
            <a:r>
              <a:rPr lang="en-US" dirty="0" smtClean="0"/>
              <a:t>State </a:t>
            </a:r>
            <a:r>
              <a:rPr lang="en-US" dirty="0"/>
              <a:t>counterpart </a:t>
            </a:r>
            <a:r>
              <a:rPr lang="en-US" dirty="0" smtClean="0"/>
              <a:t>funding </a:t>
            </a:r>
            <a:r>
              <a:rPr lang="mr-IN" dirty="0" smtClean="0"/>
              <a:t>–</a:t>
            </a:r>
            <a:r>
              <a:rPr lang="en-US" dirty="0" smtClean="0"/>
              <a:t> 10 states released </a:t>
            </a:r>
            <a:endParaRPr lang="en-US" dirty="0"/>
          </a:p>
          <a:p>
            <a:pPr lvl="2">
              <a:buFont typeface="Courier New" charset="0"/>
              <a:buChar char="o"/>
            </a:pPr>
            <a:r>
              <a:rPr lang="en-US" dirty="0"/>
              <a:t>NE </a:t>
            </a:r>
            <a:r>
              <a:rPr lang="en-US" dirty="0" smtClean="0"/>
              <a:t>	</a:t>
            </a:r>
            <a:r>
              <a:rPr lang="en-US" dirty="0" err="1" smtClean="0"/>
              <a:t>Borno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err="1"/>
              <a:t>Yobe</a:t>
            </a:r>
            <a:endParaRPr lang="en-US" dirty="0"/>
          </a:p>
          <a:p>
            <a:pPr lvl="2">
              <a:buFont typeface="Courier New" charset="0"/>
              <a:buChar char="o"/>
            </a:pPr>
            <a:r>
              <a:rPr lang="en-US" dirty="0"/>
              <a:t>NW </a:t>
            </a:r>
            <a:r>
              <a:rPr lang="en-US" dirty="0" smtClean="0"/>
              <a:t>	</a:t>
            </a:r>
            <a:r>
              <a:rPr lang="en-US" dirty="0" err="1" smtClean="0"/>
              <a:t>Kebbi</a:t>
            </a:r>
            <a:r>
              <a:rPr lang="en-US" dirty="0"/>
              <a:t>, Kaduna</a:t>
            </a:r>
          </a:p>
          <a:p>
            <a:pPr lvl="2">
              <a:buFont typeface="Courier New" charset="0"/>
              <a:buChar char="o"/>
            </a:pPr>
            <a:r>
              <a:rPr lang="en-US" dirty="0"/>
              <a:t>NC </a:t>
            </a:r>
            <a:r>
              <a:rPr lang="en-US" dirty="0" smtClean="0"/>
              <a:t>	</a:t>
            </a:r>
            <a:r>
              <a:rPr lang="en-US" dirty="0" err="1" smtClean="0"/>
              <a:t>Kogi</a:t>
            </a:r>
            <a:r>
              <a:rPr lang="en-US" dirty="0"/>
              <a:t>, Nasarawa</a:t>
            </a:r>
          </a:p>
          <a:p>
            <a:pPr lvl="2">
              <a:buFont typeface="Courier New" charset="0"/>
              <a:buChar char="o"/>
            </a:pPr>
            <a:r>
              <a:rPr lang="en-US" dirty="0"/>
              <a:t>SE </a:t>
            </a:r>
            <a:r>
              <a:rPr lang="en-US" dirty="0" smtClean="0"/>
              <a:t>	Imo</a:t>
            </a:r>
            <a:endParaRPr lang="en-US" dirty="0"/>
          </a:p>
          <a:p>
            <a:pPr lvl="2">
              <a:buFont typeface="Courier New" charset="0"/>
              <a:buChar char="o"/>
            </a:pPr>
            <a:r>
              <a:rPr lang="en-US" dirty="0"/>
              <a:t>SS </a:t>
            </a:r>
            <a:r>
              <a:rPr lang="en-US" dirty="0" smtClean="0"/>
              <a:t>	</a:t>
            </a:r>
            <a:r>
              <a:rPr lang="en-US" dirty="0" err="1" smtClean="0"/>
              <a:t>Bayelsa</a:t>
            </a:r>
            <a:r>
              <a:rPr lang="en-US" dirty="0"/>
              <a:t>, Edo</a:t>
            </a:r>
          </a:p>
          <a:p>
            <a:pPr lvl="2">
              <a:buFont typeface="Courier New" charset="0"/>
              <a:buChar char="o"/>
            </a:pPr>
            <a:r>
              <a:rPr lang="en-US" dirty="0" smtClean="0"/>
              <a:t>SW	Osun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Important funding opportunities for states to note</a:t>
            </a:r>
          </a:p>
          <a:p>
            <a:pPr lvl="2">
              <a:buFont typeface="Courier New" charset="0"/>
              <a:buChar char="o"/>
            </a:pPr>
            <a:r>
              <a:rPr lang="en-US" dirty="0"/>
              <a:t>GAVI </a:t>
            </a:r>
            <a:r>
              <a:rPr lang="en-US" dirty="0" smtClean="0"/>
              <a:t>ISS </a:t>
            </a:r>
            <a:r>
              <a:rPr lang="mr-IN" dirty="0" smtClean="0"/>
              <a:t>–</a:t>
            </a:r>
            <a:r>
              <a:rPr lang="en-US" dirty="0" smtClean="0"/>
              <a:t> Funding for RI</a:t>
            </a:r>
            <a:endParaRPr lang="en-US" dirty="0"/>
          </a:p>
          <a:p>
            <a:pPr lvl="2">
              <a:buFont typeface="Courier New" charset="0"/>
              <a:buChar char="o"/>
            </a:pPr>
            <a:r>
              <a:rPr lang="en-US" dirty="0" smtClean="0"/>
              <a:t>SOML - $500M/state for PHC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EB24B653-42C9-4110-B66B-B48AB195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91957"/>
            <a:ext cx="4032448" cy="672747"/>
          </a:xfrm>
        </p:spPr>
        <p:txBody>
          <a:bodyPr/>
          <a:lstStyle/>
          <a:p>
            <a:r>
              <a:rPr lang="en-US" dirty="0"/>
              <a:t>Polio </a:t>
            </a:r>
            <a:r>
              <a:rPr lang="en-US" dirty="0" smtClean="0"/>
              <a:t>Update  </a:t>
            </a:r>
            <a:r>
              <a:rPr lang="en-US" dirty="0"/>
              <a:t>2016 and 2017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690FD51-9F7A-46A4-9214-377D9B9DA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2966" y="989916"/>
            <a:ext cx="3474132" cy="29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DDA6781-F646-4888-B1F0-CAE767EA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46" y="980728"/>
            <a:ext cx="3008313" cy="5349057"/>
          </a:xfrm>
          <a:ln>
            <a:solidFill>
              <a:srgbClr val="477F45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altLang="en-US" sz="1600" b="1" dirty="0" smtClean="0">
                <a:latin typeface="Candara" charset="0"/>
                <a:ea typeface="MS PGothic" charset="-128"/>
              </a:rPr>
              <a:t> No new WPV1 in 2017 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en-US" altLang="en-US" sz="1600" b="1" dirty="0" smtClean="0">
              <a:latin typeface="Candara" charset="0"/>
              <a:ea typeface="MS PGothic" charset="-128"/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altLang="en-US" sz="1600" b="1" dirty="0">
                <a:latin typeface="Candara" charset="0"/>
                <a:ea typeface="MS PGothic" charset="-128"/>
              </a:rPr>
              <a:t> </a:t>
            </a:r>
            <a:r>
              <a:rPr lang="en-US" altLang="en-US" sz="1600" b="1" dirty="0" smtClean="0">
                <a:latin typeface="Candara" charset="0"/>
                <a:ea typeface="MS PGothic" charset="-128"/>
              </a:rPr>
              <a:t>Nigeria now 12 </a:t>
            </a:r>
            <a:r>
              <a:rPr lang="en-US" altLang="en-US" sz="1600" b="1" dirty="0">
                <a:latin typeface="Candara" charset="0"/>
                <a:ea typeface="MS PGothic" charset="-128"/>
              </a:rPr>
              <a:t>months polio </a:t>
            </a:r>
            <a:r>
              <a:rPr lang="en-US" altLang="en-US" sz="1600" b="1" dirty="0" smtClean="0">
                <a:latin typeface="Candara" charset="0"/>
                <a:ea typeface="MS PGothic" charset="-128"/>
              </a:rPr>
              <a:t>free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en-US" altLang="en-US" sz="1600" b="1" dirty="0">
              <a:latin typeface="Candara" charset="0"/>
              <a:ea typeface="MS PGothic" charset="-128"/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altLang="en-US" sz="1600" b="1" dirty="0" smtClean="0">
                <a:latin typeface="Candara" charset="0"/>
                <a:ea typeface="MS PGothic" charset="-128"/>
              </a:rPr>
              <a:t> Certification - in next 24 Polio-free months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en-US" altLang="en-US" sz="1600" b="1" dirty="0" smtClean="0">
              <a:latin typeface="Candara" charset="0"/>
              <a:ea typeface="MS PGothic" charset="-128"/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altLang="en-US" sz="1600" b="1" dirty="0">
                <a:latin typeface="Candara" charset="0"/>
                <a:ea typeface="MS PGothic" charset="-128"/>
              </a:rPr>
              <a:t> </a:t>
            </a:r>
            <a:r>
              <a:rPr lang="en-US" altLang="en-US" sz="1600" b="1" dirty="0" smtClean="0">
                <a:latin typeface="Candara" charset="0"/>
                <a:ea typeface="MS PGothic" charset="-128"/>
              </a:rPr>
              <a:t>Last reported case was in Aug 2016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en-US" altLang="en-US" sz="1600" b="1" dirty="0" smtClean="0">
              <a:latin typeface="Candara" charset="0"/>
              <a:ea typeface="MS PGothic" charset="-128"/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altLang="en-US" sz="1600" b="1" dirty="0">
                <a:latin typeface="Candara" charset="0"/>
                <a:ea typeface="MS PGothic" charset="-128"/>
              </a:rPr>
              <a:t> </a:t>
            </a:r>
            <a:r>
              <a:rPr lang="en-US" altLang="en-US" sz="1600" b="1" dirty="0" smtClean="0">
                <a:latin typeface="Candara" charset="0"/>
                <a:ea typeface="MS PGothic" charset="-128"/>
              </a:rPr>
              <a:t>11 </a:t>
            </a:r>
            <a:r>
              <a:rPr lang="en-US" altLang="en-US" sz="1600" b="1" dirty="0">
                <a:latin typeface="Candara" charset="0"/>
                <a:ea typeface="MS PGothic" charset="-128"/>
              </a:rPr>
              <a:t>VDPV2 isolates from environmental surveillance sites (</a:t>
            </a:r>
            <a:r>
              <a:rPr lang="en-US" altLang="en-US" sz="1600" b="1" dirty="0" err="1">
                <a:latin typeface="Candara" charset="0"/>
                <a:ea typeface="MS PGothic" charset="-128"/>
              </a:rPr>
              <a:t>Sokoto</a:t>
            </a:r>
            <a:r>
              <a:rPr lang="en-US" altLang="en-US" sz="1600" b="1" dirty="0">
                <a:latin typeface="Candara" charset="0"/>
                <a:ea typeface="MS PGothic" charset="-128"/>
              </a:rPr>
              <a:t> 7, </a:t>
            </a:r>
            <a:r>
              <a:rPr lang="en-US" altLang="en-US" sz="1600" b="1" dirty="0" err="1">
                <a:latin typeface="Candara" charset="0"/>
                <a:ea typeface="MS PGothic" charset="-128"/>
              </a:rPr>
              <a:t>Gombe</a:t>
            </a:r>
            <a:r>
              <a:rPr lang="en-US" altLang="en-US" sz="1600" b="1" dirty="0">
                <a:latin typeface="Candara" charset="0"/>
                <a:ea typeface="MS PGothic" charset="-128"/>
              </a:rPr>
              <a:t> 2; Bauchi 1; and </a:t>
            </a:r>
            <a:r>
              <a:rPr lang="en-US" altLang="en-US" sz="1600" b="1" dirty="0" err="1">
                <a:latin typeface="Candara" charset="0"/>
                <a:ea typeface="MS PGothic" charset="-128"/>
              </a:rPr>
              <a:t>Katsina</a:t>
            </a:r>
            <a:r>
              <a:rPr lang="en-US" altLang="en-US" sz="1600" b="1" dirty="0">
                <a:latin typeface="Candara" charset="0"/>
                <a:ea typeface="MS PGothic" charset="-128"/>
              </a:rPr>
              <a:t> 1</a:t>
            </a:r>
            <a:r>
              <a:rPr lang="en-US" altLang="en-US" sz="1600" b="1" dirty="0" smtClean="0">
                <a:latin typeface="Candara" charset="0"/>
                <a:ea typeface="MS PGothic" charset="-128"/>
              </a:rPr>
              <a:t>)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en-US" altLang="en-US" sz="900" b="1" dirty="0">
              <a:latin typeface="Candara" charset="0"/>
              <a:ea typeface="MS PGothic" charset="-128"/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altLang="en-US" sz="1600" b="1" dirty="0" smtClean="0">
                <a:latin typeface="Candara" charset="0"/>
                <a:ea typeface="MS PGothic" charset="-128"/>
              </a:rPr>
              <a:t> 4 WPV1 from </a:t>
            </a:r>
            <a:r>
              <a:rPr lang="en-US" altLang="en-US" sz="1600" b="1" dirty="0" err="1" smtClean="0">
                <a:latin typeface="Candara" charset="0"/>
                <a:ea typeface="MS PGothic" charset="-128"/>
              </a:rPr>
              <a:t>Borno</a:t>
            </a:r>
            <a:r>
              <a:rPr lang="en-US" altLang="en-US" sz="1600" b="1" dirty="0" smtClean="0">
                <a:latin typeface="Candara" charset="0"/>
                <a:ea typeface="MS PGothic" charset="-128"/>
              </a:rPr>
              <a:t> in 2016</a:t>
            </a:r>
          </a:p>
          <a:p>
            <a:pPr>
              <a:lnSpc>
                <a:spcPct val="110000"/>
              </a:lnSpc>
              <a:buFont typeface="Arial" charset="0"/>
              <a:buChar char="•"/>
            </a:pPr>
            <a:endParaRPr lang="en-US" altLang="en-US" sz="800" b="1" dirty="0">
              <a:latin typeface="Candara" charset="0"/>
              <a:ea typeface="MS PGothic" charset="-128"/>
            </a:endParaRPr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altLang="en-US" sz="1600" b="1" dirty="0">
                <a:latin typeface="Candara" charset="0"/>
                <a:ea typeface="MS PGothic" charset="-128"/>
              </a:rPr>
              <a:t>2 cVDPV2 – one from the </a:t>
            </a:r>
            <a:r>
              <a:rPr lang="en-US" altLang="en-US" sz="1600" b="1" dirty="0" smtClean="0">
                <a:latin typeface="Candara" charset="0"/>
                <a:ea typeface="MS PGothic" charset="-128"/>
              </a:rPr>
              <a:t>environment </a:t>
            </a:r>
            <a:r>
              <a:rPr lang="en-US" altLang="en-US" sz="1600" b="1" dirty="0">
                <a:latin typeface="Candara" charset="0"/>
                <a:ea typeface="MS PGothic" charset="-128"/>
              </a:rPr>
              <a:t>(</a:t>
            </a:r>
            <a:r>
              <a:rPr lang="en-US" altLang="en-US" sz="1600" b="1" dirty="0" err="1">
                <a:latin typeface="Candara" charset="0"/>
                <a:ea typeface="MS PGothic" charset="-128"/>
              </a:rPr>
              <a:t>Borno</a:t>
            </a:r>
            <a:r>
              <a:rPr lang="en-US" altLang="en-US" sz="1600" b="1" dirty="0">
                <a:latin typeface="Candara" charset="0"/>
                <a:ea typeface="MS PGothic" charset="-128"/>
              </a:rPr>
              <a:t>) and another from a case (</a:t>
            </a:r>
            <a:r>
              <a:rPr lang="en-US" altLang="en-US" sz="1600" b="1" dirty="0" err="1">
                <a:latin typeface="Candara" charset="0"/>
                <a:ea typeface="MS PGothic" charset="-128"/>
              </a:rPr>
              <a:t>Sokoto</a:t>
            </a:r>
            <a:r>
              <a:rPr lang="en-US" altLang="en-US" sz="1600" b="1" dirty="0" smtClean="0">
                <a:latin typeface="Candara" charset="0"/>
                <a:ea typeface="MS PGothic" charset="-128"/>
              </a:rPr>
              <a:t>) in 2016</a:t>
            </a:r>
            <a:endParaRPr lang="en-US" altLang="en-US" sz="1600" b="1" dirty="0">
              <a:solidFill>
                <a:srgbClr val="0000FF"/>
              </a:solidFill>
              <a:latin typeface="Candara" charset="0"/>
              <a:ea typeface="MS PGothic" charset="-128"/>
            </a:endParaRPr>
          </a:p>
          <a:p>
            <a:endParaRPr lang="en-US" dirty="0"/>
          </a:p>
        </p:txBody>
      </p:sp>
      <p:pic>
        <p:nvPicPr>
          <p:cNvPr id="5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3169" r="12778" b="2538"/>
          <a:stretch>
            <a:fillRect/>
          </a:stretch>
        </p:blipFill>
        <p:spPr bwMode="auto">
          <a:xfrm>
            <a:off x="5580112" y="3789040"/>
            <a:ext cx="3244248" cy="254014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7740352" y="5877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3344863" y="37797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60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162049"/>
            <a:ext cx="6413459" cy="1106711"/>
          </a:xfrm>
        </p:spPr>
        <p:txBody>
          <a:bodyPr>
            <a:normAutofit/>
          </a:bodyPr>
          <a:lstStyle/>
          <a:p>
            <a:r>
              <a:rPr lang="en-US" sz="3200" b="1" smtClean="0">
                <a:latin typeface="Candara" panose="020E0502030303020204" pitchFamily="34" charset="0"/>
                <a:cs typeface="Arial" charset="0"/>
              </a:rPr>
              <a:t>Progress on Abuja </a:t>
            </a:r>
            <a:r>
              <a:rPr lang="en-US" sz="3200" b="1" dirty="0">
                <a:latin typeface="Candara" panose="020E0502030303020204" pitchFamily="34" charset="0"/>
                <a:cs typeface="Arial" charset="0"/>
              </a:rPr>
              <a:t>Commitments </a:t>
            </a:r>
            <a:r>
              <a:rPr lang="en-US" sz="3200" b="1">
                <a:latin typeface="Candara" panose="020E0502030303020204" pitchFamily="34" charset="0"/>
                <a:cs typeface="Arial" charset="0"/>
              </a:rPr>
              <a:t>Indicators </a:t>
            </a:r>
            <a:r>
              <a:rPr lang="en-US" sz="3200" b="1" smtClean="0">
                <a:latin typeface="Candara" panose="020E0502030303020204" pitchFamily="34" charset="0"/>
                <a:cs typeface="Arial" charset="0"/>
              </a:rPr>
              <a:t>in </a:t>
            </a:r>
            <a:r>
              <a:rPr lang="en-US" sz="3200" b="1" dirty="0">
                <a:latin typeface="Candara" panose="020E0502030303020204" pitchFamily="34" charset="0"/>
                <a:cs typeface="Arial" charset="0"/>
              </a:rPr>
              <a:t>HR States</a:t>
            </a:r>
            <a:r>
              <a:rPr lang="en-US" sz="3200" b="1">
                <a:latin typeface="Candara" panose="020E0502030303020204" pitchFamily="34" charset="0"/>
                <a:cs typeface="Arial" charset="0"/>
              </a:rPr>
              <a:t>, </a:t>
            </a:r>
            <a:r>
              <a:rPr lang="en-US" sz="3200" b="1" smtClean="0">
                <a:latin typeface="Candara" panose="020E0502030303020204" pitchFamily="34" charset="0"/>
                <a:cs typeface="Arial" charset="0"/>
              </a:rPr>
              <a:t>Q2,17</a:t>
            </a:r>
            <a:endParaRPr lang="en-US" sz="32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33102D38-8B14-4223-881C-BCC18D02D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823480"/>
              </p:ext>
            </p:extLst>
          </p:nvPr>
        </p:nvGraphicFramePr>
        <p:xfrm>
          <a:off x="1481354" y="1600200"/>
          <a:ext cx="6181292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Worksheet" r:id="rId4" imgW="8429714" imgH="6172301" progId="Excel.Sheet.8">
                  <p:embed/>
                </p:oleObj>
              </mc:Choice>
              <mc:Fallback>
                <p:oleObj name="Worksheet" r:id="rId4" imgW="8429714" imgH="6172301" progId="Excel.Sheet.8">
                  <p:embed/>
                  <p:pic>
                    <p:nvPicPr>
                      <p:cNvPr id="15362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354" y="1600200"/>
                        <a:ext cx="6181292" cy="4525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918CF1EF-A022-4F05-8620-A71C68C27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603330"/>
              </p:ext>
            </p:extLst>
          </p:nvPr>
        </p:nvGraphicFramePr>
        <p:xfrm>
          <a:off x="107504" y="1223343"/>
          <a:ext cx="8928992" cy="509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Worksheet" r:id="rId6" imgW="8429714" imgH="6172301" progId="Excel.Sheet.8">
                  <p:embed/>
                </p:oleObj>
              </mc:Choice>
              <mc:Fallback>
                <p:oleObj name="Worksheet" r:id="rId6" imgW="8429714" imgH="6172301" progId="Excel.Sheet.8">
                  <p:embed/>
                  <p:pic>
                    <p:nvPicPr>
                      <p:cNvPr id="15362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223343"/>
                        <a:ext cx="8928992" cy="50971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Callout 2">
            <a:extLst>
              <a:ext uri="{FF2B5EF4-FFF2-40B4-BE49-F238E27FC236}">
                <a16:creationId xmlns:a16="http://schemas.microsoft.com/office/drawing/2014/main" xmlns="" id="{620773CD-A4ED-498F-86FB-1B5D5536562C}"/>
              </a:ext>
            </a:extLst>
          </p:cNvPr>
          <p:cNvSpPr/>
          <p:nvPr/>
        </p:nvSpPr>
        <p:spPr>
          <a:xfrm>
            <a:off x="6467237" y="1430648"/>
            <a:ext cx="1662678" cy="1388752"/>
          </a:xfrm>
          <a:prstGeom prst="downArrowCallout">
            <a:avLst/>
          </a:prstGeom>
          <a:solidFill>
            <a:srgbClr val="0070C0"/>
          </a:solidFill>
          <a:ln w="1905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Below 50% performance in both rounds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C6B11517-9F33-4F9C-90BF-E2E871190D40}"/>
              </a:ext>
            </a:extLst>
          </p:cNvPr>
          <p:cNvSpPr/>
          <p:nvPr/>
        </p:nvSpPr>
        <p:spPr>
          <a:xfrm>
            <a:off x="6675946" y="2819400"/>
            <a:ext cx="2072518" cy="3306763"/>
          </a:xfrm>
          <a:prstGeom prst="roundRect">
            <a:avLst/>
          </a:prstGeom>
          <a:solidFill>
            <a:srgbClr val="7FD13B">
              <a:alpha val="0"/>
            </a:srgbClr>
          </a:solidFill>
          <a:ln w="635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1422D6-B7B1-470C-A083-841C176AA007}"/>
              </a:ext>
            </a:extLst>
          </p:cNvPr>
          <p:cNvSpPr/>
          <p:nvPr/>
        </p:nvSpPr>
        <p:spPr>
          <a:xfrm>
            <a:off x="107504" y="6211669"/>
            <a:ext cx="676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14 HR states: </a:t>
            </a:r>
            <a:r>
              <a:rPr lang="en-US" b="1" dirty="0" err="1"/>
              <a:t>Katsina</a:t>
            </a:r>
            <a:r>
              <a:rPr lang="en-US" b="1" dirty="0"/>
              <a:t>, Kano, Kaduna,  </a:t>
            </a:r>
            <a:r>
              <a:rPr lang="en-US" b="1" dirty="0" err="1"/>
              <a:t>Borno</a:t>
            </a:r>
            <a:r>
              <a:rPr lang="en-US" b="1" dirty="0"/>
              <a:t>, </a:t>
            </a:r>
            <a:r>
              <a:rPr lang="en-US" b="1" dirty="0" err="1"/>
              <a:t>Sokoto</a:t>
            </a:r>
            <a:r>
              <a:rPr lang="en-US" b="1" dirty="0"/>
              <a:t>, </a:t>
            </a:r>
            <a:r>
              <a:rPr lang="en-US" b="1" dirty="0" err="1"/>
              <a:t>Zamfara</a:t>
            </a:r>
            <a:r>
              <a:rPr lang="en-US" b="1" dirty="0"/>
              <a:t>, Bauchi, </a:t>
            </a:r>
            <a:r>
              <a:rPr lang="en-US" b="1" dirty="0" err="1"/>
              <a:t>Jigawa</a:t>
            </a:r>
            <a:r>
              <a:rPr lang="en-US" b="1" dirty="0"/>
              <a:t>, </a:t>
            </a:r>
            <a:r>
              <a:rPr lang="en-US" b="1" dirty="0" err="1"/>
              <a:t>Yobe</a:t>
            </a:r>
            <a:r>
              <a:rPr lang="en-US" b="1" dirty="0"/>
              <a:t>, FCT, Nasarawa, Adamawa, Gombe, and Taraba</a:t>
            </a:r>
          </a:p>
        </p:txBody>
      </p:sp>
    </p:spTree>
    <p:extLst>
      <p:ext uri="{BB962C8B-B14F-4D97-AF65-F5344CB8AC3E}">
        <p14:creationId xmlns:p14="http://schemas.microsoft.com/office/powerpoint/2010/main" val="42312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8640A198-B16A-4E3E-B52F-552730999E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449209"/>
              </p:ext>
            </p:extLst>
          </p:nvPr>
        </p:nvGraphicFramePr>
        <p:xfrm>
          <a:off x="107504" y="764704"/>
          <a:ext cx="8856984" cy="609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Worksheet" r:id="rId5" imgW="8791704" imgH="5991176" progId="Excel.Sheet.8">
                  <p:embed/>
                </p:oleObj>
              </mc:Choice>
              <mc:Fallback>
                <p:oleObj name="Worksheet" r:id="rId5" imgW="8791704" imgH="5991176" progId="Excel.Sheet.8">
                  <p:embed/>
                  <p:pic>
                    <p:nvPicPr>
                      <p:cNvPr id="15362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764704"/>
                        <a:ext cx="8856984" cy="60932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Callout 6">
            <a:extLst>
              <a:ext uri="{FF2B5EF4-FFF2-40B4-BE49-F238E27FC236}">
                <a16:creationId xmlns:a16="http://schemas.microsoft.com/office/drawing/2014/main" xmlns="" id="{2E1BC178-7632-4489-9B6C-6DA711F9EC1E}"/>
              </a:ext>
            </a:extLst>
          </p:cNvPr>
          <p:cNvSpPr/>
          <p:nvPr/>
        </p:nvSpPr>
        <p:spPr>
          <a:xfrm>
            <a:off x="6444208" y="1600201"/>
            <a:ext cx="1688926" cy="2057400"/>
          </a:xfrm>
          <a:prstGeom prst="downArrowCallout">
            <a:avLst/>
          </a:prstGeom>
          <a:solidFill>
            <a:srgbClr val="0070C0"/>
          </a:solidFill>
          <a:ln w="1905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states could not achieve a single indicator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D1FEC154-6E43-4B84-8EA7-169E6DD8B8C3}"/>
              </a:ext>
            </a:extLst>
          </p:cNvPr>
          <p:cNvSpPr/>
          <p:nvPr/>
        </p:nvSpPr>
        <p:spPr>
          <a:xfrm>
            <a:off x="5796136" y="3982273"/>
            <a:ext cx="2667000" cy="1371600"/>
          </a:xfrm>
          <a:prstGeom prst="roundRect">
            <a:avLst/>
          </a:prstGeom>
          <a:solidFill>
            <a:srgbClr val="7FD13B">
              <a:alpha val="0"/>
            </a:srgbClr>
          </a:solidFill>
          <a:ln w="63500" cap="flat" cmpd="sng" algn="ctr">
            <a:solidFill>
              <a:srgbClr val="C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001" y="188640"/>
            <a:ext cx="6974161" cy="103470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Candara" panose="020E0502030303020204" pitchFamily="34" charset="0"/>
                <a:cs typeface="Arial" charset="0"/>
              </a:rPr>
              <a:t>Abuja </a:t>
            </a:r>
            <a:r>
              <a:rPr lang="en-US" sz="3200" b="1" dirty="0">
                <a:latin typeface="Candara" panose="020E0502030303020204" pitchFamily="34" charset="0"/>
                <a:cs typeface="Arial" charset="0"/>
              </a:rPr>
              <a:t>Commitments Indicators </a:t>
            </a:r>
            <a:r>
              <a:rPr lang="en-US" sz="3200" b="1" dirty="0" smtClean="0">
                <a:latin typeface="Candara" panose="020E0502030303020204" pitchFamily="34" charset="0"/>
                <a:cs typeface="Arial" charset="0"/>
              </a:rPr>
              <a:t> </a:t>
            </a:r>
            <a:r>
              <a:rPr lang="en-US" sz="3200" b="1" dirty="0">
                <a:latin typeface="Candara" panose="020E0502030303020204" pitchFamily="34" charset="0"/>
                <a:cs typeface="Arial" charset="0"/>
              </a:rPr>
              <a:t>in NHR States, Q2-2017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69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4567A7E-5126-45D9-9D8A-666DEF42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51" y="55500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High Level Political Commitment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0B63373E-A8AB-4725-8500-CE8ED1CCE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Sokoto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State Governor vaccinating a child at the Flag-off assisted by the ES, SSPHCDA on 20</a:t>
            </a:r>
            <a:r>
              <a:rPr lang="en-GB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May 2017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xmlns="" id="{974A9301-FFB2-4C91-8914-3C18E1F525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91857"/>
            <a:ext cx="4177748" cy="2605295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0EC797B-DF41-4536-B28C-86EE2C61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Ondo State Governor pledges ownership of the polio eradication initiative</a:t>
            </a:r>
          </a:p>
        </p:txBody>
      </p:sp>
      <p:pic>
        <p:nvPicPr>
          <p:cNvPr id="15" name="Picture 244">
            <a:extLst>
              <a:ext uri="{FF2B5EF4-FFF2-40B4-BE49-F238E27FC236}">
                <a16:creationId xmlns:a16="http://schemas.microsoft.com/office/drawing/2014/main" xmlns="" id="{9BD7641D-D5E8-4E5D-803C-51AA1CE69E01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180664"/>
            <a:ext cx="3909151" cy="26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0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/>
              <a:t>Prayers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72360" y="1340768"/>
            <a:ext cx="6264696" cy="1579314"/>
          </a:xfrm>
          <a:prstGeom prst="rect">
            <a:avLst/>
          </a:prstGeom>
          <a:noFill/>
          <a:ln>
            <a:solidFill>
              <a:srgbClr val="477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on Abuja Commitment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Flag-off of campaigns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of funds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with LGA chairmen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with traditional leaders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Governors chair task force meetings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3081227"/>
            <a:ext cx="6309272" cy="504056"/>
          </a:xfrm>
          <a:prstGeom prst="rect">
            <a:avLst/>
          </a:prstGeom>
          <a:noFill/>
          <a:ln>
            <a:solidFill>
              <a:srgbClr val="477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of funds (outstanding states)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7784" y="4365104"/>
            <a:ext cx="6309272" cy="1944217"/>
          </a:xfrm>
          <a:prstGeom prst="rect">
            <a:avLst/>
          </a:prstGeom>
          <a:noFill/>
          <a:ln>
            <a:solidFill>
              <a:srgbClr val="477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access to the $500,000 SOML incentives per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of PHC staff to the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of PHC programs to the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of all PHC facilities to the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Pooled accounts for the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law for the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7784" y="3729299"/>
            <a:ext cx="6309272" cy="491789"/>
          </a:xfrm>
          <a:prstGeom prst="rect">
            <a:avLst/>
          </a:prstGeom>
          <a:noFill/>
          <a:ln>
            <a:solidFill>
              <a:srgbClr val="477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access to the GAVI ISS fund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353106" y="1340768"/>
            <a:ext cx="2202670" cy="1573745"/>
          </a:xfrm>
          <a:prstGeom prst="homePlate">
            <a:avLst>
              <a:gd name="adj" fmla="val 19133"/>
            </a:avLst>
          </a:prstGeom>
          <a:solidFill>
            <a:srgbClr val="477F45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Polio </a:t>
            </a:r>
          </a:p>
          <a:p>
            <a:pPr algn="ctr"/>
            <a:r>
              <a:rPr lang="en-US" dirty="0" smtClean="0"/>
              <a:t>Campaign</a:t>
            </a:r>
            <a:endParaRPr lang="en-US" dirty="0"/>
          </a:p>
        </p:txBody>
      </p:sp>
      <p:sp>
        <p:nvSpPr>
          <p:cNvPr id="21" name="Pentagon 20"/>
          <p:cNvSpPr/>
          <p:nvPr/>
        </p:nvSpPr>
        <p:spPr>
          <a:xfrm>
            <a:off x="323528" y="3138863"/>
            <a:ext cx="2202670" cy="434153"/>
          </a:xfrm>
          <a:prstGeom prst="homePlate">
            <a:avLst>
              <a:gd name="adj" fmla="val 73036"/>
            </a:avLst>
          </a:prstGeom>
          <a:solidFill>
            <a:srgbClr val="477F45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Measles</a:t>
            </a:r>
          </a:p>
        </p:txBody>
      </p:sp>
      <p:sp>
        <p:nvSpPr>
          <p:cNvPr id="22" name="Pentagon 21"/>
          <p:cNvSpPr/>
          <p:nvPr/>
        </p:nvSpPr>
        <p:spPr>
          <a:xfrm>
            <a:off x="323528" y="3714927"/>
            <a:ext cx="2202670" cy="506161"/>
          </a:xfrm>
          <a:prstGeom prst="homePlate">
            <a:avLst>
              <a:gd name="adj" fmla="val 66454"/>
            </a:avLst>
          </a:prstGeom>
          <a:solidFill>
            <a:srgbClr val="477F45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Routine Immunization</a:t>
            </a:r>
          </a:p>
        </p:txBody>
      </p:sp>
      <p:sp>
        <p:nvSpPr>
          <p:cNvPr id="23" name="Pentagon 22"/>
          <p:cNvSpPr/>
          <p:nvPr/>
        </p:nvSpPr>
        <p:spPr>
          <a:xfrm>
            <a:off x="323528" y="4363143"/>
            <a:ext cx="2202670" cy="1946177"/>
          </a:xfrm>
          <a:prstGeom prst="homePlate">
            <a:avLst>
              <a:gd name="adj" fmla="val 13122"/>
            </a:avLst>
          </a:prstGeom>
          <a:solidFill>
            <a:srgbClr val="477F45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Primary Health Care Under One Roof (PHCUOR)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6138" y="662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83484"/>
              </p:ext>
            </p:extLst>
          </p:nvPr>
        </p:nvGraphicFramePr>
        <p:xfrm>
          <a:off x="205675" y="1417641"/>
          <a:ext cx="8182748" cy="4963626"/>
        </p:xfrm>
        <a:graphic>
          <a:graphicData uri="http://schemas.openxmlformats.org/drawingml/2006/table">
            <a:tbl>
              <a:tblPr firstRow="1" bandRow="1"/>
              <a:tblGrid>
                <a:gridCol w="305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38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38692"/>
              </a:tblGrid>
              <a:tr h="4204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7F4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7F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7F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10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Subnational IPDs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 smtClean="0"/>
                        <a:t>Oct 14</a:t>
                      </a:r>
                      <a:r>
                        <a:rPr lang="en-US" sz="1800" b="1" baseline="30000" dirty="0" smtClean="0"/>
                        <a:t>th</a:t>
                      </a:r>
                      <a:r>
                        <a:rPr lang="en-US" sz="1800" b="1" dirty="0" smtClean="0"/>
                        <a:t> – 17</a:t>
                      </a:r>
                      <a:r>
                        <a:rPr lang="en-US" sz="1800" b="1" baseline="30000" dirty="0" smtClean="0"/>
                        <a:t>th</a:t>
                      </a:r>
                      <a:r>
                        <a:rPr lang="en-US" sz="1800" b="1" dirty="0" smtClean="0"/>
                        <a:t>, 2017: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459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NW Measles Campaign 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26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mr-IN" altLang="en-US" sz="1800" b="1" dirty="0" smtClean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31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st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Oct &amp;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2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nd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- 7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Nov 2017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459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Measles campaign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30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Nov -5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Dec </a:t>
                      </a:r>
                      <a:r>
                        <a:rPr lang="en-US" altLang="en-US" sz="1800" b="1" smtClean="0">
                          <a:latin typeface="Gill Sans MT" panose="020B0502020104020203" pitchFamily="34" charset="0"/>
                        </a:rPr>
                        <a:t>&amp;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1" smtClean="0">
                          <a:latin typeface="Gill Sans MT" panose="020B0502020104020203" pitchFamily="34" charset="0"/>
                        </a:rPr>
                        <a:t>7</a:t>
                      </a:r>
                      <a:r>
                        <a:rPr lang="en-US" altLang="en-US" sz="1800" b="1" baseline="3000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smtClean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mr-IN" altLang="en-US" sz="1800" b="1" dirty="0" smtClean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12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baseline="0" dirty="0" smtClean="0">
                          <a:latin typeface="Gill Sans MT" panose="020B0502020104020203" pitchFamily="34" charset="0"/>
                        </a:rPr>
                        <a:t> Dec 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2017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1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 &amp; FCT Measles Campaign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8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-13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&amp;</a:t>
                      </a:r>
                      <a:r>
                        <a:rPr lang="en-US" altLang="en-US" sz="1800" b="1" baseline="0" dirty="0" smtClean="0"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="1" baseline="0" dirty="0" smtClean="0">
                          <a:latin typeface="Gill Sans MT" panose="020B0502020104020203" pitchFamily="34" charset="0"/>
                        </a:rPr>
                        <a:t>15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baseline="0" dirty="0" smtClean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mr-IN" altLang="en-US" sz="1800" b="1" baseline="0" dirty="0" smtClean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US" altLang="en-US" sz="1800" b="1" baseline="0" dirty="0" smtClean="0">
                          <a:latin typeface="Gill Sans MT" panose="020B0502020104020203" pitchFamily="34" charset="0"/>
                        </a:rPr>
                        <a:t> 20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baseline="0" dirty="0" smtClean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Feb 2018: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94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SS,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SW &amp;SE Measles Campaign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1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st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mr-IN" altLang="en-US" sz="1800" b="1" dirty="0" smtClean="0">
                          <a:latin typeface="Gill Sans MT" panose="020B0502020104020203" pitchFamily="34" charset="0"/>
                        </a:rPr>
                        <a:t>–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6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en-US" sz="1800" b="1" smtClean="0">
                          <a:latin typeface="Gill Sans MT" panose="020B0502020104020203" pitchFamily="34" charset="0"/>
                        </a:rPr>
                        <a:t>&amp;</a:t>
                      </a:r>
                      <a:r>
                        <a:rPr lang="en-US" altLang="en-US" sz="1800" b="1" baseline="0" smtClean="0">
                          <a:latin typeface="Gill Sans MT" panose="020B05020201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b="1" baseline="0" smtClean="0">
                          <a:latin typeface="Gill Sans MT" panose="020B0502020104020203" pitchFamily="34" charset="0"/>
                        </a:rPr>
                        <a:t>8</a:t>
                      </a:r>
                      <a:r>
                        <a:rPr lang="en-US" altLang="en-US" sz="1800" b="1" baseline="3000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baseline="0" smtClean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en-US" sz="1800" b="1" baseline="0" dirty="0" smtClean="0">
                          <a:latin typeface="Gill Sans MT" panose="020B0502020104020203" pitchFamily="34" charset="0"/>
                        </a:rPr>
                        <a:t>-13</a:t>
                      </a:r>
                      <a:r>
                        <a:rPr lang="en-US" altLang="en-US" sz="1800" b="1" baseline="30000" dirty="0" smtClean="0">
                          <a:latin typeface="Gill Sans MT" panose="020B0502020104020203" pitchFamily="34" charset="0"/>
                        </a:rPr>
                        <a:t>th</a:t>
                      </a:r>
                      <a:r>
                        <a:rPr lang="en-US" altLang="en-US" sz="1800" b="1" baseline="0" dirty="0" smtClean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altLang="en-US" sz="1800" b="1" dirty="0" smtClean="0">
                          <a:latin typeface="Gill Sans MT" panose="020B0502020104020203" pitchFamily="34" charset="0"/>
                        </a:rPr>
                        <a:t>Mar 2018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194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of the Presidential Task Force on Polio 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 2017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194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on PHCUOR with HC Health and ES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SPHCB </a:t>
                      </a:r>
                      <a:endParaRPr 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8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Nov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3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685</Words>
  <Application>Microsoft Macintosh PowerPoint</Application>
  <PresentationFormat>On-screen Show (4:3)</PresentationFormat>
  <Paragraphs>142</Paragraphs>
  <Slides>12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Candara</vt:lpstr>
      <vt:lpstr>Courier New</vt:lpstr>
      <vt:lpstr>Gill Sans MT</vt:lpstr>
      <vt:lpstr>Mangal</vt:lpstr>
      <vt:lpstr>MS PGothic</vt:lpstr>
      <vt:lpstr>Wingdings</vt:lpstr>
      <vt:lpstr>Arial</vt:lpstr>
      <vt:lpstr>Office Theme</vt:lpstr>
      <vt:lpstr>Worksheet</vt:lpstr>
      <vt:lpstr>Update on the Polio Eradication Initiative, Routine Immunization and PHCUOR</vt:lpstr>
      <vt:lpstr>Outline</vt:lpstr>
      <vt:lpstr>Updates from Last Meeting</vt:lpstr>
      <vt:lpstr>Polio Update  2016 and 2017</vt:lpstr>
      <vt:lpstr>Progress on Abuja Commitments Indicators in HR States, Q2,17</vt:lpstr>
      <vt:lpstr>Abuja Commitments Indicators  in NHR States, Q2-2017</vt:lpstr>
      <vt:lpstr>High Level Political Commitment</vt:lpstr>
      <vt:lpstr>Prayers</vt:lpstr>
      <vt:lpstr>Upcoming Events</vt:lpstr>
      <vt:lpstr>Thank you for Listening</vt:lpstr>
      <vt:lpstr>Revised Abuja Commitments at State Level</vt:lpstr>
      <vt:lpstr>Overview of Abuja Commitments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Microsoft Office User</cp:lastModifiedBy>
  <cp:revision>43</cp:revision>
  <dcterms:created xsi:type="dcterms:W3CDTF">2012-07-24T14:11:04Z</dcterms:created>
  <dcterms:modified xsi:type="dcterms:W3CDTF">2017-09-27T18:42:08Z</dcterms:modified>
</cp:coreProperties>
</file>