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drawings/drawing2.xml" ContentType="application/vnd.openxmlformats-officedocument.drawingml.chartshapes+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charts/chart9.xml" ContentType="application/vnd.openxmlformats-officedocument.drawingml.chart+xml"/>
  <Override PartName="/ppt/charts/chart11.xml" ContentType="application/vnd.openxmlformats-officedocument.drawingml.chart+xml"/>
  <Override PartName="/ppt/tags/tag27.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14.xml" ContentType="application/vnd.openxmlformats-officedocument.presentationml.tags+xml"/>
  <Override PartName="/ppt/charts/chart7.xml" ContentType="application/vnd.openxmlformats-officedocument.drawingml.chart+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charts/chart3.xml" ContentType="application/vnd.openxmlformats-officedocument.drawingml.chart+xml"/>
  <Override PartName="/ppt/charts/chart5.xml" ContentType="application/vnd.openxmlformats-officedocument.drawingml.chart+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tags/tag3.xml" ContentType="application/vnd.openxmlformats-officedocument.presentationml.tags+xml"/>
  <Override PartName="/ppt/notesSlides/notesSlide17.xml" ContentType="application/vnd.openxmlformats-officedocument.presentationml.notesSlide+xml"/>
  <Override PartName="/ppt/charts/chart16.xml" ContentType="application/vnd.openxmlformats-officedocument.drawingml.chart+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charts/chart14.xml" ContentType="application/vnd.openxmlformats-officedocument.drawingml.chart+xml"/>
  <Override PartName="/ppt/notesSlides/notesSlide15.xml" ContentType="application/vnd.openxmlformats-officedocument.presentationml.notesSlide+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tags/tag17.xml" ContentType="application/vnd.openxmlformats-officedocument.presentationml.tags+xml"/>
  <Override PartName="/ppt/tags/tag26.xml" ContentType="application/vnd.openxmlformats-officedocument.presentationml.tags+xml"/>
  <Override PartName="/ppt/charts/chart12.xml" ContentType="application/vnd.openxmlformats-officedocument.drawingml.chart+xml"/>
  <Override PartName="/ppt/notesSlides/notesSlide13.xml" ContentType="application/vnd.openxmlformats-officedocument.presentationml.notesSlide+xml"/>
  <Override PartName="/ppt/tags/tag35.xml" ContentType="application/vnd.openxmlformats-officedocument.presentationml.tags+xml"/>
  <Override PartName="/ppt/charts/chart6.xml" ContentType="application/vnd.openxmlformats-officedocument.drawingml.chart+xml"/>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tags/tag33.xml" ContentType="application/vnd.openxmlformats-officedocument.presentationml.tags+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tags/tag29.xml" ContentType="application/vnd.openxmlformats-officedocument.presentationml.tags+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22"/>
  </p:notesMasterIdLst>
  <p:sldIdLst>
    <p:sldId id="256" r:id="rId2"/>
    <p:sldId id="265" r:id="rId3"/>
    <p:sldId id="268" r:id="rId4"/>
    <p:sldId id="269" r:id="rId5"/>
    <p:sldId id="283" r:id="rId6"/>
    <p:sldId id="271" r:id="rId7"/>
    <p:sldId id="285" r:id="rId8"/>
    <p:sldId id="289" r:id="rId9"/>
    <p:sldId id="288" r:id="rId10"/>
    <p:sldId id="290" r:id="rId11"/>
    <p:sldId id="273" r:id="rId12"/>
    <p:sldId id="286" r:id="rId13"/>
    <p:sldId id="291" r:id="rId14"/>
    <p:sldId id="292" r:id="rId15"/>
    <p:sldId id="294" r:id="rId16"/>
    <p:sldId id="293" r:id="rId17"/>
    <p:sldId id="295" r:id="rId18"/>
    <p:sldId id="296" r:id="rId19"/>
    <p:sldId id="297" r:id="rId20"/>
    <p:sldId id="299"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34024A81-DFD1-426E-8012-D93DB20AB5F3}">
          <p14:sldIdLst>
            <p14:sldId id="256"/>
            <p14:sldId id="265"/>
            <p14:sldId id="292"/>
            <p14:sldId id="282"/>
            <p14:sldId id="295"/>
            <p14:sldId id="289"/>
            <p14:sldId id="288"/>
            <p14:sldId id="291"/>
            <p14:sldId id="293"/>
            <p14:sldId id="283"/>
            <p14:sldId id="279"/>
            <p14:sldId id="296"/>
            <p14:sldId id="297"/>
            <p14:sldId id="300"/>
            <p14:sldId id="280"/>
            <p14:sldId id="284"/>
            <p14:sldId id="301"/>
            <p14:sldId id="285"/>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CADC2"/>
    <a:srgbClr val="558ED5"/>
    <a:srgbClr val="A0BF61"/>
    <a:srgbClr val="4DA828"/>
    <a:srgbClr val="525252"/>
    <a:srgbClr val="19B8CD"/>
    <a:srgbClr val="128696"/>
    <a:srgbClr val="5C9EB2"/>
    <a:srgbClr val="42B5CC"/>
    <a:srgbClr val="1DDD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1" autoAdjust="0"/>
    <p:restoredTop sz="79815" autoAdjust="0"/>
  </p:normalViewPr>
  <p:slideViewPr>
    <p:cSldViewPr snapToObjects="1">
      <p:cViewPr>
        <p:scale>
          <a:sx n="66" d="100"/>
          <a:sy n="66" d="100"/>
        </p:scale>
        <p:origin x="-1308" y="-48"/>
      </p:cViewPr>
      <p:guideLst>
        <p:guide orient="horz" pos="4110"/>
        <p:guide orient="horz" pos="255"/>
        <p:guide pos="5511"/>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XO-LN-FS1V\exotix\Staff%20Personal%20Folders\Alan%20Cameron\Regional%20Africa\Regional%20Research%20&#8211;%20Africa%20Terms%20of%20Trad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XO-LN-FS1V\exotix\Staff%20Personal%20Folders\Alan%20Cameron\Global\Africa%20+%20Frontier%20(&amp;%20Other)%20&#8211;%20REER%20Valuations.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XO-LN-FS1V\exotix\Staff%20Personal%20Folders\Alan%20Cameron\Global\Real%20Interest%20Rates%20&#8211;%20Africa%20+%20Frontier.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Power%20Sector%20&#8211;%20Generation%20Statistic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XO-LN-FS1V\exotix\Staff%20Personal%20Folders\Alan%20Cameron\Client%20Requests\GIML%20(Richard)%20&#8211;%20China-Africa%20Expos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lan.cameron\Desktop\Arisaig%20Cape%20Town%20Speec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XO-LN-FS1V\exotix\Staff%20Personal%20Folders\Alan%20Cameron\Regional%20Africa\Regional%20Research%20&#8211;%20Leverage%20in%20SS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XO-LN-FS1V\exotix\Staff%20Personal%20Folders\Alan%20Cameron\Regional%20Africa\Regional%20Research%20&#8211;%20SSA%20Global%20Growth%20Comp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Fiscal%20Policy%20&#8211;%20Public%20Finance.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National%20Accounts%20&#8211;%20Oil%20Reserves%20Mod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Terms of Trade Index</a:t>
            </a:r>
          </a:p>
          <a:p>
            <a:pPr>
              <a:defRPr lang="en-GB"/>
            </a:pPr>
            <a:r>
              <a:rPr lang="en-GB" sz="1200" b="0" dirty="0" smtClean="0"/>
              <a:t>Rebased 2000 = 100</a:t>
            </a:r>
            <a:endParaRPr lang="en-GB" sz="1200" b="0" dirty="0"/>
          </a:p>
        </c:rich>
      </c:tx>
      <c:layout/>
      <c:overlay val="1"/>
      <c:spPr>
        <a:solidFill>
          <a:prstClr val="white"/>
        </a:solidFill>
      </c:spPr>
    </c:title>
    <c:plotArea>
      <c:layout>
        <c:manualLayout>
          <c:layoutTarget val="inner"/>
          <c:xMode val="edge"/>
          <c:yMode val="edge"/>
          <c:x val="8.8293963254593419E-2"/>
          <c:y val="6.059669973435685E-2"/>
          <c:w val="0.6513090854403647"/>
          <c:h val="0.76793703138675662"/>
        </c:manualLayout>
      </c:layout>
      <c:lineChart>
        <c:grouping val="standard"/>
        <c:ser>
          <c:idx val="0"/>
          <c:order val="0"/>
          <c:tx>
            <c:strRef>
              <c:f>'Terms of Trade'!$A$5</c:f>
              <c:strCache>
                <c:ptCount val="1"/>
                <c:pt idx="0">
                  <c:v>Angola</c:v>
                </c:pt>
              </c:strCache>
            </c:strRef>
          </c:tx>
          <c:spPr>
            <a:ln w="28575" cmpd="dbl">
              <a:solidFill>
                <a:srgbClr val="C00000"/>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Trade'!$B$5:$AI$5</c:f>
              <c:numCache>
                <c:formatCode>General</c:formatCode>
                <c:ptCount val="34"/>
                <c:pt idx="5" formatCode="0.0">
                  <c:v>118.86792452829999</c:v>
                </c:pt>
                <c:pt idx="6" formatCode="0.0">
                  <c:v>85.294117647099995</c:v>
                </c:pt>
                <c:pt idx="7" formatCode="0.0">
                  <c:v>84.93150684930032</c:v>
                </c:pt>
                <c:pt idx="8" formatCode="0.0">
                  <c:v>106.66666666670002</c:v>
                </c:pt>
                <c:pt idx="9" formatCode="0.0">
                  <c:v>121.31147540980002</c:v>
                </c:pt>
                <c:pt idx="10" formatCode="0.0">
                  <c:v>94.252873563199714</c:v>
                </c:pt>
                <c:pt idx="11" formatCode="0.0">
                  <c:v>63.576158940400219</c:v>
                </c:pt>
                <c:pt idx="12" formatCode="0.0">
                  <c:v>66.666666666699982</c:v>
                </c:pt>
                <c:pt idx="13" formatCode="0.0">
                  <c:v>61.702127659600002</c:v>
                </c:pt>
                <c:pt idx="14" formatCode="0.0">
                  <c:v>68.571428571399949</c:v>
                </c:pt>
                <c:pt idx="15" formatCode="0.0">
                  <c:v>80.769230769200334</c:v>
                </c:pt>
                <c:pt idx="16" formatCode="0.0">
                  <c:v>86.538461538499575</c:v>
                </c:pt>
                <c:pt idx="17" formatCode="0.0">
                  <c:v>68.316831683199979</c:v>
                </c:pt>
                <c:pt idx="18" formatCode="0.0">
                  <c:v>44.329896907200002</c:v>
                </c:pt>
                <c:pt idx="19" formatCode="0.0">
                  <c:v>60</c:v>
                </c:pt>
                <c:pt idx="20" formatCode="0.0">
                  <c:v>100</c:v>
                </c:pt>
                <c:pt idx="21" formatCode="0.0">
                  <c:v>91.489742188399958</c:v>
                </c:pt>
                <c:pt idx="22" formatCode="0.0">
                  <c:v>92.404793317699713</c:v>
                </c:pt>
                <c:pt idx="23" formatCode="0.0">
                  <c:v>101.65658974249956</c:v>
                </c:pt>
                <c:pt idx="24" formatCode="0.0">
                  <c:v>125.16050709739974</c:v>
                </c:pt>
                <c:pt idx="25" formatCode="0.0">
                  <c:v>172.50160921459999</c:v>
                </c:pt>
                <c:pt idx="26" formatCode="0.0">
                  <c:v>197.65032109010002</c:v>
                </c:pt>
                <c:pt idx="27" formatCode="0.0">
                  <c:v>202.39739041860102</c:v>
                </c:pt>
                <c:pt idx="28" formatCode="0.0">
                  <c:v>251.72493909619999</c:v>
                </c:pt>
                <c:pt idx="29" formatCode="0.0">
                  <c:v>170.78921425319999</c:v>
                </c:pt>
                <c:pt idx="30" formatCode="0.0">
                  <c:v>210.19881839350001</c:v>
                </c:pt>
                <c:pt idx="31" formatCode="0.0">
                  <c:v>255.88979101940001</c:v>
                </c:pt>
                <c:pt idx="32" formatCode="0.0">
                  <c:v>260.74062230440126</c:v>
                </c:pt>
                <c:pt idx="33" formatCode="0.0">
                  <c:v>257.39656356039899</c:v>
                </c:pt>
              </c:numCache>
            </c:numRef>
          </c:val>
        </c:ser>
        <c:ser>
          <c:idx val="10"/>
          <c:order val="1"/>
          <c:tx>
            <c:strRef>
              <c:f>'Terms of Trade'!$A$15</c:f>
              <c:strCache>
                <c:ptCount val="1"/>
                <c:pt idx="0">
                  <c:v>Nigeria</c:v>
                </c:pt>
              </c:strCache>
            </c:strRef>
          </c:tx>
          <c:spPr>
            <a:ln w="25400">
              <a:solidFill>
                <a:srgbClr val="4B4B4B"/>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Trade'!$B$15:$AI$15</c:f>
              <c:numCache>
                <c:formatCode>0.0</c:formatCode>
                <c:ptCount val="34"/>
                <c:pt idx="0">
                  <c:v>181.25</c:v>
                </c:pt>
                <c:pt idx="1">
                  <c:v>192</c:v>
                </c:pt>
                <c:pt idx="2">
                  <c:v>163.63636363639998</c:v>
                </c:pt>
                <c:pt idx="3">
                  <c:v>155.17241379309999</c:v>
                </c:pt>
                <c:pt idx="4">
                  <c:v>154.54545454550001</c:v>
                </c:pt>
                <c:pt idx="5">
                  <c:v>143.47826086960001</c:v>
                </c:pt>
                <c:pt idx="6">
                  <c:v>70.270270270300003</c:v>
                </c:pt>
                <c:pt idx="7">
                  <c:v>72.602739725999626</c:v>
                </c:pt>
                <c:pt idx="8">
                  <c:v>60.9375</c:v>
                </c:pt>
                <c:pt idx="9">
                  <c:v>75.714285714300317</c:v>
                </c:pt>
                <c:pt idx="10">
                  <c:v>88.505747126399385</c:v>
                </c:pt>
                <c:pt idx="11">
                  <c:v>74.390243902400002</c:v>
                </c:pt>
                <c:pt idx="12">
                  <c:v>65.040650406500006</c:v>
                </c:pt>
                <c:pt idx="13">
                  <c:v>59.405940594100002</c:v>
                </c:pt>
                <c:pt idx="14">
                  <c:v>56.122448979600001</c:v>
                </c:pt>
                <c:pt idx="15">
                  <c:v>55.555555555600002</c:v>
                </c:pt>
                <c:pt idx="16">
                  <c:v>86.904761904799983</c:v>
                </c:pt>
                <c:pt idx="17">
                  <c:v>65.094339622600003</c:v>
                </c:pt>
                <c:pt idx="18">
                  <c:v>43.877551020399999</c:v>
                </c:pt>
                <c:pt idx="19">
                  <c:v>59.595959596000128</c:v>
                </c:pt>
                <c:pt idx="20">
                  <c:v>100</c:v>
                </c:pt>
                <c:pt idx="21">
                  <c:v>90.756497768100004</c:v>
                </c:pt>
                <c:pt idx="22">
                  <c:v>92.3082095859003</c:v>
                </c:pt>
                <c:pt idx="23">
                  <c:v>101.86444278110002</c:v>
                </c:pt>
                <c:pt idx="24">
                  <c:v>118.7799774933</c:v>
                </c:pt>
                <c:pt idx="25">
                  <c:v>156.01839297150002</c:v>
                </c:pt>
                <c:pt idx="26">
                  <c:v>176.01499997760001</c:v>
                </c:pt>
                <c:pt idx="27">
                  <c:v>176.81238536870001</c:v>
                </c:pt>
                <c:pt idx="28">
                  <c:v>216.62937196019999</c:v>
                </c:pt>
                <c:pt idx="29">
                  <c:v>154.43129382380002</c:v>
                </c:pt>
                <c:pt idx="30">
                  <c:v>184.17980149379972</c:v>
                </c:pt>
                <c:pt idx="31">
                  <c:v>220.72983625129999</c:v>
                </c:pt>
                <c:pt idx="32">
                  <c:v>225.95680893860063</c:v>
                </c:pt>
                <c:pt idx="33">
                  <c:v>222.11468454979948</c:v>
                </c:pt>
              </c:numCache>
            </c:numRef>
          </c:val>
        </c:ser>
        <c:ser>
          <c:idx val="11"/>
          <c:order val="2"/>
          <c:tx>
            <c:strRef>
              <c:f>'Terms of Trade'!$A$16</c:f>
              <c:strCache>
                <c:ptCount val="1"/>
                <c:pt idx="0">
                  <c:v>Rwanda</c:v>
                </c:pt>
              </c:strCache>
            </c:strRef>
          </c:tx>
          <c:spPr>
            <a:ln w="25400">
              <a:solidFill>
                <a:srgbClr val="003366"/>
              </a:solidFill>
              <a:prstDash val="sys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Trade'!$B$16:$AI$16</c:f>
              <c:numCache>
                <c:formatCode>0.0</c:formatCode>
                <c:ptCount val="34"/>
                <c:pt idx="0">
                  <c:v>56.896551724100128</c:v>
                </c:pt>
                <c:pt idx="1">
                  <c:v>46.060606060600001</c:v>
                </c:pt>
                <c:pt idx="2">
                  <c:v>67.883211678799981</c:v>
                </c:pt>
                <c:pt idx="3">
                  <c:v>84.615384615399989</c:v>
                </c:pt>
                <c:pt idx="4">
                  <c:v>88.095238095200003</c:v>
                </c:pt>
                <c:pt idx="5">
                  <c:v>60.902255639100012</c:v>
                </c:pt>
                <c:pt idx="6">
                  <c:v>78.947368421099995</c:v>
                </c:pt>
                <c:pt idx="7">
                  <c:v>39.743589743600005</c:v>
                </c:pt>
                <c:pt idx="8">
                  <c:v>48.75</c:v>
                </c:pt>
                <c:pt idx="9">
                  <c:v>40.828402366900129</c:v>
                </c:pt>
                <c:pt idx="10">
                  <c:v>40.229885057499999</c:v>
                </c:pt>
                <c:pt idx="11">
                  <c:v>81.111111111100001</c:v>
                </c:pt>
                <c:pt idx="12">
                  <c:v>69.148936170199576</c:v>
                </c:pt>
                <c:pt idx="13">
                  <c:v>80.681818181799684</c:v>
                </c:pt>
                <c:pt idx="14">
                  <c:v>90.425531914899565</c:v>
                </c:pt>
                <c:pt idx="15">
                  <c:v>110.101010101</c:v>
                </c:pt>
                <c:pt idx="16">
                  <c:v>92.307692307699568</c:v>
                </c:pt>
                <c:pt idx="17">
                  <c:v>130.612244898</c:v>
                </c:pt>
                <c:pt idx="18">
                  <c:v>110.34482758620022</c:v>
                </c:pt>
                <c:pt idx="19">
                  <c:v>93.258426966299979</c:v>
                </c:pt>
                <c:pt idx="20">
                  <c:v>100</c:v>
                </c:pt>
                <c:pt idx="21">
                  <c:v>99.091345168999979</c:v>
                </c:pt>
                <c:pt idx="22">
                  <c:v>95.75385663609967</c:v>
                </c:pt>
                <c:pt idx="23">
                  <c:v>99.060315250299979</c:v>
                </c:pt>
                <c:pt idx="24">
                  <c:v>114.11236200800001</c:v>
                </c:pt>
                <c:pt idx="25">
                  <c:v>159.50662824809999</c:v>
                </c:pt>
                <c:pt idx="26">
                  <c:v>166.55646780350051</c:v>
                </c:pt>
                <c:pt idx="27">
                  <c:v>164.046298659</c:v>
                </c:pt>
                <c:pt idx="28">
                  <c:v>229.49535310309997</c:v>
                </c:pt>
                <c:pt idx="29">
                  <c:v>202.8890737163</c:v>
                </c:pt>
                <c:pt idx="30">
                  <c:v>221.85384753000051</c:v>
                </c:pt>
                <c:pt idx="31">
                  <c:v>210.18445191090001</c:v>
                </c:pt>
                <c:pt idx="32">
                  <c:v>198.3777470295</c:v>
                </c:pt>
                <c:pt idx="33">
                  <c:v>200.60003006919999</c:v>
                </c:pt>
              </c:numCache>
            </c:numRef>
          </c:val>
        </c:ser>
        <c:ser>
          <c:idx val="16"/>
          <c:order val="3"/>
          <c:tx>
            <c:strRef>
              <c:f>'Terms of Trade'!$A$21</c:f>
              <c:strCache>
                <c:ptCount val="1"/>
                <c:pt idx="0">
                  <c:v>Zambia</c:v>
                </c:pt>
              </c:strCache>
            </c:strRef>
          </c:tx>
          <c:spPr>
            <a:ln w="28575" cmpd="thickThin">
              <a:solidFill>
                <a:srgbClr val="E7EBEA"/>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Trade'!$B$21:$AI$21</c:f>
              <c:numCache>
                <c:formatCode>0.0</c:formatCode>
                <c:ptCount val="34"/>
                <c:pt idx="0">
                  <c:v>222.47191011240051</c:v>
                </c:pt>
                <c:pt idx="1">
                  <c:v>163.63636363639998</c:v>
                </c:pt>
                <c:pt idx="2">
                  <c:v>120.18348623849947</c:v>
                </c:pt>
                <c:pt idx="3">
                  <c:v>154.16666666669997</c:v>
                </c:pt>
                <c:pt idx="4">
                  <c:v>162.35294117650051</c:v>
                </c:pt>
                <c:pt idx="5">
                  <c:v>186.1538461538</c:v>
                </c:pt>
                <c:pt idx="6">
                  <c:v>204</c:v>
                </c:pt>
                <c:pt idx="7">
                  <c:v>255.55555555559999</c:v>
                </c:pt>
                <c:pt idx="8">
                  <c:v>312.30769230769999</c:v>
                </c:pt>
                <c:pt idx="9">
                  <c:v>166.35514018690054</c:v>
                </c:pt>
                <c:pt idx="10">
                  <c:v>206.862745098</c:v>
                </c:pt>
                <c:pt idx="11">
                  <c:v>152.67175572519915</c:v>
                </c:pt>
                <c:pt idx="12">
                  <c:v>126.49006622520044</c:v>
                </c:pt>
                <c:pt idx="13">
                  <c:v>123.2394366197</c:v>
                </c:pt>
                <c:pt idx="14">
                  <c:v>151.28205128210001</c:v>
                </c:pt>
                <c:pt idx="15">
                  <c:v>189.65517241380002</c:v>
                </c:pt>
                <c:pt idx="16">
                  <c:v>152.2522522523</c:v>
                </c:pt>
                <c:pt idx="17">
                  <c:v>141.73913043479999</c:v>
                </c:pt>
                <c:pt idx="18">
                  <c:v>112.87128712869956</c:v>
                </c:pt>
                <c:pt idx="19">
                  <c:v>87.128712871299385</c:v>
                </c:pt>
                <c:pt idx="20">
                  <c:v>100</c:v>
                </c:pt>
                <c:pt idx="21">
                  <c:v>93.400294354300286</c:v>
                </c:pt>
                <c:pt idx="22">
                  <c:v>90.882756245099714</c:v>
                </c:pt>
                <c:pt idx="23">
                  <c:v>94.695281935999958</c:v>
                </c:pt>
                <c:pt idx="24">
                  <c:v>115.02328354510026</c:v>
                </c:pt>
                <c:pt idx="25">
                  <c:v>129.11232469089998</c:v>
                </c:pt>
                <c:pt idx="26">
                  <c:v>196.96712819550001</c:v>
                </c:pt>
                <c:pt idx="27">
                  <c:v>195.21418070759998</c:v>
                </c:pt>
                <c:pt idx="28">
                  <c:v>175.23935165429995</c:v>
                </c:pt>
                <c:pt idx="29">
                  <c:v>159.32244896280102</c:v>
                </c:pt>
                <c:pt idx="30">
                  <c:v>192.7308348469</c:v>
                </c:pt>
                <c:pt idx="31">
                  <c:v>197.98426986440001</c:v>
                </c:pt>
                <c:pt idx="32">
                  <c:v>184.60485182579995</c:v>
                </c:pt>
                <c:pt idx="33">
                  <c:v>177.06947960700001</c:v>
                </c:pt>
              </c:numCache>
            </c:numRef>
          </c:val>
        </c:ser>
        <c:ser>
          <c:idx val="6"/>
          <c:order val="4"/>
          <c:tx>
            <c:strRef>
              <c:f>'Terms of Trade'!$A$11</c:f>
              <c:strCache>
                <c:ptCount val="1"/>
                <c:pt idx="0">
                  <c:v>Ghana</c:v>
                </c:pt>
              </c:strCache>
            </c:strRef>
          </c:tx>
          <c:spPr>
            <a:ln>
              <a:solidFill>
                <a:srgbClr val="869391"/>
              </a:solidFill>
              <a:prstDash val="sys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Trade'!$B$11:$AI$11</c:f>
              <c:numCache>
                <c:formatCode>0.0</c:formatCode>
                <c:ptCount val="34"/>
                <c:pt idx="0">
                  <c:v>209.52380952379997</c:v>
                </c:pt>
                <c:pt idx="1">
                  <c:v>185.71428571429948</c:v>
                </c:pt>
                <c:pt idx="2">
                  <c:v>125</c:v>
                </c:pt>
                <c:pt idx="3">
                  <c:v>170.37037037040051</c:v>
                </c:pt>
                <c:pt idx="4">
                  <c:v>132</c:v>
                </c:pt>
                <c:pt idx="5">
                  <c:v>123.33333333329956</c:v>
                </c:pt>
                <c:pt idx="6">
                  <c:v>135.41666666669997</c:v>
                </c:pt>
                <c:pt idx="7">
                  <c:v>131.91489361699999</c:v>
                </c:pt>
                <c:pt idx="8">
                  <c:v>125.8426966292004</c:v>
                </c:pt>
                <c:pt idx="9">
                  <c:v>105.74712643680026</c:v>
                </c:pt>
                <c:pt idx="10">
                  <c:v>100</c:v>
                </c:pt>
                <c:pt idx="11">
                  <c:v>102.0202020202</c:v>
                </c:pt>
                <c:pt idx="12">
                  <c:v>95.098039215699728</c:v>
                </c:pt>
                <c:pt idx="13">
                  <c:v>89.215686274500001</c:v>
                </c:pt>
                <c:pt idx="14">
                  <c:v>94.230769230800007</c:v>
                </c:pt>
                <c:pt idx="15">
                  <c:v>106.66666666670002</c:v>
                </c:pt>
                <c:pt idx="16">
                  <c:v>108.57142857140001</c:v>
                </c:pt>
                <c:pt idx="17">
                  <c:v>114</c:v>
                </c:pt>
                <c:pt idx="18">
                  <c:v>124.21052631580002</c:v>
                </c:pt>
                <c:pt idx="19">
                  <c:v>109.57446808509998</c:v>
                </c:pt>
                <c:pt idx="20">
                  <c:v>100</c:v>
                </c:pt>
                <c:pt idx="21">
                  <c:v>108.99565747810026</c:v>
                </c:pt>
                <c:pt idx="22">
                  <c:v>137.2856767534</c:v>
                </c:pt>
                <c:pt idx="23">
                  <c:v>132.8757995604</c:v>
                </c:pt>
                <c:pt idx="24">
                  <c:v>124.7623366878</c:v>
                </c:pt>
                <c:pt idx="25">
                  <c:v>124.8179487729</c:v>
                </c:pt>
                <c:pt idx="26">
                  <c:v>127.2290859244</c:v>
                </c:pt>
                <c:pt idx="27">
                  <c:v>135.81123904230054</c:v>
                </c:pt>
                <c:pt idx="28">
                  <c:v>157.64625148530001</c:v>
                </c:pt>
                <c:pt idx="29">
                  <c:v>175.05571086770004</c:v>
                </c:pt>
                <c:pt idx="30">
                  <c:v>186.04979534279997</c:v>
                </c:pt>
                <c:pt idx="31">
                  <c:v>188.39951034870001</c:v>
                </c:pt>
                <c:pt idx="32">
                  <c:v>179.10728348999999</c:v>
                </c:pt>
                <c:pt idx="33">
                  <c:v>178.13265925179999</c:v>
                </c:pt>
              </c:numCache>
            </c:numRef>
          </c:val>
        </c:ser>
        <c:ser>
          <c:idx val="3"/>
          <c:order val="5"/>
          <c:tx>
            <c:strRef>
              <c:f>'Terms of Trade'!$A$8</c:f>
              <c:strCache>
                <c:ptCount val="1"/>
                <c:pt idx="0">
                  <c:v>Egypt</c:v>
                </c:pt>
              </c:strCache>
            </c:strRef>
          </c:tx>
          <c:spPr>
            <a:ln w="31750" cmpd="thinThick">
              <a:solidFill>
                <a:schemeClr val="accent3">
                  <a:lumMod val="50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Trade'!$B$8:$AI$8</c:f>
              <c:numCache>
                <c:formatCode>0.0</c:formatCode>
                <c:ptCount val="34"/>
                <c:pt idx="0">
                  <c:v>214</c:v>
                </c:pt>
                <c:pt idx="1">
                  <c:v>220</c:v>
                </c:pt>
                <c:pt idx="2">
                  <c:v>200</c:v>
                </c:pt>
                <c:pt idx="3">
                  <c:v>200</c:v>
                </c:pt>
                <c:pt idx="4">
                  <c:v>190.56603773580002</c:v>
                </c:pt>
                <c:pt idx="5">
                  <c:v>188.4615384615</c:v>
                </c:pt>
                <c:pt idx="6">
                  <c:v>163.26530612240001</c:v>
                </c:pt>
                <c:pt idx="7">
                  <c:v>117.2413793103</c:v>
                </c:pt>
                <c:pt idx="8">
                  <c:v>96</c:v>
                </c:pt>
                <c:pt idx="9">
                  <c:v>94.805194805200003</c:v>
                </c:pt>
                <c:pt idx="10">
                  <c:v>101.21951219509998</c:v>
                </c:pt>
                <c:pt idx="11">
                  <c:v>125</c:v>
                </c:pt>
                <c:pt idx="12">
                  <c:v>125</c:v>
                </c:pt>
                <c:pt idx="13">
                  <c:v>123.4567901234995</c:v>
                </c:pt>
                <c:pt idx="14">
                  <c:v>120</c:v>
                </c:pt>
                <c:pt idx="15">
                  <c:v>116.2790697674</c:v>
                </c:pt>
                <c:pt idx="16">
                  <c:v>111.1111111111</c:v>
                </c:pt>
                <c:pt idx="17">
                  <c:v>107.1428571428995</c:v>
                </c:pt>
                <c:pt idx="18">
                  <c:v>98.019801980200256</c:v>
                </c:pt>
                <c:pt idx="19">
                  <c:v>96.874999999999986</c:v>
                </c:pt>
                <c:pt idx="20">
                  <c:v>100</c:v>
                </c:pt>
                <c:pt idx="21">
                  <c:v>95.621671021399948</c:v>
                </c:pt>
                <c:pt idx="22">
                  <c:v>93.215423739599998</c:v>
                </c:pt>
                <c:pt idx="23">
                  <c:v>97.278574182999577</c:v>
                </c:pt>
                <c:pt idx="24">
                  <c:v>106.13455179109998</c:v>
                </c:pt>
                <c:pt idx="25">
                  <c:v>123.29324454170037</c:v>
                </c:pt>
                <c:pt idx="26">
                  <c:v>135.81146554060001</c:v>
                </c:pt>
                <c:pt idx="27">
                  <c:v>131.0995734618993</c:v>
                </c:pt>
                <c:pt idx="28">
                  <c:v>150.14855815379997</c:v>
                </c:pt>
                <c:pt idx="29">
                  <c:v>138.69285432649997</c:v>
                </c:pt>
                <c:pt idx="30">
                  <c:v>142.46838728450001</c:v>
                </c:pt>
                <c:pt idx="31">
                  <c:v>150.80255230950002</c:v>
                </c:pt>
                <c:pt idx="32">
                  <c:v>154.68064462639998</c:v>
                </c:pt>
                <c:pt idx="33">
                  <c:v>153.04718580510001</c:v>
                </c:pt>
              </c:numCache>
            </c:numRef>
          </c:val>
        </c:ser>
        <c:ser>
          <c:idx val="4"/>
          <c:order val="6"/>
          <c:tx>
            <c:strRef>
              <c:f>'Terms of Trade'!$A$9</c:f>
              <c:strCache>
                <c:ptCount val="1"/>
                <c:pt idx="0">
                  <c:v>Ethiopia</c:v>
                </c:pt>
              </c:strCache>
            </c:strRef>
          </c:tx>
          <c:spPr>
            <a:ln>
              <a:solidFill>
                <a:srgbClr val="8064A2">
                  <a:lumMod val="75000"/>
                  <a:alpha val="75000"/>
                </a:srgb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Trade'!$B$9:$AI$9</c:f>
              <c:numCache>
                <c:formatCode>0.0</c:formatCode>
                <c:ptCount val="34"/>
                <c:pt idx="1">
                  <c:v>120.83333333329956</c:v>
                </c:pt>
                <c:pt idx="2">
                  <c:v>120.83333333329956</c:v>
                </c:pt>
                <c:pt idx="3">
                  <c:v>120.83333333329956</c:v>
                </c:pt>
                <c:pt idx="4">
                  <c:v>120.83333333329956</c:v>
                </c:pt>
                <c:pt idx="5">
                  <c:v>120.83333333329956</c:v>
                </c:pt>
                <c:pt idx="6">
                  <c:v>120.83333333329956</c:v>
                </c:pt>
                <c:pt idx="7">
                  <c:v>120.83333333329956</c:v>
                </c:pt>
                <c:pt idx="8">
                  <c:v>120.83333333329956</c:v>
                </c:pt>
                <c:pt idx="9">
                  <c:v>120.83333333329956</c:v>
                </c:pt>
                <c:pt idx="10">
                  <c:v>120.83333333329956</c:v>
                </c:pt>
                <c:pt idx="11">
                  <c:v>118.75</c:v>
                </c:pt>
                <c:pt idx="12">
                  <c:v>125</c:v>
                </c:pt>
                <c:pt idx="13">
                  <c:v>106.25</c:v>
                </c:pt>
                <c:pt idx="14">
                  <c:v>113.4020618557</c:v>
                </c:pt>
                <c:pt idx="15">
                  <c:v>150.9615384615</c:v>
                </c:pt>
                <c:pt idx="16">
                  <c:v>114.8148148148</c:v>
                </c:pt>
                <c:pt idx="17">
                  <c:v>126.9230769231</c:v>
                </c:pt>
                <c:pt idx="18">
                  <c:v>150</c:v>
                </c:pt>
                <c:pt idx="19">
                  <c:v>125</c:v>
                </c:pt>
                <c:pt idx="20">
                  <c:v>100</c:v>
                </c:pt>
                <c:pt idx="21">
                  <c:v>91.708829140700004</c:v>
                </c:pt>
                <c:pt idx="22">
                  <c:v>93.351872920299655</c:v>
                </c:pt>
                <c:pt idx="23">
                  <c:v>96.819518557399988</c:v>
                </c:pt>
                <c:pt idx="24">
                  <c:v>101.83704677659956</c:v>
                </c:pt>
                <c:pt idx="25">
                  <c:v>106.52869119159956</c:v>
                </c:pt>
                <c:pt idx="26">
                  <c:v>106.51445802809998</c:v>
                </c:pt>
                <c:pt idx="27">
                  <c:v>111.25520244969998</c:v>
                </c:pt>
                <c:pt idx="28">
                  <c:v>111.67225951339962</c:v>
                </c:pt>
                <c:pt idx="29">
                  <c:v>121.3623392417</c:v>
                </c:pt>
                <c:pt idx="30">
                  <c:v>129.27015098829997</c:v>
                </c:pt>
                <c:pt idx="31">
                  <c:v>136.56571039810001</c:v>
                </c:pt>
                <c:pt idx="32">
                  <c:v>131.33981422939948</c:v>
                </c:pt>
                <c:pt idx="33">
                  <c:v>124.3709507502</c:v>
                </c:pt>
              </c:numCache>
            </c:numRef>
          </c:val>
        </c:ser>
        <c:ser>
          <c:idx val="2"/>
          <c:order val="7"/>
          <c:tx>
            <c:strRef>
              <c:f>'Terms of Trade'!$A$7</c:f>
              <c:strCache>
                <c:ptCount val="1"/>
                <c:pt idx="0">
                  <c:v>Côte d'Ivoire</c:v>
                </c:pt>
              </c:strCache>
            </c:strRef>
          </c:tx>
          <c:spPr>
            <a:ln>
              <a:solidFill>
                <a:srgbClr val="4D7194"/>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Trade'!$B$7:$AI$7</c:f>
              <c:numCache>
                <c:formatCode>0.0</c:formatCode>
                <c:ptCount val="34"/>
                <c:pt idx="0">
                  <c:v>202.8169014085</c:v>
                </c:pt>
                <c:pt idx="1">
                  <c:v>187.09677419349995</c:v>
                </c:pt>
                <c:pt idx="2">
                  <c:v>179.31034482760063</c:v>
                </c:pt>
                <c:pt idx="3">
                  <c:v>190.56603773580002</c:v>
                </c:pt>
                <c:pt idx="4">
                  <c:v>228.57142857140047</c:v>
                </c:pt>
                <c:pt idx="5">
                  <c:v>252.0833333333</c:v>
                </c:pt>
                <c:pt idx="6">
                  <c:v>259.61538461540101</c:v>
                </c:pt>
                <c:pt idx="7">
                  <c:v>213.3333333333</c:v>
                </c:pt>
                <c:pt idx="8">
                  <c:v>195.16129032260051</c:v>
                </c:pt>
                <c:pt idx="9">
                  <c:v>165.07936507939948</c:v>
                </c:pt>
                <c:pt idx="10">
                  <c:v>143.05555555559999</c:v>
                </c:pt>
                <c:pt idx="11">
                  <c:v>156.06060606060001</c:v>
                </c:pt>
                <c:pt idx="12">
                  <c:v>162.5</c:v>
                </c:pt>
                <c:pt idx="13">
                  <c:v>77.419354838700002</c:v>
                </c:pt>
                <c:pt idx="14">
                  <c:v>122.89156626510044</c:v>
                </c:pt>
                <c:pt idx="15">
                  <c:v>122</c:v>
                </c:pt>
                <c:pt idx="16">
                  <c:v>118.51851851849956</c:v>
                </c:pt>
                <c:pt idx="17">
                  <c:v>117.34693877550001</c:v>
                </c:pt>
                <c:pt idx="18">
                  <c:v>116.66666666670002</c:v>
                </c:pt>
                <c:pt idx="19">
                  <c:v>118.1818181818</c:v>
                </c:pt>
                <c:pt idx="20">
                  <c:v>100</c:v>
                </c:pt>
                <c:pt idx="21">
                  <c:v>110.5254257256</c:v>
                </c:pt>
                <c:pt idx="22">
                  <c:v>141.82322632380004</c:v>
                </c:pt>
                <c:pt idx="23">
                  <c:v>137.9524480830012</c:v>
                </c:pt>
                <c:pt idx="24">
                  <c:v>130.441696089</c:v>
                </c:pt>
                <c:pt idx="25">
                  <c:v>131.04372466599995</c:v>
                </c:pt>
                <c:pt idx="26">
                  <c:v>133.3869793911</c:v>
                </c:pt>
                <c:pt idx="27">
                  <c:v>137.6607789853</c:v>
                </c:pt>
                <c:pt idx="28">
                  <c:v>140.69985558389948</c:v>
                </c:pt>
                <c:pt idx="29">
                  <c:v>149.86942939140027</c:v>
                </c:pt>
                <c:pt idx="30">
                  <c:v>162.53619638170053</c:v>
                </c:pt>
                <c:pt idx="31">
                  <c:v>160.53458917069997</c:v>
                </c:pt>
                <c:pt idx="32">
                  <c:v>145.8732569879005</c:v>
                </c:pt>
                <c:pt idx="33">
                  <c:v>141.88125834120069</c:v>
                </c:pt>
              </c:numCache>
            </c:numRef>
          </c:val>
        </c:ser>
        <c:ser>
          <c:idx val="5"/>
          <c:order val="8"/>
          <c:tx>
            <c:strRef>
              <c:f>'Terms of Trade'!$A$13</c:f>
              <c:strCache>
                <c:ptCount val="1"/>
                <c:pt idx="0">
                  <c:v>Morocco</c:v>
                </c:pt>
              </c:strCache>
            </c:strRef>
          </c:tx>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Trade'!$B$13:$AI$13</c:f>
              <c:numCache>
                <c:formatCode>0.0</c:formatCode>
                <c:ptCount val="34"/>
                <c:pt idx="0">
                  <c:v>90.163934426200001</c:v>
                </c:pt>
                <c:pt idx="1">
                  <c:v>85.344827586199983</c:v>
                </c:pt>
                <c:pt idx="2">
                  <c:v>89.108910891099626</c:v>
                </c:pt>
                <c:pt idx="3">
                  <c:v>80.198019801999948</c:v>
                </c:pt>
                <c:pt idx="4">
                  <c:v>79.797979798000227</c:v>
                </c:pt>
                <c:pt idx="5">
                  <c:v>78.787878787899743</c:v>
                </c:pt>
                <c:pt idx="6">
                  <c:v>82.857142857099575</c:v>
                </c:pt>
                <c:pt idx="7">
                  <c:v>82.300884955800001</c:v>
                </c:pt>
                <c:pt idx="8">
                  <c:v>92.592592592599516</c:v>
                </c:pt>
                <c:pt idx="9">
                  <c:v>89.189189189199979</c:v>
                </c:pt>
                <c:pt idx="10">
                  <c:v>84.92063492059998</c:v>
                </c:pt>
                <c:pt idx="11">
                  <c:v>88.793103448300556</c:v>
                </c:pt>
                <c:pt idx="12">
                  <c:v>92.035398230099574</c:v>
                </c:pt>
                <c:pt idx="13">
                  <c:v>88.181818181799684</c:v>
                </c:pt>
                <c:pt idx="14">
                  <c:v>79.674796747999565</c:v>
                </c:pt>
                <c:pt idx="15">
                  <c:v>89.0625</c:v>
                </c:pt>
                <c:pt idx="16">
                  <c:v>91.538461538499575</c:v>
                </c:pt>
                <c:pt idx="17">
                  <c:v>94.782608695700006</c:v>
                </c:pt>
                <c:pt idx="18">
                  <c:v>105.8823529412</c:v>
                </c:pt>
                <c:pt idx="19">
                  <c:v>103.88349514559967</c:v>
                </c:pt>
                <c:pt idx="20">
                  <c:v>100</c:v>
                </c:pt>
                <c:pt idx="21">
                  <c:v>96.879111352299574</c:v>
                </c:pt>
                <c:pt idx="22">
                  <c:v>101.00211000749965</c:v>
                </c:pt>
                <c:pt idx="23">
                  <c:v>105.49265735119998</c:v>
                </c:pt>
                <c:pt idx="24">
                  <c:v>104.7647943735</c:v>
                </c:pt>
                <c:pt idx="25">
                  <c:v>99.479742780899684</c:v>
                </c:pt>
                <c:pt idx="26">
                  <c:v>100.4007984297</c:v>
                </c:pt>
                <c:pt idx="27">
                  <c:v>98.42451006500032</c:v>
                </c:pt>
                <c:pt idx="28">
                  <c:v>131.7374211639</c:v>
                </c:pt>
                <c:pt idx="29">
                  <c:v>135.87731767640051</c:v>
                </c:pt>
                <c:pt idx="30">
                  <c:v>133.00491114459999</c:v>
                </c:pt>
                <c:pt idx="31">
                  <c:v>138.13803378740027</c:v>
                </c:pt>
                <c:pt idx="32">
                  <c:v>113.5704089361995</c:v>
                </c:pt>
                <c:pt idx="33">
                  <c:v>112.77222333120002</c:v>
                </c:pt>
              </c:numCache>
            </c:numRef>
          </c:val>
        </c:ser>
        <c:ser>
          <c:idx val="13"/>
          <c:order val="9"/>
          <c:tx>
            <c:strRef>
              <c:f>'Terms of Trade'!$A$18</c:f>
              <c:strCache>
                <c:ptCount val="1"/>
                <c:pt idx="0">
                  <c:v>Uganda</c:v>
                </c:pt>
              </c:strCache>
            </c:strRef>
          </c:tx>
          <c:spPr>
            <a:ln w="25400">
              <a:solidFill>
                <a:schemeClr val="tx1">
                  <a:lumMod val="85000"/>
                  <a:lumOff val="15000"/>
                </a:schemeClr>
              </a:solidFill>
              <a:prstDash val="lgDashDot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Trade'!$B$18:$AI$18</c:f>
              <c:numCache>
                <c:formatCode>General</c:formatCode>
                <c:ptCount val="34"/>
                <c:pt idx="2" formatCode="0.0">
                  <c:v>165.21739130430001</c:v>
                </c:pt>
                <c:pt idx="3" formatCode="0.0">
                  <c:v>247.16981132079999</c:v>
                </c:pt>
                <c:pt idx="4" formatCode="0.0">
                  <c:v>295.69892473119899</c:v>
                </c:pt>
                <c:pt idx="5" formatCode="0.0">
                  <c:v>315.625</c:v>
                </c:pt>
                <c:pt idx="6" formatCode="0.0">
                  <c:v>295.23809523809825</c:v>
                </c:pt>
                <c:pt idx="7" formatCode="0.0">
                  <c:v>191.71597633139999</c:v>
                </c:pt>
                <c:pt idx="8" formatCode="0.0">
                  <c:v>191.61290322579995</c:v>
                </c:pt>
                <c:pt idx="9" formatCode="0.0">
                  <c:v>183.07692307689999</c:v>
                </c:pt>
                <c:pt idx="10" formatCode="0.0">
                  <c:v>145.68965517239948</c:v>
                </c:pt>
                <c:pt idx="11" formatCode="0.0">
                  <c:v>133.96226415090001</c:v>
                </c:pt>
                <c:pt idx="12" formatCode="0.0">
                  <c:v>120.38834951459941</c:v>
                </c:pt>
                <c:pt idx="13" formatCode="0.0">
                  <c:v>113.46153846150025</c:v>
                </c:pt>
                <c:pt idx="14" formatCode="0.0">
                  <c:v>131.42857142860001</c:v>
                </c:pt>
                <c:pt idx="15" formatCode="0.0">
                  <c:v>197.16981132079999</c:v>
                </c:pt>
                <c:pt idx="16" formatCode="0.0">
                  <c:v>157.65765765770001</c:v>
                </c:pt>
                <c:pt idx="17" formatCode="0.0">
                  <c:v>156</c:v>
                </c:pt>
                <c:pt idx="18" formatCode="0.0">
                  <c:v>139</c:v>
                </c:pt>
                <c:pt idx="19" formatCode="0.0">
                  <c:v>120.618556701</c:v>
                </c:pt>
                <c:pt idx="20" formatCode="0.0">
                  <c:v>100</c:v>
                </c:pt>
                <c:pt idx="21" formatCode="0.0">
                  <c:v>92.964173360000316</c:v>
                </c:pt>
                <c:pt idx="22" formatCode="0.0">
                  <c:v>95.445428805600002</c:v>
                </c:pt>
                <c:pt idx="23" formatCode="0.0">
                  <c:v>95.822462984399948</c:v>
                </c:pt>
                <c:pt idx="24" formatCode="0.0">
                  <c:v>93.967427507400004</c:v>
                </c:pt>
                <c:pt idx="25" formatCode="0.0">
                  <c:v>96.483996742100004</c:v>
                </c:pt>
                <c:pt idx="26" formatCode="0.0">
                  <c:v>97.764035086800007</c:v>
                </c:pt>
                <c:pt idx="27" formatCode="0.0">
                  <c:v>99.700929017999982</c:v>
                </c:pt>
                <c:pt idx="28" formatCode="0.0">
                  <c:v>101.06361477510043</c:v>
                </c:pt>
                <c:pt idx="29" formatCode="0.0">
                  <c:v>108.9303084805</c:v>
                </c:pt>
                <c:pt idx="30" formatCode="0.0">
                  <c:v>114.4291768774995</c:v>
                </c:pt>
                <c:pt idx="31" formatCode="0.0">
                  <c:v>121.52927097239974</c:v>
                </c:pt>
                <c:pt idx="32" formatCode="0.0">
                  <c:v>111.20123709500002</c:v>
                </c:pt>
                <c:pt idx="33" formatCode="0.0">
                  <c:v>106.1492121472</c:v>
                </c:pt>
              </c:numCache>
            </c:numRef>
          </c:val>
        </c:ser>
        <c:ser>
          <c:idx val="7"/>
          <c:order val="10"/>
          <c:tx>
            <c:strRef>
              <c:f>'Terms of Trade'!$A$12</c:f>
              <c:strCache>
                <c:ptCount val="1"/>
                <c:pt idx="0">
                  <c:v>Kenya</c:v>
                </c:pt>
              </c:strCache>
            </c:strRef>
          </c:tx>
          <c:spPr>
            <a:ln>
              <a:solidFill>
                <a:schemeClr val="accent5">
                  <a:lumMod val="75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Trade'!$B$12:$AI$12</c:f>
              <c:numCache>
                <c:formatCode>0.0</c:formatCode>
                <c:ptCount val="34"/>
                <c:pt idx="0">
                  <c:v>100.72463768119999</c:v>
                </c:pt>
                <c:pt idx="1">
                  <c:v>88.111888111899574</c:v>
                </c:pt>
                <c:pt idx="2">
                  <c:v>81.617647058800003</c:v>
                </c:pt>
                <c:pt idx="3">
                  <c:v>77.372262773699575</c:v>
                </c:pt>
                <c:pt idx="4">
                  <c:v>87.022900763399988</c:v>
                </c:pt>
                <c:pt idx="5">
                  <c:v>76.691729323299981</c:v>
                </c:pt>
                <c:pt idx="6">
                  <c:v>85.496183206100127</c:v>
                </c:pt>
                <c:pt idx="7">
                  <c:v>77.862595419800002</c:v>
                </c:pt>
                <c:pt idx="8">
                  <c:v>81.06060606059998</c:v>
                </c:pt>
                <c:pt idx="9">
                  <c:v>79.365079365100001</c:v>
                </c:pt>
                <c:pt idx="10">
                  <c:v>70.149253731300334</c:v>
                </c:pt>
                <c:pt idx="11">
                  <c:v>78.688524590200004</c:v>
                </c:pt>
                <c:pt idx="12">
                  <c:v>81.034482758599566</c:v>
                </c:pt>
                <c:pt idx="13">
                  <c:v>94.871794871799565</c:v>
                </c:pt>
                <c:pt idx="14">
                  <c:v>107.2289156627</c:v>
                </c:pt>
                <c:pt idx="15">
                  <c:v>103.88349514559967</c:v>
                </c:pt>
                <c:pt idx="16">
                  <c:v>108.24742268040043</c:v>
                </c:pt>
                <c:pt idx="17">
                  <c:v>114.01869158880002</c:v>
                </c:pt>
                <c:pt idx="18">
                  <c:v>109.90990990989999</c:v>
                </c:pt>
                <c:pt idx="19">
                  <c:v>98.076923076900002</c:v>
                </c:pt>
                <c:pt idx="20">
                  <c:v>100</c:v>
                </c:pt>
                <c:pt idx="21">
                  <c:v>95.116264224999995</c:v>
                </c:pt>
                <c:pt idx="22">
                  <c:v>91.596767490299982</c:v>
                </c:pt>
                <c:pt idx="23">
                  <c:v>90.918202841500005</c:v>
                </c:pt>
                <c:pt idx="24">
                  <c:v>89.715440851099729</c:v>
                </c:pt>
                <c:pt idx="25">
                  <c:v>89.982458501999858</c:v>
                </c:pt>
                <c:pt idx="26">
                  <c:v>89.082105301399949</c:v>
                </c:pt>
                <c:pt idx="27">
                  <c:v>86.417012482000331</c:v>
                </c:pt>
                <c:pt idx="28">
                  <c:v>86.150208298999758</c:v>
                </c:pt>
                <c:pt idx="29">
                  <c:v>96.625758247399546</c:v>
                </c:pt>
                <c:pt idx="30">
                  <c:v>95.252388460899539</c:v>
                </c:pt>
                <c:pt idx="31">
                  <c:v>92.180336708399565</c:v>
                </c:pt>
                <c:pt idx="32">
                  <c:v>92.24185853209967</c:v>
                </c:pt>
                <c:pt idx="33">
                  <c:v>88.307179955099983</c:v>
                </c:pt>
              </c:numCache>
            </c:numRef>
          </c:val>
        </c:ser>
        <c:ser>
          <c:idx val="1"/>
          <c:order val="11"/>
          <c:tx>
            <c:strRef>
              <c:f>'Terms of Trade'!$A$6</c:f>
              <c:strCache>
                <c:ptCount val="1"/>
                <c:pt idx="0">
                  <c:v>Botswana</c:v>
                </c:pt>
              </c:strCache>
            </c:strRef>
          </c:tx>
          <c:spPr>
            <a:ln>
              <a:prstDash val="lg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Trade'!$B$6:$AI$6</c:f>
              <c:numCache>
                <c:formatCode>0.0</c:formatCode>
                <c:ptCount val="34"/>
                <c:pt idx="0">
                  <c:v>83.505154639200256</c:v>
                </c:pt>
                <c:pt idx="1">
                  <c:v>74.257425742600006</c:v>
                </c:pt>
                <c:pt idx="2">
                  <c:v>67.741935483899994</c:v>
                </c:pt>
                <c:pt idx="3">
                  <c:v>62.886597938100003</c:v>
                </c:pt>
                <c:pt idx="4">
                  <c:v>68.604651162799655</c:v>
                </c:pt>
                <c:pt idx="5">
                  <c:v>82.8125</c:v>
                </c:pt>
                <c:pt idx="6">
                  <c:v>82.666666666699982</c:v>
                </c:pt>
                <c:pt idx="7">
                  <c:v>89.130434782599565</c:v>
                </c:pt>
                <c:pt idx="8">
                  <c:v>101.12359550559965</c:v>
                </c:pt>
                <c:pt idx="9">
                  <c:v>102.24719101120026</c:v>
                </c:pt>
                <c:pt idx="10">
                  <c:v>98.130841121499472</c:v>
                </c:pt>
                <c:pt idx="11">
                  <c:v>91.818181818199577</c:v>
                </c:pt>
                <c:pt idx="12">
                  <c:v>84.166666666699982</c:v>
                </c:pt>
                <c:pt idx="13">
                  <c:v>85.470085470100003</c:v>
                </c:pt>
                <c:pt idx="14">
                  <c:v>89.565217391299981</c:v>
                </c:pt>
                <c:pt idx="15">
                  <c:v>89.344262295099995</c:v>
                </c:pt>
                <c:pt idx="16">
                  <c:v>93.75</c:v>
                </c:pt>
                <c:pt idx="17">
                  <c:v>98.181818181799684</c:v>
                </c:pt>
                <c:pt idx="18">
                  <c:v>100</c:v>
                </c:pt>
                <c:pt idx="19">
                  <c:v>100</c:v>
                </c:pt>
                <c:pt idx="20">
                  <c:v>100</c:v>
                </c:pt>
                <c:pt idx="21">
                  <c:v>99.565030412099574</c:v>
                </c:pt>
                <c:pt idx="22">
                  <c:v>97.852918887199564</c:v>
                </c:pt>
                <c:pt idx="23">
                  <c:v>94.883003758699758</c:v>
                </c:pt>
                <c:pt idx="24">
                  <c:v>94.033574699100271</c:v>
                </c:pt>
                <c:pt idx="25">
                  <c:v>89.665877675199539</c:v>
                </c:pt>
                <c:pt idx="26">
                  <c:v>94.085146943399948</c:v>
                </c:pt>
                <c:pt idx="27">
                  <c:v>98.505951679500001</c:v>
                </c:pt>
                <c:pt idx="28">
                  <c:v>81.514712658700006</c:v>
                </c:pt>
                <c:pt idx="29">
                  <c:v>82.1436799385</c:v>
                </c:pt>
                <c:pt idx="30">
                  <c:v>85.419037008000004</c:v>
                </c:pt>
                <c:pt idx="31">
                  <c:v>83.044366401100319</c:v>
                </c:pt>
                <c:pt idx="32">
                  <c:v>82.639334658699553</c:v>
                </c:pt>
                <c:pt idx="33">
                  <c:v>82.324667654099983</c:v>
                </c:pt>
              </c:numCache>
            </c:numRef>
          </c:val>
        </c:ser>
        <c:ser>
          <c:idx val="8"/>
          <c:order val="12"/>
          <c:tx>
            <c:strRef>
              <c:f>'Terms of Trade'!$A$22</c:f>
              <c:strCache>
                <c:ptCount val="1"/>
                <c:pt idx="0">
                  <c:v>Mauritius</c:v>
                </c:pt>
              </c:strCache>
            </c:strRef>
          </c:tx>
          <c:spPr>
            <a:ln cmpd="dbl"/>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Trade'!$B$22:$AI$22</c:f>
              <c:numCache>
                <c:formatCode>0.0</c:formatCode>
                <c:ptCount val="34"/>
                <c:pt idx="0">
                  <c:v>92.5</c:v>
                </c:pt>
                <c:pt idx="1">
                  <c:v>82.417582417600002</c:v>
                </c:pt>
                <c:pt idx="2">
                  <c:v>78.048780487800002</c:v>
                </c:pt>
                <c:pt idx="3">
                  <c:v>79.746835442999981</c:v>
                </c:pt>
                <c:pt idx="4">
                  <c:v>81.333333333299564</c:v>
                </c:pt>
                <c:pt idx="5">
                  <c:v>80.281690140799981</c:v>
                </c:pt>
                <c:pt idx="6">
                  <c:v>87.012987012999545</c:v>
                </c:pt>
                <c:pt idx="7">
                  <c:v>96.385542168699516</c:v>
                </c:pt>
                <c:pt idx="8">
                  <c:v>96.629213483100301</c:v>
                </c:pt>
                <c:pt idx="9">
                  <c:v>93.333333333299564</c:v>
                </c:pt>
                <c:pt idx="10">
                  <c:v>92.631578947399959</c:v>
                </c:pt>
                <c:pt idx="11">
                  <c:v>94.174757281599568</c:v>
                </c:pt>
                <c:pt idx="12">
                  <c:v>93.137254901999995</c:v>
                </c:pt>
                <c:pt idx="13">
                  <c:v>90.566037735799569</c:v>
                </c:pt>
                <c:pt idx="14">
                  <c:v>89.215686274500001</c:v>
                </c:pt>
                <c:pt idx="15">
                  <c:v>88.495575221199999</c:v>
                </c:pt>
                <c:pt idx="16">
                  <c:v>90.677966101699553</c:v>
                </c:pt>
                <c:pt idx="17">
                  <c:v>91.379310344799563</c:v>
                </c:pt>
                <c:pt idx="18">
                  <c:v>94.174757281599568</c:v>
                </c:pt>
                <c:pt idx="19">
                  <c:v>96.938775510199577</c:v>
                </c:pt>
                <c:pt idx="20">
                  <c:v>100</c:v>
                </c:pt>
                <c:pt idx="21">
                  <c:v>94.521819870000002</c:v>
                </c:pt>
                <c:pt idx="22">
                  <c:v>98.138297872299574</c:v>
                </c:pt>
                <c:pt idx="23">
                  <c:v>104.44444444440038</c:v>
                </c:pt>
                <c:pt idx="24">
                  <c:v>100.84210526320012</c:v>
                </c:pt>
                <c:pt idx="25">
                  <c:v>91.916439600399997</c:v>
                </c:pt>
                <c:pt idx="26">
                  <c:v>86.370967741900003</c:v>
                </c:pt>
                <c:pt idx="27">
                  <c:v>85.880781366699424</c:v>
                </c:pt>
                <c:pt idx="28">
                  <c:v>76.184802834599424</c:v>
                </c:pt>
                <c:pt idx="29">
                  <c:v>80.518243007799981</c:v>
                </c:pt>
                <c:pt idx="30">
                  <c:v>72.766809636600001</c:v>
                </c:pt>
                <c:pt idx="31">
                  <c:v>71.047335788900227</c:v>
                </c:pt>
                <c:pt idx="32">
                  <c:v>71.664478601699685</c:v>
                </c:pt>
                <c:pt idx="33">
                  <c:v>75.997674853800007</c:v>
                </c:pt>
              </c:numCache>
            </c:numRef>
          </c:val>
        </c:ser>
        <c:marker val="1"/>
        <c:axId val="115297664"/>
        <c:axId val="116490240"/>
      </c:lineChart>
      <c:catAx>
        <c:axId val="115297664"/>
        <c:scaling>
          <c:orientation val="minMax"/>
        </c:scaling>
        <c:axPos val="b"/>
        <c:numFmt formatCode="General" sourceLinked="1"/>
        <c:tickLblPos val="nextTo"/>
        <c:txPr>
          <a:bodyPr rot="-5400000" vert="horz"/>
          <a:lstStyle/>
          <a:p>
            <a:pPr>
              <a:defRPr lang="en-GB" sz="1200"/>
            </a:pPr>
            <a:endParaRPr lang="en-US"/>
          </a:p>
        </c:txPr>
        <c:crossAx val="116490240"/>
        <c:crosses val="autoZero"/>
        <c:auto val="1"/>
        <c:lblAlgn val="ctr"/>
        <c:lblOffset val="100"/>
        <c:tickLblSkip val="2"/>
      </c:catAx>
      <c:valAx>
        <c:axId val="116490240"/>
        <c:scaling>
          <c:orientation val="minMax"/>
          <c:max val="400"/>
        </c:scaling>
        <c:axPos val="l"/>
        <c:majorGridlines>
          <c:spPr>
            <a:ln w="3175">
              <a:solidFill>
                <a:sysClr val="windowText" lastClr="000000">
                  <a:alpha val="9000"/>
                </a:sysClr>
              </a:solidFill>
              <a:prstDash val="sysDash"/>
            </a:ln>
          </c:spPr>
        </c:majorGridlines>
        <c:numFmt formatCode="0" sourceLinked="0"/>
        <c:tickLblPos val="nextTo"/>
        <c:txPr>
          <a:bodyPr/>
          <a:lstStyle/>
          <a:p>
            <a:pPr>
              <a:defRPr lang="en-GB" sz="1200"/>
            </a:pPr>
            <a:endParaRPr lang="en-US"/>
          </a:p>
        </c:txPr>
        <c:crossAx val="115297664"/>
        <c:crosses val="autoZero"/>
        <c:crossBetween val="between"/>
      </c:valAx>
    </c:plotArea>
    <c:legend>
      <c:legendPos val="r"/>
      <c:layout>
        <c:manualLayout>
          <c:xMode val="edge"/>
          <c:yMode val="edge"/>
          <c:x val="0.73941173652678704"/>
          <c:y val="0.29376997858413201"/>
          <c:w val="0.22823622047244202"/>
          <c:h val="0.45073808420563927"/>
        </c:manualLayout>
      </c:layout>
      <c:txPr>
        <a:bodyPr/>
        <a:lstStyle/>
        <a:p>
          <a:pPr>
            <a:defRPr lang="en-GB" sz="1200"/>
          </a:pPr>
          <a:endParaRPr lang="en-US"/>
        </a:p>
      </c:txPr>
    </c:legend>
    <c:plotVisOnly val="1"/>
  </c:chart>
  <c:spPr>
    <a:ln>
      <a:noFill/>
    </a:ln>
  </c:spPr>
  <c:txPr>
    <a:bodyPr/>
    <a:lstStyle/>
    <a:p>
      <a:pPr>
        <a:defRPr sz="1000">
          <a:latin typeface="Arial" pitchFamily="34" charset="0"/>
          <a:cs typeface="Arial" pitchFamily="34" charset="0"/>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250" dirty="0"/>
              <a:t>Nigeria External </a:t>
            </a:r>
            <a:r>
              <a:rPr lang="en-GB" sz="1250" dirty="0" smtClean="0"/>
              <a:t>Accounts</a:t>
            </a:r>
            <a:r>
              <a:rPr lang="en-GB" sz="1250" baseline="0" dirty="0" smtClean="0"/>
              <a:t> </a:t>
            </a:r>
            <a:r>
              <a:rPr lang="en-GB" sz="1050" b="1" dirty="0" smtClean="0"/>
              <a:t>(</a:t>
            </a:r>
            <a:r>
              <a:rPr lang="en-GB" sz="1050" b="1" dirty="0" err="1" smtClean="0"/>
              <a:t>US$mn</a:t>
            </a:r>
            <a:r>
              <a:rPr lang="en-GB" sz="1050" b="1" dirty="0" smtClean="0"/>
              <a:t>)</a:t>
            </a:r>
          </a:p>
          <a:p>
            <a:pPr>
              <a:defRPr lang="en-GB"/>
            </a:pPr>
            <a:r>
              <a:rPr lang="en-GB" sz="1050" b="0" dirty="0" smtClean="0"/>
              <a:t>Flight capital</a:t>
            </a:r>
            <a:endParaRPr lang="en-GB" sz="1050" b="0" dirty="0"/>
          </a:p>
        </c:rich>
      </c:tx>
      <c:layout>
        <c:manualLayout>
          <c:xMode val="edge"/>
          <c:yMode val="edge"/>
          <c:x val="0.27570258111799312"/>
          <c:y val="3.723170816438609E-2"/>
        </c:manualLayout>
      </c:layout>
      <c:overlay val="1"/>
    </c:title>
    <c:plotArea>
      <c:layout>
        <c:manualLayout>
          <c:layoutTarget val="inner"/>
          <c:xMode val="edge"/>
          <c:yMode val="edge"/>
          <c:x val="0.15560579927509074"/>
          <c:y val="0.14651110863687744"/>
          <c:w val="0.80947356580427166"/>
          <c:h val="0.74806485342989815"/>
        </c:manualLayout>
      </c:layout>
      <c:barChart>
        <c:barDir val="col"/>
        <c:grouping val="stacked"/>
        <c:ser>
          <c:idx val="0"/>
          <c:order val="0"/>
          <c:tx>
            <c:v>Current Account</c:v>
          </c:tx>
          <c:spPr>
            <a:solidFill>
              <a:schemeClr val="accent5">
                <a:lumMod val="75000"/>
              </a:schemeClr>
            </a:solidFill>
          </c:spPr>
          <c:cat>
            <c:numRef>
              <c:f>'External Accounts'!$F$3:$O$3</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'External Accounts'!$F$4:$O$4</c:f>
              <c:numCache>
                <c:formatCode>#,##0</c:formatCode>
                <c:ptCount val="10"/>
                <c:pt idx="0">
                  <c:v>37225.054790350812</c:v>
                </c:pt>
                <c:pt idx="1">
                  <c:v>36844.480496000011</c:v>
                </c:pt>
                <c:pt idx="2">
                  <c:v>27880.52919999999</c:v>
                </c:pt>
                <c:pt idx="3">
                  <c:v>29339.300665395222</c:v>
                </c:pt>
                <c:pt idx="4">
                  <c:v>14021.118793259267</c:v>
                </c:pt>
                <c:pt idx="5">
                  <c:v>13269.47</c:v>
                </c:pt>
                <c:pt idx="6">
                  <c:v>10757.464478782098</c:v>
                </c:pt>
                <c:pt idx="7">
                  <c:v>17515.510857618257</c:v>
                </c:pt>
                <c:pt idx="8">
                  <c:v>19205.146279854096</c:v>
                </c:pt>
                <c:pt idx="9">
                  <c:v>1278.6867191111751</c:v>
                </c:pt>
              </c:numCache>
            </c:numRef>
          </c:val>
        </c:ser>
        <c:ser>
          <c:idx val="1"/>
          <c:order val="1"/>
          <c:tx>
            <c:v>Other Investment Assets</c:v>
          </c:tx>
          <c:spPr>
            <a:solidFill>
              <a:schemeClr val="bg1">
                <a:lumMod val="75000"/>
              </a:schemeClr>
            </a:solidFill>
          </c:spPr>
          <c:val>
            <c:numRef>
              <c:f>'External Accounts'!$F$5:$O$5</c:f>
              <c:numCache>
                <c:formatCode>#,##0</c:formatCode>
                <c:ptCount val="10"/>
                <c:pt idx="0">
                  <c:v>-1322.2999771706911</c:v>
                </c:pt>
                <c:pt idx="1">
                  <c:v>-6254.38</c:v>
                </c:pt>
                <c:pt idx="2">
                  <c:v>-13341.170000000002</c:v>
                </c:pt>
                <c:pt idx="3">
                  <c:v>-10831.855916077662</c:v>
                </c:pt>
                <c:pt idx="4">
                  <c:v>-6559.6986060394001</c:v>
                </c:pt>
                <c:pt idx="5">
                  <c:v>-13611.38</c:v>
                </c:pt>
                <c:pt idx="6">
                  <c:v>-17537.690403181441</c:v>
                </c:pt>
                <c:pt idx="7">
                  <c:v>-22802.430503984688</c:v>
                </c:pt>
                <c:pt idx="8">
                  <c:v>-10358.412442560013</c:v>
                </c:pt>
                <c:pt idx="9">
                  <c:v>-10908.07234713383</c:v>
                </c:pt>
              </c:numCache>
            </c:numRef>
          </c:val>
        </c:ser>
        <c:ser>
          <c:idx val="2"/>
          <c:order val="2"/>
          <c:tx>
            <c:v>Net Errors &amp; Omissions</c:v>
          </c:tx>
          <c:spPr>
            <a:solidFill>
              <a:schemeClr val="accent3">
                <a:lumMod val="75000"/>
              </a:schemeClr>
            </a:solidFill>
          </c:spPr>
          <c:val>
            <c:numRef>
              <c:f>'External Accounts'!$F$6:$O$6</c:f>
              <c:numCache>
                <c:formatCode>#,##0</c:formatCode>
                <c:ptCount val="10"/>
                <c:pt idx="0">
                  <c:v>-18224.368769500034</c:v>
                </c:pt>
                <c:pt idx="1">
                  <c:v>-17304.501908186096</c:v>
                </c:pt>
                <c:pt idx="2">
                  <c:v>-14522.678581791972</c:v>
                </c:pt>
                <c:pt idx="3">
                  <c:v>-20914.602699242241</c:v>
                </c:pt>
                <c:pt idx="4">
                  <c:v>-26668.622072742357</c:v>
                </c:pt>
                <c:pt idx="5">
                  <c:v>-15327.04</c:v>
                </c:pt>
                <c:pt idx="6">
                  <c:v>-5308.7741624863411</c:v>
                </c:pt>
                <c:pt idx="7">
                  <c:v>-5039.0539820260665</c:v>
                </c:pt>
                <c:pt idx="8">
                  <c:v>-26953.979153808697</c:v>
                </c:pt>
                <c:pt idx="9">
                  <c:v>-14407.588911268938</c:v>
                </c:pt>
              </c:numCache>
            </c:numRef>
          </c:val>
        </c:ser>
        <c:gapWidth val="52"/>
        <c:overlap val="100"/>
        <c:axId val="183996800"/>
        <c:axId val="184324480"/>
      </c:barChart>
      <c:catAx>
        <c:axId val="183996800"/>
        <c:scaling>
          <c:orientation val="minMax"/>
        </c:scaling>
        <c:axPos val="b"/>
        <c:numFmt formatCode="General" sourceLinked="1"/>
        <c:tickLblPos val="low"/>
        <c:txPr>
          <a:bodyPr/>
          <a:lstStyle/>
          <a:p>
            <a:pPr>
              <a:defRPr lang="en-GB"/>
            </a:pPr>
            <a:endParaRPr lang="en-US"/>
          </a:p>
        </c:txPr>
        <c:crossAx val="184324480"/>
        <c:crosses val="autoZero"/>
        <c:auto val="1"/>
        <c:lblAlgn val="ctr"/>
        <c:lblOffset val="100"/>
        <c:tickLblSkip val="1"/>
      </c:catAx>
      <c:valAx>
        <c:axId val="184324480"/>
        <c:scaling>
          <c:orientation val="minMax"/>
          <c:max val="45000"/>
          <c:min val="-45000"/>
        </c:scaling>
        <c:axPos val="l"/>
        <c:majorGridlines>
          <c:spPr>
            <a:ln>
              <a:solidFill>
                <a:sysClr val="windowText" lastClr="000000">
                  <a:alpha val="9000"/>
                </a:sysClr>
              </a:solidFill>
              <a:prstDash val="sysDash"/>
            </a:ln>
          </c:spPr>
        </c:majorGridlines>
        <c:numFmt formatCode="#,##0" sourceLinked="1"/>
        <c:tickLblPos val="nextTo"/>
        <c:txPr>
          <a:bodyPr/>
          <a:lstStyle/>
          <a:p>
            <a:pPr>
              <a:defRPr lang="en-GB"/>
            </a:pPr>
            <a:endParaRPr lang="en-US"/>
          </a:p>
        </c:txPr>
        <c:crossAx val="183996800"/>
        <c:crosses val="autoZero"/>
        <c:crossBetween val="between"/>
        <c:majorUnit val="15000"/>
      </c:valAx>
    </c:plotArea>
    <c:legend>
      <c:legendPos val="t"/>
      <c:layout>
        <c:manualLayout>
          <c:xMode val="edge"/>
          <c:yMode val="edge"/>
          <c:x val="0.50435680105243019"/>
          <c:y val="0.16972147457499476"/>
          <c:w val="0.49236495438070466"/>
          <c:h val="0.14309849426716537"/>
        </c:manualLayout>
      </c:layout>
      <c:spPr>
        <a:solidFill>
          <a:schemeClr val="bg1"/>
        </a:solidFill>
      </c:spPr>
      <c:txPr>
        <a:bodyPr/>
        <a:lstStyle/>
        <a:p>
          <a:pPr>
            <a:defRPr lang="en-GB"/>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250" dirty="0">
                <a:latin typeface="Arial" pitchFamily="34" charset="0"/>
                <a:cs typeface="Arial" pitchFamily="34" charset="0"/>
              </a:rPr>
              <a:t>Kenya External</a:t>
            </a:r>
            <a:r>
              <a:rPr lang="en-GB" sz="1250" baseline="0" dirty="0">
                <a:latin typeface="Arial" pitchFamily="34" charset="0"/>
                <a:cs typeface="Arial" pitchFamily="34" charset="0"/>
              </a:rPr>
              <a:t> </a:t>
            </a:r>
            <a:r>
              <a:rPr lang="en-GB" sz="1250" baseline="0" dirty="0" err="1" smtClean="0">
                <a:latin typeface="Arial" pitchFamily="34" charset="0"/>
                <a:cs typeface="Arial" pitchFamily="34" charset="0"/>
              </a:rPr>
              <a:t>Acounts</a:t>
            </a:r>
            <a:r>
              <a:rPr lang="en-GB" sz="1250" baseline="0" dirty="0">
                <a:latin typeface="Arial" pitchFamily="34" charset="0"/>
                <a:cs typeface="Arial" pitchFamily="34" charset="0"/>
              </a:rPr>
              <a:t> </a:t>
            </a:r>
            <a:r>
              <a:rPr lang="en-GB" sz="1050" b="1" baseline="0" dirty="0" smtClean="0">
                <a:latin typeface="Arial" pitchFamily="34" charset="0"/>
                <a:cs typeface="Arial" pitchFamily="34" charset="0"/>
              </a:rPr>
              <a:t>(</a:t>
            </a:r>
            <a:r>
              <a:rPr lang="en-GB" sz="1050" b="1" baseline="0" dirty="0" err="1" smtClean="0">
                <a:latin typeface="Arial" pitchFamily="34" charset="0"/>
                <a:cs typeface="Arial" pitchFamily="34" charset="0"/>
              </a:rPr>
              <a:t>US$mn</a:t>
            </a:r>
            <a:r>
              <a:rPr lang="en-GB" sz="1050" b="1" baseline="0" dirty="0" smtClean="0">
                <a:latin typeface="Arial" pitchFamily="34" charset="0"/>
                <a:cs typeface="Arial" pitchFamily="34" charset="0"/>
              </a:rPr>
              <a:t>)</a:t>
            </a:r>
          </a:p>
          <a:p>
            <a:pPr>
              <a:defRPr lang="en-GB"/>
            </a:pPr>
            <a:r>
              <a:rPr lang="en-GB" sz="1050" b="0" baseline="0" dirty="0" smtClean="0">
                <a:latin typeface="Arial" pitchFamily="34" charset="0"/>
                <a:cs typeface="Arial" pitchFamily="34" charset="0"/>
              </a:rPr>
              <a:t>“Refugee” Capital</a:t>
            </a:r>
            <a:endParaRPr lang="en-GB" sz="1050" b="0" dirty="0">
              <a:latin typeface="Arial" pitchFamily="34" charset="0"/>
              <a:cs typeface="Arial" pitchFamily="34" charset="0"/>
            </a:endParaRPr>
          </a:p>
        </c:rich>
      </c:tx>
      <c:overlay val="1"/>
    </c:title>
    <c:plotArea>
      <c:layout>
        <c:manualLayout>
          <c:layoutTarget val="inner"/>
          <c:xMode val="edge"/>
          <c:yMode val="edge"/>
          <c:x val="0.10785606115538565"/>
          <c:y val="0.13727779916859034"/>
          <c:w val="0.85101195733580481"/>
          <c:h val="0.76179733440348241"/>
        </c:manualLayout>
      </c:layout>
      <c:barChart>
        <c:barDir val="col"/>
        <c:grouping val="stacked"/>
        <c:ser>
          <c:idx val="0"/>
          <c:order val="0"/>
          <c:tx>
            <c:v>Current Account</c:v>
          </c:tx>
          <c:spPr>
            <a:solidFill>
              <a:schemeClr val="accent5">
                <a:lumMod val="75000"/>
              </a:schemeClr>
            </a:solidFill>
          </c:spPr>
          <c:cat>
            <c:numRef>
              <c:f>'[3]Annual BoP'!$H$2:$Q$2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'External Accounts'!$F$11:$O$11</c:f>
              <c:numCache>
                <c:formatCode>#,##0</c:formatCode>
                <c:ptCount val="10"/>
                <c:pt idx="0">
                  <c:v>-252.32435652082791</c:v>
                </c:pt>
                <c:pt idx="1">
                  <c:v>-478.83052398960695</c:v>
                </c:pt>
                <c:pt idx="2">
                  <c:v>-1032.0606377961251</c:v>
                </c:pt>
                <c:pt idx="3">
                  <c:v>-1920.9811233486539</c:v>
                </c:pt>
                <c:pt idx="4">
                  <c:v>-1604.8712379770398</c:v>
                </c:pt>
                <c:pt idx="5">
                  <c:v>-2368.6721441823479</c:v>
                </c:pt>
                <c:pt idx="6">
                  <c:v>-3830.3773000666206</c:v>
                </c:pt>
                <c:pt idx="7">
                  <c:v>-4255.105783070765</c:v>
                </c:pt>
                <c:pt idx="8">
                  <c:v>-4788.2655973928713</c:v>
                </c:pt>
                <c:pt idx="9">
                  <c:v>-6097.3976342129254</c:v>
                </c:pt>
              </c:numCache>
            </c:numRef>
          </c:val>
        </c:ser>
        <c:ser>
          <c:idx val="4"/>
          <c:order val="1"/>
          <c:tx>
            <c:v>Other Investment Liabilities</c:v>
          </c:tx>
          <c:spPr>
            <a:solidFill>
              <a:schemeClr val="bg1">
                <a:lumMod val="75000"/>
              </a:schemeClr>
            </a:solidFill>
          </c:spPr>
          <c:cat>
            <c:numRef>
              <c:f>'[3]Annual BoP'!$H$2:$Q$2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'External Accounts'!$F$12:$O$12</c:f>
              <c:numCache>
                <c:formatCode>#,##0</c:formatCode>
                <c:ptCount val="10"/>
                <c:pt idx="0">
                  <c:v>1093.6261505964626</c:v>
                </c:pt>
                <c:pt idx="1">
                  <c:v>1150.4193211343402</c:v>
                </c:pt>
                <c:pt idx="2">
                  <c:v>2087.8445877944523</c:v>
                </c:pt>
                <c:pt idx="3">
                  <c:v>2141.9073222906372</c:v>
                </c:pt>
                <c:pt idx="4">
                  <c:v>2072.7841555486598</c:v>
                </c:pt>
                <c:pt idx="5">
                  <c:v>2307.9272525336751</c:v>
                </c:pt>
                <c:pt idx="6">
                  <c:v>4479.8138365252034</c:v>
                </c:pt>
                <c:pt idx="7">
                  <c:v>4930.0274069838524</c:v>
                </c:pt>
                <c:pt idx="8">
                  <c:v>5769.7126391181746</c:v>
                </c:pt>
                <c:pt idx="9">
                  <c:v>6691.1260236579174</c:v>
                </c:pt>
              </c:numCache>
            </c:numRef>
          </c:val>
        </c:ser>
        <c:ser>
          <c:idx val="5"/>
          <c:order val="2"/>
          <c:tx>
            <c:v>Net Errors &amp; Omissions</c:v>
          </c:tx>
          <c:spPr>
            <a:solidFill>
              <a:schemeClr val="accent3">
                <a:lumMod val="75000"/>
              </a:schemeClr>
            </a:solidFill>
          </c:spPr>
          <c:cat>
            <c:numRef>
              <c:f>'[3]Annual BoP'!$H$2:$Q$2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'External Accounts'!$F$13:$O$13</c:f>
              <c:numCache>
                <c:formatCode>#,##0</c:formatCode>
                <c:ptCount val="10"/>
                <c:pt idx="0">
                  <c:v>-233.44933514965339</c:v>
                </c:pt>
                <c:pt idx="1">
                  <c:v>210.67766363695111</c:v>
                </c:pt>
                <c:pt idx="2">
                  <c:v>-257.94088483349651</c:v>
                </c:pt>
                <c:pt idx="3">
                  <c:v>239.16688347353508</c:v>
                </c:pt>
                <c:pt idx="4">
                  <c:v>114.21811976419492</c:v>
                </c:pt>
                <c:pt idx="5">
                  <c:v>175.444574861484</c:v>
                </c:pt>
                <c:pt idx="6">
                  <c:v>331.68250870295469</c:v>
                </c:pt>
                <c:pt idx="7">
                  <c:v>529.51475836504551</c:v>
                </c:pt>
                <c:pt idx="8">
                  <c:v>248.92353363509872</c:v>
                </c:pt>
                <c:pt idx="9">
                  <c:v>-1408.7409008189254</c:v>
                </c:pt>
              </c:numCache>
            </c:numRef>
          </c:val>
        </c:ser>
        <c:gapWidth val="52"/>
        <c:overlap val="100"/>
        <c:axId val="185489664"/>
        <c:axId val="185509376"/>
      </c:barChart>
      <c:catAx>
        <c:axId val="185489664"/>
        <c:scaling>
          <c:orientation val="minMax"/>
        </c:scaling>
        <c:axPos val="b"/>
        <c:numFmt formatCode="General" sourceLinked="1"/>
        <c:tickLblPos val="low"/>
        <c:txPr>
          <a:bodyPr rot="0" vert="horz"/>
          <a:lstStyle/>
          <a:p>
            <a:pPr>
              <a:defRPr lang="en-GB" sz="1000">
                <a:latin typeface="Arial" pitchFamily="34" charset="0"/>
                <a:cs typeface="Arial" pitchFamily="34" charset="0"/>
              </a:defRPr>
            </a:pPr>
            <a:endParaRPr lang="en-US"/>
          </a:p>
        </c:txPr>
        <c:crossAx val="185509376"/>
        <c:crosses val="autoZero"/>
        <c:auto val="1"/>
        <c:lblAlgn val="ctr"/>
        <c:lblOffset val="100"/>
        <c:tickLblSkip val="1"/>
      </c:catAx>
      <c:valAx>
        <c:axId val="185509376"/>
        <c:scaling>
          <c:orientation val="minMax"/>
          <c:max val="8000"/>
          <c:min val="-8000"/>
        </c:scaling>
        <c:axPos val="l"/>
        <c:majorGridlines>
          <c:spPr>
            <a:ln>
              <a:solidFill>
                <a:sysClr val="windowText" lastClr="000000">
                  <a:alpha val="10000"/>
                </a:sysClr>
              </a:solidFill>
              <a:prstDash val="sysDot"/>
            </a:ln>
          </c:spPr>
        </c:majorGridlines>
        <c:numFmt formatCode="#,##0" sourceLinked="1"/>
        <c:tickLblPos val="nextTo"/>
        <c:txPr>
          <a:bodyPr/>
          <a:lstStyle/>
          <a:p>
            <a:pPr>
              <a:defRPr lang="en-GB" sz="1000">
                <a:latin typeface="Arial" pitchFamily="34" charset="0"/>
                <a:cs typeface="Arial" pitchFamily="34" charset="0"/>
              </a:defRPr>
            </a:pPr>
            <a:endParaRPr lang="en-US"/>
          </a:p>
        </c:txPr>
        <c:crossAx val="185489664"/>
        <c:crosses val="autoZero"/>
        <c:crossBetween val="between"/>
      </c:valAx>
    </c:plotArea>
    <c:legend>
      <c:legendPos val="b"/>
      <c:layout>
        <c:manualLayout>
          <c:xMode val="edge"/>
          <c:yMode val="edge"/>
          <c:x val="0.13725911466732388"/>
          <c:y val="0.15625627037023068"/>
          <c:w val="0.44887903096619969"/>
          <c:h val="0.15037950444873638"/>
        </c:manualLayout>
      </c:layout>
      <c:spPr>
        <a:solidFill>
          <a:schemeClr val="bg1"/>
        </a:solidFill>
      </c:spPr>
      <c:txPr>
        <a:bodyPr/>
        <a:lstStyle/>
        <a:p>
          <a:pPr>
            <a:defRPr lang="en-GB" sz="1000">
              <a:latin typeface="Arial" pitchFamily="34" charset="0"/>
              <a:cs typeface="Arial" pitchFamily="34" charset="0"/>
            </a:defRPr>
          </a:pPr>
          <a:endParaRPr lang="en-US"/>
        </a:p>
      </c:txPr>
    </c:legend>
    <c:plotVisOnly val="1"/>
    <c:dispBlanksAs val="zero"/>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REER-Implied</a:t>
            </a:r>
            <a:r>
              <a:rPr lang="en-GB" sz="1450" baseline="0" dirty="0"/>
              <a:t> Over/Under Valuation</a:t>
            </a:r>
          </a:p>
          <a:p>
            <a:pPr>
              <a:defRPr lang="en-GB"/>
            </a:pPr>
            <a:r>
              <a:rPr lang="en-GB" sz="1200" b="0" dirty="0"/>
              <a:t>Adjustment</a:t>
            </a:r>
            <a:r>
              <a:rPr lang="en-GB" sz="1200" b="0" baseline="0" dirty="0"/>
              <a:t> Required to Bring REER = 100</a:t>
            </a:r>
            <a:endParaRPr lang="en-GB" sz="1200" b="0" dirty="0"/>
          </a:p>
        </c:rich>
      </c:tx>
      <c:overlay val="1"/>
      <c:spPr>
        <a:solidFill>
          <a:schemeClr val="bg1"/>
        </a:solidFill>
      </c:spPr>
    </c:title>
    <c:plotArea>
      <c:layout>
        <c:manualLayout>
          <c:layoutTarget val="inner"/>
          <c:xMode val="edge"/>
          <c:yMode val="edge"/>
          <c:x val="7.9934622776615394E-2"/>
          <c:y val="8.7824351297405207E-2"/>
          <c:w val="0.8903155462565151"/>
          <c:h val="0.62695930972700276"/>
        </c:manualLayout>
      </c:layout>
      <c:barChart>
        <c:barDir val="col"/>
        <c:grouping val="clustered"/>
        <c:ser>
          <c:idx val="0"/>
          <c:order val="0"/>
          <c:spPr>
            <a:solidFill>
              <a:schemeClr val="bg1">
                <a:lumMod val="50000"/>
              </a:schemeClr>
            </a:solidFill>
          </c:spPr>
          <c:dPt>
            <c:idx val="10"/>
            <c:spPr>
              <a:solidFill>
                <a:srgbClr val="00B050"/>
              </a:solidFill>
            </c:spPr>
          </c:dPt>
          <c:cat>
            <c:strRef>
              <c:f>'Hard Coating'!$A$3:$A$36</c:f>
              <c:strCache>
                <c:ptCount val="34"/>
                <c:pt idx="0">
                  <c:v>Mozamb.</c:v>
                </c:pt>
                <c:pt idx="1">
                  <c:v>Ghana</c:v>
                </c:pt>
                <c:pt idx="2">
                  <c:v>Mexico</c:v>
                </c:pt>
                <c:pt idx="3">
                  <c:v>Turkey</c:v>
                </c:pt>
                <c:pt idx="4">
                  <c:v>Canada</c:v>
                </c:pt>
                <c:pt idx="5">
                  <c:v>Ukraine</c:v>
                </c:pt>
                <c:pt idx="6">
                  <c:v>UK</c:v>
                </c:pt>
                <c:pt idx="7">
                  <c:v>South Africa</c:v>
                </c:pt>
                <c:pt idx="8">
                  <c:v>Sweden</c:v>
                </c:pt>
                <c:pt idx="9">
                  <c:v>Tunisia</c:v>
                </c:pt>
                <c:pt idx="10">
                  <c:v>Nigeria</c:v>
                </c:pt>
                <c:pt idx="11">
                  <c:v>Korea</c:v>
                </c:pt>
                <c:pt idx="12">
                  <c:v>Denmark</c:v>
                </c:pt>
                <c:pt idx="13">
                  <c:v>Brazil</c:v>
                </c:pt>
                <c:pt idx="14">
                  <c:v>Gabon</c:v>
                </c:pt>
                <c:pt idx="15">
                  <c:v>Chile</c:v>
                </c:pt>
                <c:pt idx="16">
                  <c:v>Bulgaria</c:v>
                </c:pt>
                <c:pt idx="17">
                  <c:v>Côte d'Ivoire</c:v>
                </c:pt>
                <c:pt idx="18">
                  <c:v>Zambia</c:v>
                </c:pt>
                <c:pt idx="19">
                  <c:v>Uganda</c:v>
                </c:pt>
                <c:pt idx="20">
                  <c:v>Thailand</c:v>
                </c:pt>
                <c:pt idx="21">
                  <c:v>New Zealand</c:v>
                </c:pt>
                <c:pt idx="22">
                  <c:v>DR Congo</c:v>
                </c:pt>
                <c:pt idx="23">
                  <c:v>Japan</c:v>
                </c:pt>
                <c:pt idx="24">
                  <c:v>Philippines</c:v>
                </c:pt>
                <c:pt idx="25">
                  <c:v>Sri Lanka</c:v>
                </c:pt>
                <c:pt idx="26">
                  <c:v>Mongolia</c:v>
                </c:pt>
                <c:pt idx="27">
                  <c:v>Seychelles</c:v>
                </c:pt>
                <c:pt idx="28">
                  <c:v>Cambodia</c:v>
                </c:pt>
                <c:pt idx="29">
                  <c:v>Kenya</c:v>
                </c:pt>
                <c:pt idx="30">
                  <c:v>Angola</c:v>
                </c:pt>
                <c:pt idx="31">
                  <c:v>Vietnam</c:v>
                </c:pt>
                <c:pt idx="32">
                  <c:v>Uruguay</c:v>
                </c:pt>
                <c:pt idx="33">
                  <c:v>Lao P.D.R.</c:v>
                </c:pt>
              </c:strCache>
            </c:strRef>
          </c:cat>
          <c:val>
            <c:numRef>
              <c:f>'Hard Coating'!$F$3:$F$36</c:f>
              <c:numCache>
                <c:formatCode>#,##0.00</c:formatCode>
                <c:ptCount val="34"/>
                <c:pt idx="0">
                  <c:v>-38.343048281175001</c:v>
                </c:pt>
                <c:pt idx="1">
                  <c:v>-25.734076295399518</c:v>
                </c:pt>
                <c:pt idx="2">
                  <c:v>-24.476931843999253</c:v>
                </c:pt>
                <c:pt idx="3">
                  <c:v>-17.6585776375818</c:v>
                </c:pt>
                <c:pt idx="4">
                  <c:v>-17.547452022577254</c:v>
                </c:pt>
                <c:pt idx="5">
                  <c:v>-16.160799805846789</c:v>
                </c:pt>
                <c:pt idx="6">
                  <c:v>-12.728966994601937</c:v>
                </c:pt>
                <c:pt idx="7">
                  <c:v>-11.97420258112702</c:v>
                </c:pt>
                <c:pt idx="8">
                  <c:v>-10.870836712756384</c:v>
                </c:pt>
                <c:pt idx="9">
                  <c:v>-8.3572606438786945</c:v>
                </c:pt>
                <c:pt idx="10">
                  <c:v>-8.261319055779623</c:v>
                </c:pt>
                <c:pt idx="11">
                  <c:v>-6.2135450010339364</c:v>
                </c:pt>
                <c:pt idx="12">
                  <c:v>-2.8294275119421641</c:v>
                </c:pt>
                <c:pt idx="13">
                  <c:v>-2.1498189391205704</c:v>
                </c:pt>
                <c:pt idx="14">
                  <c:v>-0.31958581559074706</c:v>
                </c:pt>
                <c:pt idx="15">
                  <c:v>0.51868684649387709</c:v>
                </c:pt>
                <c:pt idx="16">
                  <c:v>0.98984739108528952</c:v>
                </c:pt>
                <c:pt idx="17">
                  <c:v>1.6192728499785309</c:v>
                </c:pt>
                <c:pt idx="18">
                  <c:v>1.4644837633781789</c:v>
                </c:pt>
                <c:pt idx="19">
                  <c:v>3.3718867983849643</c:v>
                </c:pt>
                <c:pt idx="20">
                  <c:v>6.3848666334371664</c:v>
                </c:pt>
                <c:pt idx="21">
                  <c:v>7.0941417325493115</c:v>
                </c:pt>
                <c:pt idx="22">
                  <c:v>8.4344502349791348</c:v>
                </c:pt>
                <c:pt idx="23">
                  <c:v>8.5717380707845088</c:v>
                </c:pt>
                <c:pt idx="24">
                  <c:v>15.553669481755851</c:v>
                </c:pt>
                <c:pt idx="25">
                  <c:v>16.266846821415214</c:v>
                </c:pt>
                <c:pt idx="26">
                  <c:v>17.228762988657884</c:v>
                </c:pt>
                <c:pt idx="27">
                  <c:v>22.029148422103617</c:v>
                </c:pt>
                <c:pt idx="28">
                  <c:v>30.437725286408561</c:v>
                </c:pt>
                <c:pt idx="29">
                  <c:v>40.145754566347421</c:v>
                </c:pt>
                <c:pt idx="30">
                  <c:v>40.710785392393547</c:v>
                </c:pt>
                <c:pt idx="31">
                  <c:v>42.955616661052474</c:v>
                </c:pt>
                <c:pt idx="32">
                  <c:v>57.762384444622221</c:v>
                </c:pt>
                <c:pt idx="33">
                  <c:v>59.705545065235853</c:v>
                </c:pt>
              </c:numCache>
            </c:numRef>
          </c:val>
        </c:ser>
        <c:gapWidth val="66"/>
        <c:axId val="197739648"/>
        <c:axId val="197779456"/>
      </c:barChart>
      <c:catAx>
        <c:axId val="197739648"/>
        <c:scaling>
          <c:orientation val="minMax"/>
        </c:scaling>
        <c:axPos val="b"/>
        <c:numFmt formatCode="General" sourceLinked="1"/>
        <c:tickLblPos val="low"/>
        <c:txPr>
          <a:bodyPr/>
          <a:lstStyle/>
          <a:p>
            <a:pPr>
              <a:defRPr lang="en-GB" sz="1200"/>
            </a:pPr>
            <a:endParaRPr lang="en-US"/>
          </a:p>
        </c:txPr>
        <c:crossAx val="197779456"/>
        <c:crosses val="autoZero"/>
        <c:auto val="1"/>
        <c:lblAlgn val="ctr"/>
        <c:lblOffset val="100"/>
        <c:tickLblSkip val="1"/>
      </c:catAx>
      <c:valAx>
        <c:axId val="197779456"/>
        <c:scaling>
          <c:orientation val="minMax"/>
        </c:scaling>
        <c:axPos val="l"/>
        <c:majorGridlines>
          <c:spPr>
            <a:ln>
              <a:solidFill>
                <a:sysClr val="windowText" lastClr="000000">
                  <a:alpha val="8000"/>
                </a:sysClr>
              </a:solidFill>
              <a:prstDash val="sysDash"/>
            </a:ln>
          </c:spPr>
        </c:majorGridlines>
        <c:numFmt formatCode="#,##0" sourceLinked="0"/>
        <c:tickLblPos val="nextTo"/>
        <c:txPr>
          <a:bodyPr/>
          <a:lstStyle/>
          <a:p>
            <a:pPr>
              <a:defRPr lang="en-GB" sz="1200"/>
            </a:pPr>
            <a:endParaRPr lang="en-US"/>
          </a:p>
        </c:txPr>
        <c:crossAx val="197739648"/>
        <c:crosses val="autoZero"/>
        <c:crossBetween val="between"/>
        <c:majorUnit val="15"/>
      </c:valAx>
    </c:plotArea>
    <c:plotVisOnly val="1"/>
  </c:chart>
  <c:spPr>
    <a:ln>
      <a:noFill/>
    </a:ln>
  </c:spPr>
  <c:txPr>
    <a:bodyPr/>
    <a:lstStyle/>
    <a:p>
      <a:pPr>
        <a:defRPr>
          <a:latin typeface="Arial" pitchFamily="34" charset="0"/>
          <a:cs typeface="Arial" pitchFamily="34" charset="0"/>
        </a:defRPr>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Real</a:t>
            </a:r>
            <a:r>
              <a:rPr lang="en-GB" sz="1450" baseline="0" dirty="0"/>
              <a:t> Interest Rates, %</a:t>
            </a:r>
          </a:p>
          <a:p>
            <a:pPr>
              <a:defRPr lang="en-GB"/>
            </a:pPr>
            <a:r>
              <a:rPr lang="en-GB" sz="1200" b="0" baseline="0" dirty="0"/>
              <a:t>(measured against 364-day T-bill or closest </a:t>
            </a:r>
            <a:r>
              <a:rPr lang="en-GB" sz="1200" b="0" baseline="0" dirty="0" err="1"/>
              <a:t>euqivalent</a:t>
            </a:r>
            <a:r>
              <a:rPr lang="en-GB" sz="1200" b="0" baseline="0" dirty="0"/>
              <a:t>)</a:t>
            </a:r>
            <a:endParaRPr lang="en-GB" sz="1200" b="0" dirty="0"/>
          </a:p>
        </c:rich>
      </c:tx>
      <c:overlay val="1"/>
    </c:title>
    <c:plotArea>
      <c:layout>
        <c:manualLayout>
          <c:layoutTarget val="inner"/>
          <c:xMode val="edge"/>
          <c:yMode val="edge"/>
          <c:x val="5.3304525958645627E-2"/>
          <c:y val="0.25707925589171821"/>
          <c:w val="0.92433775046411881"/>
          <c:h val="0.51292936006007184"/>
        </c:manualLayout>
      </c:layout>
      <c:barChart>
        <c:barDir val="col"/>
        <c:grouping val="stacked"/>
        <c:ser>
          <c:idx val="0"/>
          <c:order val="0"/>
          <c:spPr>
            <a:solidFill>
              <a:schemeClr val="bg1">
                <a:lumMod val="50000"/>
                <a:alpha val="81000"/>
              </a:schemeClr>
            </a:solidFill>
          </c:spPr>
          <c:dPt>
            <c:idx val="7"/>
            <c:spPr>
              <a:solidFill>
                <a:srgbClr val="00B050">
                  <a:alpha val="81000"/>
                </a:srgbClr>
              </a:solidFill>
            </c:spPr>
          </c:dPt>
          <c:dPt>
            <c:idx val="35"/>
            <c:spPr>
              <a:solidFill>
                <a:srgbClr val="00B050">
                  <a:alpha val="81000"/>
                </a:srgbClr>
              </a:solidFill>
            </c:spPr>
          </c:dPt>
          <c:cat>
            <c:strRef>
              <c:f>Consolidated!$B$4:$B$41</c:f>
              <c:strCache>
                <c:ptCount val="38"/>
                <c:pt idx="0">
                  <c:v>Mozambique</c:v>
                </c:pt>
                <c:pt idx="1">
                  <c:v>Mauritius</c:v>
                </c:pt>
                <c:pt idx="2">
                  <c:v>Botswana</c:v>
                </c:pt>
                <c:pt idx="3">
                  <c:v>Zambia</c:v>
                </c:pt>
                <c:pt idx="4">
                  <c:v>South Africa</c:v>
                </c:pt>
                <c:pt idx="5">
                  <c:v>Egypt</c:v>
                </c:pt>
                <c:pt idx="6">
                  <c:v>Kenya</c:v>
                </c:pt>
                <c:pt idx="7">
                  <c:v>Nigeria</c:v>
                </c:pt>
                <c:pt idx="8">
                  <c:v>Ghana</c:v>
                </c:pt>
                <c:pt idx="9">
                  <c:v>Tanzania</c:v>
                </c:pt>
                <c:pt idx="10">
                  <c:v>Uganda</c:v>
                </c:pt>
                <c:pt idx="13">
                  <c:v>Argentina</c:v>
                </c:pt>
                <c:pt idx="14">
                  <c:v>Kazakhstan</c:v>
                </c:pt>
                <c:pt idx="15">
                  <c:v>Bahrain</c:v>
                </c:pt>
                <c:pt idx="16">
                  <c:v>Kuwait</c:v>
                </c:pt>
                <c:pt idx="17">
                  <c:v>Vietnam</c:v>
                </c:pt>
                <c:pt idx="18">
                  <c:v>Lithuania</c:v>
                </c:pt>
                <c:pt idx="19">
                  <c:v>Slovenia</c:v>
                </c:pt>
                <c:pt idx="20">
                  <c:v>Oman</c:v>
                </c:pt>
                <c:pt idx="21">
                  <c:v>Estonia</c:v>
                </c:pt>
                <c:pt idx="22">
                  <c:v>Mauritius</c:v>
                </c:pt>
                <c:pt idx="23">
                  <c:v>Bangladesh</c:v>
                </c:pt>
                <c:pt idx="24">
                  <c:v>Morocco</c:v>
                </c:pt>
                <c:pt idx="25">
                  <c:v>Bulgaria</c:v>
                </c:pt>
                <c:pt idx="26">
                  <c:v>Tunisia</c:v>
                </c:pt>
                <c:pt idx="27">
                  <c:v>Romania</c:v>
                </c:pt>
                <c:pt idx="28">
                  <c:v>Pakistan</c:v>
                </c:pt>
                <c:pt idx="29">
                  <c:v>Egypt</c:v>
                </c:pt>
                <c:pt idx="30">
                  <c:v>Serbia</c:v>
                </c:pt>
                <c:pt idx="31">
                  <c:v>Croatia</c:v>
                </c:pt>
                <c:pt idx="32">
                  <c:v>Jordan</c:v>
                </c:pt>
                <c:pt idx="33">
                  <c:v>Sri Lanka</c:v>
                </c:pt>
                <c:pt idx="34">
                  <c:v>Kenya</c:v>
                </c:pt>
                <c:pt idx="35">
                  <c:v>Nigeria</c:v>
                </c:pt>
                <c:pt idx="36">
                  <c:v>Lebanon</c:v>
                </c:pt>
                <c:pt idx="37">
                  <c:v>Ukraine</c:v>
                </c:pt>
              </c:strCache>
            </c:strRef>
          </c:cat>
          <c:val>
            <c:numRef>
              <c:f>Consolidated!$C$4:$C$41</c:f>
              <c:numCache>
                <c:formatCode>0.0</c:formatCode>
                <c:ptCount val="38"/>
                <c:pt idx="0">
                  <c:v>-3.5</c:v>
                </c:pt>
                <c:pt idx="1">
                  <c:v>-3.5</c:v>
                </c:pt>
                <c:pt idx="2">
                  <c:v>-1.5400000000000003</c:v>
                </c:pt>
                <c:pt idx="3">
                  <c:v>-0.18999999999999795</c:v>
                </c:pt>
                <c:pt idx="4">
                  <c:v>1.4500000000000002</c:v>
                </c:pt>
                <c:pt idx="5">
                  <c:v>2.0399999999999987</c:v>
                </c:pt>
                <c:pt idx="6">
                  <c:v>5.5</c:v>
                </c:pt>
                <c:pt idx="7">
                  <c:v>5.8999999999999986</c:v>
                </c:pt>
                <c:pt idx="8">
                  <c:v>6.8000000000000007</c:v>
                </c:pt>
                <c:pt idx="9">
                  <c:v>10.81</c:v>
                </c:pt>
                <c:pt idx="10">
                  <c:v>12.38</c:v>
                </c:pt>
                <c:pt idx="13">
                  <c:v>-13.54</c:v>
                </c:pt>
                <c:pt idx="14">
                  <c:v>-3.4499999999999993</c:v>
                </c:pt>
                <c:pt idx="15">
                  <c:v>-1.9999999999999998</c:v>
                </c:pt>
                <c:pt idx="16">
                  <c:v>-1.85</c:v>
                </c:pt>
                <c:pt idx="17">
                  <c:v>-0.89000000000000012</c:v>
                </c:pt>
                <c:pt idx="18">
                  <c:v>-0.87000000000000044</c:v>
                </c:pt>
                <c:pt idx="19">
                  <c:v>-0.32000000000000023</c:v>
                </c:pt>
                <c:pt idx="20">
                  <c:v>7.000000000000009E-2</c:v>
                </c:pt>
                <c:pt idx="21">
                  <c:v>0.1</c:v>
                </c:pt>
                <c:pt idx="22">
                  <c:v>0.23</c:v>
                </c:pt>
                <c:pt idx="23">
                  <c:v>0.54</c:v>
                </c:pt>
                <c:pt idx="24">
                  <c:v>0.64000000000000068</c:v>
                </c:pt>
                <c:pt idx="25">
                  <c:v>0.75000000000000044</c:v>
                </c:pt>
                <c:pt idx="26">
                  <c:v>1.3800000000000001</c:v>
                </c:pt>
                <c:pt idx="27">
                  <c:v>1.52</c:v>
                </c:pt>
                <c:pt idx="28">
                  <c:v>1.7800000000000002</c:v>
                </c:pt>
                <c:pt idx="29">
                  <c:v>2.0399999999999987</c:v>
                </c:pt>
                <c:pt idx="30">
                  <c:v>2.3899999999999997</c:v>
                </c:pt>
                <c:pt idx="31">
                  <c:v>2.44</c:v>
                </c:pt>
                <c:pt idx="32">
                  <c:v>3.17</c:v>
                </c:pt>
                <c:pt idx="33">
                  <c:v>5.1899999999999995</c:v>
                </c:pt>
                <c:pt idx="34">
                  <c:v>5.5</c:v>
                </c:pt>
                <c:pt idx="35">
                  <c:v>5.8999999999999986</c:v>
                </c:pt>
                <c:pt idx="36">
                  <c:v>6.2799999999999994</c:v>
                </c:pt>
                <c:pt idx="37">
                  <c:v>9.6</c:v>
                </c:pt>
              </c:numCache>
            </c:numRef>
          </c:val>
        </c:ser>
        <c:gapWidth val="54"/>
        <c:overlap val="100"/>
        <c:axId val="204625024"/>
        <c:axId val="206979840"/>
      </c:barChart>
      <c:catAx>
        <c:axId val="204625024"/>
        <c:scaling>
          <c:orientation val="minMax"/>
        </c:scaling>
        <c:axPos val="b"/>
        <c:tickLblPos val="low"/>
        <c:txPr>
          <a:bodyPr rot="-5400000" vert="horz"/>
          <a:lstStyle/>
          <a:p>
            <a:pPr>
              <a:defRPr lang="en-GB" sz="1200"/>
            </a:pPr>
            <a:endParaRPr lang="en-US"/>
          </a:p>
        </c:txPr>
        <c:crossAx val="206979840"/>
        <c:crosses val="autoZero"/>
        <c:auto val="1"/>
        <c:lblAlgn val="ctr"/>
        <c:lblOffset val="100"/>
        <c:tickLblSkip val="1"/>
      </c:catAx>
      <c:valAx>
        <c:axId val="206979840"/>
        <c:scaling>
          <c:orientation val="minMax"/>
          <c:max val="12"/>
          <c:min val="-10"/>
        </c:scaling>
        <c:axPos val="l"/>
        <c:majorGridlines>
          <c:spPr>
            <a:ln w="6350">
              <a:solidFill>
                <a:sysClr val="windowText" lastClr="000000">
                  <a:alpha val="7000"/>
                </a:sysClr>
              </a:solidFill>
              <a:prstDash val="sysDash"/>
            </a:ln>
          </c:spPr>
        </c:majorGridlines>
        <c:numFmt formatCode="0" sourceLinked="0"/>
        <c:tickLblPos val="nextTo"/>
        <c:txPr>
          <a:bodyPr/>
          <a:lstStyle/>
          <a:p>
            <a:pPr>
              <a:defRPr lang="en-GB" sz="1200"/>
            </a:pPr>
            <a:endParaRPr lang="en-US"/>
          </a:p>
        </c:txPr>
        <c:crossAx val="204625024"/>
        <c:crosses val="autoZero"/>
        <c:crossBetween val="between"/>
        <c:majorUnit val="10"/>
      </c:valAx>
      <c:spPr>
        <a:ln>
          <a:noFill/>
        </a:ln>
      </c:spPr>
    </c:plotArea>
    <c:plotVisOnly val="1"/>
  </c:chart>
  <c:spPr>
    <a:ln>
      <a:noFill/>
    </a:ln>
  </c:spPr>
  <c:txPr>
    <a:bodyPr/>
    <a:lstStyle/>
    <a:p>
      <a:pPr>
        <a:defRPr sz="1000">
          <a:latin typeface="Arial" pitchFamily="34" charset="0"/>
          <a:cs typeface="Arial" pitchFamily="34" charset="0"/>
        </a:defRPr>
      </a:pPr>
      <a:endParaRPr lang="en-US"/>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Nigeria PMS </a:t>
            </a:r>
            <a:r>
              <a:rPr lang="en-GB" sz="1450" dirty="0" smtClean="0"/>
              <a:t>Import</a:t>
            </a:r>
            <a:r>
              <a:rPr lang="en-GB" sz="1450" baseline="0" dirty="0" smtClean="0"/>
              <a:t> Volumes</a:t>
            </a:r>
            <a:endParaRPr lang="en-GB" sz="1450" dirty="0"/>
          </a:p>
          <a:p>
            <a:pPr>
              <a:defRPr lang="en-GB"/>
            </a:pPr>
            <a:r>
              <a:rPr lang="en-GB" sz="1200" b="0" dirty="0"/>
              <a:t>L</a:t>
            </a:r>
            <a:r>
              <a:rPr lang="en-GB" sz="1200" b="0" dirty="0" smtClean="0"/>
              <a:t>itres/month</a:t>
            </a:r>
            <a:r>
              <a:rPr lang="en-GB" sz="1200" b="0" baseline="0" dirty="0" smtClean="0"/>
              <a:t> </a:t>
            </a:r>
            <a:r>
              <a:rPr lang="en-GB" sz="1200" b="0" baseline="0" dirty="0"/>
              <a:t>(millions)</a:t>
            </a:r>
            <a:endParaRPr lang="en-GB" sz="1200" b="0" dirty="0"/>
          </a:p>
        </c:rich>
      </c:tx>
      <c:overlay val="1"/>
      <c:spPr>
        <a:solidFill>
          <a:schemeClr val="bg1"/>
        </a:solidFill>
      </c:spPr>
    </c:title>
    <c:plotArea>
      <c:layout>
        <c:manualLayout>
          <c:layoutTarget val="inner"/>
          <c:xMode val="edge"/>
          <c:yMode val="edge"/>
          <c:x val="9.5816567627591234E-2"/>
          <c:y val="9.0032154340836043E-2"/>
          <c:w val="0.87369140188037975"/>
          <c:h val="0.80691664345815295"/>
        </c:manualLayout>
      </c:layout>
      <c:barChart>
        <c:barDir val="col"/>
        <c:grouping val="clustered"/>
        <c:ser>
          <c:idx val="0"/>
          <c:order val="0"/>
          <c:tx>
            <c:v>Monthly</c:v>
          </c:tx>
          <c:spPr>
            <a:solidFill>
              <a:schemeClr val="accent5">
                <a:lumMod val="75000"/>
              </a:schemeClr>
            </a:solidFill>
          </c:spPr>
          <c:cat>
            <c:numRef>
              <c:f>Sheet1!$B$4:$B$81</c:f>
              <c:numCache>
                <c:formatCode>mmm\-yy</c:formatCode>
                <c:ptCount val="78"/>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numCache>
            </c:numRef>
          </c:cat>
          <c:val>
            <c:numRef>
              <c:f>Sheet1!$E$4:$E$81</c:f>
              <c:numCache>
                <c:formatCode>0.0</c:formatCode>
                <c:ptCount val="78"/>
                <c:pt idx="0">
                  <c:v>32.19477089032258</c:v>
                </c:pt>
                <c:pt idx="1">
                  <c:v>39.043309466428546</c:v>
                </c:pt>
                <c:pt idx="2">
                  <c:v>52.809882384838716</c:v>
                </c:pt>
                <c:pt idx="3">
                  <c:v>37.549312221333338</c:v>
                </c:pt>
                <c:pt idx="4">
                  <c:v>45.231003506774201</c:v>
                </c:pt>
                <c:pt idx="5">
                  <c:v>42.010541719000003</c:v>
                </c:pt>
                <c:pt idx="6">
                  <c:v>25.980445918709659</c:v>
                </c:pt>
                <c:pt idx="7">
                  <c:v>39.320576307741931</c:v>
                </c:pt>
                <c:pt idx="8">
                  <c:v>40.302491774333284</c:v>
                </c:pt>
                <c:pt idx="9">
                  <c:v>40.765671963548385</c:v>
                </c:pt>
                <c:pt idx="10">
                  <c:v>44.747445946666645</c:v>
                </c:pt>
                <c:pt idx="11">
                  <c:v>59.80289818580642</c:v>
                </c:pt>
                <c:pt idx="12">
                  <c:v>52.244439509032205</c:v>
                </c:pt>
                <c:pt idx="13">
                  <c:v>54.020896245357143</c:v>
                </c:pt>
                <c:pt idx="14">
                  <c:v>49.907553861290253</c:v>
                </c:pt>
                <c:pt idx="15">
                  <c:v>52.214321946000013</c:v>
                </c:pt>
                <c:pt idx="16">
                  <c:v>58.681595440967762</c:v>
                </c:pt>
                <c:pt idx="17">
                  <c:v>67.257635066666651</c:v>
                </c:pt>
                <c:pt idx="18">
                  <c:v>57.761516904516164</c:v>
                </c:pt>
                <c:pt idx="19">
                  <c:v>55.834779271290259</c:v>
                </c:pt>
                <c:pt idx="20">
                  <c:v>55.939077588999993</c:v>
                </c:pt>
                <c:pt idx="21">
                  <c:v>58.286330019354871</c:v>
                </c:pt>
                <c:pt idx="22">
                  <c:v>53.226663154333302</c:v>
                </c:pt>
                <c:pt idx="23">
                  <c:v>67.200588273548348</c:v>
                </c:pt>
                <c:pt idx="24">
                  <c:v>36.541683735483844</c:v>
                </c:pt>
                <c:pt idx="25">
                  <c:v>31.12939757206895</c:v>
                </c:pt>
                <c:pt idx="26">
                  <c:v>58.862694780322542</c:v>
                </c:pt>
                <c:pt idx="27">
                  <c:v>59.0509400143333</c:v>
                </c:pt>
                <c:pt idx="28">
                  <c:v>43.977275598064494</c:v>
                </c:pt>
                <c:pt idx="29">
                  <c:v>51.576917139333325</c:v>
                </c:pt>
                <c:pt idx="30">
                  <c:v>35.823722751935485</c:v>
                </c:pt>
                <c:pt idx="31">
                  <c:v>29.074222910322579</c:v>
                </c:pt>
                <c:pt idx="32">
                  <c:v>38.043719400333295</c:v>
                </c:pt>
                <c:pt idx="33">
                  <c:v>40.762312183871046</c:v>
                </c:pt>
                <c:pt idx="34">
                  <c:v>47.061048929000009</c:v>
                </c:pt>
                <c:pt idx="35">
                  <c:v>45.615278567096745</c:v>
                </c:pt>
                <c:pt idx="36">
                  <c:v>44.095478296774246</c:v>
                </c:pt>
                <c:pt idx="37">
                  <c:v>53.231510984285769</c:v>
                </c:pt>
                <c:pt idx="38">
                  <c:v>52.809021498064453</c:v>
                </c:pt>
                <c:pt idx="39">
                  <c:v>48.952659347333324</c:v>
                </c:pt>
                <c:pt idx="40">
                  <c:v>52.877121249354836</c:v>
                </c:pt>
                <c:pt idx="41">
                  <c:v>48.129117483000002</c:v>
                </c:pt>
                <c:pt idx="42">
                  <c:v>46.822510558709673</c:v>
                </c:pt>
                <c:pt idx="43">
                  <c:v>49.843295326129073</c:v>
                </c:pt>
                <c:pt idx="44">
                  <c:v>48.414716126000002</c:v>
                </c:pt>
                <c:pt idx="45">
                  <c:v>38.336258387419356</c:v>
                </c:pt>
                <c:pt idx="46">
                  <c:v>40.510717819666603</c:v>
                </c:pt>
                <c:pt idx="47">
                  <c:v>53.575897356451605</c:v>
                </c:pt>
                <c:pt idx="48">
                  <c:v>47.056311862580642</c:v>
                </c:pt>
                <c:pt idx="49">
                  <c:v>34.492845447500002</c:v>
                </c:pt>
                <c:pt idx="50">
                  <c:v>52.125378586129116</c:v>
                </c:pt>
                <c:pt idx="51">
                  <c:v>50.847564770666565</c:v>
                </c:pt>
                <c:pt idx="52">
                  <c:v>71.940880138387101</c:v>
                </c:pt>
                <c:pt idx="53">
                  <c:v>59.707665481333272</c:v>
                </c:pt>
                <c:pt idx="54">
                  <c:v>43.401692739032228</c:v>
                </c:pt>
                <c:pt idx="55">
                  <c:v>58.411039312258055</c:v>
                </c:pt>
                <c:pt idx="56">
                  <c:v>45.170142785333326</c:v>
                </c:pt>
                <c:pt idx="57">
                  <c:v>49.844422736774192</c:v>
                </c:pt>
                <c:pt idx="58">
                  <c:v>51.593154144000046</c:v>
                </c:pt>
                <c:pt idx="59">
                  <c:v>58.060234217741936</c:v>
                </c:pt>
                <c:pt idx="60">
                  <c:v>47.239588369677406</c:v>
                </c:pt>
                <c:pt idx="61">
                  <c:v>45.523241745714294</c:v>
                </c:pt>
                <c:pt idx="62">
                  <c:v>64.043271813548358</c:v>
                </c:pt>
                <c:pt idx="63">
                  <c:v>54.691418309000042</c:v>
                </c:pt>
                <c:pt idx="64">
                  <c:v>52.424715006774228</c:v>
                </c:pt>
                <c:pt idx="65">
                  <c:v>40.839916026666629</c:v>
                </c:pt>
                <c:pt idx="66">
                  <c:v>26.679798233870969</c:v>
                </c:pt>
                <c:pt idx="67">
                  <c:v>26.37931041451613</c:v>
                </c:pt>
                <c:pt idx="68">
                  <c:v>21.320423514333292</c:v>
                </c:pt>
                <c:pt idx="69">
                  <c:v>24.132616966451614</c:v>
                </c:pt>
                <c:pt idx="70">
                  <c:v>27.924568424000022</c:v>
                </c:pt>
                <c:pt idx="71">
                  <c:v>32.355994367419321</c:v>
                </c:pt>
                <c:pt idx="72">
                  <c:v>37.356110600000001</c:v>
                </c:pt>
                <c:pt idx="73">
                  <c:v>31.7712598989655</c:v>
                </c:pt>
                <c:pt idx="74">
                  <c:v>29.937285342580648</c:v>
                </c:pt>
                <c:pt idx="75">
                  <c:v>32.109214607000006</c:v>
                </c:pt>
                <c:pt idx="76">
                  <c:v>32.254190665161275</c:v>
                </c:pt>
                <c:pt idx="77">
                  <c:v>46.511477065666533</c:v>
                </c:pt>
              </c:numCache>
            </c:numRef>
          </c:val>
        </c:ser>
        <c:gapWidth val="31"/>
        <c:axId val="208665984"/>
        <c:axId val="209585280"/>
      </c:barChart>
      <c:lineChart>
        <c:grouping val="standard"/>
        <c:ser>
          <c:idx val="1"/>
          <c:order val="1"/>
          <c:tx>
            <c:v>Annual Average</c:v>
          </c:tx>
          <c:spPr>
            <a:ln w="38100" cmpd="thickThin">
              <a:solidFill>
                <a:schemeClr val="accent2">
                  <a:lumMod val="50000"/>
                </a:schemeClr>
              </a:solidFill>
            </a:ln>
          </c:spPr>
          <c:marker>
            <c:symbol val="none"/>
          </c:marker>
          <c:cat>
            <c:numRef>
              <c:f>Sheet1!$B$4:$B$81</c:f>
              <c:numCache>
                <c:formatCode>mmm\-yy</c:formatCode>
                <c:ptCount val="78"/>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numCache>
            </c:numRef>
          </c:cat>
          <c:val>
            <c:numRef>
              <c:f>Sheet1!$F$4:$F$81</c:f>
              <c:numCache>
                <c:formatCode>0.0</c:formatCode>
                <c:ptCount val="78"/>
                <c:pt idx="0">
                  <c:v>41.646529190458658</c:v>
                </c:pt>
                <c:pt idx="1">
                  <c:v>41.646529190458658</c:v>
                </c:pt>
                <c:pt idx="2">
                  <c:v>41.646529190458658</c:v>
                </c:pt>
                <c:pt idx="3">
                  <c:v>41.646529190458658</c:v>
                </c:pt>
                <c:pt idx="4">
                  <c:v>41.646529190458658</c:v>
                </c:pt>
                <c:pt idx="5">
                  <c:v>41.646529190458658</c:v>
                </c:pt>
                <c:pt idx="6">
                  <c:v>41.646529190458658</c:v>
                </c:pt>
                <c:pt idx="7">
                  <c:v>41.646529190458658</c:v>
                </c:pt>
                <c:pt idx="8">
                  <c:v>41.646529190458658</c:v>
                </c:pt>
                <c:pt idx="9">
                  <c:v>41.646529190458658</c:v>
                </c:pt>
                <c:pt idx="10">
                  <c:v>41.646529190458658</c:v>
                </c:pt>
                <c:pt idx="11">
                  <c:v>41.646529190458658</c:v>
                </c:pt>
                <c:pt idx="12">
                  <c:v>56.881283106779755</c:v>
                </c:pt>
                <c:pt idx="13">
                  <c:v>56.881283106779755</c:v>
                </c:pt>
                <c:pt idx="14">
                  <c:v>56.881283106779755</c:v>
                </c:pt>
                <c:pt idx="15">
                  <c:v>56.881283106779755</c:v>
                </c:pt>
                <c:pt idx="16">
                  <c:v>56.881283106779755</c:v>
                </c:pt>
                <c:pt idx="17">
                  <c:v>56.881283106779755</c:v>
                </c:pt>
                <c:pt idx="18">
                  <c:v>56.881283106779755</c:v>
                </c:pt>
                <c:pt idx="19">
                  <c:v>56.881283106779755</c:v>
                </c:pt>
                <c:pt idx="20">
                  <c:v>56.881283106779755</c:v>
                </c:pt>
                <c:pt idx="21">
                  <c:v>56.881283106779755</c:v>
                </c:pt>
                <c:pt idx="22">
                  <c:v>56.881283106779755</c:v>
                </c:pt>
                <c:pt idx="23">
                  <c:v>56.881283106779755</c:v>
                </c:pt>
                <c:pt idx="24">
                  <c:v>43.126601131847124</c:v>
                </c:pt>
                <c:pt idx="25">
                  <c:v>43.126601131847124</c:v>
                </c:pt>
                <c:pt idx="26">
                  <c:v>43.126601131847124</c:v>
                </c:pt>
                <c:pt idx="27">
                  <c:v>43.126601131847124</c:v>
                </c:pt>
                <c:pt idx="28">
                  <c:v>43.126601131847124</c:v>
                </c:pt>
                <c:pt idx="29">
                  <c:v>43.126601131847124</c:v>
                </c:pt>
                <c:pt idx="30">
                  <c:v>43.126601131847124</c:v>
                </c:pt>
                <c:pt idx="31">
                  <c:v>43.126601131847124</c:v>
                </c:pt>
                <c:pt idx="32">
                  <c:v>43.126601131847124</c:v>
                </c:pt>
                <c:pt idx="33">
                  <c:v>43.126601131847124</c:v>
                </c:pt>
                <c:pt idx="34">
                  <c:v>43.126601131847124</c:v>
                </c:pt>
                <c:pt idx="35">
                  <c:v>43.126601131847124</c:v>
                </c:pt>
                <c:pt idx="36">
                  <c:v>48.133192036099125</c:v>
                </c:pt>
                <c:pt idx="37">
                  <c:v>48.133192036099125</c:v>
                </c:pt>
                <c:pt idx="38">
                  <c:v>48.133192036099125</c:v>
                </c:pt>
                <c:pt idx="39">
                  <c:v>48.133192036099125</c:v>
                </c:pt>
                <c:pt idx="40">
                  <c:v>48.133192036099125</c:v>
                </c:pt>
                <c:pt idx="41">
                  <c:v>48.133192036099125</c:v>
                </c:pt>
                <c:pt idx="42">
                  <c:v>48.133192036099125</c:v>
                </c:pt>
                <c:pt idx="43">
                  <c:v>48.133192036099125</c:v>
                </c:pt>
                <c:pt idx="44">
                  <c:v>48.133192036099125</c:v>
                </c:pt>
                <c:pt idx="45">
                  <c:v>48.133192036099125</c:v>
                </c:pt>
                <c:pt idx="46">
                  <c:v>48.133192036099125</c:v>
                </c:pt>
                <c:pt idx="47">
                  <c:v>48.133192036099125</c:v>
                </c:pt>
                <c:pt idx="48">
                  <c:v>51.887611018478047</c:v>
                </c:pt>
                <c:pt idx="49">
                  <c:v>51.887611018478047</c:v>
                </c:pt>
                <c:pt idx="50">
                  <c:v>51.887611018478047</c:v>
                </c:pt>
                <c:pt idx="51">
                  <c:v>51.887611018478047</c:v>
                </c:pt>
                <c:pt idx="52">
                  <c:v>51.887611018478047</c:v>
                </c:pt>
                <c:pt idx="53">
                  <c:v>51.887611018478047</c:v>
                </c:pt>
                <c:pt idx="54">
                  <c:v>51.887611018478047</c:v>
                </c:pt>
                <c:pt idx="55">
                  <c:v>51.887611018478047</c:v>
                </c:pt>
                <c:pt idx="56">
                  <c:v>51.887611018478047</c:v>
                </c:pt>
                <c:pt idx="57">
                  <c:v>51.887611018478047</c:v>
                </c:pt>
                <c:pt idx="58">
                  <c:v>51.887611018478047</c:v>
                </c:pt>
                <c:pt idx="59">
                  <c:v>51.887611018478047</c:v>
                </c:pt>
                <c:pt idx="60">
                  <c:v>38.629571932664369</c:v>
                </c:pt>
                <c:pt idx="61">
                  <c:v>38.629571932664369</c:v>
                </c:pt>
                <c:pt idx="62">
                  <c:v>38.629571932664369</c:v>
                </c:pt>
                <c:pt idx="63">
                  <c:v>38.629571932664369</c:v>
                </c:pt>
                <c:pt idx="64">
                  <c:v>38.629571932664369</c:v>
                </c:pt>
                <c:pt idx="65">
                  <c:v>38.629571932664369</c:v>
                </c:pt>
                <c:pt idx="66">
                  <c:v>38.629571932664369</c:v>
                </c:pt>
                <c:pt idx="67">
                  <c:v>38.629571932664369</c:v>
                </c:pt>
                <c:pt idx="68">
                  <c:v>38.629571932664369</c:v>
                </c:pt>
                <c:pt idx="69">
                  <c:v>38.629571932664369</c:v>
                </c:pt>
                <c:pt idx="70">
                  <c:v>38.629571932664369</c:v>
                </c:pt>
                <c:pt idx="71">
                  <c:v>38.629571932664369</c:v>
                </c:pt>
                <c:pt idx="72">
                  <c:v>34.98992302989565</c:v>
                </c:pt>
                <c:pt idx="73">
                  <c:v>34.98992302989565</c:v>
                </c:pt>
                <c:pt idx="74">
                  <c:v>34.98992302989565</c:v>
                </c:pt>
                <c:pt idx="75">
                  <c:v>34.98992302989565</c:v>
                </c:pt>
                <c:pt idx="76">
                  <c:v>34.98992302989565</c:v>
                </c:pt>
                <c:pt idx="77">
                  <c:v>34.98992302989565</c:v>
                </c:pt>
              </c:numCache>
            </c:numRef>
          </c:val>
        </c:ser>
        <c:marker val="1"/>
        <c:axId val="208665984"/>
        <c:axId val="209585280"/>
      </c:lineChart>
      <c:dateAx>
        <c:axId val="208665984"/>
        <c:scaling>
          <c:orientation val="minMax"/>
        </c:scaling>
        <c:axPos val="b"/>
        <c:numFmt formatCode="mmm\-yy" sourceLinked="1"/>
        <c:tickLblPos val="nextTo"/>
        <c:txPr>
          <a:bodyPr/>
          <a:lstStyle/>
          <a:p>
            <a:pPr>
              <a:defRPr lang="en-GB" sz="1200"/>
            </a:pPr>
            <a:endParaRPr lang="en-US"/>
          </a:p>
        </c:txPr>
        <c:crossAx val="209585280"/>
        <c:crosses val="autoZero"/>
        <c:auto val="1"/>
        <c:lblOffset val="100"/>
        <c:majorUnit val="12"/>
        <c:majorTimeUnit val="months"/>
      </c:dateAx>
      <c:valAx>
        <c:axId val="209585280"/>
        <c:scaling>
          <c:orientation val="minMax"/>
        </c:scaling>
        <c:axPos val="l"/>
        <c:majorGridlines>
          <c:spPr>
            <a:ln>
              <a:solidFill>
                <a:sysClr val="windowText" lastClr="000000">
                  <a:alpha val="8000"/>
                </a:sysClr>
              </a:solidFill>
              <a:prstDash val="sysDash"/>
            </a:ln>
          </c:spPr>
        </c:majorGridlines>
        <c:numFmt formatCode="0.0" sourceLinked="1"/>
        <c:tickLblPos val="nextTo"/>
        <c:txPr>
          <a:bodyPr/>
          <a:lstStyle/>
          <a:p>
            <a:pPr>
              <a:defRPr lang="en-GB" sz="1200"/>
            </a:pPr>
            <a:endParaRPr lang="en-US"/>
          </a:p>
        </c:txPr>
        <c:crossAx val="208665984"/>
        <c:crosses val="autoZero"/>
        <c:crossBetween val="between"/>
      </c:valAx>
    </c:plotArea>
    <c:plotVisOnly val="1"/>
    <c:dispBlanksAs val="gap"/>
  </c:chart>
  <c:spPr>
    <a:ln>
      <a:noFill/>
    </a:ln>
  </c:spPr>
  <c:txPr>
    <a:bodyPr/>
    <a:lstStyle/>
    <a:p>
      <a:pPr>
        <a:defRPr>
          <a:latin typeface="Arial" pitchFamily="34" charset="0"/>
          <a:cs typeface="Arial" pitchFamily="34" charset="0"/>
        </a:defRPr>
      </a:pPr>
      <a:endParaRPr lang="en-US"/>
    </a:p>
  </c:tx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Total</a:t>
            </a:r>
            <a:r>
              <a:rPr lang="en-GB" sz="1450" baseline="0" dirty="0"/>
              <a:t> Power Generation</a:t>
            </a:r>
            <a:endParaRPr lang="en-GB" sz="1450" dirty="0"/>
          </a:p>
          <a:p>
            <a:pPr>
              <a:defRPr lang="en-GB"/>
            </a:pPr>
            <a:r>
              <a:rPr lang="en-GB" sz="1200" b="0" dirty="0" err="1"/>
              <a:t>MegaWatts</a:t>
            </a:r>
            <a:r>
              <a:rPr lang="en-GB" sz="1200" b="0" baseline="0" dirty="0"/>
              <a:t> '000</a:t>
            </a:r>
            <a:endParaRPr lang="en-GB" sz="1200" b="0" dirty="0"/>
          </a:p>
        </c:rich>
      </c:tx>
      <c:overlay val="1"/>
      <c:spPr>
        <a:solidFill>
          <a:schemeClr val="bg1"/>
        </a:solidFill>
      </c:spPr>
    </c:title>
    <c:plotArea>
      <c:layout>
        <c:manualLayout>
          <c:layoutTarget val="inner"/>
          <c:xMode val="edge"/>
          <c:yMode val="edge"/>
          <c:x val="0.11742057254523314"/>
          <c:y val="9.0032161118984946E-2"/>
          <c:w val="0.83242935672431062"/>
          <c:h val="0.80691664345815295"/>
        </c:manualLayout>
      </c:layout>
      <c:lineChart>
        <c:grouping val="standard"/>
        <c:ser>
          <c:idx val="0"/>
          <c:order val="0"/>
          <c:tx>
            <c:v>Daily Generation</c:v>
          </c:tx>
          <c:spPr>
            <a:ln w="31750">
              <a:solidFill>
                <a:schemeClr val="bg1">
                  <a:lumMod val="75000"/>
                </a:schemeClr>
              </a:solidFill>
            </a:ln>
          </c:spPr>
          <c:marker>
            <c:symbol val="none"/>
          </c:marker>
          <c:cat>
            <c:numRef>
              <c:f>'data in MWh'!$A$4:$A$550</c:f>
              <c:numCache>
                <c:formatCode>[$-409]d\-mmm\-yyyy;@</c:formatCode>
                <c:ptCount val="54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42161</c:v>
                </c:pt>
                <c:pt idx="157">
                  <c:v>42162</c:v>
                </c:pt>
                <c:pt idx="158">
                  <c:v>42163</c:v>
                </c:pt>
                <c:pt idx="159">
                  <c:v>42164</c:v>
                </c:pt>
                <c:pt idx="160">
                  <c:v>42165</c:v>
                </c:pt>
                <c:pt idx="161">
                  <c:v>42166</c:v>
                </c:pt>
                <c:pt idx="162">
                  <c:v>42167</c:v>
                </c:pt>
                <c:pt idx="163">
                  <c:v>42168</c:v>
                </c:pt>
                <c:pt idx="164">
                  <c:v>42169</c:v>
                </c:pt>
                <c:pt idx="165">
                  <c:v>42170</c:v>
                </c:pt>
                <c:pt idx="166">
                  <c:v>42171</c:v>
                </c:pt>
                <c:pt idx="167">
                  <c:v>42172</c:v>
                </c:pt>
                <c:pt idx="168">
                  <c:v>42173</c:v>
                </c:pt>
                <c:pt idx="169">
                  <c:v>42174</c:v>
                </c:pt>
                <c:pt idx="170">
                  <c:v>42175</c:v>
                </c:pt>
                <c:pt idx="171">
                  <c:v>42176</c:v>
                </c:pt>
                <c:pt idx="172">
                  <c:v>42177</c:v>
                </c:pt>
                <c:pt idx="173">
                  <c:v>42178</c:v>
                </c:pt>
                <c:pt idx="174">
                  <c:v>42179</c:v>
                </c:pt>
                <c:pt idx="175">
                  <c:v>42180</c:v>
                </c:pt>
                <c:pt idx="176">
                  <c:v>42181</c:v>
                </c:pt>
                <c:pt idx="177">
                  <c:v>42182</c:v>
                </c:pt>
                <c:pt idx="178">
                  <c:v>42183</c:v>
                </c:pt>
                <c:pt idx="179">
                  <c:v>42184</c:v>
                </c:pt>
                <c:pt idx="180">
                  <c:v>42185</c:v>
                </c:pt>
                <c:pt idx="181">
                  <c:v>42186</c:v>
                </c:pt>
                <c:pt idx="182">
                  <c:v>42187</c:v>
                </c:pt>
                <c:pt idx="183">
                  <c:v>42188</c:v>
                </c:pt>
                <c:pt idx="184">
                  <c:v>42189</c:v>
                </c:pt>
                <c:pt idx="185">
                  <c:v>42190</c:v>
                </c:pt>
                <c:pt idx="186">
                  <c:v>42191</c:v>
                </c:pt>
                <c:pt idx="187">
                  <c:v>42192</c:v>
                </c:pt>
                <c:pt idx="188">
                  <c:v>42193</c:v>
                </c:pt>
                <c:pt idx="189">
                  <c:v>42194</c:v>
                </c:pt>
                <c:pt idx="190">
                  <c:v>42195</c:v>
                </c:pt>
                <c:pt idx="191">
                  <c:v>42196</c:v>
                </c:pt>
                <c:pt idx="192">
                  <c:v>42197</c:v>
                </c:pt>
                <c:pt idx="193">
                  <c:v>42198</c:v>
                </c:pt>
                <c:pt idx="194">
                  <c:v>42199</c:v>
                </c:pt>
                <c:pt idx="195">
                  <c:v>42200</c:v>
                </c:pt>
                <c:pt idx="196">
                  <c:v>42201</c:v>
                </c:pt>
                <c:pt idx="197">
                  <c:v>42202</c:v>
                </c:pt>
                <c:pt idx="198">
                  <c:v>42203</c:v>
                </c:pt>
                <c:pt idx="199">
                  <c:v>42204</c:v>
                </c:pt>
                <c:pt idx="200">
                  <c:v>42205</c:v>
                </c:pt>
                <c:pt idx="201">
                  <c:v>42206</c:v>
                </c:pt>
                <c:pt idx="202">
                  <c:v>42207</c:v>
                </c:pt>
                <c:pt idx="203">
                  <c:v>42208</c:v>
                </c:pt>
                <c:pt idx="204">
                  <c:v>42209</c:v>
                </c:pt>
                <c:pt idx="205">
                  <c:v>42210</c:v>
                </c:pt>
                <c:pt idx="206">
                  <c:v>42211</c:v>
                </c:pt>
                <c:pt idx="207">
                  <c:v>42212</c:v>
                </c:pt>
                <c:pt idx="208">
                  <c:v>42213</c:v>
                </c:pt>
                <c:pt idx="209">
                  <c:v>42214</c:v>
                </c:pt>
                <c:pt idx="210">
                  <c:v>42215</c:v>
                </c:pt>
                <c:pt idx="211">
                  <c:v>42216</c:v>
                </c:pt>
                <c:pt idx="212">
                  <c:v>42217</c:v>
                </c:pt>
                <c:pt idx="213">
                  <c:v>42218</c:v>
                </c:pt>
                <c:pt idx="214">
                  <c:v>42219</c:v>
                </c:pt>
                <c:pt idx="215">
                  <c:v>42220</c:v>
                </c:pt>
                <c:pt idx="216">
                  <c:v>42221</c:v>
                </c:pt>
                <c:pt idx="217">
                  <c:v>42222</c:v>
                </c:pt>
                <c:pt idx="218">
                  <c:v>42223</c:v>
                </c:pt>
                <c:pt idx="219">
                  <c:v>42224</c:v>
                </c:pt>
                <c:pt idx="220">
                  <c:v>42225</c:v>
                </c:pt>
                <c:pt idx="221">
                  <c:v>42226</c:v>
                </c:pt>
                <c:pt idx="222">
                  <c:v>42227</c:v>
                </c:pt>
                <c:pt idx="223">
                  <c:v>42228</c:v>
                </c:pt>
                <c:pt idx="224">
                  <c:v>42229</c:v>
                </c:pt>
                <c:pt idx="225">
                  <c:v>42230</c:v>
                </c:pt>
                <c:pt idx="226">
                  <c:v>42231</c:v>
                </c:pt>
                <c:pt idx="227">
                  <c:v>42232</c:v>
                </c:pt>
                <c:pt idx="228">
                  <c:v>42233</c:v>
                </c:pt>
                <c:pt idx="229">
                  <c:v>42234</c:v>
                </c:pt>
                <c:pt idx="230">
                  <c:v>42235</c:v>
                </c:pt>
                <c:pt idx="231">
                  <c:v>42236</c:v>
                </c:pt>
                <c:pt idx="232">
                  <c:v>42237</c:v>
                </c:pt>
                <c:pt idx="233">
                  <c:v>42238</c:v>
                </c:pt>
                <c:pt idx="234">
                  <c:v>42239</c:v>
                </c:pt>
                <c:pt idx="235">
                  <c:v>42240</c:v>
                </c:pt>
                <c:pt idx="236">
                  <c:v>42241</c:v>
                </c:pt>
                <c:pt idx="237">
                  <c:v>42242</c:v>
                </c:pt>
                <c:pt idx="238">
                  <c:v>42243</c:v>
                </c:pt>
                <c:pt idx="239">
                  <c:v>42244</c:v>
                </c:pt>
                <c:pt idx="240">
                  <c:v>42245</c:v>
                </c:pt>
                <c:pt idx="241">
                  <c:v>42246</c:v>
                </c:pt>
                <c:pt idx="242">
                  <c:v>42247</c:v>
                </c:pt>
                <c:pt idx="243">
                  <c:v>42248</c:v>
                </c:pt>
                <c:pt idx="244">
                  <c:v>42249</c:v>
                </c:pt>
                <c:pt idx="245">
                  <c:v>42250</c:v>
                </c:pt>
                <c:pt idx="246">
                  <c:v>42251</c:v>
                </c:pt>
                <c:pt idx="247">
                  <c:v>42252</c:v>
                </c:pt>
                <c:pt idx="248">
                  <c:v>42253</c:v>
                </c:pt>
                <c:pt idx="249">
                  <c:v>42254</c:v>
                </c:pt>
                <c:pt idx="250">
                  <c:v>42255</c:v>
                </c:pt>
                <c:pt idx="251">
                  <c:v>42256</c:v>
                </c:pt>
                <c:pt idx="252">
                  <c:v>42257</c:v>
                </c:pt>
                <c:pt idx="253">
                  <c:v>42258</c:v>
                </c:pt>
                <c:pt idx="254">
                  <c:v>42259</c:v>
                </c:pt>
                <c:pt idx="255">
                  <c:v>42260</c:v>
                </c:pt>
                <c:pt idx="256">
                  <c:v>42261</c:v>
                </c:pt>
                <c:pt idx="257">
                  <c:v>42262</c:v>
                </c:pt>
                <c:pt idx="258">
                  <c:v>42263</c:v>
                </c:pt>
                <c:pt idx="259">
                  <c:v>42264</c:v>
                </c:pt>
                <c:pt idx="260">
                  <c:v>42265</c:v>
                </c:pt>
                <c:pt idx="261">
                  <c:v>42266</c:v>
                </c:pt>
                <c:pt idx="262">
                  <c:v>42267</c:v>
                </c:pt>
                <c:pt idx="263">
                  <c:v>42268</c:v>
                </c:pt>
                <c:pt idx="264">
                  <c:v>42269</c:v>
                </c:pt>
                <c:pt idx="265">
                  <c:v>42270</c:v>
                </c:pt>
                <c:pt idx="266">
                  <c:v>42271</c:v>
                </c:pt>
                <c:pt idx="267">
                  <c:v>42272</c:v>
                </c:pt>
                <c:pt idx="268">
                  <c:v>42273</c:v>
                </c:pt>
                <c:pt idx="269">
                  <c:v>42274</c:v>
                </c:pt>
                <c:pt idx="270">
                  <c:v>42275</c:v>
                </c:pt>
                <c:pt idx="271">
                  <c:v>42276</c:v>
                </c:pt>
                <c:pt idx="272">
                  <c:v>42277</c:v>
                </c:pt>
                <c:pt idx="273">
                  <c:v>42278</c:v>
                </c:pt>
                <c:pt idx="274">
                  <c:v>42279</c:v>
                </c:pt>
                <c:pt idx="275">
                  <c:v>42280</c:v>
                </c:pt>
                <c:pt idx="276">
                  <c:v>42281</c:v>
                </c:pt>
                <c:pt idx="277">
                  <c:v>42282</c:v>
                </c:pt>
                <c:pt idx="278">
                  <c:v>42283</c:v>
                </c:pt>
                <c:pt idx="279">
                  <c:v>42284</c:v>
                </c:pt>
                <c:pt idx="280">
                  <c:v>42285</c:v>
                </c:pt>
                <c:pt idx="281">
                  <c:v>42286</c:v>
                </c:pt>
                <c:pt idx="282">
                  <c:v>42287</c:v>
                </c:pt>
                <c:pt idx="283">
                  <c:v>42288</c:v>
                </c:pt>
                <c:pt idx="284">
                  <c:v>42289</c:v>
                </c:pt>
                <c:pt idx="285">
                  <c:v>42290</c:v>
                </c:pt>
                <c:pt idx="286">
                  <c:v>42291</c:v>
                </c:pt>
                <c:pt idx="287">
                  <c:v>42292</c:v>
                </c:pt>
                <c:pt idx="288">
                  <c:v>42293</c:v>
                </c:pt>
                <c:pt idx="289">
                  <c:v>42294</c:v>
                </c:pt>
                <c:pt idx="290">
                  <c:v>42295</c:v>
                </c:pt>
                <c:pt idx="291">
                  <c:v>42296</c:v>
                </c:pt>
                <c:pt idx="292">
                  <c:v>42297</c:v>
                </c:pt>
                <c:pt idx="293">
                  <c:v>42298</c:v>
                </c:pt>
                <c:pt idx="294">
                  <c:v>42299</c:v>
                </c:pt>
                <c:pt idx="295">
                  <c:v>42300</c:v>
                </c:pt>
                <c:pt idx="296">
                  <c:v>42301</c:v>
                </c:pt>
                <c:pt idx="297">
                  <c:v>42302</c:v>
                </c:pt>
                <c:pt idx="298">
                  <c:v>42303</c:v>
                </c:pt>
                <c:pt idx="299">
                  <c:v>42304</c:v>
                </c:pt>
                <c:pt idx="300">
                  <c:v>42305</c:v>
                </c:pt>
                <c:pt idx="301">
                  <c:v>42306</c:v>
                </c:pt>
                <c:pt idx="302">
                  <c:v>42307</c:v>
                </c:pt>
                <c:pt idx="303">
                  <c:v>42308</c:v>
                </c:pt>
                <c:pt idx="304">
                  <c:v>42309</c:v>
                </c:pt>
                <c:pt idx="305">
                  <c:v>42310</c:v>
                </c:pt>
                <c:pt idx="306">
                  <c:v>42311</c:v>
                </c:pt>
                <c:pt idx="307">
                  <c:v>42312</c:v>
                </c:pt>
                <c:pt idx="308">
                  <c:v>42313</c:v>
                </c:pt>
                <c:pt idx="309">
                  <c:v>42314</c:v>
                </c:pt>
                <c:pt idx="310">
                  <c:v>42315</c:v>
                </c:pt>
                <c:pt idx="311">
                  <c:v>42316</c:v>
                </c:pt>
                <c:pt idx="312">
                  <c:v>42317</c:v>
                </c:pt>
                <c:pt idx="313">
                  <c:v>42318</c:v>
                </c:pt>
                <c:pt idx="314">
                  <c:v>42319</c:v>
                </c:pt>
                <c:pt idx="315">
                  <c:v>42320</c:v>
                </c:pt>
                <c:pt idx="316">
                  <c:v>42321</c:v>
                </c:pt>
                <c:pt idx="317">
                  <c:v>42322</c:v>
                </c:pt>
                <c:pt idx="318">
                  <c:v>42323</c:v>
                </c:pt>
                <c:pt idx="319">
                  <c:v>42324</c:v>
                </c:pt>
                <c:pt idx="320">
                  <c:v>42325</c:v>
                </c:pt>
                <c:pt idx="321">
                  <c:v>42326</c:v>
                </c:pt>
                <c:pt idx="322">
                  <c:v>42327</c:v>
                </c:pt>
                <c:pt idx="323">
                  <c:v>42328</c:v>
                </c:pt>
                <c:pt idx="324">
                  <c:v>42329</c:v>
                </c:pt>
                <c:pt idx="325">
                  <c:v>42330</c:v>
                </c:pt>
                <c:pt idx="326">
                  <c:v>42331</c:v>
                </c:pt>
                <c:pt idx="327">
                  <c:v>42332</c:v>
                </c:pt>
                <c:pt idx="328">
                  <c:v>42333</c:v>
                </c:pt>
                <c:pt idx="329">
                  <c:v>42334</c:v>
                </c:pt>
                <c:pt idx="330">
                  <c:v>42335</c:v>
                </c:pt>
                <c:pt idx="331">
                  <c:v>42336</c:v>
                </c:pt>
                <c:pt idx="332">
                  <c:v>42337</c:v>
                </c:pt>
                <c:pt idx="333">
                  <c:v>42338</c:v>
                </c:pt>
                <c:pt idx="334">
                  <c:v>42339</c:v>
                </c:pt>
                <c:pt idx="335">
                  <c:v>42340</c:v>
                </c:pt>
                <c:pt idx="336">
                  <c:v>42341</c:v>
                </c:pt>
                <c:pt idx="337">
                  <c:v>42342</c:v>
                </c:pt>
                <c:pt idx="338">
                  <c:v>42343</c:v>
                </c:pt>
                <c:pt idx="339">
                  <c:v>42344</c:v>
                </c:pt>
                <c:pt idx="340">
                  <c:v>42345</c:v>
                </c:pt>
                <c:pt idx="341">
                  <c:v>42346</c:v>
                </c:pt>
                <c:pt idx="342">
                  <c:v>42347</c:v>
                </c:pt>
                <c:pt idx="343">
                  <c:v>42348</c:v>
                </c:pt>
                <c:pt idx="344">
                  <c:v>42349</c:v>
                </c:pt>
                <c:pt idx="345">
                  <c:v>42350</c:v>
                </c:pt>
                <c:pt idx="346">
                  <c:v>42351</c:v>
                </c:pt>
                <c:pt idx="347">
                  <c:v>42352</c:v>
                </c:pt>
                <c:pt idx="348">
                  <c:v>42353</c:v>
                </c:pt>
                <c:pt idx="349">
                  <c:v>42354</c:v>
                </c:pt>
                <c:pt idx="350">
                  <c:v>42355</c:v>
                </c:pt>
                <c:pt idx="351">
                  <c:v>42356</c:v>
                </c:pt>
                <c:pt idx="352">
                  <c:v>42357</c:v>
                </c:pt>
                <c:pt idx="353">
                  <c:v>42358</c:v>
                </c:pt>
                <c:pt idx="354">
                  <c:v>42359</c:v>
                </c:pt>
                <c:pt idx="355">
                  <c:v>42360</c:v>
                </c:pt>
                <c:pt idx="356">
                  <c:v>42361</c:v>
                </c:pt>
                <c:pt idx="357">
                  <c:v>42362</c:v>
                </c:pt>
                <c:pt idx="358">
                  <c:v>42363</c:v>
                </c:pt>
                <c:pt idx="359">
                  <c:v>42364</c:v>
                </c:pt>
                <c:pt idx="360">
                  <c:v>42365</c:v>
                </c:pt>
                <c:pt idx="361">
                  <c:v>42366</c:v>
                </c:pt>
                <c:pt idx="362">
                  <c:v>42367</c:v>
                </c:pt>
                <c:pt idx="363">
                  <c:v>42368</c:v>
                </c:pt>
                <c:pt idx="364">
                  <c:v>42369</c:v>
                </c:pt>
                <c:pt idx="365">
                  <c:v>42370</c:v>
                </c:pt>
                <c:pt idx="366">
                  <c:v>42371</c:v>
                </c:pt>
                <c:pt idx="367">
                  <c:v>42372</c:v>
                </c:pt>
                <c:pt idx="368">
                  <c:v>42373</c:v>
                </c:pt>
                <c:pt idx="369">
                  <c:v>42374</c:v>
                </c:pt>
                <c:pt idx="370">
                  <c:v>42375</c:v>
                </c:pt>
                <c:pt idx="371">
                  <c:v>42376</c:v>
                </c:pt>
                <c:pt idx="372">
                  <c:v>42377</c:v>
                </c:pt>
                <c:pt idx="373">
                  <c:v>42378</c:v>
                </c:pt>
                <c:pt idx="374">
                  <c:v>42379</c:v>
                </c:pt>
                <c:pt idx="375">
                  <c:v>42380</c:v>
                </c:pt>
                <c:pt idx="376">
                  <c:v>42381</c:v>
                </c:pt>
                <c:pt idx="377">
                  <c:v>42382</c:v>
                </c:pt>
                <c:pt idx="378">
                  <c:v>42383</c:v>
                </c:pt>
                <c:pt idx="379">
                  <c:v>42384</c:v>
                </c:pt>
                <c:pt idx="380">
                  <c:v>42385</c:v>
                </c:pt>
                <c:pt idx="381">
                  <c:v>42386</c:v>
                </c:pt>
                <c:pt idx="382">
                  <c:v>42387</c:v>
                </c:pt>
                <c:pt idx="383">
                  <c:v>42388</c:v>
                </c:pt>
                <c:pt idx="384">
                  <c:v>42389</c:v>
                </c:pt>
                <c:pt idx="385">
                  <c:v>42390</c:v>
                </c:pt>
                <c:pt idx="386">
                  <c:v>42391</c:v>
                </c:pt>
                <c:pt idx="387">
                  <c:v>42392</c:v>
                </c:pt>
                <c:pt idx="388">
                  <c:v>42393</c:v>
                </c:pt>
                <c:pt idx="389">
                  <c:v>42394</c:v>
                </c:pt>
                <c:pt idx="390">
                  <c:v>42395</c:v>
                </c:pt>
                <c:pt idx="391">
                  <c:v>42396</c:v>
                </c:pt>
                <c:pt idx="392">
                  <c:v>42397</c:v>
                </c:pt>
                <c:pt idx="393">
                  <c:v>42398</c:v>
                </c:pt>
                <c:pt idx="394">
                  <c:v>42399</c:v>
                </c:pt>
                <c:pt idx="395">
                  <c:v>42400</c:v>
                </c:pt>
                <c:pt idx="396">
                  <c:v>42401</c:v>
                </c:pt>
                <c:pt idx="397">
                  <c:v>42402</c:v>
                </c:pt>
                <c:pt idx="398">
                  <c:v>42403</c:v>
                </c:pt>
                <c:pt idx="399">
                  <c:v>42404</c:v>
                </c:pt>
                <c:pt idx="400">
                  <c:v>42405</c:v>
                </c:pt>
                <c:pt idx="401">
                  <c:v>42406</c:v>
                </c:pt>
                <c:pt idx="402">
                  <c:v>42407</c:v>
                </c:pt>
                <c:pt idx="403">
                  <c:v>42408</c:v>
                </c:pt>
                <c:pt idx="404">
                  <c:v>42409</c:v>
                </c:pt>
                <c:pt idx="405">
                  <c:v>42410</c:v>
                </c:pt>
                <c:pt idx="406">
                  <c:v>42411</c:v>
                </c:pt>
                <c:pt idx="407">
                  <c:v>42412</c:v>
                </c:pt>
                <c:pt idx="408">
                  <c:v>42413</c:v>
                </c:pt>
                <c:pt idx="409">
                  <c:v>42414</c:v>
                </c:pt>
                <c:pt idx="410">
                  <c:v>42415</c:v>
                </c:pt>
                <c:pt idx="411">
                  <c:v>42416</c:v>
                </c:pt>
                <c:pt idx="412">
                  <c:v>42417</c:v>
                </c:pt>
                <c:pt idx="413">
                  <c:v>42418</c:v>
                </c:pt>
                <c:pt idx="414">
                  <c:v>42419</c:v>
                </c:pt>
                <c:pt idx="415">
                  <c:v>42420</c:v>
                </c:pt>
                <c:pt idx="416">
                  <c:v>42421</c:v>
                </c:pt>
                <c:pt idx="417">
                  <c:v>42422</c:v>
                </c:pt>
                <c:pt idx="418">
                  <c:v>42423</c:v>
                </c:pt>
                <c:pt idx="419">
                  <c:v>42424</c:v>
                </c:pt>
                <c:pt idx="420">
                  <c:v>42425</c:v>
                </c:pt>
                <c:pt idx="421">
                  <c:v>42426</c:v>
                </c:pt>
                <c:pt idx="422">
                  <c:v>42427</c:v>
                </c:pt>
                <c:pt idx="423">
                  <c:v>42428</c:v>
                </c:pt>
                <c:pt idx="424">
                  <c:v>42429</c:v>
                </c:pt>
                <c:pt idx="425">
                  <c:v>42430</c:v>
                </c:pt>
                <c:pt idx="426">
                  <c:v>42431</c:v>
                </c:pt>
                <c:pt idx="427">
                  <c:v>42432</c:v>
                </c:pt>
                <c:pt idx="428">
                  <c:v>42433</c:v>
                </c:pt>
                <c:pt idx="429">
                  <c:v>42434</c:v>
                </c:pt>
                <c:pt idx="430">
                  <c:v>42435</c:v>
                </c:pt>
                <c:pt idx="431">
                  <c:v>42436</c:v>
                </c:pt>
                <c:pt idx="432">
                  <c:v>42437</c:v>
                </c:pt>
                <c:pt idx="433">
                  <c:v>42438</c:v>
                </c:pt>
                <c:pt idx="434">
                  <c:v>42439</c:v>
                </c:pt>
                <c:pt idx="435">
                  <c:v>42440</c:v>
                </c:pt>
                <c:pt idx="436">
                  <c:v>42441</c:v>
                </c:pt>
                <c:pt idx="437">
                  <c:v>42442</c:v>
                </c:pt>
                <c:pt idx="438">
                  <c:v>42443</c:v>
                </c:pt>
                <c:pt idx="439">
                  <c:v>42444</c:v>
                </c:pt>
                <c:pt idx="440">
                  <c:v>42445</c:v>
                </c:pt>
                <c:pt idx="441">
                  <c:v>42446</c:v>
                </c:pt>
                <c:pt idx="442">
                  <c:v>42447</c:v>
                </c:pt>
                <c:pt idx="443">
                  <c:v>42448</c:v>
                </c:pt>
                <c:pt idx="444">
                  <c:v>42449</c:v>
                </c:pt>
                <c:pt idx="445">
                  <c:v>42450</c:v>
                </c:pt>
                <c:pt idx="446">
                  <c:v>42451</c:v>
                </c:pt>
                <c:pt idx="447">
                  <c:v>42452</c:v>
                </c:pt>
                <c:pt idx="448">
                  <c:v>42453</c:v>
                </c:pt>
                <c:pt idx="449">
                  <c:v>42454</c:v>
                </c:pt>
                <c:pt idx="450">
                  <c:v>42455</c:v>
                </c:pt>
                <c:pt idx="451">
                  <c:v>42456</c:v>
                </c:pt>
                <c:pt idx="452">
                  <c:v>42457</c:v>
                </c:pt>
                <c:pt idx="453">
                  <c:v>42458</c:v>
                </c:pt>
                <c:pt idx="454">
                  <c:v>42459</c:v>
                </c:pt>
                <c:pt idx="455">
                  <c:v>42460</c:v>
                </c:pt>
                <c:pt idx="456">
                  <c:v>42461</c:v>
                </c:pt>
                <c:pt idx="457">
                  <c:v>42462</c:v>
                </c:pt>
                <c:pt idx="458">
                  <c:v>42463</c:v>
                </c:pt>
                <c:pt idx="459">
                  <c:v>42464</c:v>
                </c:pt>
                <c:pt idx="460">
                  <c:v>42465</c:v>
                </c:pt>
                <c:pt idx="461">
                  <c:v>42466</c:v>
                </c:pt>
                <c:pt idx="462">
                  <c:v>42467</c:v>
                </c:pt>
                <c:pt idx="463">
                  <c:v>42468</c:v>
                </c:pt>
                <c:pt idx="464">
                  <c:v>42469</c:v>
                </c:pt>
                <c:pt idx="465">
                  <c:v>42470</c:v>
                </c:pt>
                <c:pt idx="466">
                  <c:v>42471</c:v>
                </c:pt>
                <c:pt idx="467">
                  <c:v>42472</c:v>
                </c:pt>
                <c:pt idx="468">
                  <c:v>42473</c:v>
                </c:pt>
                <c:pt idx="469">
                  <c:v>42474</c:v>
                </c:pt>
                <c:pt idx="470">
                  <c:v>42475</c:v>
                </c:pt>
                <c:pt idx="471">
                  <c:v>42476</c:v>
                </c:pt>
                <c:pt idx="472">
                  <c:v>42477</c:v>
                </c:pt>
                <c:pt idx="473">
                  <c:v>42478</c:v>
                </c:pt>
                <c:pt idx="474">
                  <c:v>42479</c:v>
                </c:pt>
                <c:pt idx="475">
                  <c:v>42480</c:v>
                </c:pt>
                <c:pt idx="476">
                  <c:v>42481</c:v>
                </c:pt>
                <c:pt idx="477">
                  <c:v>42482</c:v>
                </c:pt>
                <c:pt idx="478">
                  <c:v>42483</c:v>
                </c:pt>
                <c:pt idx="479">
                  <c:v>42484</c:v>
                </c:pt>
                <c:pt idx="480">
                  <c:v>42485</c:v>
                </c:pt>
                <c:pt idx="481">
                  <c:v>42486</c:v>
                </c:pt>
                <c:pt idx="482">
                  <c:v>42487</c:v>
                </c:pt>
                <c:pt idx="483">
                  <c:v>42488</c:v>
                </c:pt>
                <c:pt idx="484">
                  <c:v>42489</c:v>
                </c:pt>
                <c:pt idx="485">
                  <c:v>42490</c:v>
                </c:pt>
                <c:pt idx="486">
                  <c:v>42491</c:v>
                </c:pt>
                <c:pt idx="487">
                  <c:v>42492</c:v>
                </c:pt>
                <c:pt idx="488">
                  <c:v>42493</c:v>
                </c:pt>
                <c:pt idx="489">
                  <c:v>42494</c:v>
                </c:pt>
                <c:pt idx="490">
                  <c:v>42495</c:v>
                </c:pt>
                <c:pt idx="491">
                  <c:v>42496</c:v>
                </c:pt>
                <c:pt idx="492">
                  <c:v>42497</c:v>
                </c:pt>
                <c:pt idx="493">
                  <c:v>42498</c:v>
                </c:pt>
                <c:pt idx="494">
                  <c:v>42499</c:v>
                </c:pt>
                <c:pt idx="495">
                  <c:v>42500</c:v>
                </c:pt>
                <c:pt idx="496">
                  <c:v>42501</c:v>
                </c:pt>
                <c:pt idx="497">
                  <c:v>42502</c:v>
                </c:pt>
                <c:pt idx="498">
                  <c:v>42503</c:v>
                </c:pt>
                <c:pt idx="499">
                  <c:v>42504</c:v>
                </c:pt>
                <c:pt idx="500">
                  <c:v>42505</c:v>
                </c:pt>
                <c:pt idx="501">
                  <c:v>42506</c:v>
                </c:pt>
                <c:pt idx="502">
                  <c:v>42507</c:v>
                </c:pt>
                <c:pt idx="503">
                  <c:v>42508</c:v>
                </c:pt>
                <c:pt idx="504">
                  <c:v>42509</c:v>
                </c:pt>
                <c:pt idx="505">
                  <c:v>42510</c:v>
                </c:pt>
                <c:pt idx="506">
                  <c:v>42511</c:v>
                </c:pt>
                <c:pt idx="507">
                  <c:v>42512</c:v>
                </c:pt>
                <c:pt idx="508">
                  <c:v>42513</c:v>
                </c:pt>
                <c:pt idx="509">
                  <c:v>42514</c:v>
                </c:pt>
                <c:pt idx="510">
                  <c:v>42515</c:v>
                </c:pt>
                <c:pt idx="511">
                  <c:v>42516</c:v>
                </c:pt>
                <c:pt idx="512">
                  <c:v>42517</c:v>
                </c:pt>
                <c:pt idx="513">
                  <c:v>42518</c:v>
                </c:pt>
                <c:pt idx="514">
                  <c:v>42519</c:v>
                </c:pt>
                <c:pt idx="515">
                  <c:v>42520</c:v>
                </c:pt>
                <c:pt idx="516">
                  <c:v>42521</c:v>
                </c:pt>
                <c:pt idx="517">
                  <c:v>42522</c:v>
                </c:pt>
                <c:pt idx="518">
                  <c:v>42523</c:v>
                </c:pt>
                <c:pt idx="519">
                  <c:v>42524</c:v>
                </c:pt>
                <c:pt idx="520">
                  <c:v>42525</c:v>
                </c:pt>
                <c:pt idx="521">
                  <c:v>42526</c:v>
                </c:pt>
                <c:pt idx="522">
                  <c:v>42527</c:v>
                </c:pt>
                <c:pt idx="523">
                  <c:v>42528</c:v>
                </c:pt>
                <c:pt idx="524">
                  <c:v>42529</c:v>
                </c:pt>
                <c:pt idx="525">
                  <c:v>42530</c:v>
                </c:pt>
                <c:pt idx="526">
                  <c:v>42531</c:v>
                </c:pt>
                <c:pt idx="527">
                  <c:v>42532</c:v>
                </c:pt>
                <c:pt idx="528">
                  <c:v>42533</c:v>
                </c:pt>
                <c:pt idx="529">
                  <c:v>42534</c:v>
                </c:pt>
                <c:pt idx="530">
                  <c:v>42535</c:v>
                </c:pt>
                <c:pt idx="531">
                  <c:v>42536</c:v>
                </c:pt>
                <c:pt idx="532">
                  <c:v>42537</c:v>
                </c:pt>
                <c:pt idx="533">
                  <c:v>42538</c:v>
                </c:pt>
                <c:pt idx="534">
                  <c:v>42539</c:v>
                </c:pt>
                <c:pt idx="535">
                  <c:v>42540</c:v>
                </c:pt>
                <c:pt idx="536">
                  <c:v>42541</c:v>
                </c:pt>
                <c:pt idx="537">
                  <c:v>42542</c:v>
                </c:pt>
                <c:pt idx="538">
                  <c:v>42543</c:v>
                </c:pt>
                <c:pt idx="539">
                  <c:v>42544</c:v>
                </c:pt>
                <c:pt idx="540">
                  <c:v>42545</c:v>
                </c:pt>
                <c:pt idx="541">
                  <c:v>42546</c:v>
                </c:pt>
                <c:pt idx="542">
                  <c:v>42547</c:v>
                </c:pt>
                <c:pt idx="543">
                  <c:v>42548</c:v>
                </c:pt>
                <c:pt idx="544">
                  <c:v>42549</c:v>
                </c:pt>
                <c:pt idx="545">
                  <c:v>42550</c:v>
                </c:pt>
                <c:pt idx="546">
                  <c:v>42551</c:v>
                </c:pt>
              </c:numCache>
            </c:numRef>
          </c:cat>
          <c:val>
            <c:numRef>
              <c:f>'data in MWh'!$E$4:$E$550</c:f>
              <c:numCache>
                <c:formatCode>_-* #,##0.00_-;\-* #,##0.00_-;_-* "-"??_-;_-@_-</c:formatCode>
                <c:ptCount val="547"/>
                <c:pt idx="0">
                  <c:v>3568.6966666666644</c:v>
                </c:pt>
                <c:pt idx="1">
                  <c:v>3349.7075</c:v>
                </c:pt>
                <c:pt idx="2">
                  <c:v>3404.0533333333383</c:v>
                </c:pt>
                <c:pt idx="3">
                  <c:v>3314.9895833333358</c:v>
                </c:pt>
                <c:pt idx="4">
                  <c:v>3324.0483333333359</c:v>
                </c:pt>
                <c:pt idx="5">
                  <c:v>2880.3054166666666</c:v>
                </c:pt>
                <c:pt idx="6">
                  <c:v>2987.0362499999997</c:v>
                </c:pt>
                <c:pt idx="7">
                  <c:v>3173.6375000000012</c:v>
                </c:pt>
                <c:pt idx="8">
                  <c:v>3501.5587500000001</c:v>
                </c:pt>
                <c:pt idx="9">
                  <c:v>3456.13625</c:v>
                </c:pt>
                <c:pt idx="10">
                  <c:v>2449.04</c:v>
                </c:pt>
                <c:pt idx="11">
                  <c:v>2904.105</c:v>
                </c:pt>
                <c:pt idx="12">
                  <c:v>3781.9054166666665</c:v>
                </c:pt>
                <c:pt idx="13">
                  <c:v>3914.6029166666667</c:v>
                </c:pt>
                <c:pt idx="14">
                  <c:v>3868.6612499999997</c:v>
                </c:pt>
                <c:pt idx="15">
                  <c:v>3793.2537499999999</c:v>
                </c:pt>
                <c:pt idx="16">
                  <c:v>3562.7512499999998</c:v>
                </c:pt>
                <c:pt idx="17">
                  <c:v>3613.2291666666647</c:v>
                </c:pt>
                <c:pt idx="18">
                  <c:v>3575.156666666664</c:v>
                </c:pt>
                <c:pt idx="19">
                  <c:v>3574.7766666666639</c:v>
                </c:pt>
                <c:pt idx="20">
                  <c:v>3564.9054166666665</c:v>
                </c:pt>
                <c:pt idx="21">
                  <c:v>3464.8587499999999</c:v>
                </c:pt>
                <c:pt idx="22">
                  <c:v>3435.1270833333342</c:v>
                </c:pt>
                <c:pt idx="23">
                  <c:v>3415.8266666666641</c:v>
                </c:pt>
                <c:pt idx="24">
                  <c:v>3791.6612499999997</c:v>
                </c:pt>
                <c:pt idx="25">
                  <c:v>3866.6525000000001</c:v>
                </c:pt>
                <c:pt idx="26">
                  <c:v>3669.9941666666668</c:v>
                </c:pt>
                <c:pt idx="27">
                  <c:v>3797.7599999999998</c:v>
                </c:pt>
                <c:pt idx="28">
                  <c:v>3671.6774999999998</c:v>
                </c:pt>
                <c:pt idx="29">
                  <c:v>3532.8429166666665</c:v>
                </c:pt>
                <c:pt idx="30">
                  <c:v>3602.2602083333331</c:v>
                </c:pt>
                <c:pt idx="31">
                  <c:v>3605.0458333333358</c:v>
                </c:pt>
                <c:pt idx="32">
                  <c:v>3605.7120833333342</c:v>
                </c:pt>
                <c:pt idx="33">
                  <c:v>3699.3870833333353</c:v>
                </c:pt>
                <c:pt idx="34">
                  <c:v>3425.5212499999998</c:v>
                </c:pt>
                <c:pt idx="35">
                  <c:v>3538.4820833333342</c:v>
                </c:pt>
                <c:pt idx="36">
                  <c:v>3366.0554166666666</c:v>
                </c:pt>
                <c:pt idx="37">
                  <c:v>3489.2016666666641</c:v>
                </c:pt>
                <c:pt idx="38">
                  <c:v>3333.331250000002</c:v>
                </c:pt>
                <c:pt idx="39">
                  <c:v>3544.8354166666672</c:v>
                </c:pt>
                <c:pt idx="40">
                  <c:v>2869.8445833333358</c:v>
                </c:pt>
                <c:pt idx="41">
                  <c:v>3087.2504166666663</c:v>
                </c:pt>
                <c:pt idx="42">
                  <c:v>3442.1070833333342</c:v>
                </c:pt>
                <c:pt idx="43">
                  <c:v>3692.6949999999997</c:v>
                </c:pt>
                <c:pt idx="44">
                  <c:v>3668.6662499999979</c:v>
                </c:pt>
                <c:pt idx="45">
                  <c:v>3746.0087500000004</c:v>
                </c:pt>
                <c:pt idx="46">
                  <c:v>3547.4437499999999</c:v>
                </c:pt>
                <c:pt idx="47">
                  <c:v>3424.1079166666664</c:v>
                </c:pt>
                <c:pt idx="48">
                  <c:v>3271.6624999999976</c:v>
                </c:pt>
                <c:pt idx="49">
                  <c:v>3371.1737499999999</c:v>
                </c:pt>
                <c:pt idx="50">
                  <c:v>3407.7766666666639</c:v>
                </c:pt>
                <c:pt idx="51">
                  <c:v>3433.0279166666664</c:v>
                </c:pt>
                <c:pt idx="52">
                  <c:v>3661.0658333333358</c:v>
                </c:pt>
                <c:pt idx="53">
                  <c:v>3623.1124999999997</c:v>
                </c:pt>
                <c:pt idx="54">
                  <c:v>3419.6270833333342</c:v>
                </c:pt>
                <c:pt idx="55">
                  <c:v>3063.2308333333353</c:v>
                </c:pt>
                <c:pt idx="56">
                  <c:v>3018.3016666666667</c:v>
                </c:pt>
                <c:pt idx="57">
                  <c:v>3036.5516666666667</c:v>
                </c:pt>
                <c:pt idx="58">
                  <c:v>2886.8729166666672</c:v>
                </c:pt>
                <c:pt idx="59">
                  <c:v>2777.6025000000004</c:v>
                </c:pt>
                <c:pt idx="60">
                  <c:v>3283.4670833333357</c:v>
                </c:pt>
                <c:pt idx="61">
                  <c:v>3405.9979166666672</c:v>
                </c:pt>
                <c:pt idx="62">
                  <c:v>3232.9775000000022</c:v>
                </c:pt>
                <c:pt idx="63">
                  <c:v>3260.3783333333377</c:v>
                </c:pt>
                <c:pt idx="64">
                  <c:v>3311.2204166666647</c:v>
                </c:pt>
                <c:pt idx="65">
                  <c:v>3322.479583333336</c:v>
                </c:pt>
                <c:pt idx="66">
                  <c:v>3504.9962500000001</c:v>
                </c:pt>
                <c:pt idx="67">
                  <c:v>3437.5154166666666</c:v>
                </c:pt>
                <c:pt idx="68">
                  <c:v>3484.6491666666657</c:v>
                </c:pt>
                <c:pt idx="69">
                  <c:v>2676.5437500000012</c:v>
                </c:pt>
                <c:pt idx="70">
                  <c:v>2813.2929166666668</c:v>
                </c:pt>
                <c:pt idx="71">
                  <c:v>3061.9025000000001</c:v>
                </c:pt>
                <c:pt idx="72">
                  <c:v>3133.6391666666664</c:v>
                </c:pt>
                <c:pt idx="73">
                  <c:v>3477.6525000000001</c:v>
                </c:pt>
                <c:pt idx="74">
                  <c:v>3602.0750000000012</c:v>
                </c:pt>
                <c:pt idx="75">
                  <c:v>3013.8612499999999</c:v>
                </c:pt>
                <c:pt idx="76">
                  <c:v>3084.6245833333342</c:v>
                </c:pt>
                <c:pt idx="77">
                  <c:v>3626.7104166666668</c:v>
                </c:pt>
                <c:pt idx="78">
                  <c:v>3485.105</c:v>
                </c:pt>
                <c:pt idx="79">
                  <c:v>3152.1337500000022</c:v>
                </c:pt>
                <c:pt idx="80">
                  <c:v>3175.6483333333354</c:v>
                </c:pt>
                <c:pt idx="81">
                  <c:v>3346.7095833333342</c:v>
                </c:pt>
                <c:pt idx="82">
                  <c:v>3600.4995833333364</c:v>
                </c:pt>
                <c:pt idx="83">
                  <c:v>3469.7425000000003</c:v>
                </c:pt>
                <c:pt idx="84">
                  <c:v>3243.1929166666669</c:v>
                </c:pt>
                <c:pt idx="85">
                  <c:v>3417.7750000000001</c:v>
                </c:pt>
                <c:pt idx="86">
                  <c:v>3866.2858333333352</c:v>
                </c:pt>
                <c:pt idx="87">
                  <c:v>3914.75</c:v>
                </c:pt>
                <c:pt idx="88">
                  <c:v>3817.8433333333387</c:v>
                </c:pt>
                <c:pt idx="89">
                  <c:v>3465.3633333333378</c:v>
                </c:pt>
                <c:pt idx="90">
                  <c:v>3551.3649999999998</c:v>
                </c:pt>
                <c:pt idx="91">
                  <c:v>3639.4695833333358</c:v>
                </c:pt>
                <c:pt idx="92">
                  <c:v>3744.7695833333332</c:v>
                </c:pt>
                <c:pt idx="93">
                  <c:v>3567.6420833333336</c:v>
                </c:pt>
                <c:pt idx="94">
                  <c:v>3467.32</c:v>
                </c:pt>
                <c:pt idx="95">
                  <c:v>3485.5570833333354</c:v>
                </c:pt>
                <c:pt idx="96">
                  <c:v>3224.3125000000023</c:v>
                </c:pt>
                <c:pt idx="97">
                  <c:v>3210.448333333336</c:v>
                </c:pt>
                <c:pt idx="98">
                  <c:v>3136.5616666666647</c:v>
                </c:pt>
                <c:pt idx="99">
                  <c:v>3262.7750000000001</c:v>
                </c:pt>
                <c:pt idx="100">
                  <c:v>3273.8958333333376</c:v>
                </c:pt>
                <c:pt idx="101">
                  <c:v>2988.7220833333336</c:v>
                </c:pt>
                <c:pt idx="102">
                  <c:v>2915.4312500000024</c:v>
                </c:pt>
                <c:pt idx="103">
                  <c:v>3005.2183333333364</c:v>
                </c:pt>
                <c:pt idx="104">
                  <c:v>3021.9770833333359</c:v>
                </c:pt>
                <c:pt idx="105">
                  <c:v>3107.3158333333377</c:v>
                </c:pt>
                <c:pt idx="106">
                  <c:v>3077.59</c:v>
                </c:pt>
                <c:pt idx="107">
                  <c:v>2906.8612499999999</c:v>
                </c:pt>
                <c:pt idx="108">
                  <c:v>3104.5029166666668</c:v>
                </c:pt>
                <c:pt idx="109">
                  <c:v>3137.6708333333358</c:v>
                </c:pt>
                <c:pt idx="110">
                  <c:v>3118.1012499999997</c:v>
                </c:pt>
                <c:pt idx="111">
                  <c:v>3013.7129166666668</c:v>
                </c:pt>
                <c:pt idx="112">
                  <c:v>2923.6716666666657</c:v>
                </c:pt>
                <c:pt idx="113">
                  <c:v>2879.6629166666667</c:v>
                </c:pt>
                <c:pt idx="114">
                  <c:v>2813.3662499999987</c:v>
                </c:pt>
                <c:pt idx="115">
                  <c:v>2834.2983333333359</c:v>
                </c:pt>
                <c:pt idx="116">
                  <c:v>2804.6308333333354</c:v>
                </c:pt>
                <c:pt idx="117">
                  <c:v>2788.6895833333342</c:v>
                </c:pt>
                <c:pt idx="118">
                  <c:v>2748.0387499999997</c:v>
                </c:pt>
                <c:pt idx="119">
                  <c:v>2749.8425000000002</c:v>
                </c:pt>
                <c:pt idx="120">
                  <c:v>2762.8362500000012</c:v>
                </c:pt>
                <c:pt idx="121">
                  <c:v>2979.0612500000002</c:v>
                </c:pt>
                <c:pt idx="122">
                  <c:v>3073.0541666666668</c:v>
                </c:pt>
                <c:pt idx="123">
                  <c:v>2867.1204166666657</c:v>
                </c:pt>
                <c:pt idx="124">
                  <c:v>2817.0479166666664</c:v>
                </c:pt>
                <c:pt idx="125">
                  <c:v>2836.1525000000001</c:v>
                </c:pt>
                <c:pt idx="126">
                  <c:v>2345.7024999999976</c:v>
                </c:pt>
                <c:pt idx="127">
                  <c:v>2269.9245833333352</c:v>
                </c:pt>
                <c:pt idx="128">
                  <c:v>2838.0262500000003</c:v>
                </c:pt>
                <c:pt idx="129">
                  <c:v>2524.374166666667</c:v>
                </c:pt>
                <c:pt idx="130">
                  <c:v>2862.8575000000023</c:v>
                </c:pt>
                <c:pt idx="131">
                  <c:v>3277.7237499999997</c:v>
                </c:pt>
                <c:pt idx="132">
                  <c:v>3312.1854166666667</c:v>
                </c:pt>
                <c:pt idx="133">
                  <c:v>3139.4654166666664</c:v>
                </c:pt>
                <c:pt idx="134">
                  <c:v>3236.7341666666657</c:v>
                </c:pt>
                <c:pt idx="135">
                  <c:v>3039.1975000000002</c:v>
                </c:pt>
                <c:pt idx="136">
                  <c:v>2867.4529166666666</c:v>
                </c:pt>
                <c:pt idx="137">
                  <c:v>2632.125</c:v>
                </c:pt>
                <c:pt idx="138">
                  <c:v>2779.3024999999998</c:v>
                </c:pt>
                <c:pt idx="139">
                  <c:v>2720.6862499999979</c:v>
                </c:pt>
                <c:pt idx="140">
                  <c:v>2346.0595833333359</c:v>
                </c:pt>
                <c:pt idx="141">
                  <c:v>1533.3345833333328</c:v>
                </c:pt>
                <c:pt idx="142">
                  <c:v>1348.2320833333329</c:v>
                </c:pt>
                <c:pt idx="143">
                  <c:v>850.99875000000054</c:v>
                </c:pt>
                <c:pt idx="144">
                  <c:v>46.197500000000012</c:v>
                </c:pt>
                <c:pt idx="145">
                  <c:v>847.96749999999929</c:v>
                </c:pt>
                <c:pt idx="146">
                  <c:v>2172.8112500000029</c:v>
                </c:pt>
                <c:pt idx="147">
                  <c:v>2880.3362500000012</c:v>
                </c:pt>
                <c:pt idx="148">
                  <c:v>2690.3733333333394</c:v>
                </c:pt>
                <c:pt idx="149">
                  <c:v>3062.3045833333354</c:v>
                </c:pt>
                <c:pt idx="150">
                  <c:v>3085.7700000000004</c:v>
                </c:pt>
                <c:pt idx="151">
                  <c:v>3293.0333333333388</c:v>
                </c:pt>
                <c:pt idx="152">
                  <c:v>3091.7229166666657</c:v>
                </c:pt>
                <c:pt idx="153">
                  <c:v>3048.6466666666634</c:v>
                </c:pt>
                <c:pt idx="154">
                  <c:v>2791.1483333333354</c:v>
                </c:pt>
                <c:pt idx="155">
                  <c:v>2828.9220833333352</c:v>
                </c:pt>
                <c:pt idx="156">
                  <c:v>2943.4162500000002</c:v>
                </c:pt>
                <c:pt idx="157">
                  <c:v>2838.1391666666664</c:v>
                </c:pt>
                <c:pt idx="158">
                  <c:v>3281.8404166666664</c:v>
                </c:pt>
                <c:pt idx="159">
                  <c:v>3184.1641666666646</c:v>
                </c:pt>
                <c:pt idx="160">
                  <c:v>3365.4808333333358</c:v>
                </c:pt>
                <c:pt idx="161">
                  <c:v>3175.9091666666668</c:v>
                </c:pt>
                <c:pt idx="162">
                  <c:v>3003.7112500000012</c:v>
                </c:pt>
                <c:pt idx="163">
                  <c:v>3203.8474999999994</c:v>
                </c:pt>
                <c:pt idx="164">
                  <c:v>3264.0641666666647</c:v>
                </c:pt>
                <c:pt idx="165">
                  <c:v>3496.512916666667</c:v>
                </c:pt>
                <c:pt idx="166">
                  <c:v>3584.8220833333353</c:v>
                </c:pt>
                <c:pt idx="167">
                  <c:v>3542.8641666666663</c:v>
                </c:pt>
                <c:pt idx="168">
                  <c:v>3480.4491666666668</c:v>
                </c:pt>
                <c:pt idx="169">
                  <c:v>3435.6695833333342</c:v>
                </c:pt>
                <c:pt idx="170">
                  <c:v>3196.0029166666668</c:v>
                </c:pt>
                <c:pt idx="171">
                  <c:v>3373.4479166666665</c:v>
                </c:pt>
                <c:pt idx="172">
                  <c:v>3540.9379166666672</c:v>
                </c:pt>
                <c:pt idx="173">
                  <c:v>3678.145</c:v>
                </c:pt>
                <c:pt idx="174">
                  <c:v>3856.6791666666668</c:v>
                </c:pt>
                <c:pt idx="175">
                  <c:v>3642.77</c:v>
                </c:pt>
                <c:pt idx="176">
                  <c:v>3781.928333333336</c:v>
                </c:pt>
                <c:pt idx="177">
                  <c:v>3681.5666666666634</c:v>
                </c:pt>
                <c:pt idx="178">
                  <c:v>3640.8358333333376</c:v>
                </c:pt>
                <c:pt idx="179">
                  <c:v>3708.8912500000024</c:v>
                </c:pt>
                <c:pt idx="180">
                  <c:v>3831.7975000000006</c:v>
                </c:pt>
                <c:pt idx="181">
                  <c:v>2768.6883333333358</c:v>
                </c:pt>
                <c:pt idx="182">
                  <c:v>2981.7891666666646</c:v>
                </c:pt>
                <c:pt idx="183">
                  <c:v>3571.579583333335</c:v>
                </c:pt>
                <c:pt idx="184">
                  <c:v>3643.6316666666667</c:v>
                </c:pt>
                <c:pt idx="185">
                  <c:v>3565.0916666666658</c:v>
                </c:pt>
                <c:pt idx="186">
                  <c:v>3766.8733333333394</c:v>
                </c:pt>
                <c:pt idx="187">
                  <c:v>3773.895833333338</c:v>
                </c:pt>
                <c:pt idx="188">
                  <c:v>3604.63625</c:v>
                </c:pt>
                <c:pt idx="189">
                  <c:v>3586.5541666666663</c:v>
                </c:pt>
                <c:pt idx="190">
                  <c:v>3479.2995833333352</c:v>
                </c:pt>
                <c:pt idx="191">
                  <c:v>3573.0658333333326</c:v>
                </c:pt>
                <c:pt idx="192">
                  <c:v>3592.8208333333364</c:v>
                </c:pt>
                <c:pt idx="193">
                  <c:v>3958.222083333334</c:v>
                </c:pt>
                <c:pt idx="194">
                  <c:v>4001.0316666666658</c:v>
                </c:pt>
                <c:pt idx="195">
                  <c:v>4006.4150000000022</c:v>
                </c:pt>
                <c:pt idx="196">
                  <c:v>3983.958333333338</c:v>
                </c:pt>
                <c:pt idx="197">
                  <c:v>3950.432499999999</c:v>
                </c:pt>
                <c:pt idx="198">
                  <c:v>4027.4862500000013</c:v>
                </c:pt>
                <c:pt idx="199">
                  <c:v>3746.9583333333376</c:v>
                </c:pt>
                <c:pt idx="200">
                  <c:v>3672.2616666666645</c:v>
                </c:pt>
                <c:pt idx="201">
                  <c:v>3818.7216666666645</c:v>
                </c:pt>
                <c:pt idx="202">
                  <c:v>3833.4558333333371</c:v>
                </c:pt>
                <c:pt idx="203">
                  <c:v>3929.098333333337</c:v>
                </c:pt>
                <c:pt idx="204">
                  <c:v>3931.8466666666645</c:v>
                </c:pt>
                <c:pt idx="205">
                  <c:v>3787.9720833333358</c:v>
                </c:pt>
                <c:pt idx="206">
                  <c:v>3742.6608333333352</c:v>
                </c:pt>
                <c:pt idx="207">
                  <c:v>3759.365833333336</c:v>
                </c:pt>
                <c:pt idx="208">
                  <c:v>3988.6804166666657</c:v>
                </c:pt>
                <c:pt idx="209">
                  <c:v>3984.4558333333371</c:v>
                </c:pt>
                <c:pt idx="210">
                  <c:v>4031.6020833333341</c:v>
                </c:pt>
                <c:pt idx="211">
                  <c:v>3945.8995833333365</c:v>
                </c:pt>
                <c:pt idx="212">
                  <c:v>3865.6537499999999</c:v>
                </c:pt>
                <c:pt idx="213">
                  <c:v>3862.466666666664</c:v>
                </c:pt>
                <c:pt idx="214">
                  <c:v>3862.6062500000003</c:v>
                </c:pt>
                <c:pt idx="215">
                  <c:v>3817.1204166666657</c:v>
                </c:pt>
                <c:pt idx="216">
                  <c:v>4133.7904166666694</c:v>
                </c:pt>
                <c:pt idx="217">
                  <c:v>4105.2029166666653</c:v>
                </c:pt>
                <c:pt idx="218">
                  <c:v>3981.6408333333329</c:v>
                </c:pt>
                <c:pt idx="219">
                  <c:v>3821.9679166666665</c:v>
                </c:pt>
                <c:pt idx="220">
                  <c:v>3711.6516666666657</c:v>
                </c:pt>
                <c:pt idx="221">
                  <c:v>3973.5387499999997</c:v>
                </c:pt>
                <c:pt idx="222">
                  <c:v>3877.7095833333342</c:v>
                </c:pt>
                <c:pt idx="223">
                  <c:v>3980.9779166666672</c:v>
                </c:pt>
                <c:pt idx="224">
                  <c:v>3876.9383333333376</c:v>
                </c:pt>
                <c:pt idx="225">
                  <c:v>3928.7375000000006</c:v>
                </c:pt>
                <c:pt idx="226">
                  <c:v>3841.2216666666641</c:v>
                </c:pt>
                <c:pt idx="227">
                  <c:v>3688.8675000000012</c:v>
                </c:pt>
                <c:pt idx="228">
                  <c:v>3582.9612499999998</c:v>
                </c:pt>
                <c:pt idx="229">
                  <c:v>3882.9341666666674</c:v>
                </c:pt>
                <c:pt idx="230">
                  <c:v>3807.2720833333342</c:v>
                </c:pt>
                <c:pt idx="231">
                  <c:v>3617.1954166666674</c:v>
                </c:pt>
                <c:pt idx="232">
                  <c:v>3689.6808333333342</c:v>
                </c:pt>
                <c:pt idx="233">
                  <c:v>3925.7987499999977</c:v>
                </c:pt>
                <c:pt idx="234">
                  <c:v>3957.3616666666658</c:v>
                </c:pt>
                <c:pt idx="235">
                  <c:v>3780.0895833333329</c:v>
                </c:pt>
                <c:pt idx="236">
                  <c:v>3997.8062500000001</c:v>
                </c:pt>
                <c:pt idx="237">
                  <c:v>4131.7112500000003</c:v>
                </c:pt>
                <c:pt idx="238">
                  <c:v>4109.7608333333346</c:v>
                </c:pt>
                <c:pt idx="239">
                  <c:v>4037.5550000000012</c:v>
                </c:pt>
                <c:pt idx="240">
                  <c:v>4078.4166666666647</c:v>
                </c:pt>
                <c:pt idx="241">
                  <c:v>4029.831250000002</c:v>
                </c:pt>
                <c:pt idx="242">
                  <c:v>3763.4020833333352</c:v>
                </c:pt>
                <c:pt idx="243">
                  <c:v>3825.8229166666679</c:v>
                </c:pt>
                <c:pt idx="244">
                  <c:v>4066.4945833333354</c:v>
                </c:pt>
                <c:pt idx="245">
                  <c:v>4028.5258333333359</c:v>
                </c:pt>
                <c:pt idx="246">
                  <c:v>3859.2458333333352</c:v>
                </c:pt>
                <c:pt idx="247">
                  <c:v>3774.9508333333374</c:v>
                </c:pt>
                <c:pt idx="248">
                  <c:v>3843.9887500000004</c:v>
                </c:pt>
                <c:pt idx="249">
                  <c:v>3689.2620833333317</c:v>
                </c:pt>
                <c:pt idx="250">
                  <c:v>3865.4554166666671</c:v>
                </c:pt>
                <c:pt idx="251">
                  <c:v>4167.3716666666742</c:v>
                </c:pt>
                <c:pt idx="252">
                  <c:v>4091.6262500000007</c:v>
                </c:pt>
                <c:pt idx="253">
                  <c:v>3673.7654166666657</c:v>
                </c:pt>
                <c:pt idx="254">
                  <c:v>4112.0641666666743</c:v>
                </c:pt>
                <c:pt idx="255">
                  <c:v>3808.8599999999992</c:v>
                </c:pt>
                <c:pt idx="256">
                  <c:v>3776.0091666666667</c:v>
                </c:pt>
                <c:pt idx="257">
                  <c:v>3991.7070833333328</c:v>
                </c:pt>
                <c:pt idx="258">
                  <c:v>4013.3862499999987</c:v>
                </c:pt>
                <c:pt idx="259">
                  <c:v>4078.3508333333371</c:v>
                </c:pt>
                <c:pt idx="260">
                  <c:v>4046.845416666667</c:v>
                </c:pt>
                <c:pt idx="261">
                  <c:v>3987.2745833333342</c:v>
                </c:pt>
                <c:pt idx="262">
                  <c:v>4068.8733333333394</c:v>
                </c:pt>
                <c:pt idx="263">
                  <c:v>3860.3816666666667</c:v>
                </c:pt>
                <c:pt idx="264">
                  <c:v>4109.0637499999993</c:v>
                </c:pt>
                <c:pt idx="265">
                  <c:v>4270.4270833333285</c:v>
                </c:pt>
                <c:pt idx="266">
                  <c:v>3754.0479166666664</c:v>
                </c:pt>
                <c:pt idx="267">
                  <c:v>3851.6404166666657</c:v>
                </c:pt>
                <c:pt idx="268">
                  <c:v>3827.8870833333353</c:v>
                </c:pt>
                <c:pt idx="269">
                  <c:v>4008.5329166666666</c:v>
                </c:pt>
                <c:pt idx="270">
                  <c:v>3693.8995833333365</c:v>
                </c:pt>
                <c:pt idx="271">
                  <c:v>3619.6970833333353</c:v>
                </c:pt>
                <c:pt idx="272">
                  <c:v>3872.0045833333352</c:v>
                </c:pt>
                <c:pt idx="273">
                  <c:v>4058.1191666666668</c:v>
                </c:pt>
                <c:pt idx="274">
                  <c:v>3701.6620833333332</c:v>
                </c:pt>
                <c:pt idx="275">
                  <c:v>3210.3924999999999</c:v>
                </c:pt>
                <c:pt idx="276">
                  <c:v>3187.5345833333358</c:v>
                </c:pt>
                <c:pt idx="277">
                  <c:v>3406.5008333333358</c:v>
                </c:pt>
                <c:pt idx="278">
                  <c:v>3373.1845833333332</c:v>
                </c:pt>
                <c:pt idx="279">
                  <c:v>3630.2504166666663</c:v>
                </c:pt>
                <c:pt idx="280">
                  <c:v>3533.5941666666663</c:v>
                </c:pt>
                <c:pt idx="281">
                  <c:v>3819.4133333333393</c:v>
                </c:pt>
                <c:pt idx="282">
                  <c:v>3291.1175000000012</c:v>
                </c:pt>
                <c:pt idx="283">
                  <c:v>3760.5308333333364</c:v>
                </c:pt>
                <c:pt idx="284">
                  <c:v>3870.1858333333357</c:v>
                </c:pt>
                <c:pt idx="285">
                  <c:v>3947.3483333333365</c:v>
                </c:pt>
                <c:pt idx="286">
                  <c:v>3870.1058333333353</c:v>
                </c:pt>
                <c:pt idx="287">
                  <c:v>4091.7224999999976</c:v>
                </c:pt>
                <c:pt idx="288">
                  <c:v>4251.0995833333336</c:v>
                </c:pt>
                <c:pt idx="289">
                  <c:v>3900.7345833333352</c:v>
                </c:pt>
                <c:pt idx="290">
                  <c:v>3654.6008333333352</c:v>
                </c:pt>
                <c:pt idx="291">
                  <c:v>3859.2012500000001</c:v>
                </c:pt>
                <c:pt idx="292">
                  <c:v>3664.8412499999999</c:v>
                </c:pt>
                <c:pt idx="293">
                  <c:v>4018.7141666666657</c:v>
                </c:pt>
                <c:pt idx="294">
                  <c:v>3927.7958333333358</c:v>
                </c:pt>
                <c:pt idx="295">
                  <c:v>3915.4637500000022</c:v>
                </c:pt>
                <c:pt idx="296">
                  <c:v>3860.4691666666663</c:v>
                </c:pt>
                <c:pt idx="297">
                  <c:v>3960.8216666666667</c:v>
                </c:pt>
                <c:pt idx="298">
                  <c:v>3921.365833333336</c:v>
                </c:pt>
                <c:pt idx="299">
                  <c:v>3748.2879166666667</c:v>
                </c:pt>
                <c:pt idx="300">
                  <c:v>3996.6491666666657</c:v>
                </c:pt>
                <c:pt idx="301">
                  <c:v>4089.9941666666668</c:v>
                </c:pt>
                <c:pt idx="302">
                  <c:v>4122.4987499999997</c:v>
                </c:pt>
                <c:pt idx="303">
                  <c:v>3935.3854166666665</c:v>
                </c:pt>
                <c:pt idx="304">
                  <c:v>3755.7366666666635</c:v>
                </c:pt>
                <c:pt idx="305">
                  <c:v>3873.3375000000024</c:v>
                </c:pt>
                <c:pt idx="306">
                  <c:v>3976.9204166666664</c:v>
                </c:pt>
                <c:pt idx="307">
                  <c:v>3937.5887500000003</c:v>
                </c:pt>
                <c:pt idx="308">
                  <c:v>4089.5504166666669</c:v>
                </c:pt>
                <c:pt idx="309">
                  <c:v>4157.8912500000024</c:v>
                </c:pt>
                <c:pt idx="310">
                  <c:v>4052.7620833333331</c:v>
                </c:pt>
                <c:pt idx="311">
                  <c:v>4165.0058333333336</c:v>
                </c:pt>
                <c:pt idx="312">
                  <c:v>4168.84</c:v>
                </c:pt>
                <c:pt idx="313">
                  <c:v>4239.4533333333293</c:v>
                </c:pt>
                <c:pt idx="314">
                  <c:v>4054.0662499999976</c:v>
                </c:pt>
                <c:pt idx="315">
                  <c:v>3999.0533333333383</c:v>
                </c:pt>
                <c:pt idx="316">
                  <c:v>3915.69875</c:v>
                </c:pt>
                <c:pt idx="317">
                  <c:v>4071.3675000000012</c:v>
                </c:pt>
                <c:pt idx="318">
                  <c:v>3682.3150000000023</c:v>
                </c:pt>
                <c:pt idx="319">
                  <c:v>3724.8870833333353</c:v>
                </c:pt>
                <c:pt idx="320">
                  <c:v>3870.2270833333332</c:v>
                </c:pt>
                <c:pt idx="321">
                  <c:v>2881.5558333333365</c:v>
                </c:pt>
                <c:pt idx="322">
                  <c:v>3849.125</c:v>
                </c:pt>
                <c:pt idx="323">
                  <c:v>4075.5329166666666</c:v>
                </c:pt>
                <c:pt idx="324">
                  <c:v>4158.9045833333294</c:v>
                </c:pt>
                <c:pt idx="325">
                  <c:v>4190.0079166666674</c:v>
                </c:pt>
                <c:pt idx="326">
                  <c:v>4342.4754166666671</c:v>
                </c:pt>
                <c:pt idx="327">
                  <c:v>4362.3025000000034</c:v>
                </c:pt>
                <c:pt idx="328">
                  <c:v>4357.7891666666719</c:v>
                </c:pt>
                <c:pt idx="329">
                  <c:v>4043.1525000000001</c:v>
                </c:pt>
                <c:pt idx="330">
                  <c:v>4009.5933333333387</c:v>
                </c:pt>
                <c:pt idx="331">
                  <c:v>4061.1025000000004</c:v>
                </c:pt>
                <c:pt idx="332">
                  <c:v>3801.4329166666666</c:v>
                </c:pt>
                <c:pt idx="333">
                  <c:v>3827.466666666664</c:v>
                </c:pt>
                <c:pt idx="334">
                  <c:v>3661.5762499999987</c:v>
                </c:pt>
                <c:pt idx="335">
                  <c:v>4001.716666666664</c:v>
                </c:pt>
                <c:pt idx="336">
                  <c:v>3949.3541666666665</c:v>
                </c:pt>
                <c:pt idx="337">
                  <c:v>3673.8283333333361</c:v>
                </c:pt>
                <c:pt idx="338">
                  <c:v>3692.4004166666659</c:v>
                </c:pt>
                <c:pt idx="339">
                  <c:v>3813.7966666666644</c:v>
                </c:pt>
                <c:pt idx="340">
                  <c:v>3920.0712500000022</c:v>
                </c:pt>
                <c:pt idx="341">
                  <c:v>3688.6395833333354</c:v>
                </c:pt>
                <c:pt idx="342">
                  <c:v>3921.0666666666634</c:v>
                </c:pt>
                <c:pt idx="343">
                  <c:v>3843.2258333333352</c:v>
                </c:pt>
                <c:pt idx="344">
                  <c:v>3857.7054166666658</c:v>
                </c:pt>
                <c:pt idx="345">
                  <c:v>3858.0174999999986</c:v>
                </c:pt>
                <c:pt idx="346">
                  <c:v>3651.8245833333358</c:v>
                </c:pt>
                <c:pt idx="347">
                  <c:v>4009.5008333333362</c:v>
                </c:pt>
                <c:pt idx="348">
                  <c:v>3832.2908333333362</c:v>
                </c:pt>
                <c:pt idx="349">
                  <c:v>3107.3087500000006</c:v>
                </c:pt>
                <c:pt idx="350">
                  <c:v>2917.34</c:v>
                </c:pt>
                <c:pt idx="351">
                  <c:v>3144.5195833333364</c:v>
                </c:pt>
                <c:pt idx="352">
                  <c:v>3504.6845833333336</c:v>
                </c:pt>
                <c:pt idx="353">
                  <c:v>3758.1683333333358</c:v>
                </c:pt>
                <c:pt idx="354">
                  <c:v>3920.2666666666623</c:v>
                </c:pt>
                <c:pt idx="355">
                  <c:v>3839.4987500000002</c:v>
                </c:pt>
                <c:pt idx="356">
                  <c:v>3916.7712499999998</c:v>
                </c:pt>
                <c:pt idx="357">
                  <c:v>3987.3366666666657</c:v>
                </c:pt>
                <c:pt idx="358">
                  <c:v>4102.8008333333319</c:v>
                </c:pt>
                <c:pt idx="359">
                  <c:v>4177.7362500000008</c:v>
                </c:pt>
                <c:pt idx="360">
                  <c:v>4094.8666666666641</c:v>
                </c:pt>
                <c:pt idx="361">
                  <c:v>4143.8687500000005</c:v>
                </c:pt>
                <c:pt idx="362">
                  <c:v>4039.4025000000001</c:v>
                </c:pt>
                <c:pt idx="363">
                  <c:v>3922.800833333336</c:v>
                </c:pt>
                <c:pt idx="364">
                  <c:v>3948.145</c:v>
                </c:pt>
                <c:pt idx="365">
                  <c:v>3960.0895833333329</c:v>
                </c:pt>
                <c:pt idx="366">
                  <c:v>3941.6804166666657</c:v>
                </c:pt>
                <c:pt idx="367">
                  <c:v>3803.4187500000012</c:v>
                </c:pt>
                <c:pt idx="368">
                  <c:v>3844.1641666666646</c:v>
                </c:pt>
                <c:pt idx="369">
                  <c:v>3898.125</c:v>
                </c:pt>
                <c:pt idx="370">
                  <c:v>3963.3358333333376</c:v>
                </c:pt>
                <c:pt idx="371">
                  <c:v>4156.584166666672</c:v>
                </c:pt>
                <c:pt idx="372">
                  <c:v>4034.7162499999977</c:v>
                </c:pt>
                <c:pt idx="373">
                  <c:v>3800.2070833333332</c:v>
                </c:pt>
                <c:pt idx="374">
                  <c:v>3888.1849999999977</c:v>
                </c:pt>
                <c:pt idx="375">
                  <c:v>3900.92625</c:v>
                </c:pt>
                <c:pt idx="376">
                  <c:v>3936.2570833333352</c:v>
                </c:pt>
                <c:pt idx="377">
                  <c:v>4126.7383333333291</c:v>
                </c:pt>
                <c:pt idx="378">
                  <c:v>4004.8070833333354</c:v>
                </c:pt>
                <c:pt idx="379">
                  <c:v>4071.8950000000023</c:v>
                </c:pt>
                <c:pt idx="380">
                  <c:v>3887.1683333333353</c:v>
                </c:pt>
                <c:pt idx="381">
                  <c:v>4119.5516666666763</c:v>
                </c:pt>
                <c:pt idx="382">
                  <c:v>4229.9854166666664</c:v>
                </c:pt>
                <c:pt idx="383">
                  <c:v>4182.3600000000024</c:v>
                </c:pt>
                <c:pt idx="384">
                  <c:v>4137.6983333333328</c:v>
                </c:pt>
                <c:pt idx="385">
                  <c:v>4152.0583333333325</c:v>
                </c:pt>
                <c:pt idx="386">
                  <c:v>4090.8449999999998</c:v>
                </c:pt>
                <c:pt idx="387">
                  <c:v>3821.8812499999999</c:v>
                </c:pt>
                <c:pt idx="388">
                  <c:v>3981.3037499999996</c:v>
                </c:pt>
                <c:pt idx="389">
                  <c:v>4078.2454166666657</c:v>
                </c:pt>
                <c:pt idx="390">
                  <c:v>4380.2862500000001</c:v>
                </c:pt>
                <c:pt idx="391">
                  <c:v>4180.5616666666765</c:v>
                </c:pt>
                <c:pt idx="392">
                  <c:v>3983.0291666666667</c:v>
                </c:pt>
                <c:pt idx="393">
                  <c:v>3969.3641666666667</c:v>
                </c:pt>
                <c:pt idx="394">
                  <c:v>4055.8083333333366</c:v>
                </c:pt>
                <c:pt idx="395">
                  <c:v>4304.7245833333336</c:v>
                </c:pt>
                <c:pt idx="396">
                  <c:v>4223.6987500000005</c:v>
                </c:pt>
                <c:pt idx="397">
                  <c:v>4462.7374999999993</c:v>
                </c:pt>
                <c:pt idx="398">
                  <c:v>3877.4458333333359</c:v>
                </c:pt>
                <c:pt idx="399">
                  <c:v>3962.7291666666647</c:v>
                </c:pt>
                <c:pt idx="400">
                  <c:v>4246.2208333333338</c:v>
                </c:pt>
                <c:pt idx="401">
                  <c:v>4102.6875</c:v>
                </c:pt>
                <c:pt idx="402">
                  <c:v>4130.2083333333285</c:v>
                </c:pt>
                <c:pt idx="403">
                  <c:v>4212.3208333333332</c:v>
                </c:pt>
                <c:pt idx="404">
                  <c:v>4187.5166666666755</c:v>
                </c:pt>
                <c:pt idx="405">
                  <c:v>4021.6749999999997</c:v>
                </c:pt>
                <c:pt idx="406">
                  <c:v>4068.5041666666657</c:v>
                </c:pt>
                <c:pt idx="407">
                  <c:v>3548.2458333333329</c:v>
                </c:pt>
                <c:pt idx="408">
                  <c:v>3236.8141666666666</c:v>
                </c:pt>
                <c:pt idx="409">
                  <c:v>3485.0058333333354</c:v>
                </c:pt>
                <c:pt idx="410">
                  <c:v>3679.3166666666657</c:v>
                </c:pt>
                <c:pt idx="411">
                  <c:v>3811.1924999999997</c:v>
                </c:pt>
                <c:pt idx="412">
                  <c:v>3716.8670833333354</c:v>
                </c:pt>
                <c:pt idx="413">
                  <c:v>3578.5220833333342</c:v>
                </c:pt>
                <c:pt idx="414">
                  <c:v>3644.5866666666634</c:v>
                </c:pt>
                <c:pt idx="415">
                  <c:v>3901.4108333333365</c:v>
                </c:pt>
                <c:pt idx="416">
                  <c:v>4018.6479166666668</c:v>
                </c:pt>
                <c:pt idx="417">
                  <c:v>4155.6420833333332</c:v>
                </c:pt>
                <c:pt idx="418">
                  <c:v>3989.7270833333332</c:v>
                </c:pt>
                <c:pt idx="419">
                  <c:v>3625.4212499999999</c:v>
                </c:pt>
                <c:pt idx="420">
                  <c:v>3531.8820833333352</c:v>
                </c:pt>
                <c:pt idx="421">
                  <c:v>3437.8920833333359</c:v>
                </c:pt>
                <c:pt idx="422">
                  <c:v>3594.7120833333342</c:v>
                </c:pt>
                <c:pt idx="423">
                  <c:v>3854.0695833333352</c:v>
                </c:pt>
                <c:pt idx="424">
                  <c:v>4046.8137500000025</c:v>
                </c:pt>
                <c:pt idx="425">
                  <c:v>3756.5949999999998</c:v>
                </c:pt>
                <c:pt idx="426">
                  <c:v>3932.8245833333353</c:v>
                </c:pt>
                <c:pt idx="427">
                  <c:v>3858.0183333333371</c:v>
                </c:pt>
                <c:pt idx="428">
                  <c:v>3940.8637500000023</c:v>
                </c:pt>
                <c:pt idx="429">
                  <c:v>3289.5720833333353</c:v>
                </c:pt>
                <c:pt idx="430">
                  <c:v>3760.2904166666667</c:v>
                </c:pt>
                <c:pt idx="431">
                  <c:v>3449.5308333333364</c:v>
                </c:pt>
                <c:pt idx="432">
                  <c:v>2361.6608333333352</c:v>
                </c:pt>
                <c:pt idx="433">
                  <c:v>2590.5450000000001</c:v>
                </c:pt>
                <c:pt idx="434">
                  <c:v>1793.7387500000011</c:v>
                </c:pt>
                <c:pt idx="435">
                  <c:v>3134.0041666666657</c:v>
                </c:pt>
                <c:pt idx="436">
                  <c:v>3806.7241666666646</c:v>
                </c:pt>
                <c:pt idx="437">
                  <c:v>3240.925833333336</c:v>
                </c:pt>
                <c:pt idx="438">
                  <c:v>3507.5166666666642</c:v>
                </c:pt>
                <c:pt idx="439">
                  <c:v>3801.0370833333354</c:v>
                </c:pt>
                <c:pt idx="440">
                  <c:v>3468.78125</c:v>
                </c:pt>
                <c:pt idx="441">
                  <c:v>3633.9120833333354</c:v>
                </c:pt>
                <c:pt idx="442">
                  <c:v>3434.8191666666671</c:v>
                </c:pt>
                <c:pt idx="443">
                  <c:v>3596.0925000000002</c:v>
                </c:pt>
                <c:pt idx="444">
                  <c:v>3569.4654166666674</c:v>
                </c:pt>
                <c:pt idx="445">
                  <c:v>3347.0437500000012</c:v>
                </c:pt>
                <c:pt idx="446">
                  <c:v>3605.0262500000003</c:v>
                </c:pt>
                <c:pt idx="447">
                  <c:v>3630.5779166666666</c:v>
                </c:pt>
                <c:pt idx="448">
                  <c:v>3664.625</c:v>
                </c:pt>
                <c:pt idx="449">
                  <c:v>3066.1295833333352</c:v>
                </c:pt>
                <c:pt idx="450">
                  <c:v>3504.8629166666669</c:v>
                </c:pt>
                <c:pt idx="451">
                  <c:v>3573.2579166666669</c:v>
                </c:pt>
                <c:pt idx="452">
                  <c:v>3854.0695833333352</c:v>
                </c:pt>
                <c:pt idx="453">
                  <c:v>3541.7966666666639</c:v>
                </c:pt>
                <c:pt idx="454">
                  <c:v>3426.4158333333371</c:v>
                </c:pt>
                <c:pt idx="455">
                  <c:v>2704.0991666666664</c:v>
                </c:pt>
                <c:pt idx="456">
                  <c:v>3198.2920833333342</c:v>
                </c:pt>
                <c:pt idx="457">
                  <c:v>3207.5808333333352</c:v>
                </c:pt>
                <c:pt idx="458">
                  <c:v>3200.4320833333354</c:v>
                </c:pt>
                <c:pt idx="459">
                  <c:v>2726.5579166666671</c:v>
                </c:pt>
                <c:pt idx="460">
                  <c:v>2699.4349999999999</c:v>
                </c:pt>
                <c:pt idx="461">
                  <c:v>2916.5479166666669</c:v>
                </c:pt>
                <c:pt idx="462">
                  <c:v>3035.3683333333365</c:v>
                </c:pt>
                <c:pt idx="463">
                  <c:v>2719.1858333333353</c:v>
                </c:pt>
                <c:pt idx="464">
                  <c:v>2284.0487499999977</c:v>
                </c:pt>
                <c:pt idx="465">
                  <c:v>2886.6558333333355</c:v>
                </c:pt>
                <c:pt idx="466">
                  <c:v>3306.5412500000002</c:v>
                </c:pt>
                <c:pt idx="467">
                  <c:v>3300.6054166666668</c:v>
                </c:pt>
                <c:pt idx="468">
                  <c:v>3247.3320833333364</c:v>
                </c:pt>
                <c:pt idx="469">
                  <c:v>2999.7808333333342</c:v>
                </c:pt>
                <c:pt idx="470">
                  <c:v>2976.3850000000002</c:v>
                </c:pt>
                <c:pt idx="471">
                  <c:v>3257.4004166666668</c:v>
                </c:pt>
                <c:pt idx="472">
                  <c:v>3408.0808333333352</c:v>
                </c:pt>
                <c:pt idx="473">
                  <c:v>3285.2620833333331</c:v>
                </c:pt>
                <c:pt idx="474">
                  <c:v>3019.4095833333358</c:v>
                </c:pt>
                <c:pt idx="475">
                  <c:v>3018.9454166666669</c:v>
                </c:pt>
                <c:pt idx="476">
                  <c:v>3362.1504166666668</c:v>
                </c:pt>
                <c:pt idx="477">
                  <c:v>3188.9604166666668</c:v>
                </c:pt>
                <c:pt idx="478">
                  <c:v>2716.8441666666668</c:v>
                </c:pt>
                <c:pt idx="479">
                  <c:v>3393.0362499999997</c:v>
                </c:pt>
                <c:pt idx="480">
                  <c:v>2560.2420833333331</c:v>
                </c:pt>
                <c:pt idx="481">
                  <c:v>2293.5629166666668</c:v>
                </c:pt>
                <c:pt idx="482">
                  <c:v>3469.1529166666664</c:v>
                </c:pt>
                <c:pt idx="483">
                  <c:v>3382.9070833333358</c:v>
                </c:pt>
                <c:pt idx="484">
                  <c:v>3662.2000000000003</c:v>
                </c:pt>
                <c:pt idx="485">
                  <c:v>3571.4575000000023</c:v>
                </c:pt>
                <c:pt idx="486">
                  <c:v>3458.3170833333365</c:v>
                </c:pt>
                <c:pt idx="487">
                  <c:v>3470.6624999999976</c:v>
                </c:pt>
                <c:pt idx="488">
                  <c:v>3412.1266666666634</c:v>
                </c:pt>
                <c:pt idx="489">
                  <c:v>3486.3620833333352</c:v>
                </c:pt>
                <c:pt idx="490">
                  <c:v>3297.3291666666664</c:v>
                </c:pt>
                <c:pt idx="491">
                  <c:v>2500.0820833333332</c:v>
                </c:pt>
                <c:pt idx="492">
                  <c:v>2355.6420833333336</c:v>
                </c:pt>
                <c:pt idx="493">
                  <c:v>2527.5654166666668</c:v>
                </c:pt>
                <c:pt idx="494">
                  <c:v>2782.2154166666664</c:v>
                </c:pt>
                <c:pt idx="495">
                  <c:v>2605.6566666666645</c:v>
                </c:pt>
                <c:pt idx="496">
                  <c:v>2473.3812499999999</c:v>
                </c:pt>
                <c:pt idx="497">
                  <c:v>2033.6620833333322</c:v>
                </c:pt>
                <c:pt idx="498">
                  <c:v>2544.1616666666641</c:v>
                </c:pt>
                <c:pt idx="499">
                  <c:v>2558.499583333336</c:v>
                </c:pt>
                <c:pt idx="500">
                  <c:v>2047.41</c:v>
                </c:pt>
                <c:pt idx="501">
                  <c:v>2393.9779166666672</c:v>
                </c:pt>
                <c:pt idx="502">
                  <c:v>1976.1699999999998</c:v>
                </c:pt>
                <c:pt idx="503">
                  <c:v>1790.55</c:v>
                </c:pt>
                <c:pt idx="504">
                  <c:v>2535.0891666666657</c:v>
                </c:pt>
                <c:pt idx="505">
                  <c:v>2662.2654166666657</c:v>
                </c:pt>
                <c:pt idx="506">
                  <c:v>2881.9816666666657</c:v>
                </c:pt>
                <c:pt idx="507">
                  <c:v>2775.1858333333357</c:v>
                </c:pt>
                <c:pt idx="508">
                  <c:v>2515.2058333333352</c:v>
                </c:pt>
                <c:pt idx="509">
                  <c:v>2213.1354166666665</c:v>
                </c:pt>
                <c:pt idx="510">
                  <c:v>2350.8491666666664</c:v>
                </c:pt>
                <c:pt idx="511">
                  <c:v>2385.7037500000001</c:v>
                </c:pt>
                <c:pt idx="512">
                  <c:v>2162.865833333336</c:v>
                </c:pt>
                <c:pt idx="513">
                  <c:v>2460.8087500000001</c:v>
                </c:pt>
                <c:pt idx="514">
                  <c:v>1978.3333333333314</c:v>
                </c:pt>
                <c:pt idx="515">
                  <c:v>2529.8816666666667</c:v>
                </c:pt>
                <c:pt idx="516">
                  <c:v>2652.7766666666639</c:v>
                </c:pt>
                <c:pt idx="517">
                  <c:v>2431.0795833333359</c:v>
                </c:pt>
                <c:pt idx="518">
                  <c:v>2324.5525000000002</c:v>
                </c:pt>
                <c:pt idx="519">
                  <c:v>2774.1066666666634</c:v>
                </c:pt>
                <c:pt idx="520">
                  <c:v>2691.5374999999999</c:v>
                </c:pt>
                <c:pt idx="521">
                  <c:v>2535.2895833333332</c:v>
                </c:pt>
                <c:pt idx="522">
                  <c:v>2422.7537499999999</c:v>
                </c:pt>
                <c:pt idx="523">
                  <c:v>2101.3158333333377</c:v>
                </c:pt>
                <c:pt idx="524">
                  <c:v>2102.0620833333332</c:v>
                </c:pt>
                <c:pt idx="525">
                  <c:v>2087.3325000000023</c:v>
                </c:pt>
                <c:pt idx="526">
                  <c:v>2317.6529166666664</c:v>
                </c:pt>
                <c:pt idx="527">
                  <c:v>2076.8700000000022</c:v>
                </c:pt>
                <c:pt idx="528">
                  <c:v>2256.0079166666669</c:v>
                </c:pt>
                <c:pt idx="529">
                  <c:v>2484.3804166666664</c:v>
                </c:pt>
                <c:pt idx="530">
                  <c:v>2444.9</c:v>
                </c:pt>
                <c:pt idx="531">
                  <c:v>2548.9141666666669</c:v>
                </c:pt>
                <c:pt idx="532">
                  <c:v>2311.3033333333387</c:v>
                </c:pt>
                <c:pt idx="533">
                  <c:v>1954.2708333333328</c:v>
                </c:pt>
                <c:pt idx="534">
                  <c:v>1825.7933333333319</c:v>
                </c:pt>
                <c:pt idx="535">
                  <c:v>1603.8966666666665</c:v>
                </c:pt>
                <c:pt idx="536">
                  <c:v>1680.7579166666667</c:v>
                </c:pt>
                <c:pt idx="537">
                  <c:v>1854.7650000000001</c:v>
                </c:pt>
                <c:pt idx="538">
                  <c:v>1716.4004166666666</c:v>
                </c:pt>
                <c:pt idx="539">
                  <c:v>1645.6654166666658</c:v>
                </c:pt>
                <c:pt idx="540">
                  <c:v>1792.24125</c:v>
                </c:pt>
                <c:pt idx="541">
                  <c:v>1484.8033333333317</c:v>
                </c:pt>
                <c:pt idx="542">
                  <c:v>1931.7437499999999</c:v>
                </c:pt>
                <c:pt idx="543">
                  <c:v>2003.3904166666657</c:v>
                </c:pt>
                <c:pt idx="544">
                  <c:v>1967.4383333333328</c:v>
                </c:pt>
                <c:pt idx="545">
                  <c:v>2567.7608333333342</c:v>
                </c:pt>
                <c:pt idx="546">
                  <c:v>2607.1658333333357</c:v>
                </c:pt>
              </c:numCache>
            </c:numRef>
          </c:val>
        </c:ser>
        <c:ser>
          <c:idx val="1"/>
          <c:order val="1"/>
          <c:tx>
            <c:v>30-day Moving Average</c:v>
          </c:tx>
          <c:spPr>
            <a:ln w="31750" cmpd="sng">
              <a:solidFill>
                <a:srgbClr val="00B050"/>
              </a:solidFill>
              <a:prstDash val="sysDash"/>
            </a:ln>
          </c:spPr>
          <c:marker>
            <c:symbol val="none"/>
          </c:marker>
          <c:cat>
            <c:numRef>
              <c:f>'data in MWh'!$A$4:$A$550</c:f>
              <c:numCache>
                <c:formatCode>[$-409]d\-mmm\-yyyy;@</c:formatCode>
                <c:ptCount val="54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42161</c:v>
                </c:pt>
                <c:pt idx="157">
                  <c:v>42162</c:v>
                </c:pt>
                <c:pt idx="158">
                  <c:v>42163</c:v>
                </c:pt>
                <c:pt idx="159">
                  <c:v>42164</c:v>
                </c:pt>
                <c:pt idx="160">
                  <c:v>42165</c:v>
                </c:pt>
                <c:pt idx="161">
                  <c:v>42166</c:v>
                </c:pt>
                <c:pt idx="162">
                  <c:v>42167</c:v>
                </c:pt>
                <c:pt idx="163">
                  <c:v>42168</c:v>
                </c:pt>
                <c:pt idx="164">
                  <c:v>42169</c:v>
                </c:pt>
                <c:pt idx="165">
                  <c:v>42170</c:v>
                </c:pt>
                <c:pt idx="166">
                  <c:v>42171</c:v>
                </c:pt>
                <c:pt idx="167">
                  <c:v>42172</c:v>
                </c:pt>
                <c:pt idx="168">
                  <c:v>42173</c:v>
                </c:pt>
                <c:pt idx="169">
                  <c:v>42174</c:v>
                </c:pt>
                <c:pt idx="170">
                  <c:v>42175</c:v>
                </c:pt>
                <c:pt idx="171">
                  <c:v>42176</c:v>
                </c:pt>
                <c:pt idx="172">
                  <c:v>42177</c:v>
                </c:pt>
                <c:pt idx="173">
                  <c:v>42178</c:v>
                </c:pt>
                <c:pt idx="174">
                  <c:v>42179</c:v>
                </c:pt>
                <c:pt idx="175">
                  <c:v>42180</c:v>
                </c:pt>
                <c:pt idx="176">
                  <c:v>42181</c:v>
                </c:pt>
                <c:pt idx="177">
                  <c:v>42182</c:v>
                </c:pt>
                <c:pt idx="178">
                  <c:v>42183</c:v>
                </c:pt>
                <c:pt idx="179">
                  <c:v>42184</c:v>
                </c:pt>
                <c:pt idx="180">
                  <c:v>42185</c:v>
                </c:pt>
                <c:pt idx="181">
                  <c:v>42186</c:v>
                </c:pt>
                <c:pt idx="182">
                  <c:v>42187</c:v>
                </c:pt>
                <c:pt idx="183">
                  <c:v>42188</c:v>
                </c:pt>
                <c:pt idx="184">
                  <c:v>42189</c:v>
                </c:pt>
                <c:pt idx="185">
                  <c:v>42190</c:v>
                </c:pt>
                <c:pt idx="186">
                  <c:v>42191</c:v>
                </c:pt>
                <c:pt idx="187">
                  <c:v>42192</c:v>
                </c:pt>
                <c:pt idx="188">
                  <c:v>42193</c:v>
                </c:pt>
                <c:pt idx="189">
                  <c:v>42194</c:v>
                </c:pt>
                <c:pt idx="190">
                  <c:v>42195</c:v>
                </c:pt>
                <c:pt idx="191">
                  <c:v>42196</c:v>
                </c:pt>
                <c:pt idx="192">
                  <c:v>42197</c:v>
                </c:pt>
                <c:pt idx="193">
                  <c:v>42198</c:v>
                </c:pt>
                <c:pt idx="194">
                  <c:v>42199</c:v>
                </c:pt>
                <c:pt idx="195">
                  <c:v>42200</c:v>
                </c:pt>
                <c:pt idx="196">
                  <c:v>42201</c:v>
                </c:pt>
                <c:pt idx="197">
                  <c:v>42202</c:v>
                </c:pt>
                <c:pt idx="198">
                  <c:v>42203</c:v>
                </c:pt>
                <c:pt idx="199">
                  <c:v>42204</c:v>
                </c:pt>
                <c:pt idx="200">
                  <c:v>42205</c:v>
                </c:pt>
                <c:pt idx="201">
                  <c:v>42206</c:v>
                </c:pt>
                <c:pt idx="202">
                  <c:v>42207</c:v>
                </c:pt>
                <c:pt idx="203">
                  <c:v>42208</c:v>
                </c:pt>
                <c:pt idx="204">
                  <c:v>42209</c:v>
                </c:pt>
                <c:pt idx="205">
                  <c:v>42210</c:v>
                </c:pt>
                <c:pt idx="206">
                  <c:v>42211</c:v>
                </c:pt>
                <c:pt idx="207">
                  <c:v>42212</c:v>
                </c:pt>
                <c:pt idx="208">
                  <c:v>42213</c:v>
                </c:pt>
                <c:pt idx="209">
                  <c:v>42214</c:v>
                </c:pt>
                <c:pt idx="210">
                  <c:v>42215</c:v>
                </c:pt>
                <c:pt idx="211">
                  <c:v>42216</c:v>
                </c:pt>
                <c:pt idx="212">
                  <c:v>42217</c:v>
                </c:pt>
                <c:pt idx="213">
                  <c:v>42218</c:v>
                </c:pt>
                <c:pt idx="214">
                  <c:v>42219</c:v>
                </c:pt>
                <c:pt idx="215">
                  <c:v>42220</c:v>
                </c:pt>
                <c:pt idx="216">
                  <c:v>42221</c:v>
                </c:pt>
                <c:pt idx="217">
                  <c:v>42222</c:v>
                </c:pt>
                <c:pt idx="218">
                  <c:v>42223</c:v>
                </c:pt>
                <c:pt idx="219">
                  <c:v>42224</c:v>
                </c:pt>
                <c:pt idx="220">
                  <c:v>42225</c:v>
                </c:pt>
                <c:pt idx="221">
                  <c:v>42226</c:v>
                </c:pt>
                <c:pt idx="222">
                  <c:v>42227</c:v>
                </c:pt>
                <c:pt idx="223">
                  <c:v>42228</c:v>
                </c:pt>
                <c:pt idx="224">
                  <c:v>42229</c:v>
                </c:pt>
                <c:pt idx="225">
                  <c:v>42230</c:v>
                </c:pt>
                <c:pt idx="226">
                  <c:v>42231</c:v>
                </c:pt>
                <c:pt idx="227">
                  <c:v>42232</c:v>
                </c:pt>
                <c:pt idx="228">
                  <c:v>42233</c:v>
                </c:pt>
                <c:pt idx="229">
                  <c:v>42234</c:v>
                </c:pt>
                <c:pt idx="230">
                  <c:v>42235</c:v>
                </c:pt>
                <c:pt idx="231">
                  <c:v>42236</c:v>
                </c:pt>
                <c:pt idx="232">
                  <c:v>42237</c:v>
                </c:pt>
                <c:pt idx="233">
                  <c:v>42238</c:v>
                </c:pt>
                <c:pt idx="234">
                  <c:v>42239</c:v>
                </c:pt>
                <c:pt idx="235">
                  <c:v>42240</c:v>
                </c:pt>
                <c:pt idx="236">
                  <c:v>42241</c:v>
                </c:pt>
                <c:pt idx="237">
                  <c:v>42242</c:v>
                </c:pt>
                <c:pt idx="238">
                  <c:v>42243</c:v>
                </c:pt>
                <c:pt idx="239">
                  <c:v>42244</c:v>
                </c:pt>
                <c:pt idx="240">
                  <c:v>42245</c:v>
                </c:pt>
                <c:pt idx="241">
                  <c:v>42246</c:v>
                </c:pt>
                <c:pt idx="242">
                  <c:v>42247</c:v>
                </c:pt>
                <c:pt idx="243">
                  <c:v>42248</c:v>
                </c:pt>
                <c:pt idx="244">
                  <c:v>42249</c:v>
                </c:pt>
                <c:pt idx="245">
                  <c:v>42250</c:v>
                </c:pt>
                <c:pt idx="246">
                  <c:v>42251</c:v>
                </c:pt>
                <c:pt idx="247">
                  <c:v>42252</c:v>
                </c:pt>
                <c:pt idx="248">
                  <c:v>42253</c:v>
                </c:pt>
                <c:pt idx="249">
                  <c:v>42254</c:v>
                </c:pt>
                <c:pt idx="250">
                  <c:v>42255</c:v>
                </c:pt>
                <c:pt idx="251">
                  <c:v>42256</c:v>
                </c:pt>
                <c:pt idx="252">
                  <c:v>42257</c:v>
                </c:pt>
                <c:pt idx="253">
                  <c:v>42258</c:v>
                </c:pt>
                <c:pt idx="254">
                  <c:v>42259</c:v>
                </c:pt>
                <c:pt idx="255">
                  <c:v>42260</c:v>
                </c:pt>
                <c:pt idx="256">
                  <c:v>42261</c:v>
                </c:pt>
                <c:pt idx="257">
                  <c:v>42262</c:v>
                </c:pt>
                <c:pt idx="258">
                  <c:v>42263</c:v>
                </c:pt>
                <c:pt idx="259">
                  <c:v>42264</c:v>
                </c:pt>
                <c:pt idx="260">
                  <c:v>42265</c:v>
                </c:pt>
                <c:pt idx="261">
                  <c:v>42266</c:v>
                </c:pt>
                <c:pt idx="262">
                  <c:v>42267</c:v>
                </c:pt>
                <c:pt idx="263">
                  <c:v>42268</c:v>
                </c:pt>
                <c:pt idx="264">
                  <c:v>42269</c:v>
                </c:pt>
                <c:pt idx="265">
                  <c:v>42270</c:v>
                </c:pt>
                <c:pt idx="266">
                  <c:v>42271</c:v>
                </c:pt>
                <c:pt idx="267">
                  <c:v>42272</c:v>
                </c:pt>
                <c:pt idx="268">
                  <c:v>42273</c:v>
                </c:pt>
                <c:pt idx="269">
                  <c:v>42274</c:v>
                </c:pt>
                <c:pt idx="270">
                  <c:v>42275</c:v>
                </c:pt>
                <c:pt idx="271">
                  <c:v>42276</c:v>
                </c:pt>
                <c:pt idx="272">
                  <c:v>42277</c:v>
                </c:pt>
                <c:pt idx="273">
                  <c:v>42278</c:v>
                </c:pt>
                <c:pt idx="274">
                  <c:v>42279</c:v>
                </c:pt>
                <c:pt idx="275">
                  <c:v>42280</c:v>
                </c:pt>
                <c:pt idx="276">
                  <c:v>42281</c:v>
                </c:pt>
                <c:pt idx="277">
                  <c:v>42282</c:v>
                </c:pt>
                <c:pt idx="278">
                  <c:v>42283</c:v>
                </c:pt>
                <c:pt idx="279">
                  <c:v>42284</c:v>
                </c:pt>
                <c:pt idx="280">
                  <c:v>42285</c:v>
                </c:pt>
                <c:pt idx="281">
                  <c:v>42286</c:v>
                </c:pt>
                <c:pt idx="282">
                  <c:v>42287</c:v>
                </c:pt>
                <c:pt idx="283">
                  <c:v>42288</c:v>
                </c:pt>
                <c:pt idx="284">
                  <c:v>42289</c:v>
                </c:pt>
                <c:pt idx="285">
                  <c:v>42290</c:v>
                </c:pt>
                <c:pt idx="286">
                  <c:v>42291</c:v>
                </c:pt>
                <c:pt idx="287">
                  <c:v>42292</c:v>
                </c:pt>
                <c:pt idx="288">
                  <c:v>42293</c:v>
                </c:pt>
                <c:pt idx="289">
                  <c:v>42294</c:v>
                </c:pt>
                <c:pt idx="290">
                  <c:v>42295</c:v>
                </c:pt>
                <c:pt idx="291">
                  <c:v>42296</c:v>
                </c:pt>
                <c:pt idx="292">
                  <c:v>42297</c:v>
                </c:pt>
                <c:pt idx="293">
                  <c:v>42298</c:v>
                </c:pt>
                <c:pt idx="294">
                  <c:v>42299</c:v>
                </c:pt>
                <c:pt idx="295">
                  <c:v>42300</c:v>
                </c:pt>
                <c:pt idx="296">
                  <c:v>42301</c:v>
                </c:pt>
                <c:pt idx="297">
                  <c:v>42302</c:v>
                </c:pt>
                <c:pt idx="298">
                  <c:v>42303</c:v>
                </c:pt>
                <c:pt idx="299">
                  <c:v>42304</c:v>
                </c:pt>
                <c:pt idx="300">
                  <c:v>42305</c:v>
                </c:pt>
                <c:pt idx="301">
                  <c:v>42306</c:v>
                </c:pt>
                <c:pt idx="302">
                  <c:v>42307</c:v>
                </c:pt>
                <c:pt idx="303">
                  <c:v>42308</c:v>
                </c:pt>
                <c:pt idx="304">
                  <c:v>42309</c:v>
                </c:pt>
                <c:pt idx="305">
                  <c:v>42310</c:v>
                </c:pt>
                <c:pt idx="306">
                  <c:v>42311</c:v>
                </c:pt>
                <c:pt idx="307">
                  <c:v>42312</c:v>
                </c:pt>
                <c:pt idx="308">
                  <c:v>42313</c:v>
                </c:pt>
                <c:pt idx="309">
                  <c:v>42314</c:v>
                </c:pt>
                <c:pt idx="310">
                  <c:v>42315</c:v>
                </c:pt>
                <c:pt idx="311">
                  <c:v>42316</c:v>
                </c:pt>
                <c:pt idx="312">
                  <c:v>42317</c:v>
                </c:pt>
                <c:pt idx="313">
                  <c:v>42318</c:v>
                </c:pt>
                <c:pt idx="314">
                  <c:v>42319</c:v>
                </c:pt>
                <c:pt idx="315">
                  <c:v>42320</c:v>
                </c:pt>
                <c:pt idx="316">
                  <c:v>42321</c:v>
                </c:pt>
                <c:pt idx="317">
                  <c:v>42322</c:v>
                </c:pt>
                <c:pt idx="318">
                  <c:v>42323</c:v>
                </c:pt>
                <c:pt idx="319">
                  <c:v>42324</c:v>
                </c:pt>
                <c:pt idx="320">
                  <c:v>42325</c:v>
                </c:pt>
                <c:pt idx="321">
                  <c:v>42326</c:v>
                </c:pt>
                <c:pt idx="322">
                  <c:v>42327</c:v>
                </c:pt>
                <c:pt idx="323">
                  <c:v>42328</c:v>
                </c:pt>
                <c:pt idx="324">
                  <c:v>42329</c:v>
                </c:pt>
                <c:pt idx="325">
                  <c:v>42330</c:v>
                </c:pt>
                <c:pt idx="326">
                  <c:v>42331</c:v>
                </c:pt>
                <c:pt idx="327">
                  <c:v>42332</c:v>
                </c:pt>
                <c:pt idx="328">
                  <c:v>42333</c:v>
                </c:pt>
                <c:pt idx="329">
                  <c:v>42334</c:v>
                </c:pt>
                <c:pt idx="330">
                  <c:v>42335</c:v>
                </c:pt>
                <c:pt idx="331">
                  <c:v>42336</c:v>
                </c:pt>
                <c:pt idx="332">
                  <c:v>42337</c:v>
                </c:pt>
                <c:pt idx="333">
                  <c:v>42338</c:v>
                </c:pt>
                <c:pt idx="334">
                  <c:v>42339</c:v>
                </c:pt>
                <c:pt idx="335">
                  <c:v>42340</c:v>
                </c:pt>
                <c:pt idx="336">
                  <c:v>42341</c:v>
                </c:pt>
                <c:pt idx="337">
                  <c:v>42342</c:v>
                </c:pt>
                <c:pt idx="338">
                  <c:v>42343</c:v>
                </c:pt>
                <c:pt idx="339">
                  <c:v>42344</c:v>
                </c:pt>
                <c:pt idx="340">
                  <c:v>42345</c:v>
                </c:pt>
                <c:pt idx="341">
                  <c:v>42346</c:v>
                </c:pt>
                <c:pt idx="342">
                  <c:v>42347</c:v>
                </c:pt>
                <c:pt idx="343">
                  <c:v>42348</c:v>
                </c:pt>
                <c:pt idx="344">
                  <c:v>42349</c:v>
                </c:pt>
                <c:pt idx="345">
                  <c:v>42350</c:v>
                </c:pt>
                <c:pt idx="346">
                  <c:v>42351</c:v>
                </c:pt>
                <c:pt idx="347">
                  <c:v>42352</c:v>
                </c:pt>
                <c:pt idx="348">
                  <c:v>42353</c:v>
                </c:pt>
                <c:pt idx="349">
                  <c:v>42354</c:v>
                </c:pt>
                <c:pt idx="350">
                  <c:v>42355</c:v>
                </c:pt>
                <c:pt idx="351">
                  <c:v>42356</c:v>
                </c:pt>
                <c:pt idx="352">
                  <c:v>42357</c:v>
                </c:pt>
                <c:pt idx="353">
                  <c:v>42358</c:v>
                </c:pt>
                <c:pt idx="354">
                  <c:v>42359</c:v>
                </c:pt>
                <c:pt idx="355">
                  <c:v>42360</c:v>
                </c:pt>
                <c:pt idx="356">
                  <c:v>42361</c:v>
                </c:pt>
                <c:pt idx="357">
                  <c:v>42362</c:v>
                </c:pt>
                <c:pt idx="358">
                  <c:v>42363</c:v>
                </c:pt>
                <c:pt idx="359">
                  <c:v>42364</c:v>
                </c:pt>
                <c:pt idx="360">
                  <c:v>42365</c:v>
                </c:pt>
                <c:pt idx="361">
                  <c:v>42366</c:v>
                </c:pt>
                <c:pt idx="362">
                  <c:v>42367</c:v>
                </c:pt>
                <c:pt idx="363">
                  <c:v>42368</c:v>
                </c:pt>
                <c:pt idx="364">
                  <c:v>42369</c:v>
                </c:pt>
                <c:pt idx="365">
                  <c:v>42370</c:v>
                </c:pt>
                <c:pt idx="366">
                  <c:v>42371</c:v>
                </c:pt>
                <c:pt idx="367">
                  <c:v>42372</c:v>
                </c:pt>
                <c:pt idx="368">
                  <c:v>42373</c:v>
                </c:pt>
                <c:pt idx="369">
                  <c:v>42374</c:v>
                </c:pt>
                <c:pt idx="370">
                  <c:v>42375</c:v>
                </c:pt>
                <c:pt idx="371">
                  <c:v>42376</c:v>
                </c:pt>
                <c:pt idx="372">
                  <c:v>42377</c:v>
                </c:pt>
                <c:pt idx="373">
                  <c:v>42378</c:v>
                </c:pt>
                <c:pt idx="374">
                  <c:v>42379</c:v>
                </c:pt>
                <c:pt idx="375">
                  <c:v>42380</c:v>
                </c:pt>
                <c:pt idx="376">
                  <c:v>42381</c:v>
                </c:pt>
                <c:pt idx="377">
                  <c:v>42382</c:v>
                </c:pt>
                <c:pt idx="378">
                  <c:v>42383</c:v>
                </c:pt>
                <c:pt idx="379">
                  <c:v>42384</c:v>
                </c:pt>
                <c:pt idx="380">
                  <c:v>42385</c:v>
                </c:pt>
                <c:pt idx="381">
                  <c:v>42386</c:v>
                </c:pt>
                <c:pt idx="382">
                  <c:v>42387</c:v>
                </c:pt>
                <c:pt idx="383">
                  <c:v>42388</c:v>
                </c:pt>
                <c:pt idx="384">
                  <c:v>42389</c:v>
                </c:pt>
                <c:pt idx="385">
                  <c:v>42390</c:v>
                </c:pt>
                <c:pt idx="386">
                  <c:v>42391</c:v>
                </c:pt>
                <c:pt idx="387">
                  <c:v>42392</c:v>
                </c:pt>
                <c:pt idx="388">
                  <c:v>42393</c:v>
                </c:pt>
                <c:pt idx="389">
                  <c:v>42394</c:v>
                </c:pt>
                <c:pt idx="390">
                  <c:v>42395</c:v>
                </c:pt>
                <c:pt idx="391">
                  <c:v>42396</c:v>
                </c:pt>
                <c:pt idx="392">
                  <c:v>42397</c:v>
                </c:pt>
                <c:pt idx="393">
                  <c:v>42398</c:v>
                </c:pt>
                <c:pt idx="394">
                  <c:v>42399</c:v>
                </c:pt>
                <c:pt idx="395">
                  <c:v>42400</c:v>
                </c:pt>
                <c:pt idx="396">
                  <c:v>42401</c:v>
                </c:pt>
                <c:pt idx="397">
                  <c:v>42402</c:v>
                </c:pt>
                <c:pt idx="398">
                  <c:v>42403</c:v>
                </c:pt>
                <c:pt idx="399">
                  <c:v>42404</c:v>
                </c:pt>
                <c:pt idx="400">
                  <c:v>42405</c:v>
                </c:pt>
                <c:pt idx="401">
                  <c:v>42406</c:v>
                </c:pt>
                <c:pt idx="402">
                  <c:v>42407</c:v>
                </c:pt>
                <c:pt idx="403">
                  <c:v>42408</c:v>
                </c:pt>
                <c:pt idx="404">
                  <c:v>42409</c:v>
                </c:pt>
                <c:pt idx="405">
                  <c:v>42410</c:v>
                </c:pt>
                <c:pt idx="406">
                  <c:v>42411</c:v>
                </c:pt>
                <c:pt idx="407">
                  <c:v>42412</c:v>
                </c:pt>
                <c:pt idx="408">
                  <c:v>42413</c:v>
                </c:pt>
                <c:pt idx="409">
                  <c:v>42414</c:v>
                </c:pt>
                <c:pt idx="410">
                  <c:v>42415</c:v>
                </c:pt>
                <c:pt idx="411">
                  <c:v>42416</c:v>
                </c:pt>
                <c:pt idx="412">
                  <c:v>42417</c:v>
                </c:pt>
                <c:pt idx="413">
                  <c:v>42418</c:v>
                </c:pt>
                <c:pt idx="414">
                  <c:v>42419</c:v>
                </c:pt>
                <c:pt idx="415">
                  <c:v>42420</c:v>
                </c:pt>
                <c:pt idx="416">
                  <c:v>42421</c:v>
                </c:pt>
                <c:pt idx="417">
                  <c:v>42422</c:v>
                </c:pt>
                <c:pt idx="418">
                  <c:v>42423</c:v>
                </c:pt>
                <c:pt idx="419">
                  <c:v>42424</c:v>
                </c:pt>
                <c:pt idx="420">
                  <c:v>42425</c:v>
                </c:pt>
                <c:pt idx="421">
                  <c:v>42426</c:v>
                </c:pt>
                <c:pt idx="422">
                  <c:v>42427</c:v>
                </c:pt>
                <c:pt idx="423">
                  <c:v>42428</c:v>
                </c:pt>
                <c:pt idx="424">
                  <c:v>42429</c:v>
                </c:pt>
                <c:pt idx="425">
                  <c:v>42430</c:v>
                </c:pt>
                <c:pt idx="426">
                  <c:v>42431</c:v>
                </c:pt>
                <c:pt idx="427">
                  <c:v>42432</c:v>
                </c:pt>
                <c:pt idx="428">
                  <c:v>42433</c:v>
                </c:pt>
                <c:pt idx="429">
                  <c:v>42434</c:v>
                </c:pt>
                <c:pt idx="430">
                  <c:v>42435</c:v>
                </c:pt>
                <c:pt idx="431">
                  <c:v>42436</c:v>
                </c:pt>
                <c:pt idx="432">
                  <c:v>42437</c:v>
                </c:pt>
                <c:pt idx="433">
                  <c:v>42438</c:v>
                </c:pt>
                <c:pt idx="434">
                  <c:v>42439</c:v>
                </c:pt>
                <c:pt idx="435">
                  <c:v>42440</c:v>
                </c:pt>
                <c:pt idx="436">
                  <c:v>42441</c:v>
                </c:pt>
                <c:pt idx="437">
                  <c:v>42442</c:v>
                </c:pt>
                <c:pt idx="438">
                  <c:v>42443</c:v>
                </c:pt>
                <c:pt idx="439">
                  <c:v>42444</c:v>
                </c:pt>
                <c:pt idx="440">
                  <c:v>42445</c:v>
                </c:pt>
                <c:pt idx="441">
                  <c:v>42446</c:v>
                </c:pt>
                <c:pt idx="442">
                  <c:v>42447</c:v>
                </c:pt>
                <c:pt idx="443">
                  <c:v>42448</c:v>
                </c:pt>
                <c:pt idx="444">
                  <c:v>42449</c:v>
                </c:pt>
                <c:pt idx="445">
                  <c:v>42450</c:v>
                </c:pt>
                <c:pt idx="446">
                  <c:v>42451</c:v>
                </c:pt>
                <c:pt idx="447">
                  <c:v>42452</c:v>
                </c:pt>
                <c:pt idx="448">
                  <c:v>42453</c:v>
                </c:pt>
                <c:pt idx="449">
                  <c:v>42454</c:v>
                </c:pt>
                <c:pt idx="450">
                  <c:v>42455</c:v>
                </c:pt>
                <c:pt idx="451">
                  <c:v>42456</c:v>
                </c:pt>
                <c:pt idx="452">
                  <c:v>42457</c:v>
                </c:pt>
                <c:pt idx="453">
                  <c:v>42458</c:v>
                </c:pt>
                <c:pt idx="454">
                  <c:v>42459</c:v>
                </c:pt>
                <c:pt idx="455">
                  <c:v>42460</c:v>
                </c:pt>
                <c:pt idx="456">
                  <c:v>42461</c:v>
                </c:pt>
                <c:pt idx="457">
                  <c:v>42462</c:v>
                </c:pt>
                <c:pt idx="458">
                  <c:v>42463</c:v>
                </c:pt>
                <c:pt idx="459">
                  <c:v>42464</c:v>
                </c:pt>
                <c:pt idx="460">
                  <c:v>42465</c:v>
                </c:pt>
                <c:pt idx="461">
                  <c:v>42466</c:v>
                </c:pt>
                <c:pt idx="462">
                  <c:v>42467</c:v>
                </c:pt>
                <c:pt idx="463">
                  <c:v>42468</c:v>
                </c:pt>
                <c:pt idx="464">
                  <c:v>42469</c:v>
                </c:pt>
                <c:pt idx="465">
                  <c:v>42470</c:v>
                </c:pt>
                <c:pt idx="466">
                  <c:v>42471</c:v>
                </c:pt>
                <c:pt idx="467">
                  <c:v>42472</c:v>
                </c:pt>
                <c:pt idx="468">
                  <c:v>42473</c:v>
                </c:pt>
                <c:pt idx="469">
                  <c:v>42474</c:v>
                </c:pt>
                <c:pt idx="470">
                  <c:v>42475</c:v>
                </c:pt>
                <c:pt idx="471">
                  <c:v>42476</c:v>
                </c:pt>
                <c:pt idx="472">
                  <c:v>42477</c:v>
                </c:pt>
                <c:pt idx="473">
                  <c:v>42478</c:v>
                </c:pt>
                <c:pt idx="474">
                  <c:v>42479</c:v>
                </c:pt>
                <c:pt idx="475">
                  <c:v>42480</c:v>
                </c:pt>
                <c:pt idx="476">
                  <c:v>42481</c:v>
                </c:pt>
                <c:pt idx="477">
                  <c:v>42482</c:v>
                </c:pt>
                <c:pt idx="478">
                  <c:v>42483</c:v>
                </c:pt>
                <c:pt idx="479">
                  <c:v>42484</c:v>
                </c:pt>
                <c:pt idx="480">
                  <c:v>42485</c:v>
                </c:pt>
                <c:pt idx="481">
                  <c:v>42486</c:v>
                </c:pt>
                <c:pt idx="482">
                  <c:v>42487</c:v>
                </c:pt>
                <c:pt idx="483">
                  <c:v>42488</c:v>
                </c:pt>
                <c:pt idx="484">
                  <c:v>42489</c:v>
                </c:pt>
                <c:pt idx="485">
                  <c:v>42490</c:v>
                </c:pt>
                <c:pt idx="486">
                  <c:v>42491</c:v>
                </c:pt>
                <c:pt idx="487">
                  <c:v>42492</c:v>
                </c:pt>
                <c:pt idx="488">
                  <c:v>42493</c:v>
                </c:pt>
                <c:pt idx="489">
                  <c:v>42494</c:v>
                </c:pt>
                <c:pt idx="490">
                  <c:v>42495</c:v>
                </c:pt>
                <c:pt idx="491">
                  <c:v>42496</c:v>
                </c:pt>
                <c:pt idx="492">
                  <c:v>42497</c:v>
                </c:pt>
                <c:pt idx="493">
                  <c:v>42498</c:v>
                </c:pt>
                <c:pt idx="494">
                  <c:v>42499</c:v>
                </c:pt>
                <c:pt idx="495">
                  <c:v>42500</c:v>
                </c:pt>
                <c:pt idx="496">
                  <c:v>42501</c:v>
                </c:pt>
                <c:pt idx="497">
                  <c:v>42502</c:v>
                </c:pt>
                <c:pt idx="498">
                  <c:v>42503</c:v>
                </c:pt>
                <c:pt idx="499">
                  <c:v>42504</c:v>
                </c:pt>
                <c:pt idx="500">
                  <c:v>42505</c:v>
                </c:pt>
                <c:pt idx="501">
                  <c:v>42506</c:v>
                </c:pt>
                <c:pt idx="502">
                  <c:v>42507</c:v>
                </c:pt>
                <c:pt idx="503">
                  <c:v>42508</c:v>
                </c:pt>
                <c:pt idx="504">
                  <c:v>42509</c:v>
                </c:pt>
                <c:pt idx="505">
                  <c:v>42510</c:v>
                </c:pt>
                <c:pt idx="506">
                  <c:v>42511</c:v>
                </c:pt>
                <c:pt idx="507">
                  <c:v>42512</c:v>
                </c:pt>
                <c:pt idx="508">
                  <c:v>42513</c:v>
                </c:pt>
                <c:pt idx="509">
                  <c:v>42514</c:v>
                </c:pt>
                <c:pt idx="510">
                  <c:v>42515</c:v>
                </c:pt>
                <c:pt idx="511">
                  <c:v>42516</c:v>
                </c:pt>
                <c:pt idx="512">
                  <c:v>42517</c:v>
                </c:pt>
                <c:pt idx="513">
                  <c:v>42518</c:v>
                </c:pt>
                <c:pt idx="514">
                  <c:v>42519</c:v>
                </c:pt>
                <c:pt idx="515">
                  <c:v>42520</c:v>
                </c:pt>
                <c:pt idx="516">
                  <c:v>42521</c:v>
                </c:pt>
                <c:pt idx="517">
                  <c:v>42522</c:v>
                </c:pt>
                <c:pt idx="518">
                  <c:v>42523</c:v>
                </c:pt>
                <c:pt idx="519">
                  <c:v>42524</c:v>
                </c:pt>
                <c:pt idx="520">
                  <c:v>42525</c:v>
                </c:pt>
                <c:pt idx="521">
                  <c:v>42526</c:v>
                </c:pt>
                <c:pt idx="522">
                  <c:v>42527</c:v>
                </c:pt>
                <c:pt idx="523">
                  <c:v>42528</c:v>
                </c:pt>
                <c:pt idx="524">
                  <c:v>42529</c:v>
                </c:pt>
                <c:pt idx="525">
                  <c:v>42530</c:v>
                </c:pt>
                <c:pt idx="526">
                  <c:v>42531</c:v>
                </c:pt>
                <c:pt idx="527">
                  <c:v>42532</c:v>
                </c:pt>
                <c:pt idx="528">
                  <c:v>42533</c:v>
                </c:pt>
                <c:pt idx="529">
                  <c:v>42534</c:v>
                </c:pt>
                <c:pt idx="530">
                  <c:v>42535</c:v>
                </c:pt>
                <c:pt idx="531">
                  <c:v>42536</c:v>
                </c:pt>
                <c:pt idx="532">
                  <c:v>42537</c:v>
                </c:pt>
                <c:pt idx="533">
                  <c:v>42538</c:v>
                </c:pt>
                <c:pt idx="534">
                  <c:v>42539</c:v>
                </c:pt>
                <c:pt idx="535">
                  <c:v>42540</c:v>
                </c:pt>
                <c:pt idx="536">
                  <c:v>42541</c:v>
                </c:pt>
                <c:pt idx="537">
                  <c:v>42542</c:v>
                </c:pt>
                <c:pt idx="538">
                  <c:v>42543</c:v>
                </c:pt>
                <c:pt idx="539">
                  <c:v>42544</c:v>
                </c:pt>
                <c:pt idx="540">
                  <c:v>42545</c:v>
                </c:pt>
                <c:pt idx="541">
                  <c:v>42546</c:v>
                </c:pt>
                <c:pt idx="542">
                  <c:v>42547</c:v>
                </c:pt>
                <c:pt idx="543">
                  <c:v>42548</c:v>
                </c:pt>
                <c:pt idx="544">
                  <c:v>42549</c:v>
                </c:pt>
                <c:pt idx="545">
                  <c:v>42550</c:v>
                </c:pt>
                <c:pt idx="546">
                  <c:v>42551</c:v>
                </c:pt>
              </c:numCache>
            </c:numRef>
          </c:cat>
          <c:val>
            <c:numRef>
              <c:f>'data in MWh'!$G$4:$G$550</c:f>
              <c:numCache>
                <c:formatCode>General</c:formatCode>
                <c:ptCount val="547"/>
                <c:pt idx="30" formatCode="_-* #,##0.00_-;\-* #,##0.00_-;_-* &quot;-&quot;??_-;_-@_-">
                  <c:v>3474.7507152777775</c:v>
                </c:pt>
                <c:pt idx="31" formatCode="_-* #,##0.00_-;\-* #,##0.00_-;_-* &quot;-&quot;??_-;_-@_-">
                  <c:v>3483.2619930555552</c:v>
                </c:pt>
                <c:pt idx="32" formatCode="_-* #,##0.00_-;\-* #,##0.00_-;_-* &quot;-&quot;??_-;_-@_-">
                  <c:v>3489.9839513888892</c:v>
                </c:pt>
                <c:pt idx="33" formatCode="_-* #,##0.00_-;\-* #,##0.00_-;_-* &quot;-&quot;??_-;_-@_-">
                  <c:v>3502.7972013888889</c:v>
                </c:pt>
                <c:pt idx="34" formatCode="_-* #,##0.00_-;\-* #,##0.00_-;_-* &quot;-&quot;??_-;_-@_-">
                  <c:v>3506.1796319444452</c:v>
                </c:pt>
                <c:pt idx="35" formatCode="_-* #,##0.00_-;\-* #,##0.00_-;_-* &quot;-&quot;??_-;_-@_-">
                  <c:v>3528.1188541666638</c:v>
                </c:pt>
                <c:pt idx="36" formatCode="_-* #,##0.00_-;\-* #,##0.00_-;_-* &quot;-&quot;??_-;_-@_-">
                  <c:v>3540.7528263888894</c:v>
                </c:pt>
                <c:pt idx="37" formatCode="_-* #,##0.00_-;\-* #,##0.00_-;_-* &quot;-&quot;??_-;_-@_-">
                  <c:v>3551.2716319444462</c:v>
                </c:pt>
                <c:pt idx="38" formatCode="_-* #,##0.00_-;\-* #,##0.00_-;_-* &quot;-&quot;??_-;_-@_-">
                  <c:v>3545.6640486111091</c:v>
                </c:pt>
                <c:pt idx="39" formatCode="_-* #,##0.00_-;\-* #,##0.00_-;_-* &quot;-&quot;??_-;_-@_-">
                  <c:v>3548.6206875000003</c:v>
                </c:pt>
                <c:pt idx="40" formatCode="_-* #,##0.00_-;\-* #,##0.00_-;_-* &quot;-&quot;??_-;_-@_-">
                  <c:v>3562.6475069444473</c:v>
                </c:pt>
                <c:pt idx="41" formatCode="_-* #,##0.00_-;\-* #,##0.00_-;_-* &quot;-&quot;??_-;_-@_-">
                  <c:v>3568.7523541666646</c:v>
                </c:pt>
                <c:pt idx="42" formatCode="_-* #,##0.00_-;\-* #,##0.00_-;_-* &quot;-&quot;??_-;_-@_-">
                  <c:v>3557.4257430555572</c:v>
                </c:pt>
                <c:pt idx="43" formatCode="_-* #,##0.00_-;\-* #,##0.00_-;_-* &quot;-&quot;??_-;_-@_-">
                  <c:v>3550.0288125000002</c:v>
                </c:pt>
                <c:pt idx="44" formatCode="_-* #,##0.00_-;\-* #,##0.00_-;_-* &quot;-&quot;??_-;_-@_-">
                  <c:v>3543.3623125000031</c:v>
                </c:pt>
                <c:pt idx="45" formatCode="_-* #,##0.00_-;\-* #,##0.00_-;_-* &quot;-&quot;??_-;_-@_-">
                  <c:v>3541.7874791666627</c:v>
                </c:pt>
                <c:pt idx="46" formatCode="_-* #,##0.00_-;\-* #,##0.00_-;_-* &quot;-&quot;??_-;_-@_-">
                  <c:v>3541.2772291666633</c:v>
                </c:pt>
                <c:pt idx="47" formatCode="_-* #,##0.00_-;\-* #,##0.00_-;_-* &quot;-&quot;??_-;_-@_-">
                  <c:v>3534.9731875000025</c:v>
                </c:pt>
                <c:pt idx="48" formatCode="_-* #,##0.00_-;\-* #,##0.00_-;_-* &quot;-&quot;??_-;_-@_-">
                  <c:v>3524.8567152777809</c:v>
                </c:pt>
                <c:pt idx="49" formatCode="_-* #,##0.00_-;\-* #,##0.00_-;_-* &quot;-&quot;??_-;_-@_-">
                  <c:v>3518.0699513888894</c:v>
                </c:pt>
                <c:pt idx="50" formatCode="_-* #,##0.00_-;\-* #,##0.00_-;_-* &quot;-&quot;??_-;_-@_-">
                  <c:v>3512.8323263888919</c:v>
                </c:pt>
                <c:pt idx="51" formatCode="_-* #,##0.00_-;\-* #,##0.00_-;_-* &quot;-&quot;??_-;_-@_-">
                  <c:v>3511.7712986111123</c:v>
                </c:pt>
                <c:pt idx="52" formatCode="_-* #,##0.00_-;\-* #,##0.00_-;_-* &quot;-&quot;??_-;_-@_-">
                  <c:v>3519.3025902777804</c:v>
                </c:pt>
                <c:pt idx="53" formatCode="_-* #,##0.00_-;\-* #,##0.00_-;_-* &quot;-&quot;??_-;_-@_-">
                  <c:v>3526.2121180555582</c:v>
                </c:pt>
                <c:pt idx="54" formatCode="_-* #,##0.00_-;\-* #,##0.00_-;_-* &quot;-&quot;??_-;_-@_-">
                  <c:v>3513.8109791666657</c:v>
                </c:pt>
                <c:pt idx="55" formatCode="_-* #,##0.00_-;\-* #,##0.00_-;_-* &quot;-&quot;??_-;_-@_-">
                  <c:v>3487.030256944448</c:v>
                </c:pt>
                <c:pt idx="56" formatCode="_-* #,##0.00_-;\-* #,##0.00_-;_-* &quot;-&quot;??_-;_-@_-">
                  <c:v>3465.3071736111146</c:v>
                </c:pt>
                <c:pt idx="57" formatCode="_-* #,##0.00_-;\-* #,##0.00_-;_-* &quot;-&quot;??_-;_-@_-">
                  <c:v>3439.9335625000049</c:v>
                </c:pt>
                <c:pt idx="58" formatCode="_-* #,##0.00_-;\-* #,##0.00_-;_-* &quot;-&quot;??_-;_-@_-">
                  <c:v>3413.7734097222205</c:v>
                </c:pt>
                <c:pt idx="59" formatCode="_-* #,##0.00_-;\-* #,##0.00_-;_-* &quot;-&quot;??_-;_-@_-">
                  <c:v>3388.5987291666634</c:v>
                </c:pt>
                <c:pt idx="60" formatCode="_-* #,##0.00_-;\-* #,##0.00_-;_-* &quot;-&quot;??_-;_-@_-">
                  <c:v>3377.9722916666647</c:v>
                </c:pt>
                <c:pt idx="61" formatCode="_-* #,##0.00_-;\-* #,##0.00_-;_-* &quot;-&quot;??_-;_-@_-">
                  <c:v>3371.337361111111</c:v>
                </c:pt>
                <c:pt idx="62" formatCode="_-* #,##0.00_-;\-* #,##0.00_-;_-* &quot;-&quot;??_-;_-@_-">
                  <c:v>3358.9128749999995</c:v>
                </c:pt>
                <c:pt idx="63" formatCode="_-* #,##0.00_-;\-* #,##0.00_-;_-* &quot;-&quot;??_-;_-@_-">
                  <c:v>3344.2792499999987</c:v>
                </c:pt>
                <c:pt idx="64" formatCode="_-* #,##0.00_-;\-* #,##0.00_-;_-* &quot;-&quot;??_-;_-@_-">
                  <c:v>3340.4692222222211</c:v>
                </c:pt>
                <c:pt idx="65" formatCode="_-* #,##0.00_-;\-* #,##0.00_-;_-* &quot;-&quot;??_-;_-@_-">
                  <c:v>3333.2691388888875</c:v>
                </c:pt>
                <c:pt idx="66" formatCode="_-* #,##0.00_-;\-* #,##0.00_-;_-* &quot;-&quot;??_-;_-@_-">
                  <c:v>3337.9004999999988</c:v>
                </c:pt>
                <c:pt idx="67" formatCode="_-* #,##0.00_-;\-* #,##0.00_-;_-* &quot;-&quot;??_-;_-@_-">
                  <c:v>3336.1776249999989</c:v>
                </c:pt>
                <c:pt idx="68" formatCode="_-* #,##0.00_-;\-* #,##0.00_-;_-* &quot;-&quot;??_-;_-@_-">
                  <c:v>3341.2215555555567</c:v>
                </c:pt>
                <c:pt idx="69" formatCode="_-* #,##0.00_-;\-* #,##0.00_-;_-* &quot;-&quot;??_-;_-@_-">
                  <c:v>3312.2784999999963</c:v>
                </c:pt>
                <c:pt idx="70" formatCode="_-* #,##0.00_-;\-* #,##0.00_-;_-* &quot;-&quot;??_-;_-@_-">
                  <c:v>3310.3934444444462</c:v>
                </c:pt>
                <c:pt idx="71" formatCode="_-* #,##0.00_-;\-* #,##0.00_-;_-* &quot;-&quot;??_-;_-@_-">
                  <c:v>3309.5485138888907</c:v>
                </c:pt>
                <c:pt idx="72" formatCode="_-* #,##0.00_-;\-* #,##0.00_-;_-* &quot;-&quot;??_-;_-@_-">
                  <c:v>3299.266249999996</c:v>
                </c:pt>
                <c:pt idx="73" formatCode="_-* #,##0.00_-;\-* #,##0.00_-;_-* &quot;-&quot;??_-;_-@_-">
                  <c:v>3292.0981666666657</c:v>
                </c:pt>
                <c:pt idx="74" formatCode="_-* #,##0.00_-;\-* #,##0.00_-;_-* &quot;-&quot;??_-;_-@_-">
                  <c:v>3289.8784583333354</c:v>
                </c:pt>
                <c:pt idx="75" formatCode="_-* #,##0.00_-;\-* #,##0.00_-;_-* &quot;-&quot;??_-;_-@_-">
                  <c:v>3265.4735416666658</c:v>
                </c:pt>
                <c:pt idx="76" formatCode="_-* #,##0.00_-;\-* #,##0.00_-;_-* &quot;-&quot;??_-;_-@_-">
                  <c:v>3250.0462361111108</c:v>
                </c:pt>
                <c:pt idx="77" formatCode="_-* #,##0.00_-;\-* #,##0.00_-;_-* &quot;-&quot;??_-;_-@_-">
                  <c:v>3256.7996527777777</c:v>
                </c:pt>
                <c:pt idx="78" formatCode="_-* #,##0.00_-;\-* #,##0.00_-;_-* &quot;-&quot;??_-;_-@_-">
                  <c:v>3263.9144027777775</c:v>
                </c:pt>
                <c:pt idx="79" formatCode="_-* #,##0.00_-;\-* #,##0.00_-;_-* &quot;-&quot;??_-;_-@_-">
                  <c:v>3256.6130694444441</c:v>
                </c:pt>
                <c:pt idx="80" formatCode="_-* #,##0.00_-;\-* #,##0.00_-;_-* &quot;-&quot;??_-;_-@_-">
                  <c:v>3248.8754583333366</c:v>
                </c:pt>
                <c:pt idx="81" formatCode="_-* #,##0.00_-;\-* #,##0.00_-;_-* &quot;-&quot;??_-;_-@_-">
                  <c:v>3245.9981805555562</c:v>
                </c:pt>
                <c:pt idx="82" formatCode="_-* #,##0.00_-;\-* #,##0.00_-;_-* &quot;-&quot;??_-;_-@_-">
                  <c:v>3243.9793055555579</c:v>
                </c:pt>
                <c:pt idx="83" formatCode="_-* #,##0.00_-;\-* #,##0.00_-;_-* &quot;-&quot;??_-;_-@_-">
                  <c:v>3238.8669722222216</c:v>
                </c:pt>
                <c:pt idx="84" formatCode="_-* #,##0.00_-;\-* #,##0.00_-;_-* &quot;-&quot;??_-;_-@_-">
                  <c:v>3232.9858333333354</c:v>
                </c:pt>
                <c:pt idx="85" formatCode="_-* #,##0.00_-;\-* #,##0.00_-;_-* &quot;-&quot;??_-;_-@_-">
                  <c:v>3244.8039722222252</c:v>
                </c:pt>
                <c:pt idx="86" formatCode="_-* #,##0.00_-;\-* #,##0.00_-;_-* &quot;-&quot;??_-;_-@_-">
                  <c:v>3273.0701111111111</c:v>
                </c:pt>
                <c:pt idx="87" formatCode="_-* #,##0.00_-;\-* #,##0.00_-;_-* &quot;-&quot;??_-;_-@_-">
                  <c:v>3302.3433888888908</c:v>
                </c:pt>
                <c:pt idx="88" formatCode="_-* #,##0.00_-;\-* #,##0.00_-;_-* &quot;-&quot;??_-;_-@_-">
                  <c:v>3333.3757361111134</c:v>
                </c:pt>
                <c:pt idx="89" formatCode="_-* #,##0.00_-;\-* #,##0.00_-;_-* &quot;-&quot;??_-;_-@_-">
                  <c:v>3356.3010972222251</c:v>
                </c:pt>
                <c:pt idx="90" formatCode="_-* #,##0.00_-;\-* #,##0.00_-;_-* &quot;-&quot;??_-;_-@_-">
                  <c:v>3365.2310277777792</c:v>
                </c:pt>
                <c:pt idx="91" formatCode="_-* #,##0.00_-;\-* #,##0.00_-;_-* &quot;-&quot;??_-;_-@_-">
                  <c:v>3373.0134166666671</c:v>
                </c:pt>
                <c:pt idx="92" formatCode="_-* #,##0.00_-;\-* #,##0.00_-;_-* &quot;-&quot;??_-;_-@_-">
                  <c:v>3390.0731527777816</c:v>
                </c:pt>
                <c:pt idx="93" formatCode="_-* #,##0.00_-;\-* #,##0.00_-;_-* &quot;-&quot;??_-;_-@_-">
                  <c:v>3400.31527777778</c:v>
                </c:pt>
                <c:pt idx="94" formatCode="_-* #,##0.00_-;\-* #,##0.00_-;_-* &quot;-&quot;??_-;_-@_-">
                  <c:v>3405.5185972222225</c:v>
                </c:pt>
                <c:pt idx="95" formatCode="_-* #,##0.00_-;\-* #,##0.00_-;_-* &quot;-&quot;??_-;_-@_-">
                  <c:v>3410.9545138888925</c:v>
                </c:pt>
                <c:pt idx="96" formatCode="_-* #,##0.00_-;\-* #,##0.00_-;_-* &quot;-&quot;??_-;_-@_-">
                  <c:v>3401.5983888888891</c:v>
                </c:pt>
                <c:pt idx="97" formatCode="_-* #,##0.00_-;\-* #,##0.00_-;_-* &quot;-&quot;??_-;_-@_-">
                  <c:v>3394.0294861111097</c:v>
                </c:pt>
                <c:pt idx="98" formatCode="_-* #,##0.00_-;\-* #,##0.00_-;_-* &quot;-&quot;??_-;_-@_-">
                  <c:v>3382.4265694444448</c:v>
                </c:pt>
                <c:pt idx="99" formatCode="_-* #,##0.00_-;\-* #,##0.00_-;_-* &quot;-&quot;??_-;_-@_-">
                  <c:v>3401.9676111111107</c:v>
                </c:pt>
                <c:pt idx="100" formatCode="_-* #,##0.00_-;\-* #,##0.00_-;_-* &quot;-&quot;??_-;_-@_-">
                  <c:v>3417.3210416666657</c:v>
                </c:pt>
                <c:pt idx="101" formatCode="_-* #,##0.00_-;\-* #,##0.00_-;_-* &quot;-&quot;??_-;_-@_-">
                  <c:v>3414.8816944444452</c:v>
                </c:pt>
                <c:pt idx="102" formatCode="_-* #,##0.00_-;\-* #,##0.00_-;_-* &quot;-&quot;??_-;_-@_-">
                  <c:v>3407.6080972222217</c:v>
                </c:pt>
                <c:pt idx="103" formatCode="_-* #,##0.00_-;\-* #,##0.00_-;_-* &quot;-&quot;??_-;_-@_-">
                  <c:v>3391.8602916666637</c:v>
                </c:pt>
                <c:pt idx="104" formatCode="_-* #,##0.00_-;\-* #,##0.00_-;_-* &quot;-&quot;??_-;_-@_-">
                  <c:v>3372.5236944444441</c:v>
                </c:pt>
                <c:pt idx="105" formatCode="_-* #,##0.00_-;\-* #,##0.00_-;_-* &quot;-&quot;??_-;_-@_-">
                  <c:v>3375.6388472222197</c:v>
                </c:pt>
                <c:pt idx="106" formatCode="_-* #,##0.00_-;\-* #,##0.00_-;_-* &quot;-&quot;??_-;_-@_-">
                  <c:v>3375.4043611111097</c:v>
                </c:pt>
                <c:pt idx="107" formatCode="_-* #,##0.00_-;\-* #,##0.00_-;_-* &quot;-&quot;??_-;_-@_-">
                  <c:v>3351.4093888888874</c:v>
                </c:pt>
                <c:pt idx="108" formatCode="_-* #,##0.00_-;\-* #,##0.00_-;_-* &quot;-&quot;??_-;_-@_-">
                  <c:v>3338.7226527777757</c:v>
                </c:pt>
                <c:pt idx="109" formatCode="_-* #,##0.00_-;\-* #,##0.00_-;_-* &quot;-&quot;??_-;_-@_-">
                  <c:v>3338.2405555555542</c:v>
                </c:pt>
                <c:pt idx="110" formatCode="_-* #,##0.00_-;\-* #,##0.00_-;_-* &quot;-&quot;??_-;_-@_-">
                  <c:v>3336.3223194444458</c:v>
                </c:pt>
                <c:pt idx="111" formatCode="_-* #,##0.00_-;\-* #,##0.00_-;_-* &quot;-&quot;??_-;_-@_-">
                  <c:v>3325.2224305555555</c:v>
                </c:pt>
                <c:pt idx="112" formatCode="_-* #,##0.00_-;\-* #,##0.00_-;_-* &quot;-&quot;??_-;_-@_-">
                  <c:v>3302.6615000000002</c:v>
                </c:pt>
                <c:pt idx="113" formatCode="_-* #,##0.00_-;\-* #,##0.00_-;_-* &quot;-&quot;??_-;_-@_-">
                  <c:v>3282.9921805555582</c:v>
                </c:pt>
                <c:pt idx="114" formatCode="_-* #,##0.00_-;\-* #,##0.00_-;_-* &quot;-&quot;??_-;_-@_-">
                  <c:v>3268.6646249999976</c:v>
                </c:pt>
                <c:pt idx="115" formatCode="_-* #,##0.00_-;\-* #,##0.00_-;_-* &quot;-&quot;??_-;_-@_-">
                  <c:v>3249.2154027777792</c:v>
                </c:pt>
                <c:pt idx="116" formatCode="_-* #,##0.00_-;\-* #,##0.00_-;_-* &quot;-&quot;??_-;_-@_-">
                  <c:v>3213.8269027777792</c:v>
                </c:pt>
                <c:pt idx="117" formatCode="_-* #,##0.00_-;\-* #,##0.00_-;_-* &quot;-&quot;??_-;_-@_-">
                  <c:v>3176.2915555555592</c:v>
                </c:pt>
                <c:pt idx="118" formatCode="_-* #,##0.00_-;\-* #,##0.00_-;_-* &quot;-&quot;??_-;_-@_-">
                  <c:v>3140.6314027777807</c:v>
                </c:pt>
                <c:pt idx="119" formatCode="_-* #,##0.00_-;\-* #,##0.00_-;_-* &quot;-&quot;??_-;_-@_-">
                  <c:v>3116.7807083333341</c:v>
                </c:pt>
                <c:pt idx="120" formatCode="_-* #,##0.00_-;\-* #,##0.00_-;_-* &quot;-&quot;??_-;_-@_-">
                  <c:v>3090.4964166666673</c:v>
                </c:pt>
                <c:pt idx="121" formatCode="_-* #,##0.00_-;\-* #,##0.00_-;_-* &quot;-&quot;??_-;_-@_-">
                  <c:v>3068.4828055555554</c:v>
                </c:pt>
                <c:pt idx="122" formatCode="_-* #,##0.00_-;\-* #,##0.00_-;_-* &quot;-&quot;??_-;_-@_-">
                  <c:v>3046.092291666665</c:v>
                </c:pt>
                <c:pt idx="123" formatCode="_-* #,##0.00_-;\-* #,##0.00_-;_-* &quot;-&quot;??_-;_-@_-">
                  <c:v>3022.7415694444448</c:v>
                </c:pt>
                <c:pt idx="124" formatCode="_-* #,##0.00_-;\-* #,##0.00_-;_-* &quot;-&quot;??_-;_-@_-">
                  <c:v>3001.0658333333358</c:v>
                </c:pt>
                <c:pt idx="125" formatCode="_-* #,##0.00_-;\-* #,##0.00_-;_-* &quot;-&quot;??_-;_-@_-">
                  <c:v>2979.4190138888926</c:v>
                </c:pt>
                <c:pt idx="126" formatCode="_-* #,##0.00_-;\-* #,##0.00_-;_-* &quot;-&quot;??_-;_-@_-">
                  <c:v>2950.1320138888914</c:v>
                </c:pt>
                <c:pt idx="127" formatCode="_-* #,##0.00_-;\-* #,##0.00_-;_-* &quot;-&quot;??_-;_-@_-">
                  <c:v>2918.7812222222215</c:v>
                </c:pt>
                <c:pt idx="128" formatCode="_-* #,##0.00_-;\-* #,##0.00_-;_-* &quot;-&quot;??_-;_-@_-">
                  <c:v>2908.8300416666657</c:v>
                </c:pt>
                <c:pt idx="129" formatCode="_-* #,##0.00_-;\-* #,##0.00_-;_-* &quot;-&quot;??_-;_-@_-">
                  <c:v>2884.2166805555553</c:v>
                </c:pt>
                <c:pt idx="130" formatCode="_-* #,##0.00_-;\-* #,##0.00_-;_-* &quot;-&quot;??_-;_-@_-">
                  <c:v>2870.5154027777771</c:v>
                </c:pt>
                <c:pt idx="131" formatCode="_-* #,##0.00_-;\-* #,##0.00_-;_-* &quot;-&quot;??_-;_-@_-">
                  <c:v>2880.1487916666629</c:v>
                </c:pt>
                <c:pt idx="132" formatCode="_-* #,##0.00_-;\-* #,##0.00_-;_-* &quot;-&quot;??_-;_-@_-">
                  <c:v>2893.37393055556</c:v>
                </c:pt>
                <c:pt idx="133" formatCode="_-* #,##0.00_-;\-* #,##0.00_-;_-* &quot;-&quot;??_-;_-@_-">
                  <c:v>2897.8488333333325</c:v>
                </c:pt>
                <c:pt idx="134" formatCode="_-* #,##0.00_-;\-* #,##0.00_-;_-* &quot;-&quot;??_-;_-@_-">
                  <c:v>2905.0074027777769</c:v>
                </c:pt>
                <c:pt idx="135" formatCode="_-* #,##0.00_-;\-* #,##0.00_-;_-* &quot;-&quot;??_-;_-@_-">
                  <c:v>2902.7367916666635</c:v>
                </c:pt>
                <c:pt idx="136" formatCode="_-* #,##0.00_-;\-* #,##0.00_-;_-* &quot;-&quot;??_-;_-@_-">
                  <c:v>2895.7322222222219</c:v>
                </c:pt>
                <c:pt idx="137" formatCode="_-* #,##0.00_-;\-* #,##0.00_-;_-* &quot;-&quot;??_-;_-@_-">
                  <c:v>2886.5743472222216</c:v>
                </c:pt>
                <c:pt idx="138" formatCode="_-* #,##0.00_-;\-* #,##0.00_-;_-* &quot;-&quot;??_-;_-@_-">
                  <c:v>2875.7343333333361</c:v>
                </c:pt>
                <c:pt idx="139" formatCode="_-* #,##0.00_-;\-* #,##0.00_-;_-* &quot;-&quot;??_-;_-@_-">
                  <c:v>2861.8348472222215</c:v>
                </c:pt>
                <c:pt idx="140" formatCode="_-* #,##0.00_-;\-* #,##0.00_-;_-* &quot;-&quot;??_-;_-@_-">
                  <c:v>2836.1001249999995</c:v>
                </c:pt>
                <c:pt idx="141" formatCode="_-* #,##0.00_-;\-* #,##0.00_-;_-* &quot;-&quot;??_-;_-@_-">
                  <c:v>2786.7541805555552</c:v>
                </c:pt>
                <c:pt idx="142" formatCode="_-* #,##0.00_-;\-* #,##0.00_-;_-* &quot;-&quot;??_-;_-@_-">
                  <c:v>2734.2395277777773</c:v>
                </c:pt>
                <c:pt idx="143" formatCode="_-* #,##0.00_-;\-* #,##0.00_-;_-* &quot;-&quot;??_-;_-@_-">
                  <c:v>2666.6173888888902</c:v>
                </c:pt>
                <c:pt idx="144" formatCode="_-* #,##0.00_-;\-* #,##0.00_-;_-* &quot;-&quot;??_-;_-@_-">
                  <c:v>2574.3784305555578</c:v>
                </c:pt>
                <c:pt idx="145" formatCode="_-* #,##0.00_-;\-* #,##0.00_-;_-* &quot;-&quot;??_-;_-@_-">
                  <c:v>2508.1674027777767</c:v>
                </c:pt>
                <c:pt idx="146" formatCode="_-* #,##0.00_-;\-* #,##0.00_-;_-* &quot;-&quot;??_-;_-@_-">
                  <c:v>2487.1067499999967</c:v>
                </c:pt>
                <c:pt idx="147" formatCode="_-* #,##0.00_-;\-* #,##0.00_-;_-* &quot;-&quot;??_-;_-@_-">
                  <c:v>2490.1616388888892</c:v>
                </c:pt>
                <c:pt idx="148" formatCode="_-* #,##0.00_-;\-* #,##0.00_-;_-* &quot;-&quot;??_-;_-@_-">
                  <c:v>2488.2394583333362</c:v>
                </c:pt>
                <c:pt idx="149" formatCode="_-* #,##0.00_-;\-* #,##0.00_-;_-* &quot;-&quot;??_-;_-@_-">
                  <c:v>2498.6548611111084</c:v>
                </c:pt>
                <c:pt idx="150" formatCode="_-* #,##0.00_-;\-* #,##0.00_-;_-* &quot;-&quot;??_-;_-@_-">
                  <c:v>2509.4193194444474</c:v>
                </c:pt>
                <c:pt idx="151" formatCode="_-* #,##0.00_-;\-* #,##0.00_-;_-* &quot;-&quot;??_-;_-@_-">
                  <c:v>2519.8850555555587</c:v>
                </c:pt>
                <c:pt idx="152" formatCode="_-* #,##0.00_-;\-* #,##0.00_-;_-* &quot;-&quot;??_-;_-@_-">
                  <c:v>2520.5073472222225</c:v>
                </c:pt>
                <c:pt idx="153" formatCode="_-* #,##0.00_-;\-* #,##0.00_-;_-* &quot;-&quot;??_-;_-@_-">
                  <c:v>2526.5582222222229</c:v>
                </c:pt>
                <c:pt idx="154" formatCode="_-* #,##0.00_-;\-* #,##0.00_-;_-* &quot;-&quot;??_-;_-@_-">
                  <c:v>2525.6949027777782</c:v>
                </c:pt>
                <c:pt idx="155" formatCode="_-* #,##0.00_-;\-* #,##0.00_-;_-* &quot;-&quot;??_-;_-@_-">
                  <c:v>2525.4538888888901</c:v>
                </c:pt>
                <c:pt idx="156" formatCode="_-* #,##0.00_-;\-* #,##0.00_-;_-* &quot;-&quot;??_-;_-@_-">
                  <c:v>2545.3776805555572</c:v>
                </c:pt>
                <c:pt idx="157" formatCode="_-* #,##0.00_-;\-* #,##0.00_-;_-* &quot;-&quot;??_-;_-@_-">
                  <c:v>2564.3181666666665</c:v>
                </c:pt>
                <c:pt idx="158" formatCode="_-* #,##0.00_-;\-* #,##0.00_-;_-* &quot;-&quot;??_-;_-@_-">
                  <c:v>2579.1119722222252</c:v>
                </c:pt>
                <c:pt idx="159" formatCode="_-* #,##0.00_-;\-* #,##0.00_-;_-* &quot;-&quot;??_-;_-@_-">
                  <c:v>2601.1049722222224</c:v>
                </c:pt>
                <c:pt idx="160" formatCode="_-* #,##0.00_-;\-* #,##0.00_-;_-* &quot;-&quot;??_-;_-@_-">
                  <c:v>2617.859083333336</c:v>
                </c:pt>
                <c:pt idx="161" formatCode="_-* #,##0.00_-;\-* #,##0.00_-;_-* &quot;-&quot;??_-;_-@_-">
                  <c:v>2614.4652638888892</c:v>
                </c:pt>
                <c:pt idx="162" formatCode="_-* #,##0.00_-;\-* #,##0.00_-;_-* &quot;-&quot;??_-;_-@_-">
                  <c:v>2604.1827916666634</c:v>
                </c:pt>
                <c:pt idx="163" formatCode="_-* #,##0.00_-;\-* #,##0.00_-;_-* &quot;-&quot;??_-;_-@_-">
                  <c:v>2606.3288611111079</c:v>
                </c:pt>
                <c:pt idx="164" formatCode="_-* #,##0.00_-;\-* #,##0.00_-;_-* &quot;-&quot;??_-;_-@_-">
                  <c:v>2607.2398611111084</c:v>
                </c:pt>
                <c:pt idx="165" formatCode="_-* #,##0.00_-;\-* #,##0.00_-;_-* &quot;-&quot;??_-;_-@_-">
                  <c:v>2622.4837083333364</c:v>
                </c:pt>
                <c:pt idx="166" formatCode="_-* #,##0.00_-;\-* #,##0.00_-;_-* &quot;-&quot;??_-;_-@_-">
                  <c:v>2646.396013888892</c:v>
                </c:pt>
                <c:pt idx="167" formatCode="_-* #,##0.00_-;\-* #,##0.00_-;_-* &quot;-&quot;??_-;_-@_-">
                  <c:v>2676.7539861111113</c:v>
                </c:pt>
                <c:pt idx="168" formatCode="_-* #,##0.00_-;\-* #,##0.00_-;_-* &quot;-&quot;??_-;_-@_-">
                  <c:v>2700.1255416666645</c:v>
                </c:pt>
                <c:pt idx="169" formatCode="_-* #,##0.00_-;\-* #,##0.00_-;_-* &quot;-&quot;??_-;_-@_-">
                  <c:v>2723.9583194444467</c:v>
                </c:pt>
                <c:pt idx="170" formatCode="_-* #,##0.00_-;\-* #,##0.00_-;_-* &quot;-&quot;??_-;_-@_-">
                  <c:v>2752.2897638888894</c:v>
                </c:pt>
                <c:pt idx="171" formatCode="_-* #,##0.00_-;\-* #,##0.00_-;_-* &quot;-&quot;??_-;_-@_-">
                  <c:v>2813.6268749999981</c:v>
                </c:pt>
                <c:pt idx="172" formatCode="_-* #,##0.00_-;\-* #,##0.00_-;_-* &quot;-&quot;??_-;_-@_-">
                  <c:v>2886.7170694444444</c:v>
                </c:pt>
                <c:pt idx="173" formatCode="_-* #,##0.00_-;\-* #,##0.00_-;_-* &quot;-&quot;??_-;_-@_-">
                  <c:v>2980.9552777777803</c:v>
                </c:pt>
                <c:pt idx="174" formatCode="_-* #,##0.00_-;\-* #,##0.00_-;_-* &quot;-&quot;??_-;_-@_-">
                  <c:v>3107.9713333333393</c:v>
                </c:pt>
                <c:pt idx="175" formatCode="_-* #,##0.00_-;\-* #,##0.00_-;_-* &quot;-&quot;??_-;_-@_-">
                  <c:v>3201.1314166666666</c:v>
                </c:pt>
                <c:pt idx="176" formatCode="_-* #,##0.00_-;\-* #,##0.00_-;_-* &quot;-&quot;??_-;_-@_-">
                  <c:v>3254.7686527777755</c:v>
                </c:pt>
                <c:pt idx="177" formatCode="_-* #,##0.00_-;\-* #,##0.00_-;_-* &quot;-&quot;??_-;_-@_-">
                  <c:v>3281.4763333333376</c:v>
                </c:pt>
                <c:pt idx="178" formatCode="_-* #,##0.00_-;\-* #,##0.00_-;_-* &quot;-&quot;??_-;_-@_-">
                  <c:v>3313.1584166666667</c:v>
                </c:pt>
                <c:pt idx="179" formatCode="_-* #,##0.00_-;\-* #,##0.00_-;_-* &quot;-&quot;??_-;_-@_-">
                  <c:v>3334.7113055555574</c:v>
                </c:pt>
                <c:pt idx="180" formatCode="_-* #,##0.00_-;\-* #,##0.00_-;_-* &quot;-&quot;??_-;_-@_-">
                  <c:v>3359.5788888888883</c:v>
                </c:pt>
                <c:pt idx="181" formatCode="_-* #,##0.00_-;\-* #,##0.00_-;_-* &quot;-&quot;??_-;_-@_-">
                  <c:v>3342.1007222222224</c:v>
                </c:pt>
                <c:pt idx="182" formatCode="_-* #,##0.00_-;\-* #,##0.00_-;_-* &quot;-&quot;??_-;_-@_-">
                  <c:v>3338.4362638888892</c:v>
                </c:pt>
                <c:pt idx="183" formatCode="_-* #,##0.00_-;\-* #,##0.00_-;_-* &quot;-&quot;??_-;_-@_-">
                  <c:v>3355.8673611111108</c:v>
                </c:pt>
                <c:pt idx="184" formatCode="_-* #,##0.00_-;\-* #,##0.00_-;_-* &quot;-&quot;??_-;_-@_-">
                  <c:v>3384.2834722222228</c:v>
                </c:pt>
                <c:pt idx="185" formatCode="_-* #,##0.00_-;\-* #,##0.00_-;_-* &quot;-&quot;??_-;_-@_-">
                  <c:v>3408.8224583333358</c:v>
                </c:pt>
                <c:pt idx="186" formatCode="_-* #,##0.00_-;\-* #,##0.00_-;_-* &quot;-&quot;??_-;_-@_-">
                  <c:v>3436.2710277777792</c:v>
                </c:pt>
                <c:pt idx="187" formatCode="_-* #,##0.00_-;\-* #,##0.00_-;_-* &quot;-&quot;??_-;_-@_-">
                  <c:v>3467.4629166666664</c:v>
                </c:pt>
                <c:pt idx="188" formatCode="_-* #,##0.00_-;\-* #,##0.00_-;_-* &quot;-&quot;??_-;_-@_-">
                  <c:v>3478.222777777778</c:v>
                </c:pt>
                <c:pt idx="189" formatCode="_-* #,##0.00_-;\-* #,##0.00_-;_-* &quot;-&quot;??_-;_-@_-">
                  <c:v>3491.6357777777803</c:v>
                </c:pt>
                <c:pt idx="190" formatCode="_-* #,##0.00_-;\-* #,##0.00_-;_-* &quot;-&quot;??_-;_-@_-">
                  <c:v>3495.4297361111112</c:v>
                </c:pt>
                <c:pt idx="191" formatCode="_-* #,##0.00_-;\-* #,##0.00_-;_-* &quot;-&quot;??_-;_-@_-">
                  <c:v>3508.6682916666623</c:v>
                </c:pt>
                <c:pt idx="192" formatCode="_-* #,##0.00_-;\-* #,##0.00_-;_-* &quot;-&quot;??_-;_-@_-">
                  <c:v>3528.3052777777775</c:v>
                </c:pt>
                <c:pt idx="193" formatCode="_-* #,##0.00_-;\-* #,##0.00_-;_-* &quot;-&quot;??_-;_-@_-">
                  <c:v>3553.4510972222242</c:v>
                </c:pt>
                <c:pt idx="194" formatCode="_-* #,##0.00_-;\-* #,##0.00_-;_-* &quot;-&quot;??_-;_-@_-">
                  <c:v>3578.0166805555546</c:v>
                </c:pt>
                <c:pt idx="195" formatCode="_-* #,##0.00_-;\-* #,##0.00_-;_-* &quot;-&quot;??_-;_-@_-">
                  <c:v>3595.0134166666662</c:v>
                </c:pt>
                <c:pt idx="196" formatCode="_-* #,##0.00_-;\-* #,##0.00_-;_-* &quot;-&quot;??_-;_-@_-">
                  <c:v>3608.3179583333358</c:v>
                </c:pt>
                <c:pt idx="197" formatCode="_-* #,##0.00_-;\-* #,##0.00_-;_-* &quot;-&quot;??_-;_-@_-">
                  <c:v>3621.9035694444442</c:v>
                </c:pt>
                <c:pt idx="198" formatCode="_-* #,##0.00_-;\-* #,##0.00_-;_-* &quot;-&quot;??_-;_-@_-">
                  <c:v>3640.1381388888904</c:v>
                </c:pt>
                <c:pt idx="199" formatCode="_-* #,##0.00_-;\-* #,##0.00_-;_-* &quot;-&quot;??_-;_-@_-">
                  <c:v>3650.5144305555564</c:v>
                </c:pt>
                <c:pt idx="200" formatCode="_-* #,##0.00_-;\-* #,##0.00_-;_-* &quot;-&quot;??_-;_-@_-">
                  <c:v>3666.3897222222222</c:v>
                </c:pt>
                <c:pt idx="201" formatCode="_-* #,##0.00_-;\-* #,##0.00_-;_-* &quot;-&quot;??_-;_-@_-">
                  <c:v>3681.2321805555562</c:v>
                </c:pt>
                <c:pt idx="202" formatCode="_-* #,##0.00_-;\-* #,##0.00_-;_-* &quot;-&quot;??_-;_-@_-">
                  <c:v>3690.9827777777768</c:v>
                </c:pt>
                <c:pt idx="203" formatCode="_-* #,##0.00_-;\-* #,##0.00_-;_-* &quot;-&quot;??_-;_-@_-">
                  <c:v>3699.3478888888881</c:v>
                </c:pt>
                <c:pt idx="204" formatCode="_-* #,##0.00_-;\-* #,##0.00_-;_-* &quot;-&quot;??_-;_-@_-">
                  <c:v>3701.8534722222248</c:v>
                </c:pt>
                <c:pt idx="205" formatCode="_-* #,##0.00_-;\-* #,##0.00_-;_-* &quot;-&quot;??_-;_-@_-">
                  <c:v>3706.6935416666647</c:v>
                </c:pt>
                <c:pt idx="206" formatCode="_-* #,##0.00_-;\-* #,##0.00_-;_-* &quot;-&quot;??_-;_-@_-">
                  <c:v>3705.3846249999988</c:v>
                </c:pt>
                <c:pt idx="207" formatCode="_-* #,##0.00_-;\-* #,##0.00_-;_-* &quot;-&quot;??_-;_-@_-">
                  <c:v>3707.9779305555589</c:v>
                </c:pt>
                <c:pt idx="208" formatCode="_-* #,##0.00_-;\-* #,##0.00_-;_-* &quot;-&quot;??_-;_-@_-">
                  <c:v>3719.5727499999994</c:v>
                </c:pt>
                <c:pt idx="209" formatCode="_-* #,##0.00_-;\-* #,##0.00_-;_-* &quot;-&quot;??_-;_-@_-">
                  <c:v>3728.7582361111099</c:v>
                </c:pt>
                <c:pt idx="210" formatCode="_-* #,##0.00_-;\-* #,##0.00_-;_-* &quot;-&quot;??_-;_-@_-">
                  <c:v>3735.4183888888879</c:v>
                </c:pt>
                <c:pt idx="211" formatCode="_-* #,##0.00_-;\-* #,##0.00_-;_-* &quot;-&quot;??_-;_-@_-">
                  <c:v>3774.6587638888882</c:v>
                </c:pt>
                <c:pt idx="212" formatCode="_-* #,##0.00_-;\-* #,##0.00_-;_-* &quot;-&quot;??_-;_-@_-">
                  <c:v>3804.1209166666654</c:v>
                </c:pt>
                <c:pt idx="213" formatCode="_-* #,##0.00_-;\-* #,##0.00_-;_-* &quot;-&quot;??_-;_-@_-">
                  <c:v>3813.8171527777804</c:v>
                </c:pt>
                <c:pt idx="214" formatCode="_-* #,##0.00_-;\-* #,##0.00_-;_-* &quot;-&quot;??_-;_-@_-">
                  <c:v>3821.1163055555562</c:v>
                </c:pt>
                <c:pt idx="215" formatCode="_-* #,##0.00_-;\-* #,##0.00_-;_-* &quot;-&quot;??_-;_-@_-">
                  <c:v>3829.5172638888907</c:v>
                </c:pt>
                <c:pt idx="216" formatCode="_-* #,##0.00_-;\-* #,##0.00_-;_-* &quot;-&quot;??_-;_-@_-">
                  <c:v>3841.7478333333352</c:v>
                </c:pt>
                <c:pt idx="217" formatCode="_-* #,##0.00_-;\-* #,##0.00_-;_-* &quot;-&quot;??_-;_-@_-">
                  <c:v>3852.7914027777774</c:v>
                </c:pt>
                <c:pt idx="218" formatCode="_-* #,##0.00_-;\-* #,##0.00_-;_-* &quot;-&quot;??_-;_-@_-">
                  <c:v>3865.3582222222226</c:v>
                </c:pt>
                <c:pt idx="219" formatCode="_-* #,##0.00_-;\-* #,##0.00_-;_-* &quot;-&quot;??_-;_-@_-">
                  <c:v>3873.2053472222224</c:v>
                </c:pt>
                <c:pt idx="220" formatCode="_-* #,##0.00_-;\-* #,##0.00_-;_-* &quot;-&quot;??_-;_-@_-">
                  <c:v>3880.9504166666666</c:v>
                </c:pt>
                <c:pt idx="221" formatCode="_-* #,##0.00_-;\-* #,##0.00_-;_-* &quot;-&quot;??_-;_-@_-">
                  <c:v>3894.2995138888914</c:v>
                </c:pt>
                <c:pt idx="222" formatCode="_-* #,##0.00_-;\-* #,##0.00_-;_-* &quot;-&quot;??_-;_-@_-">
                  <c:v>3903.7958055555555</c:v>
                </c:pt>
                <c:pt idx="223" formatCode="_-* #,##0.00_-;\-* #,##0.00_-;_-* &quot;-&quot;??_-;_-@_-">
                  <c:v>3904.5543333333376</c:v>
                </c:pt>
                <c:pt idx="224" formatCode="_-* #,##0.00_-;\-* #,##0.00_-;_-* &quot;-&quot;??_-;_-@_-">
                  <c:v>3900.4178888888891</c:v>
                </c:pt>
                <c:pt idx="225" formatCode="_-* #,##0.00_-;\-* #,##0.00_-;_-* &quot;-&quot;??_-;_-@_-">
                  <c:v>3897.8286388888896</c:v>
                </c:pt>
                <c:pt idx="226" formatCode="_-* #,##0.00_-;\-* #,##0.00_-;_-* &quot;-&quot;??_-;_-@_-">
                  <c:v>3893.0707500000012</c:v>
                </c:pt>
                <c:pt idx="227" formatCode="_-* #,##0.00_-;\-* #,##0.00_-;_-* &quot;-&quot;??_-;_-@_-">
                  <c:v>3884.3519166666706</c:v>
                </c:pt>
                <c:pt idx="228" formatCode="_-* #,##0.00_-;\-* #,##0.00_-;_-* &quot;-&quot;??_-;_-@_-">
                  <c:v>3869.5344166666669</c:v>
                </c:pt>
                <c:pt idx="229" formatCode="_-* #,##0.00_-;\-* #,##0.00_-;_-* &quot;-&quot;??_-;_-@_-">
                  <c:v>3874.0669444444443</c:v>
                </c:pt>
                <c:pt idx="230" formatCode="_-* #,##0.00_-;\-* #,##0.00_-;_-* &quot;-&quot;??_-;_-@_-">
                  <c:v>3878.5672916666645</c:v>
                </c:pt>
                <c:pt idx="231" formatCode="_-* #,##0.00_-;\-* #,##0.00_-;_-* &quot;-&quot;??_-;_-@_-">
                  <c:v>3871.8497499999999</c:v>
                </c:pt>
                <c:pt idx="232" formatCode="_-* #,##0.00_-;\-* #,##0.00_-;_-* &quot;-&quot;??_-;_-@_-">
                  <c:v>3867.0572500000012</c:v>
                </c:pt>
                <c:pt idx="233" formatCode="_-* #,##0.00_-;\-* #,##0.00_-;_-* &quot;-&quot;??_-;_-@_-">
                  <c:v>3866.9472638888901</c:v>
                </c:pt>
                <c:pt idx="234" formatCode="_-* #,##0.00_-;\-* #,##0.00_-;_-* &quot;-&quot;??_-;_-@_-">
                  <c:v>3867.7977638888892</c:v>
                </c:pt>
                <c:pt idx="235" formatCode="_-* #,##0.00_-;\-* #,##0.00_-;_-* &quot;-&quot;??_-;_-@_-">
                  <c:v>3867.5350138888921</c:v>
                </c:pt>
                <c:pt idx="236" formatCode="_-* #,##0.00_-;\-* #,##0.00_-;_-* &quot;-&quot;??_-;_-@_-">
                  <c:v>3876.0398611111082</c:v>
                </c:pt>
                <c:pt idx="237" formatCode="_-* #,##0.00_-;\-* #,##0.00_-;_-* &quot;-&quot;??_-;_-@_-">
                  <c:v>3888.4513750000019</c:v>
                </c:pt>
                <c:pt idx="238" formatCode="_-* #,##0.00_-;\-* #,##0.00_-;_-* &quot;-&quot;??_-;_-@_-">
                  <c:v>3892.4873888888892</c:v>
                </c:pt>
                <c:pt idx="239" formatCode="_-* #,##0.00_-;\-* #,##0.00_-;_-* &quot;-&quot;??_-;_-@_-">
                  <c:v>3894.2573611111097</c:v>
                </c:pt>
                <c:pt idx="240" formatCode="_-* #,##0.00_-;\-* #,##0.00_-;_-* &quot;-&quot;??_-;_-@_-">
                  <c:v>3895.8178472222221</c:v>
                </c:pt>
                <c:pt idx="241" formatCode="_-* #,##0.00_-;\-* #,##0.00_-;_-* &quot;-&quot;??_-;_-@_-">
                  <c:v>3898.6155694444446</c:v>
                </c:pt>
                <c:pt idx="242" formatCode="_-* #,##0.00_-;\-* #,##0.00_-;_-* &quot;-&quot;??_-;_-@_-">
                  <c:v>3895.2071805555556</c:v>
                </c:pt>
                <c:pt idx="243" formatCode="_-* #,##0.00_-;\-* #,##0.00_-;_-* &quot;-&quot;??_-;_-@_-">
                  <c:v>3893.9857222222222</c:v>
                </c:pt>
                <c:pt idx="244" formatCode="_-* #,##0.00_-;\-* #,##0.00_-;_-* &quot;-&quot;??_-;_-@_-">
                  <c:v>3900.7819999999997</c:v>
                </c:pt>
                <c:pt idx="245" formatCode="_-* #,##0.00_-;\-* #,##0.00_-;_-* &quot;-&quot;??_-;_-@_-">
                  <c:v>3907.8288472222207</c:v>
                </c:pt>
                <c:pt idx="246" formatCode="_-* #,##0.00_-;\-* #,##0.00_-;_-* &quot;-&quot;??_-;_-@_-">
                  <c:v>3898.6773611111107</c:v>
                </c:pt>
                <c:pt idx="247" formatCode="_-* #,##0.00_-;\-* #,##0.00_-;_-* &quot;-&quot;??_-;_-@_-">
                  <c:v>3887.6689583333341</c:v>
                </c:pt>
                <c:pt idx="248" formatCode="_-* #,##0.00_-;\-* #,##0.00_-;_-* &quot;-&quot;??_-;_-@_-">
                  <c:v>3883.0805555555562</c:v>
                </c:pt>
                <c:pt idx="249" formatCode="_-* #,##0.00_-;\-* #,##0.00_-;_-* &quot;-&quot;??_-;_-@_-">
                  <c:v>3878.6570277777791</c:v>
                </c:pt>
                <c:pt idx="250" formatCode="_-* #,##0.00_-;\-* #,##0.00_-;_-* &quot;-&quot;??_-;_-@_-">
                  <c:v>3883.7838194444457</c:v>
                </c:pt>
                <c:pt idx="251" formatCode="_-* #,##0.00_-;\-* #,##0.00_-;_-* &quot;-&quot;??_-;_-@_-">
                  <c:v>3890.2449166666656</c:v>
                </c:pt>
                <c:pt idx="252" formatCode="_-* #,##0.00_-;\-* #,##0.00_-;_-* &quot;-&quot;??_-;_-@_-">
                  <c:v>3897.375472222227</c:v>
                </c:pt>
                <c:pt idx="253" formatCode="_-* #,##0.00_-;\-* #,##0.00_-;_-* &quot;-&quot;??_-;_-@_-">
                  <c:v>3887.1350555555582</c:v>
                </c:pt>
                <c:pt idx="254" formatCode="_-* #,##0.00_-;\-* #,##0.00_-;_-* &quot;-&quot;??_-;_-@_-">
                  <c:v>3894.9725833333364</c:v>
                </c:pt>
                <c:pt idx="255" formatCode="_-* #,##0.00_-;\-* #,##0.00_-;_-* &quot;-&quot;??_-;_-@_-">
                  <c:v>3890.9766666666651</c:v>
                </c:pt>
                <c:pt idx="256" formatCode="_-* #,##0.00_-;\-* #,##0.00_-;_-* &quot;-&quot;??_-;_-@_-">
                  <c:v>3888.802916666667</c:v>
                </c:pt>
                <c:pt idx="257" formatCode="_-* #,##0.00_-;\-* #,##0.00_-;_-* &quot;-&quot;??_-;_-@_-">
                  <c:v>3898.8975694444462</c:v>
                </c:pt>
                <c:pt idx="258" formatCode="_-* #,##0.00_-;\-* #,##0.00_-;_-* &quot;-&quot;??_-;_-@_-">
                  <c:v>3913.2450694444447</c:v>
                </c:pt>
                <c:pt idx="259" formatCode="_-* #,##0.00_-;\-* #,##0.00_-;_-* &quot;-&quot;??_-;_-@_-">
                  <c:v>3919.7589583333342</c:v>
                </c:pt>
                <c:pt idx="260" formatCode="_-* #,##0.00_-;\-* #,##0.00_-;_-* &quot;-&quot;??_-;_-@_-">
                  <c:v>3927.7447361111113</c:v>
                </c:pt>
                <c:pt idx="261" formatCode="_-* #,##0.00_-;\-* #,##0.00_-;_-* &quot;-&quot;??_-;_-@_-">
                  <c:v>3940.0807083333352</c:v>
                </c:pt>
                <c:pt idx="262" formatCode="_-* #,##0.00_-;\-* #,##0.00_-;_-* &quot;-&quot;??_-;_-@_-">
                  <c:v>3952.7204583333341</c:v>
                </c:pt>
                <c:pt idx="263" formatCode="_-* #,##0.00_-;\-* #,##0.00_-;_-* &quot;-&quot;??_-;_-@_-">
                  <c:v>3950.539888888889</c:v>
                </c:pt>
                <c:pt idx="264" formatCode="_-* #,##0.00_-;\-* #,##0.00_-;_-* &quot;-&quot;??_-;_-@_-">
                  <c:v>3955.5966249999997</c:v>
                </c:pt>
                <c:pt idx="265" formatCode="_-* #,##0.00_-;\-* #,##0.00_-;_-* &quot;-&quot;??_-;_-@_-">
                  <c:v>3971.941208333335</c:v>
                </c:pt>
                <c:pt idx="266" formatCode="_-* #,##0.00_-;\-* #,##0.00_-;_-* &quot;-&quot;??_-;_-@_-">
                  <c:v>3963.81593055556</c:v>
                </c:pt>
                <c:pt idx="267" formatCode="_-* #,##0.00_-;\-* #,##0.00_-;_-* &quot;-&quot;??_-;_-@_-">
                  <c:v>3954.4802361111101</c:v>
                </c:pt>
                <c:pt idx="268" formatCode="_-* #,##0.00_-;\-* #,##0.00_-;_-* &quot;-&quot;??_-;_-@_-">
                  <c:v>3945.0844444444438</c:v>
                </c:pt>
                <c:pt idx="269" formatCode="_-* #,##0.00_-;\-* #,##0.00_-;_-* &quot;-&quot;??_-;_-@_-">
                  <c:v>3944.1170416666637</c:v>
                </c:pt>
                <c:pt idx="270" formatCode="_-* #,##0.00_-;\-* #,##0.00_-;_-* &quot;-&quot;??_-;_-@_-">
                  <c:v>3931.2998055555549</c:v>
                </c:pt>
                <c:pt idx="271" formatCode="_-* #,##0.00_-;\-* #,##0.00_-;_-* &quot;-&quot;??_-;_-@_-">
                  <c:v>3917.628666666662</c:v>
                </c:pt>
                <c:pt idx="272" formatCode="_-* #,##0.00_-;\-* #,##0.00_-;_-* &quot;-&quot;??_-;_-@_-">
                  <c:v>3921.2487499999961</c:v>
                </c:pt>
                <c:pt idx="273" formatCode="_-* #,##0.00_-;\-* #,##0.00_-;_-* &quot;-&quot;??_-;_-@_-">
                  <c:v>3928.9919583333367</c:v>
                </c:pt>
                <c:pt idx="274" formatCode="_-* #,##0.00_-;\-* #,##0.00_-;_-* &quot;-&quot;??_-;_-@_-">
                  <c:v>3916.8308749999992</c:v>
                </c:pt>
                <c:pt idx="275" formatCode="_-* #,##0.00_-;\-* #,##0.00_-;_-* &quot;-&quot;??_-;_-@_-">
                  <c:v>3889.5597638888908</c:v>
                </c:pt>
                <c:pt idx="276" formatCode="_-* #,##0.00_-;\-* #,##0.00_-;_-* &quot;-&quot;??_-;_-@_-">
                  <c:v>3867.1693888888885</c:v>
                </c:pt>
                <c:pt idx="277" formatCode="_-* #,##0.00_-;\-* #,##0.00_-;_-* &quot;-&quot;??_-;_-@_-">
                  <c:v>3854.8877222222222</c:v>
                </c:pt>
                <c:pt idx="278" formatCode="_-* #,##0.00_-;\-* #,##0.00_-;_-* &quot;-&quot;??_-;_-@_-">
                  <c:v>3839.1942499999973</c:v>
                </c:pt>
                <c:pt idx="279" formatCode="_-* #,##0.00_-;\-* #,##0.00_-;_-* &quot;-&quot;??_-;_-@_-">
                  <c:v>3837.2271944444442</c:v>
                </c:pt>
                <c:pt idx="280" formatCode="_-* #,##0.00_-;\-* #,##0.00_-;_-* &quot;-&quot;??_-;_-@_-">
                  <c:v>3826.1651527777776</c:v>
                </c:pt>
                <c:pt idx="281" formatCode="_-* #,##0.00_-;\-* #,##0.00_-;_-* &quot;-&quot;??_-;_-@_-">
                  <c:v>3814.5665416666629</c:v>
                </c:pt>
                <c:pt idx="282" formatCode="_-* #,##0.00_-;\-* #,##0.00_-;_-* &quot;-&quot;??_-;_-@_-">
                  <c:v>3787.8829166666665</c:v>
                </c:pt>
                <c:pt idx="283" formatCode="_-* #,##0.00_-;\-* #,##0.00_-;_-* &quot;-&quot;??_-;_-@_-">
                  <c:v>3790.775097222222</c:v>
                </c:pt>
                <c:pt idx="284" formatCode="_-* #,##0.00_-;\-* #,##0.00_-;_-* &quot;-&quot;??_-;_-@_-">
                  <c:v>3782.7124861111097</c:v>
                </c:pt>
                <c:pt idx="285" formatCode="_-* #,##0.00_-;\-* #,##0.00_-;_-* &quot;-&quot;??_-;_-@_-">
                  <c:v>3787.3287638888892</c:v>
                </c:pt>
                <c:pt idx="286" formatCode="_-* #,##0.00_-;\-* #,##0.00_-;_-* &quot;-&quot;??_-;_-@_-">
                  <c:v>3790.4653194444472</c:v>
                </c:pt>
                <c:pt idx="287" formatCode="_-* #,##0.00_-;\-* #,##0.00_-;_-* &quot;-&quot;??_-;_-@_-">
                  <c:v>3793.7991666666667</c:v>
                </c:pt>
                <c:pt idx="288" formatCode="_-* #,##0.00_-;\-* #,##0.00_-;_-* &quot;-&quot;??_-;_-@_-">
                  <c:v>3801.7229444444438</c:v>
                </c:pt>
                <c:pt idx="289" formatCode="_-* #,##0.00_-;\-* #,##0.00_-;_-* &quot;-&quot;??_-;_-@_-">
                  <c:v>3795.8024027777778</c:v>
                </c:pt>
                <c:pt idx="290" formatCode="_-* #,##0.00_-;\-* #,##0.00_-;_-* &quot;-&quot;??_-;_-@_-">
                  <c:v>3782.7275833333329</c:v>
                </c:pt>
                <c:pt idx="291" formatCode="_-* #,##0.00_-;\-* #,##0.00_-;_-* &quot;-&quot;??_-;_-@_-">
                  <c:v>3778.4584722222221</c:v>
                </c:pt>
                <c:pt idx="292" formatCode="_-* #,##0.00_-;\-* #,##0.00_-;_-* &quot;-&quot;??_-;_-@_-">
                  <c:v>3764.9907361111136</c:v>
                </c:pt>
                <c:pt idx="293" formatCode="_-* #,##0.00_-;\-* #,##0.00_-;_-* &quot;-&quot;??_-;_-@_-">
                  <c:v>3770.2684861111084</c:v>
                </c:pt>
                <c:pt idx="294" formatCode="_-* #,##0.00_-;\-* #,##0.00_-;_-* &quot;-&quot;??_-;_-@_-">
                  <c:v>3764.2262222222207</c:v>
                </c:pt>
                <c:pt idx="295" formatCode="_-* #,##0.00_-;\-* #,##0.00_-;_-* &quot;-&quot;??_-;_-@_-">
                  <c:v>3752.3941111111112</c:v>
                </c:pt>
                <c:pt idx="296" formatCode="_-* #,##0.00_-;\-* #,##0.00_-;_-* &quot;-&quot;??_-;_-@_-">
                  <c:v>3755.9414861111113</c:v>
                </c:pt>
                <c:pt idx="297" formatCode="_-* #,##0.00_-;\-* #,##0.00_-;_-* &quot;-&quot;??_-;_-@_-">
                  <c:v>3759.5808611111079</c:v>
                </c:pt>
                <c:pt idx="298" formatCode="_-* #,##0.00_-;\-* #,##0.00_-;_-* &quot;-&quot;??_-;_-@_-">
                  <c:v>3762.6968194444444</c:v>
                </c:pt>
                <c:pt idx="299" formatCode="_-* #,##0.00_-;\-* #,##0.00_-;_-* &quot;-&quot;??_-;_-@_-">
                  <c:v>3754.0219861111109</c:v>
                </c:pt>
                <c:pt idx="300" formatCode="_-* #,##0.00_-;\-* #,##0.00_-;_-* &quot;-&quot;??_-;_-@_-">
                  <c:v>3764.1136388888913</c:v>
                </c:pt>
                <c:pt idx="301" formatCode="_-* #,##0.00_-;\-* #,##0.00_-;_-* &quot;-&quot;??_-;_-@_-">
                  <c:v>3779.7902083333342</c:v>
                </c:pt>
                <c:pt idx="302" formatCode="_-* #,##0.00_-;\-* #,##0.00_-;_-* &quot;-&quot;??_-;_-@_-">
                  <c:v>3788.1400138888912</c:v>
                </c:pt>
                <c:pt idx="303" formatCode="_-* #,##0.00_-;\-* #,##0.00_-;_-* &quot;-&quot;??_-;_-@_-">
                  <c:v>3784.0488888888863</c:v>
                </c:pt>
                <c:pt idx="304" formatCode="_-* #,##0.00_-;\-* #,##0.00_-;_-* &quot;-&quot;??_-;_-@_-">
                  <c:v>3785.8513750000025</c:v>
                </c:pt>
                <c:pt idx="305" formatCode="_-* #,##0.00_-;\-* #,##0.00_-;_-* &quot;-&quot;??_-;_-@_-">
                  <c:v>3807.9495416666646</c:v>
                </c:pt>
                <c:pt idx="306" formatCode="_-* #,##0.00_-;\-* #,##0.00_-;_-* &quot;-&quot;??_-;_-@_-">
                  <c:v>3834.2624027777747</c:v>
                </c:pt>
                <c:pt idx="307" formatCode="_-* #,##0.00_-;\-* #,##0.00_-;_-* &quot;-&quot;??_-;_-@_-">
                  <c:v>3851.9653333333367</c:v>
                </c:pt>
                <c:pt idx="308" formatCode="_-* #,##0.00_-;\-* #,##0.00_-;_-* &quot;-&quot;??_-;_-@_-">
                  <c:v>3875.8441944444462</c:v>
                </c:pt>
                <c:pt idx="309" formatCode="_-* #,##0.00_-;\-* #,##0.00_-;_-* &quot;-&quot;??_-;_-@_-">
                  <c:v>3893.4322222222222</c:v>
                </c:pt>
                <c:pt idx="310" formatCode="_-* #,##0.00_-;\-* #,##0.00_-;_-* &quot;-&quot;??_-;_-@_-">
                  <c:v>3910.7378194444441</c:v>
                </c:pt>
                <c:pt idx="311" formatCode="_-* #,##0.00_-;\-* #,##0.00_-;_-* &quot;-&quot;??_-;_-@_-">
                  <c:v>3922.257569444444</c:v>
                </c:pt>
                <c:pt idx="312" formatCode="_-* #,##0.00_-;\-* #,##0.00_-;_-* &quot;-&quot;??_-;_-@_-">
                  <c:v>3951.5149861111108</c:v>
                </c:pt>
                <c:pt idx="313" formatCode="_-* #,##0.00_-;\-* #,##0.00_-;_-* &quot;-&quot;??_-;_-@_-">
                  <c:v>3967.4790694444441</c:v>
                </c:pt>
                <c:pt idx="314" formatCode="_-* #,##0.00_-;\-* #,##0.00_-;_-* &quot;-&quot;??_-;_-@_-">
                  <c:v>3973.6084166666647</c:v>
                </c:pt>
                <c:pt idx="315" formatCode="_-* #,##0.00_-;\-* #,##0.00_-;_-* &quot;-&quot;??_-;_-@_-">
                  <c:v>3975.3319166666702</c:v>
                </c:pt>
                <c:pt idx="316" formatCode="_-* #,##0.00_-;\-* #,##0.00_-;_-* &quot;-&quot;??_-;_-@_-">
                  <c:v>3976.8516805555569</c:v>
                </c:pt>
                <c:pt idx="317" formatCode="_-* #,##0.00_-;\-* #,##0.00_-;_-* &quot;-&quot;??_-;_-@_-">
                  <c:v>3976.1731805555564</c:v>
                </c:pt>
                <c:pt idx="318" formatCode="_-* #,##0.00_-;\-* #,##0.00_-;_-* &quot;-&quot;??_-;_-@_-">
                  <c:v>3957.2136944444442</c:v>
                </c:pt>
                <c:pt idx="319" formatCode="_-* #,##0.00_-;\-* #,##0.00_-;_-* &quot;-&quot;??_-;_-@_-">
                  <c:v>3951.3521111111122</c:v>
                </c:pt>
                <c:pt idx="320" formatCode="_-* #,##0.00_-;\-* #,##0.00_-;_-* &quot;-&quot;??_-;_-@_-">
                  <c:v>3958.5396527777775</c:v>
                </c:pt>
                <c:pt idx="321" formatCode="_-* #,##0.00_-;\-* #,##0.00_-;_-* &quot;-&quot;??_-;_-@_-">
                  <c:v>3925.9514722222257</c:v>
                </c:pt>
                <c:pt idx="322" formatCode="_-* #,##0.00_-;\-* #,##0.00_-;_-* &quot;-&quot;??_-;_-@_-">
                  <c:v>3932.0942638888882</c:v>
                </c:pt>
                <c:pt idx="323" formatCode="_-* #,##0.00_-;\-* #,##0.00_-;_-* &quot;-&quot;??_-;_-@_-">
                  <c:v>3933.9882222222218</c:v>
                </c:pt>
                <c:pt idx="324" formatCode="_-* #,##0.00_-;\-* #,##0.00_-;_-* &quot;-&quot;??_-;_-@_-">
                  <c:v>3941.6918472222223</c:v>
                </c:pt>
                <c:pt idx="325" formatCode="_-* #,##0.00_-;\-* #,##0.00_-;_-* &quot;-&quot;??_-;_-@_-">
                  <c:v>3950.8433194444474</c:v>
                </c:pt>
                <c:pt idx="326" formatCode="_-* #,##0.00_-;\-* #,##0.00_-;_-* &quot;-&quot;??_-;_-@_-">
                  <c:v>3966.9101944444465</c:v>
                </c:pt>
                <c:pt idx="327" formatCode="_-* #,##0.00_-;\-* #,##0.00_-;_-* &quot;-&quot;??_-;_-@_-">
                  <c:v>3980.2928888888887</c:v>
                </c:pt>
                <c:pt idx="328" formatCode="_-* #,##0.00_-;\-* #,##0.00_-;_-* &quot;-&quot;??_-;_-@_-">
                  <c:v>3994.8403333333376</c:v>
                </c:pt>
                <c:pt idx="329" formatCode="_-* #,##0.00_-;\-* #,##0.00_-;_-* &quot;-&quot;??_-;_-@_-">
                  <c:v>4004.6691527777775</c:v>
                </c:pt>
                <c:pt idx="330" formatCode="_-* #,##0.00_-;\-* #,##0.00_-;_-* &quot;-&quot;??_-;_-@_-">
                  <c:v>4005.1006249999987</c:v>
                </c:pt>
                <c:pt idx="331" formatCode="_-* #,##0.00_-;\-* #,##0.00_-;_-* &quot;-&quot;??_-;_-@_-">
                  <c:v>4004.1375694444446</c:v>
                </c:pt>
                <c:pt idx="332" formatCode="_-* #,##0.00_-;\-* #,##0.00_-;_-* &quot;-&quot;??_-;_-@_-">
                  <c:v>3993.4353750000028</c:v>
                </c:pt>
                <c:pt idx="333" formatCode="_-* #,##0.00_-;\-* #,##0.00_-;_-* &quot;-&quot;??_-;_-@_-">
                  <c:v>3989.8380833333358</c:v>
                </c:pt>
                <c:pt idx="334" formatCode="_-* #,##0.00_-;\-* #,##0.00_-;_-* &quot;-&quot;??_-;_-@_-">
                  <c:v>3986.6994027777778</c:v>
                </c:pt>
                <c:pt idx="335" formatCode="_-* #,##0.00_-;\-* #,##0.00_-;_-* &quot;-&quot;??_-;_-@_-">
                  <c:v>3990.9787083333354</c:v>
                </c:pt>
                <c:pt idx="336" formatCode="_-* #,##0.00_-;\-* #,##0.00_-;_-* &quot;-&quot;??_-;_-@_-">
                  <c:v>3990.0598333333364</c:v>
                </c:pt>
                <c:pt idx="337" formatCode="_-* #,##0.00_-;\-* #,##0.00_-;_-* &quot;-&quot;??_-;_-@_-">
                  <c:v>3981.2678194444447</c:v>
                </c:pt>
                <c:pt idx="338" formatCode="_-* #,##0.00_-;\-* #,##0.00_-;_-* &quot;-&quot;??_-;_-@_-">
                  <c:v>3968.0294861111097</c:v>
                </c:pt>
                <c:pt idx="339" formatCode="_-* #,##0.00_-;\-* #,##0.00_-;_-* &quot;-&quot;??_-;_-@_-">
                  <c:v>3956.5596666666647</c:v>
                </c:pt>
                <c:pt idx="340" formatCode="_-* #,##0.00_-;\-* #,##0.00_-;_-* &quot;-&quot;??_-;_-@_-">
                  <c:v>3952.1366388888882</c:v>
                </c:pt>
                <c:pt idx="341" formatCode="_-* #,##0.00_-;\-* #,##0.00_-;_-* &quot;-&quot;??_-;_-@_-">
                  <c:v>3936.2577638888902</c:v>
                </c:pt>
                <c:pt idx="342" formatCode="_-* #,##0.00_-;\-* #,##0.00_-;_-* &quot;-&quot;??_-;_-@_-">
                  <c:v>3927.9986527777778</c:v>
                </c:pt>
                <c:pt idx="343" formatCode="_-* #,##0.00_-;\-* #,##0.00_-;_-* &quot;-&quot;??_-;_-@_-">
                  <c:v>3914.791069444444</c:v>
                </c:pt>
                <c:pt idx="344" formatCode="_-* #,##0.00_-;\-* #,##0.00_-;_-* &quot;-&quot;??_-;_-@_-">
                  <c:v>3908.2457083333352</c:v>
                </c:pt>
                <c:pt idx="345" formatCode="_-* #,##0.00_-;\-* #,##0.00_-;_-* &quot;-&quot;??_-;_-@_-">
                  <c:v>3903.5445138888908</c:v>
                </c:pt>
                <c:pt idx="346" formatCode="_-* #,##0.00_-;\-* #,##0.00_-;_-* &quot;-&quot;??_-;_-@_-">
                  <c:v>3894.7487083333331</c:v>
                </c:pt>
                <c:pt idx="347" formatCode="_-* #,##0.00_-;\-* #,##0.00_-;_-* &quot;-&quot;??_-;_-@_-">
                  <c:v>3892.6864861111085</c:v>
                </c:pt>
                <c:pt idx="348" formatCode="_-* #,##0.00_-;\-* #,##0.00_-;_-* &quot;-&quot;??_-;_-@_-">
                  <c:v>3897.6856805555558</c:v>
                </c:pt>
                <c:pt idx="349" formatCode="_-* #,##0.00_-;\-* #,##0.00_-;_-* &quot;-&quot;??_-;_-@_-">
                  <c:v>3877.0997361111122</c:v>
                </c:pt>
                <c:pt idx="350" formatCode="_-* #,##0.00_-;\-* #,##0.00_-;_-* &quot;-&quot;??_-;_-@_-">
                  <c:v>3845.336833333336</c:v>
                </c:pt>
                <c:pt idx="351" formatCode="_-* #,##0.00_-;\-* #,##0.00_-;_-* &quot;-&quot;??_-;_-@_-">
                  <c:v>3854.1022916666629</c:v>
                </c:pt>
                <c:pt idx="352" formatCode="_-* #,##0.00_-;\-* #,##0.00_-;_-* &quot;-&quot;??_-;_-@_-">
                  <c:v>3842.6209444444439</c:v>
                </c:pt>
                <c:pt idx="353" formatCode="_-* #,##0.00_-;\-* #,##0.00_-;_-* &quot;-&quot;??_-;_-@_-">
                  <c:v>3832.0421249999995</c:v>
                </c:pt>
                <c:pt idx="354" formatCode="_-* #,##0.00_-;\-* #,##0.00_-;_-* &quot;-&quot;??_-;_-@_-">
                  <c:v>3824.0875277777773</c:v>
                </c:pt>
                <c:pt idx="355" formatCode="_-* #,##0.00_-;\-* #,##0.00_-;_-* &quot;-&quot;??_-;_-@_-">
                  <c:v>3812.4038888888886</c:v>
                </c:pt>
                <c:pt idx="356" formatCode="_-* #,##0.00_-;\-* #,##0.00_-;_-* &quot;-&quot;??_-;_-@_-">
                  <c:v>3798.2137499999999</c:v>
                </c:pt>
                <c:pt idx="357" formatCode="_-* #,##0.00_-;\-* #,##0.00_-;_-* &quot;-&quot;??_-;_-@_-">
                  <c:v>3785.7148888888887</c:v>
                </c:pt>
                <c:pt idx="358" formatCode="_-* #,##0.00_-;\-* #,##0.00_-;_-* &quot;-&quot;??_-;_-@_-">
                  <c:v>3777.2152777777769</c:v>
                </c:pt>
                <c:pt idx="359" formatCode="_-* #,##0.00_-;\-* #,##0.00_-;_-* &quot;-&quot;??_-;_-@_-">
                  <c:v>3781.7014027777773</c:v>
                </c:pt>
                <c:pt idx="360" formatCode="_-* #,##0.00_-;\-* #,##0.00_-;_-* &quot;-&quot;??_-;_-@_-">
                  <c:v>3784.5438472222218</c:v>
                </c:pt>
                <c:pt idx="361" formatCode="_-* #,##0.00_-;\-* #,##0.00_-;_-* &quot;-&quot;??_-;_-@_-">
                  <c:v>3787.3027222222222</c:v>
                </c:pt>
                <c:pt idx="362" formatCode="_-* #,##0.00_-;\-* #,##0.00_-;_-* &quot;-&quot;??_-;_-@_-">
                  <c:v>3795.2350416666641</c:v>
                </c:pt>
                <c:pt idx="363" formatCode="_-* #,##0.00_-;\-* #,##0.00_-;_-* &quot;-&quot;??_-;_-@_-">
                  <c:v>3798.4128472222219</c:v>
                </c:pt>
                <c:pt idx="364" formatCode="_-* #,##0.00_-;\-* #,##0.00_-;_-* &quot;-&quot;??_-;_-@_-">
                  <c:v>3807.9651388888915</c:v>
                </c:pt>
                <c:pt idx="365" formatCode="_-* #,##0.00_-;\-* #,##0.00_-;_-* &quot;-&quot;??_-;_-@_-">
                  <c:v>3806.5775694444442</c:v>
                </c:pt>
                <c:pt idx="366" formatCode="_-* #,##0.00_-;\-* #,##0.00_-;_-* &quot;-&quot;??_-;_-@_-">
                  <c:v>3806.32177777778</c:v>
                </c:pt>
                <c:pt idx="367" formatCode="_-* #,##0.00_-;\-* #,##0.00_-;_-* &quot;-&quot;??_-;_-@_-">
                  <c:v>3810.6414583333358</c:v>
                </c:pt>
                <c:pt idx="368" formatCode="_-* #,##0.00_-;\-* #,##0.00_-;_-* &quot;-&quot;??_-;_-@_-">
                  <c:v>3815.7002500000003</c:v>
                </c:pt>
                <c:pt idx="369" formatCode="_-* #,##0.00_-;\-* #,##0.00_-;_-* &quot;-&quot;??_-;_-@_-">
                  <c:v>3818.5111944444475</c:v>
                </c:pt>
                <c:pt idx="370" formatCode="_-* #,##0.00_-;\-* #,##0.00_-;_-* &quot;-&quot;??_-;_-@_-">
                  <c:v>3819.9533472222256</c:v>
                </c:pt>
                <c:pt idx="371" formatCode="_-* #,##0.00_-;\-* #,##0.00_-;_-* &quot;-&quot;??_-;_-@_-">
                  <c:v>3835.5515000000023</c:v>
                </c:pt>
                <c:pt idx="372" formatCode="_-* #,##0.00_-;\-* #,##0.00_-;_-* &quot;-&quot;??_-;_-@_-">
                  <c:v>3839.3398194444462</c:v>
                </c:pt>
                <c:pt idx="373" formatCode="_-* #,##0.00_-;\-* #,##0.00_-;_-* &quot;-&quot;??_-;_-@_-">
                  <c:v>3837.9058611111086</c:v>
                </c:pt>
                <c:pt idx="374" formatCode="_-* #,##0.00_-;\-* #,##0.00_-;_-* &quot;-&quot;??_-;_-@_-">
                  <c:v>3838.9218472222224</c:v>
                </c:pt>
                <c:pt idx="375" formatCode="_-* #,##0.00_-;\-* #,##0.00_-;_-* &quot;-&quot;??_-;_-@_-">
                  <c:v>3840.352138888893</c:v>
                </c:pt>
                <c:pt idx="376" formatCode="_-* #,##0.00_-;\-* #,##0.00_-;_-* &quot;-&quot;??_-;_-@_-">
                  <c:v>3849.8332222222266</c:v>
                </c:pt>
                <c:pt idx="377" formatCode="_-* #,##0.00_-;\-* #,##0.00_-;_-* &quot;-&quot;??_-;_-@_-">
                  <c:v>3853.7411388888909</c:v>
                </c:pt>
                <c:pt idx="378" formatCode="_-* #,##0.00_-;\-* #,##0.00_-;_-* &quot;-&quot;??_-;_-@_-">
                  <c:v>3859.4916805555572</c:v>
                </c:pt>
                <c:pt idx="379" formatCode="_-* #,##0.00_-;\-* #,##0.00_-;_-* &quot;-&quot;??_-;_-@_-">
                  <c:v>3891.6445555555551</c:v>
                </c:pt>
                <c:pt idx="380" formatCode="_-* #,##0.00_-;\-* #,##0.00_-;_-* &quot;-&quot;??_-;_-@_-">
                  <c:v>3923.9721666666665</c:v>
                </c:pt>
                <c:pt idx="381" formatCode="_-* #,##0.00_-;\-* #,##0.00_-;_-* &quot;-&quot;??_-;_-@_-">
                  <c:v>3956.4732361111128</c:v>
                </c:pt>
                <c:pt idx="382" formatCode="_-* #,##0.00_-;\-* #,##0.00_-;_-* &quot;-&quot;??_-;_-@_-">
                  <c:v>3980.6499305555562</c:v>
                </c:pt>
                <c:pt idx="383" formatCode="_-* #,##0.00_-;\-* #,##0.00_-;_-* &quot;-&quot;??_-;_-@_-">
                  <c:v>3994.7896527777757</c:v>
                </c:pt>
                <c:pt idx="384" formatCode="_-* #,##0.00_-;\-* #,##0.00_-;_-* &quot;-&quot;??_-;_-@_-">
                  <c:v>4002.0373750000012</c:v>
                </c:pt>
                <c:pt idx="385" formatCode="_-* #,##0.00_-;\-* #,##0.00_-;_-* &quot;-&quot;??_-;_-@_-">
                  <c:v>4012.4560277777773</c:v>
                </c:pt>
                <c:pt idx="386" formatCode="_-* #,##0.00_-;\-* #,##0.00_-;_-* &quot;-&quot;??_-;_-@_-">
                  <c:v>4018.2584861111086</c:v>
                </c:pt>
                <c:pt idx="387" formatCode="_-* #,##0.00_-;\-* #,##0.00_-;_-* &quot;-&quot;??_-;_-@_-">
                  <c:v>4012.7433055555562</c:v>
                </c:pt>
                <c:pt idx="388" formatCode="_-* #,##0.00_-;\-* #,##0.00_-;_-* &quot;-&quot;??_-;_-@_-">
                  <c:v>4008.6934027777779</c:v>
                </c:pt>
                <c:pt idx="389" formatCode="_-* #,##0.00_-;\-* #,##0.00_-;_-* &quot;-&quot;??_-;_-@_-">
                  <c:v>4005.3770416666657</c:v>
                </c:pt>
                <c:pt idx="390" formatCode="_-* #,##0.00_-;\-* #,##0.00_-;_-* &quot;-&quot;??_-;_-@_-">
                  <c:v>4014.8910277777804</c:v>
                </c:pt>
                <c:pt idx="391" formatCode="_-* #,##0.00_-;\-* #,##0.00_-;_-* &quot;-&quot;??_-;_-@_-">
                  <c:v>4016.1141250000001</c:v>
                </c:pt>
                <c:pt idx="392" formatCode="_-* #,##0.00_-;\-* #,##0.00_-;_-* &quot;-&quot;??_-;_-@_-">
                  <c:v>4014.2350138888914</c:v>
                </c:pt>
                <c:pt idx="393" formatCode="_-* #,##0.00_-;\-* #,##0.00_-;_-* &quot;-&quot;??_-;_-@_-">
                  <c:v>4015.7871250000003</c:v>
                </c:pt>
                <c:pt idx="394" formatCode="_-* #,##0.00_-;\-* #,##0.00_-;_-* &quot;-&quot;??_-;_-@_-">
                  <c:v>4019.3759027777805</c:v>
                </c:pt>
                <c:pt idx="395" formatCode="_-* #,##0.00_-;\-* #,##0.00_-;_-* &quot;-&quot;??_-;_-@_-">
                  <c:v>4030.8637361111137</c:v>
                </c:pt>
                <c:pt idx="396" formatCode="_-* #,##0.00_-;\-* #,##0.00_-;_-* &quot;-&quot;??_-;_-@_-">
                  <c:v>4040.2643472222217</c:v>
                </c:pt>
                <c:pt idx="397" formatCode="_-* #,##0.00_-;\-* #,##0.00_-;_-* &quot;-&quot;??_-;_-@_-">
                  <c:v>4062.2416388888892</c:v>
                </c:pt>
                <c:pt idx="398" formatCode="_-* #,##0.00_-;\-* #,##0.00_-;_-* &quot;-&quot;??_-;_-@_-">
                  <c:v>4063.3510277777805</c:v>
                </c:pt>
                <c:pt idx="399" formatCode="_-* #,##0.00_-;\-* #,##0.00_-;_-* &quot;-&quot;??_-;_-@_-">
                  <c:v>4065.5045000000005</c:v>
                </c:pt>
                <c:pt idx="400" formatCode="_-* #,##0.00_-;\-* #,##0.00_-;_-* &quot;-&quot;??_-;_-@_-">
                  <c:v>4074.9340000000011</c:v>
                </c:pt>
                <c:pt idx="401" formatCode="_-* #,##0.00_-;\-* #,##0.00_-;_-* &quot;-&quot;??_-;_-@_-">
                  <c:v>4073.1374444444446</c:v>
                </c:pt>
                <c:pt idx="402" formatCode="_-* #,##0.00_-;\-* #,##0.00_-;_-* &quot;-&quot;??_-;_-@_-">
                  <c:v>4076.3205138888925</c:v>
                </c:pt>
                <c:pt idx="403" formatCode="_-* #,##0.00_-;\-* #,##0.00_-;_-* &quot;-&quot;??_-;_-@_-">
                  <c:v>4090.0576388888903</c:v>
                </c:pt>
                <c:pt idx="404" formatCode="_-* #,##0.00_-;\-* #,##0.00_-;_-* &quot;-&quot;??_-;_-@_-">
                  <c:v>4100.0353611111104</c:v>
                </c:pt>
                <c:pt idx="405" formatCode="_-* #,##0.00_-;\-* #,##0.00_-;_-* &quot;-&quot;??_-;_-@_-">
                  <c:v>4104.0603194444438</c:v>
                </c:pt>
                <c:pt idx="406" formatCode="_-* #,##0.00_-;\-* #,##0.00_-;_-* &quot;-&quot;??_-;_-@_-">
                  <c:v>4108.4685555555552</c:v>
                </c:pt>
                <c:pt idx="407" formatCode="_-* #,##0.00_-;\-* #,##0.00_-;_-* &quot;-&quot;??_-;_-@_-">
                  <c:v>4089.185472222222</c:v>
                </c:pt>
                <c:pt idx="408" formatCode="_-* #,##0.00_-;\-* #,##0.00_-;_-* &quot;-&quot;??_-;_-@_-">
                  <c:v>4063.5857083333353</c:v>
                </c:pt>
                <c:pt idx="409" formatCode="_-* #,##0.00_-;\-* #,##0.00_-;_-* &quot;-&quot;??_-;_-@_-">
                  <c:v>4044.022736111111</c:v>
                </c:pt>
                <c:pt idx="410" formatCode="_-* #,##0.00_-;\-* #,##0.00_-;_-* &quot;-&quot;??_-;_-@_-">
                  <c:v>4037.094347222222</c:v>
                </c:pt>
                <c:pt idx="411" formatCode="_-* #,##0.00_-;\-* #,##0.00_-;_-* &quot;-&quot;??_-;_-@_-">
                  <c:v>4026.8157083333376</c:v>
                </c:pt>
                <c:pt idx="412" formatCode="_-* #,##0.00_-;\-* #,##0.00_-;_-* &quot;-&quot;??_-;_-@_-">
                  <c:v>4009.7117638888913</c:v>
                </c:pt>
                <c:pt idx="413" formatCode="_-* #,##0.00_-;\-* #,##0.00_-;_-* &quot;-&quot;??_-;_-@_-">
                  <c:v>3989.5838333333354</c:v>
                </c:pt>
                <c:pt idx="414" formatCode="_-* #,##0.00_-;\-* #,##0.00_-;_-* &quot;-&quot;??_-;_-@_-">
                  <c:v>3973.1467777777757</c:v>
                </c:pt>
                <c:pt idx="415" formatCode="_-* #,##0.00_-;\-* #,##0.00_-;_-* &quot;-&quot;??_-;_-@_-">
                  <c:v>3964.7918611111081</c:v>
                </c:pt>
                <c:pt idx="416" formatCode="_-* #,##0.00_-;\-* #,##0.00_-;_-* &quot;-&quot;??_-;_-@_-">
                  <c:v>3962.3852916666647</c:v>
                </c:pt>
                <c:pt idx="417" formatCode="_-* #,##0.00_-;\-* #,##0.00_-;_-* &quot;-&quot;??_-;_-@_-">
                  <c:v>3973.5106527777775</c:v>
                </c:pt>
                <c:pt idx="418" formatCode="_-* #,##0.00_-;\-* #,##0.00_-;_-* &quot;-&quot;??_-;_-@_-">
                  <c:v>3973.7914305555573</c:v>
                </c:pt>
                <c:pt idx="419" formatCode="_-* #,##0.00_-;\-* #,##0.00_-;_-* &quot;-&quot;??_-;_-@_-">
                  <c:v>3958.6972916666641</c:v>
                </c:pt>
                <c:pt idx="420" formatCode="_-* #,##0.00_-;\-* #,##0.00_-;_-* &quot;-&quot;??_-;_-@_-">
                  <c:v>3930.4171527777817</c:v>
                </c:pt>
                <c:pt idx="421" formatCode="_-* #,##0.00_-;\-* #,##0.00_-;_-* &quot;-&quot;??_-;_-@_-">
                  <c:v>3905.6615000000002</c:v>
                </c:pt>
                <c:pt idx="422" formatCode="_-* #,##0.00_-;\-* #,##0.00_-;_-* &quot;-&quot;??_-;_-@_-">
                  <c:v>3892.7175972222226</c:v>
                </c:pt>
                <c:pt idx="423" formatCode="_-* #,##0.00_-;\-* #,##0.00_-;_-* &quot;-&quot;??_-;_-@_-">
                  <c:v>3888.8744444444451</c:v>
                </c:pt>
                <c:pt idx="424" formatCode="_-* #,##0.00_-;\-* #,##0.00_-;_-* &quot;-&quot;??_-;_-@_-">
                  <c:v>3888.5746249999997</c:v>
                </c:pt>
                <c:pt idx="425" formatCode="_-* #,##0.00_-;\-* #,##0.00_-;_-* &quot;-&quot;??_-;_-@_-">
                  <c:v>3870.3036388888909</c:v>
                </c:pt>
                <c:pt idx="426" formatCode="_-* #,##0.00_-;\-* #,##0.00_-;_-* &quot;-&quot;??_-;_-@_-">
                  <c:v>3860.6078333333357</c:v>
                </c:pt>
                <c:pt idx="427" formatCode="_-* #,##0.00_-;\-* #,##0.00_-;_-* &quot;-&quot;??_-;_-@_-">
                  <c:v>3840.4505277777803</c:v>
                </c:pt>
                <c:pt idx="428" formatCode="_-* #,##0.00_-;\-* #,##0.00_-;_-* &quot;-&quot;??_-;_-@_-">
                  <c:v>3842.5644583333342</c:v>
                </c:pt>
                <c:pt idx="429" formatCode="_-* #,##0.00_-;\-* #,##0.00_-;_-* &quot;-&quot;??_-;_-@_-">
                  <c:v>3820.1258888888888</c:v>
                </c:pt>
                <c:pt idx="430" formatCode="_-* #,##0.00_-;\-* #,##0.00_-;_-* &quot;-&quot;??_-;_-@_-">
                  <c:v>3803.9282083333342</c:v>
                </c:pt>
                <c:pt idx="431" formatCode="_-* #,##0.00_-;\-* #,##0.00_-;_-* &quot;-&quot;??_-;_-@_-">
                  <c:v>3782.1563194444452</c:v>
                </c:pt>
                <c:pt idx="432" formatCode="_-* #,##0.00_-;\-* #,##0.00_-;_-* &quot;-&quot;??_-;_-@_-">
                  <c:v>3723.2047361111117</c:v>
                </c:pt>
                <c:pt idx="433" formatCode="_-* #,##0.00_-;\-* #,##0.00_-;_-* &quot;-&quot;??_-;_-@_-">
                  <c:v>3669.1455416666645</c:v>
                </c:pt>
                <c:pt idx="434" formatCode="_-* #,##0.00_-;\-* #,##0.00_-;_-* &quot;-&quot;??_-;_-@_-">
                  <c:v>3589.3529444444462</c:v>
                </c:pt>
                <c:pt idx="435" formatCode="_-* #,##0.00_-;\-* #,##0.00_-;_-* &quot;-&quot;??_-;_-@_-">
                  <c:v>3559.7639166666668</c:v>
                </c:pt>
                <c:pt idx="436" formatCode="_-* #,##0.00_-;\-* #,##0.00_-;_-* &quot;-&quot;??_-;_-@_-">
                  <c:v>3551.0379166666671</c:v>
                </c:pt>
                <c:pt idx="437" formatCode="_-* #,##0.00_-;\-* #,##0.00_-;_-* &quot;-&quot;??_-;_-@_-">
                  <c:v>3540.793916666667</c:v>
                </c:pt>
                <c:pt idx="438" formatCode="_-* #,##0.00_-;\-* #,##0.00_-;_-* &quot;-&quot;??_-;_-@_-">
                  <c:v>3549.8173333333393</c:v>
                </c:pt>
                <c:pt idx="439" formatCode="_-* #,##0.00_-;\-* #,##0.00_-;_-* &quot;-&quot;??_-;_-@_-">
                  <c:v>3560.3517083333377</c:v>
                </c:pt>
                <c:pt idx="440" formatCode="_-* #,##0.00_-;\-* #,##0.00_-;_-* &quot;-&quot;??_-;_-@_-">
                  <c:v>3553.3338611111103</c:v>
                </c:pt>
                <c:pt idx="441" formatCode="_-* #,##0.00_-;\-* #,##0.00_-;_-* &quot;-&quot;??_-;_-@_-">
                  <c:v>3547.4245138888909</c:v>
                </c:pt>
                <c:pt idx="442" formatCode="_-* #,##0.00_-;\-* #,##0.00_-;_-* &quot;-&quot;??_-;_-@_-">
                  <c:v>3538.0229166666663</c:v>
                </c:pt>
                <c:pt idx="443" formatCode="_-* #,##0.00_-;\-* #,##0.00_-;_-* &quot;-&quot;??_-;_-@_-">
                  <c:v>3538.6085972222213</c:v>
                </c:pt>
                <c:pt idx="444" formatCode="_-* #,##0.00_-;\-* #,##0.00_-;_-* &quot;-&quot;??_-;_-@_-">
                  <c:v>3536.1045555555552</c:v>
                </c:pt>
                <c:pt idx="445" formatCode="_-* #,##0.00_-;\-* #,##0.00_-;_-* &quot;-&quot;??_-;_-@_-">
                  <c:v>3517.6256527777773</c:v>
                </c:pt>
                <c:pt idx="446" formatCode="_-* #,##0.00_-;\-* #,##0.00_-;_-* &quot;-&quot;??_-;_-@_-">
                  <c:v>3503.8382638888879</c:v>
                </c:pt>
                <c:pt idx="447" formatCode="_-* #,##0.00_-;\-* #,##0.00_-;_-* &quot;-&quot;??_-;_-@_-">
                  <c:v>3486.3361250000012</c:v>
                </c:pt>
                <c:pt idx="448" formatCode="_-* #,##0.00_-;\-* #,##0.00_-;_-* &quot;-&quot;??_-;_-@_-">
                  <c:v>3475.4993888888903</c:v>
                </c:pt>
                <c:pt idx="449" formatCode="_-* #,##0.00_-;\-* #,##0.00_-;_-* &quot;-&quot;??_-;_-@_-">
                  <c:v>3456.8563333333368</c:v>
                </c:pt>
                <c:pt idx="450" formatCode="_-* #,##0.00_-;\-* #,##0.00_-;_-* &quot;-&quot;??_-;_-@_-">
                  <c:v>3455.9556944444457</c:v>
                </c:pt>
                <c:pt idx="451" formatCode="_-* #,##0.00_-;\-* #,##0.00_-;_-* &quot;-&quot;??_-;_-@_-">
                  <c:v>3460.4678888888884</c:v>
                </c:pt>
                <c:pt idx="452" formatCode="_-* #,##0.00_-;\-* #,##0.00_-;_-* &quot;-&quot;??_-;_-@_-">
                  <c:v>3469.1131388888921</c:v>
                </c:pt>
                <c:pt idx="453" formatCode="_-* #,##0.00_-;\-* #,##0.00_-;_-* &quot;-&quot;??_-;_-@_-">
                  <c:v>3458.7040416666614</c:v>
                </c:pt>
                <c:pt idx="454" formatCode="_-* #,##0.00_-;\-* #,##0.00_-;_-* &quot;-&quot;??_-;_-@_-">
                  <c:v>3438.0241111111109</c:v>
                </c:pt>
                <c:pt idx="455" formatCode="_-* #,##0.00_-;\-* #,##0.00_-;_-* &quot;-&quot;??_-;_-@_-">
                  <c:v>3402.9409166666665</c:v>
                </c:pt>
                <c:pt idx="456" formatCode="_-* #,##0.00_-;\-* #,##0.00_-;_-* &quot;-&quot;??_-;_-@_-">
                  <c:v>3378.4564999999993</c:v>
                </c:pt>
                <c:pt idx="457" formatCode="_-* #,##0.00_-;\-* #,##0.00_-;_-* &quot;-&quot;??_-;_-@_-">
                  <c:v>3356.7752499999988</c:v>
                </c:pt>
                <c:pt idx="458" formatCode="_-* #,##0.00_-;\-* #,##0.00_-;_-* &quot;-&quot;??_-;_-@_-">
                  <c:v>3332.0941944444462</c:v>
                </c:pt>
                <c:pt idx="459" formatCode="_-* #,##0.00_-;\-* #,##0.00_-;_-* &quot;-&quot;??_-;_-@_-">
                  <c:v>3313.3270555555578</c:v>
                </c:pt>
                <c:pt idx="460" formatCode="_-* #,##0.00_-;\-* #,##0.00_-;_-* &quot;-&quot;??_-;_-@_-">
                  <c:v>3277.9652083333358</c:v>
                </c:pt>
                <c:pt idx="461" formatCode="_-* #,##0.00_-;\-* #,##0.00_-;_-* &quot;-&quot;??_-;_-@_-">
                  <c:v>3260.1991111111106</c:v>
                </c:pt>
                <c:pt idx="462" formatCode="_-* #,##0.00_-;\-* #,##0.00_-;_-* &quot;-&quot;??_-;_-@_-">
                  <c:v>3282.6560277777767</c:v>
                </c:pt>
                <c:pt idx="463" formatCode="_-* #,##0.00_-;\-* #,##0.00_-;_-* &quot;-&quot;??_-;_-@_-">
                  <c:v>3286.9440555555561</c:v>
                </c:pt>
                <c:pt idx="464" formatCode="_-* #,##0.00_-;\-* #,##0.00_-;_-* &quot;-&quot;??_-;_-@_-">
                  <c:v>3303.2877222222228</c:v>
                </c:pt>
                <c:pt idx="465" formatCode="_-* #,##0.00_-;\-* #,##0.00_-;_-* &quot;-&quot;??_-;_-@_-">
                  <c:v>3295.0427777777782</c:v>
                </c:pt>
                <c:pt idx="466" formatCode="_-* #,##0.00_-;\-* #,##0.00_-;_-* &quot;-&quot;??_-;_-@_-">
                  <c:v>3278.370013888893</c:v>
                </c:pt>
                <c:pt idx="467" formatCode="_-* #,##0.00_-;\-* #,##0.00_-;_-* &quot;-&quot;??_-;_-@_-">
                  <c:v>3280.3593333333388</c:v>
                </c:pt>
                <c:pt idx="468" formatCode="_-* #,##0.00_-;\-* #,##0.00_-;_-* &quot;-&quot;??_-;_-@_-">
                  <c:v>3271.6865138888902</c:v>
                </c:pt>
                <c:pt idx="469" formatCode="_-* #,##0.00_-;\-* #,##0.00_-;_-* &quot;-&quot;??_-;_-@_-">
                  <c:v>3244.9779722222256</c:v>
                </c:pt>
                <c:pt idx="470" formatCode="_-* #,##0.00_-;\-* #,##0.00_-;_-* &quot;-&quot;??_-;_-@_-">
                  <c:v>3228.564763888889</c:v>
                </c:pt>
                <c:pt idx="471" formatCode="_-* #,##0.00_-;\-* #,##0.00_-;_-* &quot;-&quot;??_-;_-@_-">
                  <c:v>3216.0143750000002</c:v>
                </c:pt>
                <c:pt idx="472" formatCode="_-* #,##0.00_-;\-* #,##0.00_-;_-* &quot;-&quot;??_-;_-@_-">
                  <c:v>3215.1230972222224</c:v>
                </c:pt>
                <c:pt idx="473" formatCode="_-* #,##0.00_-;\-* #,##0.00_-;_-* &quot;-&quot;??_-;_-@_-">
                  <c:v>3204.7620833333335</c:v>
                </c:pt>
                <c:pt idx="474" formatCode="_-* #,##0.00_-;\-* #,##0.00_-;_-* &quot;-&quot;??_-;_-@_-">
                  <c:v>3186.4268888888887</c:v>
                </c:pt>
                <c:pt idx="475" formatCode="_-* #,##0.00_-;\-* #,##0.00_-;_-* &quot;-&quot;??_-;_-@_-">
                  <c:v>3175.4902777777775</c:v>
                </c:pt>
                <c:pt idx="476" formatCode="_-* #,##0.00_-;\-* #,##0.00_-;_-* &quot;-&quot;??_-;_-@_-">
                  <c:v>3167.3944166666665</c:v>
                </c:pt>
                <c:pt idx="477" formatCode="_-* #,##0.00_-;\-* #,##0.00_-;_-* &quot;-&quot;??_-;_-@_-">
                  <c:v>3152.673833333336</c:v>
                </c:pt>
                <c:pt idx="478" formatCode="_-* #,##0.00_-;\-* #,##0.00_-;_-* &quot;-&quot;??_-;_-@_-">
                  <c:v>3121.0811388888919</c:v>
                </c:pt>
                <c:pt idx="479" formatCode="_-* #,##0.00_-;\-* #,##0.00_-;_-* &quot;-&quot;??_-;_-@_-">
                  <c:v>3131.9780277777777</c:v>
                </c:pt>
                <c:pt idx="480" formatCode="_-* #,##0.00_-;\-* #,##0.00_-;_-* &quot;-&quot;??_-;_-@_-">
                  <c:v>3100.4906666666657</c:v>
                </c:pt>
                <c:pt idx="481" formatCode="_-* #,##0.00_-;\-* #,##0.00_-;_-* &quot;-&quot;??_-;_-@_-">
                  <c:v>3057.8341666666665</c:v>
                </c:pt>
                <c:pt idx="482" formatCode="_-* #,##0.00_-;\-* #,##0.00_-;_-* &quot;-&quot;??_-;_-@_-">
                  <c:v>3045.0036111111108</c:v>
                </c:pt>
                <c:pt idx="483" formatCode="_-* #,##0.00_-;\-* #,##0.00_-;_-* &quot;-&quot;??_-;_-@_-">
                  <c:v>3039.7072916666634</c:v>
                </c:pt>
                <c:pt idx="484" formatCode="_-* #,##0.00_-;\-* #,##0.00_-;_-* &quot;-&quot;??_-;_-@_-">
                  <c:v>3047.566763888889</c:v>
                </c:pt>
                <c:pt idx="485" formatCode="_-* #,##0.00_-;\-* #,##0.00_-;_-* &quot;-&quot;??_-;_-@_-">
                  <c:v>3076.4787083333358</c:v>
                </c:pt>
                <c:pt idx="486" formatCode="_-* #,##0.00_-;\-* #,##0.00_-;_-* &quot;-&quot;??_-;_-@_-">
                  <c:v>3085.1462083333331</c:v>
                </c:pt>
                <c:pt idx="487" formatCode="_-* #,##0.00_-;\-* #,##0.00_-;_-* &quot;-&quot;??_-;_-@_-">
                  <c:v>3093.9155972222256</c:v>
                </c:pt>
                <c:pt idx="488" formatCode="_-* #,##0.00_-;\-* #,##0.00_-;_-* &quot;-&quot;??_-;_-@_-">
                  <c:v>3100.9720833333358</c:v>
                </c:pt>
                <c:pt idx="489" formatCode="_-* #,##0.00_-;\-* #,##0.00_-;_-* &quot;-&quot;??_-;_-@_-">
                  <c:v>3126.2988888888863</c:v>
                </c:pt>
                <c:pt idx="490" formatCode="_-* #,##0.00_-;\-* #,##0.00_-;_-* &quot;-&quot;??_-;_-@_-">
                  <c:v>3146.2286944444422</c:v>
                </c:pt>
                <c:pt idx="491" formatCode="_-* #,##0.00_-;\-* #,##0.00_-;_-* &quot;-&quot;??_-;_-@_-">
                  <c:v>3132.3465000000001</c:v>
                </c:pt>
                <c:pt idx="492" formatCode="_-* #,##0.00_-;\-* #,##0.00_-;_-* &quot;-&quot;??_-;_-@_-">
                  <c:v>3109.6889583333332</c:v>
                </c:pt>
                <c:pt idx="493" formatCode="_-* #,##0.00_-;\-* #,##0.00_-;_-* &quot;-&quot;??_-;_-@_-">
                  <c:v>3103.3016111111106</c:v>
                </c:pt>
                <c:pt idx="494" formatCode="_-* #,##0.00_-;\-* #,##0.00_-;_-* &quot;-&quot;??_-;_-@_-">
                  <c:v>3119.9071666666664</c:v>
                </c:pt>
                <c:pt idx="495" formatCode="_-* #,##0.00_-;\-* #,##0.00_-;_-* &quot;-&quot;??_-;_-@_-">
                  <c:v>3110.5405277777777</c:v>
                </c:pt>
                <c:pt idx="496" formatCode="_-* #,##0.00_-;\-* #,##0.00_-;_-* &quot;-&quot;??_-;_-@_-">
                  <c:v>3082.7685277777755</c:v>
                </c:pt>
                <c:pt idx="497" formatCode="_-* #,##0.00_-;\-* #,##0.00_-;_-* &quot;-&quot;??_-;_-@_-">
                  <c:v>3040.5370833333359</c:v>
                </c:pt>
                <c:pt idx="498" formatCode="_-* #,##0.00_-;\-* #,##0.00_-;_-* &quot;-&quot;??_-;_-@_-">
                  <c:v>3017.0980694444443</c:v>
                </c:pt>
                <c:pt idx="499" formatCode="_-* #,##0.00_-;\-* #,##0.00_-;_-* &quot;-&quot;??_-;_-@_-">
                  <c:v>3002.3886944444444</c:v>
                </c:pt>
                <c:pt idx="500" formatCode="_-* #,##0.00_-;\-* #,##0.00_-;_-* &quot;-&quot;??_-;_-@_-">
                  <c:v>2971.4228611111084</c:v>
                </c:pt>
                <c:pt idx="501" formatCode="_-* #,##0.00_-;\-* #,##0.00_-;_-* &quot;-&quot;??_-;_-@_-">
                  <c:v>2942.6421111111113</c:v>
                </c:pt>
                <c:pt idx="502" formatCode="_-* #,##0.00_-;\-* #,##0.00_-;_-* &quot;-&quot;??_-;_-@_-">
                  <c:v>2894.9117500000029</c:v>
                </c:pt>
                <c:pt idx="503" formatCode="_-* #,##0.00_-;\-* #,##0.00_-;_-* &quot;-&quot;??_-;_-@_-">
                  <c:v>2845.0880138888892</c:v>
                </c:pt>
                <c:pt idx="504" formatCode="_-* #,##0.00_-;\-* #,##0.00_-;_-* &quot;-&quot;??_-;_-@_-">
                  <c:v>2828.9440000000009</c:v>
                </c:pt>
                <c:pt idx="505" formatCode="_-* #,##0.00_-;\-* #,##0.00_-;_-* &quot;-&quot;??_-;_-@_-">
                  <c:v>2817.0546666666651</c:v>
                </c:pt>
                <c:pt idx="506" formatCode="_-* #,##0.00_-;\-* #,##0.00_-;_-* &quot;-&quot;??_-;_-@_-">
                  <c:v>2801.0490416666639</c:v>
                </c:pt>
                <c:pt idx="507" formatCode="_-* #,##0.00_-;\-* #,##0.00_-;_-* &quot;-&quot;??_-;_-@_-">
                  <c:v>2787.2565555555561</c:v>
                </c:pt>
                <c:pt idx="508" formatCode="_-* #,##0.00_-;\-* #,##0.00_-;_-* &quot;-&quot;??_-;_-@_-">
                  <c:v>2780.5352777777775</c:v>
                </c:pt>
                <c:pt idx="509" formatCode="_-* #,##0.00_-;\-* #,##0.00_-;_-* &quot;-&quot;??_-;_-@_-">
                  <c:v>2741.2052500000004</c:v>
                </c:pt>
                <c:pt idx="510" formatCode="_-* #,##0.00_-;\-* #,##0.00_-;_-* &quot;-&quot;??_-;_-@_-">
                  <c:v>2734.2254861111091</c:v>
                </c:pt>
                <c:pt idx="511" formatCode="_-* #,##0.00_-;\-* #,##0.00_-;_-* &quot;-&quot;??_-;_-@_-">
                  <c:v>2737.2968472222196</c:v>
                </c:pt>
                <c:pt idx="512" formatCode="_-* #,##0.00_-;\-* #,##0.00_-;_-* &quot;-&quot;??_-;_-@_-">
                  <c:v>2693.7539444444451</c:v>
                </c:pt>
                <c:pt idx="513" formatCode="_-* #,##0.00_-;\-* #,##0.00_-;_-* &quot;-&quot;??_-;_-@_-">
                  <c:v>2663.0173333333378</c:v>
                </c:pt>
                <c:pt idx="514" formatCode="_-* #,##0.00_-;\-* #,##0.00_-;_-* &quot;-&quot;??_-;_-@_-">
                  <c:v>2606.8884444444443</c:v>
                </c:pt>
                <c:pt idx="515" formatCode="_-* #,##0.00_-;\-* #,##0.00_-;_-* &quot;-&quot;??_-;_-@_-">
                  <c:v>2572.1692499999967</c:v>
                </c:pt>
                <c:pt idx="516" formatCode="_-* #,##0.00_-;\-* #,##0.00_-;_-* &quot;-&quot;??_-;_-@_-">
                  <c:v>2545.3179027777805</c:v>
                </c:pt>
                <c:pt idx="517" formatCode="_-* #,##0.00_-;\-* #,##0.00_-;_-* &quot;-&quot;??_-;_-@_-">
                  <c:v>2510.6651388888913</c:v>
                </c:pt>
                <c:pt idx="518" formatCode="_-* #,##0.00_-;\-* #,##0.00_-;_-* &quot;-&quot;??_-;_-@_-">
                  <c:v>2474.4126666666657</c:v>
                </c:pt>
                <c:pt idx="519" formatCode="_-* #,##0.00_-;\-* #,##0.00_-;_-* &quot;-&quot;??_-;_-@_-">
                  <c:v>2450.670819444445</c:v>
                </c:pt>
                <c:pt idx="520" formatCode="_-* #,##0.00_-;\-* #,##0.00_-;_-* &quot;-&quot;??_-;_-@_-">
                  <c:v>2430.4777638888913</c:v>
                </c:pt>
                <c:pt idx="521" formatCode="_-* #,##0.00_-;\-* #,##0.00_-;_-* &quot;-&quot;??_-;_-@_-">
                  <c:v>2431.6513472222241</c:v>
                </c:pt>
                <c:pt idx="522" formatCode="_-* #,##0.00_-;\-* #,##0.00_-;_-* &quot;-&quot;??_-;_-@_-">
                  <c:v>2433.8884027777767</c:v>
                </c:pt>
                <c:pt idx="523" formatCode="_-* #,##0.00_-;\-* #,##0.00_-;_-* &quot;-&quot;??_-;_-@_-">
                  <c:v>2419.6800833333327</c:v>
                </c:pt>
                <c:pt idx="524" formatCode="_-* #,##0.00_-;\-* #,##0.00_-;_-* &quot;-&quot;??_-;_-@_-">
                  <c:v>2397.0083055555556</c:v>
                </c:pt>
                <c:pt idx="525" formatCode="_-* #,##0.00_-;\-* #,##0.00_-;_-* &quot;-&quot;??_-;_-@_-">
                  <c:v>2379.7308333333353</c:v>
                </c:pt>
                <c:pt idx="526" formatCode="_-* #,##0.00_-;\-* #,##0.00_-;_-* &quot;-&quot;??_-;_-@_-">
                  <c:v>2374.539888888889</c:v>
                </c:pt>
                <c:pt idx="527" formatCode="_-* #,##0.00_-;\-* #,##0.00_-;_-* &quot;-&quot;??_-;_-@_-">
                  <c:v>2375.9801527777799</c:v>
                </c:pt>
                <c:pt idx="528" formatCode="_-* #,##0.00_-;\-* #,##0.00_-;_-* &quot;-&quot;??_-;_-@_-">
                  <c:v>2366.3750277777776</c:v>
                </c:pt>
                <c:pt idx="529" formatCode="_-* #,##0.00_-;\-* #,##0.00_-;_-* &quot;-&quot;??_-;_-@_-">
                  <c:v>2363.9043888888891</c:v>
                </c:pt>
                <c:pt idx="530" formatCode="_-* #,##0.00_-;\-* #,##0.00_-;_-* &quot;-&quot;??_-;_-@_-">
                  <c:v>2377.1540555555562</c:v>
                </c:pt>
                <c:pt idx="531" formatCode="_-* #,##0.00_-;\-* #,##0.00_-;_-* &quot;-&quot;??_-;_-@_-">
                  <c:v>2382.3185972222236</c:v>
                </c:pt>
                <c:pt idx="532" formatCode="_-* #,##0.00_-;\-* #,##0.00_-;_-* &quot;-&quot;??_-;_-@_-">
                  <c:v>2393.4897083333353</c:v>
                </c:pt>
                <c:pt idx="533" formatCode="_-* #,##0.00_-;\-* #,##0.00_-;_-* &quot;-&quot;??_-;_-@_-">
                  <c:v>2398.947069444444</c:v>
                </c:pt>
                <c:pt idx="534" formatCode="_-* #,##0.00_-;\-* #,##0.00_-;_-* &quot;-&quot;??_-;_-@_-">
                  <c:v>2375.3038749999996</c:v>
                </c:pt>
                <c:pt idx="535" formatCode="_-* #,##0.00_-;\-* #,##0.00_-;_-* &quot;-&quot;??_-;_-@_-">
                  <c:v>2340.0249166666667</c:v>
                </c:pt>
                <c:pt idx="536" formatCode="_-* #,##0.00_-;\-* #,##0.00_-;_-* &quot;-&quot;??_-;_-@_-">
                  <c:v>2299.9841250000009</c:v>
                </c:pt>
                <c:pt idx="537" formatCode="_-* #,##0.00_-;\-* #,##0.00_-;_-* &quot;-&quot;??_-;_-@_-">
                  <c:v>2269.3034305555589</c:v>
                </c:pt>
                <c:pt idx="538" formatCode="_-* #,##0.00_-;\-* #,##0.00_-;_-* &quot;-&quot;??_-;_-@_-">
                  <c:v>2242.6765833333352</c:v>
                </c:pt>
                <c:pt idx="539" formatCode="_-* #,##0.00_-;\-* #,##0.00_-;_-* &quot;-&quot;??_-;_-@_-">
                  <c:v>2223.7609166666657</c:v>
                </c:pt>
                <c:pt idx="540" formatCode="_-* #,##0.00_-;\-* #,##0.00_-;_-* &quot;-&quot;??_-;_-@_-">
                  <c:v>2205.1406527777785</c:v>
                </c:pt>
                <c:pt idx="541" formatCode="_-* #,##0.00_-;\-* #,##0.00_-;_-* &quot;-&quot;??_-;_-@_-">
                  <c:v>2175.1106388888902</c:v>
                </c:pt>
                <c:pt idx="542" formatCode="_-* #,##0.00_-;\-* #,##0.00_-;_-* &quot;-&quot;??_-;_-@_-">
                  <c:v>2167.4065694444453</c:v>
                </c:pt>
                <c:pt idx="543" formatCode="_-* #,##0.00_-;\-* #,##0.00_-;_-* &quot;-&quot;??_-;_-@_-">
                  <c:v>2152.1592916666655</c:v>
                </c:pt>
                <c:pt idx="544" formatCode="_-* #,##0.00_-;\-* #,##0.00_-;_-* &quot;-&quot;??_-;_-@_-">
                  <c:v>2151.7961250000003</c:v>
                </c:pt>
                <c:pt idx="545" formatCode="_-* #,##0.00_-;\-* #,##0.00_-;_-* &quot;-&quot;??_-;_-@_-">
                  <c:v>2153.0587638888892</c:v>
                </c:pt>
                <c:pt idx="546" formatCode="_-* #,##0.00_-;\-* #,##0.00_-;_-* &quot;-&quot;??_-;_-@_-">
                  <c:v>2151.5384027777782</c:v>
                </c:pt>
              </c:numCache>
            </c:numRef>
          </c:val>
        </c:ser>
        <c:marker val="1"/>
        <c:axId val="221516160"/>
        <c:axId val="221517696"/>
      </c:lineChart>
      <c:dateAx>
        <c:axId val="221516160"/>
        <c:scaling>
          <c:orientation val="minMax"/>
        </c:scaling>
        <c:axPos val="b"/>
        <c:numFmt formatCode="mmm\-yy" sourceLinked="0"/>
        <c:tickLblPos val="nextTo"/>
        <c:txPr>
          <a:bodyPr/>
          <a:lstStyle/>
          <a:p>
            <a:pPr>
              <a:defRPr lang="en-GB" sz="1200"/>
            </a:pPr>
            <a:endParaRPr lang="en-US"/>
          </a:p>
        </c:txPr>
        <c:crossAx val="221517696"/>
        <c:crosses val="autoZero"/>
        <c:auto val="1"/>
        <c:lblOffset val="100"/>
        <c:majorUnit val="3"/>
        <c:majorTimeUnit val="months"/>
      </c:dateAx>
      <c:valAx>
        <c:axId val="221517696"/>
        <c:scaling>
          <c:orientation val="minMax"/>
        </c:scaling>
        <c:axPos val="l"/>
        <c:majorGridlines>
          <c:spPr>
            <a:ln>
              <a:solidFill>
                <a:sysClr val="windowText" lastClr="000000">
                  <a:alpha val="8000"/>
                </a:sysClr>
              </a:solidFill>
              <a:prstDash val="sysDash"/>
            </a:ln>
          </c:spPr>
        </c:majorGridlines>
        <c:numFmt formatCode="_-* #,##0_-;\-* #,##0_-;_-* &quot;-&quot;_-;_-@_-" sourceLinked="0"/>
        <c:tickLblPos val="nextTo"/>
        <c:txPr>
          <a:bodyPr/>
          <a:lstStyle/>
          <a:p>
            <a:pPr>
              <a:defRPr lang="en-GB" sz="1200"/>
            </a:pPr>
            <a:endParaRPr lang="en-US"/>
          </a:p>
        </c:txPr>
        <c:crossAx val="221516160"/>
        <c:crosses val="autoZero"/>
        <c:crossBetween val="between"/>
        <c:majorUnit val="1000"/>
      </c:valAx>
      <c:spPr>
        <a:noFill/>
        <a:ln w="25400">
          <a:noFill/>
        </a:ln>
      </c:spPr>
    </c:plotArea>
    <c:legend>
      <c:legendPos val="r"/>
      <c:layout>
        <c:manualLayout>
          <c:xMode val="edge"/>
          <c:yMode val="edge"/>
          <c:x val="0.51043845518877373"/>
          <c:y val="0.78027463094378446"/>
          <c:w val="0.4290437385188906"/>
          <c:h val="9.5092732751916445E-2"/>
        </c:manualLayout>
      </c:layout>
      <c:overlay val="1"/>
      <c:spPr>
        <a:solidFill>
          <a:sysClr val="window" lastClr="FFFFFF"/>
        </a:solidFill>
      </c:spPr>
      <c:txPr>
        <a:bodyPr/>
        <a:lstStyle/>
        <a:p>
          <a:pPr>
            <a:defRPr lang="en-GB" sz="1200"/>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Labour Productivity Growth</a:t>
            </a:r>
          </a:p>
          <a:p>
            <a:pPr>
              <a:defRPr lang="en-GB"/>
            </a:pPr>
            <a:r>
              <a:rPr lang="en-GB" sz="1200" b="0" dirty="0" smtClean="0"/>
              <a:t>% y/y per</a:t>
            </a:r>
            <a:r>
              <a:rPr lang="en-GB" sz="1200" b="0" baseline="0" dirty="0" smtClean="0"/>
              <a:t> person employed, 2012-2016 average</a:t>
            </a:r>
            <a:r>
              <a:rPr lang="en-GB" sz="1200" dirty="0" smtClean="0"/>
              <a:t> </a:t>
            </a:r>
            <a:endParaRPr lang="en-GB" sz="1200" dirty="0"/>
          </a:p>
        </c:rich>
      </c:tx>
      <c:overlay val="1"/>
    </c:title>
    <c:plotArea>
      <c:layout>
        <c:manualLayout>
          <c:layoutTarget val="inner"/>
          <c:xMode val="edge"/>
          <c:yMode val="edge"/>
          <c:x val="9.0127146372044692E-2"/>
          <c:y val="9.3427553188534698E-2"/>
          <c:w val="0.88743374681041787"/>
          <c:h val="0.67385242785523869"/>
        </c:manualLayout>
      </c:layout>
      <c:barChart>
        <c:barDir val="col"/>
        <c:grouping val="clustered"/>
        <c:ser>
          <c:idx val="0"/>
          <c:order val="0"/>
          <c:spPr>
            <a:solidFill>
              <a:schemeClr val="bg1">
                <a:lumMod val="50000"/>
              </a:schemeClr>
            </a:solidFill>
          </c:spPr>
          <c:dPt>
            <c:idx val="6"/>
            <c:spPr>
              <a:solidFill>
                <a:srgbClr val="00B050"/>
              </a:solidFill>
            </c:spPr>
          </c:dPt>
          <c:cat>
            <c:strRef>
              <c:f>Sheet2!$B$3:$B$27</c:f>
              <c:strCache>
                <c:ptCount val="25"/>
                <c:pt idx="0">
                  <c:v>South Africa</c:v>
                </c:pt>
                <c:pt idx="1">
                  <c:v>Sudan</c:v>
                </c:pt>
                <c:pt idx="2">
                  <c:v>Uganda</c:v>
                </c:pt>
                <c:pt idx="3">
                  <c:v>Madagascar</c:v>
                </c:pt>
                <c:pt idx="4">
                  <c:v>Tunisia</c:v>
                </c:pt>
                <c:pt idx="5">
                  <c:v>Egypt</c:v>
                </c:pt>
                <c:pt idx="6">
                  <c:v>Nigeria</c:v>
                </c:pt>
                <c:pt idx="7">
                  <c:v>Malawi</c:v>
                </c:pt>
                <c:pt idx="8">
                  <c:v>Senegal</c:v>
                </c:pt>
                <c:pt idx="9">
                  <c:v>Algeria</c:v>
                </c:pt>
                <c:pt idx="10">
                  <c:v>Mali</c:v>
                </c:pt>
                <c:pt idx="11">
                  <c:v>Angola</c:v>
                </c:pt>
                <c:pt idx="12">
                  <c:v>Zimbabwe</c:v>
                </c:pt>
                <c:pt idx="13">
                  <c:v>Burkina Faso</c:v>
                </c:pt>
                <c:pt idx="14">
                  <c:v>Cameroon</c:v>
                </c:pt>
                <c:pt idx="15">
                  <c:v>Morocco</c:v>
                </c:pt>
                <c:pt idx="16">
                  <c:v>Kenya</c:v>
                </c:pt>
                <c:pt idx="17">
                  <c:v>Zambia</c:v>
                </c:pt>
                <c:pt idx="18">
                  <c:v>Ghana</c:v>
                </c:pt>
                <c:pt idx="19">
                  <c:v>Niger</c:v>
                </c:pt>
                <c:pt idx="20">
                  <c:v>Tanzania</c:v>
                </c:pt>
                <c:pt idx="21">
                  <c:v>Mozambique</c:v>
                </c:pt>
                <c:pt idx="22">
                  <c:v>Ethiopia</c:v>
                </c:pt>
                <c:pt idx="23">
                  <c:v>DR Congo</c:v>
                </c:pt>
                <c:pt idx="24">
                  <c:v>Côte d'Ivoire</c:v>
                </c:pt>
              </c:strCache>
            </c:strRef>
          </c:cat>
          <c:val>
            <c:numRef>
              <c:f>Sheet2!$C$3:$C$27</c:f>
              <c:numCache>
                <c:formatCode>General</c:formatCode>
                <c:ptCount val="25"/>
                <c:pt idx="0">
                  <c:v>-1.0020091930817565</c:v>
                </c:pt>
                <c:pt idx="1">
                  <c:v>-0.68016174457163259</c:v>
                </c:pt>
                <c:pt idx="2">
                  <c:v>7.1484630099811736E-2</c:v>
                </c:pt>
                <c:pt idx="3">
                  <c:v>0.56923224415835749</c:v>
                </c:pt>
                <c:pt idx="4">
                  <c:v>0.73072167170590963</c:v>
                </c:pt>
                <c:pt idx="5">
                  <c:v>0.75160795852434348</c:v>
                </c:pt>
                <c:pt idx="6">
                  <c:v>1.0819202041291729</c:v>
                </c:pt>
                <c:pt idx="7">
                  <c:v>1.1857290134811906</c:v>
                </c:pt>
                <c:pt idx="8">
                  <c:v>1.3245529613791096</c:v>
                </c:pt>
                <c:pt idx="9">
                  <c:v>1.4332253589306709</c:v>
                </c:pt>
                <c:pt idx="10">
                  <c:v>1.5008817957832639</c:v>
                </c:pt>
                <c:pt idx="11">
                  <c:v>1.7582900968795458</c:v>
                </c:pt>
                <c:pt idx="12">
                  <c:v>2.0776265401700451</c:v>
                </c:pt>
                <c:pt idx="13">
                  <c:v>2.3359302796288244</c:v>
                </c:pt>
                <c:pt idx="14">
                  <c:v>2.4044562848853213</c:v>
                </c:pt>
                <c:pt idx="15">
                  <c:v>2.4970982823844872</c:v>
                </c:pt>
                <c:pt idx="16">
                  <c:v>2.5823462573195552</c:v>
                </c:pt>
                <c:pt idx="17">
                  <c:v>2.8508050270257064</c:v>
                </c:pt>
                <c:pt idx="18">
                  <c:v>3.1674040867587978</c:v>
                </c:pt>
                <c:pt idx="19">
                  <c:v>4.1224503205574843</c:v>
                </c:pt>
                <c:pt idx="20">
                  <c:v>4.8515611233105096</c:v>
                </c:pt>
                <c:pt idx="21">
                  <c:v>4.9496106120769774</c:v>
                </c:pt>
                <c:pt idx="22">
                  <c:v>5.1442543027937955</c:v>
                </c:pt>
                <c:pt idx="23">
                  <c:v>5.5658550417179997</c:v>
                </c:pt>
                <c:pt idx="24">
                  <c:v>6.2281942939732664</c:v>
                </c:pt>
              </c:numCache>
            </c:numRef>
          </c:val>
        </c:ser>
        <c:gapWidth val="68"/>
        <c:axId val="229628544"/>
        <c:axId val="87286528"/>
      </c:barChart>
      <c:catAx>
        <c:axId val="229628544"/>
        <c:scaling>
          <c:orientation val="minMax"/>
        </c:scaling>
        <c:axPos val="b"/>
        <c:tickLblPos val="low"/>
        <c:txPr>
          <a:bodyPr rot="-5400000" vert="horz"/>
          <a:lstStyle/>
          <a:p>
            <a:pPr>
              <a:defRPr lang="en-GB" sz="1200"/>
            </a:pPr>
            <a:endParaRPr lang="en-US"/>
          </a:p>
        </c:txPr>
        <c:crossAx val="87286528"/>
        <c:crosses val="autoZero"/>
        <c:auto val="1"/>
        <c:lblAlgn val="ctr"/>
        <c:lblOffset val="100"/>
        <c:tickLblSkip val="1"/>
      </c:catAx>
      <c:valAx>
        <c:axId val="87286528"/>
        <c:scaling>
          <c:orientation val="minMax"/>
        </c:scaling>
        <c:axPos val="l"/>
        <c:majorGridlines>
          <c:spPr>
            <a:ln>
              <a:solidFill>
                <a:sysClr val="windowText" lastClr="000000">
                  <a:alpha val="7000"/>
                </a:sysClr>
              </a:solidFill>
              <a:prstDash val="sysDash"/>
            </a:ln>
          </c:spPr>
        </c:majorGridlines>
        <c:numFmt formatCode="#,##0.00" sourceLinked="0"/>
        <c:tickLblPos val="nextTo"/>
        <c:txPr>
          <a:bodyPr/>
          <a:lstStyle/>
          <a:p>
            <a:pPr>
              <a:defRPr lang="en-GB" sz="1200"/>
            </a:pPr>
            <a:endParaRPr lang="en-US"/>
          </a:p>
        </c:txPr>
        <c:crossAx val="229628544"/>
        <c:crosses val="autoZero"/>
        <c:crossBetween val="between"/>
        <c:majorUnit val="2"/>
      </c:valAx>
    </c:plotArea>
    <c:plotVisOnly val="1"/>
  </c:chart>
  <c:spPr>
    <a:ln>
      <a:noFill/>
    </a:ln>
  </c:spPr>
  <c:txPr>
    <a:bodyPr/>
    <a:lstStyle/>
    <a:p>
      <a:pPr>
        <a:defRPr>
          <a:latin typeface="Arial" pitchFamily="34" charset="0"/>
          <a:cs typeface="Arial" pitchFamily="34" charset="0"/>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African Countries Trade</a:t>
            </a:r>
            <a:r>
              <a:rPr lang="en-GB" sz="1450" baseline="0" dirty="0" smtClean="0"/>
              <a:t> With China</a:t>
            </a:r>
          </a:p>
          <a:p>
            <a:pPr>
              <a:defRPr lang="en-GB"/>
            </a:pPr>
            <a:r>
              <a:rPr lang="en-GB" sz="1200" b="0" baseline="0" dirty="0" smtClean="0"/>
              <a:t>Exports &amp; Imports/GDP, 2014 data</a:t>
            </a:r>
            <a:endParaRPr lang="en-GB" sz="1200" b="0" dirty="0"/>
          </a:p>
        </c:rich>
      </c:tx>
      <c:overlay val="1"/>
    </c:title>
    <c:plotArea>
      <c:layout>
        <c:manualLayout>
          <c:layoutTarget val="inner"/>
          <c:xMode val="edge"/>
          <c:yMode val="edge"/>
          <c:x val="0.10526618547681567"/>
          <c:y val="0.13994842586934803"/>
          <c:w val="0.84485192475940563"/>
          <c:h val="0.58510078741250959"/>
        </c:manualLayout>
      </c:layout>
      <c:barChart>
        <c:barDir val="col"/>
        <c:grouping val="stacked"/>
        <c:ser>
          <c:idx val="0"/>
          <c:order val="0"/>
          <c:tx>
            <c:v>Exports (% of GDP)</c:v>
          </c:tx>
          <c:spPr>
            <a:solidFill>
              <a:schemeClr val="bg1">
                <a:lumMod val="75000"/>
              </a:schemeClr>
            </a:solidFill>
          </c:spPr>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Trade'!$C$67:$C$83</c:f>
              <c:numCache>
                <c:formatCode>0.0</c:formatCode>
                <c:ptCount val="17"/>
                <c:pt idx="0">
                  <c:v>22.297874186550992</c:v>
                </c:pt>
                <c:pt idx="1">
                  <c:v>0.10929656160933809</c:v>
                </c:pt>
                <c:pt idx="2">
                  <c:v>0.80230945218064931</c:v>
                </c:pt>
                <c:pt idx="3">
                  <c:v>8.0185073315393502</c:v>
                </c:pt>
                <c:pt idx="4">
                  <c:v>2.7745235135695054</c:v>
                </c:pt>
                <c:pt idx="5">
                  <c:v>0.58362229927980791</c:v>
                </c:pt>
                <c:pt idx="6">
                  <c:v>0.11529940758488276</c:v>
                </c:pt>
                <c:pt idx="7">
                  <c:v>0.11567695961995249</c:v>
                </c:pt>
                <c:pt idx="8">
                  <c:v>8.9151637399145685</c:v>
                </c:pt>
                <c:pt idx="9">
                  <c:v>0.4205042169063013</c:v>
                </c:pt>
                <c:pt idx="10">
                  <c:v>36.757157615112128</c:v>
                </c:pt>
                <c:pt idx="11">
                  <c:v>1.068559117982512</c:v>
                </c:pt>
                <c:pt idx="12">
                  <c:v>0.24189558651217302</c:v>
                </c:pt>
                <c:pt idx="13">
                  <c:v>0.2223869532987397</c:v>
                </c:pt>
                <c:pt idx="14">
                  <c:v>0.82784004658029975</c:v>
                </c:pt>
                <c:pt idx="15">
                  <c:v>0.36854536865438431</c:v>
                </c:pt>
                <c:pt idx="16">
                  <c:v>4.2734475769301676</c:v>
                </c:pt>
              </c:numCache>
            </c:numRef>
          </c:val>
        </c:ser>
        <c:ser>
          <c:idx val="1"/>
          <c:order val="1"/>
          <c:tx>
            <c:v>Imports (% of GDP)</c:v>
          </c:tx>
          <c:spPr>
            <a:solidFill>
              <a:schemeClr val="accent2">
                <a:lumMod val="75000"/>
              </a:schemeClr>
            </a:solidFill>
          </c:spPr>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Trade'!$E$67:$E$83</c:f>
              <c:numCache>
                <c:formatCode>0.0</c:formatCode>
                <c:ptCount val="17"/>
                <c:pt idx="0">
                  <c:v>-5.1854860974166792</c:v>
                </c:pt>
                <c:pt idx="1">
                  <c:v>-2.5240866515589402</c:v>
                </c:pt>
                <c:pt idx="2">
                  <c:v>-5.7867990128082765</c:v>
                </c:pt>
                <c:pt idx="3">
                  <c:v>-2.6040968751716203</c:v>
                </c:pt>
                <c:pt idx="4">
                  <c:v>-11.835405013465934</c:v>
                </c:pt>
                <c:pt idx="5">
                  <c:v>-2.8946978453513554</c:v>
                </c:pt>
                <c:pt idx="6">
                  <c:v>-4.5568209790439305</c:v>
                </c:pt>
                <c:pt idx="7">
                  <c:v>-6.9131433095803692</c:v>
                </c:pt>
                <c:pt idx="8">
                  <c:v>-12.855303749406746</c:v>
                </c:pt>
                <c:pt idx="9">
                  <c:v>-2.960667178862681</c:v>
                </c:pt>
                <c:pt idx="10">
                  <c:v>-8.0102567886658722</c:v>
                </c:pt>
                <c:pt idx="11">
                  <c:v>-1.6060068432391332</c:v>
                </c:pt>
                <c:pt idx="12">
                  <c:v>-3.0459575576096882</c:v>
                </c:pt>
                <c:pt idx="13">
                  <c:v>-3.7175685693106004</c:v>
                </c:pt>
                <c:pt idx="14">
                  <c:v>-8.9000810996277746</c:v>
                </c:pt>
                <c:pt idx="15">
                  <c:v>-1.9442203568443619</c:v>
                </c:pt>
                <c:pt idx="16">
                  <c:v>-3.1679012345679038</c:v>
                </c:pt>
              </c:numCache>
            </c:numRef>
          </c:val>
        </c:ser>
        <c:gapWidth val="78"/>
        <c:overlap val="100"/>
        <c:axId val="87855872"/>
        <c:axId val="87857408"/>
      </c:barChart>
      <c:catAx>
        <c:axId val="87855872"/>
        <c:scaling>
          <c:orientation val="minMax"/>
        </c:scaling>
        <c:axPos val="b"/>
        <c:tickLblPos val="low"/>
        <c:txPr>
          <a:bodyPr rot="-5400000" vert="horz"/>
          <a:lstStyle/>
          <a:p>
            <a:pPr>
              <a:defRPr lang="en-GB" sz="1200"/>
            </a:pPr>
            <a:endParaRPr lang="en-US"/>
          </a:p>
        </c:txPr>
        <c:crossAx val="87857408"/>
        <c:crosses val="autoZero"/>
        <c:auto val="1"/>
        <c:lblAlgn val="ctr"/>
        <c:lblOffset val="100"/>
      </c:catAx>
      <c:valAx>
        <c:axId val="87857408"/>
        <c:scaling>
          <c:orientation val="minMax"/>
        </c:scaling>
        <c:axPos val="l"/>
        <c:majorGridlines>
          <c:spPr>
            <a:ln>
              <a:solidFill>
                <a:sysClr val="windowText" lastClr="000000">
                  <a:alpha val="8000"/>
                </a:sysClr>
              </a:solidFill>
              <a:prstDash val="sysDash"/>
            </a:ln>
          </c:spPr>
        </c:majorGridlines>
        <c:numFmt formatCode="0.0" sourceLinked="1"/>
        <c:tickLblPos val="nextTo"/>
        <c:txPr>
          <a:bodyPr/>
          <a:lstStyle/>
          <a:p>
            <a:pPr>
              <a:defRPr lang="en-GB" sz="1200"/>
            </a:pPr>
            <a:endParaRPr lang="en-US"/>
          </a:p>
        </c:txPr>
        <c:crossAx val="87855872"/>
        <c:crosses val="autoZero"/>
        <c:crossBetween val="between"/>
      </c:valAx>
    </c:plotArea>
    <c:legend>
      <c:legendPos val="r"/>
      <c:layout>
        <c:manualLayout>
          <c:xMode val="edge"/>
          <c:yMode val="edge"/>
          <c:x val="0.11572469569437215"/>
          <c:y val="0.15508259498944571"/>
          <c:w val="0.28849300087489088"/>
          <c:h val="9.5044778010776598E-2"/>
        </c:manualLayout>
      </c:layout>
      <c:spPr>
        <a:solidFill>
          <a:schemeClr val="bg1"/>
        </a:solidFill>
      </c:spPr>
      <c:txPr>
        <a:bodyPr/>
        <a:lstStyle/>
        <a:p>
          <a:pPr>
            <a:defRPr lang="en-GB" sz="1200"/>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Gross</a:t>
            </a:r>
            <a:r>
              <a:rPr lang="en-GB" sz="1450" baseline="0" dirty="0"/>
              <a:t> Debt/GDP, %</a:t>
            </a:r>
          </a:p>
          <a:p>
            <a:pPr>
              <a:defRPr lang="en-GB"/>
            </a:pPr>
            <a:r>
              <a:rPr lang="en-GB" sz="1200" b="0" baseline="0" dirty="0"/>
              <a:t>The Great De-levering</a:t>
            </a:r>
            <a:endParaRPr lang="en-GB" sz="1200" b="0" dirty="0"/>
          </a:p>
        </c:rich>
      </c:tx>
      <c:layout/>
      <c:overlay val="1"/>
    </c:title>
    <c:plotArea>
      <c:layout>
        <c:manualLayout>
          <c:layoutTarget val="inner"/>
          <c:xMode val="edge"/>
          <c:yMode val="edge"/>
          <c:x val="8.6930343315421266E-2"/>
          <c:y val="0.10431450686925402"/>
          <c:w val="0.88298600388740156"/>
          <c:h val="0.58514688735162557"/>
        </c:manualLayout>
      </c:layout>
      <c:barChart>
        <c:barDir val="col"/>
        <c:grouping val="stacked"/>
        <c:ser>
          <c:idx val="0"/>
          <c:order val="0"/>
          <c:tx>
            <c:v>2008</c:v>
          </c:tx>
          <c:spPr>
            <a:solidFill>
              <a:schemeClr val="accent1">
                <a:lumMod val="75000"/>
              </a:schemeClr>
            </a:solidFill>
          </c:spP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Debt'!$D$33:$D$58</c:f>
              <c:numCache>
                <c:formatCode>0.0</c:formatCode>
                <c:ptCount val="26"/>
                <c:pt idx="0">
                  <c:v>7.4450000000000003</c:v>
                </c:pt>
                <c:pt idx="1">
                  <c:v>9.7150000000000016</c:v>
                </c:pt>
                <c:pt idx="2">
                  <c:v>16.616000000000035</c:v>
                </c:pt>
                <c:pt idx="3">
                  <c:v>16.93</c:v>
                </c:pt>
                <c:pt idx="4">
                  <c:v>19.295000000000002</c:v>
                </c:pt>
                <c:pt idx="5">
                  <c:v>20.895</c:v>
                </c:pt>
                <c:pt idx="6">
                  <c:v>21.515000000000001</c:v>
                </c:pt>
                <c:pt idx="7">
                  <c:v>23.917999999999999</c:v>
                </c:pt>
                <c:pt idx="8">
                  <c:v>24.279999999999987</c:v>
                </c:pt>
                <c:pt idx="9">
                  <c:v>25.163</c:v>
                </c:pt>
                <c:pt idx="10">
                  <c:v>30.23</c:v>
                </c:pt>
                <c:pt idx="11">
                  <c:v>31.797000000000001</c:v>
                </c:pt>
                <c:pt idx="12">
                  <c:v>33.593000000000011</c:v>
                </c:pt>
                <c:pt idx="13">
                  <c:v>37.803000000000004</c:v>
                </c:pt>
                <c:pt idx="14">
                  <c:v>41.469000000000001</c:v>
                </c:pt>
                <c:pt idx="15">
                  <c:v>42.373999999999995</c:v>
                </c:pt>
                <c:pt idx="16">
                  <c:v>57.489000000000004</c:v>
                </c:pt>
                <c:pt idx="17">
                  <c:v>59.188000000000002</c:v>
                </c:pt>
                <c:pt idx="18">
                  <c:v>63.922000000000011</c:v>
                </c:pt>
                <c:pt idx="19">
                  <c:v>68.063000000000002</c:v>
                </c:pt>
                <c:pt idx="20">
                  <c:v>70.827999999999989</c:v>
                </c:pt>
                <c:pt idx="21">
                  <c:v>86.953000000000003</c:v>
                </c:pt>
                <c:pt idx="22">
                  <c:v>88.48</c:v>
                </c:pt>
                <c:pt idx="23">
                  <c:v>90.157999999999987</c:v>
                </c:pt>
                <c:pt idx="24">
                  <c:v>102.515</c:v>
                </c:pt>
                <c:pt idx="25">
                  <c:v>130.00900000000001</c:v>
                </c:pt>
              </c:numCache>
            </c:numRef>
          </c:val>
        </c:ser>
        <c:gapWidth val="79"/>
        <c:overlap val="100"/>
        <c:axId val="116921856"/>
        <c:axId val="118703616"/>
      </c:barChart>
      <c:lineChart>
        <c:grouping val="standard"/>
        <c:ser>
          <c:idx val="1"/>
          <c:order val="1"/>
          <c:tx>
            <c:v>2002</c:v>
          </c:tx>
          <c:spPr>
            <a:ln>
              <a:noFill/>
            </a:ln>
          </c:spPr>
          <c:marker>
            <c:symbol val="plus"/>
            <c:size val="6"/>
            <c:spPr>
              <a:noFill/>
              <a:ln w="25400">
                <a:solidFill>
                  <a:srgbClr val="8CAF47"/>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Debt'!$C$33:$C$58</c:f>
              <c:numCache>
                <c:formatCode>0.0</c:formatCode>
                <c:ptCount val="26"/>
                <c:pt idx="0">
                  <c:v>49.835000000000001</c:v>
                </c:pt>
                <c:pt idx="1">
                  <c:v>64.295000000000002</c:v>
                </c:pt>
                <c:pt idx="2">
                  <c:v>70.948000000000022</c:v>
                </c:pt>
                <c:pt idx="3">
                  <c:v>81.069999999999993</c:v>
                </c:pt>
                <c:pt idx="4">
                  <c:v>61.93</c:v>
                </c:pt>
                <c:pt idx="5">
                  <c:v>107.90100000000002</c:v>
                </c:pt>
                <c:pt idx="6">
                  <c:v>47.035000000000011</c:v>
                </c:pt>
                <c:pt idx="7">
                  <c:v>67.974999999999994</c:v>
                </c:pt>
                <c:pt idx="8">
                  <c:v>50.004000000000005</c:v>
                </c:pt>
                <c:pt idx="9">
                  <c:v>48.669000000000011</c:v>
                </c:pt>
                <c:pt idx="10">
                  <c:v>114.91100000000024</c:v>
                </c:pt>
                <c:pt idx="11">
                  <c:v>106.366</c:v>
                </c:pt>
                <c:pt idx="12">
                  <c:v>86.66</c:v>
                </c:pt>
                <c:pt idx="13">
                  <c:v>75.741000000000227</c:v>
                </c:pt>
                <c:pt idx="14">
                  <c:v>61.843999999999994</c:v>
                </c:pt>
                <c:pt idx="15">
                  <c:v>158.815</c:v>
                </c:pt>
                <c:pt idx="16">
                  <c:v>81.665999999999983</c:v>
                </c:pt>
                <c:pt idx="17">
                  <c:v>100.52800000000001</c:v>
                </c:pt>
                <c:pt idx="18">
                  <c:v>156.01399999999998</c:v>
                </c:pt>
                <c:pt idx="19">
                  <c:v>180.28900000000002</c:v>
                </c:pt>
                <c:pt idx="20">
                  <c:v>87.057999999999993</c:v>
                </c:pt>
                <c:pt idx="21">
                  <c:v>136.042</c:v>
                </c:pt>
                <c:pt idx="22">
                  <c:v>112.032</c:v>
                </c:pt>
                <c:pt idx="23">
                  <c:v>112.631</c:v>
                </c:pt>
                <c:pt idx="24">
                  <c:v>159.07</c:v>
                </c:pt>
                <c:pt idx="25">
                  <c:v>202.05200000000048</c:v>
                </c:pt>
              </c:numCache>
            </c:numRef>
          </c:val>
        </c:ser>
        <c:marker val="1"/>
        <c:axId val="116921856"/>
        <c:axId val="118703616"/>
      </c:lineChart>
      <c:catAx>
        <c:axId val="116921856"/>
        <c:scaling>
          <c:orientation val="minMax"/>
        </c:scaling>
        <c:axPos val="b"/>
        <c:numFmt formatCode="General" sourceLinked="1"/>
        <c:tickLblPos val="nextTo"/>
        <c:txPr>
          <a:bodyPr/>
          <a:lstStyle/>
          <a:p>
            <a:pPr>
              <a:defRPr lang="en-GB" sz="1200"/>
            </a:pPr>
            <a:endParaRPr lang="en-US"/>
          </a:p>
        </c:txPr>
        <c:crossAx val="118703616"/>
        <c:crosses val="autoZero"/>
        <c:auto val="1"/>
        <c:lblAlgn val="ctr"/>
        <c:lblOffset val="100"/>
        <c:tickLblSkip val="1"/>
      </c:catAx>
      <c:valAx>
        <c:axId val="118703616"/>
        <c:scaling>
          <c:orientation val="minMax"/>
        </c:scaling>
        <c:axPos val="l"/>
        <c:numFmt formatCode="0" sourceLinked="0"/>
        <c:tickLblPos val="nextTo"/>
        <c:txPr>
          <a:bodyPr/>
          <a:lstStyle/>
          <a:p>
            <a:pPr>
              <a:defRPr lang="en-GB" sz="1200"/>
            </a:pPr>
            <a:endParaRPr lang="en-US"/>
          </a:p>
        </c:txPr>
        <c:crossAx val="116921856"/>
        <c:crosses val="autoZero"/>
        <c:crossBetween val="between"/>
      </c:valAx>
    </c:plotArea>
    <c:legend>
      <c:legendPos val="r"/>
      <c:layout>
        <c:manualLayout>
          <c:xMode val="edge"/>
          <c:yMode val="edge"/>
          <c:x val="0.11055344015291196"/>
          <c:y val="0.11405086974958015"/>
          <c:w val="0.12341605575165257"/>
          <c:h val="0.11608285624386531"/>
        </c:manualLayout>
      </c:layout>
      <c:overlay val="1"/>
      <c:txPr>
        <a:bodyPr/>
        <a:lstStyle/>
        <a:p>
          <a:pPr>
            <a:defRPr lang="en-GB"/>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Gross Debt/GDP,</a:t>
            </a:r>
            <a:r>
              <a:rPr lang="en-GB" sz="1450" baseline="0" dirty="0"/>
              <a:t> %</a:t>
            </a:r>
          </a:p>
          <a:p>
            <a:pPr>
              <a:defRPr lang="en-GB"/>
            </a:pPr>
            <a:r>
              <a:rPr lang="en-GB" sz="1200" b="0" baseline="0" dirty="0"/>
              <a:t>The Quiet Re-levering</a:t>
            </a:r>
            <a:endParaRPr lang="en-GB" sz="1200" b="0" dirty="0"/>
          </a:p>
        </c:rich>
      </c:tx>
      <c:layout>
        <c:manualLayout>
          <c:xMode val="edge"/>
          <c:yMode val="edge"/>
          <c:x val="0.33777617807458793"/>
          <c:y val="4.3133532245711904E-2"/>
        </c:manualLayout>
      </c:layout>
      <c:overlay val="1"/>
    </c:title>
    <c:plotArea>
      <c:layout>
        <c:manualLayout>
          <c:layoutTarget val="inner"/>
          <c:xMode val="edge"/>
          <c:yMode val="edge"/>
          <c:x val="8.7024850846416729E-2"/>
          <c:y val="0.12121212121212162"/>
          <c:w val="0.88285879049513061"/>
          <c:h val="0.58016011321468841"/>
        </c:manualLayout>
      </c:layout>
      <c:barChart>
        <c:barDir val="col"/>
        <c:grouping val="stacked"/>
        <c:ser>
          <c:idx val="0"/>
          <c:order val="0"/>
          <c:tx>
            <c:v>2008</c:v>
          </c:tx>
          <c:spPr>
            <a:solidFill>
              <a:srgbClr val="4F81BD">
                <a:lumMod val="75000"/>
                <a:alpha val="27000"/>
              </a:srgbClr>
            </a:solidFill>
          </c:spPr>
          <c:cat>
            <c:strRef>
              <c:f>'SSA Debt'!$B$61:$B$86</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Debt'!$C$61:$C$86</c:f>
              <c:numCache>
                <c:formatCode>0.0</c:formatCode>
                <c:ptCount val="26"/>
                <c:pt idx="0">
                  <c:v>7.4450000000000003</c:v>
                </c:pt>
                <c:pt idx="1">
                  <c:v>9.7150000000000016</c:v>
                </c:pt>
                <c:pt idx="2">
                  <c:v>16.616000000000035</c:v>
                </c:pt>
                <c:pt idx="3">
                  <c:v>16.93</c:v>
                </c:pt>
                <c:pt idx="4">
                  <c:v>19.295000000000002</c:v>
                </c:pt>
                <c:pt idx="5">
                  <c:v>20.895</c:v>
                </c:pt>
                <c:pt idx="6">
                  <c:v>21.515000000000001</c:v>
                </c:pt>
                <c:pt idx="7">
                  <c:v>23.917999999999999</c:v>
                </c:pt>
                <c:pt idx="8">
                  <c:v>24.279999999999987</c:v>
                </c:pt>
                <c:pt idx="9">
                  <c:v>25.163</c:v>
                </c:pt>
                <c:pt idx="10">
                  <c:v>30.23</c:v>
                </c:pt>
                <c:pt idx="11">
                  <c:v>31.797000000000001</c:v>
                </c:pt>
                <c:pt idx="12">
                  <c:v>33.593000000000011</c:v>
                </c:pt>
                <c:pt idx="13">
                  <c:v>37.803000000000004</c:v>
                </c:pt>
                <c:pt idx="14">
                  <c:v>41.469000000000001</c:v>
                </c:pt>
                <c:pt idx="15">
                  <c:v>42.373999999999995</c:v>
                </c:pt>
                <c:pt idx="16">
                  <c:v>57.489000000000004</c:v>
                </c:pt>
                <c:pt idx="17">
                  <c:v>59.188000000000002</c:v>
                </c:pt>
                <c:pt idx="18">
                  <c:v>63.922000000000011</c:v>
                </c:pt>
                <c:pt idx="19">
                  <c:v>68.063000000000002</c:v>
                </c:pt>
                <c:pt idx="20">
                  <c:v>70.827999999999989</c:v>
                </c:pt>
                <c:pt idx="21">
                  <c:v>86.953000000000003</c:v>
                </c:pt>
                <c:pt idx="22">
                  <c:v>88.48</c:v>
                </c:pt>
                <c:pt idx="23">
                  <c:v>90.157999999999987</c:v>
                </c:pt>
                <c:pt idx="24">
                  <c:v>102.515</c:v>
                </c:pt>
                <c:pt idx="25">
                  <c:v>130.00900000000001</c:v>
                </c:pt>
              </c:numCache>
            </c:numRef>
          </c:val>
        </c:ser>
        <c:gapWidth val="79"/>
        <c:overlap val="100"/>
        <c:axId val="135899008"/>
        <c:axId val="135901568"/>
      </c:barChart>
      <c:lineChart>
        <c:grouping val="standard"/>
        <c:ser>
          <c:idx val="1"/>
          <c:order val="1"/>
          <c:tx>
            <c:v>2015</c:v>
          </c:tx>
          <c:spPr>
            <a:ln>
              <a:noFill/>
            </a:ln>
          </c:spPr>
          <c:marker>
            <c:symbol val="plus"/>
            <c:size val="6"/>
            <c:spPr>
              <a:noFill/>
              <a:ln w="25400">
                <a:solidFill>
                  <a:schemeClr val="accent2">
                    <a:lumMod val="50000"/>
                  </a:schemeClr>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Debt'!$D$61:$D$86</c:f>
              <c:numCache>
                <c:formatCode>0.0</c:formatCode>
                <c:ptCount val="26"/>
                <c:pt idx="0">
                  <c:v>11.884</c:v>
                </c:pt>
                <c:pt idx="1">
                  <c:v>32.157000000000004</c:v>
                </c:pt>
                <c:pt idx="2">
                  <c:v>57.376999999999995</c:v>
                </c:pt>
                <c:pt idx="3">
                  <c:v>38.684000000000005</c:v>
                </c:pt>
                <c:pt idx="4">
                  <c:v>35.01</c:v>
                </c:pt>
                <c:pt idx="5">
                  <c:v>32.732000000000063</c:v>
                </c:pt>
                <c:pt idx="6">
                  <c:v>40.158000000000001</c:v>
                </c:pt>
                <c:pt idx="7">
                  <c:v>54.986999999999995</c:v>
                </c:pt>
                <c:pt idx="8">
                  <c:v>42.549000000000007</c:v>
                </c:pt>
                <c:pt idx="9">
                  <c:v>33.189</c:v>
                </c:pt>
                <c:pt idx="10">
                  <c:v>22.587</c:v>
                </c:pt>
                <c:pt idx="11">
                  <c:v>35.396000000000001</c:v>
                </c:pt>
                <c:pt idx="12">
                  <c:v>72.822999999999979</c:v>
                </c:pt>
                <c:pt idx="13">
                  <c:v>61.046000000000006</c:v>
                </c:pt>
                <c:pt idx="14">
                  <c:v>56.178000000000011</c:v>
                </c:pt>
                <c:pt idx="15">
                  <c:v>47.218000000000011</c:v>
                </c:pt>
                <c:pt idx="16">
                  <c:v>24.67</c:v>
                </c:pt>
                <c:pt idx="17">
                  <c:v>42.141000000000005</c:v>
                </c:pt>
                <c:pt idx="18">
                  <c:v>107.71400000000024</c:v>
                </c:pt>
                <c:pt idx="19">
                  <c:v>57.504000000000005</c:v>
                </c:pt>
                <c:pt idx="20">
                  <c:v>34.660000000000011</c:v>
                </c:pt>
                <c:pt idx="21">
                  <c:v>20.454000000000001</c:v>
                </c:pt>
                <c:pt idx="22">
                  <c:v>61.077000000000005</c:v>
                </c:pt>
                <c:pt idx="23">
                  <c:v>40.892000000000003</c:v>
                </c:pt>
                <c:pt idx="24">
                  <c:v>33.724000000000011</c:v>
                </c:pt>
                <c:pt idx="25">
                  <c:v>64.498000000000005</c:v>
                </c:pt>
              </c:numCache>
            </c:numRef>
          </c:val>
        </c:ser>
        <c:marker val="1"/>
        <c:axId val="135899008"/>
        <c:axId val="135901568"/>
      </c:lineChart>
      <c:catAx>
        <c:axId val="135899008"/>
        <c:scaling>
          <c:orientation val="minMax"/>
        </c:scaling>
        <c:axPos val="b"/>
        <c:numFmt formatCode="General" sourceLinked="1"/>
        <c:tickLblPos val="nextTo"/>
        <c:txPr>
          <a:bodyPr/>
          <a:lstStyle/>
          <a:p>
            <a:pPr>
              <a:defRPr lang="en-GB" sz="1200"/>
            </a:pPr>
            <a:endParaRPr lang="en-US"/>
          </a:p>
        </c:txPr>
        <c:crossAx val="135901568"/>
        <c:crosses val="autoZero"/>
        <c:auto val="1"/>
        <c:lblAlgn val="ctr"/>
        <c:lblOffset val="100"/>
        <c:tickLblSkip val="1"/>
      </c:catAx>
      <c:valAx>
        <c:axId val="135901568"/>
        <c:scaling>
          <c:orientation val="minMax"/>
        </c:scaling>
        <c:axPos val="l"/>
        <c:numFmt formatCode="0" sourceLinked="0"/>
        <c:tickLblPos val="nextTo"/>
        <c:txPr>
          <a:bodyPr/>
          <a:lstStyle/>
          <a:p>
            <a:pPr>
              <a:defRPr lang="en-GB" sz="1200"/>
            </a:pPr>
            <a:endParaRPr lang="en-US"/>
          </a:p>
        </c:txPr>
        <c:crossAx val="135899008"/>
        <c:crosses val="autoZero"/>
        <c:crossBetween val="between"/>
      </c:valAx>
    </c:plotArea>
    <c:legend>
      <c:legendPos val="r"/>
      <c:layout>
        <c:manualLayout>
          <c:xMode val="edge"/>
          <c:yMode val="edge"/>
          <c:x val="0.10233698200455962"/>
          <c:y val="0.11589662577444279"/>
          <c:w val="0.12341605575165263"/>
          <c:h val="0.11608285624386531"/>
        </c:manualLayout>
      </c:layout>
      <c:overlay val="1"/>
      <c:txPr>
        <a:bodyPr/>
        <a:lstStyle/>
        <a:p>
          <a:pPr>
            <a:defRPr lang="en-GB"/>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latin typeface="Arial" pitchFamily="34" charset="0"/>
                <a:cs typeface="Arial" pitchFamily="34" charset="0"/>
              </a:rPr>
              <a:t>Real* Public Sector</a:t>
            </a:r>
            <a:r>
              <a:rPr lang="en-GB" sz="1450" baseline="0" dirty="0">
                <a:latin typeface="Arial" pitchFamily="34" charset="0"/>
                <a:cs typeface="Arial" pitchFamily="34" charset="0"/>
              </a:rPr>
              <a:t> Wage Bills</a:t>
            </a:r>
          </a:p>
          <a:p>
            <a:pPr>
              <a:defRPr lang="en-GB"/>
            </a:pPr>
            <a:r>
              <a:rPr lang="en-GB" sz="1200" b="0" baseline="0" dirty="0">
                <a:latin typeface="Arial" pitchFamily="34" charset="0"/>
                <a:cs typeface="Arial" pitchFamily="34" charset="0"/>
              </a:rPr>
              <a:t>(2005 = 100) *adjusted for inflation</a:t>
            </a:r>
            <a:endParaRPr lang="en-GB" sz="1200" b="0" dirty="0">
              <a:latin typeface="Arial" pitchFamily="34" charset="0"/>
              <a:cs typeface="Arial" pitchFamily="34" charset="0"/>
            </a:endParaRPr>
          </a:p>
        </c:rich>
      </c:tx>
      <c:layout/>
      <c:overlay val="1"/>
    </c:title>
    <c:plotArea>
      <c:layout>
        <c:manualLayout>
          <c:layoutTarget val="inner"/>
          <c:xMode val="edge"/>
          <c:yMode val="edge"/>
          <c:x val="0.10829285367221628"/>
          <c:y val="0.14330616379767094"/>
          <c:w val="0.85679770520812515"/>
          <c:h val="0.76558490307608462"/>
        </c:manualLayout>
      </c:layout>
      <c:lineChart>
        <c:grouping val="standard"/>
        <c:ser>
          <c:idx val="1"/>
          <c:order val="0"/>
          <c:tx>
            <c:v>Ghana</c:v>
          </c:tx>
          <c:spPr>
            <a:ln w="34925" cmpd="sng">
              <a:solidFill>
                <a:schemeClr val="accent4">
                  <a:lumMod val="75000"/>
                </a:schemeClr>
              </a:solidFill>
              <a:prstDash val="sysDot"/>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Bills'!$M$6:$M$15</c:f>
              <c:numCache>
                <c:formatCode>#,##0</c:formatCode>
                <c:ptCount val="10"/>
                <c:pt idx="0">
                  <c:v>100</c:v>
                </c:pt>
                <c:pt idx="1">
                  <c:v>125.1335953648786</c:v>
                </c:pt>
                <c:pt idx="2">
                  <c:v>161.76563890318673</c:v>
                </c:pt>
                <c:pt idx="3">
                  <c:v>215.39119522721327</c:v>
                </c:pt>
                <c:pt idx="4">
                  <c:v>276.59493836005544</c:v>
                </c:pt>
                <c:pt idx="5">
                  <c:v>376.57269349476866</c:v>
                </c:pt>
                <c:pt idx="6">
                  <c:v>531.71452637951063</c:v>
                </c:pt>
                <c:pt idx="7">
                  <c:v>785.94239927229808</c:v>
                </c:pt>
                <c:pt idx="8">
                  <c:v>917.53725933481996</c:v>
                </c:pt>
                <c:pt idx="9">
                  <c:v>1032.9263180539108</c:v>
                </c:pt>
              </c:numCache>
            </c:numRef>
          </c:val>
        </c:ser>
        <c:ser>
          <c:idx val="0"/>
          <c:order val="1"/>
          <c:tx>
            <c:v>Nigeria</c:v>
          </c:tx>
          <c:spPr>
            <a:ln w="31750" cmpd="sng">
              <a:solidFill>
                <a:srgbClr val="006600"/>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Bills'!$F$6:$F$15</c:f>
              <c:numCache>
                <c:formatCode>#,##0</c:formatCode>
                <c:ptCount val="10"/>
                <c:pt idx="0">
                  <c:v>100</c:v>
                </c:pt>
                <c:pt idx="1">
                  <c:v>111.03751641311544</c:v>
                </c:pt>
                <c:pt idx="2">
                  <c:v>136.69022401429601</c:v>
                </c:pt>
                <c:pt idx="3">
                  <c:v>150.72189456320211</c:v>
                </c:pt>
                <c:pt idx="4">
                  <c:v>167.78872956729822</c:v>
                </c:pt>
                <c:pt idx="5">
                  <c:v>243.09695224560971</c:v>
                </c:pt>
                <c:pt idx="6">
                  <c:v>384.81174733411171</c:v>
                </c:pt>
                <c:pt idx="7">
                  <c:v>371.21595216014896</c:v>
                </c:pt>
                <c:pt idx="8">
                  <c:v>371.91874911980528</c:v>
                </c:pt>
                <c:pt idx="9">
                  <c:v>352.61663588134081</c:v>
                </c:pt>
              </c:numCache>
            </c:numRef>
          </c:val>
        </c:ser>
        <c:ser>
          <c:idx val="3"/>
          <c:order val="2"/>
          <c:tx>
            <c:v>Ethiopia</c:v>
          </c:tx>
          <c:spPr>
            <a:ln w="34925" cmpd="thickThin">
              <a:solidFill>
                <a:srgbClr val="FF3300"/>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Bills'!$AA$6:$AA$15</c:f>
              <c:numCache>
                <c:formatCode>#,##0</c:formatCode>
                <c:ptCount val="10"/>
                <c:pt idx="0">
                  <c:v>100</c:v>
                </c:pt>
                <c:pt idx="1">
                  <c:v>75.556985498198301</c:v>
                </c:pt>
                <c:pt idx="2">
                  <c:v>105.64411744863582</c:v>
                </c:pt>
                <c:pt idx="3">
                  <c:v>85.032620673802327</c:v>
                </c:pt>
                <c:pt idx="4">
                  <c:v>135.49293886308084</c:v>
                </c:pt>
                <c:pt idx="5">
                  <c:v>145.74996113261031</c:v>
                </c:pt>
                <c:pt idx="6">
                  <c:v>178.61050428955591</c:v>
                </c:pt>
                <c:pt idx="7">
                  <c:v>199.29337139211555</c:v>
                </c:pt>
                <c:pt idx="8">
                  <c:v>260.35290501434986</c:v>
                </c:pt>
                <c:pt idx="9">
                  <c:v>336.20204863780071</c:v>
                </c:pt>
              </c:numCache>
            </c:numRef>
          </c:val>
        </c:ser>
        <c:ser>
          <c:idx val="2"/>
          <c:order val="3"/>
          <c:tx>
            <c:v>Kenya</c:v>
          </c:tx>
          <c:spPr>
            <a:ln w="31750" cmpd="sng">
              <a:solidFill>
                <a:schemeClr val="accent1">
                  <a:lumMod val="75000"/>
                </a:schemeClr>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Bills'!$T$6:$T$15</c:f>
              <c:numCache>
                <c:formatCode>#,##0</c:formatCode>
                <c:ptCount val="10"/>
                <c:pt idx="0">
                  <c:v>100</c:v>
                </c:pt>
                <c:pt idx="1">
                  <c:v>103.83164964148301</c:v>
                </c:pt>
                <c:pt idx="2">
                  <c:v>125.27080897449304</c:v>
                </c:pt>
                <c:pt idx="3">
                  <c:v>127.13298542222545</c:v>
                </c:pt>
                <c:pt idx="4">
                  <c:v>135.73640334939023</c:v>
                </c:pt>
                <c:pt idx="5">
                  <c:v>169.94762992088008</c:v>
                </c:pt>
                <c:pt idx="6">
                  <c:v>172.33338001546124</c:v>
                </c:pt>
                <c:pt idx="7">
                  <c:v>208.19431965225124</c:v>
                </c:pt>
                <c:pt idx="8">
                  <c:v>266.48571508762819</c:v>
                </c:pt>
                <c:pt idx="9">
                  <c:v>264.51666573693956</c:v>
                </c:pt>
              </c:numCache>
            </c:numRef>
          </c:val>
        </c:ser>
        <c:marker val="1"/>
        <c:axId val="135943296"/>
        <c:axId val="135944832"/>
      </c:lineChart>
      <c:catAx>
        <c:axId val="135943296"/>
        <c:scaling>
          <c:orientation val="minMax"/>
        </c:scaling>
        <c:axPos val="b"/>
        <c:numFmt formatCode="General" sourceLinked="1"/>
        <c:tickLblPos val="nextTo"/>
        <c:txPr>
          <a:bodyPr/>
          <a:lstStyle/>
          <a:p>
            <a:pPr>
              <a:defRPr lang="en-GB" sz="1200">
                <a:latin typeface="Arial" pitchFamily="34" charset="0"/>
                <a:cs typeface="Arial" pitchFamily="34" charset="0"/>
              </a:defRPr>
            </a:pPr>
            <a:endParaRPr lang="en-US"/>
          </a:p>
        </c:txPr>
        <c:crossAx val="135944832"/>
        <c:crosses val="autoZero"/>
        <c:auto val="1"/>
        <c:lblAlgn val="ctr"/>
        <c:lblOffset val="100"/>
      </c:catAx>
      <c:valAx>
        <c:axId val="135944832"/>
        <c:scaling>
          <c:orientation val="minMax"/>
        </c:scaling>
        <c:axPos val="l"/>
        <c:majorGridlines>
          <c:spPr>
            <a:ln>
              <a:solidFill>
                <a:sysClr val="windowText" lastClr="000000">
                  <a:alpha val="9000"/>
                </a:sysClr>
              </a:solidFill>
              <a:prstDash val="sysDash"/>
            </a:ln>
          </c:spPr>
        </c:majorGridlines>
        <c:numFmt formatCode="#,##0" sourceLinked="1"/>
        <c:tickLblPos val="nextTo"/>
        <c:txPr>
          <a:bodyPr/>
          <a:lstStyle/>
          <a:p>
            <a:pPr>
              <a:defRPr lang="en-GB" sz="1200">
                <a:latin typeface="Arial" pitchFamily="34" charset="0"/>
                <a:cs typeface="Arial" pitchFamily="34" charset="0"/>
              </a:defRPr>
            </a:pPr>
            <a:endParaRPr lang="en-US"/>
          </a:p>
        </c:txPr>
        <c:crossAx val="135943296"/>
        <c:crosses val="autoZero"/>
        <c:crossBetween val="between"/>
      </c:valAx>
    </c:plotArea>
    <c:legend>
      <c:legendPos val="r"/>
      <c:layout>
        <c:manualLayout>
          <c:xMode val="edge"/>
          <c:yMode val="edge"/>
          <c:x val="0.11127101486162216"/>
          <c:y val="0.16183328466247912"/>
          <c:w val="0.24508929646888541"/>
          <c:h val="0.19812083745081452"/>
        </c:manualLayout>
      </c:layout>
      <c:spPr>
        <a:solidFill>
          <a:schemeClr val="bg1"/>
        </a:solidFill>
      </c:spPr>
      <c:txPr>
        <a:bodyPr/>
        <a:lstStyle/>
        <a:p>
          <a:pPr>
            <a:defRPr lang="en-GB" sz="1200">
              <a:latin typeface="Arial" pitchFamily="34" charset="0"/>
              <a:cs typeface="Arial" pitchFamily="34" charset="0"/>
            </a:defRPr>
          </a:pPr>
          <a:endParaRPr lang="en-US"/>
        </a:p>
      </c:txPr>
    </c:legend>
    <c:plotVisOnly val="1"/>
  </c:chart>
  <c:spPr>
    <a:ln>
      <a:noFill/>
    </a:ln>
  </c:sp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GDP</a:t>
            </a:r>
            <a:r>
              <a:rPr lang="en-GB" sz="1450" baseline="0" dirty="0" smtClean="0"/>
              <a:t> &amp; Public Debt </a:t>
            </a:r>
          </a:p>
          <a:p>
            <a:pPr>
              <a:defRPr lang="en-GB"/>
            </a:pPr>
            <a:r>
              <a:rPr lang="en-GB" sz="1200" b="0" baseline="0" dirty="0" smtClean="0"/>
              <a:t>2005-2015, per capita basis</a:t>
            </a:r>
            <a:endParaRPr lang="en-GB" sz="1200" b="0" dirty="0"/>
          </a:p>
        </c:rich>
      </c:tx>
      <c:layout>
        <c:manualLayout>
          <c:xMode val="edge"/>
          <c:yMode val="edge"/>
          <c:x val="0.33510451027835814"/>
          <c:y val="3.6432313453953473E-2"/>
        </c:manualLayout>
      </c:layout>
    </c:title>
    <c:plotArea>
      <c:layout>
        <c:manualLayout>
          <c:layoutTarget val="inner"/>
          <c:xMode val="edge"/>
          <c:yMode val="edge"/>
          <c:x val="0.10221975621796671"/>
          <c:y val="0.14750579013553128"/>
          <c:w val="0.86438987698134173"/>
          <c:h val="0.63960594088498635"/>
        </c:manualLayout>
      </c:layout>
      <c:barChart>
        <c:barDir val="col"/>
        <c:grouping val="clustered"/>
        <c:ser>
          <c:idx val="0"/>
          <c:order val="0"/>
          <c:tx>
            <c:v>Δ GDP/capita, US$</c:v>
          </c:tx>
          <c:spPr>
            <a:solidFill>
              <a:srgbClr val="BEC5C4"/>
            </a:solidFill>
          </c:spPr>
          <c:cat>
            <c:strRef>
              <c:f>Nominal!$C$89:$C$101</c:f>
              <c:strCache>
                <c:ptCount val="13"/>
                <c:pt idx="0">
                  <c:v>Uganda</c:v>
                </c:pt>
                <c:pt idx="1">
                  <c:v>Côte d'Ivoire</c:v>
                </c:pt>
                <c:pt idx="2">
                  <c:v>Tanzania</c:v>
                </c:pt>
                <c:pt idx="3">
                  <c:v>Ghana</c:v>
                </c:pt>
                <c:pt idx="4">
                  <c:v>Ethiopia</c:v>
                </c:pt>
                <c:pt idx="5">
                  <c:v>Zambia</c:v>
                </c:pt>
                <c:pt idx="6">
                  <c:v>Botswana</c:v>
                </c:pt>
                <c:pt idx="7">
                  <c:v>Kenya</c:v>
                </c:pt>
                <c:pt idx="8">
                  <c:v>Morocco</c:v>
                </c:pt>
                <c:pt idx="9">
                  <c:v>Nigeria</c:v>
                </c:pt>
                <c:pt idx="10">
                  <c:v>Egypt</c:v>
                </c:pt>
                <c:pt idx="11">
                  <c:v>Angola</c:v>
                </c:pt>
                <c:pt idx="12">
                  <c:v>Mauritius</c:v>
                </c:pt>
              </c:strCache>
            </c:strRef>
          </c:cat>
          <c:val>
            <c:numRef>
              <c:f>Nominal!$D$89:$D$101</c:f>
              <c:numCache>
                <c:formatCode>#,##0</c:formatCode>
                <c:ptCount val="13"/>
                <c:pt idx="0">
                  <c:v>236.68399999999997</c:v>
                </c:pt>
                <c:pt idx="1">
                  <c:v>381.65400000000125</c:v>
                </c:pt>
                <c:pt idx="2">
                  <c:v>491.40899999999863</c:v>
                </c:pt>
                <c:pt idx="3">
                  <c:v>504.06599999999969</c:v>
                </c:pt>
                <c:pt idx="4">
                  <c:v>521.375</c:v>
                </c:pt>
                <c:pt idx="5">
                  <c:v>658.36599999999748</c:v>
                </c:pt>
                <c:pt idx="6">
                  <c:v>694.92000000000007</c:v>
                </c:pt>
                <c:pt idx="7">
                  <c:v>767.16699999999946</c:v>
                </c:pt>
                <c:pt idx="8">
                  <c:v>1012.3409999999976</c:v>
                </c:pt>
                <c:pt idx="9">
                  <c:v>1533.5319999999999</c:v>
                </c:pt>
                <c:pt idx="10">
                  <c:v>2409.79</c:v>
                </c:pt>
                <c:pt idx="11">
                  <c:v>2589.5029999999997</c:v>
                </c:pt>
                <c:pt idx="12">
                  <c:v>4129.2329999999993</c:v>
                </c:pt>
              </c:numCache>
            </c:numRef>
          </c:val>
        </c:ser>
        <c:ser>
          <c:idx val="1"/>
          <c:order val="1"/>
          <c:tx>
            <c:v>Δ Public Debt/Capita, US$</c:v>
          </c:tx>
          <c:spPr>
            <a:solidFill>
              <a:srgbClr val="4D7194"/>
            </a:solidFill>
          </c:spPr>
          <c:cat>
            <c:strRef>
              <c:f>Nominal!$C$89:$C$101</c:f>
              <c:strCache>
                <c:ptCount val="13"/>
                <c:pt idx="0">
                  <c:v>Uganda</c:v>
                </c:pt>
                <c:pt idx="1">
                  <c:v>Côte d'Ivoire</c:v>
                </c:pt>
                <c:pt idx="2">
                  <c:v>Tanzania</c:v>
                </c:pt>
                <c:pt idx="3">
                  <c:v>Ghana</c:v>
                </c:pt>
                <c:pt idx="4">
                  <c:v>Ethiopia</c:v>
                </c:pt>
                <c:pt idx="5">
                  <c:v>Zambia</c:v>
                </c:pt>
                <c:pt idx="6">
                  <c:v>Botswana</c:v>
                </c:pt>
                <c:pt idx="7">
                  <c:v>Kenya</c:v>
                </c:pt>
                <c:pt idx="8">
                  <c:v>Morocco</c:v>
                </c:pt>
                <c:pt idx="9">
                  <c:v>Nigeria</c:v>
                </c:pt>
                <c:pt idx="10">
                  <c:v>Egypt</c:v>
                </c:pt>
                <c:pt idx="11">
                  <c:v>Angola</c:v>
                </c:pt>
                <c:pt idx="12">
                  <c:v>Mauritius</c:v>
                </c:pt>
              </c:strCache>
            </c:strRef>
          </c:cat>
          <c:val>
            <c:numRef>
              <c:f>Nominal!$E$89:$E$101</c:f>
              <c:numCache>
                <c:formatCode>#,##0.0</c:formatCode>
                <c:ptCount val="13"/>
                <c:pt idx="0">
                  <c:v>34.522787926641456</c:v>
                </c:pt>
                <c:pt idx="1">
                  <c:v>-294.05611219994944</c:v>
                </c:pt>
                <c:pt idx="2">
                  <c:v>171.30632765713224</c:v>
                </c:pt>
                <c:pt idx="3">
                  <c:v>581.40255587858792</c:v>
                </c:pt>
                <c:pt idx="4">
                  <c:v>204.53003949172941</c:v>
                </c:pt>
                <c:pt idx="5">
                  <c:v>599.24836917629273</c:v>
                </c:pt>
                <c:pt idx="6">
                  <c:v>680.05038386541298</c:v>
                </c:pt>
                <c:pt idx="7">
                  <c:v>431.20983295185647</c:v>
                </c:pt>
                <c:pt idx="8">
                  <c:v>686.36591049638298</c:v>
                </c:pt>
                <c:pt idx="9">
                  <c:v>145.00891114332666</c:v>
                </c:pt>
                <c:pt idx="10">
                  <c:v>1971.1689008986948</c:v>
                </c:pt>
                <c:pt idx="11">
                  <c:v>2015.5932795981378</c:v>
                </c:pt>
                <c:pt idx="12">
                  <c:v>2633.1415938273772</c:v>
                </c:pt>
              </c:numCache>
            </c:numRef>
          </c:val>
        </c:ser>
        <c:axId val="136288128"/>
        <c:axId val="136302592"/>
      </c:barChart>
      <c:catAx>
        <c:axId val="136288128"/>
        <c:scaling>
          <c:orientation val="minMax"/>
        </c:scaling>
        <c:axPos val="b"/>
        <c:tickLblPos val="low"/>
        <c:txPr>
          <a:bodyPr rot="-5400000" vert="horz"/>
          <a:lstStyle/>
          <a:p>
            <a:pPr>
              <a:defRPr lang="en-GB" sz="1200"/>
            </a:pPr>
            <a:endParaRPr lang="en-US"/>
          </a:p>
        </c:txPr>
        <c:crossAx val="136302592"/>
        <c:crosses val="autoZero"/>
        <c:auto val="1"/>
        <c:lblAlgn val="ctr"/>
        <c:lblOffset val="100"/>
      </c:catAx>
      <c:valAx>
        <c:axId val="136302592"/>
        <c:scaling>
          <c:orientation val="minMax"/>
        </c:scaling>
        <c:axPos val="l"/>
        <c:majorGridlines>
          <c:spPr>
            <a:ln>
              <a:solidFill>
                <a:sysClr val="windowText" lastClr="000000">
                  <a:alpha val="11000"/>
                </a:sysClr>
              </a:solidFill>
              <a:prstDash val="sysDash"/>
            </a:ln>
          </c:spPr>
        </c:majorGridlines>
        <c:numFmt formatCode="#,##0" sourceLinked="0"/>
        <c:tickLblPos val="nextTo"/>
        <c:txPr>
          <a:bodyPr/>
          <a:lstStyle/>
          <a:p>
            <a:pPr>
              <a:defRPr lang="en-GB" sz="1200"/>
            </a:pPr>
            <a:endParaRPr lang="en-US"/>
          </a:p>
        </c:txPr>
        <c:crossAx val="136288128"/>
        <c:crosses val="autoZero"/>
        <c:crossBetween val="between"/>
        <c:majorUnit val="1000"/>
      </c:valAx>
      <c:spPr>
        <a:ln>
          <a:noFill/>
        </a:ln>
      </c:spPr>
    </c:plotArea>
    <c:legend>
      <c:legendPos val="r"/>
      <c:layout>
        <c:manualLayout>
          <c:xMode val="edge"/>
          <c:yMode val="edge"/>
          <c:x val="0.12667212120610227"/>
          <c:y val="0.16416670918469281"/>
          <c:w val="0.32510069487714505"/>
          <c:h val="7.3055499280036434E-2"/>
        </c:manualLayout>
      </c:layout>
      <c:spPr>
        <a:solidFill>
          <a:schemeClr val="bg1"/>
        </a:solidFill>
      </c:spPr>
      <c:txPr>
        <a:bodyPr/>
        <a:lstStyle/>
        <a:p>
          <a:pPr>
            <a:defRPr lang="en-GB" sz="1200"/>
          </a:pPr>
          <a:endParaRPr lang="en-US"/>
        </a:p>
      </c:txPr>
    </c:legend>
    <c:plotVisOnly val="1"/>
  </c:chart>
  <c:spPr>
    <a:ln>
      <a:noFill/>
    </a:ln>
  </c:spPr>
  <c:txPr>
    <a:bodyPr/>
    <a:lstStyle/>
    <a:p>
      <a:pPr>
        <a:defRPr>
          <a:latin typeface="Arial" pitchFamily="34" charset="0"/>
          <a:cs typeface="Arial"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Real GDP Growth</a:t>
            </a:r>
          </a:p>
          <a:p>
            <a:pPr>
              <a:defRPr lang="en-GB"/>
            </a:pPr>
            <a:r>
              <a:rPr lang="en-GB" sz="1200" b="0" dirty="0" smtClean="0"/>
              <a:t>%</a:t>
            </a:r>
            <a:r>
              <a:rPr lang="en-GB" sz="1200" b="0" baseline="0" dirty="0" smtClean="0"/>
              <a:t> Change y/y</a:t>
            </a:r>
            <a:endParaRPr lang="en-GB" sz="1200" b="0" dirty="0"/>
          </a:p>
        </c:rich>
      </c:tx>
      <c:layout/>
      <c:overlay val="1"/>
    </c:title>
    <c:plotArea>
      <c:layout>
        <c:manualLayout>
          <c:layoutTarget val="inner"/>
          <c:xMode val="edge"/>
          <c:yMode val="edge"/>
          <c:x val="0.10699353589246165"/>
          <c:y val="0.13367586381695917"/>
          <c:w val="0.55312591829047386"/>
          <c:h val="0.76301069962885404"/>
        </c:manualLayout>
      </c:layout>
      <c:lineChart>
        <c:grouping val="standard"/>
        <c:ser>
          <c:idx val="1"/>
          <c:order val="0"/>
          <c:tx>
            <c:v>Non-Commodity Africa</c:v>
          </c:tx>
          <c:spPr>
            <a:ln w="31750" cap="rnd" cmpd="thickThin">
              <a:solidFill>
                <a:srgbClr val="4D7194"/>
              </a:solidFill>
              <a:prstDash val="solid"/>
              <a:round/>
            </a:ln>
            <a:effectLst/>
          </c:spPr>
          <c:marker>
            <c:symbol val="none"/>
          </c:marker>
          <c:val>
            <c:numRef>
              <c:f>'Africa - 2 Speeds'!$C$42:$N$42</c:f>
              <c:numCache>
                <c:formatCode>0.0</c:formatCode>
                <c:ptCount val="12"/>
                <c:pt idx="0">
                  <c:v>7.1783356345324361</c:v>
                </c:pt>
                <c:pt idx="1">
                  <c:v>7.4265060896433424</c:v>
                </c:pt>
                <c:pt idx="2">
                  <c:v>6.7391282655771194</c:v>
                </c:pt>
                <c:pt idx="3">
                  <c:v>7.0337997076724914</c:v>
                </c:pt>
                <c:pt idx="4">
                  <c:v>6.6311938203233094</c:v>
                </c:pt>
                <c:pt idx="5">
                  <c:v>6.7916724667934414</c:v>
                </c:pt>
                <c:pt idx="6">
                  <c:v>5.7467942412672048</c:v>
                </c:pt>
                <c:pt idx="7">
                  <c:v>6.7384594324590124</c:v>
                </c:pt>
                <c:pt idx="8">
                  <c:v>6.6739312466474967</c:v>
                </c:pt>
                <c:pt idx="9">
                  <c:v>6.7059117481968276</c:v>
                </c:pt>
                <c:pt idx="10">
                  <c:v>6.6101056666230855</c:v>
                </c:pt>
                <c:pt idx="11">
                  <c:v>6.4177081304244004</c:v>
                </c:pt>
              </c:numCache>
            </c:numRef>
          </c:val>
        </c:ser>
        <c:ser>
          <c:idx val="3"/>
          <c:order val="1"/>
          <c:tx>
            <c:strRef>
              <c:f>'Africa - 2 Speeds'!$B$45</c:f>
              <c:strCache>
                <c:ptCount val="1"/>
                <c:pt idx="0">
                  <c:v>Emerging Asia</c:v>
                </c:pt>
              </c:strCache>
            </c:strRef>
          </c:tx>
          <c:spPr>
            <a:ln w="31750" cap="rnd">
              <a:solidFill>
                <a:srgbClr val="BEC5C4"/>
              </a:solidFill>
              <a:prstDash val="sysDash"/>
              <a:round/>
            </a:ln>
            <a:effectLst/>
          </c:spPr>
          <c:marker>
            <c:symbol val="none"/>
          </c:marker>
          <c:val>
            <c:numRef>
              <c:f>'Africa - 2 Speeds'!$C$45:$N$45</c:f>
              <c:numCache>
                <c:formatCode>0.0</c:formatCode>
                <c:ptCount val="12"/>
                <c:pt idx="0">
                  <c:v>9.636000000000001</c:v>
                </c:pt>
                <c:pt idx="1">
                  <c:v>7.8259999999999845</c:v>
                </c:pt>
                <c:pt idx="2">
                  <c:v>6.92</c:v>
                </c:pt>
                <c:pt idx="3">
                  <c:v>6.9080000000000004</c:v>
                </c:pt>
                <c:pt idx="4">
                  <c:v>6.7639999999999985</c:v>
                </c:pt>
                <c:pt idx="5">
                  <c:v>6.5869999999999997</c:v>
                </c:pt>
                <c:pt idx="6">
                  <c:v>6.3959999999999955</c:v>
                </c:pt>
                <c:pt idx="7">
                  <c:v>6.3159999999999945</c:v>
                </c:pt>
                <c:pt idx="8">
                  <c:v>6.26</c:v>
                </c:pt>
                <c:pt idx="9">
                  <c:v>6.3239999999999945</c:v>
                </c:pt>
                <c:pt idx="10">
                  <c:v>6.3439999999999985</c:v>
                </c:pt>
                <c:pt idx="11">
                  <c:v>6.3669999999999956</c:v>
                </c:pt>
              </c:numCache>
            </c:numRef>
          </c:val>
        </c:ser>
        <c:ser>
          <c:idx val="0"/>
          <c:order val="2"/>
          <c:tx>
            <c:v>Commodity Africa</c:v>
          </c:tx>
          <c:spPr>
            <a:ln w="31750" cap="rnd">
              <a:solidFill>
                <a:srgbClr val="5D6F6C"/>
              </a:solidFill>
              <a:prstDash val="sysDot"/>
              <a:round/>
            </a:ln>
            <a:effectLst/>
          </c:spPr>
          <c:marker>
            <c:symbol val="none"/>
          </c:marker>
          <c:cat>
            <c:numRef>
              <c:f>'Africa - 2 Speeds'!$C$3:$N$3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'Africa - 2 Speeds'!$C$21:$N$21</c:f>
              <c:numCache>
                <c:formatCode>0.0</c:formatCode>
                <c:ptCount val="12"/>
                <c:pt idx="0">
                  <c:v>6.2894232850236635</c:v>
                </c:pt>
                <c:pt idx="1">
                  <c:v>4.2195363401752655</c:v>
                </c:pt>
                <c:pt idx="2">
                  <c:v>3.7336461940016177</c:v>
                </c:pt>
                <c:pt idx="3">
                  <c:v>4.6567032947883504</c:v>
                </c:pt>
                <c:pt idx="4">
                  <c:v>4.7339157328890895</c:v>
                </c:pt>
                <c:pt idx="5">
                  <c:v>2.4914562675878877</c:v>
                </c:pt>
                <c:pt idx="6">
                  <c:v>2.0776683001254828</c:v>
                </c:pt>
                <c:pt idx="7">
                  <c:v>2.9603942829204444</c:v>
                </c:pt>
                <c:pt idx="8">
                  <c:v>3.4981365635767845</c:v>
                </c:pt>
                <c:pt idx="9">
                  <c:v>3.5669078659140436</c:v>
                </c:pt>
                <c:pt idx="10">
                  <c:v>3.6655709352524801</c:v>
                </c:pt>
                <c:pt idx="11">
                  <c:v>4.3693935553943861</c:v>
                </c:pt>
              </c:numCache>
            </c:numRef>
          </c:val>
        </c:ser>
        <c:ser>
          <c:idx val="6"/>
          <c:order val="3"/>
          <c:tx>
            <c:strRef>
              <c:f>'Africa - 2 Speeds'!$B$48</c:f>
              <c:strCache>
                <c:ptCount val="1"/>
                <c:pt idx="0">
                  <c:v>MENA</c:v>
                </c:pt>
              </c:strCache>
            </c:strRef>
          </c:tx>
          <c:spPr>
            <a:ln w="31750" cap="rnd">
              <a:solidFill>
                <a:srgbClr val="960000"/>
              </a:solidFill>
              <a:round/>
            </a:ln>
            <a:effectLst/>
          </c:spPr>
          <c:marker>
            <c:symbol val="none"/>
          </c:marker>
          <c:val>
            <c:numRef>
              <c:f>'Africa - 2 Speeds'!$C$48:$N$48</c:f>
              <c:numCache>
                <c:formatCode>0.0</c:formatCode>
                <c:ptCount val="12"/>
                <c:pt idx="0">
                  <c:v>5.1629999999999798</c:v>
                </c:pt>
                <c:pt idx="1">
                  <c:v>4.5510000000000002</c:v>
                </c:pt>
                <c:pt idx="2">
                  <c:v>5.0780000000000003</c:v>
                </c:pt>
                <c:pt idx="3">
                  <c:v>2.13</c:v>
                </c:pt>
                <c:pt idx="4">
                  <c:v>2.613</c:v>
                </c:pt>
                <c:pt idx="5">
                  <c:v>2.3359999999999967</c:v>
                </c:pt>
                <c:pt idx="6">
                  <c:v>2.9419999999999997</c:v>
                </c:pt>
                <c:pt idx="7">
                  <c:v>3.3009999999999997</c:v>
                </c:pt>
                <c:pt idx="8">
                  <c:v>3.3899999999999997</c:v>
                </c:pt>
                <c:pt idx="9">
                  <c:v>3.5880000000000001</c:v>
                </c:pt>
                <c:pt idx="10">
                  <c:v>3.7119999999999997</c:v>
                </c:pt>
                <c:pt idx="11">
                  <c:v>3.593</c:v>
                </c:pt>
              </c:numCache>
            </c:numRef>
          </c:val>
        </c:ser>
        <c:ser>
          <c:idx val="4"/>
          <c:order val="4"/>
          <c:tx>
            <c:strRef>
              <c:f>'Africa - 2 Speeds'!$B$46</c:f>
              <c:strCache>
                <c:ptCount val="1"/>
                <c:pt idx="0">
                  <c:v>Emerging Europe</c:v>
                </c:pt>
              </c:strCache>
            </c:strRef>
          </c:tx>
          <c:spPr>
            <a:ln w="31750" cap="rnd" cmpd="dbl">
              <a:solidFill>
                <a:srgbClr val="99ADC2"/>
              </a:solidFill>
              <a:round/>
            </a:ln>
            <a:effectLst/>
          </c:spPr>
          <c:marker>
            <c:symbol val="none"/>
          </c:marker>
          <c:val>
            <c:numRef>
              <c:f>'Africa - 2 Speeds'!$C$46:$N$46</c:f>
              <c:numCache>
                <c:formatCode>0.0</c:formatCode>
                <c:ptCount val="12"/>
                <c:pt idx="0">
                  <c:v>4.7169999999999996</c:v>
                </c:pt>
                <c:pt idx="1">
                  <c:v>5.4219999999999997</c:v>
                </c:pt>
                <c:pt idx="2">
                  <c:v>1.1970000000000001</c:v>
                </c:pt>
                <c:pt idx="3">
                  <c:v>2.8209999999999997</c:v>
                </c:pt>
                <c:pt idx="4">
                  <c:v>2.7909999999999999</c:v>
                </c:pt>
                <c:pt idx="5">
                  <c:v>3.5189999999999997</c:v>
                </c:pt>
                <c:pt idx="6">
                  <c:v>3.5139999999999998</c:v>
                </c:pt>
                <c:pt idx="7">
                  <c:v>3.3279999999999998</c:v>
                </c:pt>
                <c:pt idx="8">
                  <c:v>3.327</c:v>
                </c:pt>
                <c:pt idx="9">
                  <c:v>3.327</c:v>
                </c:pt>
                <c:pt idx="10">
                  <c:v>3.3509999999999978</c:v>
                </c:pt>
                <c:pt idx="11">
                  <c:v>3.3459999999999988</c:v>
                </c:pt>
              </c:numCache>
            </c:numRef>
          </c:val>
        </c:ser>
        <c:ser>
          <c:idx val="5"/>
          <c:order val="5"/>
          <c:tx>
            <c:strRef>
              <c:f>'Africa - 2 Speeds'!$B$47</c:f>
              <c:strCache>
                <c:ptCount val="1"/>
                <c:pt idx="0">
                  <c:v>LatAm &amp; Caribbean</c:v>
                </c:pt>
              </c:strCache>
            </c:strRef>
          </c:tx>
          <c:spPr>
            <a:ln w="31750" cap="rnd">
              <a:solidFill>
                <a:srgbClr val="4B4B4B"/>
              </a:solidFill>
              <a:prstDash val="lgDashDotDot"/>
              <a:round/>
            </a:ln>
            <a:effectLst/>
          </c:spPr>
          <c:marker>
            <c:symbol val="none"/>
          </c:marker>
          <c:val>
            <c:numRef>
              <c:f>'Africa - 2 Speeds'!$C$47:$N$47</c:f>
              <c:numCache>
                <c:formatCode>0.0</c:formatCode>
                <c:ptCount val="12"/>
                <c:pt idx="0">
                  <c:v>6.0539999999999985</c:v>
                </c:pt>
                <c:pt idx="1">
                  <c:v>4.88</c:v>
                </c:pt>
                <c:pt idx="2">
                  <c:v>3.1659999999999999</c:v>
                </c:pt>
                <c:pt idx="3">
                  <c:v>2.9759999999999978</c:v>
                </c:pt>
                <c:pt idx="4">
                  <c:v>1.302</c:v>
                </c:pt>
                <c:pt idx="5">
                  <c:v>-8.1000000000000003E-2</c:v>
                </c:pt>
                <c:pt idx="6">
                  <c:v>-0.47200000000000031</c:v>
                </c:pt>
                <c:pt idx="7">
                  <c:v>1.51</c:v>
                </c:pt>
                <c:pt idx="8">
                  <c:v>2.14</c:v>
                </c:pt>
                <c:pt idx="9">
                  <c:v>2.613</c:v>
                </c:pt>
                <c:pt idx="10">
                  <c:v>2.7240000000000002</c:v>
                </c:pt>
                <c:pt idx="11">
                  <c:v>2.7709999999999999</c:v>
                </c:pt>
              </c:numCache>
            </c:numRef>
          </c:val>
        </c:ser>
        <c:ser>
          <c:idx val="2"/>
          <c:order val="6"/>
          <c:tx>
            <c:strRef>
              <c:f>'Africa - 2 Speeds'!$B$44</c:f>
              <c:strCache>
                <c:ptCount val="1"/>
                <c:pt idx="0">
                  <c:v>Developed World</c:v>
                </c:pt>
              </c:strCache>
            </c:strRef>
          </c:tx>
          <c:spPr>
            <a:ln w="31750" cap="rnd">
              <a:solidFill>
                <a:srgbClr val="869391"/>
              </a:solidFill>
              <a:round/>
            </a:ln>
            <a:effectLst/>
          </c:spPr>
          <c:marker>
            <c:symbol val="none"/>
          </c:marker>
          <c:val>
            <c:numRef>
              <c:f>'Africa - 2 Speeds'!$C$44:$N$44</c:f>
              <c:numCache>
                <c:formatCode>0.0</c:formatCode>
                <c:ptCount val="12"/>
                <c:pt idx="0">
                  <c:v>3.0789999999999997</c:v>
                </c:pt>
                <c:pt idx="1">
                  <c:v>1.732999999999995</c:v>
                </c:pt>
                <c:pt idx="2">
                  <c:v>1.202999999999995</c:v>
                </c:pt>
                <c:pt idx="3">
                  <c:v>1.157</c:v>
                </c:pt>
                <c:pt idx="4">
                  <c:v>1.831</c:v>
                </c:pt>
                <c:pt idx="5">
                  <c:v>1.879</c:v>
                </c:pt>
                <c:pt idx="6">
                  <c:v>1.8580000000000001</c:v>
                </c:pt>
                <c:pt idx="7">
                  <c:v>1.9700000000000042</c:v>
                </c:pt>
                <c:pt idx="8">
                  <c:v>1.9710000000000001</c:v>
                </c:pt>
                <c:pt idx="9">
                  <c:v>1.923</c:v>
                </c:pt>
                <c:pt idx="10">
                  <c:v>1.845</c:v>
                </c:pt>
                <c:pt idx="11">
                  <c:v>1.845</c:v>
                </c:pt>
              </c:numCache>
            </c:numRef>
          </c:val>
        </c:ser>
        <c:marker val="1"/>
        <c:axId val="141109120"/>
        <c:axId val="141139968"/>
      </c:lineChart>
      <c:catAx>
        <c:axId val="141109120"/>
        <c:scaling>
          <c:orientation val="minMax"/>
        </c:scaling>
        <c:axPos val="b"/>
        <c:numFmt formatCode="General" sourceLinked="1"/>
        <c:maj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lang="en-GB"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1139968"/>
        <c:crossesAt val="-2"/>
        <c:auto val="1"/>
        <c:lblAlgn val="ctr"/>
        <c:lblOffset val="100"/>
        <c:tickLblSkip val="2"/>
      </c:catAx>
      <c:valAx>
        <c:axId val="141139968"/>
        <c:scaling>
          <c:orientation val="minMax"/>
          <c:max val="10"/>
        </c:scaling>
        <c:axPos val="l"/>
        <c:majorGridlines>
          <c:spPr>
            <a:ln w="9525" cap="flat" cmpd="sng" algn="ctr">
              <a:solidFill>
                <a:schemeClr val="tx1">
                  <a:alpha val="11000"/>
                </a:schemeClr>
              </a:solidFill>
              <a:prstDash val="sysDash"/>
              <a:round/>
            </a:ln>
            <a:effectLst/>
          </c:spPr>
        </c:majorGridlines>
        <c:numFmt formatCode="0.0" sourceLinked="1"/>
        <c:majorTickMark val="none"/>
        <c:tickLblPos val="nextTo"/>
        <c:spPr>
          <a:noFill/>
          <a:ln>
            <a:solidFill>
              <a:schemeClr val="tx1"/>
            </a:solidFill>
          </a:ln>
          <a:effectLst/>
        </c:spPr>
        <c:txPr>
          <a:bodyPr rot="-60000000" spcFirstLastPara="1" vertOverflow="ellipsis" vert="horz" wrap="square" anchor="ctr" anchorCtr="1"/>
          <a:lstStyle/>
          <a:p>
            <a:pPr>
              <a:defRPr lang="en-GB"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1109120"/>
        <c:crosses val="autoZero"/>
        <c:crossBetween val="between"/>
      </c:valAx>
      <c:spPr>
        <a:noFill/>
        <a:ln>
          <a:noFill/>
        </a:ln>
        <a:effectLst/>
      </c:spPr>
    </c:plotArea>
    <c:legend>
      <c:legendPos val="l"/>
      <c:layout>
        <c:manualLayout>
          <c:xMode val="edge"/>
          <c:yMode val="edge"/>
          <c:x val="0.66915411765556765"/>
          <c:y val="0.34108235208112975"/>
          <c:w val="0.32109663686283424"/>
          <c:h val="0.35420825384302351"/>
        </c:manualLayout>
      </c:layout>
      <c:spPr>
        <a:noFill/>
        <a:ln>
          <a:noFill/>
        </a:ln>
        <a:effectLst/>
      </c:spPr>
      <c:txPr>
        <a:bodyPr rot="0" spcFirstLastPara="1" vertOverflow="ellipsis" vert="horz" wrap="square" anchor="ctr" anchorCtr="1"/>
        <a:lstStyle/>
        <a:p>
          <a:pPr>
            <a:defRPr lang="en-GB"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a:t>Total</a:t>
            </a:r>
            <a:r>
              <a:rPr lang="en-GB" sz="1450" baseline="0" dirty="0"/>
              <a:t> </a:t>
            </a:r>
            <a:r>
              <a:rPr lang="en-GB" sz="1450" dirty="0"/>
              <a:t>Investment/GDP,</a:t>
            </a:r>
            <a:r>
              <a:rPr lang="en-GB" sz="1450" baseline="0" dirty="0"/>
              <a:t> %</a:t>
            </a:r>
          </a:p>
          <a:p>
            <a:pPr>
              <a:defRPr lang="en-GB"/>
            </a:pPr>
            <a:r>
              <a:rPr lang="en-GB" sz="1200" b="0" baseline="0" dirty="0"/>
              <a:t>(public + private)</a:t>
            </a:r>
            <a:endParaRPr lang="en-GB" sz="1200" b="0" dirty="0"/>
          </a:p>
        </c:rich>
      </c:tx>
      <c:layout>
        <c:manualLayout>
          <c:xMode val="edge"/>
          <c:yMode val="edge"/>
          <c:x val="0.28260543651715464"/>
          <c:y val="2.5821960825214638E-3"/>
        </c:manualLayout>
      </c:layout>
      <c:overlay val="1"/>
      <c:spPr>
        <a:solidFill>
          <a:schemeClr val="bg1"/>
        </a:solidFill>
      </c:spPr>
    </c:title>
    <c:plotArea>
      <c:layout>
        <c:manualLayout>
          <c:layoutTarget val="inner"/>
          <c:xMode val="edge"/>
          <c:yMode val="edge"/>
          <c:x val="9.4499285822476783E-2"/>
          <c:y val="0.1388888888888889"/>
          <c:w val="0.679599115950834"/>
          <c:h val="0.7498301254009917"/>
        </c:manualLayout>
      </c:layout>
      <c:lineChart>
        <c:grouping val="standard"/>
        <c:ser>
          <c:idx val="4"/>
          <c:order val="0"/>
          <c:tx>
            <c:strRef>
              <c:f>Investment!$A$9</c:f>
              <c:strCache>
                <c:ptCount val="1"/>
                <c:pt idx="0">
                  <c:v>Ethiopia</c:v>
                </c:pt>
              </c:strCache>
            </c:strRef>
          </c:tx>
          <c:spPr>
            <a:ln w="31750">
              <a:solidFill>
                <a:srgbClr val="FF643F"/>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Investment!$V$9:$AI$9</c:f>
              <c:numCache>
                <c:formatCode>0.0</c:formatCode>
                <c:ptCount val="14"/>
                <c:pt idx="0">
                  <c:v>26.625153482344942</c:v>
                </c:pt>
                <c:pt idx="1">
                  <c:v>28.258454596741029</c:v>
                </c:pt>
                <c:pt idx="2">
                  <c:v>31.467593351753301</c:v>
                </c:pt>
                <c:pt idx="3">
                  <c:v>28.801923779928693</c:v>
                </c:pt>
                <c:pt idx="4">
                  <c:v>34.286829225851264</c:v>
                </c:pt>
                <c:pt idx="5">
                  <c:v>30.570699288149566</c:v>
                </c:pt>
                <c:pt idx="6">
                  <c:v>32.190024868373861</c:v>
                </c:pt>
                <c:pt idx="7">
                  <c:v>28.185121963780329</c:v>
                </c:pt>
                <c:pt idx="8">
                  <c:v>28.459512791787422</c:v>
                </c:pt>
                <c:pt idx="9">
                  <c:v>29.481461097263423</c:v>
                </c:pt>
                <c:pt idx="10">
                  <c:v>31.603173037398985</c:v>
                </c:pt>
                <c:pt idx="11">
                  <c:v>32.107724712996735</c:v>
                </c:pt>
                <c:pt idx="12">
                  <c:v>37.098069015612275</c:v>
                </c:pt>
                <c:pt idx="13">
                  <c:v>35.79694439556053</c:v>
                </c:pt>
              </c:numCache>
            </c:numRef>
          </c:val>
        </c:ser>
        <c:ser>
          <c:idx val="13"/>
          <c:order val="1"/>
          <c:tx>
            <c:strRef>
              <c:f>Investment!$A$18</c:f>
              <c:strCache>
                <c:ptCount val="1"/>
                <c:pt idx="0">
                  <c:v>Uganda</c:v>
                </c:pt>
              </c:strCache>
            </c:strRef>
          </c:tx>
          <c:spPr>
            <a:ln w="31750">
              <a:solidFill>
                <a:schemeClr val="tx1">
                  <a:lumMod val="85000"/>
                  <a:lumOff val="15000"/>
                </a:schemeClr>
              </a:solidFill>
              <a:prstDash val="lgDashDot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Investment!$V$18:$AI$18</c:f>
              <c:numCache>
                <c:formatCode>0.0</c:formatCode>
                <c:ptCount val="14"/>
                <c:pt idx="0">
                  <c:v>19.233964611847991</c:v>
                </c:pt>
                <c:pt idx="1">
                  <c:v>19.047563027251055</c:v>
                </c:pt>
                <c:pt idx="2">
                  <c:v>19.963283852132598</c:v>
                </c:pt>
                <c:pt idx="3">
                  <c:v>20.683325673347689</c:v>
                </c:pt>
                <c:pt idx="4">
                  <c:v>19.944429803373723</c:v>
                </c:pt>
                <c:pt idx="5">
                  <c:v>22.201716751524629</c:v>
                </c:pt>
                <c:pt idx="6">
                  <c:v>20.92496024851749</c:v>
                </c:pt>
                <c:pt idx="7">
                  <c:v>21.86888228581622</c:v>
                </c:pt>
                <c:pt idx="8">
                  <c:v>22.748252010389589</c:v>
                </c:pt>
                <c:pt idx="9">
                  <c:v>26.550015286319457</c:v>
                </c:pt>
                <c:pt idx="10">
                  <c:v>26.488002202366328</c:v>
                </c:pt>
                <c:pt idx="11">
                  <c:v>28.140391233346122</c:v>
                </c:pt>
                <c:pt idx="12">
                  <c:v>27.855304873381669</c:v>
                </c:pt>
                <c:pt idx="13">
                  <c:v>29.101799832123081</c:v>
                </c:pt>
              </c:numCache>
            </c:numRef>
          </c:val>
        </c:ser>
        <c:ser>
          <c:idx val="11"/>
          <c:order val="2"/>
          <c:tx>
            <c:strRef>
              <c:f>Investment!$A$16</c:f>
              <c:strCache>
                <c:ptCount val="1"/>
                <c:pt idx="0">
                  <c:v>Rwanda</c:v>
                </c:pt>
              </c:strCache>
            </c:strRef>
          </c:tx>
          <c:spPr>
            <a:ln w="31750">
              <a:solidFill>
                <a:schemeClr val="accent5">
                  <a:lumMod val="75000"/>
                </a:schemeClr>
              </a:solidFill>
              <a:prstDash val="sysDash"/>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Investment!$V$16:$AI$16</c:f>
              <c:numCache>
                <c:formatCode>0.0</c:formatCode>
                <c:ptCount val="14"/>
                <c:pt idx="0">
                  <c:v>13.375980575493685</c:v>
                </c:pt>
                <c:pt idx="1">
                  <c:v>13.735524373660571</c:v>
                </c:pt>
                <c:pt idx="2">
                  <c:v>13.481314271382002</c:v>
                </c:pt>
                <c:pt idx="3">
                  <c:v>13.85390428211587</c:v>
                </c:pt>
                <c:pt idx="4">
                  <c:v>15.028183023872668</c:v>
                </c:pt>
                <c:pt idx="5">
                  <c:v>15.763888888888889</c:v>
                </c:pt>
                <c:pt idx="6">
                  <c:v>16.025641025641026</c:v>
                </c:pt>
                <c:pt idx="7">
                  <c:v>18.256658595641646</c:v>
                </c:pt>
                <c:pt idx="8">
                  <c:v>23.484559664506289</c:v>
                </c:pt>
                <c:pt idx="9">
                  <c:v>22.969837587006893</c:v>
                </c:pt>
                <c:pt idx="10">
                  <c:v>22.509780318988863</c:v>
                </c:pt>
                <c:pt idx="11">
                  <c:v>22.854914196567861</c:v>
                </c:pt>
                <c:pt idx="12">
                  <c:v>25.05073280721523</c:v>
                </c:pt>
                <c:pt idx="13">
                  <c:v>25.534539473684202</c:v>
                </c:pt>
              </c:numCache>
            </c:numRef>
          </c:val>
        </c:ser>
        <c:ser>
          <c:idx val="6"/>
          <c:order val="3"/>
          <c:tx>
            <c:strRef>
              <c:f>Investment!$A$11</c:f>
              <c:strCache>
                <c:ptCount val="1"/>
                <c:pt idx="0">
                  <c:v>Ghana</c:v>
                </c:pt>
              </c:strCache>
            </c:strRef>
          </c:tx>
          <c:spPr>
            <a:ln w="31750">
              <a:solidFill>
                <a:schemeClr val="accent4">
                  <a:lumMod val="75000"/>
                </a:schemeClr>
              </a:solidFill>
              <a:prstDash val="sys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Investment!$V$11:$AI$11</c:f>
              <c:numCache>
                <c:formatCode>0.0</c:formatCode>
                <c:ptCount val="14"/>
                <c:pt idx="0">
                  <c:v>23.098130927170587</c:v>
                </c:pt>
                <c:pt idx="1">
                  <c:v>27.122921301683444</c:v>
                </c:pt>
                <c:pt idx="2">
                  <c:v>18.774945765625638</c:v>
                </c:pt>
                <c:pt idx="3">
                  <c:v>22.936927976637627</c:v>
                </c:pt>
                <c:pt idx="4">
                  <c:v>28.377506684052694</c:v>
                </c:pt>
                <c:pt idx="5">
                  <c:v>29.002140636309683</c:v>
                </c:pt>
                <c:pt idx="6">
                  <c:v>21.63566530995535</c:v>
                </c:pt>
                <c:pt idx="7">
                  <c:v>20.107764865672795</c:v>
                </c:pt>
                <c:pt idx="8">
                  <c:v>21.452315312990986</c:v>
                </c:pt>
                <c:pt idx="9">
                  <c:v>20.670643850010684</c:v>
                </c:pt>
                <c:pt idx="10">
                  <c:v>24.659822152638945</c:v>
                </c:pt>
                <c:pt idx="11">
                  <c:v>25.607058022854925</c:v>
                </c:pt>
                <c:pt idx="12">
                  <c:v>30.981885445359495</c:v>
                </c:pt>
                <c:pt idx="13">
                  <c:v>22.413914264174085</c:v>
                </c:pt>
              </c:numCache>
            </c:numRef>
          </c:val>
        </c:ser>
        <c:ser>
          <c:idx val="7"/>
          <c:order val="4"/>
          <c:tx>
            <c:strRef>
              <c:f>Investment!$A$12</c:f>
              <c:strCache>
                <c:ptCount val="1"/>
                <c:pt idx="0">
                  <c:v>Kenya</c:v>
                </c:pt>
              </c:strCache>
            </c:strRef>
          </c:tx>
          <c:spPr>
            <a:ln w="31750">
              <a:solidFill>
                <a:schemeClr val="accent5">
                  <a:lumMod val="75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Investment!$V$12:$AI$12</c:f>
              <c:numCache>
                <c:formatCode>0.0</c:formatCode>
                <c:ptCount val="14"/>
                <c:pt idx="0">
                  <c:v>16.708806513510492</c:v>
                </c:pt>
                <c:pt idx="1">
                  <c:v>18.15155735865083</c:v>
                </c:pt>
                <c:pt idx="2">
                  <c:v>17.236879849097861</c:v>
                </c:pt>
                <c:pt idx="3">
                  <c:v>15.838209125078848</c:v>
                </c:pt>
                <c:pt idx="4">
                  <c:v>16.259223481534189</c:v>
                </c:pt>
                <c:pt idx="5">
                  <c:v>18.699111762524531</c:v>
                </c:pt>
                <c:pt idx="6">
                  <c:v>19.42443802257845</c:v>
                </c:pt>
                <c:pt idx="7">
                  <c:v>19.964729107178705</c:v>
                </c:pt>
                <c:pt idx="8">
                  <c:v>18.864923815714327</c:v>
                </c:pt>
                <c:pt idx="9">
                  <c:v>18.505053623160066</c:v>
                </c:pt>
                <c:pt idx="10">
                  <c:v>20.321799664973426</c:v>
                </c:pt>
                <c:pt idx="11">
                  <c:v>20.373234193559817</c:v>
                </c:pt>
                <c:pt idx="12">
                  <c:v>21.219642298524416</c:v>
                </c:pt>
                <c:pt idx="13">
                  <c:v>20.5930877244678</c:v>
                </c:pt>
              </c:numCache>
            </c:numRef>
          </c:val>
        </c:ser>
        <c:ser>
          <c:idx val="3"/>
          <c:order val="5"/>
          <c:tx>
            <c:strRef>
              <c:f>Investment!$A$8</c:f>
              <c:strCache>
                <c:ptCount val="1"/>
                <c:pt idx="0">
                  <c:v>Egypt</c:v>
                </c:pt>
              </c:strCache>
            </c:strRef>
          </c:tx>
          <c:spPr>
            <a:ln w="31750" cmpd="thinThick">
              <a:solidFill>
                <a:schemeClr val="bg2">
                  <a:lumMod val="50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Investment!$V$8:$AI$8</c:f>
              <c:numCache>
                <c:formatCode>0.0</c:formatCode>
                <c:ptCount val="14"/>
                <c:pt idx="0">
                  <c:v>18.935607174360403</c:v>
                </c:pt>
                <c:pt idx="1">
                  <c:v>17.730694173403929</c:v>
                </c:pt>
                <c:pt idx="2">
                  <c:v>17.814726695102532</c:v>
                </c:pt>
                <c:pt idx="3">
                  <c:v>16.311377257229733</c:v>
                </c:pt>
                <c:pt idx="4">
                  <c:v>16.402225339695477</c:v>
                </c:pt>
                <c:pt idx="5">
                  <c:v>17.920148627372882</c:v>
                </c:pt>
                <c:pt idx="6">
                  <c:v>18.737396833994829</c:v>
                </c:pt>
                <c:pt idx="7">
                  <c:v>20.856860902255715</c:v>
                </c:pt>
                <c:pt idx="8">
                  <c:v>22.281931881630303</c:v>
                </c:pt>
                <c:pt idx="9">
                  <c:v>18.915486470926783</c:v>
                </c:pt>
                <c:pt idx="10">
                  <c:v>19.213260401127126</c:v>
                </c:pt>
                <c:pt idx="11">
                  <c:v>16.706760994821629</c:v>
                </c:pt>
                <c:pt idx="12">
                  <c:v>15.61841954934942</c:v>
                </c:pt>
                <c:pt idx="13">
                  <c:v>13.780425483374168</c:v>
                </c:pt>
              </c:numCache>
            </c:numRef>
          </c:val>
        </c:ser>
        <c:ser>
          <c:idx val="0"/>
          <c:order val="6"/>
          <c:tx>
            <c:strRef>
              <c:f>Investment!$A$5</c:f>
              <c:strCache>
                <c:ptCount val="1"/>
                <c:pt idx="0">
                  <c:v>Angola</c:v>
                </c:pt>
              </c:strCache>
            </c:strRef>
          </c:tx>
          <c:spPr>
            <a:ln w="31750" cmpd="dbl">
              <a:solidFill>
                <a:srgbClr val="C00000"/>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Investment!$V$5:$AI$5</c:f>
              <c:numCache>
                <c:formatCode>0.0</c:formatCode>
                <c:ptCount val="14"/>
                <c:pt idx="0">
                  <c:v>12.755027431078664</c:v>
                </c:pt>
                <c:pt idx="1">
                  <c:v>13.450918721855931</c:v>
                </c:pt>
                <c:pt idx="2">
                  <c:v>11.539147489040207</c:v>
                </c:pt>
                <c:pt idx="3">
                  <c:v>12.501130505564022</c:v>
                </c:pt>
                <c:pt idx="4">
                  <c:v>9.2082918460560919</c:v>
                </c:pt>
                <c:pt idx="5">
                  <c:v>8.7792508609917359</c:v>
                </c:pt>
                <c:pt idx="6">
                  <c:v>15.361402466130384</c:v>
                </c:pt>
                <c:pt idx="7">
                  <c:v>13.504978971493442</c:v>
                </c:pt>
                <c:pt idx="8">
                  <c:v>16.218894886199912</c:v>
                </c:pt>
                <c:pt idx="9">
                  <c:v>15.229061520286209</c:v>
                </c:pt>
                <c:pt idx="10">
                  <c:v>14.4325907603713</c:v>
                </c:pt>
                <c:pt idx="11">
                  <c:v>12.905739799335395</c:v>
                </c:pt>
                <c:pt idx="12">
                  <c:v>14.931542030697562</c:v>
                </c:pt>
                <c:pt idx="13">
                  <c:v>14.690626247495</c:v>
                </c:pt>
              </c:numCache>
            </c:numRef>
          </c:val>
        </c:ser>
        <c:ser>
          <c:idx val="10"/>
          <c:order val="7"/>
          <c:tx>
            <c:strRef>
              <c:f>Investment!$A$15</c:f>
              <c:strCache>
                <c:ptCount val="1"/>
                <c:pt idx="0">
                  <c:v>Nigeria</c:v>
                </c:pt>
              </c:strCache>
            </c:strRef>
          </c:tx>
          <c:spPr>
            <a:ln w="31750">
              <a:solidFill>
                <a:srgbClr val="006600"/>
              </a:solidFill>
              <a:prstDash val="solid"/>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Investment!$V$15:$AI$15</c:f>
              <c:numCache>
                <c:formatCode>0.0</c:formatCode>
                <c:ptCount val="14"/>
                <c:pt idx="0">
                  <c:v>7.0178805091971208</c:v>
                </c:pt>
                <c:pt idx="1">
                  <c:v>7.5798684764401347</c:v>
                </c:pt>
                <c:pt idx="2">
                  <c:v>7.0099227391542804</c:v>
                </c:pt>
                <c:pt idx="3">
                  <c:v>9.9040541687682246</c:v>
                </c:pt>
                <c:pt idx="4">
                  <c:v>7.3933701205156019</c:v>
                </c:pt>
                <c:pt idx="5">
                  <c:v>5.4589964977478553</c:v>
                </c:pt>
                <c:pt idx="6">
                  <c:v>8.2658647743156948</c:v>
                </c:pt>
                <c:pt idx="7">
                  <c:v>9.2496368436389265</c:v>
                </c:pt>
                <c:pt idx="8">
                  <c:v>8.3234770149834247</c:v>
                </c:pt>
                <c:pt idx="9">
                  <c:v>12.088164187524018</c:v>
                </c:pt>
                <c:pt idx="10">
                  <c:v>16.99080870611893</c:v>
                </c:pt>
                <c:pt idx="11">
                  <c:v>15.979158367844592</c:v>
                </c:pt>
                <c:pt idx="12">
                  <c:v>14.626355809251368</c:v>
                </c:pt>
                <c:pt idx="13">
                  <c:v>14.471179635597569</c:v>
                </c:pt>
              </c:numCache>
            </c:numRef>
          </c:val>
        </c:ser>
        <c:marker val="1"/>
        <c:axId val="176017408"/>
        <c:axId val="176254336"/>
      </c:lineChart>
      <c:catAx>
        <c:axId val="176017408"/>
        <c:scaling>
          <c:orientation val="minMax"/>
        </c:scaling>
        <c:axPos val="b"/>
        <c:tickLblPos val="nextTo"/>
        <c:txPr>
          <a:bodyPr/>
          <a:lstStyle/>
          <a:p>
            <a:pPr>
              <a:defRPr lang="en-GB" sz="1200"/>
            </a:pPr>
            <a:endParaRPr lang="en-US"/>
          </a:p>
        </c:txPr>
        <c:crossAx val="176254336"/>
        <c:crosses val="autoZero"/>
        <c:auto val="1"/>
        <c:lblAlgn val="ctr"/>
        <c:lblOffset val="100"/>
        <c:tickLblSkip val="2"/>
      </c:catAx>
      <c:valAx>
        <c:axId val="176254336"/>
        <c:scaling>
          <c:orientation val="minMax"/>
        </c:scaling>
        <c:axPos val="l"/>
        <c:majorGridlines>
          <c:spPr>
            <a:ln>
              <a:solidFill>
                <a:sysClr val="windowText" lastClr="000000">
                  <a:alpha val="9000"/>
                </a:sysClr>
              </a:solidFill>
              <a:prstDash val="sysDash"/>
            </a:ln>
          </c:spPr>
        </c:majorGridlines>
        <c:numFmt formatCode="0.0" sourceLinked="0"/>
        <c:tickLblPos val="nextTo"/>
        <c:txPr>
          <a:bodyPr/>
          <a:lstStyle/>
          <a:p>
            <a:pPr>
              <a:defRPr lang="en-GB" sz="1200"/>
            </a:pPr>
            <a:endParaRPr lang="en-US"/>
          </a:p>
        </c:txPr>
        <c:crossAx val="176017408"/>
        <c:crosses val="autoZero"/>
        <c:crossBetween val="between"/>
        <c:majorUnit val="10"/>
      </c:valAx>
    </c:plotArea>
    <c:legend>
      <c:legendPos val="r"/>
      <c:layout>
        <c:manualLayout>
          <c:xMode val="edge"/>
          <c:yMode val="edge"/>
          <c:x val="0.78238611840851602"/>
          <c:y val="0.18442079154710031"/>
          <c:w val="0.17601043065922056"/>
          <c:h val="0.45941191719438618"/>
        </c:manualLayout>
      </c:layout>
      <c:txPr>
        <a:bodyPr/>
        <a:lstStyle/>
        <a:p>
          <a:pPr>
            <a:defRPr lang="en-GB" sz="1200"/>
          </a:pPr>
          <a:endParaRPr lang="en-US"/>
        </a:p>
      </c:txPr>
    </c:legend>
    <c:plotVisOnly val="1"/>
  </c:chart>
  <c:spPr>
    <a:ln>
      <a:noFill/>
    </a:ln>
  </c:spPr>
  <c:txPr>
    <a:bodyPr/>
    <a:lstStyle/>
    <a:p>
      <a:pPr>
        <a:defRPr sz="1000">
          <a:latin typeface="Arial" pitchFamily="34" charset="0"/>
          <a:cs typeface="Arial"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a:t>GDP</a:t>
            </a:r>
            <a:r>
              <a:rPr lang="en-GB" sz="1450" baseline="0"/>
              <a:t> vs FGN Public Spending</a:t>
            </a:r>
          </a:p>
          <a:p>
            <a:pPr>
              <a:defRPr lang="en-GB"/>
            </a:pPr>
            <a:r>
              <a:rPr lang="en-GB" sz="1200" b="0" baseline="0"/>
              <a:t>Rebased 2005 = 100</a:t>
            </a:r>
            <a:endParaRPr lang="en-GB" sz="1200" b="0"/>
          </a:p>
        </c:rich>
      </c:tx>
      <c:layout/>
      <c:overlay val="1"/>
      <c:spPr>
        <a:solidFill>
          <a:sysClr val="window" lastClr="FFFFFF"/>
        </a:solidFill>
      </c:spPr>
    </c:title>
    <c:plotArea>
      <c:layout>
        <c:manualLayout>
          <c:layoutTarget val="inner"/>
          <c:xMode val="edge"/>
          <c:yMode val="edge"/>
          <c:x val="7.6120308101698897E-2"/>
          <c:y val="9.9050271678516821E-2"/>
          <c:w val="0.86963694799748203"/>
          <c:h val="0.80571608978852538"/>
        </c:manualLayout>
      </c:layout>
      <c:lineChart>
        <c:grouping val="standard"/>
        <c:ser>
          <c:idx val="0"/>
          <c:order val="0"/>
          <c:tx>
            <c:v>Recurrent Expenditure</c:v>
          </c:tx>
          <c:spPr>
            <a:ln w="31750">
              <a:solidFill>
                <a:schemeClr val="bg1">
                  <a:lumMod val="65000"/>
                </a:schemeClr>
              </a:solidFill>
              <a:prstDash val="sysDash"/>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Workings!$F$7:$F$48</c:f>
              <c:numCache>
                <c:formatCode>0.0</c:formatCode>
                <c:ptCount val="42"/>
                <c:pt idx="0" formatCode="General">
                  <c:v>100</c:v>
                </c:pt>
                <c:pt idx="1">
                  <c:v>109.66397064954556</c:v>
                </c:pt>
                <c:pt idx="2">
                  <c:v>106.91236554656881</c:v>
                </c:pt>
                <c:pt idx="3">
                  <c:v>106.51213207704485</c:v>
                </c:pt>
                <c:pt idx="4">
                  <c:v>107.37930459434668</c:v>
                </c:pt>
                <c:pt idx="5">
                  <c:v>105.71166513799723</c:v>
                </c:pt>
                <c:pt idx="6">
                  <c:v>104.41924455932634</c:v>
                </c:pt>
                <c:pt idx="7">
                  <c:v>106.17860418577503</c:v>
                </c:pt>
                <c:pt idx="8">
                  <c:v>129.19202868339863</c:v>
                </c:pt>
                <c:pt idx="9">
                  <c:v>139.84824480947231</c:v>
                </c:pt>
                <c:pt idx="10">
                  <c:v>164.31251563411973</c:v>
                </c:pt>
                <c:pt idx="11">
                  <c:v>178.99608104727761</c:v>
                </c:pt>
                <c:pt idx="12">
                  <c:v>179.32960893854738</c:v>
                </c:pt>
                <c:pt idx="13">
                  <c:v>178.79596431251562</c:v>
                </c:pt>
                <c:pt idx="14">
                  <c:v>180.76377887100787</c:v>
                </c:pt>
                <c:pt idx="15">
                  <c:v>181.47252563995642</c:v>
                </c:pt>
                <c:pt idx="16">
                  <c:v>177.42849995830929</c:v>
                </c:pt>
                <c:pt idx="17">
                  <c:v>187.26757275077111</c:v>
                </c:pt>
                <c:pt idx="18">
                  <c:v>202.45143000083408</c:v>
                </c:pt>
                <c:pt idx="19">
                  <c:v>222.05453181022261</c:v>
                </c:pt>
                <c:pt idx="20">
                  <c:v>269.38213958142211</c:v>
                </c:pt>
                <c:pt idx="21">
                  <c:v>280.72208788459926</c:v>
                </c:pt>
                <c:pt idx="22">
                  <c:v>280.75544067372692</c:v>
                </c:pt>
                <c:pt idx="23">
                  <c:v>292.78745935128774</c:v>
                </c:pt>
                <c:pt idx="24">
                  <c:v>258.54248311515107</c:v>
                </c:pt>
                <c:pt idx="25">
                  <c:v>261.19402985074657</c:v>
                </c:pt>
                <c:pt idx="26">
                  <c:v>270.43275243892225</c:v>
                </c:pt>
                <c:pt idx="27">
                  <c:v>268.70674560160069</c:v>
                </c:pt>
                <c:pt idx="28">
                  <c:v>279.17118319019426</c:v>
                </c:pt>
                <c:pt idx="29">
                  <c:v>287.28424914533474</c:v>
                </c:pt>
                <c:pt idx="30">
                  <c:v>290.70291003085163</c:v>
                </c:pt>
                <c:pt idx="31">
                  <c:v>281.5892604019013</c:v>
                </c:pt>
                <c:pt idx="32">
                  <c:v>307.60443592095402</c:v>
                </c:pt>
                <c:pt idx="33">
                  <c:v>303.14350037521888</c:v>
                </c:pt>
                <c:pt idx="34">
                  <c:v>295.91428333194392</c:v>
                </c:pt>
                <c:pt idx="35">
                  <c:v>296.71475027099126</c:v>
                </c:pt>
                <c:pt idx="36">
                  <c:v>272.7007420995584</c:v>
                </c:pt>
                <c:pt idx="37">
                  <c:v>296.44792795797508</c:v>
                </c:pt>
                <c:pt idx="38">
                  <c:v>278.81264070707903</c:v>
                </c:pt>
                <c:pt idx="39">
                  <c:v>295.00541982823313</c:v>
                </c:pt>
                <c:pt idx="40">
                  <c:v>300.64204119069478</c:v>
                </c:pt>
                <c:pt idx="41">
                  <c:v>288.36821479196192</c:v>
                </c:pt>
              </c:numCache>
            </c:numRef>
          </c:val>
        </c:ser>
        <c:ser>
          <c:idx val="1"/>
          <c:order val="1"/>
          <c:tx>
            <c:v>Capital Expenditure</c:v>
          </c:tx>
          <c:spPr>
            <a:ln w="31750"/>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Workings!$I$7:$I$48</c:f>
              <c:numCache>
                <c:formatCode>0.0</c:formatCode>
                <c:ptCount val="42"/>
                <c:pt idx="0" formatCode="General">
                  <c:v>100</c:v>
                </c:pt>
                <c:pt idx="1">
                  <c:v>99.089253187613863</c:v>
                </c:pt>
                <c:pt idx="2">
                  <c:v>79.908925318761348</c:v>
                </c:pt>
                <c:pt idx="3">
                  <c:v>96.484517304189438</c:v>
                </c:pt>
                <c:pt idx="4">
                  <c:v>87.832422586520835</c:v>
                </c:pt>
                <c:pt idx="5">
                  <c:v>115.1366120218579</c:v>
                </c:pt>
                <c:pt idx="6">
                  <c:v>163.62477231329689</c:v>
                </c:pt>
                <c:pt idx="7">
                  <c:v>141.54826958105645</c:v>
                </c:pt>
                <c:pt idx="8">
                  <c:v>138.3242258652096</c:v>
                </c:pt>
                <c:pt idx="9">
                  <c:v>110.54644808743161</c:v>
                </c:pt>
                <c:pt idx="10">
                  <c:v>121.07468123861567</c:v>
                </c:pt>
                <c:pt idx="11">
                  <c:v>167.61384335154807</c:v>
                </c:pt>
                <c:pt idx="12">
                  <c:v>175.0273224043716</c:v>
                </c:pt>
                <c:pt idx="13">
                  <c:v>210.12750455373407</c:v>
                </c:pt>
                <c:pt idx="14">
                  <c:v>194.77231329690338</c:v>
                </c:pt>
                <c:pt idx="15">
                  <c:v>211.51183970856098</c:v>
                </c:pt>
                <c:pt idx="16">
                  <c:v>209.96357012750443</c:v>
                </c:pt>
                <c:pt idx="17">
                  <c:v>218.76138433515482</c:v>
                </c:pt>
                <c:pt idx="18">
                  <c:v>204.5719489981785</c:v>
                </c:pt>
                <c:pt idx="19">
                  <c:v>166.22950819672113</c:v>
                </c:pt>
                <c:pt idx="20">
                  <c:v>163.55191256830602</c:v>
                </c:pt>
                <c:pt idx="21">
                  <c:v>149.81785063752278</c:v>
                </c:pt>
                <c:pt idx="22">
                  <c:v>128.12386156648452</c:v>
                </c:pt>
                <c:pt idx="23">
                  <c:v>165.02732240437157</c:v>
                </c:pt>
                <c:pt idx="24">
                  <c:v>133.55191256830602</c:v>
                </c:pt>
                <c:pt idx="25">
                  <c:v>131.69398907103815</c:v>
                </c:pt>
                <c:pt idx="26">
                  <c:v>141.07468123861551</c:v>
                </c:pt>
                <c:pt idx="27">
                  <c:v>120.81967213114753</c:v>
                </c:pt>
                <c:pt idx="28">
                  <c:v>159.34426229508182</c:v>
                </c:pt>
                <c:pt idx="29">
                  <c:v>170.76502732240451</c:v>
                </c:pt>
                <c:pt idx="30">
                  <c:v>197.19489981785063</c:v>
                </c:pt>
                <c:pt idx="31">
                  <c:v>225.68306010928958</c:v>
                </c:pt>
                <c:pt idx="32">
                  <c:v>201.91256830601094</c:v>
                </c:pt>
                <c:pt idx="33">
                  <c:v>211.82149362477236</c:v>
                </c:pt>
                <c:pt idx="34">
                  <c:v>175.2094717668484</c:v>
                </c:pt>
                <c:pt idx="35">
                  <c:v>147.01275045537341</c:v>
                </c:pt>
                <c:pt idx="36">
                  <c:v>142.64116575591979</c:v>
                </c:pt>
                <c:pt idx="37">
                  <c:v>98.888888888888744</c:v>
                </c:pt>
                <c:pt idx="38">
                  <c:v>85.227686703096538</c:v>
                </c:pt>
                <c:pt idx="39">
                  <c:v>55.264116575592006</c:v>
                </c:pt>
                <c:pt idx="40">
                  <c:v>104.44444444444451</c:v>
                </c:pt>
                <c:pt idx="41">
                  <c:v>138.81602914389799</c:v>
                </c:pt>
              </c:numCache>
            </c:numRef>
          </c:val>
        </c:ser>
        <c:ser>
          <c:idx val="2"/>
          <c:order val="2"/>
          <c:tx>
            <c:v>Nominal GDP</c:v>
          </c:tx>
          <c:spPr>
            <a:ln w="31750" cmpd="thickThin">
              <a:solidFill>
                <a:schemeClr val="accent5">
                  <a:lumMod val="50000"/>
                </a:schemeClr>
              </a:solidFill>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Workings!$L$7:$L$48</c:f>
              <c:numCache>
                <c:formatCode>0.0</c:formatCode>
                <c:ptCount val="42"/>
                <c:pt idx="0">
                  <c:v>100</c:v>
                </c:pt>
                <c:pt idx="1">
                  <c:v>128.70452314231136</c:v>
                </c:pt>
                <c:pt idx="2">
                  <c:v>128.70452314231136</c:v>
                </c:pt>
                <c:pt idx="3">
                  <c:v>128.70452314231136</c:v>
                </c:pt>
                <c:pt idx="4">
                  <c:v>128.70452314231136</c:v>
                </c:pt>
                <c:pt idx="5">
                  <c:v>148.16083159971419</c:v>
                </c:pt>
                <c:pt idx="6">
                  <c:v>148.16083159971419</c:v>
                </c:pt>
                <c:pt idx="7">
                  <c:v>148.16083159971419</c:v>
                </c:pt>
                <c:pt idx="8">
                  <c:v>148.16083159971419</c:v>
                </c:pt>
                <c:pt idx="9">
                  <c:v>175.83261505204649</c:v>
                </c:pt>
                <c:pt idx="10">
                  <c:v>175.83261505204649</c:v>
                </c:pt>
                <c:pt idx="11">
                  <c:v>175.83261505204649</c:v>
                </c:pt>
                <c:pt idx="12">
                  <c:v>175.83261505204649</c:v>
                </c:pt>
                <c:pt idx="13">
                  <c:v>198.85767663559471</c:v>
                </c:pt>
                <c:pt idx="14">
                  <c:v>198.85767663559471</c:v>
                </c:pt>
                <c:pt idx="15">
                  <c:v>198.85767663559471</c:v>
                </c:pt>
                <c:pt idx="16">
                  <c:v>198.85767663559471</c:v>
                </c:pt>
                <c:pt idx="17">
                  <c:v>238.48986472026482</c:v>
                </c:pt>
                <c:pt idx="18">
                  <c:v>238.34509582895248</c:v>
                </c:pt>
                <c:pt idx="19">
                  <c:v>255.94870563012125</c:v>
                </c:pt>
                <c:pt idx="20">
                  <c:v>262.3356001787273</c:v>
                </c:pt>
                <c:pt idx="21">
                  <c:v>274.22946024549321</c:v>
                </c:pt>
                <c:pt idx="22">
                  <c:v>276.04158598302479</c:v>
                </c:pt>
                <c:pt idx="23">
                  <c:v>288.60630437367615</c:v>
                </c:pt>
                <c:pt idx="24">
                  <c:v>304.03209431484208</c:v>
                </c:pt>
                <c:pt idx="25">
                  <c:v>312.15046791090612</c:v>
                </c:pt>
                <c:pt idx="26">
                  <c:v>325.2989318310423</c:v>
                </c:pt>
                <c:pt idx="27">
                  <c:v>330.45744617160221</c:v>
                </c:pt>
                <c:pt idx="28">
                  <c:v>334.53971336979993</c:v>
                </c:pt>
                <c:pt idx="29">
                  <c:v>347.94933605912769</c:v>
                </c:pt>
                <c:pt idx="30">
                  <c:v>364.32654140635026</c:v>
                </c:pt>
                <c:pt idx="31">
                  <c:v>365.16354268862779</c:v>
                </c:pt>
                <c:pt idx="32">
                  <c:v>375.91272267557525</c:v>
                </c:pt>
                <c:pt idx="33">
                  <c:v>383.97308094670865</c:v>
                </c:pt>
                <c:pt idx="34">
                  <c:v>396.599047714454</c:v>
                </c:pt>
                <c:pt idx="35">
                  <c:v>409.93341213398054</c:v>
                </c:pt>
                <c:pt idx="36">
                  <c:v>426.1681835720085</c:v>
                </c:pt>
                <c:pt idx="37">
                  <c:v>400.90655088002825</c:v>
                </c:pt>
                <c:pt idx="38">
                  <c:v>416.65438873946164</c:v>
                </c:pt>
                <c:pt idx="39">
                  <c:v>434.55543933965401</c:v>
                </c:pt>
                <c:pt idx="40">
                  <c:v>454.80889461666817</c:v>
                </c:pt>
                <c:pt idx="41">
                  <c:v>424.32965457514331</c:v>
                </c:pt>
              </c:numCache>
            </c:numRef>
          </c:val>
        </c:ser>
        <c:marker val="1"/>
        <c:axId val="181911936"/>
        <c:axId val="181913472"/>
      </c:lineChart>
      <c:catAx>
        <c:axId val="181911936"/>
        <c:scaling>
          <c:orientation val="minMax"/>
        </c:scaling>
        <c:axPos val="b"/>
        <c:numFmt formatCode="General" sourceLinked="1"/>
        <c:tickLblPos val="nextTo"/>
        <c:txPr>
          <a:bodyPr/>
          <a:lstStyle/>
          <a:p>
            <a:pPr>
              <a:defRPr lang="en-GB" sz="1200"/>
            </a:pPr>
            <a:endParaRPr lang="en-US"/>
          </a:p>
        </c:txPr>
        <c:crossAx val="181913472"/>
        <c:crosses val="autoZero"/>
        <c:auto val="1"/>
        <c:lblAlgn val="ctr"/>
        <c:lblOffset val="100"/>
        <c:tickLblSkip val="4"/>
        <c:tickMarkSkip val="4"/>
      </c:catAx>
      <c:valAx>
        <c:axId val="181913472"/>
        <c:scaling>
          <c:orientation val="minMax"/>
        </c:scaling>
        <c:axPos val="l"/>
        <c:majorGridlines>
          <c:spPr>
            <a:ln>
              <a:solidFill>
                <a:sysClr val="windowText" lastClr="000000">
                  <a:alpha val="7000"/>
                </a:sysClr>
              </a:solidFill>
              <a:prstDash val="sysDash"/>
            </a:ln>
          </c:spPr>
        </c:majorGridlines>
        <c:numFmt formatCode="General" sourceLinked="1"/>
        <c:tickLblPos val="nextTo"/>
        <c:txPr>
          <a:bodyPr/>
          <a:lstStyle/>
          <a:p>
            <a:pPr>
              <a:defRPr lang="en-GB" sz="1200"/>
            </a:pPr>
            <a:endParaRPr lang="en-US"/>
          </a:p>
        </c:txPr>
        <c:crossAx val="181911936"/>
        <c:crosses val="autoZero"/>
        <c:crossBetween val="between"/>
        <c:majorUnit val="100"/>
      </c:valAx>
    </c:plotArea>
    <c:legend>
      <c:legendPos val="r"/>
      <c:layout>
        <c:manualLayout>
          <c:xMode val="edge"/>
          <c:yMode val="edge"/>
          <c:x val="9.4887218045112784E-2"/>
          <c:y val="0.17672036685069559"/>
          <c:w val="0.36698202198409496"/>
          <c:h val="0.15923190635653325"/>
        </c:manualLayout>
      </c:layout>
      <c:spPr>
        <a:solidFill>
          <a:schemeClr val="bg1"/>
        </a:solidFill>
      </c:spPr>
      <c:txPr>
        <a:bodyPr/>
        <a:lstStyle/>
        <a:p>
          <a:pPr>
            <a:defRPr lang="en-GB" sz="1200"/>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GB" sz="1450" dirty="0" smtClean="0"/>
              <a:t>GDP/Capita &amp; Oil Reserves*/Capita</a:t>
            </a:r>
          </a:p>
          <a:p>
            <a:pPr>
              <a:defRPr lang="en-GB"/>
            </a:pPr>
            <a:r>
              <a:rPr lang="en-GB" sz="1200" b="0" dirty="0" smtClean="0"/>
              <a:t>US$</a:t>
            </a:r>
            <a:r>
              <a:rPr lang="en-GB" sz="1200" b="0" baseline="0" dirty="0" smtClean="0"/>
              <a:t> nominal terms</a:t>
            </a:r>
            <a:endParaRPr lang="en-GB" sz="1200" b="0" dirty="0"/>
          </a:p>
        </c:rich>
      </c:tx>
      <c:overlay val="1"/>
    </c:title>
    <c:plotArea>
      <c:layout>
        <c:manualLayout>
          <c:layoutTarget val="inner"/>
          <c:xMode val="edge"/>
          <c:yMode val="edge"/>
          <c:x val="8.9554368297703399E-2"/>
          <c:y val="0.10204036286217631"/>
          <c:w val="0.87378783309790975"/>
          <c:h val="0.78069851649136568"/>
        </c:manualLayout>
      </c:layout>
      <c:barChart>
        <c:barDir val="col"/>
        <c:grouping val="stacked"/>
        <c:ser>
          <c:idx val="0"/>
          <c:order val="0"/>
          <c:tx>
            <c:v>GDP/capita (US$)</c:v>
          </c:tx>
          <c:spPr>
            <a:solidFill>
              <a:srgbClr val="BEC5C4"/>
            </a:solidFill>
          </c:spPr>
          <c:cat>
            <c:numRef>
              <c:f>'PV oil reserves'!$L$27:$AB$27</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'PV oil reserves'!$L$28:$AB$28</c:f>
              <c:numCache>
                <c:formatCode>General</c:formatCode>
                <c:ptCount val="17"/>
                <c:pt idx="0">
                  <c:v>515.404</c:v>
                </c:pt>
                <c:pt idx="1">
                  <c:v>487.84800000000001</c:v>
                </c:pt>
                <c:pt idx="2">
                  <c:v>649.66800000000001</c:v>
                </c:pt>
                <c:pt idx="3">
                  <c:v>738.92099999999948</c:v>
                </c:pt>
                <c:pt idx="4">
                  <c:v>953.09799999999996</c:v>
                </c:pt>
                <c:pt idx="5" formatCode="#,##0.00">
                  <c:v>1209.329</c:v>
                </c:pt>
                <c:pt idx="6" formatCode="#,##0.00">
                  <c:v>1555.221</c:v>
                </c:pt>
                <c:pt idx="7" formatCode="#,##0.00">
                  <c:v>1789.8150000000001</c:v>
                </c:pt>
                <c:pt idx="8" formatCode="#,##0.00">
                  <c:v>2201.77</c:v>
                </c:pt>
                <c:pt idx="9" formatCode="#,##0.00">
                  <c:v>1780.8839999999998</c:v>
                </c:pt>
                <c:pt idx="10" formatCode="#,##0.00">
                  <c:v>2395.6239999999998</c:v>
                </c:pt>
                <c:pt idx="11" formatCode="#,##0.00">
                  <c:v>2612.123</c:v>
                </c:pt>
                <c:pt idx="12" formatCode="#,##0.00">
                  <c:v>2835.29</c:v>
                </c:pt>
                <c:pt idx="13" formatCode="#,##0.00">
                  <c:v>3082.4920000000002</c:v>
                </c:pt>
                <c:pt idx="14" formatCode="#,##0.00">
                  <c:v>3300.027</c:v>
                </c:pt>
                <c:pt idx="15" formatCode="#,##0.00">
                  <c:v>2742.8609999999999</c:v>
                </c:pt>
                <c:pt idx="16" formatCode="#,##0.00">
                  <c:v>2929.5250000000001</c:v>
                </c:pt>
              </c:numCache>
            </c:numRef>
          </c:val>
        </c:ser>
        <c:ser>
          <c:idx val="1"/>
          <c:order val="1"/>
          <c:tx>
            <c:v>PV of oil reserves</c:v>
          </c:tx>
          <c:spPr>
            <a:solidFill>
              <a:srgbClr val="5D6F6C"/>
            </a:solidFill>
          </c:spPr>
          <c:cat>
            <c:numRef>
              <c:f>'PV oil reserves'!$L$27:$AB$27</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'PV oil reserves'!$L$29:$AB$29</c:f>
              <c:numCache>
                <c:formatCode>General</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formatCode="#,##0.00">
                  <c:v>1164.5410387089328</c:v>
                </c:pt>
              </c:numCache>
            </c:numRef>
          </c:val>
        </c:ser>
        <c:gapWidth val="73"/>
        <c:overlap val="100"/>
        <c:axId val="182347264"/>
        <c:axId val="182348800"/>
      </c:barChart>
      <c:catAx>
        <c:axId val="182347264"/>
        <c:scaling>
          <c:orientation val="minMax"/>
        </c:scaling>
        <c:axPos val="b"/>
        <c:numFmt formatCode="General" sourceLinked="1"/>
        <c:tickLblPos val="nextTo"/>
        <c:txPr>
          <a:bodyPr rot="-5400000" vert="horz"/>
          <a:lstStyle/>
          <a:p>
            <a:pPr>
              <a:defRPr lang="en-GB" sz="1200"/>
            </a:pPr>
            <a:endParaRPr lang="en-US"/>
          </a:p>
        </c:txPr>
        <c:crossAx val="182348800"/>
        <c:crosses val="autoZero"/>
        <c:auto val="1"/>
        <c:lblAlgn val="ctr"/>
        <c:lblOffset val="100"/>
        <c:tickLblSkip val="1"/>
      </c:catAx>
      <c:valAx>
        <c:axId val="182348800"/>
        <c:scaling>
          <c:orientation val="minMax"/>
          <c:max val="5000"/>
        </c:scaling>
        <c:axPos val="l"/>
        <c:numFmt formatCode="#,##0" sourceLinked="0"/>
        <c:tickLblPos val="nextTo"/>
        <c:txPr>
          <a:bodyPr/>
          <a:lstStyle/>
          <a:p>
            <a:pPr>
              <a:defRPr lang="en-GB" sz="1200"/>
            </a:pPr>
            <a:endParaRPr lang="en-US"/>
          </a:p>
        </c:txPr>
        <c:crossAx val="182347264"/>
        <c:crosses val="autoZero"/>
        <c:crossBetween val="between"/>
      </c:valAx>
    </c:plotArea>
    <c:legend>
      <c:legendPos val="r"/>
      <c:layout>
        <c:manualLayout>
          <c:xMode val="edge"/>
          <c:yMode val="edge"/>
          <c:x val="8.9036403362589583E-2"/>
          <c:y val="0.1289849880625509"/>
          <c:w val="0.24101025811946897"/>
          <c:h val="0.10042113325794746"/>
        </c:manualLayout>
      </c:layout>
      <c:spPr>
        <a:solidFill>
          <a:schemeClr val="bg1"/>
        </a:solidFill>
      </c:spPr>
      <c:txPr>
        <a:bodyPr/>
        <a:lstStyle/>
        <a:p>
          <a:pPr>
            <a:defRPr lang="en-GB" sz="1200"/>
          </a:pPr>
          <a:endParaRPr lang="en-US"/>
        </a:p>
      </c:txPr>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0.45827</cdr:x>
      <cdr:y>0.32523</cdr:y>
    </cdr:from>
    <cdr:to>
      <cdr:x>0.68346</cdr:x>
      <cdr:y>0.37061</cdr:y>
    </cdr:to>
    <cdr:sp macro="" textlink="">
      <cdr:nvSpPr>
        <cdr:cNvPr id="2" name="Down Arrow 1"/>
        <cdr:cNvSpPr/>
      </cdr:nvSpPr>
      <cdr:spPr>
        <a:xfrm xmlns:a="http://schemas.openxmlformats.org/drawingml/2006/main" rot="14159142" flipH="1">
          <a:off x="3319612" y="866195"/>
          <a:ext cx="200965" cy="1349134"/>
        </a:xfrm>
        <a:prstGeom xmlns:a="http://schemas.openxmlformats.org/drawingml/2006/main" prst="downArrow">
          <a:avLst/>
        </a:prstGeom>
        <a:solidFill xmlns:a="http://schemas.openxmlformats.org/drawingml/2006/main">
          <a:sysClr val="window" lastClr="FFFFFF">
            <a:lumMod val="85000"/>
          </a:sysClr>
        </a:solidFill>
        <a:ln xmlns:a="http://schemas.openxmlformats.org/drawingml/2006/main" w="6350" cap="flat" cmpd="sng" algn="ctr">
          <a:solidFill>
            <a:sysClr val="windowText" lastClr="000000">
              <a:alpha val="61000"/>
            </a:sys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endParaRPr lang="en-GB" sz="1100"/>
        </a:p>
      </cdr:txBody>
    </cdr:sp>
  </cdr:relSizeAnchor>
  <cdr:relSizeAnchor xmlns:cdr="http://schemas.openxmlformats.org/drawingml/2006/chartDrawing">
    <cdr:from>
      <cdr:x>0.31491</cdr:x>
      <cdr:y>0.19512</cdr:y>
    </cdr:from>
    <cdr:to>
      <cdr:x>0.47533</cdr:x>
      <cdr:y>0.28661</cdr:y>
    </cdr:to>
    <cdr:sp macro="" textlink="">
      <cdr:nvSpPr>
        <cdr:cNvPr id="3" name="TextBox 2"/>
        <cdr:cNvSpPr txBox="1"/>
      </cdr:nvSpPr>
      <cdr:spPr>
        <a:xfrm xmlns:a="http://schemas.openxmlformats.org/drawingml/2006/main">
          <a:off x="1886636" y="864096"/>
          <a:ext cx="961091" cy="40517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Hopeless</a:t>
          </a:r>
        </a:p>
        <a:p xmlns:a="http://schemas.openxmlformats.org/drawingml/2006/main">
          <a:r>
            <a:rPr lang="en-GB" sz="1000" b="1" dirty="0">
              <a:latin typeface="Arial" pitchFamily="34" charset="0"/>
              <a:cs typeface="Arial" pitchFamily="34" charset="0"/>
            </a:rPr>
            <a:t>Continent</a:t>
          </a:r>
          <a:r>
            <a:rPr lang="en-GB" sz="1000" dirty="0">
              <a:latin typeface="Arial" pitchFamily="34" charset="0"/>
              <a:cs typeface="Arial" pitchFamily="34" charset="0"/>
            </a:rPr>
            <a:t>"</a:t>
          </a:r>
        </a:p>
      </cdr:txBody>
    </cdr:sp>
  </cdr:relSizeAnchor>
  <cdr:relSizeAnchor xmlns:cdr="http://schemas.openxmlformats.org/drawingml/2006/chartDrawing">
    <cdr:from>
      <cdr:x>0.60337</cdr:x>
      <cdr:y>0.14634</cdr:y>
    </cdr:from>
    <cdr:to>
      <cdr:x>0.72596</cdr:x>
      <cdr:y>0.23043</cdr:y>
    </cdr:to>
    <cdr:sp macro="" textlink="">
      <cdr:nvSpPr>
        <cdr:cNvPr id="4" name="TextBox 1"/>
        <cdr:cNvSpPr txBox="1"/>
      </cdr:nvSpPr>
      <cdr:spPr>
        <a:xfrm xmlns:a="http://schemas.openxmlformats.org/drawingml/2006/main">
          <a:off x="3614828" y="648072"/>
          <a:ext cx="734492" cy="372402"/>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Africa</a:t>
          </a:r>
        </a:p>
        <a:p xmlns:a="http://schemas.openxmlformats.org/drawingml/2006/main">
          <a:r>
            <a:rPr lang="en-GB" sz="1000" b="1" dirty="0">
              <a:latin typeface="Arial" pitchFamily="34" charset="0"/>
              <a:cs typeface="Arial" pitchFamily="34" charset="0"/>
            </a:rPr>
            <a:t>Rising</a:t>
          </a:r>
          <a:r>
            <a:rPr lang="en-GB" sz="1000" dirty="0">
              <a:latin typeface="Arial" pitchFamily="34" charset="0"/>
              <a:cs typeface="Arial"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0.44578</cdr:x>
      <cdr:y>0.13462</cdr:y>
    </cdr:from>
    <cdr:to>
      <cdr:x>0.96386</cdr:x>
      <cdr:y>0.90385</cdr:y>
    </cdr:to>
    <cdr:sp macro="" textlink="">
      <cdr:nvSpPr>
        <cdr:cNvPr id="2" name="Rectangle 1"/>
        <cdr:cNvSpPr/>
      </cdr:nvSpPr>
      <cdr:spPr>
        <a:xfrm xmlns:a="http://schemas.openxmlformats.org/drawingml/2006/main">
          <a:off x="2664277" y="552542"/>
          <a:ext cx="3096363" cy="3157271"/>
        </a:xfrm>
        <a:prstGeom xmlns:a="http://schemas.openxmlformats.org/drawingml/2006/main" prst="rect">
          <a:avLst/>
        </a:prstGeom>
        <a:solidFill xmlns:a="http://schemas.openxmlformats.org/drawingml/2006/main">
          <a:schemeClr val="bg1">
            <a:lumMod val="85000"/>
            <a:alpha val="3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0.30366</cdr:x>
      <cdr:y>0.3125</cdr:y>
    </cdr:from>
    <cdr:to>
      <cdr:x>0.68048</cdr:x>
      <cdr:y>0.38756</cdr:y>
    </cdr:to>
    <cdr:grpSp>
      <cdr:nvGrpSpPr>
        <cdr:cNvPr id="8" name="Group 7"/>
        <cdr:cNvGrpSpPr/>
      </cdr:nvGrpSpPr>
      <cdr:grpSpPr>
        <a:xfrm xmlns:a="http://schemas.openxmlformats.org/drawingml/2006/main">
          <a:off x="1872219" y="1440160"/>
          <a:ext cx="2323289" cy="345915"/>
          <a:chOff x="1308658" y="1242715"/>
          <a:chExt cx="1729393" cy="238777"/>
        </a:xfrm>
      </cdr:grpSpPr>
      <cdr:sp macro="" textlink="">
        <cdr:nvSpPr>
          <cdr:cNvPr id="4" name="Right Arrow 3"/>
          <cdr:cNvSpPr/>
        </cdr:nvSpPr>
        <cdr:spPr>
          <a:xfrm xmlns:a="http://schemas.openxmlformats.org/drawingml/2006/main">
            <a:off x="2197610" y="1391845"/>
            <a:ext cx="840441" cy="89647"/>
          </a:xfrm>
          <a:prstGeom xmlns:a="http://schemas.openxmlformats.org/drawingml/2006/main" prst="rightArrow">
            <a:avLst/>
          </a:prstGeom>
          <a:solidFill xmlns:a="http://schemas.openxmlformats.org/drawingml/2006/main">
            <a:schemeClr val="tx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5" name="Right Arrow 4"/>
          <cdr:cNvSpPr/>
        </cdr:nvSpPr>
        <cdr:spPr>
          <a:xfrm xmlns:a="http://schemas.openxmlformats.org/drawingml/2006/main" rot="10800000">
            <a:off x="1308658" y="1391840"/>
            <a:ext cx="840441" cy="89647"/>
          </a:xfrm>
          <a:prstGeom xmlns:a="http://schemas.openxmlformats.org/drawingml/2006/main" prst="rightArrow">
            <a:avLst/>
          </a:prstGeom>
          <a:solidFill xmlns:a="http://schemas.openxmlformats.org/drawingml/2006/main">
            <a:sysClr val="windowText" lastClr="000000"/>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a:p>
        </cdr:txBody>
      </cdr:sp>
      <cdr:sp macro="" textlink="">
        <cdr:nvSpPr>
          <cdr:cNvPr id="6" name="TextBox 5"/>
          <cdr:cNvSpPr txBox="1"/>
        </cdr:nvSpPr>
        <cdr:spPr>
          <a:xfrm xmlns:a="http://schemas.openxmlformats.org/drawingml/2006/main">
            <a:off x="2219865" y="1242715"/>
            <a:ext cx="717178" cy="149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dirty="0" smtClean="0">
                <a:latin typeface="Arial" pitchFamily="34" charset="0"/>
                <a:cs typeface="Arial" pitchFamily="34" charset="0"/>
              </a:rPr>
              <a:t>Over-valued</a:t>
            </a:r>
            <a:endParaRPr lang="en-GB" sz="1200" dirty="0">
              <a:latin typeface="Arial" pitchFamily="34" charset="0"/>
              <a:cs typeface="Arial" pitchFamily="34" charset="0"/>
            </a:endParaRPr>
          </a:p>
        </cdr:txBody>
      </cdr:sp>
      <cdr:sp macro="" textlink="">
        <cdr:nvSpPr>
          <cdr:cNvPr id="7" name="TextBox 1"/>
          <cdr:cNvSpPr txBox="1"/>
        </cdr:nvSpPr>
        <cdr:spPr>
          <a:xfrm xmlns:a="http://schemas.openxmlformats.org/drawingml/2006/main">
            <a:off x="1340003" y="1242718"/>
            <a:ext cx="717178" cy="1677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dirty="0" smtClean="0">
                <a:latin typeface="Arial" pitchFamily="34" charset="0"/>
                <a:cs typeface="Arial" pitchFamily="34" charset="0"/>
              </a:rPr>
              <a:t>Under-valued</a:t>
            </a:r>
            <a:endParaRPr lang="en-GB" sz="1200" dirty="0">
              <a:latin typeface="Arial" pitchFamily="34" charset="0"/>
              <a:cs typeface="Arial" pitchFamily="34" charset="0"/>
            </a:endParaRPr>
          </a:p>
        </cdr:txBody>
      </cdr:sp>
    </cdr:grpSp>
  </cdr:relSizeAnchor>
</c:userShapes>
</file>

<file path=ppt/drawings/drawing4.xml><?xml version="1.0" encoding="utf-8"?>
<c:userShapes xmlns:c="http://schemas.openxmlformats.org/drawingml/2006/chart">
  <cdr:relSizeAnchor xmlns:cdr="http://schemas.openxmlformats.org/drawingml/2006/chartDrawing">
    <cdr:from>
      <cdr:x>0.0675</cdr:x>
      <cdr:y>0.1336</cdr:y>
    </cdr:from>
    <cdr:to>
      <cdr:x>0.98845</cdr:x>
      <cdr:y>0.23579</cdr:y>
    </cdr:to>
    <cdr:grpSp>
      <cdr:nvGrpSpPr>
        <cdr:cNvPr id="6" name="Group 5"/>
        <cdr:cNvGrpSpPr/>
      </cdr:nvGrpSpPr>
      <cdr:grpSpPr>
        <a:xfrm xmlns:a="http://schemas.openxmlformats.org/drawingml/2006/main">
          <a:off x="416172" y="604849"/>
          <a:ext cx="5678128" cy="462646"/>
          <a:chOff x="408157" y="419600"/>
          <a:chExt cx="5754518" cy="428296"/>
        </a:xfrm>
      </cdr:grpSpPr>
      <cdr:sp macro="" textlink="">
        <cdr:nvSpPr>
          <cdr:cNvPr id="2" name="Right Brace 1"/>
          <cdr:cNvSpPr/>
        </cdr:nvSpPr>
        <cdr:spPr>
          <a:xfrm xmlns:a="http://schemas.openxmlformats.org/drawingml/2006/main" rot="16200000">
            <a:off x="1160244" y="-90957"/>
            <a:ext cx="161864" cy="1666038"/>
          </a:xfrm>
          <a:prstGeom xmlns:a="http://schemas.openxmlformats.org/drawingml/2006/main" prst="righ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3" name="Right Brace 2"/>
          <cdr:cNvSpPr/>
        </cdr:nvSpPr>
        <cdr:spPr>
          <a:xfrm xmlns:a="http://schemas.openxmlformats.org/drawingml/2006/main" rot="16200000">
            <a:off x="4065115" y="-1249664"/>
            <a:ext cx="201661" cy="3993459"/>
          </a:xfrm>
          <a:prstGeom xmlns:a="http://schemas.openxmlformats.org/drawingml/2006/main" prst="rightBrace">
            <a:avLst/>
          </a:prstGeom>
          <a:noFill xmlns:a="http://schemas.openxmlformats.org/drawingml/2006/main"/>
          <a:ln xmlns:a="http://schemas.openxmlformats.org/drawingml/2006/main" w="12700"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sp macro="" textlink="">
        <cdr:nvSpPr>
          <cdr:cNvPr id="4" name="TextBox 3"/>
          <cdr:cNvSpPr txBox="1"/>
        </cdr:nvSpPr>
        <cdr:spPr>
          <a:xfrm xmlns:a="http://schemas.openxmlformats.org/drawingml/2006/main">
            <a:off x="965557" y="436369"/>
            <a:ext cx="514350" cy="2720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b="1" dirty="0">
                <a:latin typeface="Arial" pitchFamily="34" charset="0"/>
                <a:cs typeface="Arial" pitchFamily="34" charset="0"/>
              </a:rPr>
              <a:t>Africa</a:t>
            </a:r>
          </a:p>
        </cdr:txBody>
      </cdr:sp>
      <cdr:sp macro="" textlink="">
        <cdr:nvSpPr>
          <cdr:cNvPr id="5" name="TextBox 1"/>
          <cdr:cNvSpPr txBox="1"/>
        </cdr:nvSpPr>
        <cdr:spPr>
          <a:xfrm xmlns:a="http://schemas.openxmlformats.org/drawingml/2006/main">
            <a:off x="3568506" y="419600"/>
            <a:ext cx="1171575" cy="2720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b="1" dirty="0">
                <a:latin typeface="Arial" pitchFamily="34" charset="0"/>
                <a:cs typeface="Arial" pitchFamily="34" charset="0"/>
              </a:rPr>
              <a:t>Frontier</a:t>
            </a:r>
            <a:r>
              <a:rPr lang="en-GB" sz="1200" b="1" baseline="0" dirty="0">
                <a:latin typeface="Arial" pitchFamily="34" charset="0"/>
                <a:cs typeface="Arial" pitchFamily="34" charset="0"/>
              </a:rPr>
              <a:t> Markets</a:t>
            </a:r>
            <a:endParaRPr lang="en-GB" sz="1200" b="1" dirty="0">
              <a:latin typeface="Arial" pitchFamily="34" charset="0"/>
              <a:cs typeface="Arial" pitchFamily="34" charset="0"/>
            </a:endParaRPr>
          </a:p>
        </cdr:txBody>
      </cdr:sp>
    </cdr:grpSp>
  </cdr:relSizeAnchor>
</c:userShapes>
</file>

<file path=ppt/drawings/drawing5.xml><?xml version="1.0" encoding="utf-8"?>
<c:userShapes xmlns:c="http://schemas.openxmlformats.org/drawingml/2006/chart">
  <cdr:relSizeAnchor xmlns:cdr="http://schemas.openxmlformats.org/drawingml/2006/chartDrawing">
    <cdr:from>
      <cdr:x>0.80873</cdr:x>
      <cdr:y>0.17073</cdr:y>
    </cdr:from>
    <cdr:to>
      <cdr:x>0.94601</cdr:x>
      <cdr:y>0.42444</cdr:y>
    </cdr:to>
    <cdr:grpSp>
      <cdr:nvGrpSpPr>
        <cdr:cNvPr id="5" name="Group 4"/>
        <cdr:cNvGrpSpPr/>
      </cdr:nvGrpSpPr>
      <cdr:grpSpPr>
        <a:xfrm xmlns:a="http://schemas.openxmlformats.org/drawingml/2006/main">
          <a:off x="4986235" y="756076"/>
          <a:ext cx="846401" cy="1123553"/>
          <a:chOff x="3705226" y="505754"/>
          <a:chExt cx="628963" cy="751547"/>
        </a:xfrm>
      </cdr:grpSpPr>
      <cdr:sp macro="" textlink="">
        <cdr:nvSpPr>
          <cdr:cNvPr id="3" name="Straight Arrow Connector 2"/>
          <cdr:cNvSpPr/>
        </cdr:nvSpPr>
        <cdr:spPr>
          <a:xfrm xmlns:a="http://schemas.openxmlformats.org/drawingml/2006/main" flipH="1">
            <a:off x="3838578" y="842920"/>
            <a:ext cx="174560" cy="414381"/>
          </a:xfrm>
          <a:prstGeom xmlns:a="http://schemas.openxmlformats.org/drawingml/2006/main" prst="straightConnector1">
            <a:avLst/>
          </a:prstGeom>
          <a:ln xmlns:a="http://schemas.openxmlformats.org/drawingml/2006/main" w="15875">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4" name="TextBox 3"/>
          <cdr:cNvSpPr txBox="1"/>
        </cdr:nvSpPr>
        <cdr:spPr>
          <a:xfrm xmlns:a="http://schemas.openxmlformats.org/drawingml/2006/main">
            <a:off x="3705226" y="505754"/>
            <a:ext cx="628963" cy="33716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GB" sz="1200" dirty="0" err="1" smtClean="0">
                <a:latin typeface="Arial" pitchFamily="34" charset="0"/>
                <a:cs typeface="Arial" pitchFamily="34" charset="0"/>
              </a:rPr>
              <a:t>Pres.Buhari</a:t>
            </a:r>
            <a:r>
              <a:rPr lang="en-GB" sz="1200" dirty="0" smtClean="0">
                <a:latin typeface="Arial" pitchFamily="34" charset="0"/>
                <a:cs typeface="Arial" pitchFamily="34" charset="0"/>
              </a:rPr>
              <a:t> </a:t>
            </a:r>
            <a:endParaRPr lang="en-GB" sz="1200" dirty="0">
              <a:latin typeface="Arial" pitchFamily="34" charset="0"/>
              <a:cs typeface="Arial" pitchFamily="34" charset="0"/>
            </a:endParaRPr>
          </a:p>
          <a:p xmlns:a="http://schemas.openxmlformats.org/drawingml/2006/main">
            <a:r>
              <a:rPr lang="en-GB" sz="1200" dirty="0">
                <a:latin typeface="Arial" pitchFamily="34" charset="0"/>
                <a:cs typeface="Arial" pitchFamily="34" charset="0"/>
              </a:rPr>
              <a:t>takes</a:t>
            </a:r>
            <a:r>
              <a:rPr lang="en-GB" sz="1200" baseline="0" dirty="0">
                <a:latin typeface="Arial" pitchFamily="34" charset="0"/>
                <a:cs typeface="Arial" pitchFamily="34" charset="0"/>
              </a:rPr>
              <a:t> office</a:t>
            </a:r>
            <a:endParaRPr lang="en-GB" sz="1200" dirty="0">
              <a:latin typeface="Arial" pitchFamily="34" charset="0"/>
              <a:cs typeface="Arial" pitchFamily="34" charset="0"/>
            </a:endParaRP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8C574F4-40E8-4CF2-A8B8-CC0D8167E1EA}" type="datetimeFigureOut">
              <a:rPr lang="en-GB" smtClean="0"/>
              <a:pPr/>
              <a:t>24/08/2016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FC0C100-8C37-43B8-87F7-ED5D991EC00B}" type="slidenum">
              <a:rPr lang="en-GB" smtClean="0"/>
              <a:pPr/>
              <a:t>‹#›</a:t>
            </a:fld>
            <a:endParaRPr lang="en-GB" dirty="0"/>
          </a:p>
        </p:txBody>
      </p:sp>
    </p:spTree>
    <p:extLst>
      <p:ext uri="{BB962C8B-B14F-4D97-AF65-F5344CB8AC3E}">
        <p14:creationId xmlns="" xmlns:p14="http://schemas.microsoft.com/office/powerpoint/2010/main" val="164913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a:t>
            </a:fld>
            <a:endParaRPr lang="en-GB" dirty="0"/>
          </a:p>
        </p:txBody>
      </p:sp>
    </p:spTree>
    <p:extLst>
      <p:ext uri="{BB962C8B-B14F-4D97-AF65-F5344CB8AC3E}">
        <p14:creationId xmlns="" xmlns:p14="http://schemas.microsoft.com/office/powerpoint/2010/main" val="494158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endParaRPr lang="en-GB" i="0" baseline="0" dirty="0" smtClean="0"/>
          </a:p>
          <a:p>
            <a:endParaRPr lang="en-GB" i="0" baseline="0" dirty="0" smtClean="0"/>
          </a:p>
        </p:txBody>
      </p:sp>
      <p:sp>
        <p:nvSpPr>
          <p:cNvPr id="4" name="Slide Number Placeholder 3"/>
          <p:cNvSpPr>
            <a:spLocks noGrp="1"/>
          </p:cNvSpPr>
          <p:nvPr>
            <p:ph type="sldNum" sz="quarter" idx="10"/>
          </p:nvPr>
        </p:nvSpPr>
        <p:spPr/>
        <p:txBody>
          <a:bodyPr/>
          <a:lstStyle/>
          <a:p>
            <a:fld id="{FFC0C100-8C37-43B8-87F7-ED5D991EC00B}"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latin typeface="Consolas" pitchFamily="49" charset="0"/>
                <a:cs typeface="Consolas" pitchFamily="49" charset="0"/>
              </a:rPr>
              <a:t>The problems here are almost</a:t>
            </a:r>
            <a:r>
              <a:rPr lang="en-GB" sz="1000" baseline="0" dirty="0" smtClean="0">
                <a:latin typeface="Consolas" pitchFamily="49" charset="0"/>
                <a:cs typeface="Consolas" pitchFamily="49" charset="0"/>
              </a:rPr>
              <a:t> intractable, and I’m trying to focus on what planning commissioners and lawmakers can actually do. Broadly, I think 4 things are required (only some of which planning commissioners can influence):</a:t>
            </a:r>
          </a:p>
          <a:p>
            <a:endParaRPr lang="en-GB" sz="1000" baseline="0" dirty="0" smtClean="0">
              <a:latin typeface="Consolas" pitchFamily="49" charset="0"/>
              <a:cs typeface="Consolas" pitchFamily="49" charset="0"/>
            </a:endParaRPr>
          </a:p>
          <a:p>
            <a:pPr marL="228600" indent="-228600">
              <a:buAutoNum type="arabicPeriod"/>
            </a:pPr>
            <a:r>
              <a:rPr lang="en-GB" sz="1000" b="1" baseline="0" dirty="0" smtClean="0">
                <a:latin typeface="Consolas" pitchFamily="49" charset="0"/>
                <a:cs typeface="Consolas" pitchFamily="49" charset="0"/>
              </a:rPr>
              <a:t>Stop the accumulation of arrears to JV partners</a:t>
            </a:r>
            <a:r>
              <a:rPr lang="en-GB" sz="1000" baseline="0" dirty="0" smtClean="0">
                <a:latin typeface="Consolas" pitchFamily="49" charset="0"/>
                <a:cs typeface="Consolas" pitchFamily="49" charset="0"/>
              </a:rPr>
              <a:t>. O&amp;G companies are already struggling with low oil price environment; if the NNPC keeps reneging on their share of the </a:t>
            </a:r>
            <a:r>
              <a:rPr lang="en-GB" sz="1000" baseline="0" dirty="0" err="1" smtClean="0">
                <a:latin typeface="Consolas" pitchFamily="49" charset="0"/>
                <a:cs typeface="Consolas" pitchFamily="49" charset="0"/>
              </a:rPr>
              <a:t>capex</a:t>
            </a:r>
            <a:r>
              <a:rPr lang="en-GB" sz="1000" baseline="0" dirty="0" smtClean="0">
                <a:latin typeface="Consolas" pitchFamily="49" charset="0"/>
                <a:cs typeface="Consolas" pitchFamily="49" charset="0"/>
              </a:rPr>
              <a:t>, there will be no </a:t>
            </a:r>
            <a:r>
              <a:rPr lang="en-GB" sz="1000" baseline="0" dirty="0" err="1" smtClean="0">
                <a:latin typeface="Consolas" pitchFamily="49" charset="0"/>
                <a:cs typeface="Consolas" pitchFamily="49" charset="0"/>
              </a:rPr>
              <a:t>capex</a:t>
            </a:r>
            <a:r>
              <a:rPr lang="en-GB" sz="1000" baseline="0" dirty="0" smtClean="0">
                <a:latin typeface="Consolas" pitchFamily="49" charset="0"/>
                <a:cs typeface="Consolas" pitchFamily="49" charset="0"/>
              </a:rPr>
              <a:t>, production will fall, and federation revenues will decline, impairing the government's ability to support the power sector.</a:t>
            </a:r>
          </a:p>
          <a:p>
            <a:pPr marL="228600" indent="-228600">
              <a:buAutoNum type="arabicPeriod"/>
            </a:pPr>
            <a:r>
              <a:rPr lang="en-GB" sz="1000" b="1" baseline="0" dirty="0" smtClean="0">
                <a:latin typeface="Consolas" pitchFamily="49" charset="0"/>
                <a:cs typeface="Consolas" pitchFamily="49" charset="0"/>
              </a:rPr>
              <a:t>Raise fresh capital to pay off arrears to </a:t>
            </a:r>
            <a:r>
              <a:rPr lang="en-GB" sz="1000" b="1" baseline="0" dirty="0" err="1" smtClean="0">
                <a:latin typeface="Consolas" pitchFamily="49" charset="0"/>
                <a:cs typeface="Consolas" pitchFamily="49" charset="0"/>
              </a:rPr>
              <a:t>Gencos</a:t>
            </a:r>
            <a:r>
              <a:rPr lang="en-GB" sz="1000" baseline="0" dirty="0" smtClean="0">
                <a:latin typeface="Consolas" pitchFamily="49" charset="0"/>
                <a:cs typeface="Consolas" pitchFamily="49" charset="0"/>
              </a:rPr>
              <a:t>. These are N235bn and building. The higher the tariffs go (as they are bound to do) the more quickly they will build. I’ve read estimates that the rate of accumulation will likely be N30bn/month post the </a:t>
            </a:r>
            <a:r>
              <a:rPr lang="en-GB" sz="1000" baseline="0" dirty="0" err="1" smtClean="0">
                <a:latin typeface="Consolas" pitchFamily="49" charset="0"/>
                <a:cs typeface="Consolas" pitchFamily="49" charset="0"/>
              </a:rPr>
              <a:t>deval</a:t>
            </a:r>
            <a:r>
              <a:rPr lang="en-GB" sz="1000" baseline="0" dirty="0" smtClean="0">
                <a:latin typeface="Consolas" pitchFamily="49" charset="0"/>
                <a:cs typeface="Consolas" pitchFamily="49" charset="0"/>
              </a:rPr>
              <a:t>. This is more than NBET can handle with current levels of capitalisation.  And until these backlogs are paid, no one is going to invest in new generation capacity.</a:t>
            </a:r>
          </a:p>
          <a:p>
            <a:pPr marL="228600" indent="-228600">
              <a:buAutoNum type="arabicPeriod"/>
            </a:pPr>
            <a:r>
              <a:rPr lang="en-GB" sz="1000" b="1" baseline="0" dirty="0" smtClean="0">
                <a:latin typeface="Consolas" pitchFamily="49" charset="0"/>
                <a:cs typeface="Consolas" pitchFamily="49" charset="0"/>
              </a:rPr>
              <a:t>Force Disco owners to make stipulated investments in metering</a:t>
            </a:r>
            <a:r>
              <a:rPr lang="en-GB" sz="1000" baseline="0" dirty="0" smtClean="0">
                <a:latin typeface="Consolas" pitchFamily="49" charset="0"/>
                <a:cs typeface="Consolas" pitchFamily="49" charset="0"/>
              </a:rPr>
              <a:t>. What I’m told is that many disco owners have failed to honour their terms of the agreement, both in investing in metering and upgrading the old infrastructure. Until this failure in the value chain is addressed, collection rates will never be good enough to achieve cost recovery, and the government/NBET will always be on the hook for the shortfall.</a:t>
            </a:r>
          </a:p>
          <a:p>
            <a:pPr marL="228600" indent="-228600">
              <a:buAutoNum type="arabicPeriod"/>
            </a:pPr>
            <a:r>
              <a:rPr lang="en-GB" sz="1000" b="1" baseline="0" dirty="0" smtClean="0">
                <a:latin typeface="Consolas" pitchFamily="49" charset="0"/>
                <a:cs typeface="Consolas" pitchFamily="49" charset="0"/>
              </a:rPr>
              <a:t>Resolve gas supply issues</a:t>
            </a:r>
            <a:r>
              <a:rPr lang="en-GB" sz="1000" baseline="0" dirty="0" smtClean="0">
                <a:latin typeface="Consolas" pitchFamily="49" charset="0"/>
                <a:cs typeface="Consolas" pitchFamily="49" charset="0"/>
              </a:rPr>
              <a:t>. This applies especially to the 10 IPPs under the NDPHC – the infrastructure to get the gas in is still not there – it also raises lots of security/local community issues.</a:t>
            </a:r>
          </a:p>
          <a:p>
            <a:pPr marL="228600" indent="-228600">
              <a:buNone/>
            </a:pPr>
            <a:endParaRPr lang="en-GB" sz="1000" baseline="0" dirty="0" smtClean="0">
              <a:latin typeface="Consolas" pitchFamily="49" charset="0"/>
              <a:cs typeface="Consolas" pitchFamily="49" charset="0"/>
            </a:endParaRPr>
          </a:p>
          <a:p>
            <a:pPr marL="228600" indent="-228600">
              <a:buAutoNum type="arabicPeriod"/>
            </a:pPr>
            <a:endParaRPr lang="en-GB" baseline="0" dirty="0" smtClean="0"/>
          </a:p>
        </p:txBody>
      </p:sp>
      <p:sp>
        <p:nvSpPr>
          <p:cNvPr id="4" name="Slide Number Placeholder 3"/>
          <p:cNvSpPr>
            <a:spLocks noGrp="1"/>
          </p:cNvSpPr>
          <p:nvPr>
            <p:ph type="sldNum" sz="quarter" idx="10"/>
          </p:nvPr>
        </p:nvSpPr>
        <p:spPr/>
        <p:txBody>
          <a:bodyPr/>
          <a:lstStyle/>
          <a:p>
            <a:fld id="{FFC0C100-8C37-43B8-87F7-ED5D991EC00B}"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20</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5294354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5148064" y="6320353"/>
            <a:ext cx="3675889" cy="276999"/>
          </a:xfrm>
          <a:prstGeom prst="rect">
            <a:avLst/>
          </a:prstGeom>
        </p:spPr>
        <p:txBody>
          <a:bodyPr wrap="square">
            <a:spAutoFit/>
          </a:bodyPr>
          <a:lstStyle/>
          <a:p>
            <a:pPr algn="r"/>
            <a:r>
              <a:rPr lang="en-US" sz="1200" dirty="0" smtClean="0">
                <a:solidFill>
                  <a:schemeClr val="tx1">
                    <a:lumMod val="65000"/>
                    <a:lumOff val="35000"/>
                  </a:schemeClr>
                </a:solidFill>
                <a:latin typeface="Arail"/>
              </a:rPr>
              <a:t>Muhammad</a:t>
            </a:r>
            <a:r>
              <a:rPr lang="en-US" sz="1200" baseline="0" dirty="0" smtClean="0">
                <a:solidFill>
                  <a:schemeClr val="tx1">
                    <a:lumMod val="65000"/>
                    <a:lumOff val="35000"/>
                  </a:schemeClr>
                </a:solidFill>
                <a:latin typeface="Arail"/>
              </a:rPr>
              <a:t> Sanusi II</a:t>
            </a:r>
            <a:r>
              <a:rPr lang="en-US" sz="1200" dirty="0" smtClean="0">
                <a:solidFill>
                  <a:schemeClr val="tx1">
                    <a:lumMod val="65000"/>
                    <a:lumOff val="35000"/>
                  </a:schemeClr>
                </a:solidFill>
                <a:latin typeface="Arail"/>
              </a:rPr>
              <a:t>    |    August</a:t>
            </a:r>
            <a:r>
              <a:rPr lang="en-US" sz="1200" baseline="0" dirty="0" smtClean="0">
                <a:solidFill>
                  <a:schemeClr val="tx1">
                    <a:lumMod val="65000"/>
                    <a:lumOff val="35000"/>
                  </a:schemeClr>
                </a:solidFill>
                <a:latin typeface="Arail"/>
              </a:rPr>
              <a:t> </a:t>
            </a:r>
            <a:r>
              <a:rPr lang="en-US" sz="1200" dirty="0" smtClean="0">
                <a:solidFill>
                  <a:schemeClr val="tx1">
                    <a:lumMod val="65000"/>
                    <a:lumOff val="35000"/>
                  </a:schemeClr>
                </a:solidFill>
                <a:latin typeface="Arail"/>
              </a:rPr>
              <a:t>2016</a:t>
            </a:r>
            <a:endParaRPr lang="en-US" sz="1200" dirty="0">
              <a:solidFill>
                <a:schemeClr val="tx1">
                  <a:lumMod val="65000"/>
                  <a:lumOff val="35000"/>
                </a:schemeClr>
              </a:solidFill>
              <a:latin typeface="Arail"/>
            </a:endParaRPr>
          </a:p>
        </p:txBody>
      </p:sp>
      <p:sp>
        <p:nvSpPr>
          <p:cNvPr id="10" name="Rectangle 9"/>
          <p:cNvSpPr/>
          <p:nvPr userDrawn="1"/>
        </p:nvSpPr>
        <p:spPr>
          <a:xfrm>
            <a:off x="395536" y="332656"/>
            <a:ext cx="8352928" cy="6264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cxnSp>
        <p:nvCxnSpPr>
          <p:cNvPr id="8" name="Straight Connector 7"/>
          <p:cNvCxnSpPr/>
          <p:nvPr userDrawn="1"/>
        </p:nvCxnSpPr>
        <p:spPr>
          <a:xfrm>
            <a:off x="611560" y="6453336"/>
            <a:ext cx="504056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0" y="404813"/>
            <a:ext cx="107504" cy="1295400"/>
          </a:xfrm>
          <a:prstGeom prst="rect">
            <a:avLst/>
          </a:prstGeom>
          <a:solidFill>
            <a:srgbClr val="E2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n>
                <a:solidFill>
                  <a:srgbClr val="FB2929"/>
                </a:solidFill>
              </a:ln>
              <a:solidFill>
                <a:srgbClr val="42B5CC"/>
              </a:solidFill>
            </a:endParaRPr>
          </a:p>
        </p:txBody>
      </p:sp>
    </p:spTree>
    <p:extLst>
      <p:ext uri="{BB962C8B-B14F-4D97-AF65-F5344CB8AC3E}">
        <p14:creationId xmlns="" xmlns:p14="http://schemas.microsoft.com/office/powerpoint/2010/main" val="1991702504"/>
      </p:ext>
    </p:extLst>
  </p:cSld>
  <p:clrMap bg1="lt1" tx1="dk1" bg2="lt2" tx2="dk2" accent1="accent1" accent2="accent2" accent3="accent3" accent4="accent4" accent5="accent5" accent6="accent6" hlink="hlink" folHlink="folHlink"/>
  <p:sldLayoutIdLst>
    <p:sldLayoutId id="2147483708" r:id="rId1"/>
    <p:sldLayoutId id="2147483707"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chart" Target="../charts/chart9.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tags" Target="../tags/tag23.xml"/><Relationship Id="rId7" Type="http://schemas.openxmlformats.org/officeDocument/2006/relationships/chart" Target="../charts/chart10.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chart" Target="../charts/chart12.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chart" Target="../charts/chart13.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chart" Target="../charts/chart14.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chart" Target="../charts/chart15.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chart" Target="../charts/chart16.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chart" Target="../charts/chart17.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chart" Target="../charts/chart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5.xml"/><Relationship Id="rId7" Type="http://schemas.openxmlformats.org/officeDocument/2006/relationships/chart" Target="../charts/char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chart" Target="../charts/chart4.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chart" Target="../charts/chart5.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chart" Target="../charts/chart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chart" Target="../charts/chart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chart" Target="../charts/chart8.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49660" y="4871482"/>
            <a:ext cx="7434708" cy="861774"/>
          </a:xfrm>
          <a:prstGeom prst="rect">
            <a:avLst/>
          </a:prstGeom>
          <a:ln>
            <a:noFill/>
          </a:ln>
        </p:spPr>
        <p:txBody>
          <a:bodyPr wrap="square">
            <a:spAutoFit/>
          </a:bodyPr>
          <a:lstStyle/>
          <a:p>
            <a:endParaRPr lang="en-US" b="1" dirty="0" smtClean="0">
              <a:solidFill>
                <a:srgbClr val="525252"/>
              </a:solidFill>
              <a:latin typeface="Arial" pitchFamily="34" charset="0"/>
            </a:endParaRPr>
          </a:p>
          <a:p>
            <a:r>
              <a:rPr lang="en-US" sz="1600" b="1" dirty="0" smtClean="0">
                <a:solidFill>
                  <a:srgbClr val="525252"/>
                </a:solidFill>
                <a:latin typeface="Arial" pitchFamily="34" charset="0"/>
              </a:rPr>
              <a:t>His Highness Muhammad Sanusi II, Emir of Kano</a:t>
            </a:r>
          </a:p>
          <a:p>
            <a:r>
              <a:rPr lang="en-US" sz="1600" dirty="0" smtClean="0">
                <a:solidFill>
                  <a:srgbClr val="525252"/>
                </a:solidFill>
                <a:latin typeface="Arial" pitchFamily="34" charset="0"/>
              </a:rPr>
              <a:t>August 2016</a:t>
            </a:r>
            <a:endParaRPr lang="en-US" sz="1600" b="1" dirty="0" smtClean="0">
              <a:solidFill>
                <a:srgbClr val="525252"/>
              </a:solidFill>
              <a:latin typeface="Arial" pitchFamily="34" charset="0"/>
            </a:endParaRPr>
          </a:p>
        </p:txBody>
      </p:sp>
      <p:pic>
        <p:nvPicPr>
          <p:cNvPr id="10242" name="Picture 2" descr="https://upload.wikimedia.org/wikipedia/commons/thumb/8/86/Locator_map_of_Nigeria_in_Africa.svg/2000px-Locator_map_of_Nigeria_in_Africa.svg.png"/>
          <p:cNvPicPr>
            <a:picLocks noChangeAspect="1" noChangeArrowheads="1"/>
          </p:cNvPicPr>
          <p:nvPr/>
        </p:nvPicPr>
        <p:blipFill>
          <a:blip r:embed="rId3" cstate="print"/>
          <a:srcRect/>
          <a:stretch>
            <a:fillRect/>
          </a:stretch>
        </p:blipFill>
        <p:spPr bwMode="auto">
          <a:xfrm>
            <a:off x="467544" y="1340768"/>
            <a:ext cx="1988840" cy="1988840"/>
          </a:xfrm>
          <a:prstGeom prst="rect">
            <a:avLst/>
          </a:prstGeom>
          <a:noFill/>
        </p:spPr>
      </p:pic>
      <p:sp>
        <p:nvSpPr>
          <p:cNvPr id="4" name="Rectangle 3"/>
          <p:cNvSpPr/>
          <p:nvPr/>
        </p:nvSpPr>
        <p:spPr>
          <a:xfrm>
            <a:off x="449660" y="3509134"/>
            <a:ext cx="7434708" cy="1692771"/>
          </a:xfrm>
          <a:prstGeom prst="rect">
            <a:avLst/>
          </a:prstGeom>
          <a:ln>
            <a:noFill/>
          </a:ln>
        </p:spPr>
        <p:txBody>
          <a:bodyPr wrap="square">
            <a:spAutoFit/>
          </a:bodyPr>
          <a:lstStyle/>
          <a:p>
            <a:r>
              <a:rPr lang="en-US" sz="3200" b="1" dirty="0" smtClean="0">
                <a:solidFill>
                  <a:srgbClr val="525252"/>
                </a:solidFill>
                <a:latin typeface="Arial" pitchFamily="34" charset="0"/>
              </a:rPr>
              <a:t>Nigeria </a:t>
            </a:r>
          </a:p>
          <a:p>
            <a:r>
              <a:rPr lang="en-US" b="1" dirty="0" smtClean="0">
                <a:solidFill>
                  <a:schemeClr val="accent2">
                    <a:lumMod val="75000"/>
                  </a:schemeClr>
                </a:solidFill>
                <a:latin typeface="Arial" pitchFamily="34" charset="0"/>
              </a:rPr>
              <a:t>The Search for a New Growth Model</a:t>
            </a:r>
          </a:p>
          <a:p>
            <a:r>
              <a:rPr lang="en-US" sz="1600" dirty="0" smtClean="0">
                <a:solidFill>
                  <a:srgbClr val="525252"/>
                </a:solidFill>
                <a:latin typeface="Arial" pitchFamily="34" charset="0"/>
              </a:rPr>
              <a:t>Meetings of the Joint Planning Board (JPB) &amp; National Council on Development Planning (NCDP)</a:t>
            </a:r>
          </a:p>
          <a:p>
            <a:endParaRPr lang="en-US" dirty="0">
              <a:solidFill>
                <a:srgbClr val="525252"/>
              </a:solidFill>
              <a:latin typeface="Arial" pitchFamily="34" charset="0"/>
            </a:endParaRPr>
          </a:p>
        </p:txBody>
      </p:sp>
    </p:spTree>
    <p:extLst>
      <p:ext uri="{BB962C8B-B14F-4D97-AF65-F5344CB8AC3E}">
        <p14:creationId xmlns="" xmlns:p14="http://schemas.microsoft.com/office/powerpoint/2010/main" val="4239459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Road Ahead: What Are Nigeria’s Options?</a:t>
            </a:r>
          </a:p>
          <a:p>
            <a:r>
              <a:rPr lang="en-GB" sz="1600" dirty="0" smtClean="0">
                <a:solidFill>
                  <a:srgbClr val="525252"/>
                </a:solidFill>
                <a:latin typeface="Arial" pitchFamily="34" charset="0"/>
              </a:rPr>
              <a:t>But it’s not all about oil (or the FGN)</a:t>
            </a:r>
          </a:p>
        </p:txBody>
      </p:sp>
      <p:sp>
        <p:nvSpPr>
          <p:cNvPr id="6" name="2039315831.625403.125165.6251"/>
          <p:cNvSpPr>
            <a:spLocks noChangeArrowheads="1"/>
          </p:cNvSpPr>
          <p:nvPr>
            <p:custDataLst>
              <p:tags r:id="rId1"/>
            </p:custDataLst>
          </p:nvPr>
        </p:nvSpPr>
        <p:spPr bwMode="gray">
          <a:xfrm>
            <a:off x="467544" y="1340768"/>
            <a:ext cx="1819450" cy="49685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good news for Nigeria is that it’s not all about  the public sector – or even about oil.</a:t>
            </a:r>
          </a:p>
          <a:p>
            <a:pPr marL="171450" lvl="1" indent="-171450" defTabSz="1019175">
              <a:buClr>
                <a:srgbClr val="042556"/>
              </a:buClr>
              <a:buFont typeface="Wingdings" pitchFamily="2" charset="2"/>
              <a:buChar char="§"/>
            </a:pPr>
            <a:endParaRPr lang="en-GB" sz="1100" dirty="0" smtClean="0">
              <a:solidFill>
                <a:schemeClr val="accent3">
                  <a:lumMod val="75000"/>
                </a:schemeClr>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On a per capita basis, Nigeria is a marginal producer. If the entirety of its oil reserves were sold tomorrow, the proceeds would only add  about US$1,164 per head compared to GDP/capita of US$2,929 for FY2016f.</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For Nigeria, oil wealth was never the difference between rich and poor. At best, it would take the country to middle income status.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 better way to think about the influence of oil is as the country’s working capital. If it can be replaced with capital from another source, growth can be re-started.</a:t>
            </a:r>
            <a:endParaRPr lang="en-GB" sz="1100" dirty="0" smtClean="0">
              <a:solidFill>
                <a:srgbClr val="000000"/>
              </a:solidFill>
              <a:latin typeface="Arial" pitchFamily="34" charset="0"/>
              <a:cs typeface="Arial" pitchFamily="34" charset="0"/>
            </a:endParaRPr>
          </a:p>
        </p:txBody>
      </p:sp>
      <p:grpSp>
        <p:nvGrpSpPr>
          <p:cNvPr id="7" name="Group 6"/>
          <p:cNvGrpSpPr/>
          <p:nvPr/>
        </p:nvGrpSpPr>
        <p:grpSpPr>
          <a:xfrm>
            <a:off x="2573778" y="1538790"/>
            <a:ext cx="6048672" cy="4410490"/>
            <a:chOff x="0" y="0"/>
            <a:chExt cx="4305300" cy="3040785"/>
          </a:xfrm>
        </p:grpSpPr>
        <p:grpSp>
          <p:nvGrpSpPr>
            <p:cNvPr id="8" name="Group 25"/>
            <p:cNvGrpSpPr/>
            <p:nvPr/>
          </p:nvGrpSpPr>
          <p:grpSpPr>
            <a:xfrm>
              <a:off x="0" y="0"/>
              <a:ext cx="4305300" cy="3040785"/>
              <a:chOff x="0" y="0"/>
              <a:chExt cx="4305300" cy="3040785"/>
            </a:xfrm>
          </p:grpSpPr>
          <p:graphicFrame>
            <p:nvGraphicFramePr>
              <p:cNvPr id="10" name="Chart 9"/>
              <p:cNvGraphicFramePr/>
              <p:nvPr/>
            </p:nvGraphicFramePr>
            <p:xfrm>
              <a:off x="0" y="0"/>
              <a:ext cx="4305300" cy="3040785"/>
            </p:xfrm>
            <a:graphic>
              <a:graphicData uri="http://schemas.openxmlformats.org/drawingml/2006/chart">
                <c:chart xmlns:c="http://schemas.openxmlformats.org/drawingml/2006/chart" xmlns:r="http://schemas.openxmlformats.org/officeDocument/2006/relationships" r:id="rId5"/>
              </a:graphicData>
            </a:graphic>
          </p:graphicFrame>
          <p:cxnSp>
            <p:nvCxnSpPr>
              <p:cNvPr id="11" name="Straight Connector 10"/>
              <p:cNvCxnSpPr/>
              <p:nvPr/>
            </p:nvCxnSpPr>
            <p:spPr>
              <a:xfrm>
                <a:off x="384402" y="757093"/>
                <a:ext cx="3805578" cy="0"/>
              </a:xfrm>
              <a:prstGeom prst="line">
                <a:avLst/>
              </a:prstGeom>
              <a:ln w="22225">
                <a:solidFill>
                  <a:srgbClr val="960000"/>
                </a:solidFill>
                <a:prstDash val="sysDash"/>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2447358" y="539460"/>
              <a:ext cx="1025071" cy="316924"/>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sz="1200" dirty="0">
                  <a:latin typeface="Arial" pitchFamily="34" charset="0"/>
                  <a:cs typeface="Arial" pitchFamily="34" charset="0"/>
                </a:rPr>
                <a:t>Upper</a:t>
              </a:r>
              <a:r>
                <a:rPr lang="en-GB" sz="1200" baseline="0" dirty="0">
                  <a:latin typeface="Arial" pitchFamily="34" charset="0"/>
                  <a:cs typeface="Arial" pitchFamily="34" charset="0"/>
                </a:rPr>
                <a:t> middle income threshold </a:t>
              </a:r>
              <a:endParaRPr lang="en-GB" sz="1200" dirty="0">
                <a:latin typeface="Arial" pitchFamily="34" charset="0"/>
                <a:cs typeface="Arial" pitchFamily="34" charset="0"/>
              </a:endParaRPr>
            </a:p>
          </p:txBody>
        </p:sp>
      </p:grpSp>
      <p:sp>
        <p:nvSpPr>
          <p:cNvPr id="12" name="Rectangle 11"/>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3" name="1158.375226.7528.875154.8751"/>
          <p:cNvSpPr>
            <a:spLocks noChangeArrowheads="1"/>
          </p:cNvSpPr>
          <p:nvPr>
            <p:custDataLst>
              <p:tags r:id="rId2"/>
            </p:custDataLst>
          </p:nvPr>
        </p:nvSpPr>
        <p:spPr bwMode="gray">
          <a:xfrm>
            <a:off x="2483768" y="5931278"/>
            <a:ext cx="6138682" cy="3780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 Exotix calculations. *NPV of Nigeria’s oil reserves estimated using total reserves of 37.2bn barrels, price of US$60/bbl, production horizon of 40 years, discount rate of 12%.</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Road Ahead: What Are Nigeria’s Options?</a:t>
            </a:r>
          </a:p>
          <a:p>
            <a:r>
              <a:rPr lang="en-GB" sz="1600" dirty="0" smtClean="0">
                <a:solidFill>
                  <a:srgbClr val="525252"/>
                </a:solidFill>
                <a:latin typeface="Arial" pitchFamily="34" charset="0"/>
              </a:rPr>
              <a:t>The difference between capital inflows and capital flight</a:t>
            </a:r>
          </a:p>
        </p:txBody>
      </p:sp>
      <p:graphicFrame>
        <p:nvGraphicFramePr>
          <p:cNvPr id="6" name="Chart 5"/>
          <p:cNvGraphicFramePr>
            <a:graphicFrameLocks/>
          </p:cNvGraphicFramePr>
          <p:nvPr/>
        </p:nvGraphicFramePr>
        <p:xfrm>
          <a:off x="524994" y="1184558"/>
          <a:ext cx="4047006" cy="34110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8" name="Chart 7"/>
          <p:cNvGraphicFramePr>
            <a:graphicFrameLocks/>
          </p:cNvGraphicFramePr>
          <p:nvPr/>
        </p:nvGraphicFramePr>
        <p:xfrm>
          <a:off x="4572000" y="1184558"/>
          <a:ext cx="4057650" cy="3430120"/>
        </p:xfrm>
        <a:graphic>
          <a:graphicData uri="http://schemas.openxmlformats.org/drawingml/2006/chart">
            <c:chart xmlns:c="http://schemas.openxmlformats.org/drawingml/2006/chart" xmlns:r="http://schemas.openxmlformats.org/officeDocument/2006/relationships" r:id="rId8"/>
          </a:graphicData>
        </a:graphic>
      </p:graphicFrame>
      <p:sp>
        <p:nvSpPr>
          <p:cNvPr id="7" name="2039315831.625403.125165.6251"/>
          <p:cNvSpPr>
            <a:spLocks noChangeArrowheads="1"/>
          </p:cNvSpPr>
          <p:nvPr>
            <p:custDataLst>
              <p:tags r:id="rId1"/>
            </p:custDataLst>
          </p:nvPr>
        </p:nvSpPr>
        <p:spPr bwMode="gray">
          <a:xfrm>
            <a:off x="683568" y="4905164"/>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What are the structural differences between Nigeria today, and the investment driven economies that are still delivering strong growth?</a:t>
            </a:r>
          </a:p>
        </p:txBody>
      </p:sp>
      <p:sp>
        <p:nvSpPr>
          <p:cNvPr id="9" name="2039315831.625403.125165.6251"/>
          <p:cNvSpPr>
            <a:spLocks noChangeArrowheads="1"/>
          </p:cNvSpPr>
          <p:nvPr>
            <p:custDataLst>
              <p:tags r:id="rId2"/>
            </p:custDataLst>
          </p:nvPr>
        </p:nvSpPr>
        <p:spPr bwMode="gray">
          <a:xfrm>
            <a:off x="2896566" y="4905164"/>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Historically, Nigeria has not been able to translate trade surpluses into domestic investment. Instead, the money has leaked off-shore. </a:t>
            </a:r>
          </a:p>
        </p:txBody>
      </p:sp>
      <p:sp>
        <p:nvSpPr>
          <p:cNvPr id="10" name="2039315831.625403.125165.6251"/>
          <p:cNvSpPr>
            <a:spLocks noChangeArrowheads="1"/>
          </p:cNvSpPr>
          <p:nvPr>
            <p:custDataLst>
              <p:tags r:id="rId3"/>
            </p:custDataLst>
          </p:nvPr>
        </p:nvSpPr>
        <p:spPr bwMode="gray">
          <a:xfrm>
            <a:off x="5056806" y="4905164"/>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Kenya has the opposite problem: capital arrives in spite of large deficits. What makes Kenya different and what does this tell us about the transition facing Nigeria?</a:t>
            </a:r>
          </a:p>
          <a:p>
            <a:pPr marL="171450" lvl="1" indent="-171450" defTabSz="1019175">
              <a:buClr>
                <a:srgbClr val="042556"/>
              </a:buClr>
            </a:pPr>
            <a:r>
              <a:rPr lang="en-GB" sz="1100" dirty="0" smtClean="0">
                <a:solidFill>
                  <a:srgbClr val="C00000"/>
                </a:solidFill>
                <a:latin typeface="Arial" pitchFamily="34" charset="0"/>
                <a:cs typeface="Arial" pitchFamily="34" charset="0"/>
              </a:rPr>
              <a:t> </a:t>
            </a:r>
          </a:p>
        </p:txBody>
      </p:sp>
      <p:sp>
        <p:nvSpPr>
          <p:cNvPr id="11" name="Rectangle 10"/>
          <p:cNvSpPr>
            <a:spLocks noChangeAspect="1"/>
          </p:cNvSpPr>
          <p:nvPr/>
        </p:nvSpPr>
        <p:spPr>
          <a:xfrm>
            <a:off x="323528" y="1184559"/>
            <a:ext cx="8397760" cy="3411070"/>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6933706" y="4614678"/>
            <a:ext cx="145471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Attracting capital, Part I: the FX regime</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6445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Nigeria has made dramatic changes to its FX regime, moving from a hard peg to a free float. These bold steps have gone a long way to restoring its credibility.</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On a trade and inflation weighted basis, the naira has gone from one of the most over-valued currencies in the world to one that is now </a:t>
            </a:r>
            <a:r>
              <a:rPr lang="en-GB" sz="1100" i="1" dirty="0" smtClean="0">
                <a:latin typeface="Arial" pitchFamily="34" charset="0"/>
                <a:cs typeface="Arial" pitchFamily="34" charset="0"/>
              </a:rPr>
              <a:t>under</a:t>
            </a:r>
            <a:r>
              <a:rPr lang="en-GB" sz="1100" dirty="0" smtClean="0">
                <a:latin typeface="Arial" pitchFamily="34" charset="0"/>
                <a:cs typeface="Arial" pitchFamily="34" charset="0"/>
              </a:rPr>
              <a:t> valued.</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 major barrier to bringing capital in from abroad has been removed; a major incentive to take capital out has also been removed.</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Bruegel</a:t>
            </a:r>
            <a:r>
              <a:rPr lang="en-GB" sz="1000" dirty="0" smtClean="0">
                <a:solidFill>
                  <a:srgbClr val="000000"/>
                </a:solidFill>
                <a:latin typeface="Arial" pitchFamily="34" charset="0"/>
                <a:cs typeface="Arial" pitchFamily="34" charset="0"/>
              </a:rPr>
              <a:t>, Bloomberg</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Attracting capital, Part II: interest rates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tandem with its currency reforms, the CBN has restored positive real interest rates.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changes have been dramatic: as recently as January, real interest rates were deeply negative in Nigeria.</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However, local currency returns are now among the most attractive in Africa, as well as the wider frontier universe.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will help draw in capital from abroad, and will incentivise locals with savings to keep their money onshore.</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Haver</a:t>
            </a:r>
            <a:r>
              <a:rPr lang="en-GB" sz="1000" dirty="0" smtClean="0">
                <a:solidFill>
                  <a:srgbClr val="000000"/>
                </a:solidFill>
                <a:latin typeface="Arial" pitchFamily="34" charset="0"/>
                <a:cs typeface="Arial" pitchFamily="34" charset="0"/>
              </a:rPr>
              <a:t>, Bloomberg, Central banks</a:t>
            </a:r>
            <a:endParaRPr lang="en-GB" sz="1000" dirty="0">
              <a:solidFill>
                <a:srgbClr val="000000"/>
              </a:solidFill>
              <a:latin typeface="Arial" pitchFamily="34" charset="0"/>
              <a:cs typeface="Arial" pitchFamily="34" charset="0"/>
            </a:endParaRPr>
          </a:p>
        </p:txBody>
      </p:sp>
      <p:graphicFrame>
        <p:nvGraphicFramePr>
          <p:cNvPr id="9" name="Chart 8"/>
          <p:cNvGraphicFramePr/>
          <p:nvPr/>
        </p:nvGraphicFramePr>
        <p:xfrm>
          <a:off x="2555776" y="1421968"/>
          <a:ext cx="6165512" cy="45273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Eliminating wasteful subsidies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a:t>
            </a:r>
            <a:r>
              <a:rPr lang="en-GB" sz="1100" dirty="0" err="1" smtClean="0">
                <a:latin typeface="Arial" pitchFamily="34" charset="0"/>
                <a:cs typeface="Arial" pitchFamily="34" charset="0"/>
              </a:rPr>
              <a:t>Buhari</a:t>
            </a:r>
            <a:r>
              <a:rPr lang="en-GB" sz="1100" dirty="0" smtClean="0">
                <a:latin typeface="Arial" pitchFamily="34" charset="0"/>
                <a:cs typeface="Arial" pitchFamily="34" charset="0"/>
              </a:rPr>
              <a:t> administration has already made great progress in stopping the fraud associated with the subsidy regime.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PMS import volumes have fallen from an average of 57 million litres/day in 2011 to 35 million litres/day in 2016. This is an achievement.</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next step should be a full and unequivocal elimination of subsidy regime.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State governments should petition for this outcome – first line deductions reduce the pool of resources available to them, too.</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National Bureau of Statistics</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555776" y="1520788"/>
          <a:ext cx="6165512" cy="442849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Addressing structural bottlenecks: start with the power sector</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1819450" cy="4392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Nigeria’s power sector reforms have stalled, and the sector is in danger of collapse unless urgent action is taken. What can the Federal and State governments do?</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t>
            </a:r>
            <a:r>
              <a:rPr lang="en-GB" sz="1100" dirty="0" err="1" smtClean="0">
                <a:latin typeface="Arial" pitchFamily="34" charset="0"/>
                <a:cs typeface="Arial" pitchFamily="34" charset="0"/>
              </a:rPr>
              <a:t>i</a:t>
            </a:r>
            <a:r>
              <a:rPr lang="en-GB" sz="1100" dirty="0" smtClean="0">
                <a:latin typeface="Arial" pitchFamily="34" charset="0"/>
                <a:cs typeface="Arial" pitchFamily="34" charset="0"/>
              </a:rPr>
              <a:t>) Petition for a specific debt raising programme to address unpaid arrears. Until this happens no new investment  can take place.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(ii) Raise public awareness about the necessity of cost-reflective tariffs, including the hike in 2016.</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(iii) Ensure that DISCO owners make the stipulated investment in metering.</a:t>
            </a: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National Bureau of Statistics</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Setting the business environment right: developing nation-wide land registry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7885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Property title is the cornerstone of  a well functioning market economy, and a requisite for the next phase of financial development and capital formation.</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Yet Nigeria remains one of the most difficult countries in which to register property. State governments can do something about this.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fact, Lagos State has already taken great strides towards simplifying the procedure of registering land by merging all relevant laws into a single piece of legislation.</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Better  tracking and management of land resources is also a key to boosting state revenue.</a:t>
            </a:r>
          </a:p>
        </p:txBody>
      </p:sp>
      <p:sp>
        <p:nvSpPr>
          <p:cNvPr id="5" name="Rectangle 4"/>
          <p:cNvSpPr>
            <a:spLocks noChangeAspect="1"/>
          </p:cNvSpPr>
          <p:nvPr/>
        </p:nvSpPr>
        <p:spPr>
          <a:xfrm>
            <a:off x="2483768" y="2420888"/>
            <a:ext cx="6408712" cy="1267966"/>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3717032"/>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Bank Doing Business Report 2016</a:t>
            </a:r>
            <a:endParaRPr lang="en-GB" sz="1000" dirty="0">
              <a:solidFill>
                <a:srgbClr val="000000"/>
              </a:solidFill>
              <a:latin typeface="Arial" pitchFamily="34" charset="0"/>
              <a:cs typeface="Arial" pitchFamily="34" charset="0"/>
            </a:endParaRPr>
          </a:p>
        </p:txBody>
      </p:sp>
      <p:graphicFrame>
        <p:nvGraphicFramePr>
          <p:cNvPr id="8" name="Table 7"/>
          <p:cNvGraphicFramePr>
            <a:graphicFrameLocks noGrp="1"/>
          </p:cNvGraphicFramePr>
          <p:nvPr/>
        </p:nvGraphicFramePr>
        <p:xfrm>
          <a:off x="2582952" y="2564904"/>
          <a:ext cx="6165512" cy="1123950"/>
        </p:xfrm>
        <a:graphic>
          <a:graphicData uri="http://schemas.openxmlformats.org/drawingml/2006/table">
            <a:tbl>
              <a:tblPr/>
              <a:tblGrid>
                <a:gridCol w="52361"/>
                <a:gridCol w="2709682"/>
                <a:gridCol w="837777"/>
                <a:gridCol w="837777"/>
                <a:gridCol w="837777"/>
                <a:gridCol w="837777"/>
                <a:gridCol w="52361"/>
              </a:tblGrid>
              <a:tr h="171450">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1" i="0" u="none" strike="noStrike" dirty="0">
                          <a:solidFill>
                            <a:srgbClr val="000000"/>
                          </a:solidFill>
                          <a:latin typeface="Arial"/>
                        </a:rPr>
                        <a:t>Lagos</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1" i="0" u="none" strike="noStrike">
                          <a:solidFill>
                            <a:srgbClr val="000000"/>
                          </a:solidFill>
                          <a:latin typeface="Arial"/>
                        </a:rPr>
                        <a:t>Kano</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1" i="0" u="none" strike="noStrike">
                          <a:solidFill>
                            <a:srgbClr val="000000"/>
                          </a:solidFill>
                          <a:latin typeface="Arial"/>
                        </a:rPr>
                        <a:t>SSA Avg</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1" i="0" u="none" strike="noStrike">
                          <a:solidFill>
                            <a:srgbClr val="000000"/>
                          </a:solidFill>
                          <a:latin typeface="Arial"/>
                        </a:rPr>
                        <a:t>OECD</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lgn="l" fontAlgn="b"/>
                      <a:r>
                        <a:rPr lang="en-GB" sz="1200" b="0" i="0" u="none" strike="noStrike">
                          <a:solidFill>
                            <a:srgbClr val="000000"/>
                          </a:solidFill>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1200" b="0" i="0" u="none" strike="noStrike" dirty="0">
                          <a:solidFill>
                            <a:srgbClr val="000000"/>
                          </a:solidFill>
                          <a:latin typeface="Arial"/>
                        </a:rPr>
                        <a:t>Procedures (number)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200" b="0" i="0" u="none" strike="noStrike">
                          <a:solidFill>
                            <a:srgbClr val="000000"/>
                          </a:solidFill>
                          <a:latin typeface="Arial"/>
                        </a:rPr>
                        <a:t>13.0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200" b="0" i="0" u="none" strike="noStrike" dirty="0">
                          <a:solidFill>
                            <a:srgbClr val="000000"/>
                          </a:solidFill>
                          <a:latin typeface="Arial"/>
                        </a:rPr>
                        <a:t>9.0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200" b="0" i="0" u="none" strike="noStrike">
                          <a:solidFill>
                            <a:srgbClr val="000000"/>
                          </a:solidFill>
                          <a:latin typeface="Arial"/>
                        </a:rPr>
                        <a:t>6.2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200" b="0" i="0" u="none" strike="noStrike">
                          <a:solidFill>
                            <a:srgbClr val="000000"/>
                          </a:solidFill>
                          <a:latin typeface="Arial"/>
                        </a:rPr>
                        <a:t>4.7</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161925">
                <a:tc>
                  <a:txBody>
                    <a:bodyPr/>
                    <a:lstStyle/>
                    <a:p>
                      <a:pPr algn="l" fontAlgn="b"/>
                      <a:r>
                        <a:rPr lang="en-GB" sz="1200" b="0" i="0" u="none" strike="noStrike">
                          <a:solidFill>
                            <a:srgbClr val="000000"/>
                          </a:solidFill>
                          <a:latin typeface="Arial"/>
                        </a:rPr>
                        <a:t> </a:t>
                      </a:r>
                    </a:p>
                  </a:txBody>
                  <a:tcPr marL="9525" marR="9525" marT="9525"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Arial"/>
                        </a:rPr>
                        <a:t>Time (days)</a:t>
                      </a:r>
                    </a:p>
                  </a:txBody>
                  <a:tcPr marL="9525" marR="9525" marT="9525"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Arial"/>
                        </a:rPr>
                        <a:t>77.0</a:t>
                      </a:r>
                    </a:p>
                  </a:txBody>
                  <a:tcPr marL="9525" marR="9525" marT="9525"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Arial"/>
                        </a:rPr>
                        <a:t>45.0</a:t>
                      </a:r>
                    </a:p>
                  </a:txBody>
                  <a:tcPr marL="9525" marR="9525" marT="9525"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Arial"/>
                        </a:rPr>
                        <a:t>57.5</a:t>
                      </a:r>
                    </a:p>
                  </a:txBody>
                  <a:tcPr marL="9525" marR="9525" marT="9525"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Arial"/>
                        </a:rPr>
                        <a:t>21.8</a:t>
                      </a:r>
                    </a:p>
                  </a:txBody>
                  <a:tcPr marL="9525" marR="9525" marT="9525"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a:noFill/>
                    </a:lnT>
                    <a:lnB>
                      <a:noFill/>
                    </a:lnB>
                    <a:solidFill>
                      <a:srgbClr val="FFFFFF"/>
                    </a:solidFill>
                  </a:tcPr>
                </a:tc>
              </a:tr>
              <a:tr h="161925">
                <a:tc>
                  <a:txBody>
                    <a:bodyPr/>
                    <a:lstStyle/>
                    <a:p>
                      <a:pPr algn="l" fontAlgn="b"/>
                      <a:r>
                        <a:rPr lang="en-GB" sz="1200" b="0" i="0" u="none" strike="noStrike">
                          <a:solidFill>
                            <a:srgbClr val="000000"/>
                          </a:solidFill>
                          <a:latin typeface="Arial"/>
                        </a:rPr>
                        <a:t> </a:t>
                      </a:r>
                    </a:p>
                  </a:txBody>
                  <a:tcPr marL="9525" marR="9525" marT="9525" marB="0" anchor="b">
                    <a:lnL>
                      <a:noFill/>
                    </a:lnL>
                    <a:lnR>
                      <a:noFill/>
                    </a:lnR>
                    <a:lnT>
                      <a:noFill/>
                    </a:lnT>
                    <a:lnB>
                      <a:noFill/>
                    </a:lnB>
                    <a:solidFill>
                      <a:srgbClr val="D8D8D8"/>
                    </a:solidFill>
                  </a:tcPr>
                </a:tc>
                <a:tc>
                  <a:txBody>
                    <a:bodyPr/>
                    <a:lstStyle/>
                    <a:p>
                      <a:pPr algn="l" fontAlgn="b"/>
                      <a:r>
                        <a:rPr lang="en-GB" sz="1200" b="0" i="0" u="none" strike="noStrike" dirty="0">
                          <a:solidFill>
                            <a:srgbClr val="000000"/>
                          </a:solidFill>
                          <a:latin typeface="Arial"/>
                        </a:rPr>
                        <a:t>Cost (% of property value)</a:t>
                      </a:r>
                    </a:p>
                  </a:txBody>
                  <a:tcPr marL="9525" marR="9525" marT="9525" marB="0" anchor="b">
                    <a:lnL>
                      <a:noFill/>
                    </a:lnL>
                    <a:lnR>
                      <a:noFill/>
                    </a:lnR>
                    <a:lnT>
                      <a:noFill/>
                    </a:lnT>
                    <a:lnB>
                      <a:noFill/>
                    </a:lnB>
                    <a:solidFill>
                      <a:srgbClr val="D8D8D8"/>
                    </a:solidFill>
                  </a:tcPr>
                </a:tc>
                <a:tc>
                  <a:txBody>
                    <a:bodyPr/>
                    <a:lstStyle/>
                    <a:p>
                      <a:pPr algn="r" fontAlgn="b"/>
                      <a:r>
                        <a:rPr lang="en-GB" sz="1200" b="0" i="0" u="none" strike="noStrike">
                          <a:solidFill>
                            <a:srgbClr val="000000"/>
                          </a:solidFill>
                          <a:latin typeface="Arial"/>
                        </a:rPr>
                        <a:t>10.1</a:t>
                      </a:r>
                    </a:p>
                  </a:txBody>
                  <a:tcPr marL="9525" marR="9525" marT="9525" marB="0" anchor="b">
                    <a:lnL>
                      <a:noFill/>
                    </a:lnL>
                    <a:lnR>
                      <a:noFill/>
                    </a:lnR>
                    <a:lnT>
                      <a:noFill/>
                    </a:lnT>
                    <a:lnB>
                      <a:noFill/>
                    </a:lnB>
                    <a:solidFill>
                      <a:srgbClr val="D8D8D8"/>
                    </a:solidFill>
                  </a:tcPr>
                </a:tc>
                <a:tc>
                  <a:txBody>
                    <a:bodyPr/>
                    <a:lstStyle/>
                    <a:p>
                      <a:pPr algn="r" fontAlgn="b"/>
                      <a:r>
                        <a:rPr lang="en-GB" sz="1200" b="0" i="0" u="none" strike="noStrike">
                          <a:solidFill>
                            <a:srgbClr val="000000"/>
                          </a:solidFill>
                          <a:latin typeface="Arial"/>
                        </a:rPr>
                        <a:t>11.8</a:t>
                      </a:r>
                    </a:p>
                  </a:txBody>
                  <a:tcPr marL="9525" marR="9525" marT="9525" marB="0" anchor="b">
                    <a:lnL>
                      <a:noFill/>
                    </a:lnL>
                    <a:lnR>
                      <a:noFill/>
                    </a:lnR>
                    <a:lnT>
                      <a:noFill/>
                    </a:lnT>
                    <a:lnB>
                      <a:noFill/>
                    </a:lnB>
                    <a:solidFill>
                      <a:srgbClr val="D8D8D8"/>
                    </a:solidFill>
                  </a:tcPr>
                </a:tc>
                <a:tc>
                  <a:txBody>
                    <a:bodyPr/>
                    <a:lstStyle/>
                    <a:p>
                      <a:pPr algn="r" fontAlgn="b"/>
                      <a:r>
                        <a:rPr lang="en-GB" sz="1200" b="0" i="0" u="none" strike="noStrike" dirty="0">
                          <a:solidFill>
                            <a:srgbClr val="000000"/>
                          </a:solidFill>
                          <a:latin typeface="Arial"/>
                        </a:rPr>
                        <a:t>8.3</a:t>
                      </a:r>
                    </a:p>
                  </a:txBody>
                  <a:tcPr marL="9525" marR="9525" marT="9525" marB="0" anchor="b">
                    <a:lnL>
                      <a:noFill/>
                    </a:lnL>
                    <a:lnR>
                      <a:noFill/>
                    </a:lnR>
                    <a:lnT>
                      <a:noFill/>
                    </a:lnT>
                    <a:lnB>
                      <a:noFill/>
                    </a:lnB>
                    <a:solidFill>
                      <a:srgbClr val="D8D8D8"/>
                    </a:solidFill>
                  </a:tcPr>
                </a:tc>
                <a:tc>
                  <a:txBody>
                    <a:bodyPr/>
                    <a:lstStyle/>
                    <a:p>
                      <a:pPr algn="r" fontAlgn="b"/>
                      <a:r>
                        <a:rPr lang="en-GB" sz="1200" b="0" i="0" u="none" strike="noStrike">
                          <a:solidFill>
                            <a:srgbClr val="000000"/>
                          </a:solidFill>
                          <a:latin typeface="Arial"/>
                        </a:rPr>
                        <a:t>4.2</a:t>
                      </a:r>
                    </a:p>
                  </a:txBody>
                  <a:tcPr marL="9525" marR="9525" marT="9525" marB="0" anchor="b">
                    <a:lnL>
                      <a:noFill/>
                    </a:lnL>
                    <a:lnR>
                      <a:noFill/>
                    </a:lnR>
                    <a:lnT>
                      <a:noFill/>
                    </a:lnT>
                    <a:lnB>
                      <a:noFill/>
                    </a:lnB>
                    <a:solidFill>
                      <a:srgbClr val="D8D8D8"/>
                    </a:solidFill>
                  </a:tcPr>
                </a:tc>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a:noFill/>
                    </a:lnT>
                    <a:lnB>
                      <a:noFill/>
                    </a:lnB>
                    <a:solidFill>
                      <a:srgbClr val="D8D8D8"/>
                    </a:solidFill>
                  </a:tcPr>
                </a:tc>
              </a:tr>
              <a:tr h="161925">
                <a:tc>
                  <a:txBody>
                    <a:bodyPr/>
                    <a:lstStyle/>
                    <a:p>
                      <a:pPr algn="l" fontAlgn="b"/>
                      <a:r>
                        <a:rPr lang="en-GB"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dirty="0">
                          <a:solidFill>
                            <a:srgbClr val="000000"/>
                          </a:solidFill>
                          <a:latin typeface="Arial"/>
                        </a:rPr>
                        <a:t>Quality of </a:t>
                      </a:r>
                      <a:r>
                        <a:rPr lang="en-GB" sz="1200" b="0" i="0" u="none" strike="noStrike" dirty="0" smtClean="0">
                          <a:solidFill>
                            <a:srgbClr val="000000"/>
                          </a:solidFill>
                          <a:latin typeface="Arial"/>
                        </a:rPr>
                        <a:t> land admin.</a:t>
                      </a:r>
                      <a:r>
                        <a:rPr lang="en-GB" sz="1200" b="0" i="0" u="none" strike="noStrike" baseline="0" dirty="0" smtClean="0">
                          <a:solidFill>
                            <a:srgbClr val="000000"/>
                          </a:solidFill>
                          <a:latin typeface="Arial"/>
                        </a:rPr>
                        <a:t> </a:t>
                      </a:r>
                      <a:r>
                        <a:rPr lang="en-GB" sz="1200" b="0" i="0" u="none" strike="noStrike" dirty="0" smtClean="0">
                          <a:solidFill>
                            <a:srgbClr val="000000"/>
                          </a:solidFill>
                          <a:latin typeface="Arial"/>
                        </a:rPr>
                        <a:t>index </a:t>
                      </a:r>
                      <a:r>
                        <a:rPr lang="en-GB" sz="1200" b="0" i="0" u="none" strike="noStrike" dirty="0">
                          <a:solidFill>
                            <a:srgbClr val="000000"/>
                          </a:solidFill>
                          <a:latin typeface="Arial"/>
                        </a:rPr>
                        <a:t>(0-30)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a:solidFill>
                            <a:srgbClr val="000000"/>
                          </a:solidFill>
                          <a:latin typeface="Arial"/>
                        </a:rPr>
                        <a:t>7.0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a:solidFill>
                            <a:srgbClr val="000000"/>
                          </a:solidFill>
                          <a:latin typeface="Arial"/>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dirty="0">
                          <a:solidFill>
                            <a:srgbClr val="000000"/>
                          </a:solidFill>
                          <a:latin typeface="Arial"/>
                        </a:rPr>
                        <a:t>8.4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dirty="0">
                          <a:solidFill>
                            <a:srgbClr val="000000"/>
                          </a:solidFill>
                          <a:latin typeface="Arial"/>
                        </a:rPr>
                        <a:t>22.7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0">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000" b="0"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Investing in human capital</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As discussed, Nigeria remains one of the most under-invested economies on the continent. And much of the existing investment is targeted at resource extraction.</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Over the past ten years, the FGN has spent more than twice as much servicing its debt as it has on education.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During this period, education spending accounted for  6.1% of total spending, compared to the average of 15% in Sub-Saharan Africa.</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result is that productivity growth is stagnating at a low level,.</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Total Economy Database</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495550" y="1340768"/>
          <a:ext cx="6225738" cy="46085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Catalysing the Private Sector: What’s Required?</a:t>
            </a:r>
          </a:p>
          <a:p>
            <a:r>
              <a:rPr lang="en-GB" sz="1600" dirty="0" smtClean="0">
                <a:solidFill>
                  <a:srgbClr val="525252"/>
                </a:solidFill>
                <a:latin typeface="Arial" pitchFamily="34" charset="0"/>
              </a:rPr>
              <a:t>Protecting infant industry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1819450" cy="4824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Beyond fixing the basic supply side issues, Nigeria also needs to take measures to protect its infant industries.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Large surplus countries like China have been using the promise of investment  and cheap debt to gain unfettered access to Africa’s local markets.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But the relationship has become imbalanced. Without manufacturing capacity of its own, Africa can never provide meaningful employment for its youth.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Successful policies in cement and auto assembly should be replicated for petro-chemicals and agro-processing.</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 DOTS</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Summary Points &amp; Conclusion</a:t>
            </a:r>
          </a:p>
          <a:p>
            <a:r>
              <a:rPr lang="en-GB" sz="1600" dirty="0" smtClean="0">
                <a:solidFill>
                  <a:srgbClr val="525252"/>
                </a:solidFill>
                <a:latin typeface="Arial" pitchFamily="34" charset="0"/>
              </a:rPr>
              <a:t>What lessons can we take away?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8253744" cy="4824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The years of “</a:t>
            </a:r>
            <a:r>
              <a:rPr lang="en-GB" sz="1600" b="1" dirty="0" smtClean="0">
                <a:latin typeface="Arial" pitchFamily="34" charset="0"/>
                <a:cs typeface="Arial" pitchFamily="34" charset="0"/>
              </a:rPr>
              <a:t>Africa Rising</a:t>
            </a:r>
            <a:r>
              <a:rPr lang="en-GB" sz="1600" dirty="0" smtClean="0">
                <a:latin typeface="Arial" pitchFamily="34" charset="0"/>
                <a:cs typeface="Arial" pitchFamily="34" charset="0"/>
              </a:rPr>
              <a:t>” </a:t>
            </a:r>
            <a:r>
              <a:rPr lang="en-GB" sz="1600" b="1" dirty="0" smtClean="0">
                <a:latin typeface="Arial" pitchFamily="34" charset="0"/>
                <a:cs typeface="Arial" pitchFamily="34" charset="0"/>
              </a:rPr>
              <a:t>where one tide could lift all boats are behind us</a:t>
            </a:r>
            <a:r>
              <a:rPr lang="en-GB" sz="1600" dirty="0" smtClean="0">
                <a:latin typeface="Arial" pitchFamily="34" charset="0"/>
                <a:cs typeface="Arial" pitchFamily="34" charset="0"/>
              </a:rPr>
              <a:t>: the commodity cycle has turned, and government balance sheets are stretched.</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Sustainable, </a:t>
            </a:r>
            <a:r>
              <a:rPr lang="en-GB" sz="1600" b="1" dirty="0" smtClean="0">
                <a:latin typeface="Arial" pitchFamily="34" charset="0"/>
                <a:cs typeface="Arial" pitchFamily="34" charset="0"/>
              </a:rPr>
              <a:t>inclusive growth now depends on investment </a:t>
            </a:r>
            <a:r>
              <a:rPr lang="en-GB" sz="1600" dirty="0" smtClean="0">
                <a:latin typeface="Arial" pitchFamily="34" charset="0"/>
                <a:cs typeface="Arial" pitchFamily="34" charset="0"/>
              </a:rPr>
              <a:t>– and in Nigeria’s case, this will require the private sector.</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The role that government can play in this process is defined by: (a) getting the </a:t>
            </a:r>
            <a:r>
              <a:rPr lang="en-GB" sz="1600" b="1" dirty="0" smtClean="0">
                <a:latin typeface="Arial" pitchFamily="34" charset="0"/>
                <a:cs typeface="Arial" pitchFamily="34" charset="0"/>
              </a:rPr>
              <a:t>appropriate macro policies </a:t>
            </a:r>
            <a:r>
              <a:rPr lang="en-GB" sz="1600" dirty="0" smtClean="0">
                <a:latin typeface="Arial" pitchFamily="34" charset="0"/>
                <a:cs typeface="Arial" pitchFamily="34" charset="0"/>
              </a:rPr>
              <a:t>in place; (b) creating a </a:t>
            </a:r>
            <a:r>
              <a:rPr lang="en-GB" sz="1600" b="1" dirty="0" smtClean="0">
                <a:latin typeface="Arial" pitchFamily="34" charset="0"/>
                <a:cs typeface="Arial" pitchFamily="34" charset="0"/>
              </a:rPr>
              <a:t>supportive business environment</a:t>
            </a:r>
            <a:r>
              <a:rPr lang="en-GB" sz="1600" dirty="0" smtClean="0">
                <a:latin typeface="Arial" pitchFamily="34" charset="0"/>
                <a:cs typeface="Arial" pitchFamily="34" charset="0"/>
              </a:rPr>
              <a:t>. </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More specifically, it can:</a:t>
            </a:r>
          </a:p>
          <a:p>
            <a:pPr marL="171450" lvl="1" indent="-171450" defTabSz="1019175">
              <a:buClr>
                <a:srgbClr val="042556"/>
              </a:buClr>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Set the FX rate to incentivise capital inflows, catalyse FDI &amp; DFI funding </a:t>
            </a:r>
            <a:r>
              <a:rPr lang="en-GB" sz="1600" b="1" dirty="0" smtClean="0">
                <a:latin typeface="Arial" pitchFamily="34" charset="0"/>
                <a:cs typeface="Arial" pitchFamily="34" charset="0"/>
                <a:sym typeface="Wingdings"/>
              </a:rPr>
              <a:t></a:t>
            </a:r>
            <a:endParaRPr lang="en-GB" sz="1600" b="1" dirty="0" smtClean="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Set interest rates at levels that deter capital flight, dollarization </a:t>
            </a:r>
            <a:r>
              <a:rPr lang="en-GB" sz="1600" b="1" dirty="0" smtClean="0">
                <a:latin typeface="Arial" pitchFamily="34" charset="0"/>
                <a:cs typeface="Arial" pitchFamily="34" charset="0"/>
                <a:sym typeface="Wingdings"/>
              </a:rPr>
              <a:t></a:t>
            </a:r>
          </a:p>
          <a:p>
            <a:pPr marL="628650" lvl="2" indent="-171450" defTabSz="1019175">
              <a:buClr>
                <a:srgbClr val="042556"/>
              </a:buClr>
              <a:buFont typeface="Wingdings" pitchFamily="2" charset="2"/>
              <a:buChar char="Ø"/>
            </a:pPr>
            <a:r>
              <a:rPr lang="en-GB" sz="1600" b="1" dirty="0" smtClean="0">
                <a:latin typeface="Arial" pitchFamily="34" charset="0"/>
                <a:cs typeface="Arial" pitchFamily="34" charset="0"/>
                <a:sym typeface="Wingdings"/>
              </a:rPr>
              <a:t> </a:t>
            </a:r>
            <a:r>
              <a:rPr lang="en-GB" sz="1600" dirty="0" smtClean="0">
                <a:latin typeface="Arial" pitchFamily="34" charset="0"/>
                <a:cs typeface="Arial" pitchFamily="34" charset="0"/>
                <a:sym typeface="Wingdings"/>
              </a:rPr>
              <a:t>Eliminate wasteful and abuse-prone subsidies </a:t>
            </a:r>
            <a:r>
              <a:rPr lang="en-GB" sz="1600" b="1" dirty="0" smtClean="0">
                <a:latin typeface="Arial" pitchFamily="34" charset="0"/>
                <a:cs typeface="Arial" pitchFamily="34" charset="0"/>
                <a:sym typeface="Wingdings"/>
              </a:rPr>
              <a:t></a:t>
            </a:r>
          </a:p>
          <a:p>
            <a:pPr marL="628650" lvl="2" indent="-171450" defTabSz="1019175">
              <a:buClr>
                <a:srgbClr val="042556"/>
              </a:buClr>
              <a:buFont typeface="Wingdings" pitchFamily="2" charset="2"/>
              <a:buChar char="Ø"/>
            </a:pPr>
            <a:r>
              <a:rPr lang="en-GB" sz="1600" b="1" dirty="0" smtClean="0">
                <a:latin typeface="Arial" pitchFamily="34" charset="0"/>
                <a:cs typeface="Arial" pitchFamily="34" charset="0"/>
                <a:sym typeface="Wingdings"/>
              </a:rPr>
              <a:t> </a:t>
            </a:r>
            <a:r>
              <a:rPr lang="en-GB" sz="1600" dirty="0" smtClean="0">
                <a:latin typeface="Arial" pitchFamily="34" charset="0"/>
                <a:cs typeface="Arial" pitchFamily="34" charset="0"/>
                <a:sym typeface="Wingdings"/>
              </a:rPr>
              <a:t>Address failures in the power sector value chain, starting with DISCOs</a:t>
            </a:r>
          </a:p>
          <a:p>
            <a:pPr marL="628650" lvl="2" indent="-171450" defTabSz="1019175">
              <a:buClr>
                <a:srgbClr val="042556"/>
              </a:buClr>
              <a:buFont typeface="Wingdings" pitchFamily="2" charset="2"/>
              <a:buChar char="Ø"/>
            </a:pPr>
            <a:r>
              <a:rPr lang="en-GB" sz="1600" b="1" dirty="0" smtClean="0">
                <a:latin typeface="Arial" pitchFamily="34" charset="0"/>
                <a:cs typeface="Arial" pitchFamily="34" charset="0"/>
                <a:sym typeface="Wingdings"/>
              </a:rPr>
              <a:t> </a:t>
            </a:r>
            <a:r>
              <a:rPr lang="en-GB" sz="1600" dirty="0" smtClean="0">
                <a:latin typeface="Arial" pitchFamily="34" charset="0"/>
                <a:cs typeface="Arial" pitchFamily="34" charset="0"/>
                <a:sym typeface="Wingdings"/>
              </a:rPr>
              <a:t>Digitise State land registries, streamline relevant legislation</a:t>
            </a:r>
          </a:p>
          <a:p>
            <a:pPr marL="628650" lvl="2" indent="-171450" defTabSz="1019175">
              <a:buClr>
                <a:srgbClr val="042556"/>
              </a:buClr>
              <a:buFont typeface="Wingdings" pitchFamily="2" charset="2"/>
              <a:buChar char="Ø"/>
            </a:pPr>
            <a:r>
              <a:rPr lang="en-GB" sz="1600" b="1" dirty="0" smtClean="0">
                <a:latin typeface="Arial" pitchFamily="34" charset="0"/>
                <a:cs typeface="Arial" pitchFamily="34" charset="0"/>
                <a:sym typeface="Wingdings"/>
              </a:rPr>
              <a:t> </a:t>
            </a:r>
            <a:r>
              <a:rPr lang="en-GB" sz="1600" dirty="0" smtClean="0">
                <a:latin typeface="Arial" pitchFamily="34" charset="0"/>
                <a:cs typeface="Arial" pitchFamily="34" charset="0"/>
                <a:sym typeface="Wingdings"/>
              </a:rPr>
              <a:t>Re-prioritise public spending towards investment in human capital</a:t>
            </a:r>
          </a:p>
          <a:p>
            <a:pPr marL="628650" lvl="2" indent="-171450" defTabSz="1019175">
              <a:buClr>
                <a:srgbClr val="042556"/>
              </a:buClr>
              <a:buFont typeface="Wingdings" pitchFamily="2" charset="2"/>
              <a:buChar char="Ø"/>
            </a:pPr>
            <a:r>
              <a:rPr lang="en-GB" sz="1600" b="1" dirty="0" smtClean="0">
                <a:latin typeface="Arial" pitchFamily="34" charset="0"/>
                <a:cs typeface="Arial" pitchFamily="34" charset="0"/>
                <a:sym typeface="Wingdings"/>
              </a:rPr>
              <a:t> </a:t>
            </a:r>
            <a:r>
              <a:rPr lang="en-GB" sz="1600" dirty="0" smtClean="0">
                <a:latin typeface="Arial" pitchFamily="34" charset="0"/>
                <a:cs typeface="Arial" pitchFamily="34" charset="0"/>
                <a:sym typeface="Wingdings"/>
              </a:rPr>
              <a:t>Protect infant industry, specifically labour-intensive manufacturing</a:t>
            </a:r>
            <a:endParaRPr lang="en-GB" sz="1600" b="1" dirty="0" smtClean="0">
              <a:latin typeface="Arial" pitchFamily="34" charset="0"/>
              <a:cs typeface="Arial" pitchFamily="34" charset="0"/>
              <a:sym typeface="Wingdings"/>
            </a:endParaRPr>
          </a:p>
          <a:p>
            <a:pPr marL="628650" lvl="2" indent="-171450" defTabSz="1019175">
              <a:buClr>
                <a:srgbClr val="042556"/>
              </a:buClr>
              <a:buFont typeface="Wingdings" pitchFamily="2" charset="2"/>
              <a:buChar char="Ø"/>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Golden Decade: Africa Rising</a:t>
            </a:r>
          </a:p>
          <a:p>
            <a:r>
              <a:rPr lang="en-GB" sz="1600" dirty="0" smtClean="0">
                <a:solidFill>
                  <a:srgbClr val="525252"/>
                </a:solidFill>
                <a:latin typeface="Arial" pitchFamily="34" charset="0"/>
              </a:rPr>
              <a:t>1</a:t>
            </a:r>
            <a:r>
              <a:rPr lang="en-GB" sz="1600" baseline="30000" dirty="0" smtClean="0">
                <a:solidFill>
                  <a:srgbClr val="525252"/>
                </a:solidFill>
                <a:latin typeface="Arial" pitchFamily="34" charset="0"/>
              </a:rPr>
              <a:t>st</a:t>
            </a:r>
            <a:r>
              <a:rPr lang="en-GB" sz="1600" dirty="0" smtClean="0">
                <a:solidFill>
                  <a:srgbClr val="525252"/>
                </a:solidFill>
                <a:latin typeface="Arial" pitchFamily="34" charset="0"/>
              </a:rPr>
              <a:t> pillar of Africa Rising – terms of trade</a:t>
            </a:r>
          </a:p>
        </p:txBody>
      </p:sp>
      <p:sp>
        <p:nvSpPr>
          <p:cNvPr id="8" name="2039315831.625403.125165.6251"/>
          <p:cNvSpPr>
            <a:spLocks noChangeArrowheads="1"/>
          </p:cNvSpPr>
          <p:nvPr>
            <p:custDataLst>
              <p:tags r:id="rId1"/>
            </p:custDataLst>
          </p:nvPr>
        </p:nvSpPr>
        <p:spPr bwMode="gray">
          <a:xfrm>
            <a:off x="304279"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terms of trade – in other words, the purchasing power of commodity exports – were a big part of the Africa Rising narrative, and the lost decades before it.</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2002, it would have taken 19 barrels of oil to import a single Sanyo flip phone, at that time a mid-range phone. By 2008, a phone from the same range could be imported with less than one barrel  of oil.</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Yet this process did not benefit all economies evenly. Many of the East African economies saw no material change in their terms of trade but still grew strongly.</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339752" y="1412776"/>
            <a:ext cx="6381536" cy="4392488"/>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6" name="1158.375226.7528.875154.8751"/>
          <p:cNvSpPr>
            <a:spLocks noChangeArrowheads="1"/>
          </p:cNvSpPr>
          <p:nvPr>
            <p:custDataLst>
              <p:tags r:id="rId2"/>
            </p:custDataLst>
          </p:nvPr>
        </p:nvSpPr>
        <p:spPr bwMode="gray">
          <a:xfrm>
            <a:off x="2483768" y="5805264"/>
            <a:ext cx="28257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Bank Development Indicators</a:t>
            </a:r>
            <a:endParaRPr lang="en-GB" sz="1000" dirty="0">
              <a:solidFill>
                <a:srgbClr val="000000"/>
              </a:solidFill>
              <a:latin typeface="Arial" pitchFamily="34" charset="0"/>
              <a:cs typeface="Arial" pitchFamily="34" charset="0"/>
            </a:endParaRPr>
          </a:p>
        </p:txBody>
      </p:sp>
      <p:grpSp>
        <p:nvGrpSpPr>
          <p:cNvPr id="9" name="Group 8"/>
          <p:cNvGrpSpPr/>
          <p:nvPr/>
        </p:nvGrpSpPr>
        <p:grpSpPr>
          <a:xfrm>
            <a:off x="2577352" y="1484784"/>
            <a:ext cx="5991091" cy="4428492"/>
            <a:chOff x="0" y="0"/>
            <a:chExt cx="4572000" cy="2743200"/>
          </a:xfrm>
        </p:grpSpPr>
        <p:graphicFrame>
          <p:nvGraphicFramePr>
            <p:cNvPr id="10" name="Chart 9"/>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Down Arrow 10"/>
            <p:cNvSpPr/>
            <p:nvPr/>
          </p:nvSpPr>
          <p:spPr>
            <a:xfrm rot="18774326" flipH="1">
              <a:off x="1578749" y="529871"/>
              <a:ext cx="133305" cy="909791"/>
            </a:xfrm>
            <a:prstGeom prst="downArrow">
              <a:avLst/>
            </a:prstGeom>
            <a:solidFill>
              <a:schemeClr val="bg1">
                <a:lumMod val="85000"/>
              </a:schemeClr>
            </a:solidFill>
            <a:ln w="6350">
              <a:solidFill>
                <a:schemeClr val="tx1">
                  <a:alpha val="6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gr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782669"/>
            <a:ext cx="7920880" cy="646331"/>
          </a:xfrm>
          <a:prstGeom prst="rect">
            <a:avLst/>
          </a:prstGeom>
          <a:noFill/>
        </p:spPr>
        <p:txBody>
          <a:bodyPr wrap="square" rtlCol="0">
            <a:spAutoFit/>
          </a:bodyPr>
          <a:lstStyle/>
          <a:p>
            <a:pPr algn="ctr"/>
            <a:r>
              <a:rPr lang="en-GB" sz="2000" b="1" dirty="0" smtClean="0">
                <a:solidFill>
                  <a:srgbClr val="525252"/>
                </a:solidFill>
                <a:latin typeface="Arial" pitchFamily="34" charset="0"/>
              </a:rPr>
              <a:t>Thank You</a:t>
            </a:r>
          </a:p>
          <a:p>
            <a:pPr algn="ctr"/>
            <a:r>
              <a:rPr lang="en-GB" sz="1600" dirty="0" smtClean="0">
                <a:solidFill>
                  <a:srgbClr val="525252"/>
                </a:solidFill>
                <a:latin typeface="Arial" pitchFamily="34" charset="0"/>
              </a:rPr>
              <a:t>Q &amp; A</a:t>
            </a:r>
            <a:endParaRPr lang="en-GB" sz="1600" dirty="0">
              <a:solidFill>
                <a:srgbClr val="525252"/>
              </a:solidFill>
              <a:latin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Golden Decade: Africa Rising</a:t>
            </a:r>
          </a:p>
          <a:p>
            <a:r>
              <a:rPr lang="en-GB" sz="1600" dirty="0" smtClean="0">
                <a:solidFill>
                  <a:srgbClr val="525252"/>
                </a:solidFill>
                <a:latin typeface="Arial" pitchFamily="34" charset="0"/>
              </a:rPr>
              <a:t>2</a:t>
            </a:r>
            <a:r>
              <a:rPr lang="en-GB" sz="1600" baseline="30000" dirty="0" smtClean="0">
                <a:solidFill>
                  <a:srgbClr val="525252"/>
                </a:solidFill>
                <a:latin typeface="Arial" pitchFamily="34" charset="0"/>
              </a:rPr>
              <a:t>nd</a:t>
            </a:r>
            <a:r>
              <a:rPr lang="en-GB" sz="1600" dirty="0" smtClean="0">
                <a:solidFill>
                  <a:srgbClr val="525252"/>
                </a:solidFill>
                <a:latin typeface="Arial" pitchFamily="34" charset="0"/>
              </a:rPr>
              <a:t> pillar of Africa Rising – debt</a:t>
            </a:r>
            <a:endParaRPr lang="en-GB" sz="1600" dirty="0">
              <a:solidFill>
                <a:srgbClr val="525252"/>
              </a:solidFill>
              <a:latin typeface="Arial" pitchFamily="34" charset="0"/>
            </a:endParaRPr>
          </a:p>
        </p:txBody>
      </p:sp>
      <p:graphicFrame>
        <p:nvGraphicFramePr>
          <p:cNvPr id="5" name="Chart 4"/>
          <p:cNvGraphicFramePr/>
          <p:nvPr/>
        </p:nvGraphicFramePr>
        <p:xfrm>
          <a:off x="467544" y="1268760"/>
          <a:ext cx="4037781" cy="28803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p:cNvGraphicFramePr/>
          <p:nvPr/>
        </p:nvGraphicFramePr>
        <p:xfrm>
          <a:off x="4505325" y="1268760"/>
          <a:ext cx="4171131" cy="2880320"/>
        </p:xfrm>
        <a:graphic>
          <a:graphicData uri="http://schemas.openxmlformats.org/drawingml/2006/chart">
            <c:chart xmlns:c="http://schemas.openxmlformats.org/drawingml/2006/chart" xmlns:r="http://schemas.openxmlformats.org/officeDocument/2006/relationships" r:id="rId8"/>
          </a:graphicData>
        </a:graphic>
      </p:graphicFrame>
      <p:sp>
        <p:nvSpPr>
          <p:cNvPr id="8" name="2039315831.625403.125165.6251"/>
          <p:cNvSpPr>
            <a:spLocks noChangeArrowheads="1"/>
          </p:cNvSpPr>
          <p:nvPr>
            <p:custDataLst>
              <p:tags r:id="rId1"/>
            </p:custDataLst>
          </p:nvPr>
        </p:nvSpPr>
        <p:spPr bwMode="gray">
          <a:xfrm>
            <a:off x="683568" y="4797152"/>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Heading into the Global Financial Crisis (GFC) Sovereign balance sheets had been cleaned up by Paris Club and HIPC debt relief initiatives</a:t>
            </a:r>
            <a:endParaRPr lang="en-GB" sz="1100" dirty="0" smtClean="0">
              <a:solidFill>
                <a:srgbClr val="000000"/>
              </a:solidFill>
              <a:latin typeface="Arial" pitchFamily="34" charset="0"/>
              <a:cs typeface="Arial" pitchFamily="34" charset="0"/>
            </a:endParaRPr>
          </a:p>
        </p:txBody>
      </p:sp>
      <p:sp>
        <p:nvSpPr>
          <p:cNvPr id="9" name="2039315831.625403.125165.6251"/>
          <p:cNvSpPr>
            <a:spLocks noChangeArrowheads="1"/>
          </p:cNvSpPr>
          <p:nvPr>
            <p:custDataLst>
              <p:tags r:id="rId2"/>
            </p:custDataLst>
          </p:nvPr>
        </p:nvSpPr>
        <p:spPr bwMode="gray">
          <a:xfrm>
            <a:off x="2968574" y="4761148"/>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When the crisis hit, there was scope for new borrowing much of it raised on their growing local currency markets. </a:t>
            </a:r>
            <a:endParaRPr lang="en-GB" sz="1100" dirty="0" smtClean="0">
              <a:solidFill>
                <a:srgbClr val="000000"/>
              </a:solidFill>
              <a:latin typeface="Arial" pitchFamily="34" charset="0"/>
              <a:cs typeface="Arial" pitchFamily="34" charset="0"/>
            </a:endParaRPr>
          </a:p>
        </p:txBody>
      </p:sp>
      <p:sp>
        <p:nvSpPr>
          <p:cNvPr id="10" name="2039315831.625403.125165.6251"/>
          <p:cNvSpPr>
            <a:spLocks noChangeArrowheads="1"/>
          </p:cNvSpPr>
          <p:nvPr>
            <p:custDataLst>
              <p:tags r:id="rId3"/>
            </p:custDataLst>
          </p:nvPr>
        </p:nvSpPr>
        <p:spPr bwMode="gray">
          <a:xfrm>
            <a:off x="5128814" y="4797152"/>
            <a:ext cx="1819450" cy="13321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maintained growth at artificially high levels and contributed to a belief that Africa had “decoupled”.  </a:t>
            </a:r>
          </a:p>
        </p:txBody>
      </p:sp>
      <p:sp>
        <p:nvSpPr>
          <p:cNvPr id="11" name="Rectangle 10"/>
          <p:cNvSpPr>
            <a:spLocks noChangeAspect="1"/>
          </p:cNvSpPr>
          <p:nvPr/>
        </p:nvSpPr>
        <p:spPr>
          <a:xfrm>
            <a:off x="323528" y="1268760"/>
            <a:ext cx="8397760" cy="309634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5895538" y="4365104"/>
            <a:ext cx="28257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World Economic Outlook (WEO)</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Golden Decade: Africa Rising</a:t>
            </a:r>
          </a:p>
          <a:p>
            <a:r>
              <a:rPr lang="en-GB" sz="1600" dirty="0" smtClean="0">
                <a:solidFill>
                  <a:srgbClr val="525252"/>
                </a:solidFill>
                <a:latin typeface="Arial" pitchFamily="34" charset="0"/>
              </a:rPr>
              <a:t>Where did all this debt go?</a:t>
            </a:r>
            <a:endParaRPr lang="en-GB" sz="1600" dirty="0">
              <a:solidFill>
                <a:srgbClr val="525252"/>
              </a:solidFill>
              <a:latin typeface="Arial" pitchFamily="34" charset="0"/>
            </a:endParaRPr>
          </a:p>
        </p:txBody>
      </p:sp>
      <p:graphicFrame>
        <p:nvGraphicFramePr>
          <p:cNvPr id="5" name="Chart 4"/>
          <p:cNvGraphicFramePr/>
          <p:nvPr/>
        </p:nvGraphicFramePr>
        <p:xfrm>
          <a:off x="2744624" y="1484784"/>
          <a:ext cx="5976664" cy="4104456"/>
        </p:xfrm>
        <a:graphic>
          <a:graphicData uri="http://schemas.openxmlformats.org/drawingml/2006/chart">
            <c:chart xmlns:c="http://schemas.openxmlformats.org/drawingml/2006/chart" xmlns:r="http://schemas.openxmlformats.org/officeDocument/2006/relationships" r:id="rId5"/>
          </a:graphicData>
        </a:graphic>
      </p:graphicFrame>
      <p:sp>
        <p:nvSpPr>
          <p:cNvPr id="7"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New borrowings were recycled into higher recurrent expenditure, helping to sustain and prolong the consumption boom which had been started by rising commodity prices.</a:t>
            </a:r>
          </a:p>
          <a:p>
            <a:pPr marL="171450" lvl="1" indent="-171450" defTabSz="1019175">
              <a:buClr>
                <a:srgbClr val="042556"/>
              </a:buCl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For many countries, the growth in public wage bills accelerated precisely as the commodity revenues were getting hit by the crisis.</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Nigeria, the public sector wage bill went up from N443bn in 2005 to  N1,659bn in 2012 , driven by a 53% increase in civil servants’ wages in 2010.</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6" name="Rectangle 5"/>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Haver</a:t>
            </a:r>
            <a:r>
              <a:rPr lang="en-GB" sz="1000" dirty="0" smtClean="0">
                <a:solidFill>
                  <a:srgbClr val="000000"/>
                </a:solidFill>
                <a:latin typeface="Arial" pitchFamily="34" charset="0"/>
                <a:cs typeface="Arial" pitchFamily="34" charset="0"/>
              </a:rPr>
              <a:t>, National central banks</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Golden Decade: Africa Rising</a:t>
            </a:r>
          </a:p>
          <a:p>
            <a:r>
              <a:rPr lang="en-GB" sz="1600" dirty="0" smtClean="0">
                <a:solidFill>
                  <a:srgbClr val="525252"/>
                </a:solidFill>
                <a:latin typeface="Arial" pitchFamily="34" charset="0"/>
              </a:rPr>
              <a:t>GDP growth and sovereign debt</a:t>
            </a:r>
            <a:endParaRPr lang="en-GB" sz="1600" dirty="0">
              <a:solidFill>
                <a:srgbClr val="525252"/>
              </a:solidFill>
              <a:latin typeface="Arial" pitchFamily="34" charset="0"/>
            </a:endParaRPr>
          </a:p>
        </p:txBody>
      </p:sp>
      <p:sp>
        <p:nvSpPr>
          <p:cNvPr id="8" name="2039315831.625403.125165.6251"/>
          <p:cNvSpPr>
            <a:spLocks noChangeArrowheads="1"/>
          </p:cNvSpPr>
          <p:nvPr>
            <p:custDataLst>
              <p:tags r:id="rId1"/>
            </p:custDataLst>
          </p:nvPr>
        </p:nvSpPr>
        <p:spPr bwMode="gray">
          <a:xfrm>
            <a:off x="304279"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Rising debt levels allowed African government s to deliver abnormally high levels of growth. </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However, in the context of the “Africa Rising” narrative this was interpreted as a sign that the continent had decoupled, and could grow independently of the commodity cycle.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was true – but only to the extent that governments could keep taking on more debts. Today, balance sheets are much more stretched, with the result that growth rates are falling.</a:t>
            </a:r>
          </a:p>
          <a:p>
            <a:pPr marL="171450" lvl="1" indent="-171450" defTabSz="1019175">
              <a:buClr>
                <a:srgbClr val="042556"/>
              </a:buCl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graphicFrame>
        <p:nvGraphicFramePr>
          <p:cNvPr id="5" name="Chart 4"/>
          <p:cNvGraphicFramePr/>
          <p:nvPr/>
        </p:nvGraphicFramePr>
        <p:xfrm>
          <a:off x="2339752" y="1123003"/>
          <a:ext cx="6243118" cy="4880283"/>
        </p:xfrm>
        <a:graphic>
          <a:graphicData uri="http://schemas.openxmlformats.org/drawingml/2006/chart">
            <c:chart xmlns:c="http://schemas.openxmlformats.org/drawingml/2006/chart" xmlns:r="http://schemas.openxmlformats.org/officeDocument/2006/relationships" r:id="rId5"/>
          </a:graphicData>
        </a:graphic>
      </p:graphicFrame>
      <p:sp>
        <p:nvSpPr>
          <p:cNvPr id="6" name="Rectangle 5"/>
          <p:cNvSpPr>
            <a:spLocks noChangeAspect="1"/>
          </p:cNvSpPr>
          <p:nvPr/>
        </p:nvSpPr>
        <p:spPr>
          <a:xfrm>
            <a:off x="2339752" y="1123003"/>
            <a:ext cx="6381536" cy="4880283"/>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6003286"/>
            <a:ext cx="28257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New Normal: 2-Speed Africa</a:t>
            </a:r>
          </a:p>
          <a:p>
            <a:r>
              <a:rPr lang="en-GB" sz="1600" dirty="0" smtClean="0">
                <a:solidFill>
                  <a:srgbClr val="525252"/>
                </a:solidFill>
                <a:latin typeface="Arial" pitchFamily="34" charset="0"/>
              </a:rPr>
              <a:t>No longer one tide lifting all boats</a:t>
            </a:r>
            <a:endParaRPr lang="en-GB" sz="1600" dirty="0">
              <a:solidFill>
                <a:srgbClr val="525252"/>
              </a:solidFill>
              <a:latin typeface="Arial" pitchFamily="34" charset="0"/>
            </a:endParaRPr>
          </a:p>
        </p:txBody>
      </p:sp>
      <p:grpSp>
        <p:nvGrpSpPr>
          <p:cNvPr id="6" name="Group 5"/>
          <p:cNvGrpSpPr/>
          <p:nvPr/>
        </p:nvGrpSpPr>
        <p:grpSpPr>
          <a:xfrm>
            <a:off x="2483768" y="1574794"/>
            <a:ext cx="6084676" cy="4158462"/>
            <a:chOff x="168178" y="-238681"/>
            <a:chExt cx="6289359" cy="4158462"/>
          </a:xfrm>
        </p:grpSpPr>
        <p:graphicFrame>
          <p:nvGraphicFramePr>
            <p:cNvPr id="7" name="Chart 6"/>
            <p:cNvGraphicFramePr/>
            <p:nvPr/>
          </p:nvGraphicFramePr>
          <p:xfrm>
            <a:off x="168178" y="-238681"/>
            <a:ext cx="6289359" cy="4158462"/>
          </p:xfrm>
          <a:graphic>
            <a:graphicData uri="http://schemas.openxmlformats.org/drawingml/2006/chart">
              <c:chart xmlns:c="http://schemas.openxmlformats.org/drawingml/2006/chart" xmlns:r="http://schemas.openxmlformats.org/officeDocument/2006/relationships" r:id="rId5"/>
            </a:graphicData>
          </a:graphic>
        </p:graphicFrame>
        <p:sp>
          <p:nvSpPr>
            <p:cNvPr id="8" name="Rectangle 7"/>
            <p:cNvSpPr/>
            <p:nvPr/>
          </p:nvSpPr>
          <p:spPr>
            <a:xfrm>
              <a:off x="2773238" y="319381"/>
              <a:ext cx="1618859" cy="3168352"/>
            </a:xfrm>
            <a:prstGeom prst="rect">
              <a:avLst/>
            </a:prstGeom>
            <a:solidFill>
              <a:schemeClr val="bg1">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sp>
        <p:nvSpPr>
          <p:cNvPr id="9" name="2039315831.625403.125165.6251"/>
          <p:cNvSpPr>
            <a:spLocks noChangeArrowheads="1"/>
          </p:cNvSpPr>
          <p:nvPr>
            <p:custDataLst>
              <p:tags r:id="rId1"/>
            </p:custDataLst>
          </p:nvPr>
        </p:nvSpPr>
        <p:spPr bwMode="gray">
          <a:xfrm>
            <a:off x="467544" y="1520788"/>
            <a:ext cx="1819450" cy="48605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With the two major pillars of “Africa Rising” no longer in play, what will drive growth going forward?</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Instead of one “Africa Rising” we will most likely see a 2-speed continent where some economies growth at twice the regional average, and others are basically stagnant.</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fact, the non-commodity group of African countries is expected to be the fastest growing in the world, even ahead of Asia.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What are the features of these economies, and what are they doing so differently?</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10" name="Rectangle 9"/>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1"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New Normal: 2-Speed Africa</a:t>
            </a:r>
          </a:p>
          <a:p>
            <a:r>
              <a:rPr lang="en-GB" sz="1600" dirty="0" smtClean="0">
                <a:solidFill>
                  <a:srgbClr val="525252"/>
                </a:solidFill>
                <a:latin typeface="Arial" pitchFamily="34" charset="0"/>
              </a:rPr>
              <a:t>In an era of lower commodity prices, what still works?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common characteristics of the fast-growing group are:</a:t>
            </a:r>
          </a:p>
          <a:p>
            <a:pPr marL="171450" lvl="1" indent="-171450" defTabSz="1019175">
              <a:buClr>
                <a:srgbClr val="042556"/>
              </a:buClr>
            </a:pPr>
            <a:endParaRPr lang="en-GB" sz="1100" dirty="0" smtClean="0">
              <a:latin typeface="Arial" pitchFamily="34" charset="0"/>
              <a:cs typeface="Arial" pitchFamily="34" charset="0"/>
            </a:endParaRP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Investment-driven instead of commodity-dependent;</a:t>
            </a: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Capital recipients rather than capital exporters </a:t>
            </a: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State-planned (to some degree) rather than  free-for-all capitalist.</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experience of East Africa shows that the investment-drive model can deliver  high, relatively inclusive growth.</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kind of growth requires neither commodity revenues nor unsustainable levels of public debt.</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graphicFrame>
        <p:nvGraphicFramePr>
          <p:cNvPr id="7" name="Chart 6"/>
          <p:cNvGraphicFramePr/>
          <p:nvPr/>
        </p:nvGraphicFramePr>
        <p:xfrm>
          <a:off x="2483768" y="1520788"/>
          <a:ext cx="6139930" cy="4428492"/>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Development Indicators</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Road Ahead: What Are Nigeria’s Options?</a:t>
            </a:r>
          </a:p>
          <a:p>
            <a:r>
              <a:rPr lang="en-GB" sz="1600" dirty="0" smtClean="0">
                <a:solidFill>
                  <a:srgbClr val="525252"/>
                </a:solidFill>
                <a:latin typeface="Arial" pitchFamily="34" charset="0"/>
              </a:rPr>
              <a:t>Is the investment-driven model open to Nigeria?</a:t>
            </a: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government has consistently prioritised recurrent expenditure over investment – all the more so in times of economic difficulty and leading up to elections.</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economy has quadrupled in nominal terms since 2005, and the population has grown by over 40 million, but </a:t>
            </a:r>
            <a:r>
              <a:rPr lang="en-GB" sz="1100" dirty="0" err="1" smtClean="0">
                <a:latin typeface="Arial" pitchFamily="34" charset="0"/>
                <a:cs typeface="Arial" pitchFamily="34" charset="0"/>
              </a:rPr>
              <a:t>capex</a:t>
            </a:r>
            <a:r>
              <a:rPr lang="en-GB" sz="1100" dirty="0" smtClean="0">
                <a:latin typeface="Arial" pitchFamily="34" charset="0"/>
                <a:cs typeface="Arial" pitchFamily="34" charset="0"/>
              </a:rPr>
              <a:t> has barely changed</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these circumstances, how can Nigeria hope to develop a growth-driven model along the lines of Kenya or Ethiopia?</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7" name="Rectangle 6"/>
          <p:cNvSpPr>
            <a:spLocks noChangeAspect="1"/>
          </p:cNvSpPr>
          <p:nvPr/>
        </p:nvSpPr>
        <p:spPr>
          <a:xfrm>
            <a:off x="2483768" y="1340768"/>
            <a:ext cx="6237520" cy="417646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9" name="1158.375226.7528.875154.8751"/>
          <p:cNvSpPr>
            <a:spLocks noChangeArrowheads="1"/>
          </p:cNvSpPr>
          <p:nvPr>
            <p:custDataLst>
              <p:tags r:id="rId2"/>
            </p:custDataLst>
          </p:nvPr>
        </p:nvSpPr>
        <p:spPr bwMode="gray">
          <a:xfrm>
            <a:off x="2555776" y="5517232"/>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Development Indicators</a:t>
            </a:r>
            <a:endParaRPr lang="en-GB" sz="1000" dirty="0">
              <a:solidFill>
                <a:srgbClr val="000000"/>
              </a:solidFill>
              <a:latin typeface="Arial" pitchFamily="34" charset="0"/>
              <a:cs typeface="Arial" pitchFamily="34" charset="0"/>
            </a:endParaRPr>
          </a:p>
        </p:txBody>
      </p:sp>
      <p:graphicFrame>
        <p:nvGraphicFramePr>
          <p:cNvPr id="8" name="Chart 7"/>
          <p:cNvGraphicFramePr>
            <a:graphicFrameLocks/>
          </p:cNvGraphicFramePr>
          <p:nvPr/>
        </p:nvGraphicFramePr>
        <p:xfrm>
          <a:off x="2555776" y="1520788"/>
          <a:ext cx="6165512" cy="399644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Road Ahead: What Are Nigeria’s Options?</a:t>
            </a:r>
          </a:p>
          <a:p>
            <a:r>
              <a:rPr lang="en-GB" sz="1600" dirty="0" smtClean="0">
                <a:solidFill>
                  <a:srgbClr val="525252"/>
                </a:solidFill>
                <a:latin typeface="Arial" pitchFamily="34" charset="0"/>
              </a:rPr>
              <a:t>Why are the FGN’s financial resources so modest?</a:t>
            </a: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For a long time, the government’s focus has been a re-allocation of existing resources towards </a:t>
            </a:r>
            <a:r>
              <a:rPr lang="en-GB" sz="1100" dirty="0" err="1" smtClean="0">
                <a:latin typeface="Arial" pitchFamily="34" charset="0"/>
                <a:cs typeface="Arial" pitchFamily="34" charset="0"/>
              </a:rPr>
              <a:t>capex</a:t>
            </a:r>
            <a:r>
              <a:rPr lang="en-GB" sz="1100" dirty="0" smtClean="0">
                <a:latin typeface="Arial" pitchFamily="34" charset="0"/>
                <a:cs typeface="Arial" pitchFamily="34" charset="0"/>
              </a:rPr>
              <a:t>, but this can only make a limited difference.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major problem for Nigeria is revenue. Across all 3 levels of government, it collected just US$117 per person in 2015, and invested US$17. Kenya, with half of Nigeria’s level of wealth on paper, collected almost twice as much in taxes.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If Nigeria is going to adopt an investment-driven model, it cannot rely on the public sector alone.</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graphicFrame>
        <p:nvGraphicFramePr>
          <p:cNvPr id="5" name="Table 4"/>
          <p:cNvGraphicFramePr>
            <a:graphicFrameLocks noGrp="1"/>
          </p:cNvGraphicFramePr>
          <p:nvPr/>
        </p:nvGraphicFramePr>
        <p:xfrm>
          <a:off x="2555776" y="1466775"/>
          <a:ext cx="6093502" cy="2772315"/>
        </p:xfrm>
        <a:graphic>
          <a:graphicData uri="http://schemas.openxmlformats.org/drawingml/2006/table">
            <a:tbl>
              <a:tblPr/>
              <a:tblGrid>
                <a:gridCol w="116789"/>
                <a:gridCol w="817527"/>
                <a:gridCol w="1602939"/>
                <a:gridCol w="1602939"/>
                <a:gridCol w="1856956"/>
                <a:gridCol w="96352"/>
              </a:tblGrid>
              <a:tr h="162515">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GDP/Capita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Tax Revenues/Capita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Development Spending/Capita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7207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1000" b="0" i="0" u="none" strike="noStrike" dirty="0">
                          <a:solidFill>
                            <a:srgbClr val="000000"/>
                          </a:solidFill>
                          <a:latin typeface="Arial"/>
                        </a:rPr>
                        <a:t>Angola</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4,100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1,012</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276</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Arial"/>
                        </a:rPr>
                        <a:t>Botswana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6,041</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2,702</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684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Côte d'Ivoire</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1,315</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211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Egypt</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3,740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Ethiopia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687</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101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82</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Ghana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1,340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239</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58</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Kenya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1,388</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232</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129</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Mauritius</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9,218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1,738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194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Morocco</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3,079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559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169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Nigeria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2,743</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smtClean="0">
                          <a:solidFill>
                            <a:srgbClr val="000000"/>
                          </a:solidFill>
                          <a:latin typeface="Arial"/>
                        </a:rPr>
                        <a:t>117</a:t>
                      </a:r>
                      <a:endParaRPr lang="en-GB" sz="1000" b="1" i="0" u="none" strike="noStrike" dirty="0">
                        <a:solidFill>
                          <a:srgbClr val="000000"/>
                        </a:solidFill>
                        <a:latin typeface="Arial"/>
                      </a:endParaRP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smtClean="0">
                          <a:solidFill>
                            <a:srgbClr val="000000"/>
                          </a:solidFill>
                          <a:latin typeface="Arial"/>
                        </a:rPr>
                        <a:t>17</a:t>
                      </a:r>
                      <a:endParaRPr lang="en-GB" sz="1000" b="1" i="0" u="none" strike="noStrike" dirty="0">
                        <a:solidFill>
                          <a:srgbClr val="000000"/>
                        </a:solidFill>
                        <a:latin typeface="Arial"/>
                      </a:endParaRP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Tanzania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942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119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49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Uganda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620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85</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Zambia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1,350</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172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79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r>
            </a:tbl>
          </a:graphicData>
        </a:graphic>
      </p:graphicFrame>
      <p:sp>
        <p:nvSpPr>
          <p:cNvPr id="8" name="Rectangle 7"/>
          <p:cNvSpPr>
            <a:spLocks noChangeAspect="1"/>
          </p:cNvSpPr>
          <p:nvPr/>
        </p:nvSpPr>
        <p:spPr>
          <a:xfrm>
            <a:off x="2483768" y="1412776"/>
            <a:ext cx="6237520" cy="282631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483768" y="4239090"/>
            <a:ext cx="49505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 National central banks, </a:t>
            </a:r>
            <a:r>
              <a:rPr lang="en-GB" sz="1000" dirty="0" err="1" smtClean="0">
                <a:solidFill>
                  <a:srgbClr val="000000"/>
                </a:solidFill>
                <a:latin typeface="Arial" pitchFamily="34" charset="0"/>
                <a:cs typeface="Arial" pitchFamily="34" charset="0"/>
              </a:rPr>
              <a:t>Haver</a:t>
            </a:r>
            <a:endParaRPr lang="en-GB" sz="1000" dirty="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62906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8553</TotalTime>
  <Words>2667</Words>
  <Application>Microsoft Office PowerPoint</Application>
  <PresentationFormat>On-screen Show (4:3)</PresentationFormat>
  <Paragraphs>396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SAIC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Phil Camp</dc:creator>
  <cp:lastModifiedBy>asiuloka.nnena</cp:lastModifiedBy>
  <cp:revision>920</cp:revision>
  <cp:lastPrinted>2014-10-04T18:56:12Z</cp:lastPrinted>
  <dcterms:created xsi:type="dcterms:W3CDTF">2012-06-18T11:39:10Z</dcterms:created>
  <dcterms:modified xsi:type="dcterms:W3CDTF">2016-08-24T13:31:17Z</dcterms:modified>
</cp:coreProperties>
</file>