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659" r:id="rId2"/>
    <p:sldId id="2141411620" r:id="rId3"/>
    <p:sldId id="2141411621" r:id="rId4"/>
    <p:sldId id="2141411674" r:id="rId5"/>
    <p:sldId id="21414116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D8C8E-949E-4AF2-A6E1-6E71F9A445D7}" type="datetimeFigureOut">
              <a:rPr lang="en-US" smtClean="0"/>
              <a:t>10/29/2021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62CF0-BCC2-4C25-A6FD-45875ABE7106}" type="slidenum">
              <a:rPr lang="en-US" smtClean="0"/>
              <a:t>‹#›</a:t>
            </a:fld>
            <a:endParaRPr lang="en-US"/>
          </a:p>
        </p:txBody>
      </p:sp>
    </p:spTree>
    <p:extLst>
      <p:ext uri="{BB962C8B-B14F-4D97-AF65-F5344CB8AC3E}">
        <p14:creationId xmlns:p14="http://schemas.microsoft.com/office/powerpoint/2010/main" val="3334316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57DA7DA-3AE2-4A43-88A4-44692C405BCE}" type="slidenum">
              <a:rPr lang="en-US" smtClean="0"/>
              <a:pPr>
                <a:defRPr/>
              </a:pPr>
              <a:t>2</a:t>
            </a:fld>
            <a:endParaRPr lang="en-US"/>
          </a:p>
        </p:txBody>
      </p:sp>
    </p:spTree>
    <p:extLst>
      <p:ext uri="{BB962C8B-B14F-4D97-AF65-F5344CB8AC3E}">
        <p14:creationId xmlns:p14="http://schemas.microsoft.com/office/powerpoint/2010/main" val="74548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WB recommendation: 6 months, NGN 5000/individual, RRR, </a:t>
            </a:r>
          </a:p>
        </p:txBody>
      </p:sp>
      <p:sp>
        <p:nvSpPr>
          <p:cNvPr id="4" name="Slide Number Placeholder 3"/>
          <p:cNvSpPr>
            <a:spLocks noGrp="1"/>
          </p:cNvSpPr>
          <p:nvPr>
            <p:ph type="sldNum" sz="quarter" idx="5"/>
          </p:nvPr>
        </p:nvSpPr>
        <p:spPr/>
        <p:txBody>
          <a:bodyPr/>
          <a:lstStyle/>
          <a:p>
            <a:pPr>
              <a:defRPr/>
            </a:pPr>
            <a:fld id="{E57DA7DA-3AE2-4A43-88A4-44692C405BCE}" type="slidenum">
              <a:rPr lang="en-US" smtClean="0"/>
              <a:pPr>
                <a:defRPr/>
              </a:pPr>
              <a:t>3</a:t>
            </a:fld>
            <a:endParaRPr lang="en-US"/>
          </a:p>
        </p:txBody>
      </p:sp>
    </p:spTree>
    <p:extLst>
      <p:ext uri="{BB962C8B-B14F-4D97-AF65-F5344CB8AC3E}">
        <p14:creationId xmlns:p14="http://schemas.microsoft.com/office/powerpoint/2010/main" val="69810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USD 200 M = NGN 84,000 M (@FX 420) = 8.4 HH for 2 months at 5000 (</a:t>
            </a:r>
            <a:r>
              <a:rPr lang="en-US" dirty="0"/>
              <a:t>8.4x2x5000=84,000M). </a:t>
            </a:r>
          </a:p>
        </p:txBody>
      </p:sp>
      <p:sp>
        <p:nvSpPr>
          <p:cNvPr id="4" name="Slide Number Placeholder 3"/>
          <p:cNvSpPr>
            <a:spLocks noGrp="1"/>
          </p:cNvSpPr>
          <p:nvPr>
            <p:ph type="sldNum" sz="quarter" idx="5"/>
          </p:nvPr>
        </p:nvSpPr>
        <p:spPr/>
        <p:txBody>
          <a:bodyPr/>
          <a:lstStyle/>
          <a:p>
            <a:pPr>
              <a:defRPr/>
            </a:pPr>
            <a:fld id="{E57DA7DA-3AE2-4A43-88A4-44692C405BCE}" type="slidenum">
              <a:rPr lang="en-US" smtClean="0"/>
              <a:pPr>
                <a:defRPr/>
              </a:pPr>
              <a:t>4</a:t>
            </a:fld>
            <a:endParaRPr lang="en-US"/>
          </a:p>
        </p:txBody>
      </p:sp>
    </p:spTree>
    <p:extLst>
      <p:ext uri="{BB962C8B-B14F-4D97-AF65-F5344CB8AC3E}">
        <p14:creationId xmlns:p14="http://schemas.microsoft.com/office/powerpoint/2010/main" val="2504092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WB recommendation: 6 months, NGN 5000/individual, RRR, </a:t>
            </a:r>
          </a:p>
        </p:txBody>
      </p:sp>
      <p:sp>
        <p:nvSpPr>
          <p:cNvPr id="4" name="Slide Number Placeholder 3"/>
          <p:cNvSpPr>
            <a:spLocks noGrp="1"/>
          </p:cNvSpPr>
          <p:nvPr>
            <p:ph type="sldNum" sz="quarter" idx="5"/>
          </p:nvPr>
        </p:nvSpPr>
        <p:spPr/>
        <p:txBody>
          <a:bodyPr/>
          <a:lstStyle/>
          <a:p>
            <a:pPr>
              <a:defRPr/>
            </a:pPr>
            <a:fld id="{E57DA7DA-3AE2-4A43-88A4-44692C405BCE}" type="slidenum">
              <a:rPr lang="en-US" smtClean="0"/>
              <a:pPr>
                <a:defRPr/>
              </a:pPr>
              <a:t>5</a:t>
            </a:fld>
            <a:endParaRPr lang="en-US"/>
          </a:p>
        </p:txBody>
      </p:sp>
    </p:spTree>
    <p:extLst>
      <p:ext uri="{BB962C8B-B14F-4D97-AF65-F5344CB8AC3E}">
        <p14:creationId xmlns:p14="http://schemas.microsoft.com/office/powerpoint/2010/main" val="2069700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E6C2F-3F80-4CF4-B7ED-3DA090E7C7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10584B-B4B6-46EC-8F61-38E702DD6D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02F510-0C91-4094-B020-12232CDE69EC}"/>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5" name="Footer Placeholder 4">
            <a:extLst>
              <a:ext uri="{FF2B5EF4-FFF2-40B4-BE49-F238E27FC236}">
                <a16:creationId xmlns:a16="http://schemas.microsoft.com/office/drawing/2014/main" id="{10630B73-5D93-43DE-BBA5-9EB4DE273B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8A00D-7BDE-4955-AA5F-2ECDEBBBB259}"/>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61118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0C73-6952-4024-B0CC-AA32ED1A17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133911-C04D-4016-B1B5-8737509B96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09EA6-28FE-4581-8E77-D8E680250211}"/>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5" name="Footer Placeholder 4">
            <a:extLst>
              <a:ext uri="{FF2B5EF4-FFF2-40B4-BE49-F238E27FC236}">
                <a16:creationId xmlns:a16="http://schemas.microsoft.com/office/drawing/2014/main" id="{320366C2-7D11-4E9F-BE2A-545D0EE96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B735B-9258-4AF8-8B59-D760B35EAF19}"/>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361096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BEDFD7-25D0-4657-9B33-AE0E3EF633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E2902D-2709-4954-B8BA-E5E910F0AC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B27F5A-B947-46AE-8B68-A11A6A3A5EA5}"/>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5" name="Footer Placeholder 4">
            <a:extLst>
              <a:ext uri="{FF2B5EF4-FFF2-40B4-BE49-F238E27FC236}">
                <a16:creationId xmlns:a16="http://schemas.microsoft.com/office/drawing/2014/main" id="{252BCE10-479C-41E3-B2F6-22CD2163B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F4EEE-C2DD-4BC1-9477-73E8BD561D07}"/>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4142673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presentation title-world bank">
    <p:spTree>
      <p:nvGrpSpPr>
        <p:cNvPr id="1" name=""/>
        <p:cNvGrpSpPr/>
        <p:nvPr/>
      </p:nvGrpSpPr>
      <p:grpSpPr>
        <a:xfrm>
          <a:off x="0" y="0"/>
          <a:ext cx="0" cy="0"/>
          <a:chOff x="0" y="0"/>
          <a:chExt cx="0" cy="0"/>
        </a:xfrm>
      </p:grpSpPr>
      <p:sp>
        <p:nvSpPr>
          <p:cNvPr id="5" name="Rectangle 5"/>
          <p:cNvSpPr>
            <a:spLocks noChangeArrowheads="1"/>
          </p:cNvSpPr>
          <p:nvPr userDrawn="1"/>
        </p:nvSpPr>
        <p:spPr bwMode="auto">
          <a:xfrm flipV="1">
            <a:off x="0" y="9839"/>
            <a:ext cx="12192000" cy="6858000"/>
          </a:xfrm>
          <a:prstGeom prst="rect">
            <a:avLst/>
          </a:prstGeom>
          <a:solidFill>
            <a:schemeClr val="bg1"/>
          </a:solidFill>
          <a:ln>
            <a:noFill/>
          </a:ln>
        </p:spPr>
        <p:txBody>
          <a:bodyPr/>
          <a:lstStyle/>
          <a:p>
            <a:pPr marL="115892" indent="-115892" algn="just">
              <a:spcBef>
                <a:spcPct val="50000"/>
              </a:spcBef>
              <a:buFontTx/>
              <a:buChar char="•"/>
            </a:pPr>
            <a:endParaRPr lang="en-US" sz="1300" b="0" dirty="0">
              <a:solidFill>
                <a:srgbClr val="00B0F0"/>
              </a:solidFill>
              <a:latin typeface="+mj-lt"/>
            </a:endParaRPr>
          </a:p>
        </p:txBody>
      </p:sp>
      <p:sp>
        <p:nvSpPr>
          <p:cNvPr id="12" name="Rectangle 2"/>
          <p:cNvSpPr>
            <a:spLocks noGrp="1" noChangeArrowheads="1"/>
          </p:cNvSpPr>
          <p:nvPr>
            <p:ph type="ctrTitle" hasCustomPrompt="1"/>
          </p:nvPr>
        </p:nvSpPr>
        <p:spPr>
          <a:xfrm>
            <a:off x="1210235" y="1097285"/>
            <a:ext cx="10085294" cy="434509"/>
          </a:xfrm>
        </p:spPr>
        <p:txBody>
          <a:bodyPr bIns="0">
            <a:spAutoFit/>
          </a:bodyPr>
          <a:lstStyle>
            <a:lvl1pPr algn="r">
              <a:defRPr sz="2824" b="1">
                <a:solidFill>
                  <a:srgbClr val="002060"/>
                </a:solidFill>
                <a:latin typeface="Arial"/>
                <a:cs typeface="Arial"/>
              </a:defRPr>
            </a:lvl1pPr>
          </a:lstStyle>
          <a:p>
            <a:pPr lvl="0"/>
            <a:r>
              <a:rPr lang="en-US" noProof="0" dirty="0"/>
              <a:t>Master Title:</a:t>
            </a:r>
          </a:p>
        </p:txBody>
      </p:sp>
      <p:sp>
        <p:nvSpPr>
          <p:cNvPr id="13" name="Rectangle 3"/>
          <p:cNvSpPr>
            <a:spLocks noGrp="1" noChangeArrowheads="1"/>
          </p:cNvSpPr>
          <p:nvPr>
            <p:ph type="subTitle" idx="1" hasCustomPrompt="1"/>
          </p:nvPr>
        </p:nvSpPr>
        <p:spPr>
          <a:xfrm>
            <a:off x="5809129" y="3017523"/>
            <a:ext cx="5486400" cy="325881"/>
          </a:xfrm>
          <a:prstGeom prst="rect">
            <a:avLst/>
          </a:prstGeom>
        </p:spPr>
        <p:txBody>
          <a:bodyPr lIns="0" tIns="0" rIns="0" bIns="0">
            <a:spAutoFit/>
          </a:bodyPr>
          <a:lstStyle>
            <a:lvl1pPr marL="0" indent="0" algn="r">
              <a:lnSpc>
                <a:spcPct val="100000"/>
              </a:lnSpc>
              <a:spcBef>
                <a:spcPts val="0"/>
              </a:spcBef>
              <a:buFontTx/>
              <a:buNone/>
              <a:defRPr sz="2118" b="1" baseline="0">
                <a:solidFill>
                  <a:srgbClr val="00BEFA"/>
                </a:solidFill>
                <a:latin typeface="Arial"/>
                <a:cs typeface="Arial"/>
              </a:defRPr>
            </a:lvl1pPr>
          </a:lstStyle>
          <a:p>
            <a:pPr lvl="0"/>
            <a:r>
              <a:rPr lang="en-US" noProof="0" dirty="0"/>
              <a:t>Name of presenter</a:t>
            </a:r>
          </a:p>
        </p:txBody>
      </p:sp>
      <p:sp>
        <p:nvSpPr>
          <p:cNvPr id="3" name="Text Placeholder 2"/>
          <p:cNvSpPr>
            <a:spLocks noGrp="1"/>
          </p:cNvSpPr>
          <p:nvPr>
            <p:ph type="body" sz="quarter" idx="10" hasCustomPrompt="1"/>
          </p:nvPr>
        </p:nvSpPr>
        <p:spPr>
          <a:xfrm>
            <a:off x="5809129" y="3840483"/>
            <a:ext cx="5486400" cy="418256"/>
          </a:xfrm>
        </p:spPr>
        <p:txBody>
          <a:bodyPr>
            <a:spAutoFit/>
          </a:bodyPr>
          <a:lstStyle>
            <a:lvl1pPr algn="r">
              <a:lnSpc>
                <a:spcPct val="100000"/>
              </a:lnSpc>
              <a:spcBef>
                <a:spcPts val="0"/>
              </a:spcBef>
              <a:defRPr sz="2118" b="1">
                <a:solidFill>
                  <a:srgbClr val="00BEFA"/>
                </a:solidFill>
              </a:defRPr>
            </a:lvl1pPr>
            <a:lvl2pPr>
              <a:defRPr>
                <a:solidFill>
                  <a:schemeClr val="bg2">
                    <a:lumMod val="40000"/>
                    <a:lumOff val="60000"/>
                  </a:schemeClr>
                </a:solidFill>
              </a:defRPr>
            </a:lvl2pPr>
            <a:lvl3pPr>
              <a:defRPr>
                <a:solidFill>
                  <a:schemeClr val="bg2">
                    <a:lumMod val="40000"/>
                    <a:lumOff val="60000"/>
                  </a:schemeClr>
                </a:solidFill>
              </a:defRPr>
            </a:lvl3pPr>
            <a:lvl4pPr>
              <a:defRPr>
                <a:solidFill>
                  <a:schemeClr val="bg2">
                    <a:lumMod val="40000"/>
                    <a:lumOff val="60000"/>
                  </a:schemeClr>
                </a:solidFill>
              </a:defRPr>
            </a:lvl4pPr>
            <a:lvl5pPr>
              <a:defRPr>
                <a:solidFill>
                  <a:schemeClr val="bg2">
                    <a:lumMod val="40000"/>
                    <a:lumOff val="60000"/>
                  </a:schemeClr>
                </a:solidFill>
              </a:defRPr>
            </a:lvl5pPr>
          </a:lstStyle>
          <a:p>
            <a:pPr lvl="0"/>
            <a:r>
              <a:rPr lang="en-US" dirty="0"/>
              <a:t>Name of event</a:t>
            </a:r>
          </a:p>
        </p:txBody>
      </p:sp>
      <p:sp>
        <p:nvSpPr>
          <p:cNvPr id="9" name="Text Placeholder 8"/>
          <p:cNvSpPr>
            <a:spLocks noGrp="1"/>
          </p:cNvSpPr>
          <p:nvPr>
            <p:ph type="body" sz="quarter" idx="11" hasCustomPrompt="1"/>
          </p:nvPr>
        </p:nvSpPr>
        <p:spPr>
          <a:xfrm>
            <a:off x="1210235" y="1575066"/>
            <a:ext cx="10085294" cy="423862"/>
          </a:xfrm>
        </p:spPr>
        <p:txBody>
          <a:bodyPr/>
          <a:lstStyle>
            <a:lvl1pPr algn="r">
              <a:lnSpc>
                <a:spcPct val="100000"/>
              </a:lnSpc>
              <a:spcBef>
                <a:spcPts val="0"/>
              </a:spcBef>
              <a:defRPr sz="2471" b="1" i="0">
                <a:solidFill>
                  <a:schemeClr val="bg1">
                    <a:lumMod val="50000"/>
                  </a:schemeClr>
                </a:solidFill>
                <a:latin typeface="Arial" panose="020B0604020202020204" pitchFamily="34" charset="0"/>
                <a:cs typeface="Arial" panose="020B0604020202020204" pitchFamily="34" charset="0"/>
              </a:defRPr>
            </a:lvl1pPr>
            <a:lvl2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2pPr>
            <a:lvl3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3pPr>
            <a:lvl4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4pPr>
            <a:lvl5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5pPr>
          </a:lstStyle>
          <a:p>
            <a:pPr lvl="0"/>
            <a:r>
              <a:rPr lang="en-US" dirty="0"/>
              <a:t>Sub-title</a:t>
            </a:r>
          </a:p>
        </p:txBody>
      </p:sp>
      <p:sp>
        <p:nvSpPr>
          <p:cNvPr id="14" name="Text Placeholder 13"/>
          <p:cNvSpPr>
            <a:spLocks noGrp="1"/>
          </p:cNvSpPr>
          <p:nvPr>
            <p:ph type="body" sz="quarter" idx="12" hasCustomPrompt="1"/>
          </p:nvPr>
        </p:nvSpPr>
        <p:spPr>
          <a:xfrm>
            <a:off x="5809129" y="4172305"/>
            <a:ext cx="5486400" cy="336695"/>
          </a:xfrm>
        </p:spPr>
        <p:txBody>
          <a:bodyPr>
            <a:spAutoFit/>
          </a:bodyPr>
          <a:lstStyle>
            <a:lvl1pPr algn="r">
              <a:lnSpc>
                <a:spcPct val="100000"/>
              </a:lnSpc>
              <a:spcBef>
                <a:spcPts val="0"/>
              </a:spcBef>
              <a:defRPr sz="1588" b="1">
                <a:solidFill>
                  <a:schemeClr val="bg1">
                    <a:lumMod val="50000"/>
                  </a:schemeClr>
                </a:solidFill>
              </a:defRPr>
            </a:lvl1pPr>
            <a:lvl2pPr>
              <a:lnSpc>
                <a:spcPct val="100000"/>
              </a:lnSpc>
              <a:spcBef>
                <a:spcPts val="0"/>
              </a:spcBef>
              <a:defRPr b="1"/>
            </a:lvl2pPr>
            <a:lvl3pPr>
              <a:lnSpc>
                <a:spcPct val="100000"/>
              </a:lnSpc>
              <a:spcBef>
                <a:spcPts val="0"/>
              </a:spcBef>
              <a:defRPr b="1"/>
            </a:lvl3pPr>
            <a:lvl4pPr>
              <a:lnSpc>
                <a:spcPct val="100000"/>
              </a:lnSpc>
              <a:spcBef>
                <a:spcPts val="0"/>
              </a:spcBef>
              <a:defRPr b="1"/>
            </a:lvl4pPr>
            <a:lvl5pPr>
              <a:lnSpc>
                <a:spcPct val="100000"/>
              </a:lnSpc>
              <a:spcBef>
                <a:spcPts val="0"/>
              </a:spcBef>
              <a:defRPr b="1"/>
            </a:lvl5pPr>
          </a:lstStyle>
          <a:p>
            <a:pPr lvl="0"/>
            <a:r>
              <a:rPr lang="en-US" dirty="0"/>
              <a:t>Venue, Month DD, YYYY</a:t>
            </a:r>
          </a:p>
        </p:txBody>
      </p:sp>
      <p:sp>
        <p:nvSpPr>
          <p:cNvPr id="16" name="Text Placeholder 15"/>
          <p:cNvSpPr>
            <a:spLocks noGrp="1"/>
          </p:cNvSpPr>
          <p:nvPr>
            <p:ph type="body" sz="quarter" idx="13" hasCustomPrompt="1"/>
          </p:nvPr>
        </p:nvSpPr>
        <p:spPr>
          <a:xfrm>
            <a:off x="5809129" y="3329553"/>
            <a:ext cx="5486400" cy="312265"/>
          </a:xfrm>
        </p:spPr>
        <p:txBody>
          <a:bodyPr>
            <a:spAutoFit/>
          </a:bodyPr>
          <a:lstStyle>
            <a:lvl1pPr algn="r">
              <a:defRPr sz="1588" b="1" i="0">
                <a:solidFill>
                  <a:schemeClr val="bg1">
                    <a:lumMod val="50000"/>
                  </a:schemeClr>
                </a:solidFill>
                <a:latin typeface="+mn-lt"/>
                <a:cs typeface="Times New Roman" panose="020206030504050203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Title and affiliation of presenter</a:t>
            </a:r>
          </a:p>
        </p:txBody>
      </p:sp>
    </p:spTree>
    <p:extLst>
      <p:ext uri="{BB962C8B-B14F-4D97-AF65-F5344CB8AC3E}">
        <p14:creationId xmlns:p14="http://schemas.microsoft.com/office/powerpoint/2010/main" val="2788556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multiple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00833"/>
            <a:ext cx="10811435" cy="434509"/>
          </a:xfrm>
        </p:spPr>
        <p:txBody>
          <a:bodyPr anchor="b" anchorCtr="0"/>
          <a:lstStyle>
            <a:lvl1pPr>
              <a:defRPr sz="2824" b="1">
                <a:solidFill>
                  <a:srgbClr val="002060"/>
                </a:solidFill>
                <a:latin typeface="+mn-lt"/>
              </a:defRPr>
            </a:lvl1pPr>
          </a:lstStyle>
          <a:p>
            <a:r>
              <a:rPr lang="en-US" dirty="0"/>
              <a:t>Slide title: multiple un-numbered bullet points</a:t>
            </a:r>
          </a:p>
        </p:txBody>
      </p:sp>
      <p:sp>
        <p:nvSpPr>
          <p:cNvPr id="6" name="Text Placeholder 5"/>
          <p:cNvSpPr>
            <a:spLocks noGrp="1"/>
          </p:cNvSpPr>
          <p:nvPr>
            <p:ph type="body" sz="quarter" idx="12" hasCustomPrompt="1"/>
          </p:nvPr>
        </p:nvSpPr>
        <p:spPr>
          <a:xfrm>
            <a:off x="564777" y="573294"/>
            <a:ext cx="10811435" cy="287899"/>
          </a:xfrm>
        </p:spPr>
        <p:txBody>
          <a:bodyPr>
            <a:spAutoFit/>
          </a:bodyPr>
          <a:lstStyle>
            <a:lvl1pPr marL="0" indent="0">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564777" y="1463040"/>
            <a:ext cx="10811435" cy="807272"/>
          </a:xfrm>
        </p:spPr>
        <p:txBody>
          <a:bodyPr>
            <a:spAutoFit/>
          </a:bodyPr>
          <a:lstStyle>
            <a:lvl1pPr marL="274327" indent="-274327">
              <a:buClr>
                <a:schemeClr val="tx1">
                  <a:lumMod val="50000"/>
                  <a:lumOff val="50000"/>
                </a:schemeClr>
              </a:buClr>
              <a:buSzPct val="100000"/>
              <a:buFont typeface="Arial" panose="020B0604020202020204" pitchFamily="34" charset="0"/>
              <a:buChar char="●"/>
              <a:defRPr sz="1412" b="1">
                <a:solidFill>
                  <a:schemeClr val="tx1">
                    <a:lumMod val="50000"/>
                    <a:lumOff val="50000"/>
                  </a:schemeClr>
                </a:solidFill>
              </a:defRPr>
            </a:lvl1pPr>
            <a:lvl2pPr marL="731540" indent="-274327">
              <a:buClr>
                <a:srgbClr val="002060"/>
              </a:buClr>
              <a:buSzPct val="100000"/>
              <a:buFont typeface="Arial" panose="020B0604020202020204" pitchFamily="34" charset="0"/>
              <a:buChar char="●"/>
              <a:defRPr sz="1412" b="1">
                <a:solidFill>
                  <a:srgbClr val="002060"/>
                </a:solidFill>
              </a:defRPr>
            </a:lvl2pPr>
            <a:lvl3pPr marL="1005866" indent="-274327">
              <a:buClr>
                <a:schemeClr val="tx1">
                  <a:lumMod val="50000"/>
                  <a:lumOff val="50000"/>
                </a:schemeClr>
              </a:buClr>
              <a:buSzPct val="100000"/>
              <a:buFont typeface="Arial" panose="020B0604020202020204" pitchFamily="34" charset="0"/>
              <a:buChar char="●"/>
              <a:defRPr sz="1412" b="1">
                <a:solidFill>
                  <a:schemeClr val="tx1">
                    <a:lumMod val="50000"/>
                    <a:lumOff val="50000"/>
                  </a:schemeClr>
                </a:solidFill>
              </a:defRPr>
            </a:lvl3pPr>
            <a:lvl4pPr>
              <a:defRPr sz="1400" b="1"/>
            </a:lvl4pPr>
            <a:lvl5pPr>
              <a:defRPr sz="1400" b="1"/>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465845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side-by-side charts-title only-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a:xfrm>
            <a:off x="645459" y="274322"/>
            <a:ext cx="10811435" cy="380194"/>
          </a:xfrm>
        </p:spPr>
        <p:txBody>
          <a:bodyPr/>
          <a:lstStyle>
            <a:lvl1pPr>
              <a:defRPr>
                <a:solidFill>
                  <a:srgbClr val="002060"/>
                </a:solidFill>
              </a:defRPr>
            </a:lvl1pPr>
          </a:lstStyle>
          <a:p>
            <a:r>
              <a:rPr lang="en-US" dirty="0"/>
              <a:t>Side-by-side charts slide-title only</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096000" y="1828800"/>
            <a:ext cx="0" cy="457200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5" name="Text Placeholder 5">
            <a:extLst>
              <a:ext uri="{FF2B5EF4-FFF2-40B4-BE49-F238E27FC236}">
                <a16:creationId xmlns:a16="http://schemas.microsoft.com/office/drawing/2014/main" id="{6D67E57C-620E-4CDB-8516-F322F9F4A420}"/>
              </a:ext>
            </a:extLst>
          </p:cNvPr>
          <p:cNvSpPr>
            <a:spLocks noGrp="1"/>
          </p:cNvSpPr>
          <p:nvPr>
            <p:ph type="body" sz="quarter" idx="12" hasCustomPrompt="1"/>
          </p:nvPr>
        </p:nvSpPr>
        <p:spPr>
          <a:xfrm>
            <a:off x="645459" y="671685"/>
            <a:ext cx="10811435" cy="287899"/>
          </a:xfrm>
        </p:spPr>
        <p:txBody>
          <a:bodyPr>
            <a:spAutoFit/>
          </a:bodyPr>
          <a:lstStyle>
            <a:lvl1pPr marL="0" indent="0">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Tree>
    <p:extLst>
      <p:ext uri="{BB962C8B-B14F-4D97-AF65-F5344CB8AC3E}">
        <p14:creationId xmlns:p14="http://schemas.microsoft.com/office/powerpoint/2010/main" val="1797398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4A0D3-533F-4D0A-8D81-6D2B5B83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13D6A-3F40-47AB-AD20-3305D141AA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9A96B-1F08-4E60-9410-014B57775E4C}"/>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5" name="Footer Placeholder 4">
            <a:extLst>
              <a:ext uri="{FF2B5EF4-FFF2-40B4-BE49-F238E27FC236}">
                <a16:creationId xmlns:a16="http://schemas.microsoft.com/office/drawing/2014/main" id="{E7629254-25D1-4372-B3D5-5D8DD6DF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03648-0A0A-4307-B681-0EA29D84E08B}"/>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204915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A51E-C22F-4A1D-859C-D82A018BD5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623E69-D648-4AC1-97A9-14B2899959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1A0792-095B-4B52-98D8-294DDE6592A6}"/>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5" name="Footer Placeholder 4">
            <a:extLst>
              <a:ext uri="{FF2B5EF4-FFF2-40B4-BE49-F238E27FC236}">
                <a16:creationId xmlns:a16="http://schemas.microsoft.com/office/drawing/2014/main" id="{970D2F78-7EAD-42E9-AC66-3DE6CB9E9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C9B56-4DFA-4EDB-AAD3-CD8E668E50A4}"/>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298051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CFA63-7FD9-431A-BA04-375040BD64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F936BD-7A5C-489B-8E3F-6587326F7C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57BF80-EDA9-440F-9751-A8584CE1F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E91E60-CB6C-4DD7-B63B-FB654CEA712D}"/>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6" name="Footer Placeholder 5">
            <a:extLst>
              <a:ext uri="{FF2B5EF4-FFF2-40B4-BE49-F238E27FC236}">
                <a16:creationId xmlns:a16="http://schemas.microsoft.com/office/drawing/2014/main" id="{72087BB1-F6F0-4131-B8D5-B0A2D0BC0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14A94E-CB8C-4C2D-8FD1-80C4D05CAA20}"/>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384206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FFB4D-853B-4BDF-9AB1-20EDF3A218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2AB688-32C5-424A-80CA-6CA61C988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36750B-AB0F-4F1C-BDCB-6428D8102E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D9295C-A832-4A9C-BC53-4E99954E4F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3EE62-2B1F-4FE7-AA4A-46186EEF60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ED9654-1068-4E88-B60F-DC567B7884A6}"/>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8" name="Footer Placeholder 7">
            <a:extLst>
              <a:ext uri="{FF2B5EF4-FFF2-40B4-BE49-F238E27FC236}">
                <a16:creationId xmlns:a16="http://schemas.microsoft.com/office/drawing/2014/main" id="{AE329C42-2C2D-4B0F-9BBF-4329E6D97C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0446EE-CE99-43BF-B0A5-D51E4AF35E50}"/>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309691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01383-43FE-4830-A84A-7748BD967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65F480-9233-4558-938D-80D9287FF8A3}"/>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4" name="Footer Placeholder 3">
            <a:extLst>
              <a:ext uri="{FF2B5EF4-FFF2-40B4-BE49-F238E27FC236}">
                <a16:creationId xmlns:a16="http://schemas.microsoft.com/office/drawing/2014/main" id="{9BDA4C43-C07C-4746-BBD8-783FED7F9E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17B740-607A-4973-9426-A0D41F4193AD}"/>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201840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6635D-BFE0-4E24-A452-285829585D3A}"/>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3" name="Footer Placeholder 2">
            <a:extLst>
              <a:ext uri="{FF2B5EF4-FFF2-40B4-BE49-F238E27FC236}">
                <a16:creationId xmlns:a16="http://schemas.microsoft.com/office/drawing/2014/main" id="{DFD343D5-0D5E-45D5-BBA7-A7E6570855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C97F-08C8-4FB4-BAFD-85BD041524A9}"/>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197289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48196-BE4E-4618-B87E-08FEC91F4A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1F1AA4-9C6C-4F2A-9042-6C39C42143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8C848F-D108-4904-A34C-BEA67D900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C61BF-9668-45DF-AC5D-91E4E674100F}"/>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6" name="Footer Placeholder 5">
            <a:extLst>
              <a:ext uri="{FF2B5EF4-FFF2-40B4-BE49-F238E27FC236}">
                <a16:creationId xmlns:a16="http://schemas.microsoft.com/office/drawing/2014/main" id="{A225D978-F208-49F5-A4E8-64155B243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98936-34C7-4AE6-AEFC-50767E754129}"/>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10500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99EE-E766-4C2C-B1F7-5165BFB681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0118DA-B241-4B12-994E-ED56C34F2B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83D5D9-36ED-42C4-8B4F-894770165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4C0238-453C-40FC-8FC0-AB7D8D8CE80D}"/>
              </a:ext>
            </a:extLst>
          </p:cNvPr>
          <p:cNvSpPr>
            <a:spLocks noGrp="1"/>
          </p:cNvSpPr>
          <p:nvPr>
            <p:ph type="dt" sz="half" idx="10"/>
          </p:nvPr>
        </p:nvSpPr>
        <p:spPr/>
        <p:txBody>
          <a:bodyPr/>
          <a:lstStyle/>
          <a:p>
            <a:fld id="{E5EEFA10-CD6F-4F28-9B95-4D07495CF6D9}" type="datetimeFigureOut">
              <a:rPr lang="en-US" smtClean="0"/>
              <a:t>10/29/2021</a:t>
            </a:fld>
            <a:endParaRPr lang="en-US"/>
          </a:p>
        </p:txBody>
      </p:sp>
      <p:sp>
        <p:nvSpPr>
          <p:cNvPr id="6" name="Footer Placeholder 5">
            <a:extLst>
              <a:ext uri="{FF2B5EF4-FFF2-40B4-BE49-F238E27FC236}">
                <a16:creationId xmlns:a16="http://schemas.microsoft.com/office/drawing/2014/main" id="{08775616-35A5-4011-BD22-5717DFA96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13FFD6-4029-41BF-AF06-8D8FFB571829}"/>
              </a:ext>
            </a:extLst>
          </p:cNvPr>
          <p:cNvSpPr>
            <a:spLocks noGrp="1"/>
          </p:cNvSpPr>
          <p:nvPr>
            <p:ph type="sldNum" sz="quarter" idx="12"/>
          </p:nvPr>
        </p:nvSpPr>
        <p:spPr/>
        <p:txBody>
          <a:bodyPr/>
          <a:lstStyle/>
          <a:p>
            <a:fld id="{26E60B98-B9DC-4DDD-9B82-7D97CC5BAABC}" type="slidenum">
              <a:rPr lang="en-US" smtClean="0"/>
              <a:t>‹#›</a:t>
            </a:fld>
            <a:endParaRPr lang="en-US"/>
          </a:p>
        </p:txBody>
      </p:sp>
    </p:spTree>
    <p:extLst>
      <p:ext uri="{BB962C8B-B14F-4D97-AF65-F5344CB8AC3E}">
        <p14:creationId xmlns:p14="http://schemas.microsoft.com/office/powerpoint/2010/main" val="207247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D16C82-C1C5-4E19-8FE5-DCFBC61276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2C00A5-18B0-4070-A4B0-6243A2D0E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1EA1B-9206-49CF-A1F3-79F1591B6D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EFA10-CD6F-4F28-9B95-4D07495CF6D9}" type="datetimeFigureOut">
              <a:rPr lang="en-US" smtClean="0"/>
              <a:t>10/29/2021</a:t>
            </a:fld>
            <a:endParaRPr lang="en-US"/>
          </a:p>
        </p:txBody>
      </p:sp>
      <p:sp>
        <p:nvSpPr>
          <p:cNvPr id="5" name="Footer Placeholder 4">
            <a:extLst>
              <a:ext uri="{FF2B5EF4-FFF2-40B4-BE49-F238E27FC236}">
                <a16:creationId xmlns:a16="http://schemas.microsoft.com/office/drawing/2014/main" id="{8AE7B9F8-4EE2-4BD1-909F-3CC824FE0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DEC96F-3EDD-46F0-B301-4D4305A479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60B98-B9DC-4DDD-9B82-7D97CC5BAABC}" type="slidenum">
              <a:rPr lang="en-US" smtClean="0"/>
              <a:t>‹#›</a:t>
            </a:fld>
            <a:endParaRPr lang="en-US"/>
          </a:p>
        </p:txBody>
      </p:sp>
    </p:spTree>
    <p:extLst>
      <p:ext uri="{BB962C8B-B14F-4D97-AF65-F5344CB8AC3E}">
        <p14:creationId xmlns:p14="http://schemas.microsoft.com/office/powerpoint/2010/main" val="150326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0496B-58BA-4827-ADB3-04CF05E9C48C}"/>
              </a:ext>
            </a:extLst>
          </p:cNvPr>
          <p:cNvSpPr>
            <a:spLocks noGrp="1"/>
          </p:cNvSpPr>
          <p:nvPr>
            <p:ph type="ctrTitle"/>
          </p:nvPr>
        </p:nvSpPr>
        <p:spPr>
          <a:xfrm>
            <a:off x="367323" y="1110401"/>
            <a:ext cx="11214847" cy="486223"/>
          </a:xfrm>
        </p:spPr>
        <p:txBody>
          <a:bodyPr/>
          <a:lstStyle/>
          <a:p>
            <a:r>
              <a:rPr lang="en-US" sz="3177" dirty="0">
                <a:latin typeface="Arial" panose="020B0604020202020204" pitchFamily="34" charset="0"/>
                <a:cs typeface="Arial" panose="020B0604020202020204" pitchFamily="34" charset="0"/>
              </a:rPr>
              <a:t>Lifting 100 million Nigerians out of poverty</a:t>
            </a:r>
          </a:p>
        </p:txBody>
      </p:sp>
      <p:sp>
        <p:nvSpPr>
          <p:cNvPr id="5" name="Text Placeholder 4">
            <a:extLst>
              <a:ext uri="{FF2B5EF4-FFF2-40B4-BE49-F238E27FC236}">
                <a16:creationId xmlns:a16="http://schemas.microsoft.com/office/drawing/2014/main" id="{96D9A561-F133-40E9-9667-EA5B34C6CF3B}"/>
              </a:ext>
            </a:extLst>
          </p:cNvPr>
          <p:cNvSpPr>
            <a:spLocks noGrp="1"/>
          </p:cNvSpPr>
          <p:nvPr>
            <p:ph type="body" sz="quarter" idx="11"/>
          </p:nvPr>
        </p:nvSpPr>
        <p:spPr>
          <a:xfrm>
            <a:off x="796739" y="1681225"/>
            <a:ext cx="10785431" cy="1747775"/>
          </a:xfrm>
        </p:spPr>
        <p:txBody>
          <a:bodyPr>
            <a:normAutofit/>
          </a:bodyPr>
          <a:lstStyle/>
          <a:p>
            <a:pPr marL="0" indent="0">
              <a:buNone/>
            </a:pPr>
            <a:r>
              <a:rPr lang="en-US" sz="2800" dirty="0"/>
              <a:t>Options to eliminate the PMS subsidy, while protecting the poor and supporting the recovery</a:t>
            </a:r>
          </a:p>
        </p:txBody>
      </p:sp>
      <p:sp>
        <p:nvSpPr>
          <p:cNvPr id="6" name="Text Placeholder 5">
            <a:extLst>
              <a:ext uri="{FF2B5EF4-FFF2-40B4-BE49-F238E27FC236}">
                <a16:creationId xmlns:a16="http://schemas.microsoft.com/office/drawing/2014/main" id="{0CF93C90-164A-4136-89B5-2B971892CB29}"/>
              </a:ext>
            </a:extLst>
          </p:cNvPr>
          <p:cNvSpPr>
            <a:spLocks noGrp="1"/>
          </p:cNvSpPr>
          <p:nvPr>
            <p:ph type="body" sz="quarter" idx="12"/>
          </p:nvPr>
        </p:nvSpPr>
        <p:spPr>
          <a:xfrm>
            <a:off x="6095770" y="4172305"/>
            <a:ext cx="5486400" cy="400110"/>
          </a:xfrm>
        </p:spPr>
        <p:txBody>
          <a:bodyPr/>
          <a:lstStyle/>
          <a:p>
            <a:pPr marL="0" indent="0">
              <a:buNone/>
            </a:pPr>
            <a:r>
              <a:rPr lang="en-US" sz="2000" dirty="0">
                <a:latin typeface="Arial" panose="020B0604020202020204" pitchFamily="34" charset="0"/>
                <a:cs typeface="Arial" panose="020B0604020202020204" pitchFamily="34" charset="0"/>
              </a:rPr>
              <a:t>October 28, 2021</a:t>
            </a:r>
          </a:p>
        </p:txBody>
      </p:sp>
    </p:spTree>
    <p:extLst>
      <p:ext uri="{BB962C8B-B14F-4D97-AF65-F5344CB8AC3E}">
        <p14:creationId xmlns:p14="http://schemas.microsoft.com/office/powerpoint/2010/main" val="2631048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BD94-062E-4062-8ABE-2DB1F323AA41}"/>
              </a:ext>
            </a:extLst>
          </p:cNvPr>
          <p:cNvSpPr>
            <a:spLocks noGrp="1"/>
          </p:cNvSpPr>
          <p:nvPr>
            <p:ph type="title"/>
          </p:nvPr>
        </p:nvSpPr>
        <p:spPr>
          <a:xfrm>
            <a:off x="564777" y="166755"/>
            <a:ext cx="11284055" cy="760389"/>
          </a:xfrm>
        </p:spPr>
        <p:txBody>
          <a:bodyPr>
            <a:normAutofit/>
          </a:bodyPr>
          <a:lstStyle/>
          <a:p>
            <a:r>
              <a:rPr lang="en-US" sz="2400" dirty="0">
                <a:latin typeface="Arial" panose="020B0604020202020204" pitchFamily="34" charset="0"/>
                <a:cs typeface="Arial" panose="020B0604020202020204" pitchFamily="34" charset="0"/>
              </a:rPr>
              <a:t>CONTEXT: FISCAL PRESSURES THREATEN NIGERIA’S RECOVERY, WHILE RISING PRICES ARE PUSHING MILLIONS INTO POVERTY</a:t>
            </a:r>
          </a:p>
        </p:txBody>
      </p:sp>
      <p:graphicFrame>
        <p:nvGraphicFramePr>
          <p:cNvPr id="4" name="Table 3">
            <a:extLst>
              <a:ext uri="{FF2B5EF4-FFF2-40B4-BE49-F238E27FC236}">
                <a16:creationId xmlns:a16="http://schemas.microsoft.com/office/drawing/2014/main" id="{273CA2AB-CA16-493E-BD69-444D6BC39C00}"/>
              </a:ext>
            </a:extLst>
          </p:cNvPr>
          <p:cNvGraphicFramePr>
            <a:graphicFrameLocks noGrp="1"/>
          </p:cNvGraphicFramePr>
          <p:nvPr/>
        </p:nvGraphicFramePr>
        <p:xfrm>
          <a:off x="564776" y="1158947"/>
          <a:ext cx="11221389" cy="4698402"/>
        </p:xfrm>
        <a:graphic>
          <a:graphicData uri="http://schemas.openxmlformats.org/drawingml/2006/table">
            <a:tbl>
              <a:tblPr firstRow="1" bandRow="1">
                <a:tableStyleId>{2D5ABB26-0587-4C30-8999-92F81FD0307C}</a:tableStyleId>
              </a:tblPr>
              <a:tblGrid>
                <a:gridCol w="11221389">
                  <a:extLst>
                    <a:ext uri="{9D8B030D-6E8A-4147-A177-3AD203B41FA5}">
                      <a16:colId xmlns:a16="http://schemas.microsoft.com/office/drawing/2014/main" val="3366779337"/>
                    </a:ext>
                  </a:extLst>
                </a:gridCol>
              </a:tblGrid>
              <a:tr h="4612341">
                <a:tc>
                  <a:txBody>
                    <a:bodyPr/>
                    <a:lstStyle/>
                    <a:p>
                      <a:pPr marL="285750" lvl="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Rising prices are pushing millions of Nigerians into poverty</a:t>
                      </a:r>
                    </a:p>
                    <a:p>
                      <a:pPr marL="803895" lvl="1" indent="-285750" defTabSz="1036291" fontAlgn="auto">
                        <a:spcBef>
                          <a:spcPts val="0"/>
                        </a:spcBef>
                        <a:spcAft>
                          <a:spcPts val="60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Between 2020 and 2021 the inflation shock is expected to have pushed an additional 5.6 million Nigerians into poverty </a:t>
                      </a:r>
                    </a:p>
                    <a:p>
                      <a:pPr marL="803895" lvl="1" indent="-285750" defTabSz="1036291" fontAlgn="auto">
                        <a:spcBef>
                          <a:spcPts val="0"/>
                        </a:spcBef>
                        <a:spcAft>
                          <a:spcPts val="60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Food insecurity is increasing in both poor and non-poor households, with some adults skipping meals</a:t>
                      </a:r>
                    </a:p>
                    <a:p>
                      <a:pPr marL="803895" lvl="1" indent="-285750" defTabSz="1036291" fontAlgn="auto">
                        <a:spcBef>
                          <a:spcPts val="0"/>
                        </a:spcBef>
                        <a:spcAft>
                          <a:spcPts val="60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Because inflation is high, even if it remains stable, it will continue to push many more Nigerians into poverty </a:t>
                      </a:r>
                    </a:p>
                    <a:p>
                      <a:pPr marL="285750" indent="-285750">
                        <a:spcBef>
                          <a:spcPts val="18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Fiscal pressures are growing unsustainably with the PMS subsidy significantly reducing the flow of revenues into the Federation Account</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The Federation’s NET revenues from OIL and GAS between January and May 2021 were </a:t>
                      </a:r>
                      <a:r>
                        <a:rPr lang="en-US" sz="1400" b="1" kern="1200" dirty="0">
                          <a:solidFill>
                            <a:srgbClr val="00B0F0"/>
                          </a:solidFill>
                          <a:latin typeface="Arial" panose="020B0604020202020204" pitchFamily="34" charset="0"/>
                        </a:rPr>
                        <a:t>about HALF of what was anticipated in the budget: NGN 872 billion instead of NGN 1,736 billion, a shortfall of NGN 864 billion</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If crude oil prices and the cost of imported PMS remain at the current level and if the domestic retail price of PMS remains unchanged, that could </a:t>
                      </a:r>
                      <a:r>
                        <a:rPr lang="en-US" sz="1400" b="1" kern="1200" dirty="0">
                          <a:solidFill>
                            <a:srgbClr val="00B0F0"/>
                          </a:solidFill>
                          <a:latin typeface="Arial" panose="020B0604020202020204" pitchFamily="34" charset="0"/>
                        </a:rPr>
                        <a:t>result in FORGONE REVENUES of NGN 1.5–1.6 trillion in 2021</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Moreover, this NGN 1.5 trillion in subsidy expenditures (forgone revenues) would </a:t>
                      </a:r>
                      <a:r>
                        <a:rPr lang="en-US" sz="1400" b="1" kern="1200" dirty="0">
                          <a:solidFill>
                            <a:srgbClr val="00B0F0"/>
                          </a:solidFill>
                          <a:latin typeface="Arial" panose="020B0604020202020204" pitchFamily="34" charset="0"/>
                        </a:rPr>
                        <a:t>primarily benefit rich Nigerians and those in neighboring countries</a:t>
                      </a:r>
                      <a:r>
                        <a:rPr lang="en-US" sz="1400" b="1" kern="1200" dirty="0">
                          <a:solidFill>
                            <a:srgbClr val="7F7F7F"/>
                          </a:solidFill>
                          <a:latin typeface="Arial" panose="020B0604020202020204" pitchFamily="34" charset="0"/>
                        </a:rPr>
                        <a:t>:</a:t>
                      </a:r>
                    </a:p>
                    <a:p>
                      <a:pPr marL="1114782" marR="0" lvl="2" indent="-285750"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0" dirty="0">
                          <a:solidFill>
                            <a:schemeClr val="tx1">
                              <a:lumMod val="50000"/>
                              <a:lumOff val="50000"/>
                            </a:schemeClr>
                          </a:solidFill>
                          <a:latin typeface="Arial" panose="020B0604020202020204" pitchFamily="34" charset="0"/>
                          <a:cs typeface="Arial" panose="020B0604020202020204" pitchFamily="34" charset="0"/>
                        </a:rPr>
                        <a:t>The bottom 40 percent of Nigerians buy only 3% of the total PMS subsidized by the government. Those with </a:t>
                      </a:r>
                      <a:r>
                        <a:rPr lang="en-US" sz="1400" b="1" kern="0" dirty="0">
                          <a:solidFill>
                            <a:srgbClr val="00B0F0"/>
                          </a:solidFill>
                          <a:latin typeface="Arial" panose="020B0604020202020204" pitchFamily="34" charset="0"/>
                          <a:cs typeface="Arial" panose="020B0604020202020204" pitchFamily="34" charset="0"/>
                        </a:rPr>
                        <a:t>higher income </a:t>
                      </a:r>
                      <a:r>
                        <a:rPr lang="en-US" sz="1400" b="1" kern="0" dirty="0">
                          <a:solidFill>
                            <a:schemeClr val="tx1">
                              <a:lumMod val="50000"/>
                              <a:lumOff val="50000"/>
                            </a:schemeClr>
                          </a:solidFill>
                          <a:latin typeface="Arial" panose="020B0604020202020204" pitchFamily="34" charset="0"/>
                          <a:cs typeface="Arial" panose="020B0604020202020204" pitchFamily="34" charset="0"/>
                        </a:rPr>
                        <a:t>consume much more petrol and therefore benefit far more than the poor from the PMS subsidy. </a:t>
                      </a:r>
                      <a:r>
                        <a:rPr lang="en-US" sz="1400" b="1" kern="0" dirty="0">
                          <a:solidFill>
                            <a:srgbClr val="00BBFE"/>
                          </a:solidFill>
                          <a:latin typeface="Arial" panose="020B0604020202020204" pitchFamily="34" charset="0"/>
                          <a:cs typeface="Arial" panose="020B0604020202020204" pitchFamily="34" charset="0"/>
                        </a:rPr>
                        <a:t>Urban</a:t>
                      </a:r>
                      <a:r>
                        <a:rPr lang="en-US" sz="1400" b="1" kern="0" dirty="0">
                          <a:solidFill>
                            <a:schemeClr val="tx1">
                              <a:lumMod val="50000"/>
                              <a:lumOff val="50000"/>
                            </a:schemeClr>
                          </a:solidFill>
                          <a:latin typeface="Arial" panose="020B0604020202020204" pitchFamily="34" charset="0"/>
                          <a:cs typeface="Arial" panose="020B0604020202020204" pitchFamily="34" charset="0"/>
                        </a:rPr>
                        <a:t> residents consume twice as much as rural residents. </a:t>
                      </a:r>
                    </a:p>
                    <a:p>
                      <a:pPr marL="1114782" marR="0" lvl="2" indent="-285750"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1200" dirty="0">
                          <a:solidFill>
                            <a:schemeClr val="bg1">
                              <a:lumMod val="50000"/>
                            </a:schemeClr>
                          </a:solidFill>
                          <a:latin typeface="Arial" panose="020B0604020202020204" pitchFamily="34" charset="0"/>
                        </a:rPr>
                        <a:t>PMS prices today are </a:t>
                      </a:r>
                      <a:r>
                        <a:rPr lang="en-US" sz="1400" b="1" kern="1200" dirty="0">
                          <a:solidFill>
                            <a:srgbClr val="00BBFE"/>
                          </a:solidFill>
                          <a:latin typeface="Arial" panose="020B0604020202020204" pitchFamily="34" charset="0"/>
                        </a:rPr>
                        <a:t>NGN 200–300/liter higher</a:t>
                      </a:r>
                      <a:r>
                        <a:rPr lang="en-US" sz="1400" b="1" kern="1200" dirty="0">
                          <a:solidFill>
                            <a:schemeClr val="bg1">
                              <a:lumMod val="50000"/>
                            </a:schemeClr>
                          </a:solidFill>
                          <a:latin typeface="Arial" panose="020B0604020202020204" pitchFamily="34" charset="0"/>
                        </a:rPr>
                        <a:t> in the neighboring countries, providing powerful financial incentives for </a:t>
                      </a:r>
                      <a:r>
                        <a:rPr lang="en-US" sz="1400" b="1" kern="1200" dirty="0">
                          <a:solidFill>
                            <a:srgbClr val="00BBFE"/>
                          </a:solidFill>
                          <a:latin typeface="Arial" panose="020B0604020202020204" pitchFamily="34" charset="0"/>
                        </a:rPr>
                        <a:t>smuggling</a:t>
                      </a:r>
                      <a:r>
                        <a:rPr lang="en-US" sz="1400" b="1" kern="1200" dirty="0">
                          <a:solidFill>
                            <a:schemeClr val="bg1">
                              <a:lumMod val="50000"/>
                            </a:schemeClr>
                          </a:solidFill>
                          <a:latin typeface="Arial" panose="020B0604020202020204" pitchFamily="34" charset="0"/>
                        </a:rPr>
                        <a:t>, making the subsidy even more regressive.</a:t>
                      </a:r>
                    </a:p>
                  </a:txBody>
                  <a:tcPr marL="161365" marR="161365" marT="40341" marB="40341">
                    <a:lnL w="9525" cap="flat" cmpd="sng" algn="ctr">
                      <a:solidFill>
                        <a:schemeClr val="bg1">
                          <a:lumMod val="50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bl>
          </a:graphicData>
        </a:graphic>
      </p:graphicFrame>
    </p:spTree>
    <p:extLst>
      <p:ext uri="{BB962C8B-B14F-4D97-AF65-F5344CB8AC3E}">
        <p14:creationId xmlns:p14="http://schemas.microsoft.com/office/powerpoint/2010/main" val="343997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BD94-062E-4062-8ABE-2DB1F323AA41}"/>
              </a:ext>
            </a:extLst>
          </p:cNvPr>
          <p:cNvSpPr>
            <a:spLocks noGrp="1"/>
          </p:cNvSpPr>
          <p:nvPr>
            <p:ph type="title"/>
          </p:nvPr>
        </p:nvSpPr>
        <p:spPr>
          <a:xfrm>
            <a:off x="485305" y="62369"/>
            <a:ext cx="11132402" cy="760389"/>
          </a:xfrm>
        </p:spPr>
        <p:txBody>
          <a:bodyPr>
            <a:normAutofit/>
          </a:bodyPr>
          <a:lstStyle/>
          <a:p>
            <a:r>
              <a:rPr lang="en-US" sz="2400" dirty="0">
                <a:latin typeface="Arial" panose="020B0604020202020204" pitchFamily="34" charset="0"/>
                <a:cs typeface="Arial" panose="020B0604020202020204" pitchFamily="34" charset="0"/>
              </a:rPr>
              <a:t>POSSIBLE WAY FORWARD FOR THE PMS SUBSIDY: A STRATEGICALLY COMMUNICATED “COMPACT” WITH THE NIGERIAN PEOPLE</a:t>
            </a:r>
          </a:p>
        </p:txBody>
      </p:sp>
      <p:graphicFrame>
        <p:nvGraphicFramePr>
          <p:cNvPr id="5" name="Table 4">
            <a:extLst>
              <a:ext uri="{FF2B5EF4-FFF2-40B4-BE49-F238E27FC236}">
                <a16:creationId xmlns:a16="http://schemas.microsoft.com/office/drawing/2014/main" id="{40DB134D-8312-4788-BAFC-AFFF50126914}"/>
              </a:ext>
            </a:extLst>
          </p:cNvPr>
          <p:cNvGraphicFramePr>
            <a:graphicFrameLocks noGrp="1"/>
          </p:cNvGraphicFramePr>
          <p:nvPr/>
        </p:nvGraphicFramePr>
        <p:xfrm>
          <a:off x="485306" y="890191"/>
          <a:ext cx="11221389" cy="5536602"/>
        </p:xfrm>
        <a:graphic>
          <a:graphicData uri="http://schemas.openxmlformats.org/drawingml/2006/table">
            <a:tbl>
              <a:tblPr firstRow="1" bandRow="1">
                <a:tableStyleId>{2D5ABB26-0587-4C30-8999-92F81FD0307C}</a:tableStyleId>
              </a:tblPr>
              <a:tblGrid>
                <a:gridCol w="11221389">
                  <a:extLst>
                    <a:ext uri="{9D8B030D-6E8A-4147-A177-3AD203B41FA5}">
                      <a16:colId xmlns:a16="http://schemas.microsoft.com/office/drawing/2014/main" val="3366779337"/>
                    </a:ext>
                  </a:extLst>
                </a:gridCol>
              </a:tblGrid>
              <a:tr h="5486400">
                <a:tc>
                  <a:txBody>
                    <a:bodyPr/>
                    <a:lstStyle/>
                    <a:p>
                      <a:pPr marL="285750" lvl="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Because inflation remains high, it needs to be contained and priorities for the near-term (3-6 months) are as follows:</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More flexible management of NAFEX, which we believe will help bring down the parallel rate, increases in which have been driving inflation (more credible and transparent exchange rate management would also attract investment)</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Signaling a commitment to price stability as the primary monetary policy objective</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Full reopening of the land borders</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Removal of FX restrictions on essential items</a:t>
                      </a:r>
                    </a:p>
                    <a:p>
                      <a:pPr marL="28575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Elimination of the PMS subsidy (and greater accountability and transparency around oil and gas revenues) are the only immediate options for easing fiscal pressures</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A move to full market-based pricing of PMS, accompanied by social assistance for the poor in the form of cash transfers (next bullet), would free up significant government spending, at least NGN 150 billion a month being deducted by the NNPC at the current global PMS price</a:t>
                      </a:r>
                    </a:p>
                    <a:p>
                      <a:pPr marL="28575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In parallel, a time-limited large-scale cash transfer program that quickly compensates Nigerians for lost purchasing power</a:t>
                      </a:r>
                      <a:endPar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cs typeface="+mn-cs"/>
                      </a:endParaRPr>
                    </a:p>
                    <a:p>
                      <a:pPr marL="803895" marR="0" lvl="1" indent="-285750" algn="l" defTabSz="1036291"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A large-scale &amp; time-bound targeted cash-transfer program may be both </a:t>
                      </a: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fiscally affordable and politically necessary </a:t>
                      </a: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if developed and (strategically) communicated as one component of a broader package that </a:t>
                      </a:r>
                      <a:r>
                        <a:rPr lang="en-US" sz="1400" b="1" kern="1200" dirty="0">
                          <a:solidFill>
                            <a:schemeClr val="bg1">
                              <a:lumMod val="50000"/>
                            </a:schemeClr>
                          </a:solidFill>
                          <a:effectLst/>
                          <a:latin typeface="Arial" panose="020B0604020202020204" pitchFamily="34" charset="0"/>
                          <a:ea typeface="+mn-ea"/>
                          <a:cs typeface="+mn-cs"/>
                        </a:rPr>
                        <a:t>mitigates adverse economic effects and protects the poor</a:t>
                      </a:r>
                      <a:endPar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endParaRPr>
                    </a:p>
                    <a:p>
                      <a:pPr marL="803895" marR="0" lvl="1" indent="-285750" algn="l" defTabSz="1036291"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An USD 800 million program over 6 months could cover 6.5 million vulnerable households (~33 million Nigerians) in rural and urban areas with a monthly transfer of NGN 5,000 per household (what households currently get under the NASSP), plus 2 million poorest households with a monthly transfer of NGN 5,000 for 12 months</a:t>
                      </a:r>
                    </a:p>
                    <a:p>
                      <a:pPr marL="803895" marR="0" lvl="1" indent="-285750" algn="l" defTabSz="1036291"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Combined with a financial inclusion drive (BVN registration) and digital or mobile money payments, the program could be implemented more robustly while bringing millions of financially excluded Nigerians into the financial system </a:t>
                      </a:r>
                    </a:p>
                    <a:p>
                      <a:pPr marL="803895" marR="0" lvl="1" indent="-285750" algn="l" defTabSz="1036291"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USD 800 million is </a:t>
                      </a: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significantly less than the annualized cost of the PMS subsidy</a:t>
                      </a:r>
                      <a:endPar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endParaRPr>
                    </a:p>
                    <a:p>
                      <a:pPr marL="28575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Critical that the package be strategically communicated as a “compact” with the Nigerian people</a:t>
                      </a:r>
                      <a:endPar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endParaRPr>
                    </a:p>
                  </a:txBody>
                  <a:tcPr marL="161365" marR="161365" marT="40341" marB="40341">
                    <a:lnL w="9525" cap="flat" cmpd="sng" algn="ctr">
                      <a:solidFill>
                        <a:schemeClr val="bg1">
                          <a:lumMod val="50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bl>
          </a:graphicData>
        </a:graphic>
      </p:graphicFrame>
    </p:spTree>
    <p:extLst>
      <p:ext uri="{BB962C8B-B14F-4D97-AF65-F5344CB8AC3E}">
        <p14:creationId xmlns:p14="http://schemas.microsoft.com/office/powerpoint/2010/main" val="2466331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BD94-062E-4062-8ABE-2DB1F323AA41}"/>
              </a:ext>
            </a:extLst>
          </p:cNvPr>
          <p:cNvSpPr>
            <a:spLocks noGrp="1"/>
          </p:cNvSpPr>
          <p:nvPr>
            <p:ph type="title"/>
          </p:nvPr>
        </p:nvSpPr>
        <p:spPr>
          <a:xfrm>
            <a:off x="645459" y="204503"/>
            <a:ext cx="10811435" cy="380194"/>
          </a:xfrm>
        </p:spPr>
        <p:txBody>
          <a:bodyPr>
            <a:normAutofit fontScale="90000"/>
          </a:bodyPr>
          <a:lstStyle/>
          <a:p>
            <a:r>
              <a:rPr lang="en-US" sz="2471" b="1" dirty="0">
                <a:latin typeface="Arial" panose="020B0604020202020204" pitchFamily="34" charset="0"/>
                <a:cs typeface="Arial" panose="020B0604020202020204" pitchFamily="34" charset="0"/>
              </a:rPr>
              <a:t>POSSIBLE WAY FORWARD: 3 PARALLEL STEPS</a:t>
            </a:r>
          </a:p>
        </p:txBody>
      </p:sp>
      <p:sp>
        <p:nvSpPr>
          <p:cNvPr id="3" name="Text Placeholder 2">
            <a:extLst>
              <a:ext uri="{FF2B5EF4-FFF2-40B4-BE49-F238E27FC236}">
                <a16:creationId xmlns:a16="http://schemas.microsoft.com/office/drawing/2014/main" id="{3DF4520F-9B20-4F2B-9301-CB121B0602A1}"/>
              </a:ext>
            </a:extLst>
          </p:cNvPr>
          <p:cNvSpPr>
            <a:spLocks noGrp="1"/>
          </p:cNvSpPr>
          <p:nvPr>
            <p:ph type="body" sz="quarter" idx="12"/>
          </p:nvPr>
        </p:nvSpPr>
        <p:spPr>
          <a:xfrm>
            <a:off x="761827" y="626024"/>
            <a:ext cx="10811435" cy="287899"/>
          </a:xfrm>
        </p:spPr>
        <p:txBody>
          <a:bodyPr/>
          <a:lstStyle/>
          <a:p>
            <a:r>
              <a:rPr lang="en-US" i="1" dirty="0"/>
              <a:t>Subsidy removal, cash transfer, and communication campaign must kick-in at same time for a social compact to be credible</a:t>
            </a:r>
          </a:p>
        </p:txBody>
      </p:sp>
      <p:graphicFrame>
        <p:nvGraphicFramePr>
          <p:cNvPr id="5" name="Table 4">
            <a:extLst>
              <a:ext uri="{FF2B5EF4-FFF2-40B4-BE49-F238E27FC236}">
                <a16:creationId xmlns:a16="http://schemas.microsoft.com/office/drawing/2014/main" id="{40DB134D-8312-4788-BAFC-AFFF50126914}"/>
              </a:ext>
            </a:extLst>
          </p:cNvPr>
          <p:cNvGraphicFramePr>
            <a:graphicFrameLocks noGrp="1"/>
          </p:cNvGraphicFramePr>
          <p:nvPr>
            <p:extLst>
              <p:ext uri="{D42A27DB-BD31-4B8C-83A1-F6EECF244321}">
                <p14:modId xmlns:p14="http://schemas.microsoft.com/office/powerpoint/2010/main" val="4189637515"/>
              </p:ext>
            </p:extLst>
          </p:nvPr>
        </p:nvGraphicFramePr>
        <p:xfrm>
          <a:off x="485306" y="921221"/>
          <a:ext cx="5610694" cy="4957482"/>
        </p:xfrm>
        <a:graphic>
          <a:graphicData uri="http://schemas.openxmlformats.org/drawingml/2006/table">
            <a:tbl>
              <a:tblPr firstRow="1" bandRow="1">
                <a:tableStyleId>{2D5ABB26-0587-4C30-8999-92F81FD0307C}</a:tableStyleId>
              </a:tblPr>
              <a:tblGrid>
                <a:gridCol w="5610694">
                  <a:extLst>
                    <a:ext uri="{9D8B030D-6E8A-4147-A177-3AD203B41FA5}">
                      <a16:colId xmlns:a16="http://schemas.microsoft.com/office/drawing/2014/main" val="3366779337"/>
                    </a:ext>
                  </a:extLst>
                </a:gridCol>
              </a:tblGrid>
              <a:tr h="4921624">
                <a:tc>
                  <a:txBody>
                    <a:bodyPr/>
                    <a:lstStyle/>
                    <a:p>
                      <a:pPr marL="0" lvl="0" indent="0">
                        <a:spcBef>
                          <a:spcPts val="1200"/>
                        </a:spcBef>
                        <a:spcAft>
                          <a:spcPts val="600"/>
                        </a:spcAft>
                        <a:buClrTx/>
                        <a:buSzPct val="100000"/>
                        <a:buFont typeface="Arial" panose="020B0604020202020204" pitchFamily="34" charset="0"/>
                        <a:buNone/>
                      </a:pP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1. ELIMINATE THE PMS SUBSIDY</a:t>
                      </a:r>
                    </a:p>
                    <a:p>
                      <a:pPr marL="290513" marR="0" lvl="1" indent="-290513"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1200" noProof="0" dirty="0">
                          <a:solidFill>
                            <a:srgbClr val="7F7F7F"/>
                          </a:solidFill>
                          <a:latin typeface="Arial" panose="020B0604020202020204" pitchFamily="34" charset="0"/>
                          <a:ea typeface="+mn-ea"/>
                          <a:cs typeface="+mn-cs"/>
                        </a:rPr>
                        <a:t>One option is to increase the price by a fixed price at a regular interval. </a:t>
                      </a:r>
                    </a:p>
                    <a:p>
                      <a:pPr marL="290513" marR="0" lvl="1" indent="-290513"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1200" noProof="0" dirty="0">
                          <a:solidFill>
                            <a:srgbClr val="7F7F7F"/>
                          </a:solidFill>
                          <a:latin typeface="Arial" panose="020B0604020202020204" pitchFamily="34" charset="0"/>
                          <a:ea typeface="+mn-ea"/>
                          <a:cs typeface="+mn-cs"/>
                        </a:rPr>
                        <a:t>India phased out its diesel subsidy by raising the price by the same amount every month for 20 months from Jan 2013 to Aug 2014. BUT this would be TOO LONG for Nigeria and is NO LONGER fiscally responsible. However, shortening the duration of fixed price increases to just 3 months (e.g., JAN-MAR) would require a monthly increase of NGN 45/liter or so, which would encourage hoarding and continue social unrest. Hence a difficult balancing act.</a:t>
                      </a:r>
                    </a:p>
                    <a:p>
                      <a:pPr marL="290513" marR="0" lvl="1" indent="-290513"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1200" noProof="0" dirty="0">
                          <a:solidFill>
                            <a:srgbClr val="00B0F0"/>
                          </a:solidFill>
                          <a:latin typeface="Arial" panose="020B0604020202020204" pitchFamily="34" charset="0"/>
                          <a:ea typeface="+mn-ea"/>
                          <a:cs typeface="+mn-cs"/>
                        </a:rPr>
                        <a:t>The best option at this stage: Move immediately to market-based pricing </a:t>
                      </a:r>
                      <a:r>
                        <a:rPr lang="en-US" sz="1400" b="1" kern="1200" noProof="0" dirty="0">
                          <a:solidFill>
                            <a:srgbClr val="7F7F7F"/>
                          </a:solidFill>
                          <a:latin typeface="Arial" panose="020B0604020202020204" pitchFamily="34" charset="0"/>
                          <a:ea typeface="+mn-ea"/>
                          <a:cs typeface="+mn-cs"/>
                        </a:rPr>
                        <a:t>with no under-recoveries. This would mean an increase of about </a:t>
                      </a:r>
                      <a:r>
                        <a:rPr lang="en-US" sz="1400" b="1" kern="1200" noProof="0" dirty="0">
                          <a:solidFill>
                            <a:srgbClr val="00B0F0"/>
                          </a:solidFill>
                          <a:latin typeface="Arial" panose="020B0604020202020204" pitchFamily="34" charset="0"/>
                          <a:ea typeface="+mn-ea"/>
                          <a:cs typeface="+mn-cs"/>
                        </a:rPr>
                        <a:t>NGN 135/liter in January 2022</a:t>
                      </a:r>
                    </a:p>
                    <a:p>
                      <a:pPr marL="290513" marR="0" lvl="1" indent="-290513"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1200" noProof="0" dirty="0">
                          <a:solidFill>
                            <a:srgbClr val="7F7F7F"/>
                          </a:solidFill>
                          <a:latin typeface="Arial" panose="020B0604020202020204" pitchFamily="34" charset="0"/>
                          <a:ea typeface="+mn-ea"/>
                          <a:cs typeface="+mn-cs"/>
                        </a:rPr>
                        <a:t>This needs to go hand in hand with a sufficiently large cash transfer to the poor to avoid </a:t>
                      </a:r>
                      <a:r>
                        <a:rPr lang="en-US" sz="1400" b="1" kern="1200" dirty="0">
                          <a:solidFill>
                            <a:srgbClr val="7F7F7F"/>
                          </a:solidFill>
                          <a:latin typeface="Arial" panose="020B0604020202020204" pitchFamily="34" charset="0"/>
                          <a:ea typeface="+mn-ea"/>
                          <a:cs typeface="+mn-cs"/>
                        </a:rPr>
                        <a:t>any rise in poverty associated with fuel subsidy reform</a:t>
                      </a:r>
                    </a:p>
                    <a:p>
                      <a:pPr marL="290513" marR="0" lvl="1" indent="-290513" algn="l" defTabSz="1036291"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en-US" sz="1400" b="1" kern="1200" dirty="0">
                          <a:solidFill>
                            <a:srgbClr val="7F7F7F"/>
                          </a:solidFill>
                          <a:latin typeface="Arial" panose="020B0604020202020204" pitchFamily="34" charset="0"/>
                          <a:ea typeface="+mn-ea"/>
                          <a:cs typeface="+mn-cs"/>
                        </a:rPr>
                        <a:t>Timing of subsidy removal should thus be linked to readiness of cash transfer program </a:t>
                      </a:r>
                      <a:endParaRPr lang="en-US" sz="1400" dirty="0">
                        <a:solidFill>
                          <a:srgbClr val="7F7F7F"/>
                        </a:solidFill>
                        <a:latin typeface="Arial" panose="020B0604020202020204" pitchFamily="34" charset="0"/>
                        <a:ea typeface="MS Mincho" panose="02020609040205080304" pitchFamily="49" charset="-128"/>
                        <a:cs typeface="Arial" panose="020B0604020202020204" pitchFamily="34" charset="0"/>
                      </a:endParaRPr>
                    </a:p>
                    <a:p>
                      <a:pPr marL="803895" lvl="1" indent="-285750">
                        <a:spcBef>
                          <a:spcPts val="1200"/>
                        </a:spcBef>
                        <a:spcAft>
                          <a:spcPts val="600"/>
                        </a:spcAft>
                        <a:buClrTx/>
                        <a:buSzPct val="100000"/>
                        <a:buFont typeface="Arial" panose="020B0604020202020204" pitchFamily="34" charset="0"/>
                        <a:buChar char="●"/>
                      </a:pPr>
                      <a:endPar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endParaRPr>
                    </a:p>
                  </a:txBody>
                  <a:tcPr marL="161365" marR="161365" marT="40341" marB="40341">
                    <a:lnL w="9525" cap="flat" cmpd="sng" algn="ctr">
                      <a:solidFill>
                        <a:schemeClr val="bg1">
                          <a:lumMod val="50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bl>
          </a:graphicData>
        </a:graphic>
      </p:graphicFrame>
      <p:graphicFrame>
        <p:nvGraphicFramePr>
          <p:cNvPr id="6" name="Table 5">
            <a:extLst>
              <a:ext uri="{FF2B5EF4-FFF2-40B4-BE49-F238E27FC236}">
                <a16:creationId xmlns:a16="http://schemas.microsoft.com/office/drawing/2014/main" id="{FA3A5DD5-215B-439C-84F7-96F3AEACD1F8}"/>
              </a:ext>
            </a:extLst>
          </p:cNvPr>
          <p:cNvGraphicFramePr>
            <a:graphicFrameLocks noGrp="1"/>
          </p:cNvGraphicFramePr>
          <p:nvPr>
            <p:extLst>
              <p:ext uri="{D42A27DB-BD31-4B8C-83A1-F6EECF244321}">
                <p14:modId xmlns:p14="http://schemas.microsoft.com/office/powerpoint/2010/main" val="3259146266"/>
              </p:ext>
            </p:extLst>
          </p:nvPr>
        </p:nvGraphicFramePr>
        <p:xfrm>
          <a:off x="6096001" y="926808"/>
          <a:ext cx="5610694" cy="4667922"/>
        </p:xfrm>
        <a:graphic>
          <a:graphicData uri="http://schemas.openxmlformats.org/drawingml/2006/table">
            <a:tbl>
              <a:tblPr firstRow="1" bandRow="1">
                <a:tableStyleId>{2D5ABB26-0587-4C30-8999-92F81FD0307C}</a:tableStyleId>
              </a:tblPr>
              <a:tblGrid>
                <a:gridCol w="5610694">
                  <a:extLst>
                    <a:ext uri="{9D8B030D-6E8A-4147-A177-3AD203B41FA5}">
                      <a16:colId xmlns:a16="http://schemas.microsoft.com/office/drawing/2014/main" val="3366779337"/>
                    </a:ext>
                  </a:extLst>
                </a:gridCol>
              </a:tblGrid>
              <a:tr h="4208929">
                <a:tc>
                  <a:txBody>
                    <a:bodyPr/>
                    <a:lstStyle/>
                    <a:p>
                      <a:pPr marL="0" lvl="0" indent="0">
                        <a:spcBef>
                          <a:spcPts val="1200"/>
                        </a:spcBef>
                        <a:spcAft>
                          <a:spcPts val="600"/>
                        </a:spcAft>
                        <a:buClrTx/>
                        <a:buSzPct val="100000"/>
                        <a:buFont typeface="Arial" panose="020B0604020202020204" pitchFamily="34" charset="0"/>
                        <a:buNone/>
                      </a:pP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2. LAUNCH LARGE SCALE TIME-LIMITED CASH TRANSFER </a:t>
                      </a:r>
                    </a:p>
                    <a:p>
                      <a:pPr marL="285750" marR="0" lvl="0" indent="-285750" algn="l" defTabSz="1036291" rtl="0" eaLnBrk="1" fontAlgn="auto" latinLnBrk="0" hangingPunct="1">
                        <a:lnSpc>
                          <a:spcPct val="100000"/>
                        </a:lnSpc>
                        <a:spcBef>
                          <a:spcPts val="300"/>
                        </a:spcBef>
                        <a:spcAft>
                          <a:spcPts val="300"/>
                        </a:spcAft>
                        <a:buClrTx/>
                        <a:buSzPct val="100000"/>
                        <a:buFont typeface="Arial" panose="020B0604020202020204" pitchFamily="34" charset="0"/>
                        <a:buChar char="●"/>
                        <a:tabLst/>
                        <a:defRPr/>
                      </a:pPr>
                      <a:r>
                        <a:rPr lang="en-US" sz="1400" b="1" kern="1200" dirty="0">
                          <a:solidFill>
                            <a:srgbClr val="7F7F7F"/>
                          </a:solidFill>
                          <a:latin typeface="Arial" panose="020B0604020202020204" pitchFamily="34" charset="0"/>
                          <a:ea typeface="+mn-ea"/>
                          <a:cs typeface="+mn-cs"/>
                        </a:rPr>
                        <a:t>Aim to cover a large fraction of the population, possibly even the bottom half, building on the existing national social safety nets program (NASSP) and the Rapid Response Register (RRR) launched as part of the COVID-19 pandemic response</a:t>
                      </a:r>
                    </a:p>
                    <a:p>
                      <a:pPr marL="285750" marR="0" lvl="0" indent="-285750" algn="l" defTabSz="1036291" rtl="0" eaLnBrk="1" fontAlgn="auto" latinLnBrk="0" hangingPunct="1">
                        <a:lnSpc>
                          <a:spcPct val="100000"/>
                        </a:lnSpc>
                        <a:spcBef>
                          <a:spcPts val="300"/>
                        </a:spcBef>
                        <a:spcAft>
                          <a:spcPts val="300"/>
                        </a:spcAft>
                        <a:buClrTx/>
                        <a:buSzPct val="100000"/>
                        <a:buFont typeface="Arial" panose="020B0604020202020204" pitchFamily="34" charset="0"/>
                        <a:buChar char="●"/>
                        <a:tabLst/>
                        <a:defRPr/>
                      </a:pPr>
                      <a:r>
                        <a:rPr lang="en-US" sz="1400" b="1" kern="1200">
                          <a:solidFill>
                            <a:srgbClr val="7F7F7F"/>
                          </a:solidFill>
                          <a:latin typeface="Arial" panose="020B0604020202020204" pitchFamily="34" charset="0"/>
                          <a:ea typeface="+mn-ea"/>
                          <a:cs typeface="+mn-cs"/>
                        </a:rPr>
                        <a:t>Today</a:t>
                      </a:r>
                      <a:r>
                        <a:rPr lang="en-US" sz="1400" b="1" kern="1200" dirty="0">
                          <a:solidFill>
                            <a:srgbClr val="7F7F7F"/>
                          </a:solidFill>
                          <a:latin typeface="Arial" panose="020B0604020202020204" pitchFamily="34" charset="0"/>
                          <a:ea typeface="+mn-ea"/>
                          <a:cs typeface="+mn-cs"/>
                        </a:rPr>
                        <a:t>, using the existing NASSP and available and authorized financing, FGN has about </a:t>
                      </a:r>
                      <a:r>
                        <a:rPr lang="en-US" sz="1400" b="1" kern="1200" dirty="0">
                          <a:solidFill>
                            <a:srgbClr val="00B0F0"/>
                          </a:solidFill>
                          <a:latin typeface="Arial" panose="020B0604020202020204" pitchFamily="34" charset="0"/>
                          <a:ea typeface="+mn-ea"/>
                          <a:cs typeface="+mn-cs"/>
                        </a:rPr>
                        <a:t>USD 200 million to spend</a:t>
                      </a:r>
                      <a:r>
                        <a:rPr lang="en-US" sz="1400" b="1" kern="1200" dirty="0">
                          <a:solidFill>
                            <a:srgbClr val="7F7F7F"/>
                          </a:solidFill>
                          <a:latin typeface="Arial" panose="020B0604020202020204" pitchFamily="34" charset="0"/>
                          <a:ea typeface="+mn-ea"/>
                          <a:cs typeface="+mn-cs"/>
                        </a:rPr>
                        <a:t>– enough to roughly </a:t>
                      </a: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cover </a:t>
                      </a: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8 million </a:t>
                      </a:r>
                      <a:r>
                        <a:rPr kumimoji="0" lang="en-US" sz="1400" b="1" i="0" u="none" strike="noStrike" kern="1200" cap="none" spc="0" normalizeH="0" baseline="0" noProof="0" dirty="0">
                          <a:ln>
                            <a:noFill/>
                          </a:ln>
                          <a:solidFill>
                            <a:schemeClr val="bg1">
                              <a:lumMod val="50000"/>
                            </a:schemeClr>
                          </a:solidFill>
                          <a:effectLst/>
                          <a:uLnTx/>
                          <a:uFillTx/>
                          <a:latin typeface="Arial" panose="020B0604020202020204" pitchFamily="34" charset="0"/>
                          <a:ea typeface="MS PGothic" pitchFamily="34" charset="-128"/>
                        </a:rPr>
                        <a:t>vulnerable households </a:t>
                      </a: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in rural and urban areas with a monthly transfer of NGN 5,000 per household for </a:t>
                      </a: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2 months</a:t>
                      </a: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 </a:t>
                      </a:r>
                      <a:endPar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S PGothic" pitchFamily="34" charset="-128"/>
                      </a:endParaRPr>
                    </a:p>
                    <a:p>
                      <a:pPr marL="285750" marR="0" lvl="0" indent="-285750" algn="l" defTabSz="1036291" rtl="0" eaLnBrk="1" fontAlgn="auto" latinLnBrk="0" hangingPunct="1">
                        <a:lnSpc>
                          <a:spcPct val="100000"/>
                        </a:lnSpc>
                        <a:spcBef>
                          <a:spcPts val="300"/>
                        </a:spcBef>
                        <a:spcAft>
                          <a:spcPts val="300"/>
                        </a:spcAft>
                        <a:buClrTx/>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Further budget authorization for a scaled-up cash transfer could be sought through the ongoing deliberations on the 2022 Budget (NOTE that the 2022 Budget Proposal assumes a provision for the PMS subsidy)</a:t>
                      </a:r>
                    </a:p>
                    <a:p>
                      <a:pPr marL="285750" marR="0" lvl="0" indent="-285750" algn="l" defTabSz="1036291" rtl="0" eaLnBrk="1" fontAlgn="auto" latinLnBrk="0" hangingPunct="1">
                        <a:lnSpc>
                          <a:spcPct val="100000"/>
                        </a:lnSpc>
                        <a:spcBef>
                          <a:spcPts val="300"/>
                        </a:spcBef>
                        <a:spcAft>
                          <a:spcPts val="300"/>
                        </a:spcAft>
                        <a:buClrTx/>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Announce that the large-scale time-bound cash-transfer program will start in </a:t>
                      </a: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January 2022</a:t>
                      </a:r>
                      <a:r>
                        <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rPr>
                        <a:t>. Ensure transfers are made at same time that one-off subsidy removal kicks in</a:t>
                      </a:r>
                    </a:p>
                    <a:p>
                      <a:pPr marL="285750" lvl="0" indent="-285750">
                        <a:spcBef>
                          <a:spcPts val="1200"/>
                        </a:spcBef>
                        <a:spcAft>
                          <a:spcPts val="600"/>
                        </a:spcAft>
                        <a:buClrTx/>
                        <a:buSzPct val="100000"/>
                        <a:buFont typeface="Arial" panose="020B0604020202020204" pitchFamily="34" charset="0"/>
                        <a:buChar char="●"/>
                      </a:pPr>
                      <a:endPar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endParaRPr>
                    </a:p>
                  </a:txBody>
                  <a:tcPr marL="161365" marR="161365" marT="40341" marB="40341">
                    <a:lnL w="9525" cap="flat" cmpd="sng" algn="ctr">
                      <a:solidFill>
                        <a:schemeClr val="bg1">
                          <a:lumMod val="50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bl>
          </a:graphicData>
        </a:graphic>
      </p:graphicFrame>
      <p:graphicFrame>
        <p:nvGraphicFramePr>
          <p:cNvPr id="7" name="Table 6">
            <a:extLst>
              <a:ext uri="{FF2B5EF4-FFF2-40B4-BE49-F238E27FC236}">
                <a16:creationId xmlns:a16="http://schemas.microsoft.com/office/drawing/2014/main" id="{8E353B00-55D8-4BF7-A843-11204FCC59EC}"/>
              </a:ext>
            </a:extLst>
          </p:cNvPr>
          <p:cNvGraphicFramePr>
            <a:graphicFrameLocks noGrp="1"/>
          </p:cNvGraphicFramePr>
          <p:nvPr/>
        </p:nvGraphicFramePr>
        <p:xfrm>
          <a:off x="487031" y="5517323"/>
          <a:ext cx="11221389" cy="873162"/>
        </p:xfrm>
        <a:graphic>
          <a:graphicData uri="http://schemas.openxmlformats.org/drawingml/2006/table">
            <a:tbl>
              <a:tblPr firstRow="1" bandRow="1">
                <a:tableStyleId>{2D5ABB26-0587-4C30-8999-92F81FD0307C}</a:tableStyleId>
              </a:tblPr>
              <a:tblGrid>
                <a:gridCol w="11221389">
                  <a:extLst>
                    <a:ext uri="{9D8B030D-6E8A-4147-A177-3AD203B41FA5}">
                      <a16:colId xmlns:a16="http://schemas.microsoft.com/office/drawing/2014/main" val="3366779337"/>
                    </a:ext>
                  </a:extLst>
                </a:gridCol>
              </a:tblGrid>
              <a:tr h="860612">
                <a:tc>
                  <a:txBody>
                    <a:bodyPr/>
                    <a:lstStyle/>
                    <a:p>
                      <a:pPr marL="0" lvl="0" indent="0" algn="ctr">
                        <a:spcBef>
                          <a:spcPts val="1200"/>
                        </a:spcBef>
                        <a:spcAft>
                          <a:spcPts val="600"/>
                        </a:spcAft>
                        <a:buClrTx/>
                        <a:buSzPct val="100000"/>
                        <a:buFont typeface="Arial" panose="020B0604020202020204" pitchFamily="34" charset="0"/>
                        <a:buNone/>
                      </a:pPr>
                      <a:r>
                        <a:rPr kumimoji="0" lang="en-US" sz="1400" b="1" i="0" u="none" strike="noStrike" kern="1200" cap="none" spc="0" normalizeH="0" baseline="0" noProof="0" dirty="0">
                          <a:ln>
                            <a:noFill/>
                          </a:ln>
                          <a:solidFill>
                            <a:srgbClr val="00B0F0"/>
                          </a:solidFill>
                          <a:effectLst/>
                          <a:uLnTx/>
                          <a:uFillTx/>
                          <a:latin typeface="Arial" panose="020B0604020202020204" pitchFamily="34" charset="0"/>
                          <a:ea typeface="MS PGothic" pitchFamily="34" charset="-128"/>
                        </a:rPr>
                        <a:t>3. STRATEGICALLY COMMUNICATE ON THE LINK BETWEEN THE TWO</a:t>
                      </a:r>
                    </a:p>
                    <a:p>
                      <a:pPr marL="0" marR="0" lvl="0" indent="0" algn="l" defTabSz="1036291" rtl="0" eaLnBrk="1" fontAlgn="auto" latinLnBrk="0" hangingPunct="1">
                        <a:lnSpc>
                          <a:spcPct val="100000"/>
                        </a:lnSpc>
                        <a:spcBef>
                          <a:spcPts val="600"/>
                        </a:spcBef>
                        <a:spcAft>
                          <a:spcPts val="0"/>
                        </a:spcAft>
                        <a:buClrTx/>
                        <a:buSzPct val="100000"/>
                        <a:buFont typeface="Arial" panose="020B0604020202020204" pitchFamily="34" charset="0"/>
                        <a:buNone/>
                        <a:tabLst/>
                        <a:defRPr/>
                      </a:pPr>
                      <a:r>
                        <a:rPr lang="en-US" sz="1400" b="1" kern="1200" dirty="0">
                          <a:solidFill>
                            <a:srgbClr val="00B0F0"/>
                          </a:solidFill>
                          <a:effectLst/>
                          <a:latin typeface="Arial" panose="020B0604020202020204" pitchFamily="34" charset="0"/>
                          <a:ea typeface="+mn-ea"/>
                          <a:cs typeface="+mn-cs"/>
                        </a:rPr>
                        <a:t>At same time, communicate a “compact” with the Nigerian people</a:t>
                      </a:r>
                      <a:r>
                        <a:rPr lang="en-US" sz="1400" b="1" kern="1200" dirty="0">
                          <a:solidFill>
                            <a:schemeClr val="bg1">
                              <a:lumMod val="50000"/>
                            </a:schemeClr>
                          </a:solidFill>
                          <a:effectLst/>
                          <a:latin typeface="Arial" panose="020B0604020202020204" pitchFamily="34" charset="0"/>
                          <a:ea typeface="+mn-ea"/>
                          <a:cs typeface="+mn-cs"/>
                        </a:rPr>
                        <a:t>, comprising </a:t>
                      </a:r>
                      <a:r>
                        <a:rPr lang="en-US" sz="1400" b="1" kern="1200" dirty="0">
                          <a:solidFill>
                            <a:schemeClr val="tx1">
                              <a:lumMod val="50000"/>
                              <a:lumOff val="50000"/>
                            </a:schemeClr>
                          </a:solidFill>
                          <a:effectLst/>
                          <a:latin typeface="Arial" panose="020B0604020202020204" pitchFamily="34" charset="0"/>
                          <a:ea typeface="+mn-ea"/>
                          <a:cs typeface="+mn-cs"/>
                        </a:rPr>
                        <a:t>a package of reforms including </a:t>
                      </a:r>
                      <a:r>
                        <a:rPr lang="en-US" sz="1400" b="1" kern="1200" dirty="0">
                          <a:solidFill>
                            <a:srgbClr val="00B0F0"/>
                          </a:solidFill>
                          <a:effectLst/>
                          <a:latin typeface="Arial" panose="020B0604020202020204" pitchFamily="34" charset="0"/>
                          <a:ea typeface="+mn-ea"/>
                          <a:cs typeface="+mn-cs"/>
                        </a:rPr>
                        <a:t>a time-limited cash transfer program </a:t>
                      </a:r>
                      <a:r>
                        <a:rPr lang="en-US" sz="1400" b="1" kern="1200" dirty="0">
                          <a:solidFill>
                            <a:schemeClr val="bg1">
                              <a:lumMod val="50000"/>
                            </a:schemeClr>
                          </a:solidFill>
                          <a:effectLst/>
                          <a:latin typeface="Arial" panose="020B0604020202020204" pitchFamily="34" charset="0"/>
                          <a:ea typeface="+mn-ea"/>
                          <a:cs typeface="+mn-cs"/>
                        </a:rPr>
                        <a:t>to the bottom half of the population</a:t>
                      </a:r>
                      <a:r>
                        <a:rPr lang="en-US" sz="1400" b="1" kern="1200" dirty="0">
                          <a:solidFill>
                            <a:schemeClr val="tx1">
                              <a:lumMod val="50000"/>
                              <a:lumOff val="50000"/>
                            </a:schemeClr>
                          </a:solidFill>
                          <a:effectLst/>
                          <a:latin typeface="Arial" panose="020B0604020202020204" pitchFamily="34" charset="0"/>
                          <a:ea typeface="+mn-ea"/>
                          <a:cs typeface="+mn-cs"/>
                        </a:rPr>
                        <a:t>, to be financed through the </a:t>
                      </a:r>
                      <a:r>
                        <a:rPr lang="en-US" sz="1400" b="1" kern="1200" dirty="0">
                          <a:solidFill>
                            <a:srgbClr val="00B0F0"/>
                          </a:solidFill>
                          <a:effectLst/>
                          <a:latin typeface="Arial" panose="020B0604020202020204" pitchFamily="34" charset="0"/>
                          <a:ea typeface="+mn-ea"/>
                          <a:cs typeface="+mn-cs"/>
                        </a:rPr>
                        <a:t>elimination of PMS subsidy</a:t>
                      </a:r>
                      <a:endParaRPr lang="en-US" sz="1400" b="1" kern="1200" dirty="0">
                        <a:solidFill>
                          <a:schemeClr val="tx1">
                            <a:lumMod val="50000"/>
                            <a:lumOff val="50000"/>
                          </a:schemeClr>
                        </a:solidFill>
                        <a:effectLst/>
                        <a:latin typeface="Arial" panose="020B0604020202020204" pitchFamily="34" charset="0"/>
                        <a:ea typeface="+mn-ea"/>
                        <a:cs typeface="+mn-cs"/>
                      </a:endParaRPr>
                    </a:p>
                  </a:txBody>
                  <a:tcPr marL="161365" marR="161365" marT="40341" marB="40341">
                    <a:lnL w="9525" cap="flat" cmpd="sng" algn="ctr">
                      <a:solidFill>
                        <a:schemeClr val="bg1">
                          <a:lumMod val="50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372594203"/>
                  </a:ext>
                </a:extLst>
              </a:tr>
            </a:tbl>
          </a:graphicData>
        </a:graphic>
      </p:graphicFrame>
    </p:spTree>
    <p:extLst>
      <p:ext uri="{BB962C8B-B14F-4D97-AF65-F5344CB8AC3E}">
        <p14:creationId xmlns:p14="http://schemas.microsoft.com/office/powerpoint/2010/main" val="236154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BD94-062E-4062-8ABE-2DB1F323AA41}"/>
              </a:ext>
            </a:extLst>
          </p:cNvPr>
          <p:cNvSpPr>
            <a:spLocks noGrp="1"/>
          </p:cNvSpPr>
          <p:nvPr>
            <p:ph type="title"/>
          </p:nvPr>
        </p:nvSpPr>
        <p:spPr>
          <a:xfrm>
            <a:off x="485305" y="62369"/>
            <a:ext cx="11132402" cy="760389"/>
          </a:xfrm>
        </p:spPr>
        <p:txBody>
          <a:bodyPr>
            <a:normAutofit/>
          </a:bodyPr>
          <a:lstStyle/>
          <a:p>
            <a:r>
              <a:rPr lang="en-US" sz="2400" dirty="0">
                <a:latin typeface="Arial" panose="020B0604020202020204" pitchFamily="34" charset="0"/>
                <a:cs typeface="Arial" panose="020B0604020202020204" pitchFamily="34" charset="0"/>
              </a:rPr>
              <a:t>WHAT A POSSIBLE LARGE-SCALE ROLLOUT OF CASH TRANSFERS COULD LOOK LIKE</a:t>
            </a:r>
          </a:p>
        </p:txBody>
      </p:sp>
      <p:graphicFrame>
        <p:nvGraphicFramePr>
          <p:cNvPr id="5" name="Table 4">
            <a:extLst>
              <a:ext uri="{FF2B5EF4-FFF2-40B4-BE49-F238E27FC236}">
                <a16:creationId xmlns:a16="http://schemas.microsoft.com/office/drawing/2014/main" id="{40DB134D-8312-4788-BAFC-AFFF50126914}"/>
              </a:ext>
            </a:extLst>
          </p:cNvPr>
          <p:cNvGraphicFramePr>
            <a:graphicFrameLocks noGrp="1"/>
          </p:cNvGraphicFramePr>
          <p:nvPr>
            <p:extLst>
              <p:ext uri="{D42A27DB-BD31-4B8C-83A1-F6EECF244321}">
                <p14:modId xmlns:p14="http://schemas.microsoft.com/office/powerpoint/2010/main" val="233130974"/>
              </p:ext>
            </p:extLst>
          </p:nvPr>
        </p:nvGraphicFramePr>
        <p:xfrm>
          <a:off x="485306" y="843891"/>
          <a:ext cx="11221389" cy="5963322"/>
        </p:xfrm>
        <a:graphic>
          <a:graphicData uri="http://schemas.openxmlformats.org/drawingml/2006/table">
            <a:tbl>
              <a:tblPr firstRow="1" bandRow="1">
                <a:tableStyleId>{2D5ABB26-0587-4C30-8999-92F81FD0307C}</a:tableStyleId>
              </a:tblPr>
              <a:tblGrid>
                <a:gridCol w="11221389">
                  <a:extLst>
                    <a:ext uri="{9D8B030D-6E8A-4147-A177-3AD203B41FA5}">
                      <a16:colId xmlns:a16="http://schemas.microsoft.com/office/drawing/2014/main" val="3366779337"/>
                    </a:ext>
                  </a:extLst>
                </a:gridCol>
              </a:tblGrid>
              <a:tr h="5486400">
                <a:tc>
                  <a:txBody>
                    <a:bodyPr/>
                    <a:lstStyle/>
                    <a:p>
                      <a:pPr marL="285750" lvl="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KEY PARAMETERS (TBC):</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chemeClr val="tx1">
                              <a:lumMod val="50000"/>
                              <a:lumOff val="50000"/>
                            </a:schemeClr>
                          </a:solidFill>
                          <a:latin typeface="Arial" panose="020B0604020202020204" pitchFamily="34" charset="0"/>
                        </a:rPr>
                        <a:t>TARGET BENEFICIARIES: at least 20 million households (between 100 and 120 million people), roughly the bottom half of the population</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chemeClr val="tx1">
                              <a:lumMod val="50000"/>
                              <a:lumOff val="50000"/>
                            </a:schemeClr>
                          </a:solidFill>
                          <a:latin typeface="Arial" panose="020B0604020202020204" pitchFamily="34" charset="0"/>
                        </a:rPr>
                        <a:t>TIME-FRAME: each household would receive cash transfers over a period 6 months</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chemeClr val="tx1">
                              <a:lumMod val="50000"/>
                              <a:lumOff val="50000"/>
                            </a:schemeClr>
                          </a:solidFill>
                          <a:latin typeface="Arial" panose="020B0604020202020204" pitchFamily="34" charset="0"/>
                        </a:rPr>
                        <a:t>SIZE OF TRANSFER: each household would receive NGN 5,000 per month, possibly in two installments of NGN 15,000</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chemeClr val="tx1">
                              <a:lumMod val="50000"/>
                              <a:lumOff val="50000"/>
                            </a:schemeClr>
                          </a:solidFill>
                          <a:latin typeface="Arial" panose="020B0604020202020204" pitchFamily="34" charset="0"/>
                        </a:rPr>
                        <a:t>OVERALL COST: NGN 100 billion per month or NGN 600 billion in total over 6 months. By comparison, monthly cost of PMS subsidy at current import costs and average daily consumption is about NGN 240 billion per month or NGN 1,440 billion over 6 months</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Signaling a commitment to price stability as the primary monetary policy objective</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Full reopening of the land borders</a:t>
                      </a:r>
                    </a:p>
                    <a:p>
                      <a:pPr marL="803895" lvl="1" indent="-285750" defTabSz="1036291" fontAlgn="auto">
                        <a:spcBef>
                          <a:spcPts val="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Removal of FX restrictions on essential items</a:t>
                      </a:r>
                    </a:p>
                    <a:p>
                      <a:pPr marL="28575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IMPLEMENTATION CONSIDERATIONS</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TIMING &amp; IMPLEMENTATION READINESS: </a:t>
                      </a:r>
                      <a:r>
                        <a:rPr lang="en-US" sz="1400" b="1" kern="1200" dirty="0">
                          <a:solidFill>
                            <a:schemeClr val="tx1">
                              <a:lumMod val="50000"/>
                              <a:lumOff val="50000"/>
                            </a:schemeClr>
                          </a:solidFill>
                          <a:latin typeface="Arial" panose="020B0604020202020204" pitchFamily="34" charset="0"/>
                        </a:rPr>
                        <a:t>If it were to be </a:t>
                      </a:r>
                      <a:r>
                        <a:rPr lang="en-US" sz="1400" b="1" kern="1200" dirty="0">
                          <a:solidFill>
                            <a:srgbClr val="7F7F7F"/>
                          </a:solidFill>
                          <a:latin typeface="Arial" panose="020B0604020202020204" pitchFamily="34" charset="0"/>
                        </a:rPr>
                        <a:t>announced and initiated in January 2022, given current status of platforms and delivery systems under the National Social Registry and the Rapid Response Register, between 10-12 million households could immediately receive the initial installment with the remaining 8-10 million households registered and receiving the initial installment between January 2022 and March 2022</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ROLE AND OWNERSHIP OF STATES VS. FEDERAL GOVERNMENTS: NASSP and RRR currently implemented by FGN but through State Offices under the State Governments. Role of states and greater ownership and visibility would be needed</a:t>
                      </a:r>
                    </a:p>
                    <a:p>
                      <a:pPr marL="803895" lvl="1" indent="-285750" defTabSz="1036291" fontAlgn="auto">
                        <a:spcBef>
                          <a:spcPts val="600"/>
                        </a:spcBef>
                        <a:spcAft>
                          <a:spcPts val="0"/>
                        </a:spcAft>
                        <a:buClrTx/>
                        <a:buSzPct val="100000"/>
                        <a:buFont typeface="Arial" panose="020B0604020202020204" pitchFamily="34" charset="0"/>
                        <a:buChar char="●"/>
                        <a:defRPr/>
                      </a:pPr>
                      <a:r>
                        <a:rPr lang="en-US" sz="1400" b="1" kern="1200" dirty="0">
                          <a:solidFill>
                            <a:srgbClr val="7F7F7F"/>
                          </a:solidFill>
                          <a:latin typeface="Arial" panose="020B0604020202020204" pitchFamily="34" charset="0"/>
                        </a:rPr>
                        <a:t>COORDINATION: the three pillars—PMS subsidy removal, large scale rollout of cash transfer and strategic communications at the federal and state level would need to be coordinated and move in a synchronized fashion</a:t>
                      </a:r>
                    </a:p>
                    <a:p>
                      <a:pPr marL="285750" indent="-285750">
                        <a:spcBef>
                          <a:spcPts val="1200"/>
                        </a:spcBef>
                        <a:spcAft>
                          <a:spcPts val="600"/>
                        </a:spcAft>
                        <a:buClrTx/>
                        <a:buSzPct val="100000"/>
                        <a:buFont typeface="Arial" panose="020B0604020202020204" pitchFamily="34" charset="0"/>
                        <a:buChar char="●"/>
                      </a:pPr>
                      <a:r>
                        <a:rPr lang="en-US" sz="1400" b="1" kern="1200" dirty="0">
                          <a:solidFill>
                            <a:srgbClr val="00B0F0"/>
                          </a:solidFill>
                          <a:latin typeface="Arial" panose="020B0604020202020204" pitchFamily="34" charset="0"/>
                        </a:rPr>
                        <a:t>FINANCING</a:t>
                      </a:r>
                      <a:endParaRPr kumimoji="0" lang="en-US" sz="1400" b="1" i="0" u="none" strike="noStrike" kern="1200" cap="none" spc="0" normalizeH="0" baseline="0" noProof="0" dirty="0">
                        <a:ln>
                          <a:noFill/>
                        </a:ln>
                        <a:solidFill>
                          <a:srgbClr val="7F7F7F"/>
                        </a:solidFill>
                        <a:effectLst/>
                        <a:uLnTx/>
                        <a:uFillTx/>
                        <a:latin typeface="Arial" panose="020B0604020202020204" pitchFamily="34" charset="0"/>
                        <a:ea typeface="MS PGothic" pitchFamily="34" charset="-128"/>
                      </a:endParaRPr>
                    </a:p>
                    <a:p>
                      <a:pPr marL="803895" marR="0" lvl="1" indent="-285750" algn="l" defTabSz="1036291"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US" sz="1400" b="1" kern="1200" dirty="0">
                          <a:solidFill>
                            <a:schemeClr val="tx1">
                              <a:lumMod val="50000"/>
                              <a:lumOff val="50000"/>
                            </a:schemeClr>
                          </a:solidFill>
                          <a:latin typeface="Arial" panose="020B0604020202020204" pitchFamily="34" charset="0"/>
                        </a:rPr>
                        <a:t>2022 budget?</a:t>
                      </a:r>
                    </a:p>
                    <a:p>
                      <a:pPr marL="803895" marR="0" lvl="1" indent="-285750" algn="l" defTabSz="1036291"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US" sz="1400" b="1" kern="1200" dirty="0">
                          <a:solidFill>
                            <a:schemeClr val="tx1">
                              <a:lumMod val="50000"/>
                              <a:lumOff val="50000"/>
                            </a:schemeClr>
                          </a:solidFill>
                          <a:latin typeface="Arial" panose="020B0604020202020204" pitchFamily="34" charset="0"/>
                        </a:rPr>
                        <a:t>USD 800 million World Bank credit under preparation?</a:t>
                      </a:r>
                    </a:p>
                  </a:txBody>
                  <a:tcPr marL="161365" marR="161365" marT="40341" marB="40341">
                    <a:lnL w="9525" cap="flat" cmpd="sng" algn="ctr">
                      <a:solidFill>
                        <a:schemeClr val="bg1">
                          <a:lumMod val="50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bl>
          </a:graphicData>
        </a:graphic>
      </p:graphicFrame>
    </p:spTree>
    <p:extLst>
      <p:ext uri="{BB962C8B-B14F-4D97-AF65-F5344CB8AC3E}">
        <p14:creationId xmlns:p14="http://schemas.microsoft.com/office/powerpoint/2010/main" val="3672720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1431</Words>
  <Application>Microsoft Office PowerPoint</Application>
  <PresentationFormat>Widescreen</PresentationFormat>
  <Paragraphs>66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Lifting 100 million Nigerians out of poverty</vt:lpstr>
      <vt:lpstr>CONTEXT: FISCAL PRESSURES THREATEN NIGERIA’S RECOVERY, WHILE RISING PRICES ARE PUSHING MILLIONS INTO POVERTY</vt:lpstr>
      <vt:lpstr>POSSIBLE WAY FORWARD FOR THE PMS SUBSIDY: A STRATEGICALLY COMMUNICATED “COMPACT” WITH THE NIGERIAN PEOPLE</vt:lpstr>
      <vt:lpstr>POSSIBLE WAY FORWARD: 3 PARALLEL STEPS</vt:lpstr>
      <vt:lpstr>WHAT A POSSIBLE LARGE-SCALE ROLLOUT OF CASH TRANSFERS COULD LOOK 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Lifting 100 million Nigerians out of poverty</dc:title>
  <dc:creator/>
  <cp:lastModifiedBy/>
  <cp:revision>2</cp:revision>
  <dcterms:created xsi:type="dcterms:W3CDTF">2021-10-28T12:53:40Z</dcterms:created>
  <dcterms:modified xsi:type="dcterms:W3CDTF">2021-10-29T16:37:43Z</dcterms:modified>
</cp:coreProperties>
</file>