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551" r:id="rId2"/>
    <p:sldId id="554" r:id="rId3"/>
    <p:sldId id="565" r:id="rId4"/>
    <p:sldId id="568" r:id="rId5"/>
    <p:sldId id="569" r:id="rId6"/>
    <p:sldId id="571" r:id="rId7"/>
    <p:sldId id="570" r:id="rId8"/>
    <p:sldId id="566" r:id="rId9"/>
    <p:sldId id="5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varScale="1">
        <p:scale>
          <a:sx n="86" d="100"/>
          <a:sy n="86" d="100"/>
        </p:scale>
        <p:origin x="422"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F2C63-4752-4B21-8754-08DB4BD15F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1E5FA08-0376-4C9E-B45C-FAFFBCBA54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DEA4EA5-94E8-4465-9B94-82302E020F16}"/>
              </a:ext>
            </a:extLst>
          </p:cNvPr>
          <p:cNvSpPr>
            <a:spLocks noGrp="1"/>
          </p:cNvSpPr>
          <p:nvPr>
            <p:ph type="dt" sz="half" idx="10"/>
          </p:nvPr>
        </p:nvSpPr>
        <p:spPr/>
        <p:txBody>
          <a:bodyPr/>
          <a:lstStyle/>
          <a:p>
            <a:fld id="{FCC6A9FF-852D-4219-A268-5C9562E73505}" type="datetime1">
              <a:rPr lang="en-US" smtClean="0"/>
              <a:t>10/12/2021</a:t>
            </a:fld>
            <a:endParaRPr lang="en-US"/>
          </a:p>
        </p:txBody>
      </p:sp>
      <p:sp>
        <p:nvSpPr>
          <p:cNvPr id="5" name="Footer Placeholder 4">
            <a:extLst>
              <a:ext uri="{FF2B5EF4-FFF2-40B4-BE49-F238E27FC236}">
                <a16:creationId xmlns:a16="http://schemas.microsoft.com/office/drawing/2014/main" id="{7CF3EAC2-278B-42CA-8AF3-C589778832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C8C9CC-6344-4C1B-AAAD-F108F01C2FFE}"/>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4170584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33F86-8F55-4661-BFE9-EBE2F6D3D7B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00F3FED-220D-43A3-8427-424FA369CB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9B58A5-FE5A-45D2-A9D3-B83B2770D323}"/>
              </a:ext>
            </a:extLst>
          </p:cNvPr>
          <p:cNvSpPr>
            <a:spLocks noGrp="1"/>
          </p:cNvSpPr>
          <p:nvPr>
            <p:ph type="dt" sz="half" idx="10"/>
          </p:nvPr>
        </p:nvSpPr>
        <p:spPr/>
        <p:txBody>
          <a:bodyPr/>
          <a:lstStyle/>
          <a:p>
            <a:fld id="{5346B235-CE16-4D26-9B01-417169BC1E76}" type="datetime1">
              <a:rPr lang="en-US" smtClean="0"/>
              <a:t>10/12/2021</a:t>
            </a:fld>
            <a:endParaRPr lang="en-US"/>
          </a:p>
        </p:txBody>
      </p:sp>
      <p:sp>
        <p:nvSpPr>
          <p:cNvPr id="5" name="Footer Placeholder 4">
            <a:extLst>
              <a:ext uri="{FF2B5EF4-FFF2-40B4-BE49-F238E27FC236}">
                <a16:creationId xmlns:a16="http://schemas.microsoft.com/office/drawing/2014/main" id="{5B2F609C-51AC-43DA-99AC-6AFDB008AF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B362F8-0E6B-4558-AAE8-CAE9A9CC5A19}"/>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378489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9F1834-E971-48AA-8DDF-0622D875F02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34ADF7-5665-4DF6-ACC7-592824D78B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E32095-4E26-401F-B466-A27FCE31AA1F}"/>
              </a:ext>
            </a:extLst>
          </p:cNvPr>
          <p:cNvSpPr>
            <a:spLocks noGrp="1"/>
          </p:cNvSpPr>
          <p:nvPr>
            <p:ph type="dt" sz="half" idx="10"/>
          </p:nvPr>
        </p:nvSpPr>
        <p:spPr/>
        <p:txBody>
          <a:bodyPr/>
          <a:lstStyle/>
          <a:p>
            <a:fld id="{6BA2E4A2-E497-488D-A5DE-D2BF46A87DB6}" type="datetime1">
              <a:rPr lang="en-US" smtClean="0"/>
              <a:t>10/12/2021</a:t>
            </a:fld>
            <a:endParaRPr lang="en-US"/>
          </a:p>
        </p:txBody>
      </p:sp>
      <p:sp>
        <p:nvSpPr>
          <p:cNvPr id="5" name="Footer Placeholder 4">
            <a:extLst>
              <a:ext uri="{FF2B5EF4-FFF2-40B4-BE49-F238E27FC236}">
                <a16:creationId xmlns:a16="http://schemas.microsoft.com/office/drawing/2014/main" id="{F9F81EA3-B18C-4F8C-A0C1-A8F2025DF1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A3A1C2-E623-4660-B540-38A72D2DF7B4}"/>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43074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F60C0-D19B-4A44-A22B-4AA159F728A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4E8D41-C6AB-4F0F-968F-96745284C1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998318-FF48-4335-B6AE-A4841B7C51E4}"/>
              </a:ext>
            </a:extLst>
          </p:cNvPr>
          <p:cNvSpPr>
            <a:spLocks noGrp="1"/>
          </p:cNvSpPr>
          <p:nvPr>
            <p:ph type="dt" sz="half" idx="10"/>
          </p:nvPr>
        </p:nvSpPr>
        <p:spPr/>
        <p:txBody>
          <a:bodyPr/>
          <a:lstStyle/>
          <a:p>
            <a:fld id="{A98E72DF-CCA1-4BAB-A0E4-AB24E8A8D05D}" type="datetime1">
              <a:rPr lang="en-US" smtClean="0"/>
              <a:t>10/12/2021</a:t>
            </a:fld>
            <a:endParaRPr lang="en-US"/>
          </a:p>
        </p:txBody>
      </p:sp>
      <p:sp>
        <p:nvSpPr>
          <p:cNvPr id="5" name="Footer Placeholder 4">
            <a:extLst>
              <a:ext uri="{FF2B5EF4-FFF2-40B4-BE49-F238E27FC236}">
                <a16:creationId xmlns:a16="http://schemas.microsoft.com/office/drawing/2014/main" id="{37F8E4F2-32F4-4167-8FD6-758FD55DC2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806A6A-D4EF-46C3-BAEF-E5374DFBA014}"/>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005270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003CD-D2FC-4091-AD90-DBC715EE01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7A7D28B-FF2E-4CE8-9971-3EF184F3A6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5E0747-3562-4F2A-8B1E-7515E63A407F}"/>
              </a:ext>
            </a:extLst>
          </p:cNvPr>
          <p:cNvSpPr>
            <a:spLocks noGrp="1"/>
          </p:cNvSpPr>
          <p:nvPr>
            <p:ph type="dt" sz="half" idx="10"/>
          </p:nvPr>
        </p:nvSpPr>
        <p:spPr/>
        <p:txBody>
          <a:bodyPr/>
          <a:lstStyle/>
          <a:p>
            <a:fld id="{065D4885-2BC7-4A37-B095-8027751D7793}" type="datetime1">
              <a:rPr lang="en-US" smtClean="0"/>
              <a:t>10/12/2021</a:t>
            </a:fld>
            <a:endParaRPr lang="en-US"/>
          </a:p>
        </p:txBody>
      </p:sp>
      <p:sp>
        <p:nvSpPr>
          <p:cNvPr id="5" name="Footer Placeholder 4">
            <a:extLst>
              <a:ext uri="{FF2B5EF4-FFF2-40B4-BE49-F238E27FC236}">
                <a16:creationId xmlns:a16="http://schemas.microsoft.com/office/drawing/2014/main" id="{9C4A42DE-AE7D-4CF4-81AE-7853754A87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41D3EC-3775-4F52-85F7-643704D2E917}"/>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004768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F3286-8B33-48EA-BDA0-48A448DE8F7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2FF3D9-DDC1-468E-B135-F83B79518A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784725F-280C-45B2-B679-D896221CF3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9131720-CA0E-4139-BFF0-B4F7DDBD431B}"/>
              </a:ext>
            </a:extLst>
          </p:cNvPr>
          <p:cNvSpPr>
            <a:spLocks noGrp="1"/>
          </p:cNvSpPr>
          <p:nvPr>
            <p:ph type="dt" sz="half" idx="10"/>
          </p:nvPr>
        </p:nvSpPr>
        <p:spPr/>
        <p:txBody>
          <a:bodyPr/>
          <a:lstStyle/>
          <a:p>
            <a:fld id="{927EFEA1-9F44-454A-BC99-089E3665B80D}" type="datetime1">
              <a:rPr lang="en-US" smtClean="0"/>
              <a:t>10/12/2021</a:t>
            </a:fld>
            <a:endParaRPr lang="en-US"/>
          </a:p>
        </p:txBody>
      </p:sp>
      <p:sp>
        <p:nvSpPr>
          <p:cNvPr id="6" name="Footer Placeholder 5">
            <a:extLst>
              <a:ext uri="{FF2B5EF4-FFF2-40B4-BE49-F238E27FC236}">
                <a16:creationId xmlns:a16="http://schemas.microsoft.com/office/drawing/2014/main" id="{B48D3307-379C-4E82-BC5B-56707268CA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31111B-5683-4750-A109-45A19558DE9D}"/>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097759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B11B5-C4E3-413D-AF13-A57AFECA7CC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BFB057-B14E-4E9F-950F-BAFF973D63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458C70-1EDC-47FB-ACAA-D11D9868EB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1CB1BB-939A-4661-8060-954D58E035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DC0209-CF5B-42E2-B869-4C36C77183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98E5108-6002-4040-B79A-8A1D6C29D259}"/>
              </a:ext>
            </a:extLst>
          </p:cNvPr>
          <p:cNvSpPr>
            <a:spLocks noGrp="1"/>
          </p:cNvSpPr>
          <p:nvPr>
            <p:ph type="dt" sz="half" idx="10"/>
          </p:nvPr>
        </p:nvSpPr>
        <p:spPr/>
        <p:txBody>
          <a:bodyPr/>
          <a:lstStyle/>
          <a:p>
            <a:fld id="{2AD94606-BC72-43EC-9227-8A9FB89A2036}" type="datetime1">
              <a:rPr lang="en-US" smtClean="0"/>
              <a:t>10/12/2021</a:t>
            </a:fld>
            <a:endParaRPr lang="en-US"/>
          </a:p>
        </p:txBody>
      </p:sp>
      <p:sp>
        <p:nvSpPr>
          <p:cNvPr id="8" name="Footer Placeholder 7">
            <a:extLst>
              <a:ext uri="{FF2B5EF4-FFF2-40B4-BE49-F238E27FC236}">
                <a16:creationId xmlns:a16="http://schemas.microsoft.com/office/drawing/2014/main" id="{B890C510-EF34-4D50-8FB0-1964CCB8D2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F4A2F6-16FA-40FE-9E0F-D76E00758F68}"/>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185722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5101C-A65E-457F-A792-766CF98ECB3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C2EAE07-09D4-4CB0-8FBA-8BD6CE18ADBD}"/>
              </a:ext>
            </a:extLst>
          </p:cNvPr>
          <p:cNvSpPr>
            <a:spLocks noGrp="1"/>
          </p:cNvSpPr>
          <p:nvPr>
            <p:ph type="dt" sz="half" idx="10"/>
          </p:nvPr>
        </p:nvSpPr>
        <p:spPr/>
        <p:txBody>
          <a:bodyPr/>
          <a:lstStyle/>
          <a:p>
            <a:fld id="{B0A777A4-68C1-4CD1-A256-73B7FF054C07}" type="datetime1">
              <a:rPr lang="en-US" smtClean="0"/>
              <a:t>10/12/2021</a:t>
            </a:fld>
            <a:endParaRPr lang="en-US"/>
          </a:p>
        </p:txBody>
      </p:sp>
      <p:sp>
        <p:nvSpPr>
          <p:cNvPr id="4" name="Footer Placeholder 3">
            <a:extLst>
              <a:ext uri="{FF2B5EF4-FFF2-40B4-BE49-F238E27FC236}">
                <a16:creationId xmlns:a16="http://schemas.microsoft.com/office/drawing/2014/main" id="{6C994D0F-6BAC-4482-B527-1333857423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E94D18-5590-466E-903B-976A9324E86B}"/>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955074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0C2565-F1E1-46C0-BF8B-DA2AE1B7F257}"/>
              </a:ext>
            </a:extLst>
          </p:cNvPr>
          <p:cNvSpPr>
            <a:spLocks noGrp="1"/>
          </p:cNvSpPr>
          <p:nvPr>
            <p:ph type="dt" sz="half" idx="10"/>
          </p:nvPr>
        </p:nvSpPr>
        <p:spPr/>
        <p:txBody>
          <a:bodyPr/>
          <a:lstStyle/>
          <a:p>
            <a:fld id="{06E68A4E-786A-4FB1-B712-DD217928A73F}" type="datetime1">
              <a:rPr lang="en-US" smtClean="0"/>
              <a:t>10/12/2021</a:t>
            </a:fld>
            <a:endParaRPr lang="en-US"/>
          </a:p>
        </p:txBody>
      </p:sp>
      <p:sp>
        <p:nvSpPr>
          <p:cNvPr id="3" name="Footer Placeholder 2">
            <a:extLst>
              <a:ext uri="{FF2B5EF4-FFF2-40B4-BE49-F238E27FC236}">
                <a16:creationId xmlns:a16="http://schemas.microsoft.com/office/drawing/2014/main" id="{18DA2B0E-42E8-475C-A689-9153F25F55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C7F585-9BD5-407F-A65B-D13FECFE8530}"/>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1534649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81BE7-0F0C-47A3-89FE-0266AFD100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2655FE-D88E-4F7C-B9A9-2BAD8F3735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1718847-B284-44F3-B28B-FA0E54BA6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2DCE4A-A089-4279-941B-C8A724C2BEB8}"/>
              </a:ext>
            </a:extLst>
          </p:cNvPr>
          <p:cNvSpPr>
            <a:spLocks noGrp="1"/>
          </p:cNvSpPr>
          <p:nvPr>
            <p:ph type="dt" sz="half" idx="10"/>
          </p:nvPr>
        </p:nvSpPr>
        <p:spPr/>
        <p:txBody>
          <a:bodyPr/>
          <a:lstStyle/>
          <a:p>
            <a:fld id="{E708A488-E535-49C7-9933-F7250688B3F4}" type="datetime1">
              <a:rPr lang="en-US" smtClean="0"/>
              <a:t>10/12/2021</a:t>
            </a:fld>
            <a:endParaRPr lang="en-US"/>
          </a:p>
        </p:txBody>
      </p:sp>
      <p:sp>
        <p:nvSpPr>
          <p:cNvPr id="6" name="Footer Placeholder 5">
            <a:extLst>
              <a:ext uri="{FF2B5EF4-FFF2-40B4-BE49-F238E27FC236}">
                <a16:creationId xmlns:a16="http://schemas.microsoft.com/office/drawing/2014/main" id="{E70F8342-C167-4BD2-AAD6-C14349DADF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A6AFA3-6002-41D0-BB50-FA5CEAC5DBCD}"/>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3635390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68F5A-F947-41BE-AEB7-DB4A418BAA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31DE4CE-CBCB-4BAB-89D7-3845BA95C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B09E64D-F646-4E45-9378-D24761CC4C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3C9F04-0986-4A79-A32B-8239774DC178}"/>
              </a:ext>
            </a:extLst>
          </p:cNvPr>
          <p:cNvSpPr>
            <a:spLocks noGrp="1"/>
          </p:cNvSpPr>
          <p:nvPr>
            <p:ph type="dt" sz="half" idx="10"/>
          </p:nvPr>
        </p:nvSpPr>
        <p:spPr/>
        <p:txBody>
          <a:bodyPr/>
          <a:lstStyle/>
          <a:p>
            <a:fld id="{4140F7C5-3F6B-4ADE-A2FE-DA3BA862D2D2}" type="datetime1">
              <a:rPr lang="en-US" smtClean="0"/>
              <a:t>10/12/2021</a:t>
            </a:fld>
            <a:endParaRPr lang="en-US"/>
          </a:p>
        </p:txBody>
      </p:sp>
      <p:sp>
        <p:nvSpPr>
          <p:cNvPr id="6" name="Footer Placeholder 5">
            <a:extLst>
              <a:ext uri="{FF2B5EF4-FFF2-40B4-BE49-F238E27FC236}">
                <a16:creationId xmlns:a16="http://schemas.microsoft.com/office/drawing/2014/main" id="{32713735-8EEA-4B13-8EE4-FE5B98DE0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0A0264-CA4B-4167-9BB7-F2910F54A9F9}"/>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1033758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CC040E-6FF6-4865-8D38-05E4C7BB00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53B0DDF-711A-4D4A-82E1-FCB2AF811B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FB19DC-19D2-4A29-9332-01440B8C5F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2ACE77-7140-4FFB-8D0F-F8F077597449}" type="datetime1">
              <a:rPr lang="en-US" smtClean="0"/>
              <a:t>10/12/2021</a:t>
            </a:fld>
            <a:endParaRPr lang="en-US"/>
          </a:p>
        </p:txBody>
      </p:sp>
      <p:sp>
        <p:nvSpPr>
          <p:cNvPr id="5" name="Footer Placeholder 4">
            <a:extLst>
              <a:ext uri="{FF2B5EF4-FFF2-40B4-BE49-F238E27FC236}">
                <a16:creationId xmlns:a16="http://schemas.microsoft.com/office/drawing/2014/main" id="{24A1CBC6-9810-4005-9B56-DF77E63F0E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C34904-6C55-49F6-8C00-B7C41B3E3F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173D5D-412C-4826-A8F8-78B1DF426FC9}" type="slidenum">
              <a:rPr lang="en-US" smtClean="0"/>
              <a:pPr/>
              <a:t>‹#›</a:t>
            </a:fld>
            <a:endParaRPr lang="en-US"/>
          </a:p>
        </p:txBody>
      </p:sp>
    </p:spTree>
    <p:extLst>
      <p:ext uri="{BB962C8B-B14F-4D97-AF65-F5344CB8AC3E}">
        <p14:creationId xmlns:p14="http://schemas.microsoft.com/office/powerpoint/2010/main" val="3370846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160D9D-28B7-42BE-90CC-73592815EDC7}"/>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6" name="TextBox 5">
            <a:extLst>
              <a:ext uri="{FF2B5EF4-FFF2-40B4-BE49-F238E27FC236}">
                <a16:creationId xmlns:a16="http://schemas.microsoft.com/office/drawing/2014/main" id="{80EA6FF4-A152-40BF-88DC-30D7B256292D}"/>
              </a:ext>
            </a:extLst>
          </p:cNvPr>
          <p:cNvSpPr txBox="1"/>
          <p:nvPr/>
        </p:nvSpPr>
        <p:spPr>
          <a:xfrm>
            <a:off x="983391" y="996167"/>
            <a:ext cx="10225217" cy="3454151"/>
          </a:xfrm>
          <a:prstGeom prst="rect">
            <a:avLst/>
          </a:prstGeom>
          <a:noFill/>
        </p:spPr>
        <p:txBody>
          <a:bodyPr wrap="square">
            <a:sp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800000"/>
                </a:solidFill>
                <a:effectLst/>
                <a:uLnTx/>
                <a:uFillTx/>
                <a:latin typeface="Candara"/>
                <a:ea typeface="+mn-ea"/>
                <a:cs typeface="Candara"/>
              </a:rPr>
              <a:t>Technical Session </a:t>
            </a:r>
            <a:r>
              <a:rPr lang="en-US" sz="4000" b="1" dirty="0">
                <a:solidFill>
                  <a:srgbClr val="800000"/>
                </a:solidFill>
                <a:latin typeface="Candara"/>
                <a:cs typeface="Candara"/>
              </a:rPr>
              <a:t>V</a:t>
            </a:r>
            <a:endParaRPr kumimoji="0" lang="en-US" sz="4000" b="1" i="0" u="none" strike="noStrike" kern="1200" cap="none" spc="0" normalizeH="0" baseline="0" noProof="0" dirty="0">
              <a:ln>
                <a:noFill/>
              </a:ln>
              <a:solidFill>
                <a:srgbClr val="800000"/>
              </a:solidFill>
              <a:effectLst/>
              <a:uLnTx/>
              <a:uFillTx/>
              <a:latin typeface="Candara"/>
              <a:ea typeface="+mn-ea"/>
              <a:cs typeface="Candara"/>
            </a:endParaRPr>
          </a:p>
          <a:p>
            <a:pPr marL="0" marR="0" lvl="0" indent="0" algn="ctr" defTabSz="914400" rtl="0" eaLnBrk="1" fontAlgn="auto" latinLnBrk="0" hangingPunct="1">
              <a:lnSpc>
                <a:spcPct val="11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800000"/>
              </a:solidFill>
              <a:effectLst/>
              <a:uLnTx/>
              <a:uFillTx/>
              <a:latin typeface="Candara"/>
              <a:ea typeface="+mn-ea"/>
              <a:cs typeface="Candara"/>
            </a:endParaRPr>
          </a:p>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800000"/>
                </a:solidFill>
                <a:effectLst/>
                <a:uLnTx/>
                <a:uFillTx/>
                <a:latin typeface="Candara"/>
                <a:ea typeface="+mn-ea"/>
                <a:cs typeface="Candara"/>
              </a:rPr>
              <a:t>NGF VIRTUAL TAX LAW WORKSHOP </a:t>
            </a:r>
          </a:p>
          <a:p>
            <a:pPr marL="0" marR="0" lvl="0" indent="0" algn="ctr" defTabSz="914400" rtl="0" eaLnBrk="1" fontAlgn="auto" latinLnBrk="0" hangingPunct="1">
              <a:lnSpc>
                <a:spcPct val="110000"/>
              </a:lnSpc>
              <a:spcBef>
                <a:spcPts val="0"/>
              </a:spcBef>
              <a:spcAft>
                <a:spcPts val="0"/>
              </a:spcAft>
              <a:buClrTx/>
              <a:buSzTx/>
              <a:buFontTx/>
              <a:buNone/>
              <a:tabLst/>
              <a:defRPr/>
            </a:pPr>
            <a:r>
              <a:rPr lang="en-US" sz="2800" b="1" dirty="0">
                <a:solidFill>
                  <a:srgbClr val="800000"/>
                </a:solidFill>
                <a:latin typeface="Candara"/>
                <a:cs typeface="Candara"/>
              </a:rPr>
              <a:t>12</a:t>
            </a:r>
            <a:r>
              <a:rPr lang="en-US" sz="2800" b="1" baseline="30000" dirty="0">
                <a:solidFill>
                  <a:srgbClr val="800000"/>
                </a:solidFill>
                <a:latin typeface="Candara"/>
                <a:cs typeface="Candara"/>
              </a:rPr>
              <a:t>th</a:t>
            </a:r>
            <a:r>
              <a:rPr kumimoji="0" lang="en-US" sz="2800" b="1" i="0" u="none" strike="noStrike" kern="1200" cap="none" spc="0" normalizeH="0" baseline="0" noProof="0" dirty="0">
                <a:ln>
                  <a:noFill/>
                </a:ln>
                <a:solidFill>
                  <a:srgbClr val="800000"/>
                </a:solidFill>
                <a:effectLst/>
                <a:uLnTx/>
                <a:uFillTx/>
                <a:latin typeface="Candara"/>
                <a:ea typeface="+mn-ea"/>
                <a:cs typeface="Candara"/>
              </a:rPr>
              <a:t> October 2021</a:t>
            </a:r>
          </a:p>
          <a:p>
            <a:pPr lvl="0" algn="ctr">
              <a:lnSpc>
                <a:spcPct val="110000"/>
              </a:lnSpc>
              <a:defRPr/>
            </a:pPr>
            <a:r>
              <a:rPr lang="en-GB" sz="2800" b="1" dirty="0">
                <a:solidFill>
                  <a:srgbClr val="800000"/>
                </a:solidFill>
                <a:latin typeface="Candara"/>
                <a:cs typeface="Candara"/>
              </a:rPr>
              <a:t>Presentation by </a:t>
            </a:r>
            <a:r>
              <a:rPr kumimoji="0" lang="en-GB" sz="2800" b="1" i="0" u="none" strike="noStrike" kern="1200" cap="none" spc="0" normalizeH="0" baseline="0" noProof="0" dirty="0">
                <a:ln>
                  <a:noFill/>
                </a:ln>
                <a:solidFill>
                  <a:srgbClr val="800000"/>
                </a:solidFill>
                <a:effectLst/>
                <a:uLnTx/>
                <a:uFillTx/>
                <a:latin typeface="Candara"/>
                <a:ea typeface="+mn-ea"/>
                <a:cs typeface="Candara"/>
              </a:rPr>
              <a:t>Akwa Ibom  State Internal Revenue Service - Legal Department </a:t>
            </a:r>
          </a:p>
          <a:p>
            <a:pPr lvl="0" algn="ctr">
              <a:lnSpc>
                <a:spcPct val="110000"/>
              </a:lnSpc>
              <a:defRPr/>
            </a:pPr>
            <a:r>
              <a:rPr kumimoji="0" lang="en-GB" sz="2800" b="1" i="0" u="none" strike="noStrike" kern="1200" cap="none" spc="0" normalizeH="0" baseline="0" noProof="0" dirty="0">
                <a:ln>
                  <a:noFill/>
                </a:ln>
                <a:solidFill>
                  <a:srgbClr val="800000"/>
                </a:solidFill>
                <a:effectLst/>
                <a:uLnTx/>
                <a:uFillTx/>
                <a:latin typeface="Candara"/>
                <a:ea typeface="+mn-ea"/>
                <a:cs typeface="Candara"/>
              </a:rPr>
              <a:t>Experiences of Recent/</a:t>
            </a:r>
            <a:r>
              <a:rPr lang="en-GB" sz="2800" b="1" dirty="0">
                <a:solidFill>
                  <a:srgbClr val="800000"/>
                </a:solidFill>
                <a:latin typeface="Candara"/>
                <a:cs typeface="Candara"/>
              </a:rPr>
              <a:t>Notable case</a:t>
            </a:r>
            <a:endParaRPr kumimoji="0" lang="en-GB" sz="2800" b="1" i="0" u="none" strike="noStrike" kern="1200" cap="none" spc="0" normalizeH="0" baseline="0" noProof="0" dirty="0">
              <a:ln>
                <a:noFill/>
              </a:ln>
              <a:solidFill>
                <a:srgbClr val="800000"/>
              </a:solidFill>
              <a:effectLst/>
              <a:uLnTx/>
              <a:uFillTx/>
              <a:latin typeface="Candara"/>
              <a:ea typeface="+mn-ea"/>
              <a:cs typeface="Candara"/>
            </a:endParaRPr>
          </a:p>
        </p:txBody>
      </p:sp>
      <p:sp>
        <p:nvSpPr>
          <p:cNvPr id="5" name="TextBox 4">
            <a:extLst>
              <a:ext uri="{FF2B5EF4-FFF2-40B4-BE49-F238E27FC236}">
                <a16:creationId xmlns:a16="http://schemas.microsoft.com/office/drawing/2014/main" id="{B5D88A8E-D99C-470B-8064-73977AEE2F37}"/>
              </a:ext>
            </a:extLst>
          </p:cNvPr>
          <p:cNvSpPr txBox="1"/>
          <p:nvPr/>
        </p:nvSpPr>
        <p:spPr>
          <a:xfrm>
            <a:off x="3296592" y="4612472"/>
            <a:ext cx="5598813" cy="707886"/>
          </a:xfrm>
          <a:prstGeom prst="rect">
            <a:avLst/>
          </a:prstGeom>
          <a:noFill/>
        </p:spPr>
        <p:txBody>
          <a:bodyPr wrap="square">
            <a:spAutoFit/>
          </a:bodyPr>
          <a:lstStyle/>
          <a:p>
            <a:pPr algn="ctr"/>
            <a:r>
              <a:rPr lang="en-US" sz="2000" b="1" dirty="0">
                <a:latin typeface="Candara" panose="020E0502030303020204" pitchFamily="34" charset="0"/>
              </a:rPr>
              <a:t>Barr. </a:t>
            </a:r>
            <a:r>
              <a:rPr lang="en-US" sz="2000" b="1" dirty="0" err="1">
                <a:latin typeface="Candara" panose="020E0502030303020204" pitchFamily="34" charset="0"/>
              </a:rPr>
              <a:t>Inyene</a:t>
            </a:r>
            <a:r>
              <a:rPr lang="en-US" sz="2000" b="1" dirty="0">
                <a:latin typeface="Candara" panose="020E0502030303020204" pitchFamily="34" charset="0"/>
              </a:rPr>
              <a:t> Bassey</a:t>
            </a:r>
          </a:p>
          <a:p>
            <a:pPr algn="ctr"/>
            <a:r>
              <a:rPr lang="en-US" sz="2000" dirty="0">
                <a:latin typeface="Candara" panose="020E0502030303020204" pitchFamily="34" charset="0"/>
              </a:rPr>
              <a:t>Director Legal, AKIRS </a:t>
            </a:r>
            <a:endParaRPr lang="en-GB" sz="2000" dirty="0"/>
          </a:p>
        </p:txBody>
      </p:sp>
    </p:spTree>
    <p:extLst>
      <p:ext uri="{BB962C8B-B14F-4D97-AF65-F5344CB8AC3E}">
        <p14:creationId xmlns:p14="http://schemas.microsoft.com/office/powerpoint/2010/main" val="3493745455"/>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160D9D-28B7-42BE-90CC-73592815EDC7}"/>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5" name="TextBox 4">
            <a:extLst>
              <a:ext uri="{FF2B5EF4-FFF2-40B4-BE49-F238E27FC236}">
                <a16:creationId xmlns:a16="http://schemas.microsoft.com/office/drawing/2014/main" id="{9E0586C3-02C4-4B36-8478-2447A4B95599}"/>
              </a:ext>
            </a:extLst>
          </p:cNvPr>
          <p:cNvSpPr txBox="1"/>
          <p:nvPr/>
        </p:nvSpPr>
        <p:spPr>
          <a:xfrm>
            <a:off x="3049003" y="1052736"/>
            <a:ext cx="6093994" cy="478272"/>
          </a:xfrm>
          <a:prstGeom prst="rect">
            <a:avLst/>
          </a:prstGeom>
          <a:noFill/>
        </p:spPr>
        <p:txBody>
          <a:bodyPr wrap="square">
            <a:spAutoFit/>
          </a:bodyPr>
          <a:lstStyle/>
          <a:p>
            <a:pPr algn="ctr">
              <a:lnSpc>
                <a:spcPct val="110000"/>
              </a:lnSpc>
              <a:defRPr/>
            </a:pPr>
            <a:r>
              <a:rPr lang="en-GB" sz="2400" b="1" dirty="0">
                <a:solidFill>
                  <a:srgbClr val="800000"/>
                </a:solidFill>
                <a:latin typeface="Candara"/>
              </a:rPr>
              <a:t>What we will cover</a:t>
            </a:r>
          </a:p>
        </p:txBody>
      </p:sp>
      <p:sp>
        <p:nvSpPr>
          <p:cNvPr id="7" name="TextBox 6">
            <a:extLst>
              <a:ext uri="{FF2B5EF4-FFF2-40B4-BE49-F238E27FC236}">
                <a16:creationId xmlns:a16="http://schemas.microsoft.com/office/drawing/2014/main" id="{E5460AA8-E7C7-4261-8947-BF3B8F6D92AB}"/>
              </a:ext>
            </a:extLst>
          </p:cNvPr>
          <p:cNvSpPr txBox="1"/>
          <p:nvPr/>
        </p:nvSpPr>
        <p:spPr>
          <a:xfrm>
            <a:off x="832923" y="2398329"/>
            <a:ext cx="6783066" cy="2985433"/>
          </a:xfrm>
          <a:prstGeom prst="rect">
            <a:avLst/>
          </a:prstGeom>
          <a:noFill/>
        </p:spPr>
        <p:txBody>
          <a:bodyPr wrap="square">
            <a:spAutoFit/>
          </a:bodyPr>
          <a:lstStyle/>
          <a:p>
            <a:pPr marL="342900" indent="-342900">
              <a:buFont typeface="Arial" panose="020B0604020202020204" pitchFamily="34" charset="0"/>
              <a:buChar char="•"/>
            </a:pPr>
            <a:r>
              <a:rPr lang="en-GB" sz="2800" dirty="0">
                <a:latin typeface="Candara" panose="020E0502030303020204" pitchFamily="34" charset="0"/>
              </a:rPr>
              <a:t>Notable State SIRS Legal case </a:t>
            </a:r>
          </a:p>
          <a:p>
            <a:pPr marL="342900" indent="-342900">
              <a:buFont typeface="Arial" panose="020B0604020202020204" pitchFamily="34" charset="0"/>
              <a:buChar char="•"/>
            </a:pPr>
            <a:r>
              <a:rPr lang="en-GB" sz="2800" dirty="0">
                <a:latin typeface="Candara" panose="020E0502030303020204" pitchFamily="34" charset="0"/>
              </a:rPr>
              <a:t>Brief statement of Facts of the case </a:t>
            </a:r>
          </a:p>
          <a:p>
            <a:pPr marL="342900" indent="-342900">
              <a:buFont typeface="Arial" panose="020B0604020202020204" pitchFamily="34" charset="0"/>
              <a:buChar char="•"/>
            </a:pPr>
            <a:r>
              <a:rPr lang="en-GB" sz="2800" dirty="0">
                <a:latin typeface="Candara" panose="020E0502030303020204" pitchFamily="34" charset="0"/>
              </a:rPr>
              <a:t>Key issue and judgement</a:t>
            </a:r>
          </a:p>
          <a:p>
            <a:pPr marL="342900" indent="-342900">
              <a:buFont typeface="Arial" panose="020B0604020202020204" pitchFamily="34" charset="0"/>
              <a:buChar char="•"/>
            </a:pPr>
            <a:r>
              <a:rPr lang="en-GB" sz="2800" dirty="0">
                <a:latin typeface="Candara" panose="020E0502030303020204" pitchFamily="34" charset="0"/>
              </a:rPr>
              <a:t>Key Arguments and Lessons learnt</a:t>
            </a:r>
          </a:p>
          <a:p>
            <a:pPr marL="342900" indent="-342900">
              <a:buFont typeface="Arial" panose="020B0604020202020204" pitchFamily="34" charset="0"/>
              <a:buChar char="•"/>
            </a:pPr>
            <a:r>
              <a:rPr lang="en-GB" sz="2800" dirty="0">
                <a:latin typeface="Candara" panose="020E0502030303020204" pitchFamily="34" charset="0"/>
              </a:rPr>
              <a:t>Ways colleagues in the SIRS can support the legal team</a:t>
            </a:r>
          </a:p>
          <a:p>
            <a:pPr marL="342900" indent="-342900">
              <a:buFont typeface="Arial" panose="020B0604020202020204" pitchFamily="34" charset="0"/>
              <a:buChar char="•"/>
            </a:pPr>
            <a:endParaRPr lang="en-GB" sz="2000" dirty="0">
              <a:latin typeface="Candara" panose="020E0502030303020204" pitchFamily="34" charset="0"/>
            </a:endParaRPr>
          </a:p>
        </p:txBody>
      </p:sp>
      <p:pic>
        <p:nvPicPr>
          <p:cNvPr id="1026" name="Picture 2" descr="Image result for adenda">
            <a:extLst>
              <a:ext uri="{FF2B5EF4-FFF2-40B4-BE49-F238E27FC236}">
                <a16:creationId xmlns:a16="http://schemas.microsoft.com/office/drawing/2014/main" id="{74DA451D-67DC-40E1-9C7F-1391FCF7DB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29864" y="2209800"/>
            <a:ext cx="24384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1782300"/>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160D9D-28B7-42BE-90CC-73592815EDC7}"/>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6" name="TextBox 5">
            <a:extLst>
              <a:ext uri="{FF2B5EF4-FFF2-40B4-BE49-F238E27FC236}">
                <a16:creationId xmlns:a16="http://schemas.microsoft.com/office/drawing/2014/main" id="{80EA6FF4-A152-40BF-88DC-30D7B256292D}"/>
              </a:ext>
            </a:extLst>
          </p:cNvPr>
          <p:cNvSpPr txBox="1"/>
          <p:nvPr/>
        </p:nvSpPr>
        <p:spPr>
          <a:xfrm>
            <a:off x="404791" y="1740362"/>
            <a:ext cx="9723947" cy="4253600"/>
          </a:xfrm>
          <a:prstGeom prst="rect">
            <a:avLst/>
          </a:prstGeom>
          <a:noFill/>
        </p:spPr>
        <p:txBody>
          <a:bodyPr wrap="square">
            <a:spAutoFit/>
          </a:bodyPr>
          <a:lstStyle/>
          <a:p>
            <a:pPr>
              <a:lnSpc>
                <a:spcPct val="110000"/>
              </a:lnSpc>
              <a:defRPr/>
            </a:pPr>
            <a:r>
              <a:rPr lang="en-US" sz="1800" b="1" dirty="0">
                <a:effectLst/>
                <a:latin typeface="Candara" panose="020E0502030303020204" pitchFamily="34" charset="0"/>
                <a:ea typeface="Calibri" panose="020F0502020204030204" pitchFamily="34" charset="0"/>
                <a:cs typeface="Times New Roman" panose="02020603050405020304" pitchFamily="18" charset="0"/>
              </a:rPr>
              <a:t>Charge No. REU/68</a:t>
            </a:r>
            <a:r>
              <a:rPr lang="en-US" sz="1800" b="1" baseline="30000" dirty="0">
                <a:effectLst/>
                <a:latin typeface="Candara" panose="020E0502030303020204" pitchFamily="34" charset="0"/>
                <a:ea typeface="Calibri" panose="020F0502020204030204" pitchFamily="34" charset="0"/>
                <a:cs typeface="Times New Roman" panose="02020603050405020304" pitchFamily="18" charset="0"/>
              </a:rPr>
              <a:t>c</a:t>
            </a:r>
            <a:r>
              <a:rPr lang="en-US" sz="1800" b="1" dirty="0">
                <a:effectLst/>
                <a:latin typeface="Candara" panose="020E0502030303020204" pitchFamily="34" charset="0"/>
                <a:ea typeface="Calibri" panose="020F0502020204030204" pitchFamily="34" charset="0"/>
                <a:cs typeface="Times New Roman" panose="02020603050405020304" pitchFamily="18" charset="0"/>
              </a:rPr>
              <a:t>/2019: </a:t>
            </a:r>
            <a:r>
              <a:rPr lang="en-US" sz="1800" b="1" dirty="0" err="1">
                <a:effectLst/>
                <a:latin typeface="Candara" panose="020E0502030303020204" pitchFamily="34" charset="0"/>
                <a:ea typeface="Calibri" panose="020F0502020204030204" pitchFamily="34" charset="0"/>
                <a:cs typeface="Times New Roman" panose="02020603050405020304" pitchFamily="18" charset="0"/>
              </a:rPr>
              <a:t>Akwa</a:t>
            </a:r>
            <a:r>
              <a:rPr lang="en-US" sz="1800" b="1" dirty="0">
                <a:effectLst/>
                <a:latin typeface="Candara" panose="020E0502030303020204" pitchFamily="34" charset="0"/>
                <a:ea typeface="Calibri" panose="020F0502020204030204" pitchFamily="34" charset="0"/>
                <a:cs typeface="Times New Roman" panose="02020603050405020304" pitchFamily="18" charset="0"/>
              </a:rPr>
              <a:t> Ibom State Internal Revenue Service V. </a:t>
            </a:r>
            <a:r>
              <a:rPr lang="en-US" sz="1800" b="1" dirty="0" err="1">
                <a:effectLst/>
                <a:latin typeface="Candara" panose="020E0502030303020204" pitchFamily="34" charset="0"/>
                <a:ea typeface="Calibri" panose="020F0502020204030204" pitchFamily="34" charset="0"/>
                <a:cs typeface="Times New Roman" panose="02020603050405020304" pitchFamily="18" charset="0"/>
              </a:rPr>
              <a:t>Jumanwin</a:t>
            </a:r>
            <a:r>
              <a:rPr lang="en-US" sz="1800" b="1" dirty="0">
                <a:effectLst/>
                <a:latin typeface="Candara" panose="020E0502030303020204" pitchFamily="34" charset="0"/>
                <a:ea typeface="Calibri" panose="020F0502020204030204" pitchFamily="34" charset="0"/>
                <a:cs typeface="Times New Roman" panose="02020603050405020304" pitchFamily="18" charset="0"/>
              </a:rPr>
              <a:t> Nigeria Limited.</a:t>
            </a:r>
          </a:p>
          <a:p>
            <a:pPr indent="228600" algn="just"/>
            <a:endParaRPr lang="en-US" sz="1400" b="1" dirty="0">
              <a:latin typeface="Candara" panose="020E0502030303020204" pitchFamily="34" charset="0"/>
              <a:ea typeface="Calibri" panose="020F0502020204030204" pitchFamily="34" charset="0"/>
              <a:cs typeface="Times New Roman" panose="02020603050405020304" pitchFamily="18" charset="0"/>
            </a:endParaRPr>
          </a:p>
          <a:p>
            <a:pPr>
              <a:lnSpc>
                <a:spcPct val="110000"/>
              </a:lnSpc>
              <a:defRPr/>
            </a:pPr>
            <a:r>
              <a:rPr lang="en-US" sz="1800" b="1" dirty="0">
                <a:effectLst/>
                <a:latin typeface="Candara" panose="020E0502030303020204" pitchFamily="34" charset="0"/>
                <a:ea typeface="Calibri" panose="020F0502020204030204" pitchFamily="34" charset="0"/>
                <a:cs typeface="Times New Roman" panose="02020603050405020304" pitchFamily="18" charset="0"/>
              </a:rPr>
              <a:t>Brief Statement of Facts:</a:t>
            </a:r>
            <a:endParaRPr lang="en-US" sz="1800" dirty="0">
              <a:effectLst/>
              <a:latin typeface="Candara" panose="020E0502030303020204" pitchFamily="34" charset="0"/>
              <a:ea typeface="Calibri" panose="020F0502020204030204" pitchFamily="34" charset="0"/>
              <a:cs typeface="Times New Roman" panose="02020603050405020304" pitchFamily="18" charset="0"/>
            </a:endParaRPr>
          </a:p>
          <a:p>
            <a:pPr>
              <a:lnSpc>
                <a:spcPct val="110000"/>
              </a:lnSpc>
              <a:defRPr/>
            </a:pPr>
            <a:r>
              <a:rPr lang="en-US" sz="1800" dirty="0" err="1">
                <a:effectLst/>
                <a:latin typeface="Candara" panose="020E0502030303020204" pitchFamily="34" charset="0"/>
                <a:ea typeface="Calibri" panose="020F0502020204030204" pitchFamily="34" charset="0"/>
                <a:cs typeface="Times New Roman" panose="02020603050405020304" pitchFamily="18" charset="0"/>
              </a:rPr>
              <a:t>Jumanwin</a:t>
            </a:r>
            <a:r>
              <a:rPr lang="en-US" sz="1800" dirty="0">
                <a:effectLst/>
                <a:latin typeface="Candara" panose="020E0502030303020204" pitchFamily="34" charset="0"/>
                <a:ea typeface="Calibri" panose="020F0502020204030204" pitchFamily="34" charset="0"/>
                <a:cs typeface="Times New Roman" panose="02020603050405020304" pitchFamily="18" charset="0"/>
              </a:rPr>
              <a:t> Nigeria Limited, (The Defendant) was:</a:t>
            </a:r>
          </a:p>
          <a:p>
            <a:pPr marL="285750" indent="-285750">
              <a:lnSpc>
                <a:spcPct val="110000"/>
              </a:lnSpc>
              <a:buFont typeface="Arial" panose="020B0604020202020204" pitchFamily="34" charset="0"/>
              <a:buChar char="•"/>
              <a:defRPr/>
            </a:pPr>
            <a:r>
              <a:rPr lang="en-US" dirty="0">
                <a:latin typeface="Candara" panose="020E0502030303020204" pitchFamily="34" charset="0"/>
                <a:ea typeface="Calibri" panose="020F0502020204030204" pitchFamily="34" charset="0"/>
                <a:cs typeface="Times New Roman" panose="02020603050405020304" pitchFamily="18" charset="0"/>
              </a:rPr>
              <a:t>S</a:t>
            </a:r>
            <a:r>
              <a:rPr lang="en-US" sz="1800" dirty="0">
                <a:effectLst/>
                <a:latin typeface="Candara" panose="020E0502030303020204" pitchFamily="34" charset="0"/>
                <a:ea typeface="Calibri" panose="020F0502020204030204" pitchFamily="34" charset="0"/>
                <a:cs typeface="Times New Roman" panose="02020603050405020304" pitchFamily="18" charset="0"/>
              </a:rPr>
              <a:t>erved with Audit Notice  which it rebuffed. </a:t>
            </a:r>
          </a:p>
          <a:p>
            <a:pPr marL="285750" indent="-285750">
              <a:lnSpc>
                <a:spcPct val="110000"/>
              </a:lnSpc>
              <a:buFont typeface="Arial" panose="020B0604020202020204" pitchFamily="34" charset="0"/>
              <a:buChar char="•"/>
              <a:defRPr/>
            </a:pPr>
            <a:r>
              <a:rPr lang="en-US" dirty="0">
                <a:latin typeface="Candara" panose="020E0502030303020204" pitchFamily="34" charset="0"/>
                <a:ea typeface="Calibri" panose="020F0502020204030204" pitchFamily="34" charset="0"/>
                <a:cs typeface="Times New Roman" panose="02020603050405020304" pitchFamily="18" charset="0"/>
              </a:rPr>
              <a:t>S</a:t>
            </a:r>
            <a:r>
              <a:rPr lang="en-US" sz="1800" dirty="0">
                <a:effectLst/>
                <a:latin typeface="Candara" panose="020E0502030303020204" pitchFamily="34" charset="0"/>
                <a:ea typeface="Calibri" panose="020F0502020204030204" pitchFamily="34" charset="0"/>
                <a:cs typeface="Times New Roman" panose="02020603050405020304" pitchFamily="18" charset="0"/>
              </a:rPr>
              <a:t>ubsequently served with Demand Notice which it again ignored. </a:t>
            </a:r>
          </a:p>
          <a:p>
            <a:pPr marL="285750" indent="-285750">
              <a:lnSpc>
                <a:spcPct val="110000"/>
              </a:lnSpc>
              <a:buFont typeface="Arial" panose="020B0604020202020204" pitchFamily="34" charset="0"/>
              <a:buChar char="•"/>
              <a:defRPr/>
            </a:pPr>
            <a:r>
              <a:rPr lang="en-US" dirty="0">
                <a:latin typeface="Candara" panose="020E0502030303020204" pitchFamily="34" charset="0"/>
                <a:ea typeface="Calibri" panose="020F0502020204030204" pitchFamily="34" charset="0"/>
                <a:cs typeface="Times New Roman" panose="02020603050405020304" pitchFamily="18" charset="0"/>
              </a:rPr>
              <a:t>S</a:t>
            </a:r>
            <a:r>
              <a:rPr lang="en-US" sz="1800" dirty="0">
                <a:effectLst/>
                <a:latin typeface="Candara" panose="020E0502030303020204" pitchFamily="34" charset="0"/>
                <a:ea typeface="Calibri" panose="020F0502020204030204" pitchFamily="34" charset="0"/>
                <a:cs typeface="Times New Roman" panose="02020603050405020304" pitchFamily="18" charset="0"/>
              </a:rPr>
              <a:t>erved with Final and Conclusive Notice upon expiration of statutory period for objection in respect of its Pay As You Earn, and other revenue subheads stipulated in relevant laws of </a:t>
            </a:r>
            <a:r>
              <a:rPr lang="en-US" sz="1800" dirty="0" err="1">
                <a:effectLst/>
                <a:latin typeface="Candara" panose="020E0502030303020204" pitchFamily="34" charset="0"/>
                <a:ea typeface="Calibri" panose="020F0502020204030204" pitchFamily="34" charset="0"/>
                <a:cs typeface="Times New Roman" panose="02020603050405020304" pitchFamily="18" charset="0"/>
              </a:rPr>
              <a:t>Akwa</a:t>
            </a:r>
            <a:r>
              <a:rPr lang="en-US" sz="1800" dirty="0">
                <a:effectLst/>
                <a:latin typeface="Candara" panose="020E0502030303020204" pitchFamily="34" charset="0"/>
                <a:ea typeface="Calibri" panose="020F0502020204030204" pitchFamily="34" charset="0"/>
                <a:cs typeface="Times New Roman" panose="02020603050405020304" pitchFamily="18" charset="0"/>
              </a:rPr>
              <a:t> Ibom State and its failure to file its PAYE Annual returns for 2012-2017. </a:t>
            </a:r>
          </a:p>
          <a:p>
            <a:pPr>
              <a:lnSpc>
                <a:spcPct val="110000"/>
              </a:lnSpc>
              <a:defRPr/>
            </a:pPr>
            <a:endParaRPr lang="en-US" sz="1800" dirty="0">
              <a:effectLst/>
              <a:latin typeface="Candara" panose="020E0502030303020204" pitchFamily="34" charset="0"/>
              <a:ea typeface="Calibri" panose="020F0502020204030204" pitchFamily="34" charset="0"/>
              <a:cs typeface="Times New Roman" panose="02020603050405020304" pitchFamily="18" charset="0"/>
            </a:endParaRPr>
          </a:p>
          <a:p>
            <a:pPr>
              <a:lnSpc>
                <a:spcPct val="110000"/>
              </a:lnSpc>
              <a:defRPr/>
            </a:pPr>
            <a:r>
              <a:rPr lang="en-US" sz="1800" dirty="0">
                <a:effectLst/>
                <a:latin typeface="Candara" panose="020E0502030303020204" pitchFamily="34" charset="0"/>
                <a:ea typeface="Calibri" panose="020F0502020204030204" pitchFamily="34" charset="0"/>
                <a:cs typeface="Times New Roman" panose="02020603050405020304" pitchFamily="18" charset="0"/>
              </a:rPr>
              <a:t>Upon service of a final and conclusive Demand Notice and subsequent effluxion of the statutorily allowed time for an objection, the Complainant (AKIRS)  instituted an action against the Defendant in order to recover unremitted taxes accruable to the State Government.  </a:t>
            </a:r>
            <a:endParaRPr lang="en-GB" b="0" i="0" dirty="0">
              <a:solidFill>
                <a:srgbClr val="222222"/>
              </a:solidFill>
              <a:effectLst/>
              <a:latin typeface="Candara" panose="020E0502030303020204" pitchFamily="34" charset="0"/>
            </a:endParaRPr>
          </a:p>
        </p:txBody>
      </p:sp>
      <p:sp>
        <p:nvSpPr>
          <p:cNvPr id="5" name="TextBox 4">
            <a:extLst>
              <a:ext uri="{FF2B5EF4-FFF2-40B4-BE49-F238E27FC236}">
                <a16:creationId xmlns:a16="http://schemas.microsoft.com/office/drawing/2014/main" id="{9E0586C3-02C4-4B36-8478-2447A4B95599}"/>
              </a:ext>
            </a:extLst>
          </p:cNvPr>
          <p:cNvSpPr txBox="1"/>
          <p:nvPr/>
        </p:nvSpPr>
        <p:spPr>
          <a:xfrm>
            <a:off x="1497821" y="1157413"/>
            <a:ext cx="8420334" cy="478272"/>
          </a:xfrm>
          <a:prstGeom prst="rect">
            <a:avLst/>
          </a:prstGeom>
          <a:noFill/>
        </p:spPr>
        <p:txBody>
          <a:bodyPr wrap="square">
            <a:spAutoFit/>
          </a:bodyPr>
          <a:lstStyle/>
          <a:p>
            <a:pPr algn="ctr">
              <a:lnSpc>
                <a:spcPct val="110000"/>
              </a:lnSpc>
              <a:defRPr/>
            </a:pPr>
            <a:r>
              <a:rPr lang="en-GB" sz="2400" b="1" dirty="0">
                <a:solidFill>
                  <a:srgbClr val="800000"/>
                </a:solidFill>
                <a:latin typeface="Candara"/>
              </a:rPr>
              <a:t>Notable State Revenue Legal case/ Statement of facts</a:t>
            </a:r>
          </a:p>
        </p:txBody>
      </p:sp>
      <p:pic>
        <p:nvPicPr>
          <p:cNvPr id="2050" name="Picture 2" descr="See the source image">
            <a:extLst>
              <a:ext uri="{FF2B5EF4-FFF2-40B4-BE49-F238E27FC236}">
                <a16:creationId xmlns:a16="http://schemas.microsoft.com/office/drawing/2014/main" id="{75F2EB36-2A6F-4BA7-A2A0-F81A619F8E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8738" y="2245507"/>
            <a:ext cx="2063262" cy="1848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655596"/>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160D9D-28B7-42BE-90CC-73592815EDC7}"/>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6" name="TextBox 5">
            <a:extLst>
              <a:ext uri="{FF2B5EF4-FFF2-40B4-BE49-F238E27FC236}">
                <a16:creationId xmlns:a16="http://schemas.microsoft.com/office/drawing/2014/main" id="{80EA6FF4-A152-40BF-88DC-30D7B256292D}"/>
              </a:ext>
            </a:extLst>
          </p:cNvPr>
          <p:cNvSpPr txBox="1"/>
          <p:nvPr/>
        </p:nvSpPr>
        <p:spPr>
          <a:xfrm>
            <a:off x="4511841" y="1959883"/>
            <a:ext cx="7492589" cy="3740704"/>
          </a:xfrm>
          <a:prstGeom prst="rect">
            <a:avLst/>
          </a:prstGeom>
          <a:noFill/>
        </p:spPr>
        <p:txBody>
          <a:bodyPr wrap="square">
            <a:spAutoFit/>
          </a:bodyPr>
          <a:lstStyle/>
          <a:p>
            <a:pPr>
              <a:lnSpc>
                <a:spcPct val="110000"/>
              </a:lnSpc>
              <a:defRPr/>
            </a:pPr>
            <a:r>
              <a:rPr lang="en-US" sz="1800" b="1" dirty="0">
                <a:effectLst/>
                <a:latin typeface="Candara" panose="020E0502030303020204" pitchFamily="34" charset="0"/>
                <a:ea typeface="Calibri" panose="020F0502020204030204" pitchFamily="34" charset="0"/>
                <a:cs typeface="Times New Roman" panose="02020603050405020304" pitchFamily="18" charset="0"/>
              </a:rPr>
              <a:t>Charge No. REU/68</a:t>
            </a:r>
            <a:r>
              <a:rPr lang="en-US" sz="1800" b="1" baseline="30000" dirty="0">
                <a:effectLst/>
                <a:latin typeface="Candara" panose="020E0502030303020204" pitchFamily="34" charset="0"/>
                <a:ea typeface="Calibri" panose="020F0502020204030204" pitchFamily="34" charset="0"/>
                <a:cs typeface="Times New Roman" panose="02020603050405020304" pitchFamily="18" charset="0"/>
              </a:rPr>
              <a:t>c</a:t>
            </a:r>
            <a:r>
              <a:rPr lang="en-US" sz="1800" b="1" dirty="0">
                <a:effectLst/>
                <a:latin typeface="Candara" panose="020E0502030303020204" pitchFamily="34" charset="0"/>
                <a:ea typeface="Calibri" panose="020F0502020204030204" pitchFamily="34" charset="0"/>
                <a:cs typeface="Times New Roman" panose="02020603050405020304" pitchFamily="18" charset="0"/>
              </a:rPr>
              <a:t>/2019: </a:t>
            </a:r>
            <a:r>
              <a:rPr lang="en-US" sz="1800" b="1" dirty="0" err="1">
                <a:effectLst/>
                <a:latin typeface="Candara" panose="020E0502030303020204" pitchFamily="34" charset="0"/>
                <a:ea typeface="Calibri" panose="020F0502020204030204" pitchFamily="34" charset="0"/>
                <a:cs typeface="Times New Roman" panose="02020603050405020304" pitchFamily="18" charset="0"/>
              </a:rPr>
              <a:t>Akwa</a:t>
            </a:r>
            <a:r>
              <a:rPr lang="en-US" sz="1800" b="1" dirty="0">
                <a:effectLst/>
                <a:latin typeface="Candara" panose="020E0502030303020204" pitchFamily="34" charset="0"/>
                <a:ea typeface="Calibri" panose="020F0502020204030204" pitchFamily="34" charset="0"/>
                <a:cs typeface="Times New Roman" panose="02020603050405020304" pitchFamily="18" charset="0"/>
              </a:rPr>
              <a:t> Ibom State Internal Revenue Service V. </a:t>
            </a:r>
            <a:r>
              <a:rPr lang="en-US" sz="1800" b="1" dirty="0" err="1">
                <a:effectLst/>
                <a:latin typeface="Candara" panose="020E0502030303020204" pitchFamily="34" charset="0"/>
                <a:ea typeface="Calibri" panose="020F0502020204030204" pitchFamily="34" charset="0"/>
                <a:cs typeface="Times New Roman" panose="02020603050405020304" pitchFamily="18" charset="0"/>
              </a:rPr>
              <a:t>Jumanwin</a:t>
            </a:r>
            <a:r>
              <a:rPr lang="en-US" sz="1800" b="1" dirty="0">
                <a:effectLst/>
                <a:latin typeface="Candara" panose="020E0502030303020204" pitchFamily="34" charset="0"/>
                <a:ea typeface="Calibri" panose="020F0502020204030204" pitchFamily="34" charset="0"/>
                <a:cs typeface="Times New Roman" panose="02020603050405020304" pitchFamily="18" charset="0"/>
              </a:rPr>
              <a:t> Nigeria Limited.</a:t>
            </a:r>
          </a:p>
          <a:p>
            <a:pPr indent="228600" algn="just"/>
            <a:endParaRPr lang="en-US" sz="1400" b="1" dirty="0">
              <a:latin typeface="Candara" panose="020E0502030303020204" pitchFamily="34" charset="0"/>
              <a:ea typeface="Calibri" panose="020F0502020204030204" pitchFamily="34" charset="0"/>
              <a:cs typeface="Times New Roman" panose="02020603050405020304" pitchFamily="18" charset="0"/>
            </a:endParaRPr>
          </a:p>
          <a:p>
            <a:pPr>
              <a:lnSpc>
                <a:spcPct val="110000"/>
              </a:lnSpc>
              <a:defRPr/>
            </a:pPr>
            <a:r>
              <a:rPr lang="en-GB" sz="1800" b="1" dirty="0">
                <a:effectLst/>
                <a:latin typeface="Candara" panose="020E0502030303020204" pitchFamily="34" charset="0"/>
                <a:ea typeface="Calibri" panose="020F0502020204030204" pitchFamily="34" charset="0"/>
                <a:cs typeface="Times New Roman" panose="02020603050405020304" pitchFamily="18" charset="0"/>
              </a:rPr>
              <a:t>Key Issue and </a:t>
            </a:r>
            <a:r>
              <a:rPr lang="en-GB" b="1" dirty="0">
                <a:latin typeface="Candara" panose="020E0502030303020204" pitchFamily="34" charset="0"/>
                <a:ea typeface="Calibri" panose="020F0502020204030204" pitchFamily="34" charset="0"/>
                <a:cs typeface="Times New Roman" panose="02020603050405020304" pitchFamily="18" charset="0"/>
              </a:rPr>
              <a:t>J</a:t>
            </a:r>
            <a:r>
              <a:rPr lang="en-GB" sz="1800" b="1" dirty="0">
                <a:effectLst/>
                <a:latin typeface="Candara" panose="020E0502030303020204" pitchFamily="34" charset="0"/>
                <a:ea typeface="Calibri" panose="020F0502020204030204" pitchFamily="34" charset="0"/>
                <a:cs typeface="Times New Roman" panose="02020603050405020304" pitchFamily="18" charset="0"/>
              </a:rPr>
              <a:t>udgement</a:t>
            </a:r>
            <a:endParaRPr lang="en-US" sz="1800" dirty="0">
              <a:effectLst/>
              <a:latin typeface="Candara" panose="020E0502030303020204" pitchFamily="34" charset="0"/>
              <a:ea typeface="Calibri" panose="020F0502020204030204" pitchFamily="34" charset="0"/>
              <a:cs typeface="Times New Roman" panose="02020603050405020304" pitchFamily="18" charset="0"/>
            </a:endParaRPr>
          </a:p>
          <a:p>
            <a:pPr marL="285750" indent="-285750">
              <a:lnSpc>
                <a:spcPct val="110000"/>
              </a:lnSpc>
              <a:buFont typeface="Arial" panose="020B0604020202020204" pitchFamily="34" charset="0"/>
              <a:buChar char="•"/>
              <a:defRPr/>
            </a:pPr>
            <a:r>
              <a:rPr lang="en-US" sz="1800" dirty="0">
                <a:effectLst/>
                <a:latin typeface="Candara" panose="020E0502030303020204" pitchFamily="34" charset="0"/>
                <a:ea typeface="Calibri" panose="020F0502020204030204" pitchFamily="34" charset="0"/>
                <a:cs typeface="Times New Roman" panose="02020603050405020304" pitchFamily="18" charset="0"/>
              </a:rPr>
              <a:t>It is pertinent to state that the assessment to which the Defendant was arraigned in court was based on Best of Judgment since the Defendant failed to afford the Tax Authority with its records to ascertain its actual tax liability.</a:t>
            </a:r>
            <a:endParaRPr lang="en-GB" sz="1800" dirty="0">
              <a:effectLst/>
              <a:latin typeface="Candara" panose="020E0502030303020204" pitchFamily="34" charset="0"/>
              <a:ea typeface="Calibri" panose="020F0502020204030204" pitchFamily="34" charset="0"/>
              <a:cs typeface="Times New Roman" panose="02020603050405020304" pitchFamily="18" charset="0"/>
            </a:endParaRPr>
          </a:p>
          <a:p>
            <a:pPr marL="285750" indent="-285750">
              <a:lnSpc>
                <a:spcPct val="110000"/>
              </a:lnSpc>
              <a:buFont typeface="Arial" panose="020B0604020202020204" pitchFamily="34" charset="0"/>
              <a:buChar char="•"/>
              <a:defRPr/>
            </a:pPr>
            <a:endParaRPr lang="en-US" sz="1800" dirty="0">
              <a:effectLst/>
              <a:latin typeface="Candara" panose="020E0502030303020204" pitchFamily="34" charset="0"/>
              <a:ea typeface="Calibri" panose="020F0502020204030204" pitchFamily="34" charset="0"/>
              <a:cs typeface="Times New Roman" panose="02020603050405020304" pitchFamily="18" charset="0"/>
            </a:endParaRPr>
          </a:p>
          <a:p>
            <a:pPr marL="285750" indent="-285750">
              <a:lnSpc>
                <a:spcPct val="110000"/>
              </a:lnSpc>
              <a:buFont typeface="Arial" panose="020B0604020202020204" pitchFamily="34" charset="0"/>
              <a:buChar char="•"/>
              <a:defRPr/>
            </a:pPr>
            <a:r>
              <a:rPr lang="en-US" sz="1800" dirty="0">
                <a:effectLst/>
                <a:latin typeface="Candara" panose="020E0502030303020204" pitchFamily="34" charset="0"/>
                <a:ea typeface="Calibri" panose="020F0502020204030204" pitchFamily="34" charset="0"/>
              </a:rPr>
              <a:t>The case went through trial and judgment was delivered in favor of </a:t>
            </a:r>
            <a:r>
              <a:rPr lang="en-US" sz="1800" dirty="0" err="1">
                <a:effectLst/>
                <a:latin typeface="Candara" panose="020E0502030303020204" pitchFamily="34" charset="0"/>
                <a:ea typeface="Calibri" panose="020F0502020204030204" pitchFamily="34" charset="0"/>
              </a:rPr>
              <a:t>Akwa</a:t>
            </a:r>
            <a:r>
              <a:rPr lang="en-US" sz="1800" dirty="0">
                <a:effectLst/>
                <a:latin typeface="Candara" panose="020E0502030303020204" pitchFamily="34" charset="0"/>
                <a:ea typeface="Calibri" panose="020F0502020204030204" pitchFamily="34" charset="0"/>
              </a:rPr>
              <a:t> Ibom State Internal Revenue Service. </a:t>
            </a:r>
            <a:endParaRPr lang="en-US" sz="1800" dirty="0">
              <a:effectLst/>
              <a:latin typeface="Candara" panose="020E0502030303020204" pitchFamily="34" charset="0"/>
              <a:ea typeface="Calibri" panose="020F0502020204030204" pitchFamily="34" charset="0"/>
              <a:cs typeface="Times New Roman" panose="02020603050405020304" pitchFamily="18" charset="0"/>
            </a:endParaRPr>
          </a:p>
          <a:p>
            <a:pPr marL="0" marR="0" lvl="0" indent="0" defTabSz="914400" rtl="0" eaLnBrk="1" fontAlgn="auto" latinLnBrk="0" hangingPunct="1">
              <a:lnSpc>
                <a:spcPct val="110000"/>
              </a:lnSpc>
              <a:spcBef>
                <a:spcPts val="0"/>
              </a:spcBef>
              <a:spcAft>
                <a:spcPts val="0"/>
              </a:spcAft>
              <a:buClrTx/>
              <a:buSzTx/>
              <a:buFontTx/>
              <a:buNone/>
              <a:tabLst/>
              <a:defRPr/>
            </a:pPr>
            <a:endParaRPr kumimoji="0" lang="en-GB" sz="2400" b="1" i="0" u="none" strike="noStrike" kern="1200" cap="none" spc="0" normalizeH="0" baseline="0" noProof="0" dirty="0">
              <a:ln>
                <a:noFill/>
              </a:ln>
              <a:solidFill>
                <a:srgbClr val="800000"/>
              </a:solidFill>
              <a:effectLst/>
              <a:uLnTx/>
              <a:uFillTx/>
              <a:latin typeface="Candara" panose="020E0502030303020204" pitchFamily="34" charset="0"/>
              <a:cs typeface="Candara"/>
            </a:endParaRPr>
          </a:p>
        </p:txBody>
      </p:sp>
      <p:sp>
        <p:nvSpPr>
          <p:cNvPr id="5" name="TextBox 4">
            <a:extLst>
              <a:ext uri="{FF2B5EF4-FFF2-40B4-BE49-F238E27FC236}">
                <a16:creationId xmlns:a16="http://schemas.microsoft.com/office/drawing/2014/main" id="{9E0586C3-02C4-4B36-8478-2447A4B95599}"/>
              </a:ext>
            </a:extLst>
          </p:cNvPr>
          <p:cNvSpPr txBox="1"/>
          <p:nvPr/>
        </p:nvSpPr>
        <p:spPr>
          <a:xfrm>
            <a:off x="1497821" y="1157413"/>
            <a:ext cx="8420334" cy="478272"/>
          </a:xfrm>
          <a:prstGeom prst="rect">
            <a:avLst/>
          </a:prstGeom>
          <a:noFill/>
        </p:spPr>
        <p:txBody>
          <a:bodyPr wrap="square">
            <a:spAutoFit/>
          </a:bodyPr>
          <a:lstStyle/>
          <a:p>
            <a:pPr algn="ctr">
              <a:lnSpc>
                <a:spcPct val="110000"/>
              </a:lnSpc>
              <a:defRPr/>
            </a:pPr>
            <a:r>
              <a:rPr lang="en-GB" sz="2400" b="1" dirty="0">
                <a:solidFill>
                  <a:srgbClr val="800000"/>
                </a:solidFill>
                <a:latin typeface="Candara"/>
              </a:rPr>
              <a:t>Key Points and Judgement</a:t>
            </a:r>
          </a:p>
        </p:txBody>
      </p:sp>
      <p:pic>
        <p:nvPicPr>
          <p:cNvPr id="3074" name="Picture 2" descr="Image result for lawyer">
            <a:extLst>
              <a:ext uri="{FF2B5EF4-FFF2-40B4-BE49-F238E27FC236}">
                <a16:creationId xmlns:a16="http://schemas.microsoft.com/office/drawing/2014/main" id="{84ADE818-73F5-471B-B366-8D51A5AC92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546" y="2183230"/>
            <a:ext cx="3682116" cy="2491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3303862"/>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160D9D-28B7-42BE-90CC-73592815EDC7}"/>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6" name="TextBox 5">
            <a:extLst>
              <a:ext uri="{FF2B5EF4-FFF2-40B4-BE49-F238E27FC236}">
                <a16:creationId xmlns:a16="http://schemas.microsoft.com/office/drawing/2014/main" id="{80EA6FF4-A152-40BF-88DC-30D7B256292D}"/>
              </a:ext>
            </a:extLst>
          </p:cNvPr>
          <p:cNvSpPr txBox="1"/>
          <p:nvPr/>
        </p:nvSpPr>
        <p:spPr>
          <a:xfrm>
            <a:off x="514927" y="1635685"/>
            <a:ext cx="11496600" cy="5186228"/>
          </a:xfrm>
          <a:prstGeom prst="rect">
            <a:avLst/>
          </a:prstGeom>
          <a:noFill/>
        </p:spPr>
        <p:txBody>
          <a:bodyPr wrap="square">
            <a:spAutoFit/>
          </a:bodyPr>
          <a:lstStyle/>
          <a:p>
            <a:pPr>
              <a:lnSpc>
                <a:spcPct val="110000"/>
              </a:lnSpc>
              <a:defRPr/>
            </a:pPr>
            <a:r>
              <a:rPr lang="en-US" sz="1800" b="1" dirty="0">
                <a:effectLst/>
                <a:latin typeface="Tahoma" panose="020B0604030504040204" pitchFamily="34" charset="0"/>
                <a:ea typeface="Calibri" panose="020F0502020204030204" pitchFamily="34" charset="0"/>
                <a:cs typeface="Times New Roman" panose="02020603050405020304" pitchFamily="18" charset="0"/>
              </a:rPr>
              <a:t>Charge No. REU/68</a:t>
            </a:r>
            <a:r>
              <a:rPr lang="en-US" sz="1800" b="1" baseline="30000" dirty="0">
                <a:effectLst/>
                <a:latin typeface="Tahoma" panose="020B0604030504040204" pitchFamily="34" charset="0"/>
                <a:ea typeface="Calibri" panose="020F0502020204030204" pitchFamily="34" charset="0"/>
                <a:cs typeface="Times New Roman" panose="02020603050405020304" pitchFamily="18" charset="0"/>
              </a:rPr>
              <a:t>c</a:t>
            </a:r>
            <a:r>
              <a:rPr lang="en-US" sz="1800" b="1" dirty="0">
                <a:effectLst/>
                <a:latin typeface="Tahoma" panose="020B0604030504040204" pitchFamily="34" charset="0"/>
                <a:ea typeface="Calibri" panose="020F0502020204030204" pitchFamily="34" charset="0"/>
                <a:cs typeface="Times New Roman" panose="02020603050405020304" pitchFamily="18" charset="0"/>
              </a:rPr>
              <a:t>/2019: </a:t>
            </a:r>
            <a:r>
              <a:rPr lang="en-US" sz="1800" b="1" dirty="0" err="1">
                <a:effectLst/>
                <a:latin typeface="Tahoma" panose="020B0604030504040204" pitchFamily="34" charset="0"/>
                <a:ea typeface="Calibri" panose="020F0502020204030204" pitchFamily="34" charset="0"/>
                <a:cs typeface="Times New Roman" panose="02020603050405020304" pitchFamily="18" charset="0"/>
              </a:rPr>
              <a:t>Akwa</a:t>
            </a:r>
            <a:r>
              <a:rPr lang="en-US" sz="1800" b="1" dirty="0">
                <a:effectLst/>
                <a:latin typeface="Tahoma" panose="020B0604030504040204" pitchFamily="34" charset="0"/>
                <a:ea typeface="Calibri" panose="020F0502020204030204" pitchFamily="34" charset="0"/>
                <a:cs typeface="Times New Roman" panose="02020603050405020304" pitchFamily="18" charset="0"/>
              </a:rPr>
              <a:t> Ibom State Internal Revenue Service V. </a:t>
            </a:r>
            <a:r>
              <a:rPr lang="en-US" sz="1800" b="1" dirty="0" err="1">
                <a:effectLst/>
                <a:latin typeface="Tahoma" panose="020B0604030504040204" pitchFamily="34" charset="0"/>
                <a:ea typeface="Calibri" panose="020F0502020204030204" pitchFamily="34" charset="0"/>
                <a:cs typeface="Times New Roman" panose="02020603050405020304" pitchFamily="18" charset="0"/>
              </a:rPr>
              <a:t>Jumanwin</a:t>
            </a:r>
            <a:r>
              <a:rPr lang="en-US" sz="1800" b="1" dirty="0">
                <a:effectLst/>
                <a:latin typeface="Tahoma" panose="020B0604030504040204" pitchFamily="34" charset="0"/>
                <a:ea typeface="Calibri" panose="020F0502020204030204" pitchFamily="34" charset="0"/>
                <a:cs typeface="Times New Roman" panose="02020603050405020304" pitchFamily="18" charset="0"/>
              </a:rPr>
              <a:t> Nigeria Limited.</a:t>
            </a:r>
          </a:p>
          <a:p>
            <a:pPr algn="just"/>
            <a:endParaRPr lang="en-US" sz="1800" dirty="0">
              <a:effectLst/>
              <a:latin typeface="Tahoma" panose="020B0604030504040204" pitchFamily="34" charset="0"/>
              <a:ea typeface="Calibri" panose="020F0502020204030204" pitchFamily="34" charset="0"/>
              <a:cs typeface="Times New Roman" panose="02020603050405020304" pitchFamily="18" charset="0"/>
            </a:endParaRPr>
          </a:p>
          <a:p>
            <a:pPr marL="342900" indent="-342900">
              <a:lnSpc>
                <a:spcPct val="110000"/>
              </a:lnSpc>
              <a:buFont typeface="+mj-lt"/>
              <a:buAutoNum type="arabicPeriod"/>
              <a:defRPr/>
            </a:pPr>
            <a:r>
              <a:rPr lang="en-US" sz="1600" b="1" dirty="0">
                <a:effectLst/>
                <a:latin typeface="Tahoma" panose="020B0604030504040204" pitchFamily="34" charset="0"/>
                <a:ea typeface="Calibri" panose="020F0502020204030204" pitchFamily="34" charset="0"/>
                <a:cs typeface="Times New Roman" panose="02020603050405020304" pitchFamily="18" charset="0"/>
              </a:rPr>
              <a:t>Section 54(3) </a:t>
            </a:r>
            <a:r>
              <a:rPr lang="en-US" sz="1600" dirty="0">
                <a:effectLst/>
                <a:latin typeface="Tahoma" panose="020B0604030504040204" pitchFamily="34" charset="0"/>
                <a:ea typeface="Calibri" panose="020F0502020204030204" pitchFamily="34" charset="0"/>
                <a:cs typeface="Times New Roman" panose="02020603050405020304" pitchFamily="18" charset="0"/>
              </a:rPr>
              <a:t>of Personal Income Tax Act (PITA) allows the relevant Tax Authority to use its best of </a:t>
            </a:r>
            <a:r>
              <a:rPr lang="en-US" sz="1600" dirty="0">
                <a:latin typeface="Tahoma" panose="020B0604030504040204" pitchFamily="34" charset="0"/>
                <a:cs typeface="Times New Roman" panose="02020603050405020304" pitchFamily="18" charset="0"/>
              </a:rPr>
              <a:t>judgment in assessing a taxable person who has failed to deliver its returns as provided for under the law.</a:t>
            </a:r>
          </a:p>
          <a:p>
            <a:pPr marL="342900" indent="-342900">
              <a:lnSpc>
                <a:spcPct val="110000"/>
              </a:lnSpc>
              <a:buFont typeface="+mj-lt"/>
              <a:buAutoNum type="arabicPeriod"/>
              <a:defRPr/>
            </a:pPr>
            <a:r>
              <a:rPr lang="en-US" sz="1600" dirty="0">
                <a:latin typeface="Tahoma" panose="020B0604030504040204" pitchFamily="34" charset="0"/>
                <a:cs typeface="Times New Roman" panose="02020603050405020304" pitchFamily="18" charset="0"/>
              </a:rPr>
              <a:t>Once the statutory period for raising an objection lapses, the best of judgment assessment becomes a legal liability that could be enforced in law. This has been upheld in several cases, to wit: In </a:t>
            </a:r>
            <a:r>
              <a:rPr lang="en-US" sz="1600" b="1" dirty="0" err="1">
                <a:latin typeface="Tahoma" panose="020B0604030504040204" pitchFamily="34" charset="0"/>
                <a:cs typeface="Times New Roman" panose="02020603050405020304" pitchFamily="18" charset="0"/>
              </a:rPr>
              <a:t>Saydoun</a:t>
            </a:r>
            <a:r>
              <a:rPr lang="en-US" sz="1600" b="1" dirty="0">
                <a:latin typeface="Tahoma" panose="020B0604030504040204" pitchFamily="34" charset="0"/>
                <a:cs typeface="Times New Roman" panose="02020603050405020304" pitchFamily="18" charset="0"/>
              </a:rPr>
              <a:t> Limited V. Edo State Board of Internal Revenue (2019) 4 TLRN 1</a:t>
            </a:r>
            <a:r>
              <a:rPr lang="en-US" sz="1600" dirty="0">
                <a:latin typeface="Tahoma" panose="020B0604030504040204" pitchFamily="34" charset="0"/>
                <a:cs typeface="Times New Roman" panose="02020603050405020304" pitchFamily="18" charset="0"/>
              </a:rPr>
              <a:t>, the Court held that; </a:t>
            </a:r>
          </a:p>
          <a:p>
            <a:pPr marL="1371600" algn="just">
              <a:lnSpc>
                <a:spcPct val="115000"/>
              </a:lnSpc>
              <a:spcAft>
                <a:spcPts val="1000"/>
              </a:spcAft>
            </a:pPr>
            <a:r>
              <a:rPr lang="en-US" sz="1200" i="1" dirty="0">
                <a:latin typeface="Tahoma" panose="020B0604030504040204" pitchFamily="34" charset="0"/>
                <a:cs typeface="Times New Roman" panose="02020603050405020304" pitchFamily="18" charset="0"/>
              </a:rPr>
              <a:t>‘‘Where an employer fails to file the returns of its employees as required under Section 82(2) of the Personal Income Tax Act and Paragraph 10 of the Operation of Pay as You Earn Regulations to the relevant tax authority, the law empowers the relevant tax authority to resort to the “Best of Judgment” approach in assessing the income tax of such employees. The fact that there is no evidence to show that the Claimant actually filed the returns of its employees for the said 2006-2011, opened up the Claimant’s employees to be assessed on the basis of “Best of Judgment”. </a:t>
            </a:r>
            <a:endParaRPr lang="en-GB" sz="1200" i="1" dirty="0">
              <a:latin typeface="Tahoma" panose="020B0604030504040204" pitchFamily="34" charset="0"/>
              <a:cs typeface="Times New Roman" panose="02020603050405020304" pitchFamily="18" charset="0"/>
            </a:endParaRPr>
          </a:p>
          <a:p>
            <a:pPr marL="342900" indent="-342900">
              <a:lnSpc>
                <a:spcPct val="110000"/>
              </a:lnSpc>
              <a:buFont typeface="+mj-lt"/>
              <a:buAutoNum type="arabicPeriod" startAt="3"/>
              <a:defRPr/>
            </a:pPr>
            <a:r>
              <a:rPr lang="en-US" sz="1600" dirty="0">
                <a:latin typeface="Tahoma" panose="020B0604030504040204" pitchFamily="34" charset="0"/>
                <a:cs typeface="Times New Roman" panose="02020603050405020304" pitchFamily="18" charset="0"/>
              </a:rPr>
              <a:t>Again, in </a:t>
            </a:r>
            <a:r>
              <a:rPr lang="en-US" sz="1600" b="1" dirty="0">
                <a:latin typeface="Tahoma" panose="020B0604030504040204" pitchFamily="34" charset="0"/>
                <a:cs typeface="Times New Roman" panose="02020603050405020304" pitchFamily="18" charset="0"/>
              </a:rPr>
              <a:t>Lagos State Board of Internal Revenue V. </a:t>
            </a:r>
            <a:r>
              <a:rPr lang="en-US" sz="1600" b="1" dirty="0" err="1">
                <a:latin typeface="Tahoma" panose="020B0604030504040204" pitchFamily="34" charset="0"/>
                <a:cs typeface="Times New Roman" panose="02020603050405020304" pitchFamily="18" charset="0"/>
              </a:rPr>
              <a:t>Ecoserve</a:t>
            </a:r>
            <a:r>
              <a:rPr lang="en-US" sz="1600" b="1" dirty="0">
                <a:latin typeface="Tahoma" panose="020B0604030504040204" pitchFamily="34" charset="0"/>
                <a:cs typeface="Times New Roman" panose="02020603050405020304" pitchFamily="18" charset="0"/>
              </a:rPr>
              <a:t> Limited (2019) 40 TLRN 17, R. 3, </a:t>
            </a:r>
            <a:r>
              <a:rPr lang="en-US" sz="1600" dirty="0">
                <a:latin typeface="Tahoma" panose="020B0604030504040204" pitchFamily="34" charset="0"/>
                <a:cs typeface="Times New Roman" panose="02020603050405020304" pitchFamily="18" charset="0"/>
              </a:rPr>
              <a:t>the Court held that </a:t>
            </a:r>
          </a:p>
          <a:p>
            <a:pPr>
              <a:lnSpc>
                <a:spcPct val="110000"/>
              </a:lnSpc>
              <a:defRPr/>
            </a:pPr>
            <a:endParaRPr lang="en-GB" sz="1000" dirty="0">
              <a:latin typeface="Tahoma" panose="020B0604030504040204" pitchFamily="34" charset="0"/>
              <a:cs typeface="Times New Roman" panose="02020603050405020304" pitchFamily="18" charset="0"/>
            </a:endParaRPr>
          </a:p>
          <a:p>
            <a:pPr lvl="1">
              <a:lnSpc>
                <a:spcPct val="110000"/>
              </a:lnSpc>
              <a:defRPr/>
            </a:pPr>
            <a:r>
              <a:rPr lang="en-US" sz="1400" i="1" dirty="0">
                <a:latin typeface="Tahoma" panose="020B0604030504040204" pitchFamily="34" charset="0"/>
                <a:cs typeface="Times New Roman" panose="02020603050405020304" pitchFamily="18" charset="0"/>
              </a:rPr>
              <a:t>“Failure to object to an assessment or the verdict of the appropriate tax authority or of the Tax Appeal Tribunal makes an assessment final and conclusive’’.</a:t>
            </a:r>
          </a:p>
          <a:p>
            <a:pPr>
              <a:lnSpc>
                <a:spcPct val="110000"/>
              </a:lnSpc>
              <a:defRP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defTabSz="914400" rtl="0" eaLnBrk="1" fontAlgn="auto" latinLnBrk="0" hangingPunct="1">
              <a:lnSpc>
                <a:spcPct val="110000"/>
              </a:lnSpc>
              <a:spcBef>
                <a:spcPts val="0"/>
              </a:spcBef>
              <a:spcAft>
                <a:spcPts val="0"/>
              </a:spcAft>
              <a:buClrTx/>
              <a:buSzTx/>
              <a:buFontTx/>
              <a:buNone/>
              <a:tabLst/>
              <a:defRPr/>
            </a:pPr>
            <a:endParaRPr kumimoji="0" lang="en-GB" sz="2400" b="1" i="0" u="none" strike="noStrike" kern="1200" cap="none" spc="0" normalizeH="0" baseline="0" noProof="0" dirty="0">
              <a:ln>
                <a:noFill/>
              </a:ln>
              <a:solidFill>
                <a:srgbClr val="800000"/>
              </a:solidFill>
              <a:effectLst/>
              <a:uLnTx/>
              <a:uFillTx/>
              <a:latin typeface="Candara"/>
              <a:ea typeface="+mn-ea"/>
              <a:cs typeface="Candara"/>
            </a:endParaRPr>
          </a:p>
        </p:txBody>
      </p:sp>
      <p:sp>
        <p:nvSpPr>
          <p:cNvPr id="5" name="TextBox 4">
            <a:extLst>
              <a:ext uri="{FF2B5EF4-FFF2-40B4-BE49-F238E27FC236}">
                <a16:creationId xmlns:a16="http://schemas.microsoft.com/office/drawing/2014/main" id="{9E0586C3-02C4-4B36-8478-2447A4B95599}"/>
              </a:ext>
            </a:extLst>
          </p:cNvPr>
          <p:cNvSpPr txBox="1"/>
          <p:nvPr/>
        </p:nvSpPr>
        <p:spPr>
          <a:xfrm>
            <a:off x="1497821" y="1157413"/>
            <a:ext cx="8420334" cy="478272"/>
          </a:xfrm>
          <a:prstGeom prst="rect">
            <a:avLst/>
          </a:prstGeom>
          <a:noFill/>
        </p:spPr>
        <p:txBody>
          <a:bodyPr wrap="square">
            <a:spAutoFit/>
          </a:bodyPr>
          <a:lstStyle/>
          <a:p>
            <a:pPr algn="ctr">
              <a:lnSpc>
                <a:spcPct val="110000"/>
              </a:lnSpc>
              <a:defRPr/>
            </a:pPr>
            <a:r>
              <a:rPr lang="en-GB" sz="2400" b="1" dirty="0">
                <a:solidFill>
                  <a:srgbClr val="800000"/>
                </a:solidFill>
                <a:latin typeface="Candara"/>
              </a:rPr>
              <a:t>Key Arguments and Lessons Learnt</a:t>
            </a:r>
          </a:p>
        </p:txBody>
      </p:sp>
    </p:spTree>
    <p:extLst>
      <p:ext uri="{BB962C8B-B14F-4D97-AF65-F5344CB8AC3E}">
        <p14:creationId xmlns:p14="http://schemas.microsoft.com/office/powerpoint/2010/main" val="299317840"/>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160D9D-28B7-42BE-90CC-73592815EDC7}"/>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6" name="TextBox 5">
            <a:extLst>
              <a:ext uri="{FF2B5EF4-FFF2-40B4-BE49-F238E27FC236}">
                <a16:creationId xmlns:a16="http://schemas.microsoft.com/office/drawing/2014/main" id="{80EA6FF4-A152-40BF-88DC-30D7B256292D}"/>
              </a:ext>
            </a:extLst>
          </p:cNvPr>
          <p:cNvSpPr txBox="1"/>
          <p:nvPr/>
        </p:nvSpPr>
        <p:spPr>
          <a:xfrm>
            <a:off x="347700" y="1881870"/>
            <a:ext cx="11496600" cy="4253600"/>
          </a:xfrm>
          <a:prstGeom prst="rect">
            <a:avLst/>
          </a:prstGeom>
          <a:noFill/>
        </p:spPr>
        <p:txBody>
          <a:bodyPr wrap="square">
            <a:spAutoFit/>
          </a:bodyPr>
          <a:lstStyle/>
          <a:p>
            <a:pPr algn="just">
              <a:lnSpc>
                <a:spcPct val="110000"/>
              </a:lnSpc>
              <a:defRPr/>
            </a:pPr>
            <a:r>
              <a:rPr lang="en-US" sz="1800" b="1" dirty="0">
                <a:effectLst/>
                <a:latin typeface="Candara" panose="020E0502030303020204" pitchFamily="34" charset="0"/>
                <a:ea typeface="Calibri" panose="020F0502020204030204" pitchFamily="34" charset="0"/>
                <a:cs typeface="Times New Roman" panose="02020603050405020304" pitchFamily="18" charset="0"/>
              </a:rPr>
              <a:t>Charge No. REU/68</a:t>
            </a:r>
            <a:r>
              <a:rPr lang="en-US" sz="1800" b="1" baseline="30000" dirty="0">
                <a:effectLst/>
                <a:latin typeface="Candara" panose="020E0502030303020204" pitchFamily="34" charset="0"/>
                <a:ea typeface="Calibri" panose="020F0502020204030204" pitchFamily="34" charset="0"/>
                <a:cs typeface="Times New Roman" panose="02020603050405020304" pitchFamily="18" charset="0"/>
              </a:rPr>
              <a:t>c</a:t>
            </a:r>
            <a:r>
              <a:rPr lang="en-US" sz="1800" b="1" dirty="0">
                <a:effectLst/>
                <a:latin typeface="Candara" panose="020E0502030303020204" pitchFamily="34" charset="0"/>
                <a:ea typeface="Calibri" panose="020F0502020204030204" pitchFamily="34" charset="0"/>
                <a:cs typeface="Times New Roman" panose="02020603050405020304" pitchFamily="18" charset="0"/>
              </a:rPr>
              <a:t>/2019: </a:t>
            </a:r>
            <a:r>
              <a:rPr lang="en-US" sz="1800" b="1" dirty="0" err="1">
                <a:effectLst/>
                <a:latin typeface="Candara" panose="020E0502030303020204" pitchFamily="34" charset="0"/>
                <a:ea typeface="Calibri" panose="020F0502020204030204" pitchFamily="34" charset="0"/>
                <a:cs typeface="Times New Roman" panose="02020603050405020304" pitchFamily="18" charset="0"/>
              </a:rPr>
              <a:t>Akwa</a:t>
            </a:r>
            <a:r>
              <a:rPr lang="en-US" sz="1800" b="1" dirty="0">
                <a:effectLst/>
                <a:latin typeface="Candara" panose="020E0502030303020204" pitchFamily="34" charset="0"/>
                <a:ea typeface="Calibri" panose="020F0502020204030204" pitchFamily="34" charset="0"/>
                <a:cs typeface="Times New Roman" panose="02020603050405020304" pitchFamily="18" charset="0"/>
              </a:rPr>
              <a:t> Ibom State Internal Revenue Service V. </a:t>
            </a:r>
            <a:r>
              <a:rPr lang="en-US" sz="1800" b="1" dirty="0" err="1">
                <a:effectLst/>
                <a:latin typeface="Candara" panose="020E0502030303020204" pitchFamily="34" charset="0"/>
                <a:ea typeface="Calibri" panose="020F0502020204030204" pitchFamily="34" charset="0"/>
                <a:cs typeface="Times New Roman" panose="02020603050405020304" pitchFamily="18" charset="0"/>
              </a:rPr>
              <a:t>Jumanwin</a:t>
            </a:r>
            <a:r>
              <a:rPr lang="en-US" sz="1800" b="1" dirty="0">
                <a:effectLst/>
                <a:latin typeface="Candara" panose="020E0502030303020204" pitchFamily="34" charset="0"/>
                <a:ea typeface="Calibri" panose="020F0502020204030204" pitchFamily="34" charset="0"/>
                <a:cs typeface="Times New Roman" panose="02020603050405020304" pitchFamily="18" charset="0"/>
              </a:rPr>
              <a:t> Nigeria Limited.</a:t>
            </a:r>
            <a:endParaRPr lang="en-US" sz="1400" b="1" dirty="0">
              <a:latin typeface="Candara" panose="020E0502030303020204" pitchFamily="34" charset="0"/>
              <a:ea typeface="Calibri" panose="020F0502020204030204" pitchFamily="34" charset="0"/>
              <a:cs typeface="Times New Roman" panose="02020603050405020304" pitchFamily="18" charset="0"/>
            </a:endParaRPr>
          </a:p>
          <a:p>
            <a:pPr algn="just"/>
            <a:endParaRPr lang="en-GB" sz="1400" i="1" dirty="0">
              <a:latin typeface="Candara" panose="020E0502030303020204" pitchFamily="34" charset="0"/>
              <a:cs typeface="Times New Roman" panose="02020603050405020304" pitchFamily="18" charset="0"/>
            </a:endParaRPr>
          </a:p>
          <a:p>
            <a:pPr marL="342900" indent="-342900" algn="just">
              <a:lnSpc>
                <a:spcPct val="110000"/>
              </a:lnSpc>
              <a:buFont typeface="+mj-lt"/>
              <a:buAutoNum type="arabicPeriod" startAt="4"/>
              <a:defRPr/>
            </a:pPr>
            <a:r>
              <a:rPr lang="en-US" sz="1800" b="1" dirty="0">
                <a:effectLst/>
                <a:latin typeface="Candara" panose="020E0502030303020204" pitchFamily="34" charset="0"/>
                <a:ea typeface="Calibri" panose="020F0502020204030204" pitchFamily="34" charset="0"/>
                <a:cs typeface="Times New Roman" panose="02020603050405020304" pitchFamily="18" charset="0"/>
              </a:rPr>
              <a:t>Whether an objection to an assessment can be raised at the trial. </a:t>
            </a:r>
            <a:r>
              <a:rPr lang="en-US" sz="1800" dirty="0">
                <a:effectLst/>
                <a:latin typeface="Candara" panose="020E0502030303020204" pitchFamily="34" charset="0"/>
                <a:ea typeface="Calibri" panose="020F0502020204030204" pitchFamily="34" charset="0"/>
                <a:cs typeface="Times New Roman" panose="02020603050405020304" pitchFamily="18" charset="0"/>
              </a:rPr>
              <a:t>It is pertinent to state here that the Personal Income Tax Act has created ample time for taxpayers to raise all objections and observations they may have about their tax assessment, however, where a taxpayer fails or refuses to make use of this opportunity, he cannot raise the objection on trial.</a:t>
            </a:r>
          </a:p>
          <a:p>
            <a:pPr marL="342900" indent="-342900" algn="just">
              <a:lnSpc>
                <a:spcPct val="110000"/>
              </a:lnSpc>
              <a:buFont typeface="+mj-lt"/>
              <a:buAutoNum type="arabicPeriod" startAt="4"/>
              <a:defRPr/>
            </a:pPr>
            <a:endParaRPr lang="en-GB" sz="1800" dirty="0">
              <a:effectLst/>
              <a:latin typeface="Candara" panose="020E0502030303020204" pitchFamily="34" charset="0"/>
              <a:ea typeface="Calibri" panose="020F0502020204030204" pitchFamily="34" charset="0"/>
              <a:cs typeface="Times New Roman" panose="02020603050405020304" pitchFamily="18" charset="0"/>
            </a:endParaRPr>
          </a:p>
          <a:p>
            <a:pPr marL="342900" indent="-342900" algn="just">
              <a:lnSpc>
                <a:spcPct val="110000"/>
              </a:lnSpc>
              <a:buFont typeface="+mj-lt"/>
              <a:buAutoNum type="arabicPeriod" startAt="4"/>
              <a:defRPr/>
            </a:pPr>
            <a:r>
              <a:rPr lang="en-US" sz="1800" dirty="0">
                <a:effectLst/>
                <a:latin typeface="Candara" panose="020E0502030303020204" pitchFamily="34" charset="0"/>
                <a:ea typeface="Calibri" panose="020F0502020204030204" pitchFamily="34" charset="0"/>
                <a:cs typeface="Times New Roman" panose="02020603050405020304" pitchFamily="18" charset="0"/>
              </a:rPr>
              <a:t>Conversely, in </a:t>
            </a:r>
            <a:r>
              <a:rPr lang="en-US" sz="1800" b="1" dirty="0">
                <a:effectLst/>
                <a:latin typeface="Candara" panose="020E0502030303020204" pitchFamily="34" charset="0"/>
                <a:ea typeface="Calibri" panose="020F0502020204030204" pitchFamily="34" charset="0"/>
                <a:cs typeface="Times New Roman" panose="02020603050405020304" pitchFamily="18" charset="0"/>
              </a:rPr>
              <a:t>Shell Nigeria E&amp;P Limited V. Lagos State Board of Internal Revenue (2019) 41 TLRN 30</a:t>
            </a:r>
            <a:r>
              <a:rPr lang="en-US" sz="1800" dirty="0">
                <a:effectLst/>
                <a:latin typeface="Candara" panose="020E0502030303020204" pitchFamily="34" charset="0"/>
                <a:ea typeface="Calibri" panose="020F0502020204030204" pitchFamily="34" charset="0"/>
                <a:cs typeface="Times New Roman" panose="02020603050405020304" pitchFamily="18" charset="0"/>
              </a:rPr>
              <a:t>, it was held that where a valid objection is raised by the taxpayer within the time allowed by law, the Demand Notice raised in that respect shall not be final and conclusive. Therefore, a demand notice invariably becomes final and conclusive where a valid objection has not been raised by the taxpayer. In this case, the Defendant failed/neglected to comply with the provisions of </a:t>
            </a:r>
            <a:r>
              <a:rPr lang="en-US" sz="1800" b="1" dirty="0">
                <a:effectLst/>
                <a:latin typeface="Candara" panose="020E0502030303020204" pitchFamily="34" charset="0"/>
                <a:ea typeface="Calibri" panose="020F0502020204030204" pitchFamily="34" charset="0"/>
                <a:cs typeface="Times New Roman" panose="02020603050405020304" pitchFamily="18" charset="0"/>
              </a:rPr>
              <a:t>Section 58 of PITA</a:t>
            </a:r>
            <a:r>
              <a:rPr lang="en-US" sz="1800" dirty="0">
                <a:effectLst/>
                <a:latin typeface="Candara" panose="020E0502030303020204" pitchFamily="34" charset="0"/>
                <a:ea typeface="Calibri" panose="020F0502020204030204" pitchFamily="34" charset="0"/>
                <a:cs typeface="Times New Roman" panose="02020603050405020304" pitchFamily="18" charset="0"/>
              </a:rPr>
              <a:t>, therefore the demand notice had become final and  conclusive. </a:t>
            </a:r>
            <a:r>
              <a:rPr lang="en-US" sz="1800" b="1" dirty="0">
                <a:effectLst/>
                <a:latin typeface="Candara" panose="020E0502030303020204" pitchFamily="34" charset="0"/>
                <a:ea typeface="Calibri" panose="020F0502020204030204" pitchFamily="34" charset="0"/>
                <a:cs typeface="Times New Roman" panose="02020603050405020304" pitchFamily="18" charset="0"/>
              </a:rPr>
              <a:t>Section 66 of the Personal Income Tax Act</a:t>
            </a:r>
            <a:r>
              <a:rPr lang="en-US" sz="1800" dirty="0">
                <a:effectLst/>
                <a:latin typeface="Candara" panose="020E0502030303020204" pitchFamily="34" charset="0"/>
                <a:ea typeface="Calibri" panose="020F0502020204030204" pitchFamily="34" charset="0"/>
                <a:cs typeface="Times New Roman" panose="02020603050405020304" pitchFamily="18" charset="0"/>
              </a:rPr>
              <a:t> provides that where no valid objection or appeal has been lodged within thirty days of the receipt of a demand notice, an assessment becomes final and conclusive. </a:t>
            </a:r>
            <a:endParaRPr lang="en-GB" sz="1800" dirty="0">
              <a:effectLst/>
              <a:latin typeface="Candara" panose="020E050203030302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9E0586C3-02C4-4B36-8478-2447A4B95599}"/>
              </a:ext>
            </a:extLst>
          </p:cNvPr>
          <p:cNvSpPr txBox="1"/>
          <p:nvPr/>
        </p:nvSpPr>
        <p:spPr>
          <a:xfrm>
            <a:off x="1497821" y="1157413"/>
            <a:ext cx="8420334" cy="478272"/>
          </a:xfrm>
          <a:prstGeom prst="rect">
            <a:avLst/>
          </a:prstGeom>
          <a:noFill/>
        </p:spPr>
        <p:txBody>
          <a:bodyPr wrap="square">
            <a:spAutoFit/>
          </a:bodyPr>
          <a:lstStyle/>
          <a:p>
            <a:pPr algn="ctr">
              <a:lnSpc>
                <a:spcPct val="110000"/>
              </a:lnSpc>
              <a:defRPr/>
            </a:pPr>
            <a:r>
              <a:rPr lang="en-GB" sz="2400" b="1" dirty="0">
                <a:solidFill>
                  <a:srgbClr val="800000"/>
                </a:solidFill>
                <a:latin typeface="Candara"/>
              </a:rPr>
              <a:t>Key Arguments and Lessons Learnt</a:t>
            </a:r>
          </a:p>
        </p:txBody>
      </p:sp>
    </p:spTree>
    <p:extLst>
      <p:ext uri="{BB962C8B-B14F-4D97-AF65-F5344CB8AC3E}">
        <p14:creationId xmlns:p14="http://schemas.microsoft.com/office/powerpoint/2010/main" val="901300578"/>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160D9D-28B7-42BE-90CC-73592815EDC7}"/>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6" name="TextBox 5">
            <a:extLst>
              <a:ext uri="{FF2B5EF4-FFF2-40B4-BE49-F238E27FC236}">
                <a16:creationId xmlns:a16="http://schemas.microsoft.com/office/drawing/2014/main" id="{80EA6FF4-A152-40BF-88DC-30D7B256292D}"/>
              </a:ext>
            </a:extLst>
          </p:cNvPr>
          <p:cNvSpPr txBox="1"/>
          <p:nvPr/>
        </p:nvSpPr>
        <p:spPr>
          <a:xfrm>
            <a:off x="386862" y="2321485"/>
            <a:ext cx="5709139" cy="2915863"/>
          </a:xfrm>
          <a:prstGeom prst="rect">
            <a:avLst/>
          </a:prstGeom>
          <a:noFill/>
        </p:spPr>
        <p:txBody>
          <a:bodyPr wrap="square">
            <a:spAutoFit/>
          </a:bodyPr>
          <a:lstStyle/>
          <a:p>
            <a:pPr algn="just">
              <a:lnSpc>
                <a:spcPct val="110000"/>
              </a:lnSpc>
              <a:defRPr/>
            </a:pPr>
            <a:r>
              <a:rPr lang="en-GB" sz="1800" dirty="0">
                <a:effectLst/>
                <a:latin typeface="Candara" panose="020E0502030303020204" pitchFamily="34" charset="0"/>
                <a:ea typeface="Calibri" panose="020F0502020204030204" pitchFamily="34" charset="0"/>
                <a:cs typeface="Times New Roman" panose="02020603050405020304" pitchFamily="18" charset="0"/>
              </a:rPr>
              <a:t>The outcome of the statutes, and case law is that </a:t>
            </a:r>
            <a:r>
              <a:rPr lang="en-US" sz="1800" dirty="0">
                <a:effectLst/>
                <a:latin typeface="Candara" panose="020E0502030303020204" pitchFamily="34" charset="0"/>
                <a:ea typeface="Calibri" panose="020F0502020204030204" pitchFamily="34" charset="0"/>
                <a:cs typeface="Times New Roman" panose="02020603050405020304" pitchFamily="18" charset="0"/>
              </a:rPr>
              <a:t>once an assessment has become final and conclusive, it becomes a legal liability liable to be enforced through the instrumentalities of the law. </a:t>
            </a:r>
            <a:r>
              <a:rPr lang="en-US" sz="1800" b="1" dirty="0">
                <a:effectLst/>
                <a:latin typeface="Candara" panose="020E0502030303020204" pitchFamily="34" charset="0"/>
                <a:ea typeface="Calibri" panose="020F0502020204030204" pitchFamily="34" charset="0"/>
                <a:cs typeface="Times New Roman" panose="02020603050405020304" pitchFamily="18" charset="0"/>
              </a:rPr>
              <a:t> </a:t>
            </a:r>
          </a:p>
          <a:p>
            <a:pPr algn="just">
              <a:lnSpc>
                <a:spcPct val="110000"/>
              </a:lnSpc>
              <a:defRPr/>
            </a:pPr>
            <a:endParaRPr lang="en-US" b="1" dirty="0">
              <a:latin typeface="Candara" panose="020E0502030303020204" pitchFamily="34" charset="0"/>
              <a:ea typeface="Calibri" panose="020F0502020204030204" pitchFamily="34" charset="0"/>
              <a:cs typeface="Times New Roman" panose="02020603050405020304" pitchFamily="18" charset="0"/>
            </a:endParaRPr>
          </a:p>
          <a:p>
            <a:pPr algn="just">
              <a:lnSpc>
                <a:spcPct val="110000"/>
              </a:lnSpc>
              <a:defRPr/>
            </a:pPr>
            <a:r>
              <a:rPr lang="en-US" sz="1800" b="1" dirty="0">
                <a:effectLst/>
                <a:latin typeface="Candara" panose="020E0502030303020204" pitchFamily="34" charset="0"/>
                <a:ea typeface="Calibri" panose="020F0502020204030204" pitchFamily="34" charset="0"/>
                <a:cs typeface="Times New Roman" panose="02020603050405020304" pitchFamily="18" charset="0"/>
              </a:rPr>
              <a:t>But the SIRS must have followed the legal steps required and crossed all their t’s and dotted all their i’s</a:t>
            </a:r>
            <a:endParaRPr lang="en-GB" sz="1800" dirty="0">
              <a:effectLst/>
              <a:latin typeface="Candara" panose="020E0502030303020204" pitchFamily="34" charset="0"/>
              <a:ea typeface="Calibri" panose="020F0502020204030204" pitchFamily="34" charset="0"/>
              <a:cs typeface="Times New Roman" panose="02020603050405020304" pitchFamily="18" charset="0"/>
            </a:endParaRPr>
          </a:p>
          <a:p>
            <a:pPr algn="just">
              <a:lnSpc>
                <a:spcPct val="110000"/>
              </a:lnSpc>
              <a:defRPr/>
            </a:pPr>
            <a:r>
              <a:rPr lang="en-GB" sz="1800" dirty="0">
                <a:effectLst/>
                <a:latin typeface="Candara" panose="020E0502030303020204" pitchFamily="34" charset="0"/>
                <a:ea typeface="Calibri" panose="020F0502020204030204" pitchFamily="34" charset="0"/>
                <a:cs typeface="Times New Roman" panose="02020603050405020304" pitchFamily="18" charset="0"/>
              </a:rPr>
              <a:t> </a:t>
            </a:r>
          </a:p>
          <a:p>
            <a:pPr marL="0" marR="0" lvl="0" indent="0" algn="just" defTabSz="914400" rtl="0" eaLnBrk="1" fontAlgn="auto" latinLnBrk="0" hangingPunct="1">
              <a:lnSpc>
                <a:spcPct val="110000"/>
              </a:lnSpc>
              <a:spcBef>
                <a:spcPts val="0"/>
              </a:spcBef>
              <a:spcAft>
                <a:spcPts val="0"/>
              </a:spcAft>
              <a:buClrTx/>
              <a:buSzTx/>
              <a:buFontTx/>
              <a:buNone/>
              <a:tabLst/>
              <a:defRPr/>
            </a:pPr>
            <a:endParaRPr kumimoji="0" lang="en-GB" sz="2400" b="1" i="0" u="none" strike="noStrike" kern="1200" cap="none" spc="0" normalizeH="0" baseline="0" noProof="0" dirty="0">
              <a:ln>
                <a:noFill/>
              </a:ln>
              <a:solidFill>
                <a:srgbClr val="800000"/>
              </a:solidFill>
              <a:effectLst/>
              <a:uLnTx/>
              <a:uFillTx/>
              <a:latin typeface="Candara" panose="020E0502030303020204" pitchFamily="34" charset="0"/>
              <a:cs typeface="Candara"/>
            </a:endParaRPr>
          </a:p>
        </p:txBody>
      </p:sp>
      <p:sp>
        <p:nvSpPr>
          <p:cNvPr id="5" name="TextBox 4">
            <a:extLst>
              <a:ext uri="{FF2B5EF4-FFF2-40B4-BE49-F238E27FC236}">
                <a16:creationId xmlns:a16="http://schemas.microsoft.com/office/drawing/2014/main" id="{9E0586C3-02C4-4B36-8478-2447A4B95599}"/>
              </a:ext>
            </a:extLst>
          </p:cNvPr>
          <p:cNvSpPr txBox="1"/>
          <p:nvPr/>
        </p:nvSpPr>
        <p:spPr>
          <a:xfrm>
            <a:off x="1497821" y="1157413"/>
            <a:ext cx="8420334" cy="478272"/>
          </a:xfrm>
          <a:prstGeom prst="rect">
            <a:avLst/>
          </a:prstGeom>
          <a:noFill/>
        </p:spPr>
        <p:txBody>
          <a:bodyPr wrap="square">
            <a:spAutoFit/>
          </a:bodyPr>
          <a:lstStyle/>
          <a:p>
            <a:pPr algn="ctr">
              <a:lnSpc>
                <a:spcPct val="110000"/>
              </a:lnSpc>
              <a:defRPr/>
            </a:pPr>
            <a:r>
              <a:rPr lang="en-GB" sz="2400" b="1" dirty="0">
                <a:solidFill>
                  <a:srgbClr val="800000"/>
                </a:solidFill>
                <a:latin typeface="Candara"/>
              </a:rPr>
              <a:t>The Key Learning</a:t>
            </a:r>
          </a:p>
        </p:txBody>
      </p:sp>
      <p:pic>
        <p:nvPicPr>
          <p:cNvPr id="4098" name="Picture 2" descr="Image result for lawyer">
            <a:extLst>
              <a:ext uri="{FF2B5EF4-FFF2-40B4-BE49-F238E27FC236}">
                <a16:creationId xmlns:a16="http://schemas.microsoft.com/office/drawing/2014/main" id="{764B7804-0B23-4521-ACAC-EB23DB13EB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1076" y="1942098"/>
            <a:ext cx="4524375" cy="323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4571299"/>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160D9D-28B7-42BE-90CC-73592815EDC7}"/>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6" name="TextBox 5">
            <a:extLst>
              <a:ext uri="{FF2B5EF4-FFF2-40B4-BE49-F238E27FC236}">
                <a16:creationId xmlns:a16="http://schemas.microsoft.com/office/drawing/2014/main" id="{80EA6FF4-A152-40BF-88DC-30D7B256292D}"/>
              </a:ext>
            </a:extLst>
          </p:cNvPr>
          <p:cNvSpPr txBox="1"/>
          <p:nvPr/>
        </p:nvSpPr>
        <p:spPr>
          <a:xfrm>
            <a:off x="337538" y="2017872"/>
            <a:ext cx="8953926" cy="4038157"/>
          </a:xfrm>
          <a:prstGeom prst="rect">
            <a:avLst/>
          </a:prstGeom>
          <a:noFill/>
        </p:spPr>
        <p:txBody>
          <a:bodyPr wrap="square">
            <a:spAutoFit/>
          </a:bodyPr>
          <a:lstStyle/>
          <a:p>
            <a:pPr marR="0" lvl="0" algn="just" defTabSz="914400" rtl="0" eaLnBrk="1" fontAlgn="auto" latinLnBrk="0" hangingPunct="1">
              <a:lnSpc>
                <a:spcPct val="110000"/>
              </a:lnSpc>
              <a:spcBef>
                <a:spcPts val="0"/>
              </a:spcBef>
              <a:spcAft>
                <a:spcPts val="0"/>
              </a:spcAft>
              <a:buClrTx/>
              <a:buSzTx/>
              <a:tabLst/>
              <a:defRPr/>
            </a:pPr>
            <a:r>
              <a:rPr lang="en-GB" b="1" i="0" dirty="0">
                <a:solidFill>
                  <a:srgbClr val="222222"/>
                </a:solidFill>
                <a:effectLst/>
                <a:latin typeface="Candara" panose="020E0502030303020204" pitchFamily="34" charset="0"/>
              </a:rPr>
              <a:t>Tax officers can frustrate both the leal team, and their cases, if they do not take account of these common failures</a:t>
            </a:r>
            <a:r>
              <a:rPr lang="en-GB" b="0" i="0" dirty="0">
                <a:solidFill>
                  <a:srgbClr val="222222"/>
                </a:solidFill>
                <a:effectLst/>
                <a:latin typeface="Candara" panose="020E0502030303020204" pitchFamily="34" charset="0"/>
              </a:rPr>
              <a:t>:</a:t>
            </a:r>
          </a:p>
          <a:p>
            <a:pPr marR="0" lvl="0" algn="just" defTabSz="914400" rtl="0" eaLnBrk="1" fontAlgn="auto" latinLnBrk="0" hangingPunct="1">
              <a:lnSpc>
                <a:spcPct val="110000"/>
              </a:lnSpc>
              <a:spcBef>
                <a:spcPts val="0"/>
              </a:spcBef>
              <a:spcAft>
                <a:spcPts val="0"/>
              </a:spcAft>
              <a:buClrTx/>
              <a:buSzTx/>
              <a:tabLst/>
              <a:defRPr/>
            </a:pPr>
            <a:endParaRPr lang="en-GB" dirty="0">
              <a:solidFill>
                <a:srgbClr val="222222"/>
              </a:solidFill>
              <a:latin typeface="Candara" panose="020E0502030303020204" pitchFamily="34" charset="0"/>
            </a:endParaRPr>
          </a:p>
          <a:p>
            <a:pPr marL="285750" indent="-285750" algn="just">
              <a:lnSpc>
                <a:spcPct val="110000"/>
              </a:lnSpc>
              <a:buFont typeface="Arial" panose="020B0604020202020204" pitchFamily="34" charset="0"/>
              <a:buChar char="•"/>
              <a:defRPr/>
            </a:pPr>
            <a:r>
              <a:rPr lang="en-US" sz="1800" b="1" dirty="0">
                <a:effectLst/>
                <a:latin typeface="Candara" panose="020E0502030303020204" pitchFamily="34" charset="0"/>
                <a:ea typeface="Calibri" panose="020F0502020204030204" pitchFamily="34" charset="0"/>
                <a:cs typeface="Times New Roman" panose="02020603050405020304" pitchFamily="18" charset="0"/>
              </a:rPr>
              <a:t>Submission of case files without supporting documents.</a:t>
            </a:r>
          </a:p>
          <a:p>
            <a:pPr algn="just">
              <a:lnSpc>
                <a:spcPct val="110000"/>
              </a:lnSpc>
              <a:defRPr/>
            </a:pPr>
            <a:r>
              <a:rPr lang="en-US" sz="1800" dirty="0">
                <a:effectLst/>
                <a:latin typeface="Candara" panose="020E0502030303020204" pitchFamily="34" charset="0"/>
                <a:ea typeface="Calibri" panose="020F0502020204030204" pitchFamily="34" charset="0"/>
                <a:cs typeface="Times New Roman" panose="02020603050405020304" pitchFamily="18" charset="0"/>
              </a:rPr>
              <a:t>Sometimes case files are submitted to the legal team without corresponding documents to assist the legal team prosecute the case. It is suggested that case files should be submitted together with necessary documents, e.g., Audit Notice, Demand Notice, Final and Conclusive Notice and Notice of Refusal to Amend, where applicable. </a:t>
            </a:r>
          </a:p>
          <a:p>
            <a:pPr algn="just">
              <a:lnSpc>
                <a:spcPct val="110000"/>
              </a:lnSpc>
              <a:defRPr/>
            </a:pPr>
            <a:endParaRPr lang="en-US" dirty="0">
              <a:latin typeface="Candara" panose="020E0502030303020204" pitchFamily="34" charset="0"/>
              <a:ea typeface="Calibri" panose="020F0502020204030204" pitchFamily="34" charset="0"/>
              <a:cs typeface="Times New Roman" panose="02020603050405020304" pitchFamily="18" charset="0"/>
            </a:endParaRPr>
          </a:p>
          <a:p>
            <a:pPr marL="285750" indent="-285750" algn="just">
              <a:lnSpc>
                <a:spcPct val="110000"/>
              </a:lnSpc>
              <a:buFont typeface="Arial" panose="020B0604020202020204" pitchFamily="34" charset="0"/>
              <a:buChar char="•"/>
              <a:defRPr/>
            </a:pPr>
            <a:r>
              <a:rPr lang="en-US" b="1" dirty="0">
                <a:latin typeface="Candara" panose="020E0502030303020204" pitchFamily="34" charset="0"/>
                <a:ea typeface="Calibri" panose="020F0502020204030204" pitchFamily="34" charset="0"/>
                <a:cs typeface="Times New Roman" panose="02020603050405020304" pitchFamily="18" charset="0"/>
              </a:rPr>
              <a:t>No </a:t>
            </a:r>
            <a:r>
              <a:rPr lang="en-US" sz="1800" b="1" dirty="0">
                <a:effectLst/>
                <a:latin typeface="Candara" panose="020E0502030303020204" pitchFamily="34" charset="0"/>
                <a:ea typeface="Calibri" panose="020F0502020204030204" pitchFamily="34" charset="0"/>
                <a:cs typeface="Times New Roman" panose="02020603050405020304" pitchFamily="18" charset="0"/>
              </a:rPr>
              <a:t>proof of service of the requisite notice. </a:t>
            </a:r>
          </a:p>
          <a:p>
            <a:pPr algn="just">
              <a:lnSpc>
                <a:spcPct val="110000"/>
              </a:lnSpc>
              <a:defRPr/>
            </a:pPr>
            <a:r>
              <a:rPr lang="en-US" sz="1800" dirty="0">
                <a:effectLst/>
                <a:latin typeface="Candara" panose="020E0502030303020204" pitchFamily="34" charset="0"/>
                <a:ea typeface="Calibri" panose="020F0502020204030204" pitchFamily="34" charset="0"/>
                <a:cs typeface="Times New Roman" panose="02020603050405020304" pitchFamily="18" charset="0"/>
              </a:rPr>
              <a:t>Once the issue of non-service arises, it beholds on the tax authority to prove that it was indeed served. This could be done by providing proof of delivery (if service was effected via courier) or evidence of acknowledgment of receipt from the process server.</a:t>
            </a:r>
            <a:endParaRPr lang="en-GB" sz="1800" dirty="0">
              <a:effectLst/>
              <a:latin typeface="Candara" panose="020E050203030302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9E0586C3-02C4-4B36-8478-2447A4B95599}"/>
              </a:ext>
            </a:extLst>
          </p:cNvPr>
          <p:cNvSpPr txBox="1"/>
          <p:nvPr/>
        </p:nvSpPr>
        <p:spPr>
          <a:xfrm>
            <a:off x="1617520" y="1422068"/>
            <a:ext cx="8420334" cy="478272"/>
          </a:xfrm>
          <a:prstGeom prst="rect">
            <a:avLst/>
          </a:prstGeom>
          <a:noFill/>
        </p:spPr>
        <p:txBody>
          <a:bodyPr wrap="square">
            <a:spAutoFit/>
          </a:bodyPr>
          <a:lstStyle/>
          <a:p>
            <a:pPr algn="ctr">
              <a:lnSpc>
                <a:spcPct val="110000"/>
              </a:lnSpc>
              <a:defRPr/>
            </a:pPr>
            <a:r>
              <a:rPr lang="en-GB" sz="2400" b="1" dirty="0">
                <a:solidFill>
                  <a:srgbClr val="800000"/>
                </a:solidFill>
                <a:latin typeface="Candara"/>
              </a:rPr>
              <a:t>Ways Colleagues in the SIRS can Support the Legal Team</a:t>
            </a:r>
          </a:p>
        </p:txBody>
      </p:sp>
      <p:pic>
        <p:nvPicPr>
          <p:cNvPr id="2" name="Picture 1">
            <a:extLst>
              <a:ext uri="{FF2B5EF4-FFF2-40B4-BE49-F238E27FC236}">
                <a16:creationId xmlns:a16="http://schemas.microsoft.com/office/drawing/2014/main" id="{EBE223EE-A98C-474B-8633-C9EB0CC74EDF}"/>
              </a:ext>
            </a:extLst>
          </p:cNvPr>
          <p:cNvPicPr>
            <a:picLocks noChangeAspect="1"/>
          </p:cNvPicPr>
          <p:nvPr/>
        </p:nvPicPr>
        <p:blipFill>
          <a:blip r:embed="rId3"/>
          <a:stretch>
            <a:fillRect/>
          </a:stretch>
        </p:blipFill>
        <p:spPr>
          <a:xfrm>
            <a:off x="9607717" y="2592304"/>
            <a:ext cx="2457450" cy="2419350"/>
          </a:xfrm>
          <a:prstGeom prst="rect">
            <a:avLst/>
          </a:prstGeom>
        </p:spPr>
      </p:pic>
    </p:spTree>
    <p:extLst>
      <p:ext uri="{BB962C8B-B14F-4D97-AF65-F5344CB8AC3E}">
        <p14:creationId xmlns:p14="http://schemas.microsoft.com/office/powerpoint/2010/main" val="1089143155"/>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160D9D-28B7-42BE-90CC-73592815EDC7}"/>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6" name="TextBox 5">
            <a:extLst>
              <a:ext uri="{FF2B5EF4-FFF2-40B4-BE49-F238E27FC236}">
                <a16:creationId xmlns:a16="http://schemas.microsoft.com/office/drawing/2014/main" id="{80EA6FF4-A152-40BF-88DC-30D7B256292D}"/>
              </a:ext>
            </a:extLst>
          </p:cNvPr>
          <p:cNvSpPr txBox="1"/>
          <p:nvPr/>
        </p:nvSpPr>
        <p:spPr>
          <a:xfrm>
            <a:off x="4784956" y="3190196"/>
            <a:ext cx="4706853" cy="1595501"/>
          </a:xfrm>
          <a:prstGeom prst="rect">
            <a:avLst/>
          </a:prstGeom>
          <a:noFill/>
        </p:spPr>
        <p:txBody>
          <a:bodyPr wrap="square">
            <a:spAutoFit/>
          </a:bodyPr>
          <a:lstStyle/>
          <a:p>
            <a:pPr marR="0" lvl="0" defTabSz="914400" rtl="0" eaLnBrk="1" fontAlgn="auto" latinLnBrk="0" hangingPunct="1">
              <a:lnSpc>
                <a:spcPct val="110000"/>
              </a:lnSpc>
              <a:spcBef>
                <a:spcPts val="0"/>
              </a:spcBef>
              <a:spcAft>
                <a:spcPts val="0"/>
              </a:spcAft>
              <a:buClrTx/>
              <a:buSzTx/>
              <a:tabLst/>
              <a:defRPr/>
            </a:pPr>
            <a:r>
              <a:rPr lang="en-GB" sz="4800" b="0" i="0" dirty="0">
                <a:solidFill>
                  <a:srgbClr val="222222"/>
                </a:solidFill>
                <a:effectLst/>
                <a:latin typeface="Blackadder ITC" panose="04020505051007020D02" pitchFamily="82" charset="0"/>
              </a:rPr>
              <a:t>Thank you</a:t>
            </a:r>
          </a:p>
          <a:p>
            <a:pPr marL="285750" marR="0" lvl="0" indent="-285750"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endParaRPr lang="en-GB" b="0" i="0" dirty="0">
              <a:solidFill>
                <a:srgbClr val="222222"/>
              </a:solidFill>
              <a:effectLst/>
              <a:latin typeface="Arial" panose="020B0604020202020204" pitchFamily="34" charset="0"/>
            </a:endParaRPr>
          </a:p>
          <a:p>
            <a:pPr marL="0" marR="0" lvl="0" indent="0" algn="ctr" defTabSz="914400" rtl="0" eaLnBrk="1" fontAlgn="auto" latinLnBrk="0" hangingPunct="1">
              <a:lnSpc>
                <a:spcPct val="110000"/>
              </a:lnSpc>
              <a:spcBef>
                <a:spcPts val="0"/>
              </a:spcBef>
              <a:spcAft>
                <a:spcPts val="0"/>
              </a:spcAft>
              <a:buClrTx/>
              <a:buSzTx/>
              <a:buFontTx/>
              <a:buNone/>
              <a:tabLst/>
              <a:defRPr/>
            </a:pPr>
            <a:endParaRPr kumimoji="0" lang="en-GB" sz="2400" b="1" i="0" u="none" strike="noStrike" kern="1200" cap="none" spc="0" normalizeH="0" baseline="0" noProof="0" dirty="0">
              <a:ln>
                <a:noFill/>
              </a:ln>
              <a:solidFill>
                <a:srgbClr val="800000"/>
              </a:solidFill>
              <a:effectLst/>
              <a:uLnTx/>
              <a:uFillTx/>
              <a:latin typeface="Candara"/>
              <a:ea typeface="+mn-ea"/>
              <a:cs typeface="Candara"/>
            </a:endParaRPr>
          </a:p>
        </p:txBody>
      </p:sp>
    </p:spTree>
    <p:extLst>
      <p:ext uri="{BB962C8B-B14F-4D97-AF65-F5344CB8AC3E}">
        <p14:creationId xmlns:p14="http://schemas.microsoft.com/office/powerpoint/2010/main" val="3524126258"/>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456</TotalTime>
  <Words>1076</Words>
  <Application>Microsoft Office PowerPoint</Application>
  <PresentationFormat>Widescreen</PresentationFormat>
  <Paragraphs>69</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Blackadder ITC</vt:lpstr>
      <vt:lpstr>Calibri</vt:lpstr>
      <vt:lpstr>Calibri Light</vt:lpstr>
      <vt:lpstr>Candara</vt:lpstr>
      <vt:lpstr>Tahoma</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abani</dc:creator>
  <cp:lastModifiedBy>Zubaida Abiola</cp:lastModifiedBy>
  <cp:revision>37</cp:revision>
  <dcterms:created xsi:type="dcterms:W3CDTF">2020-06-18T21:02:22Z</dcterms:created>
  <dcterms:modified xsi:type="dcterms:W3CDTF">2021-10-12T08:23:58Z</dcterms:modified>
</cp:coreProperties>
</file>