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409" r:id="rId3"/>
    <p:sldId id="532" r:id="rId4"/>
    <p:sldId id="381" r:id="rId5"/>
    <p:sldId id="543" r:id="rId6"/>
    <p:sldId id="542" r:id="rId7"/>
    <p:sldId id="331" r:id="rId8"/>
    <p:sldId id="533" r:id="rId9"/>
    <p:sldId id="538" r:id="rId10"/>
    <p:sldId id="539" r:id="rId11"/>
    <p:sldId id="544" r:id="rId12"/>
    <p:sldId id="535" r:id="rId13"/>
    <p:sldId id="545" r:id="rId14"/>
    <p:sldId id="546" r:id="rId15"/>
    <p:sldId id="547" r:id="rId16"/>
    <p:sldId id="53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1" clrIdx="0">
    <p:extLst>
      <p:ext uri="{19B8F6BF-5375-455C-9EA6-DF929625EA0E}">
        <p15:presenceInfo xmlns:p15="http://schemas.microsoft.com/office/powerpoint/2012/main" userId="S::oajogbasile@ngf.org.ng::23635f07-2378-489c-b5c7-c9d0e7c4db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49" d="100"/>
          <a:sy n="49" d="100"/>
        </p:scale>
        <p:origin x="77" y="5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DB1212-FE45-4C72-AFFF-611D5E377422}" type="datetimeFigureOut">
              <a:rPr lang="en-GB" smtClean="0"/>
              <a:t>10/10/2021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F60C01-BCEE-4AF1-95B4-BEC62CA6C0A3}" type="slidenum">
              <a:rPr lang="en-GB" smtClean="0"/>
              <a:t>‹#›</a:t>
            </a:fld>
            <a:endParaRPr lang="en-GB"/>
          </a:p>
        </p:txBody>
      </p:sp>
    </p:spTree>
    <p:extLst>
      <p:ext uri="{BB962C8B-B14F-4D97-AF65-F5344CB8AC3E}">
        <p14:creationId xmlns:p14="http://schemas.microsoft.com/office/powerpoint/2010/main" val="407554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F2C63-4752-4B21-8754-08DB4BD15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5FA08-0376-4C9E-B45C-FAFFBCBA5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EA4EA5-94E8-4465-9B94-82302E020F16}"/>
              </a:ext>
            </a:extLst>
          </p:cNvPr>
          <p:cNvSpPr>
            <a:spLocks noGrp="1"/>
          </p:cNvSpPr>
          <p:nvPr>
            <p:ph type="dt" sz="half" idx="10"/>
          </p:nvPr>
        </p:nvSpPr>
        <p:spPr/>
        <p:txBody>
          <a:bodyPr/>
          <a:lstStyle/>
          <a:p>
            <a:fld id="{FCC6A9FF-852D-4219-A268-5C9562E73505}" type="datetime1">
              <a:rPr lang="en-US" smtClean="0"/>
              <a:t>10/10/2021</a:t>
            </a:fld>
            <a:endParaRPr lang="en-US"/>
          </a:p>
        </p:txBody>
      </p:sp>
      <p:sp>
        <p:nvSpPr>
          <p:cNvPr id="5" name="Footer Placeholder 4">
            <a:extLst>
              <a:ext uri="{FF2B5EF4-FFF2-40B4-BE49-F238E27FC236}">
                <a16:creationId xmlns:a16="http://schemas.microsoft.com/office/drawing/2014/main" id="{7CF3EAC2-278B-42CA-8AF3-C589778832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8C9CC-6344-4C1B-AAAD-F108F01C2FFE}"/>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17058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3F86-8F55-4661-BFE9-EBE2F6D3D7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F3FED-220D-43A3-8427-424FA369CB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9B58A5-FE5A-45D2-A9D3-B83B2770D323}"/>
              </a:ext>
            </a:extLst>
          </p:cNvPr>
          <p:cNvSpPr>
            <a:spLocks noGrp="1"/>
          </p:cNvSpPr>
          <p:nvPr>
            <p:ph type="dt" sz="half" idx="10"/>
          </p:nvPr>
        </p:nvSpPr>
        <p:spPr/>
        <p:txBody>
          <a:bodyPr/>
          <a:lstStyle/>
          <a:p>
            <a:fld id="{5346B235-CE16-4D26-9B01-417169BC1E76}" type="datetime1">
              <a:rPr lang="en-US" smtClean="0"/>
              <a:t>10/10/2021</a:t>
            </a:fld>
            <a:endParaRPr lang="en-US"/>
          </a:p>
        </p:txBody>
      </p:sp>
      <p:sp>
        <p:nvSpPr>
          <p:cNvPr id="5" name="Footer Placeholder 4">
            <a:extLst>
              <a:ext uri="{FF2B5EF4-FFF2-40B4-BE49-F238E27FC236}">
                <a16:creationId xmlns:a16="http://schemas.microsoft.com/office/drawing/2014/main" id="{5B2F609C-51AC-43DA-99AC-6AFDB008AF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362F8-0E6B-4558-AAE8-CAE9A9CC5A1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78489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F1834-E971-48AA-8DDF-0622D875F0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34ADF7-5665-4DF6-ACC7-592824D78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32095-4E26-401F-B466-A27FCE31AA1F}"/>
              </a:ext>
            </a:extLst>
          </p:cNvPr>
          <p:cNvSpPr>
            <a:spLocks noGrp="1"/>
          </p:cNvSpPr>
          <p:nvPr>
            <p:ph type="dt" sz="half" idx="10"/>
          </p:nvPr>
        </p:nvSpPr>
        <p:spPr/>
        <p:txBody>
          <a:bodyPr/>
          <a:lstStyle/>
          <a:p>
            <a:fld id="{6BA2E4A2-E497-488D-A5DE-D2BF46A87DB6}" type="datetime1">
              <a:rPr lang="en-US" smtClean="0"/>
              <a:t>10/10/2021</a:t>
            </a:fld>
            <a:endParaRPr lang="en-US"/>
          </a:p>
        </p:txBody>
      </p:sp>
      <p:sp>
        <p:nvSpPr>
          <p:cNvPr id="5" name="Footer Placeholder 4">
            <a:extLst>
              <a:ext uri="{FF2B5EF4-FFF2-40B4-BE49-F238E27FC236}">
                <a16:creationId xmlns:a16="http://schemas.microsoft.com/office/drawing/2014/main" id="{F9F81EA3-B18C-4F8C-A0C1-A8F2025DF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3A1C2-E623-4660-B540-38A72D2DF7B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43074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C6A9FF-852D-4219-A268-5C9562E73505}" type="datetime1">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74809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E72DF-CCA1-4BAB-A0E4-AB24E8A8D05D}" type="datetime1">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09516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5D4885-2BC7-4A37-B095-8027751D7793}" type="datetime1">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764831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7EFEA1-9F44-454A-BC99-089E3665B80D}" type="datetime1">
              <a:rPr lang="en-US" smtClean="0"/>
              <a:t>10/10/2021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664583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D94606-BC72-43EC-9227-8A9FB89A2036}" type="datetime1">
              <a:rPr lang="en-US" smtClean="0"/>
              <a:t>10/10/2021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194196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A777A4-68C1-4CD1-A256-73B7FF054C07}" type="datetime1">
              <a:rPr lang="en-US" smtClean="0"/>
              <a:t>10/10/2021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550002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68A4E-786A-4FB1-B712-DD217928A73F}" type="datetime1">
              <a:rPr lang="en-US" smtClean="0"/>
              <a:t>10/10/2021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548831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08A488-E535-49C7-9933-F7250688B3F4}" type="datetime1">
              <a:rPr lang="en-US" smtClean="0"/>
              <a:t>10/10/2021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51303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60C0-D19B-4A44-A22B-4AA159F72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E8D41-C6AB-4F0F-968F-96745284C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98318-FF48-4335-B6AE-A4841B7C51E4}"/>
              </a:ext>
            </a:extLst>
          </p:cNvPr>
          <p:cNvSpPr>
            <a:spLocks noGrp="1"/>
          </p:cNvSpPr>
          <p:nvPr>
            <p:ph type="dt" sz="half" idx="10"/>
          </p:nvPr>
        </p:nvSpPr>
        <p:spPr/>
        <p:txBody>
          <a:bodyPr/>
          <a:lstStyle/>
          <a:p>
            <a:fld id="{A98E72DF-CCA1-4BAB-A0E4-AB24E8A8D05D}" type="datetime1">
              <a:rPr lang="en-US" smtClean="0"/>
              <a:t>10/10/2021</a:t>
            </a:fld>
            <a:endParaRPr lang="en-US"/>
          </a:p>
        </p:txBody>
      </p:sp>
      <p:sp>
        <p:nvSpPr>
          <p:cNvPr id="5" name="Footer Placeholder 4">
            <a:extLst>
              <a:ext uri="{FF2B5EF4-FFF2-40B4-BE49-F238E27FC236}">
                <a16:creationId xmlns:a16="http://schemas.microsoft.com/office/drawing/2014/main" id="{37F8E4F2-32F4-4167-8FD6-758FD55DC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06A6A-D4EF-46C3-BAEF-E5374DFBA014}"/>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52702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40F7C5-3F6B-4ADE-A2FE-DA3BA862D2D2}" type="datetime1">
              <a:rPr lang="en-US" smtClean="0"/>
              <a:t>10/10/2021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153437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46B235-CE16-4D26-9B01-417169BC1E76}" type="datetime1">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108699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A2E4A2-E497-488D-A5DE-D2BF46A87DB6}" type="datetime1">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403835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03CD-D2FC-4091-AD90-DBC715EE0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A7D28B-FF2E-4CE8-9971-3EF184F3A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E0747-3562-4F2A-8B1E-7515E63A407F}"/>
              </a:ext>
            </a:extLst>
          </p:cNvPr>
          <p:cNvSpPr>
            <a:spLocks noGrp="1"/>
          </p:cNvSpPr>
          <p:nvPr>
            <p:ph type="dt" sz="half" idx="10"/>
          </p:nvPr>
        </p:nvSpPr>
        <p:spPr/>
        <p:txBody>
          <a:bodyPr/>
          <a:lstStyle/>
          <a:p>
            <a:fld id="{065D4885-2BC7-4A37-B095-8027751D7793}" type="datetime1">
              <a:rPr lang="en-US" smtClean="0"/>
              <a:t>10/10/2021</a:t>
            </a:fld>
            <a:endParaRPr lang="en-US"/>
          </a:p>
        </p:txBody>
      </p:sp>
      <p:sp>
        <p:nvSpPr>
          <p:cNvPr id="5" name="Footer Placeholder 4">
            <a:extLst>
              <a:ext uri="{FF2B5EF4-FFF2-40B4-BE49-F238E27FC236}">
                <a16:creationId xmlns:a16="http://schemas.microsoft.com/office/drawing/2014/main" id="{9C4A42DE-AE7D-4CF4-81AE-7853754A8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1D3EC-3775-4F52-85F7-643704D2E917}"/>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0476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3286-8B33-48EA-BDA0-48A448DE8F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2FF3D9-DDC1-468E-B135-F83B79518A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84725F-280C-45B2-B679-D896221CF3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131720-CA0E-4139-BFF0-B4F7DDBD431B}"/>
              </a:ext>
            </a:extLst>
          </p:cNvPr>
          <p:cNvSpPr>
            <a:spLocks noGrp="1"/>
          </p:cNvSpPr>
          <p:nvPr>
            <p:ph type="dt" sz="half" idx="10"/>
          </p:nvPr>
        </p:nvSpPr>
        <p:spPr/>
        <p:txBody>
          <a:bodyPr/>
          <a:lstStyle/>
          <a:p>
            <a:fld id="{927EFEA1-9F44-454A-BC99-089E3665B80D}" type="datetime1">
              <a:rPr lang="en-US" smtClean="0"/>
              <a:t>10/10/2021</a:t>
            </a:fld>
            <a:endParaRPr lang="en-US"/>
          </a:p>
        </p:txBody>
      </p:sp>
      <p:sp>
        <p:nvSpPr>
          <p:cNvPr id="6" name="Footer Placeholder 5">
            <a:extLst>
              <a:ext uri="{FF2B5EF4-FFF2-40B4-BE49-F238E27FC236}">
                <a16:creationId xmlns:a16="http://schemas.microsoft.com/office/drawing/2014/main" id="{B48D3307-379C-4E82-BC5B-56707268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31111B-5683-4750-A109-45A19558DE9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09775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B11B5-C4E3-413D-AF13-A57AFECA7C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FB057-B14E-4E9F-950F-BAFF973D6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458C70-1EDC-47FB-ACAA-D11D9868EB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1CB1BB-939A-4661-8060-954D58E035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DC0209-CF5B-42E2-B869-4C36C77183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8E5108-6002-4040-B79A-8A1D6C29D259}"/>
              </a:ext>
            </a:extLst>
          </p:cNvPr>
          <p:cNvSpPr>
            <a:spLocks noGrp="1"/>
          </p:cNvSpPr>
          <p:nvPr>
            <p:ph type="dt" sz="half" idx="10"/>
          </p:nvPr>
        </p:nvSpPr>
        <p:spPr/>
        <p:txBody>
          <a:bodyPr/>
          <a:lstStyle/>
          <a:p>
            <a:fld id="{2AD94606-BC72-43EC-9227-8A9FB89A2036}" type="datetime1">
              <a:rPr lang="en-US" smtClean="0"/>
              <a:t>10/10/2021</a:t>
            </a:fld>
            <a:endParaRPr lang="en-US"/>
          </a:p>
        </p:txBody>
      </p:sp>
      <p:sp>
        <p:nvSpPr>
          <p:cNvPr id="8" name="Footer Placeholder 7">
            <a:extLst>
              <a:ext uri="{FF2B5EF4-FFF2-40B4-BE49-F238E27FC236}">
                <a16:creationId xmlns:a16="http://schemas.microsoft.com/office/drawing/2014/main" id="{B890C510-EF34-4D50-8FB0-1964CCB8D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F4A2F6-16FA-40FE-9E0F-D76E00758F68}"/>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857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01C-A65E-457F-A792-766CF98ECB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2EAE07-09D4-4CB0-8FBA-8BD6CE18ADBD}"/>
              </a:ext>
            </a:extLst>
          </p:cNvPr>
          <p:cNvSpPr>
            <a:spLocks noGrp="1"/>
          </p:cNvSpPr>
          <p:nvPr>
            <p:ph type="dt" sz="half" idx="10"/>
          </p:nvPr>
        </p:nvSpPr>
        <p:spPr/>
        <p:txBody>
          <a:bodyPr/>
          <a:lstStyle/>
          <a:p>
            <a:fld id="{B0A777A4-68C1-4CD1-A256-73B7FF054C07}" type="datetime1">
              <a:rPr lang="en-US" smtClean="0"/>
              <a:t>10/10/2021</a:t>
            </a:fld>
            <a:endParaRPr lang="en-US"/>
          </a:p>
        </p:txBody>
      </p:sp>
      <p:sp>
        <p:nvSpPr>
          <p:cNvPr id="4" name="Footer Placeholder 3">
            <a:extLst>
              <a:ext uri="{FF2B5EF4-FFF2-40B4-BE49-F238E27FC236}">
                <a16:creationId xmlns:a16="http://schemas.microsoft.com/office/drawing/2014/main" id="{6C994D0F-6BAC-4482-B527-1333857423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94D18-5590-466E-903B-976A9324E86B}"/>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295507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C2565-F1E1-46C0-BF8B-DA2AE1B7F257}"/>
              </a:ext>
            </a:extLst>
          </p:cNvPr>
          <p:cNvSpPr>
            <a:spLocks noGrp="1"/>
          </p:cNvSpPr>
          <p:nvPr>
            <p:ph type="dt" sz="half" idx="10"/>
          </p:nvPr>
        </p:nvSpPr>
        <p:spPr/>
        <p:txBody>
          <a:bodyPr/>
          <a:lstStyle/>
          <a:p>
            <a:fld id="{06E68A4E-786A-4FB1-B712-DD217928A73F}" type="datetime1">
              <a:rPr lang="en-US" smtClean="0"/>
              <a:t>10/10/2021</a:t>
            </a:fld>
            <a:endParaRPr lang="en-US"/>
          </a:p>
        </p:txBody>
      </p:sp>
      <p:sp>
        <p:nvSpPr>
          <p:cNvPr id="3" name="Footer Placeholder 2">
            <a:extLst>
              <a:ext uri="{FF2B5EF4-FFF2-40B4-BE49-F238E27FC236}">
                <a16:creationId xmlns:a16="http://schemas.microsoft.com/office/drawing/2014/main" id="{18DA2B0E-42E8-475C-A689-9153F25F55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7F585-9BD5-407F-A65B-D13FECFE8530}"/>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53464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81BE7-0F0C-47A3-89FE-0266AFD10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2655FE-D88E-4F7C-B9A9-2BAD8F373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718847-B284-44F3-B28B-FA0E54BA6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DCE4A-A089-4279-941B-C8A724C2BEB8}"/>
              </a:ext>
            </a:extLst>
          </p:cNvPr>
          <p:cNvSpPr>
            <a:spLocks noGrp="1"/>
          </p:cNvSpPr>
          <p:nvPr>
            <p:ph type="dt" sz="half" idx="10"/>
          </p:nvPr>
        </p:nvSpPr>
        <p:spPr/>
        <p:txBody>
          <a:bodyPr/>
          <a:lstStyle/>
          <a:p>
            <a:fld id="{E708A488-E535-49C7-9933-F7250688B3F4}" type="datetime1">
              <a:rPr lang="en-US" smtClean="0"/>
              <a:t>10/10/2021</a:t>
            </a:fld>
            <a:endParaRPr lang="en-US"/>
          </a:p>
        </p:txBody>
      </p:sp>
      <p:sp>
        <p:nvSpPr>
          <p:cNvPr id="6" name="Footer Placeholder 5">
            <a:extLst>
              <a:ext uri="{FF2B5EF4-FFF2-40B4-BE49-F238E27FC236}">
                <a16:creationId xmlns:a16="http://schemas.microsoft.com/office/drawing/2014/main" id="{E70F8342-C167-4BD2-AAD6-C14349DAD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A6AFA3-6002-41D0-BB50-FA5CEAC5DBCD}"/>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363539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8F5A-F947-41BE-AEB7-DB4A418BA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DE4CE-CBCB-4BAB-89D7-3845BA95C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09E64D-F646-4E45-9378-D24761CC4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C9F04-0986-4A79-A32B-8239774DC178}"/>
              </a:ext>
            </a:extLst>
          </p:cNvPr>
          <p:cNvSpPr>
            <a:spLocks noGrp="1"/>
          </p:cNvSpPr>
          <p:nvPr>
            <p:ph type="dt" sz="half" idx="10"/>
          </p:nvPr>
        </p:nvSpPr>
        <p:spPr/>
        <p:txBody>
          <a:bodyPr/>
          <a:lstStyle/>
          <a:p>
            <a:fld id="{4140F7C5-3F6B-4ADE-A2FE-DA3BA862D2D2}" type="datetime1">
              <a:rPr lang="en-US" smtClean="0"/>
              <a:t>10/10/2021</a:t>
            </a:fld>
            <a:endParaRPr lang="en-US"/>
          </a:p>
        </p:txBody>
      </p:sp>
      <p:sp>
        <p:nvSpPr>
          <p:cNvPr id="6" name="Footer Placeholder 5">
            <a:extLst>
              <a:ext uri="{FF2B5EF4-FFF2-40B4-BE49-F238E27FC236}">
                <a16:creationId xmlns:a16="http://schemas.microsoft.com/office/drawing/2014/main" id="{32713735-8EEA-4B13-8EE4-FE5B98DE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A0264-CA4B-4167-9BB7-F2910F54A9F9}"/>
              </a:ext>
            </a:extLst>
          </p:cNvPr>
          <p:cNvSpPr>
            <a:spLocks noGrp="1"/>
          </p:cNvSpPr>
          <p:nvPr>
            <p:ph type="sldNum" sz="quarter" idx="12"/>
          </p:nvPr>
        </p:nvSpPr>
        <p:spPr/>
        <p:txBody>
          <a:bodyPr/>
          <a:lstStyle/>
          <a:p>
            <a:fld id="{5C173D5D-412C-4826-A8F8-78B1DF426FC9}" type="slidenum">
              <a:rPr lang="en-US" smtClean="0"/>
              <a:pPr/>
              <a:t>‹#›</a:t>
            </a:fld>
            <a:endParaRPr lang="en-US"/>
          </a:p>
        </p:txBody>
      </p:sp>
    </p:spTree>
    <p:extLst>
      <p:ext uri="{BB962C8B-B14F-4D97-AF65-F5344CB8AC3E}">
        <p14:creationId xmlns:p14="http://schemas.microsoft.com/office/powerpoint/2010/main" val="103375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C040E-6FF6-4865-8D38-05E4C7BB0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3B0DDF-711A-4D4A-82E1-FCB2AF811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FB19DC-19D2-4A29-9332-01440B8C5F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10/10/2021</a:t>
            </a:fld>
            <a:endParaRPr lang="en-US"/>
          </a:p>
        </p:txBody>
      </p:sp>
      <p:sp>
        <p:nvSpPr>
          <p:cNvPr id="5" name="Footer Placeholder 4">
            <a:extLst>
              <a:ext uri="{FF2B5EF4-FFF2-40B4-BE49-F238E27FC236}">
                <a16:creationId xmlns:a16="http://schemas.microsoft.com/office/drawing/2014/main" id="{24A1CBC6-9810-4005-9B56-DF77E63F0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34904-6C55-49F6-8C00-B7C41B3E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3370846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ACE77-7140-4FFB-8D0F-F8F077597449}" type="datetime1">
              <a:rPr lang="en-US" smtClean="0"/>
              <a:t>10/10/2021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3D5D-412C-4826-A8F8-78B1DF426FC9}" type="slidenum">
              <a:rPr lang="en-US" smtClean="0"/>
              <a:pPr/>
              <a:t>‹#›</a:t>
            </a:fld>
            <a:endParaRPr lang="en-US"/>
          </a:p>
        </p:txBody>
      </p:sp>
    </p:spTree>
    <p:extLst>
      <p:ext uri="{BB962C8B-B14F-4D97-AF65-F5344CB8AC3E}">
        <p14:creationId xmlns:p14="http://schemas.microsoft.com/office/powerpoint/2010/main" val="16869394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image" Target="../media/image4.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hyperlink" Target="http://economicsconcepts.com/canons_of_taxation.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95400" y="1052736"/>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7" name="Rectangle 6">
            <a:extLst>
              <a:ext uri="{FF2B5EF4-FFF2-40B4-BE49-F238E27FC236}">
                <a16:creationId xmlns:a16="http://schemas.microsoft.com/office/drawing/2014/main" id="{DA8ABD8E-B31E-4F21-8F6F-7050747AE84C}"/>
              </a:ext>
            </a:extLst>
          </p:cNvPr>
          <p:cNvSpPr/>
          <p:nvPr/>
        </p:nvSpPr>
        <p:spPr>
          <a:xfrm>
            <a:off x="695400" y="1803735"/>
            <a:ext cx="11106829" cy="1255728"/>
          </a:xfrm>
          <a:prstGeom prst="rect">
            <a:avLst/>
          </a:prstGeom>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3600" b="1" i="0" u="sng" strike="noStrike" kern="1200" cap="none" spc="0" normalizeH="0" baseline="0" noProof="0" dirty="0">
                <a:ln>
                  <a:noFill/>
                </a:ln>
                <a:solidFill>
                  <a:srgbClr val="800000"/>
                </a:solidFill>
                <a:effectLst/>
                <a:uLnTx/>
                <a:uFillTx/>
                <a:latin typeface="Candara"/>
                <a:ea typeface="+mn-ea"/>
                <a:cs typeface="Candara"/>
              </a:rPr>
              <a:t>TECHNICAL SESSION I: </a:t>
            </a:r>
          </a:p>
          <a:p>
            <a:pPr marL="0" marR="0" lvl="0" indent="0" algn="ctr" defTabSz="914400" rtl="0" eaLnBrk="1" fontAlgn="auto" latinLnBrk="0" hangingPunct="1">
              <a:spcBef>
                <a:spcPts val="0"/>
              </a:spcBef>
              <a:spcAft>
                <a:spcPts val="0"/>
              </a:spcAft>
              <a:buClrTx/>
              <a:buSzTx/>
              <a:buFontTx/>
              <a:buNone/>
              <a:tabLst/>
              <a:defRPr/>
            </a:pPr>
            <a:r>
              <a:rPr lang="en-US" sz="3600" b="1" dirty="0">
                <a:latin typeface="Candara"/>
                <a:cs typeface="Candara"/>
              </a:rPr>
              <a:t>Overview of State-Level Tax Administration in Nigeria</a:t>
            </a:r>
          </a:p>
        </p:txBody>
      </p:sp>
      <p:sp>
        <p:nvSpPr>
          <p:cNvPr id="2" name="TextBox 1">
            <a:extLst>
              <a:ext uri="{FF2B5EF4-FFF2-40B4-BE49-F238E27FC236}">
                <a16:creationId xmlns:a16="http://schemas.microsoft.com/office/drawing/2014/main" id="{7A63FA54-E11D-4176-BCCA-311A980A492A}"/>
              </a:ext>
            </a:extLst>
          </p:cNvPr>
          <p:cNvSpPr txBox="1"/>
          <p:nvPr/>
        </p:nvSpPr>
        <p:spPr>
          <a:xfrm>
            <a:off x="1819513" y="4537613"/>
            <a:ext cx="9027713" cy="615553"/>
          </a:xfrm>
          <a:prstGeom prst="rect">
            <a:avLst/>
          </a:prstGeom>
          <a:noFill/>
        </p:spPr>
        <p:txBody>
          <a:bodyPr wrap="square" rtlCol="0">
            <a:spAutoFit/>
          </a:bodyPr>
          <a:lstStyle/>
          <a:p>
            <a:pPr algn="ctr"/>
            <a:r>
              <a:rPr lang="en-GB" dirty="0">
                <a:latin typeface="Candara" panose="020E0502030303020204" pitchFamily="34" charset="0"/>
              </a:rPr>
              <a:t>Dr Mark Abani ,FCTI FNIM</a:t>
            </a:r>
          </a:p>
          <a:p>
            <a:pPr algn="ctr"/>
            <a:r>
              <a:rPr lang="en-GB" sz="1600" b="1" dirty="0">
                <a:solidFill>
                  <a:prstClr val="black"/>
                </a:solidFill>
                <a:latin typeface="Candara" panose="020E0502030303020204" pitchFamily="34" charset="0"/>
              </a:rPr>
              <a:t>Lead IGR Consultant NGF</a:t>
            </a:r>
          </a:p>
        </p:txBody>
      </p:sp>
      <p:sp>
        <p:nvSpPr>
          <p:cNvPr id="6" name="TextBox 5">
            <a:extLst>
              <a:ext uri="{FF2B5EF4-FFF2-40B4-BE49-F238E27FC236}">
                <a16:creationId xmlns:a16="http://schemas.microsoft.com/office/drawing/2014/main" id="{1A874BCE-7149-41C4-B33B-DD084722981F}"/>
              </a:ext>
            </a:extLst>
          </p:cNvPr>
          <p:cNvSpPr txBox="1"/>
          <p:nvPr/>
        </p:nvSpPr>
        <p:spPr>
          <a:xfrm>
            <a:off x="3048000" y="3455303"/>
            <a:ext cx="6096000" cy="686470"/>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800" b="1" i="0" u="none" strike="noStrike" kern="1200" cap="none" spc="0" normalizeH="0" baseline="0" noProof="0" dirty="0">
                <a:ln>
                  <a:noFill/>
                </a:ln>
                <a:effectLst/>
                <a:uLnTx/>
                <a:uFillTx/>
                <a:latin typeface="Candara"/>
                <a:ea typeface="+mn-ea"/>
                <a:cs typeface="Candara"/>
              </a:rPr>
              <a:t>NGF VIRTUAL TAX LAW WORKSHOP </a:t>
            </a:r>
          </a:p>
          <a:p>
            <a:pPr marL="0" marR="0" lvl="0" indent="0" algn="ctr" defTabSz="914400" rtl="0" eaLnBrk="1" fontAlgn="auto" latinLnBrk="0" hangingPunct="1">
              <a:lnSpc>
                <a:spcPct val="110000"/>
              </a:lnSpc>
              <a:spcBef>
                <a:spcPts val="0"/>
              </a:spcBef>
              <a:spcAft>
                <a:spcPts val="0"/>
              </a:spcAft>
              <a:buClrTx/>
              <a:buSzTx/>
              <a:buFontTx/>
              <a:buNone/>
              <a:tabLst/>
              <a:defRPr/>
            </a:pPr>
            <a:r>
              <a:rPr lang="en-US" sz="1800" b="1" dirty="0">
                <a:latin typeface="Candara"/>
                <a:cs typeface="Candara"/>
              </a:rPr>
              <a:t>11</a:t>
            </a:r>
            <a:r>
              <a:rPr lang="en-US" sz="1800" b="1" baseline="30000" dirty="0">
                <a:latin typeface="Candara"/>
                <a:cs typeface="Candara"/>
              </a:rPr>
              <a:t>th</a:t>
            </a:r>
            <a:r>
              <a:rPr lang="en-US" sz="1800" b="1" dirty="0">
                <a:latin typeface="Candara"/>
                <a:cs typeface="Candara"/>
              </a:rPr>
              <a:t> October 2021</a:t>
            </a:r>
          </a:p>
        </p:txBody>
      </p:sp>
    </p:spTree>
    <p:extLst>
      <p:ext uri="{BB962C8B-B14F-4D97-AF65-F5344CB8AC3E}">
        <p14:creationId xmlns:p14="http://schemas.microsoft.com/office/powerpoint/2010/main" val="1972861999"/>
      </p:ext>
    </p:extLst>
  </p:cSld>
  <p:clrMapOvr>
    <a:masterClrMapping/>
  </p:clrMapOvr>
  <mc:AlternateContent xmlns:mc="http://schemas.openxmlformats.org/markup-compatibility/2006" xmlns:p14="http://schemas.microsoft.com/office/powerpoint/2010/main">
    <mc:Choice Requires="p14">
      <p:transition spd="slow" p14:dur="2000" advTm="42475"/>
    </mc:Choice>
    <mc:Fallback xmlns="">
      <p:transition spd="slow" advTm="424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284EDE-C98E-4BD0-870C-B8AA5CA7403D}"/>
              </a:ext>
            </a:extLst>
          </p:cNvPr>
          <p:cNvSpPr/>
          <p:nvPr/>
        </p:nvSpPr>
        <p:spPr>
          <a:xfrm>
            <a:off x="1987265" y="1097638"/>
            <a:ext cx="8978181"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rgbClr val="C00000"/>
                </a:solidFill>
                <a:latin typeface="Candara" panose="020E0502030303020204" pitchFamily="34" charset="0"/>
              </a:rPr>
              <a:t>M</a:t>
            </a: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ANAGING </a:t>
            </a:r>
            <a:r>
              <a:rPr lang="en-GB" sz="2400" b="1" dirty="0">
                <a:solidFill>
                  <a:srgbClr val="C00000"/>
                </a:solidFill>
                <a:latin typeface="Candara" panose="020E0502030303020204" pitchFamily="34" charset="0"/>
              </a:rPr>
              <a:t>J</a:t>
            </a: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OINT </a:t>
            </a:r>
            <a:r>
              <a:rPr lang="en-GB" sz="2400" b="1" dirty="0">
                <a:solidFill>
                  <a:srgbClr val="C00000"/>
                </a:solidFill>
                <a:latin typeface="Candara" panose="020E0502030303020204" pitchFamily="34" charset="0"/>
              </a:rPr>
              <a:t>J</a:t>
            </a: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URISDICTION DURING COLLECTION, ETC</a:t>
            </a:r>
            <a:endParaRPr kumimoji="0" lang="en-US"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endParaRPr>
          </a:p>
        </p:txBody>
      </p:sp>
      <p:sp>
        <p:nvSpPr>
          <p:cNvPr id="7" name="Rectangle 6">
            <a:extLst>
              <a:ext uri="{FF2B5EF4-FFF2-40B4-BE49-F238E27FC236}">
                <a16:creationId xmlns:a16="http://schemas.microsoft.com/office/drawing/2014/main" id="{4625F6C6-60BF-4EBA-807F-37D834CB7BF9}"/>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8" name="Rectangle 7">
            <a:extLst>
              <a:ext uri="{FF2B5EF4-FFF2-40B4-BE49-F238E27FC236}">
                <a16:creationId xmlns:a16="http://schemas.microsoft.com/office/drawing/2014/main" id="{EEB6310C-B6B1-456F-8351-6BD180859E7B}"/>
              </a:ext>
            </a:extLst>
          </p:cNvPr>
          <p:cNvSpPr/>
          <p:nvPr/>
        </p:nvSpPr>
        <p:spPr>
          <a:xfrm>
            <a:off x="3098800" y="1651962"/>
            <a:ext cx="8877300" cy="4708981"/>
          </a:xfrm>
          <a:prstGeom prst="rect">
            <a:avLst/>
          </a:prstGeom>
        </p:spPr>
        <p:txBody>
          <a:bodyPr wrap="square">
            <a:spAutoFit/>
          </a:bodyPr>
          <a:lstStyle/>
          <a:p>
            <a:pPr marL="285750" indent="-285750" algn="just">
              <a:buFont typeface="Wingdings" panose="05000000000000000000" pitchFamily="2" charset="2"/>
              <a:buChar char="q"/>
            </a:pPr>
            <a:r>
              <a:rPr lang="en-GB" sz="2000" b="1" dirty="0">
                <a:latin typeface="Candara" panose="020E0502030303020204" pitchFamily="34" charset="0"/>
              </a:rPr>
              <a:t>Nuisance ‘taxes’ </a:t>
            </a:r>
            <a:r>
              <a:rPr lang="en-GB" sz="2000" dirty="0">
                <a:latin typeface="Candara" panose="020E0502030303020204" pitchFamily="34" charset="0"/>
              </a:rPr>
              <a:t>and </a:t>
            </a:r>
            <a:r>
              <a:rPr lang="en-GB" sz="2000" b="1" dirty="0">
                <a:latin typeface="Candara" panose="020E0502030303020204" pitchFamily="34" charset="0"/>
              </a:rPr>
              <a:t>multiple taxation </a:t>
            </a:r>
            <a:r>
              <a:rPr lang="en-GB" sz="2000" dirty="0">
                <a:latin typeface="Candara" panose="020E0502030303020204" pitchFamily="34" charset="0"/>
              </a:rPr>
              <a:t>are prevalent at State level (including LG level) across Nigeria. Businesses in Nigeria may be subjected to so many different taxes, charges and levies that impede their growth. This has grown and potentially increases as states (and their LGAs) seek greater funding. Or even worse, seek to increase revenues to meet targets through arbitrary revenue collections.</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dirty="0">
                <a:latin typeface="Candara" panose="020E0502030303020204" pitchFamily="34" charset="0"/>
              </a:rPr>
              <a:t>Despite the existence of provisions, including the statutory </a:t>
            </a:r>
            <a:r>
              <a:rPr lang="en-GB" sz="2000" b="1" dirty="0">
                <a:latin typeface="Candara" panose="020E0502030303020204" pitchFamily="34" charset="0"/>
              </a:rPr>
              <a:t>Joint State Revenue Committee</a:t>
            </a:r>
            <a:r>
              <a:rPr lang="en-GB" sz="2000" dirty="0">
                <a:latin typeface="Candara" panose="020E0502030303020204" pitchFamily="34" charset="0"/>
              </a:rPr>
              <a:t>, which clearly delineates revenue collection responsibilities between the various government levels, revenue collection practices by various agencies at State/MDA level and by LGAs have extended beyond those provisions. The result is taxpayers have been facing </a:t>
            </a:r>
            <a:r>
              <a:rPr lang="en-GB" sz="2000" b="1" dirty="0">
                <a:latin typeface="Candara" panose="020E0502030303020204" pitchFamily="34" charset="0"/>
              </a:rPr>
              <a:t>“multiple taxation”</a:t>
            </a:r>
            <a:r>
              <a:rPr lang="en-GB" sz="2000" dirty="0">
                <a:latin typeface="Candara" panose="020E0502030303020204" pitchFamily="34" charset="0"/>
              </a:rPr>
              <a:t> (taxes/fees/charges on the same or similar income/transactions/assets by different levels of government and by differing agencies at the same level of government). </a:t>
            </a:r>
          </a:p>
        </p:txBody>
      </p:sp>
      <p:pic>
        <p:nvPicPr>
          <p:cNvPr id="4" name="Graphic 3" descr="Handshake outline">
            <a:extLst>
              <a:ext uri="{FF2B5EF4-FFF2-40B4-BE49-F238E27FC236}">
                <a16:creationId xmlns:a16="http://schemas.microsoft.com/office/drawing/2014/main" id="{DFB7503F-FB6F-4403-B362-C011F73C9B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166" y="2668487"/>
            <a:ext cx="2051448" cy="2051448"/>
          </a:xfrm>
          <a:prstGeom prst="rect">
            <a:avLst/>
          </a:prstGeom>
        </p:spPr>
      </p:pic>
    </p:spTree>
    <p:extLst>
      <p:ext uri="{BB962C8B-B14F-4D97-AF65-F5344CB8AC3E}">
        <p14:creationId xmlns:p14="http://schemas.microsoft.com/office/powerpoint/2010/main" val="347318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284EDE-C98E-4BD0-870C-B8AA5CA7403D}"/>
              </a:ext>
            </a:extLst>
          </p:cNvPr>
          <p:cNvSpPr/>
          <p:nvPr/>
        </p:nvSpPr>
        <p:spPr>
          <a:xfrm>
            <a:off x="1961865" y="1200626"/>
            <a:ext cx="8978181"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rgbClr val="C00000"/>
                </a:solidFill>
                <a:latin typeface="Candara" panose="020E0502030303020204" pitchFamily="34" charset="0"/>
              </a:rPr>
              <a:t>M</a:t>
            </a: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ANAGING </a:t>
            </a:r>
            <a:r>
              <a:rPr lang="en-GB" sz="2400" b="1" dirty="0">
                <a:solidFill>
                  <a:srgbClr val="C00000"/>
                </a:solidFill>
                <a:latin typeface="Candara" panose="020E0502030303020204" pitchFamily="34" charset="0"/>
              </a:rPr>
              <a:t>J</a:t>
            </a: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OINT </a:t>
            </a:r>
            <a:r>
              <a:rPr lang="en-GB" sz="2400" b="1" dirty="0">
                <a:solidFill>
                  <a:srgbClr val="C00000"/>
                </a:solidFill>
                <a:latin typeface="Candara" panose="020E0502030303020204" pitchFamily="34" charset="0"/>
              </a:rPr>
              <a:t>J</a:t>
            </a: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URISDICTION DURING COLLECTION, ETC</a:t>
            </a:r>
            <a:endParaRPr kumimoji="0" lang="en-US"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endParaRPr>
          </a:p>
        </p:txBody>
      </p:sp>
      <p:sp>
        <p:nvSpPr>
          <p:cNvPr id="7" name="Rectangle 6">
            <a:extLst>
              <a:ext uri="{FF2B5EF4-FFF2-40B4-BE49-F238E27FC236}">
                <a16:creationId xmlns:a16="http://schemas.microsoft.com/office/drawing/2014/main" id="{4625F6C6-60BF-4EBA-807F-37D834CB7BF9}"/>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8" name="Rectangle 7">
            <a:extLst>
              <a:ext uri="{FF2B5EF4-FFF2-40B4-BE49-F238E27FC236}">
                <a16:creationId xmlns:a16="http://schemas.microsoft.com/office/drawing/2014/main" id="{EEB6310C-B6B1-456F-8351-6BD180859E7B}"/>
              </a:ext>
            </a:extLst>
          </p:cNvPr>
          <p:cNvSpPr/>
          <p:nvPr/>
        </p:nvSpPr>
        <p:spPr>
          <a:xfrm>
            <a:off x="3216399" y="1997839"/>
            <a:ext cx="8477435" cy="2862322"/>
          </a:xfrm>
          <a:prstGeom prst="rect">
            <a:avLst/>
          </a:prstGeom>
        </p:spPr>
        <p:txBody>
          <a:bodyPr wrap="square">
            <a:spAutoFit/>
          </a:bodyPr>
          <a:lstStyle/>
          <a:p>
            <a:pPr marL="285750" indent="-285750" algn="just">
              <a:buFont typeface="Wingdings" panose="05000000000000000000" pitchFamily="2" charset="2"/>
              <a:buChar char="q"/>
            </a:pPr>
            <a:r>
              <a:rPr lang="en-GB" sz="2000" dirty="0">
                <a:latin typeface="Candara" panose="020E0502030303020204" pitchFamily="34" charset="0"/>
              </a:rPr>
              <a:t>It is therefore important for states to ensure that their </a:t>
            </a:r>
            <a:r>
              <a:rPr lang="en-GB" sz="2000" b="1" dirty="0">
                <a:latin typeface="Candara" panose="020E0502030303020204" pitchFamily="34" charset="0"/>
              </a:rPr>
              <a:t>Joint State Revenue Committees are set up and functional</a:t>
            </a:r>
            <a:r>
              <a:rPr lang="en-GB" sz="2000" dirty="0">
                <a:latin typeface="Candara" panose="020E0502030303020204" pitchFamily="34" charset="0"/>
              </a:rPr>
              <a:t>. </a:t>
            </a:r>
          </a:p>
          <a:p>
            <a:pPr algn="just"/>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dirty="0">
                <a:latin typeface="Candara" panose="020E0502030303020204" pitchFamily="34" charset="0"/>
              </a:rPr>
              <a:t>For states that have not consolidated their tax laws this should be done to help deal with inter-tier taxation issues and even enter into </a:t>
            </a:r>
            <a:r>
              <a:rPr lang="en-GB" sz="2000" dirty="0" err="1">
                <a:latin typeface="Candara" panose="020E0502030303020204" pitchFamily="34" charset="0"/>
              </a:rPr>
              <a:t>MoUs</a:t>
            </a:r>
            <a:r>
              <a:rPr lang="en-GB" sz="2000" dirty="0">
                <a:latin typeface="Candara" panose="020E0502030303020204" pitchFamily="34" charset="0"/>
              </a:rPr>
              <a:t> for taxes where there is a comparative advantage for the State to collect on behalf of LGAs, for example tenement rates as part of a Land Use Law. This can, and is, being done through </a:t>
            </a:r>
            <a:r>
              <a:rPr lang="en-GB" sz="2000" b="1" dirty="0">
                <a:latin typeface="Candara" panose="020E0502030303020204" pitchFamily="34" charset="0"/>
              </a:rPr>
              <a:t>LGAs delegating some or all their collection powers to the SIRS </a:t>
            </a:r>
            <a:r>
              <a:rPr lang="en-GB" sz="2000" dirty="0">
                <a:latin typeface="Candara" panose="020E0502030303020204" pitchFamily="34" charset="0"/>
              </a:rPr>
              <a:t>which overcomes any constitutional issues.  </a:t>
            </a:r>
          </a:p>
        </p:txBody>
      </p:sp>
      <p:pic>
        <p:nvPicPr>
          <p:cNvPr id="5" name="Graphic 4" descr="Handshake outline">
            <a:extLst>
              <a:ext uri="{FF2B5EF4-FFF2-40B4-BE49-F238E27FC236}">
                <a16:creationId xmlns:a16="http://schemas.microsoft.com/office/drawing/2014/main" id="{A96FB2D0-943D-4FCD-95F4-92B35318E7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1290" y="2617687"/>
            <a:ext cx="2051448" cy="2051448"/>
          </a:xfrm>
          <a:prstGeom prst="rect">
            <a:avLst/>
          </a:prstGeom>
        </p:spPr>
      </p:pic>
    </p:spTree>
    <p:extLst>
      <p:ext uri="{BB962C8B-B14F-4D97-AF65-F5344CB8AC3E}">
        <p14:creationId xmlns:p14="http://schemas.microsoft.com/office/powerpoint/2010/main" val="407600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798C09A-0E71-4203-8D14-6B88AB9701B4}"/>
              </a:ext>
            </a:extLst>
          </p:cNvPr>
          <p:cNvGrpSpPr/>
          <p:nvPr/>
        </p:nvGrpSpPr>
        <p:grpSpPr>
          <a:xfrm>
            <a:off x="177078" y="1937667"/>
            <a:ext cx="2845522" cy="2062833"/>
            <a:chOff x="177078" y="1937667"/>
            <a:chExt cx="3659044" cy="2220666"/>
          </a:xfrm>
        </p:grpSpPr>
        <p:grpSp>
          <p:nvGrpSpPr>
            <p:cNvPr id="8" name="Group 7">
              <a:extLst>
                <a:ext uri="{FF2B5EF4-FFF2-40B4-BE49-F238E27FC236}">
                  <a16:creationId xmlns:a16="http://schemas.microsoft.com/office/drawing/2014/main" id="{C6C57896-1D87-4ADD-ADEE-B51536FE0A22}"/>
                </a:ext>
              </a:extLst>
            </p:cNvPr>
            <p:cNvGrpSpPr/>
            <p:nvPr/>
          </p:nvGrpSpPr>
          <p:grpSpPr>
            <a:xfrm>
              <a:off x="177078" y="1937667"/>
              <a:ext cx="3659044" cy="2220666"/>
              <a:chOff x="582786" y="2379250"/>
              <a:chExt cx="3659044" cy="2220666"/>
            </a:xfrm>
          </p:grpSpPr>
          <p:cxnSp>
            <p:nvCxnSpPr>
              <p:cNvPr id="11" name="Straight Connector 10">
                <a:extLst>
                  <a:ext uri="{FF2B5EF4-FFF2-40B4-BE49-F238E27FC236}">
                    <a16:creationId xmlns:a16="http://schemas.microsoft.com/office/drawing/2014/main" id="{1D41C30C-7C5E-435E-B572-932B092EE9A0}"/>
                  </a:ext>
                </a:extLst>
              </p:cNvPr>
              <p:cNvCxnSpPr>
                <a:cxnSpLocks/>
              </p:cNvCxnSpPr>
              <p:nvPr/>
            </p:nvCxnSpPr>
            <p:spPr>
              <a:xfrm flipV="1">
                <a:off x="786818" y="2379250"/>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7B610CC-2E95-4194-8479-7619590AD079}"/>
                  </a:ext>
                </a:extLst>
              </p:cNvPr>
              <p:cNvCxnSpPr>
                <a:cxnSpLocks/>
              </p:cNvCxnSpPr>
              <p:nvPr/>
            </p:nvCxnSpPr>
            <p:spPr>
              <a:xfrm flipV="1">
                <a:off x="786818" y="4599031"/>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
                <a:extLst>
                  <a:ext uri="{FF2B5EF4-FFF2-40B4-BE49-F238E27FC236}">
                    <a16:creationId xmlns:a16="http://schemas.microsoft.com/office/drawing/2014/main" id="{E717C97F-2707-45C4-A972-5FA6552D1B07}"/>
                  </a:ext>
                </a:extLst>
              </p:cNvPr>
              <p:cNvSpPr txBox="1"/>
              <p:nvPr/>
            </p:nvSpPr>
            <p:spPr>
              <a:xfrm>
                <a:off x="582786" y="2440276"/>
                <a:ext cx="3659044" cy="168975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latin typeface="Candara" panose="020E0502030303020204" pitchFamily="34" charset="0"/>
                  </a:rPr>
                  <a:t>STATE-LEVEL TAX ADMINISTRATION:</a:t>
                </a:r>
              </a:p>
              <a:p>
                <a:pPr algn="ctr"/>
                <a:r>
                  <a:rPr lang="en-US" sz="2400" b="1" dirty="0">
                    <a:latin typeface="Candara" panose="020E0502030303020204" pitchFamily="34" charset="0"/>
                  </a:rPr>
                  <a:t>Issues and Challenges</a:t>
                </a:r>
              </a:p>
            </p:txBody>
          </p:sp>
        </p:grpSp>
        <p:cxnSp>
          <p:nvCxnSpPr>
            <p:cNvPr id="14" name="Straight Connector 13">
              <a:extLst>
                <a:ext uri="{FF2B5EF4-FFF2-40B4-BE49-F238E27FC236}">
                  <a16:creationId xmlns:a16="http://schemas.microsoft.com/office/drawing/2014/main" id="{63AF124A-9D00-4853-B38D-934CCEF13B4E}"/>
                </a:ext>
              </a:extLst>
            </p:cNvPr>
            <p:cNvCxnSpPr>
              <a:cxnSpLocks/>
            </p:cNvCxnSpPr>
            <p:nvPr/>
          </p:nvCxnSpPr>
          <p:spPr>
            <a:xfrm flipV="1">
              <a:off x="609106" y="1944407"/>
              <a:ext cx="3189638" cy="885"/>
            </a:xfrm>
            <a:prstGeom prst="line">
              <a:avLst/>
            </a:prstGeom>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6F8C6D6-FC84-4AA9-9573-5246EF27427E}"/>
                </a:ext>
              </a:extLst>
            </p:cNvPr>
            <p:cNvCxnSpPr>
              <a:cxnSpLocks/>
            </p:cNvCxnSpPr>
            <p:nvPr/>
          </p:nvCxnSpPr>
          <p:spPr>
            <a:xfrm flipV="1">
              <a:off x="177078" y="3922508"/>
              <a:ext cx="3189638" cy="885"/>
            </a:xfrm>
            <a:prstGeom prst="line">
              <a:avLst/>
            </a:prstGeom>
            <a:ln/>
          </p:spPr>
          <p:style>
            <a:lnRef idx="1">
              <a:schemeClr val="dk1"/>
            </a:lnRef>
            <a:fillRef idx="0">
              <a:schemeClr val="dk1"/>
            </a:fillRef>
            <a:effectRef idx="0">
              <a:schemeClr val="dk1"/>
            </a:effectRef>
            <a:fontRef idx="minor">
              <a:schemeClr val="tx1"/>
            </a:fontRef>
          </p:style>
        </p:cxnSp>
      </p:grpSp>
      <p:sp>
        <p:nvSpPr>
          <p:cNvPr id="16" name="TextBox 15">
            <a:extLst>
              <a:ext uri="{FF2B5EF4-FFF2-40B4-BE49-F238E27FC236}">
                <a16:creationId xmlns:a16="http://schemas.microsoft.com/office/drawing/2014/main" id="{71F8E6CD-3485-454C-B3C9-BC2A58F67E27}"/>
              </a:ext>
            </a:extLst>
          </p:cNvPr>
          <p:cNvSpPr txBox="1"/>
          <p:nvPr/>
        </p:nvSpPr>
        <p:spPr>
          <a:xfrm>
            <a:off x="3170837" y="995252"/>
            <a:ext cx="8640053" cy="5224764"/>
          </a:xfrm>
          <a:prstGeom prst="rect">
            <a:avLst/>
          </a:prstGeom>
          <a:noFill/>
        </p:spPr>
        <p:txBody>
          <a:bodyPr wrap="square">
            <a:spAutoFit/>
          </a:bodyPr>
          <a:lstStyle/>
          <a:p>
            <a:pPr marL="285750" indent="-285750" algn="just">
              <a:lnSpc>
                <a:spcPct val="150000"/>
              </a:lnSpc>
              <a:buFont typeface="Wingdings" panose="05000000000000000000" pitchFamily="2" charset="2"/>
              <a:buChar char="q"/>
            </a:pPr>
            <a:r>
              <a:rPr lang="en-US" sz="1600" dirty="0">
                <a:latin typeface="Candara" panose="020E0502030303020204" pitchFamily="34" charset="0"/>
              </a:rPr>
              <a:t>Perceived weak social contract between citizens and the government continues to threaten legitimacy of taxation.</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Weak transparency and accountability by Government and SIRSs.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Misunderstood tax law(s) and incomplete revenue codes.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Multiplicity of taxes, fees, levies and charges.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Poor collaboration between the SIRS revenue generation and identity management ministries, departments and agencies.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Multiplicity of taxpayer identification systems.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Institutional capacity constraints due to inadequate funding and professional staffing to deliver on mandate.</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Lack of standard operating procedures and processes guiding operations of SIRSs and their zonal/area offices.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Proliferation of private contractors/consultants for same revenue items.</a:t>
            </a:r>
          </a:p>
          <a:p>
            <a:pPr marL="285750" indent="-285750" algn="just">
              <a:lnSpc>
                <a:spcPct val="150000"/>
              </a:lnSpc>
              <a:buFont typeface="Wingdings" panose="05000000000000000000" pitchFamily="2" charset="2"/>
              <a:buChar char="q"/>
            </a:pPr>
            <a:r>
              <a:rPr lang="en-US" sz="1600" dirty="0">
                <a:latin typeface="Candara" panose="020E0502030303020204" pitchFamily="34" charset="0"/>
              </a:rPr>
              <a:t>Weak collaboration between State and Local Governments on joint collections.</a:t>
            </a:r>
          </a:p>
        </p:txBody>
      </p:sp>
      <p:sp>
        <p:nvSpPr>
          <p:cNvPr id="17" name="Rectangle 16">
            <a:extLst>
              <a:ext uri="{FF2B5EF4-FFF2-40B4-BE49-F238E27FC236}">
                <a16:creationId xmlns:a16="http://schemas.microsoft.com/office/drawing/2014/main" id="{B458147F-8618-4340-8BD3-F9A4C45AC713}"/>
              </a:ext>
            </a:extLst>
          </p:cNvPr>
          <p:cNvSpPr/>
          <p:nvPr/>
        </p:nvSpPr>
        <p:spPr>
          <a:xfrm>
            <a:off x="663865"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1856745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382CC28-5842-4A62-B1AD-A1C59894C560}"/>
              </a:ext>
            </a:extLst>
          </p:cNvPr>
          <p:cNvGrpSpPr/>
          <p:nvPr/>
        </p:nvGrpSpPr>
        <p:grpSpPr>
          <a:xfrm>
            <a:off x="-153122" y="2620830"/>
            <a:ext cx="2807422" cy="2215233"/>
            <a:chOff x="177078" y="1937667"/>
            <a:chExt cx="3621666" cy="2177133"/>
          </a:xfrm>
        </p:grpSpPr>
        <p:grpSp>
          <p:nvGrpSpPr>
            <p:cNvPr id="8" name="Group 7">
              <a:extLst>
                <a:ext uri="{FF2B5EF4-FFF2-40B4-BE49-F238E27FC236}">
                  <a16:creationId xmlns:a16="http://schemas.microsoft.com/office/drawing/2014/main" id="{C6C57896-1D87-4ADD-ADEE-B51536FE0A22}"/>
                </a:ext>
              </a:extLst>
            </p:cNvPr>
            <p:cNvGrpSpPr/>
            <p:nvPr/>
          </p:nvGrpSpPr>
          <p:grpSpPr>
            <a:xfrm>
              <a:off x="177078" y="1937667"/>
              <a:ext cx="3621666" cy="2177133"/>
              <a:chOff x="582786" y="2379250"/>
              <a:chExt cx="3659044" cy="2220666"/>
            </a:xfrm>
          </p:grpSpPr>
          <p:cxnSp>
            <p:nvCxnSpPr>
              <p:cNvPr id="11" name="Straight Connector 10">
                <a:extLst>
                  <a:ext uri="{FF2B5EF4-FFF2-40B4-BE49-F238E27FC236}">
                    <a16:creationId xmlns:a16="http://schemas.microsoft.com/office/drawing/2014/main" id="{1D41C30C-7C5E-435E-B572-932B092EE9A0}"/>
                  </a:ext>
                </a:extLst>
              </p:cNvPr>
              <p:cNvCxnSpPr>
                <a:cxnSpLocks/>
              </p:cNvCxnSpPr>
              <p:nvPr/>
            </p:nvCxnSpPr>
            <p:spPr>
              <a:xfrm flipV="1">
                <a:off x="786818" y="2379250"/>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7B610CC-2E95-4194-8479-7619590AD079}"/>
                  </a:ext>
                </a:extLst>
              </p:cNvPr>
              <p:cNvCxnSpPr>
                <a:cxnSpLocks/>
              </p:cNvCxnSpPr>
              <p:nvPr/>
            </p:nvCxnSpPr>
            <p:spPr>
              <a:xfrm flipV="1">
                <a:off x="786818" y="4599031"/>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
                <a:extLst>
                  <a:ext uri="{FF2B5EF4-FFF2-40B4-BE49-F238E27FC236}">
                    <a16:creationId xmlns:a16="http://schemas.microsoft.com/office/drawing/2014/main" id="{E717C97F-2707-45C4-A972-5FA6552D1B07}"/>
                  </a:ext>
                </a:extLst>
              </p:cNvPr>
              <p:cNvSpPr txBox="1"/>
              <p:nvPr/>
            </p:nvSpPr>
            <p:spPr>
              <a:xfrm>
                <a:off x="582786" y="2440276"/>
                <a:ext cx="3659044" cy="120327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400" b="1" dirty="0">
                    <a:latin typeface="Candara" panose="020E0502030303020204" pitchFamily="34" charset="0"/>
                  </a:rPr>
                  <a:t>STATE-LEVEL </a:t>
                </a:r>
              </a:p>
              <a:p>
                <a:pPr algn="ctr"/>
                <a:r>
                  <a:rPr lang="en-GB" sz="2400" b="1" dirty="0">
                    <a:latin typeface="Candara" panose="020E0502030303020204" pitchFamily="34" charset="0"/>
                  </a:rPr>
                  <a:t>IGR REFORMS </a:t>
                </a:r>
              </a:p>
              <a:p>
                <a:pPr algn="ctr"/>
                <a:r>
                  <a:rPr lang="en-GB" sz="2400" b="1" dirty="0">
                    <a:latin typeface="Candara" panose="020E0502030303020204" pitchFamily="34" charset="0"/>
                  </a:rPr>
                  <a:t>2017 – 2021</a:t>
                </a:r>
              </a:p>
            </p:txBody>
          </p:sp>
        </p:grpSp>
        <p:cxnSp>
          <p:nvCxnSpPr>
            <p:cNvPr id="14" name="Straight Connector 13">
              <a:extLst>
                <a:ext uri="{FF2B5EF4-FFF2-40B4-BE49-F238E27FC236}">
                  <a16:creationId xmlns:a16="http://schemas.microsoft.com/office/drawing/2014/main" id="{63AF124A-9D00-4853-B38D-934CCEF13B4E}"/>
                </a:ext>
              </a:extLst>
            </p:cNvPr>
            <p:cNvCxnSpPr>
              <a:cxnSpLocks/>
            </p:cNvCxnSpPr>
            <p:nvPr/>
          </p:nvCxnSpPr>
          <p:spPr>
            <a:xfrm flipV="1">
              <a:off x="609106" y="1944407"/>
              <a:ext cx="3189638" cy="885"/>
            </a:xfrm>
            <a:prstGeom prst="line">
              <a:avLst/>
            </a:prstGeom>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6F8C6D6-FC84-4AA9-9573-5246EF27427E}"/>
                </a:ext>
              </a:extLst>
            </p:cNvPr>
            <p:cNvCxnSpPr>
              <a:cxnSpLocks/>
            </p:cNvCxnSpPr>
            <p:nvPr/>
          </p:nvCxnSpPr>
          <p:spPr>
            <a:xfrm flipV="1">
              <a:off x="609106" y="3236144"/>
              <a:ext cx="2991666" cy="22181"/>
            </a:xfrm>
            <a:prstGeom prst="line">
              <a:avLst/>
            </a:prstGeom>
            <a:ln/>
          </p:spPr>
          <p:style>
            <a:lnRef idx="1">
              <a:schemeClr val="dk1"/>
            </a:lnRef>
            <a:fillRef idx="0">
              <a:schemeClr val="dk1"/>
            </a:fillRef>
            <a:effectRef idx="0">
              <a:schemeClr val="dk1"/>
            </a:effectRef>
            <a:fontRef idx="minor">
              <a:schemeClr val="tx1"/>
            </a:fontRef>
          </p:style>
        </p:cxnSp>
      </p:grpSp>
      <p:sp>
        <p:nvSpPr>
          <p:cNvPr id="9" name="TextBox 8">
            <a:extLst>
              <a:ext uri="{FF2B5EF4-FFF2-40B4-BE49-F238E27FC236}">
                <a16:creationId xmlns:a16="http://schemas.microsoft.com/office/drawing/2014/main" id="{28B2C7A4-C48F-486A-BB95-D26B6E024F42}"/>
              </a:ext>
            </a:extLst>
          </p:cNvPr>
          <p:cNvSpPr txBox="1"/>
          <p:nvPr/>
        </p:nvSpPr>
        <p:spPr>
          <a:xfrm>
            <a:off x="3006307" y="1032399"/>
            <a:ext cx="9182270" cy="5324535"/>
          </a:xfrm>
          <a:prstGeom prst="rect">
            <a:avLst/>
          </a:prstGeom>
          <a:noFill/>
        </p:spPr>
        <p:txBody>
          <a:bodyPr wrap="square" rtlCol="0">
            <a:spAutoFit/>
          </a:bodyPr>
          <a:lstStyle/>
          <a:p>
            <a:r>
              <a:rPr lang="en-US" sz="2000" b="1" dirty="0">
                <a:latin typeface="Candara" panose="020E0502030303020204" pitchFamily="34" charset="0"/>
              </a:rPr>
              <a:t>Over the years States have made</a:t>
            </a:r>
            <a:r>
              <a:rPr lang="en-GB" sz="2000" b="1" dirty="0">
                <a:latin typeface="Candara" panose="020E0502030303020204" pitchFamily="34" charset="0"/>
              </a:rPr>
              <a:t> steady progress in reforming the tax environment and system to improve Internally Generated revenue:</a:t>
            </a:r>
          </a:p>
          <a:p>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Adoption of Treasury Single Account (TSA) and Cashless Policy.</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Improved collaboration of between the SIRS revenue generation and identity management ministries, departments and agencies (Through the Joint Tax Board).</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The establishment of Joint State Revenue Committees to improve collaboration between the State, Local Governments and in-State revenue generating MDAs.</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SIRSs are being granted financial and administrative autonomy to enable increased capacity in delivering their mandate.</a:t>
            </a:r>
          </a:p>
          <a:p>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Increase in technology adoption for revenue monitoring and collections – enabling online payment of taxes, fees, levies and charges.</a:t>
            </a:r>
          </a:p>
        </p:txBody>
      </p:sp>
      <p:sp>
        <p:nvSpPr>
          <p:cNvPr id="17" name="Rectangle 16">
            <a:extLst>
              <a:ext uri="{FF2B5EF4-FFF2-40B4-BE49-F238E27FC236}">
                <a16:creationId xmlns:a16="http://schemas.microsoft.com/office/drawing/2014/main" id="{9FDA6F6C-EE93-4529-9DB3-EC084FB43878}"/>
              </a:ext>
            </a:extLst>
          </p:cNvPr>
          <p:cNvSpPr/>
          <p:nvPr/>
        </p:nvSpPr>
        <p:spPr>
          <a:xfrm>
            <a:off x="663865"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999243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7270F01-E7E8-4480-8F43-C0F0D6DC1FFB}"/>
              </a:ext>
            </a:extLst>
          </p:cNvPr>
          <p:cNvGrpSpPr/>
          <p:nvPr/>
        </p:nvGrpSpPr>
        <p:grpSpPr>
          <a:xfrm>
            <a:off x="0" y="2403933"/>
            <a:ext cx="2972522" cy="2050133"/>
            <a:chOff x="177078" y="1937667"/>
            <a:chExt cx="3659044" cy="2220666"/>
          </a:xfrm>
        </p:grpSpPr>
        <p:grpSp>
          <p:nvGrpSpPr>
            <p:cNvPr id="8" name="Group 7">
              <a:extLst>
                <a:ext uri="{FF2B5EF4-FFF2-40B4-BE49-F238E27FC236}">
                  <a16:creationId xmlns:a16="http://schemas.microsoft.com/office/drawing/2014/main" id="{C6C57896-1D87-4ADD-ADEE-B51536FE0A22}"/>
                </a:ext>
              </a:extLst>
            </p:cNvPr>
            <p:cNvGrpSpPr/>
            <p:nvPr/>
          </p:nvGrpSpPr>
          <p:grpSpPr>
            <a:xfrm>
              <a:off x="177078" y="1937667"/>
              <a:ext cx="3659044" cy="2220666"/>
              <a:chOff x="582786" y="2379250"/>
              <a:chExt cx="3659044" cy="2220666"/>
            </a:xfrm>
          </p:grpSpPr>
          <p:cxnSp>
            <p:nvCxnSpPr>
              <p:cNvPr id="11" name="Straight Connector 10">
                <a:extLst>
                  <a:ext uri="{FF2B5EF4-FFF2-40B4-BE49-F238E27FC236}">
                    <a16:creationId xmlns:a16="http://schemas.microsoft.com/office/drawing/2014/main" id="{1D41C30C-7C5E-435E-B572-932B092EE9A0}"/>
                  </a:ext>
                </a:extLst>
              </p:cNvPr>
              <p:cNvCxnSpPr>
                <a:cxnSpLocks/>
              </p:cNvCxnSpPr>
              <p:nvPr/>
            </p:nvCxnSpPr>
            <p:spPr>
              <a:xfrm flipV="1">
                <a:off x="786818" y="2379250"/>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7B610CC-2E95-4194-8479-7619590AD079}"/>
                  </a:ext>
                </a:extLst>
              </p:cNvPr>
              <p:cNvCxnSpPr>
                <a:cxnSpLocks/>
              </p:cNvCxnSpPr>
              <p:nvPr/>
            </p:nvCxnSpPr>
            <p:spPr>
              <a:xfrm flipV="1">
                <a:off x="786818" y="4599031"/>
                <a:ext cx="3189638" cy="88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
                <a:extLst>
                  <a:ext uri="{FF2B5EF4-FFF2-40B4-BE49-F238E27FC236}">
                    <a16:creationId xmlns:a16="http://schemas.microsoft.com/office/drawing/2014/main" id="{E717C97F-2707-45C4-A972-5FA6552D1B07}"/>
                  </a:ext>
                </a:extLst>
              </p:cNvPr>
              <p:cNvSpPr txBox="1"/>
              <p:nvPr/>
            </p:nvSpPr>
            <p:spPr>
              <a:xfrm>
                <a:off x="582786" y="2440276"/>
                <a:ext cx="3659044"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b="1" dirty="0">
                    <a:latin typeface="Candara" panose="020E0502030303020204" pitchFamily="34" charset="0"/>
                  </a:rPr>
                  <a:t>STATE-LEVEL </a:t>
                </a:r>
              </a:p>
              <a:p>
                <a:pPr algn="ctr"/>
                <a:r>
                  <a:rPr lang="en-GB" sz="2800" b="1" dirty="0">
                    <a:latin typeface="Candara" panose="020E0502030303020204" pitchFamily="34" charset="0"/>
                  </a:rPr>
                  <a:t>IGR REFORMS </a:t>
                </a:r>
              </a:p>
              <a:p>
                <a:pPr algn="ctr"/>
                <a:r>
                  <a:rPr lang="en-GB" sz="2800" b="1" dirty="0">
                    <a:latin typeface="Candara" panose="020E0502030303020204" pitchFamily="34" charset="0"/>
                  </a:rPr>
                  <a:t>2017 – 2021</a:t>
                </a:r>
              </a:p>
            </p:txBody>
          </p:sp>
        </p:grpSp>
        <p:cxnSp>
          <p:nvCxnSpPr>
            <p:cNvPr id="14" name="Straight Connector 13">
              <a:extLst>
                <a:ext uri="{FF2B5EF4-FFF2-40B4-BE49-F238E27FC236}">
                  <a16:creationId xmlns:a16="http://schemas.microsoft.com/office/drawing/2014/main" id="{63AF124A-9D00-4853-B38D-934CCEF13B4E}"/>
                </a:ext>
              </a:extLst>
            </p:cNvPr>
            <p:cNvCxnSpPr>
              <a:cxnSpLocks/>
            </p:cNvCxnSpPr>
            <p:nvPr/>
          </p:nvCxnSpPr>
          <p:spPr>
            <a:xfrm flipV="1">
              <a:off x="609106" y="1944407"/>
              <a:ext cx="3189638" cy="885"/>
            </a:xfrm>
            <a:prstGeom prst="line">
              <a:avLst/>
            </a:prstGeom>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6F8C6D6-FC84-4AA9-9573-5246EF27427E}"/>
                </a:ext>
              </a:extLst>
            </p:cNvPr>
            <p:cNvCxnSpPr>
              <a:cxnSpLocks/>
            </p:cNvCxnSpPr>
            <p:nvPr/>
          </p:nvCxnSpPr>
          <p:spPr>
            <a:xfrm flipV="1">
              <a:off x="411781" y="3428115"/>
              <a:ext cx="3189638" cy="885"/>
            </a:xfrm>
            <a:prstGeom prst="line">
              <a:avLst/>
            </a:prstGeom>
            <a:ln/>
          </p:spPr>
          <p:style>
            <a:lnRef idx="1">
              <a:schemeClr val="dk1"/>
            </a:lnRef>
            <a:fillRef idx="0">
              <a:schemeClr val="dk1"/>
            </a:fillRef>
            <a:effectRef idx="0">
              <a:schemeClr val="dk1"/>
            </a:effectRef>
            <a:fontRef idx="minor">
              <a:schemeClr val="tx1"/>
            </a:fontRef>
          </p:style>
        </p:cxnSp>
      </p:grpSp>
      <p:sp>
        <p:nvSpPr>
          <p:cNvPr id="10" name="TextBox 9">
            <a:extLst>
              <a:ext uri="{FF2B5EF4-FFF2-40B4-BE49-F238E27FC236}">
                <a16:creationId xmlns:a16="http://schemas.microsoft.com/office/drawing/2014/main" id="{6E562FE7-EC62-459E-8A47-E48C5517B573}"/>
              </a:ext>
            </a:extLst>
          </p:cNvPr>
          <p:cNvSpPr txBox="1"/>
          <p:nvPr/>
        </p:nvSpPr>
        <p:spPr>
          <a:xfrm>
            <a:off x="3343572" y="1120927"/>
            <a:ext cx="8682677" cy="5016758"/>
          </a:xfrm>
          <a:prstGeom prst="rect">
            <a:avLst/>
          </a:prstGeom>
          <a:noFill/>
        </p:spPr>
        <p:txBody>
          <a:bodyPr wrap="square" rtlCol="0">
            <a:spAutoFit/>
          </a:bodyPr>
          <a:lstStyle/>
          <a:p>
            <a:pPr marL="342900" indent="-342900">
              <a:buFont typeface="Wingdings" panose="05000000000000000000" pitchFamily="2" charset="2"/>
              <a:buChar char="q"/>
            </a:pPr>
            <a:r>
              <a:rPr lang="en-US" sz="2000" dirty="0">
                <a:latin typeface="Candara" panose="020E0502030303020204" pitchFamily="34" charset="0"/>
              </a:rPr>
              <a:t>Improved collaboration between SIRSs, trade unions and associations.</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Engagement of mobile money agents for informal sector revenue collection.</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Establishment of tax appeal tribunals to improve turn around for closing out tax disputes.</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Passage of Consolidated State Revenue Codes across 30 States to address multiplicity of taxes.</a:t>
            </a:r>
          </a:p>
          <a:p>
            <a:pPr marL="342900" indent="-342900">
              <a:buFont typeface="Wingdings" panose="05000000000000000000" pitchFamily="2" charset="2"/>
              <a:buChar char="q"/>
            </a:pPr>
            <a:endParaRPr lang="en-US" sz="2000" dirty="0">
              <a:latin typeface="Candara" panose="020E0502030303020204" pitchFamily="34" charset="0"/>
            </a:endParaRPr>
          </a:p>
          <a:p>
            <a:pPr marL="342900" indent="-342900">
              <a:buFont typeface="Wingdings" panose="05000000000000000000" pitchFamily="2" charset="2"/>
              <a:buChar char="q"/>
            </a:pPr>
            <a:r>
              <a:rPr lang="en-US" sz="2000" dirty="0">
                <a:latin typeface="Candara" panose="020E0502030303020204" pitchFamily="34" charset="0"/>
              </a:rPr>
              <a:t>Implementation of a </a:t>
            </a:r>
            <a:r>
              <a:rPr lang="en-GB" sz="2000" dirty="0">
                <a:latin typeface="Candara" panose="020E0502030303020204" pitchFamily="34" charset="0"/>
              </a:rPr>
              <a:t>structured tax relief in response to COVID-19.</a:t>
            </a:r>
          </a:p>
          <a:p>
            <a:pPr marL="342900" indent="-342900">
              <a:buFont typeface="Wingdings" panose="05000000000000000000" pitchFamily="2" charset="2"/>
              <a:buChar char="q"/>
            </a:pPr>
            <a:endParaRPr lang="en-GB" sz="2000" dirty="0">
              <a:latin typeface="Candara" panose="020E0502030303020204" pitchFamily="34" charset="0"/>
            </a:endParaRPr>
          </a:p>
          <a:p>
            <a:pPr marL="342900" indent="-342900">
              <a:buFont typeface="Wingdings" panose="05000000000000000000" pitchFamily="2" charset="2"/>
              <a:buChar char="q"/>
            </a:pPr>
            <a:r>
              <a:rPr lang="en-GB" sz="2000" dirty="0">
                <a:latin typeface="Candara" panose="020E0502030303020204" pitchFamily="34" charset="0"/>
              </a:rPr>
              <a:t>The prohibition of tax consultants for the assessment and collection of Personal Income Tax.</a:t>
            </a:r>
          </a:p>
          <a:p>
            <a:pPr marL="342900" indent="-342900">
              <a:buFont typeface="Wingdings" panose="05000000000000000000" pitchFamily="2" charset="2"/>
              <a:buChar char="q"/>
            </a:pPr>
            <a:endParaRPr lang="en-US" sz="2000" dirty="0">
              <a:latin typeface="Candara" panose="020E0502030303020204" pitchFamily="34" charset="0"/>
            </a:endParaRPr>
          </a:p>
        </p:txBody>
      </p:sp>
      <p:sp>
        <p:nvSpPr>
          <p:cNvPr id="16" name="Rectangle 15">
            <a:extLst>
              <a:ext uri="{FF2B5EF4-FFF2-40B4-BE49-F238E27FC236}">
                <a16:creationId xmlns:a16="http://schemas.microsoft.com/office/drawing/2014/main" id="{BBECD96D-9BAF-472B-814B-C07C6DB3EAB9}"/>
              </a:ext>
            </a:extLst>
          </p:cNvPr>
          <p:cNvSpPr/>
          <p:nvPr/>
        </p:nvSpPr>
        <p:spPr>
          <a:xfrm>
            <a:off x="663865"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4194036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B6F903-8EB4-49F5-B50F-B6DDA6F9F08C}"/>
              </a:ext>
            </a:extLst>
          </p:cNvPr>
          <p:cNvSpPr/>
          <p:nvPr/>
        </p:nvSpPr>
        <p:spPr>
          <a:xfrm>
            <a:off x="586029" y="1044474"/>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3" name="TextBox 2">
            <a:extLst>
              <a:ext uri="{FF2B5EF4-FFF2-40B4-BE49-F238E27FC236}">
                <a16:creationId xmlns:a16="http://schemas.microsoft.com/office/drawing/2014/main" id="{2B5E7335-EEC8-4677-A0DA-A6C13BD28341}"/>
              </a:ext>
            </a:extLst>
          </p:cNvPr>
          <p:cNvSpPr txBox="1"/>
          <p:nvPr/>
        </p:nvSpPr>
        <p:spPr>
          <a:xfrm>
            <a:off x="1969475" y="2743199"/>
            <a:ext cx="8285871"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Thank you for Listening</a:t>
            </a:r>
          </a:p>
        </p:txBody>
      </p:sp>
    </p:spTree>
    <p:extLst>
      <p:ext uri="{BB962C8B-B14F-4D97-AF65-F5344CB8AC3E}">
        <p14:creationId xmlns:p14="http://schemas.microsoft.com/office/powerpoint/2010/main" val="242882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63865"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5" name="TextBox 4">
            <a:extLst>
              <a:ext uri="{FF2B5EF4-FFF2-40B4-BE49-F238E27FC236}">
                <a16:creationId xmlns:a16="http://schemas.microsoft.com/office/drawing/2014/main" id="{B49A1865-3C1B-4218-AABD-1F86BD33CB6A}"/>
              </a:ext>
            </a:extLst>
          </p:cNvPr>
          <p:cNvSpPr txBox="1"/>
          <p:nvPr/>
        </p:nvSpPr>
        <p:spPr>
          <a:xfrm>
            <a:off x="2601640" y="1020694"/>
            <a:ext cx="6480720" cy="523220"/>
          </a:xfrm>
          <a:prstGeom prst="rect">
            <a:avLst/>
          </a:prstGeom>
          <a:noFill/>
        </p:spPr>
        <p:txBody>
          <a:bodyPr wrap="square" rtlCol="0">
            <a:spAutoFit/>
          </a:bodyPr>
          <a:lstStyle/>
          <a:p>
            <a:pPr lvl="0" algn="ctr">
              <a:defRPr/>
            </a:pPr>
            <a:r>
              <a:rPr lang="en-US" sz="2800" b="1" dirty="0">
                <a:solidFill>
                  <a:srgbClr val="C00000"/>
                </a:solidFill>
                <a:latin typeface="Candara"/>
                <a:cs typeface="Candara"/>
              </a:rPr>
              <a:t>CONTENT</a:t>
            </a:r>
          </a:p>
        </p:txBody>
      </p:sp>
      <p:sp>
        <p:nvSpPr>
          <p:cNvPr id="2" name="Rectangle 1">
            <a:extLst>
              <a:ext uri="{FF2B5EF4-FFF2-40B4-BE49-F238E27FC236}">
                <a16:creationId xmlns:a16="http://schemas.microsoft.com/office/drawing/2014/main" id="{2A6C7D7E-415A-44E8-98C0-7CBD1875A32F}"/>
              </a:ext>
            </a:extLst>
          </p:cNvPr>
          <p:cNvSpPr/>
          <p:nvPr/>
        </p:nvSpPr>
        <p:spPr>
          <a:xfrm>
            <a:off x="398440" y="1663304"/>
            <a:ext cx="10887119" cy="4622804"/>
          </a:xfrm>
          <a:prstGeom prst="rect">
            <a:avLst/>
          </a:prstGeom>
        </p:spPr>
        <p:txBody>
          <a:bodyPr wrap="square">
            <a:spAutoFit/>
          </a:bodyPr>
          <a:lstStyle/>
          <a:p>
            <a:pPr marL="342900" indent="-342900" algn="just">
              <a:buFont typeface="Wingdings" panose="05000000000000000000" pitchFamily="2" charset="2"/>
              <a:buChar char="q"/>
              <a:defRPr/>
            </a:pPr>
            <a:r>
              <a:rPr lang="en-GB" sz="2000" dirty="0">
                <a:latin typeface="Candara"/>
              </a:rPr>
              <a:t>Overview of the Nigerian tax system</a:t>
            </a:r>
          </a:p>
          <a:p>
            <a:pPr marL="914400" lvl="1" indent="-457200" algn="just">
              <a:lnSpc>
                <a:spcPct val="200000"/>
              </a:lnSpc>
              <a:buFont typeface="Wingdings" panose="05000000000000000000" pitchFamily="2" charset="2"/>
              <a:buChar char="§"/>
              <a:defRPr/>
            </a:pPr>
            <a:r>
              <a:rPr kumimoji="0" lang="en-GB" sz="2000" i="0" u="none" strike="noStrike" kern="1200" cap="none" spc="0" normalizeH="0" baseline="0" noProof="0" dirty="0">
                <a:ln>
                  <a:noFill/>
                </a:ln>
                <a:effectLst/>
                <a:uLnTx/>
                <a:uFillTx/>
                <a:latin typeface="Candara" panose="020E0502030303020204" pitchFamily="34" charset="0"/>
              </a:rPr>
              <a:t>Tax applicable to State (including  MDAs) and LGA</a:t>
            </a:r>
          </a:p>
          <a:p>
            <a:pPr marL="342900" indent="-342900" algn="just">
              <a:lnSpc>
                <a:spcPct val="200000"/>
              </a:lnSpc>
              <a:buFont typeface="Wingdings" panose="05000000000000000000" pitchFamily="2" charset="2"/>
              <a:buChar char="q"/>
              <a:defRPr/>
            </a:pPr>
            <a:r>
              <a:rPr lang="en-GB" sz="2000" dirty="0">
                <a:latin typeface="Candara"/>
              </a:rPr>
              <a:t>Canons of taxation and taxpayer compliance.</a:t>
            </a:r>
          </a:p>
          <a:p>
            <a:pPr marL="342900" indent="-342900" algn="just">
              <a:lnSpc>
                <a:spcPct val="200000"/>
              </a:lnSpc>
              <a:buFont typeface="Wingdings" panose="05000000000000000000" pitchFamily="2" charset="2"/>
              <a:buChar char="q"/>
              <a:defRPr/>
            </a:pPr>
            <a:r>
              <a:rPr lang="en-GB" sz="2000" dirty="0">
                <a:latin typeface="Candara"/>
              </a:rPr>
              <a:t>Finance Act 2019 changes of relevance to States.</a:t>
            </a:r>
          </a:p>
          <a:p>
            <a:pPr marL="342900" indent="-342900" algn="just">
              <a:lnSpc>
                <a:spcPct val="200000"/>
              </a:lnSpc>
              <a:buFont typeface="Wingdings" panose="05000000000000000000" pitchFamily="2" charset="2"/>
              <a:buChar char="q"/>
              <a:defRPr/>
            </a:pPr>
            <a:r>
              <a:rPr lang="en-GB" sz="2000" dirty="0">
                <a:latin typeface="Candara"/>
              </a:rPr>
              <a:t>Finance Act </a:t>
            </a:r>
            <a:r>
              <a:rPr kumimoji="0" lang="en-GB" sz="2000" i="0" u="none" strike="noStrike" kern="1200" cap="none" spc="0" normalizeH="0" baseline="0" noProof="0" dirty="0">
                <a:ln>
                  <a:noFill/>
                </a:ln>
                <a:effectLst/>
                <a:uLnTx/>
                <a:uFillTx/>
                <a:latin typeface="Candara" panose="020E0502030303020204" pitchFamily="34" charset="0"/>
                <a:ea typeface="+mn-ea"/>
                <a:cs typeface="+mn-cs"/>
              </a:rPr>
              <a:t>2020 changes of relevance to States.</a:t>
            </a:r>
            <a:endParaRPr lang="en-GB" sz="2000" dirty="0">
              <a:latin typeface="Candara"/>
            </a:endParaRPr>
          </a:p>
          <a:p>
            <a:pPr marL="342900" indent="-342900" algn="just">
              <a:lnSpc>
                <a:spcPct val="200000"/>
              </a:lnSpc>
              <a:buFont typeface="Wingdings" panose="05000000000000000000" pitchFamily="2" charset="2"/>
              <a:buChar char="q"/>
              <a:defRPr/>
            </a:pPr>
            <a:r>
              <a:rPr lang="en-GB" sz="2000" dirty="0">
                <a:latin typeface="Candara"/>
              </a:rPr>
              <a:t>Managing joint jurisdiction during collection, etc.</a:t>
            </a:r>
          </a:p>
          <a:p>
            <a:pPr marL="342900" indent="-342900" algn="just">
              <a:lnSpc>
                <a:spcPct val="200000"/>
              </a:lnSpc>
              <a:buFont typeface="Wingdings" panose="05000000000000000000" pitchFamily="2" charset="2"/>
              <a:buChar char="q"/>
              <a:defRPr/>
            </a:pPr>
            <a:r>
              <a:rPr lang="en-GB" sz="2000" dirty="0">
                <a:latin typeface="Candara"/>
              </a:rPr>
              <a:t>State-level tax administration: Issues and Challenges</a:t>
            </a:r>
          </a:p>
          <a:p>
            <a:pPr marL="342900" indent="-342900" algn="just">
              <a:lnSpc>
                <a:spcPct val="200000"/>
              </a:lnSpc>
              <a:buFont typeface="Wingdings" panose="05000000000000000000" pitchFamily="2" charset="2"/>
              <a:buChar char="q"/>
              <a:defRPr/>
            </a:pPr>
            <a:r>
              <a:rPr lang="en-GB" sz="2000" dirty="0">
                <a:latin typeface="Candara"/>
              </a:rPr>
              <a:t>State-level IGR reforms: 2017 – 2021</a:t>
            </a:r>
          </a:p>
        </p:txBody>
      </p:sp>
    </p:spTree>
    <p:extLst>
      <p:ext uri="{BB962C8B-B14F-4D97-AF65-F5344CB8AC3E}">
        <p14:creationId xmlns:p14="http://schemas.microsoft.com/office/powerpoint/2010/main" val="327555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9785CCB-0740-4B40-9798-D53C87BB4B4D}"/>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9" name="Rectangle 8">
            <a:extLst>
              <a:ext uri="{FF2B5EF4-FFF2-40B4-BE49-F238E27FC236}">
                <a16:creationId xmlns:a16="http://schemas.microsoft.com/office/drawing/2014/main" id="{B833604C-5DAF-4B36-876E-5F44F66C8D70}"/>
              </a:ext>
            </a:extLst>
          </p:cNvPr>
          <p:cNvSpPr/>
          <p:nvPr/>
        </p:nvSpPr>
        <p:spPr>
          <a:xfrm>
            <a:off x="211597" y="1559736"/>
            <a:ext cx="9257881" cy="4708981"/>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2000" u="none" strike="noStrike" kern="1200" cap="none" spc="0" normalizeH="0" baseline="0" noProof="0" dirty="0">
                <a:ln>
                  <a:noFill/>
                </a:ln>
                <a:effectLst/>
                <a:uLnTx/>
                <a:uFillTx/>
                <a:latin typeface="Candara" panose="020E0502030303020204" pitchFamily="34" charset="0"/>
                <a:ea typeface="+mn-ea"/>
                <a:cs typeface="+mn-cs"/>
              </a:rPr>
              <a:t>The Nigerian Constitution specifies three levels of government in Nigeria (federal, state and local government level) and outlines their rights to set and collect taxes, levies and charges. </a:t>
            </a:r>
          </a:p>
          <a:p>
            <a:pPr marL="342900" marR="0" lvl="0" indent="-34290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GB" sz="2000" u="none" strike="noStrike" kern="1200" cap="none" spc="0" normalizeH="0" baseline="0" noProof="0" dirty="0">
              <a:ln>
                <a:noFill/>
              </a:ln>
              <a:effectLst/>
              <a:uLnTx/>
              <a:uFillTx/>
              <a:latin typeface="Candara" panose="020E0502030303020204"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GB" sz="2000" u="none" strike="noStrike" kern="1200" cap="none" spc="0" normalizeH="0" baseline="0" noProof="0" dirty="0">
                <a:ln>
                  <a:noFill/>
                </a:ln>
                <a:effectLst/>
                <a:uLnTx/>
                <a:uFillTx/>
                <a:latin typeface="Candara" panose="020E0502030303020204" pitchFamily="34" charset="0"/>
                <a:ea typeface="+mn-ea"/>
                <a:cs typeface="+mn-cs"/>
              </a:rPr>
              <a:t>These constitutional provisions are supported by the Taxes and Levies (Approved list for collection) Act 2004 as Amended 2015, which lists the types of taxes, duties, levies, fees and charges that can be collected by each tier of government. </a:t>
            </a:r>
          </a:p>
          <a:p>
            <a:pPr marL="342900" marR="0" lvl="0" indent="-342900" algn="just"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GB" sz="2000" u="none" strike="noStrike" kern="1200" cap="none" spc="0" normalizeH="0" baseline="0" noProof="0" dirty="0">
              <a:ln>
                <a:noFill/>
              </a:ln>
              <a:effectLst/>
              <a:uLnTx/>
              <a:uFillTx/>
              <a:latin typeface="Candara" panose="020E0502030303020204" pitchFamily="34" charset="0"/>
              <a:ea typeface="+mn-ea"/>
              <a:cs typeface="+mn-cs"/>
            </a:endParaRPr>
          </a:p>
          <a:p>
            <a:pPr marL="342900" lvl="0" indent="-342900" algn="just">
              <a:buFont typeface="Courier New" panose="02070309020205020404" pitchFamily="49" charset="0"/>
              <a:buChar char="o"/>
              <a:defRPr/>
            </a:pPr>
            <a:r>
              <a:rPr lang="en-GB" sz="2000" dirty="0">
                <a:latin typeface="Candara"/>
                <a:cs typeface="Candara"/>
              </a:rPr>
              <a:t>The principles of taxation should apply regardless of the tier that is administering a tax.</a:t>
            </a:r>
          </a:p>
          <a:p>
            <a:pPr marL="342900" lvl="0" indent="-342900" algn="just">
              <a:buFont typeface="Courier New" panose="02070309020205020404" pitchFamily="49" charset="0"/>
              <a:buChar char="o"/>
              <a:defRPr/>
            </a:pPr>
            <a:endParaRPr lang="en-GB" sz="2000" dirty="0">
              <a:latin typeface="Candara"/>
              <a:cs typeface="Candara"/>
            </a:endParaRPr>
          </a:p>
          <a:p>
            <a:pPr marL="342900" lvl="0" indent="-342900" algn="just">
              <a:buFont typeface="Courier New" panose="02070309020205020404" pitchFamily="49" charset="0"/>
              <a:buChar char="o"/>
              <a:defRPr/>
            </a:pPr>
            <a:r>
              <a:rPr lang="en-GB" sz="2000" dirty="0">
                <a:latin typeface="Candara"/>
                <a:cs typeface="Candara"/>
              </a:rPr>
              <a:t>Laws that apply are the Constitution and the various other tax laws in line with the National Tax Policy (NTP).  The NTP provides the overall policy direction and has an implementation section that specifically assigns implementation actions to both Federal and State governments.</a:t>
            </a:r>
          </a:p>
        </p:txBody>
      </p:sp>
      <p:sp>
        <p:nvSpPr>
          <p:cNvPr id="12" name="TextBox 11">
            <a:extLst>
              <a:ext uri="{FF2B5EF4-FFF2-40B4-BE49-F238E27FC236}">
                <a16:creationId xmlns:a16="http://schemas.microsoft.com/office/drawing/2014/main" id="{D85E7C01-DDCB-4853-A808-B2CB9D7B2266}"/>
              </a:ext>
            </a:extLst>
          </p:cNvPr>
          <p:cNvSpPr txBox="1"/>
          <p:nvPr/>
        </p:nvSpPr>
        <p:spPr>
          <a:xfrm>
            <a:off x="2855640" y="878643"/>
            <a:ext cx="6480720" cy="523220"/>
          </a:xfrm>
          <a:prstGeom prst="rect">
            <a:avLst/>
          </a:prstGeom>
          <a:noFill/>
        </p:spPr>
        <p:txBody>
          <a:bodyPr wrap="square" rtlCol="0">
            <a:spAutoFit/>
          </a:bodyPr>
          <a:lstStyle/>
          <a:p>
            <a:pPr lvl="0" algn="ctr">
              <a:defRPr/>
            </a:pPr>
            <a:r>
              <a:rPr lang="en-US" sz="2800" b="1" dirty="0">
                <a:solidFill>
                  <a:srgbClr val="C00000"/>
                </a:solidFill>
                <a:latin typeface="Candara"/>
                <a:cs typeface="Candara"/>
              </a:rPr>
              <a:t>OVERVIEW OF THE NIGERIA TAX SYSTEM</a:t>
            </a:r>
          </a:p>
        </p:txBody>
      </p:sp>
      <p:grpSp>
        <p:nvGrpSpPr>
          <p:cNvPr id="13" name="Group 12">
            <a:extLst>
              <a:ext uri="{FF2B5EF4-FFF2-40B4-BE49-F238E27FC236}">
                <a16:creationId xmlns:a16="http://schemas.microsoft.com/office/drawing/2014/main" id="{1717A93F-39E5-41F6-9CC3-10BCE28C363E}"/>
              </a:ext>
            </a:extLst>
          </p:cNvPr>
          <p:cNvGrpSpPr/>
          <p:nvPr/>
        </p:nvGrpSpPr>
        <p:grpSpPr>
          <a:xfrm>
            <a:off x="9642763" y="1394895"/>
            <a:ext cx="2456471" cy="4743376"/>
            <a:chOff x="9502777" y="1394895"/>
            <a:chExt cx="2596458" cy="4743376"/>
          </a:xfrm>
        </p:grpSpPr>
        <p:pic>
          <p:nvPicPr>
            <p:cNvPr id="14" name="Picture 13" descr="download.jpeg">
              <a:extLst>
                <a:ext uri="{FF2B5EF4-FFF2-40B4-BE49-F238E27FC236}">
                  <a16:creationId xmlns:a16="http://schemas.microsoft.com/office/drawing/2014/main" id="{16DAEC49-F0BD-42FF-93C6-1C5A61003096}"/>
                </a:ext>
              </a:extLst>
            </p:cNvPr>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9502777" y="1394895"/>
              <a:ext cx="2596458" cy="2034105"/>
            </a:xfrm>
            <a:prstGeom prst="rect">
              <a:avLst/>
            </a:prstGeom>
          </p:spPr>
        </p:pic>
        <p:pic>
          <p:nvPicPr>
            <p:cNvPr id="15" name="Picture 14">
              <a:extLst>
                <a:ext uri="{FF2B5EF4-FFF2-40B4-BE49-F238E27FC236}">
                  <a16:creationId xmlns:a16="http://schemas.microsoft.com/office/drawing/2014/main" id="{7BC697C5-6345-4B5D-BC3C-D70BE70FD729}"/>
                </a:ext>
              </a:extLst>
            </p:cNvPr>
            <p:cNvPicPr>
              <a:picLocks noChangeAspect="1"/>
            </p:cNvPicPr>
            <p:nvPr/>
          </p:nvPicPr>
          <p:blipFill>
            <a:blip r:embed="rId5"/>
            <a:stretch>
              <a:fillRect/>
            </a:stretch>
          </p:blipFill>
          <p:spPr>
            <a:xfrm>
              <a:off x="9502777" y="3429000"/>
              <a:ext cx="2563159" cy="2709271"/>
            </a:xfrm>
            <a:prstGeom prst="rect">
              <a:avLst/>
            </a:prstGeom>
          </p:spPr>
        </p:pic>
      </p:grpSp>
    </p:spTree>
    <p:extLst>
      <p:ext uri="{BB962C8B-B14F-4D97-AF65-F5344CB8AC3E}">
        <p14:creationId xmlns:p14="http://schemas.microsoft.com/office/powerpoint/2010/main" val="105382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7B67ECA-AD2E-4C30-BE5D-C283A8A3CB6E}"/>
              </a:ext>
            </a:extLst>
          </p:cNvPr>
          <p:cNvSpPr>
            <a:spLocks noGrp="1"/>
          </p:cNvSpPr>
          <p:nvPr>
            <p:ph idx="1"/>
          </p:nvPr>
        </p:nvSpPr>
        <p:spPr>
          <a:xfrm>
            <a:off x="248187" y="1510861"/>
            <a:ext cx="11373485" cy="1578166"/>
          </a:xfrm>
        </p:spPr>
        <p:txBody>
          <a:bodyPr>
            <a:noAutofit/>
          </a:bodyPr>
          <a:lstStyle/>
          <a:p>
            <a:pPr marL="0" indent="0" algn="just">
              <a:lnSpc>
                <a:spcPct val="160000"/>
              </a:lnSpc>
              <a:buNone/>
            </a:pPr>
            <a:r>
              <a:rPr lang="en-GB" sz="1600" dirty="0">
                <a:latin typeface="Candara" panose="020E0502030303020204" pitchFamily="34" charset="0"/>
              </a:rPr>
              <a:t>Chapter 2 of the Constitution of the Federal Republic of Nigeria 1999 contains fundamental objectives and directive principles of State policy which are relevant to the NTP. In this regard, appropriate tax laws, administrative processes and procedure should be made to advance the constitutional provisions.</a:t>
            </a:r>
          </a:p>
          <a:p>
            <a:pPr marL="0" indent="0" algn="just">
              <a:lnSpc>
                <a:spcPct val="120000"/>
              </a:lnSpc>
              <a:buNone/>
            </a:pPr>
            <a:r>
              <a:rPr lang="en-GB" sz="1600" dirty="0">
                <a:latin typeface="Candara" panose="020E0502030303020204" pitchFamily="34" charset="0"/>
              </a:rPr>
              <a:t>Therefore, tax policies, laws and administration shall promote the attainment of the following:</a:t>
            </a:r>
          </a:p>
          <a:p>
            <a:pPr marL="0" indent="0" algn="just">
              <a:buNone/>
            </a:pPr>
            <a:endParaRPr lang="en-GB" sz="1600" dirty="0">
              <a:latin typeface="Candara" panose="020E0502030303020204" pitchFamily="34" charset="0"/>
            </a:endParaRPr>
          </a:p>
        </p:txBody>
      </p:sp>
      <p:sp>
        <p:nvSpPr>
          <p:cNvPr id="10" name="Rectangle 9">
            <a:extLst>
              <a:ext uri="{FF2B5EF4-FFF2-40B4-BE49-F238E27FC236}">
                <a16:creationId xmlns:a16="http://schemas.microsoft.com/office/drawing/2014/main" id="{3E3FEB99-D349-4EFD-9648-F98DA5A944A7}"/>
              </a:ext>
            </a:extLst>
          </p:cNvPr>
          <p:cNvSpPr/>
          <p:nvPr/>
        </p:nvSpPr>
        <p:spPr>
          <a:xfrm>
            <a:off x="203560" y="3078618"/>
            <a:ext cx="5592417" cy="3293594"/>
          </a:xfrm>
          <a:prstGeom prst="rect">
            <a:avLst/>
          </a:prstGeom>
        </p:spPr>
        <p:txBody>
          <a:bodyPr wrap="square">
            <a:spAutoFit/>
          </a:bodyPr>
          <a:lstStyle/>
          <a:p>
            <a:pPr algn="just">
              <a:lnSpc>
                <a:spcPct val="150000"/>
              </a:lnSpc>
            </a:pPr>
            <a:r>
              <a:rPr lang="en-GB" sz="1400" b="1" dirty="0">
                <a:latin typeface="Candara" panose="020E0502030303020204" pitchFamily="34" charset="0"/>
              </a:rPr>
              <a:t>a) The ability of all taxable persons to declare their income honestly to appropriate and lawful agencies and pay their tax promptly;</a:t>
            </a:r>
          </a:p>
          <a:p>
            <a:pPr algn="just">
              <a:lnSpc>
                <a:spcPct val="150000"/>
              </a:lnSpc>
            </a:pPr>
            <a:r>
              <a:rPr lang="en-GB" sz="1400" b="1" dirty="0">
                <a:latin typeface="Candara" panose="020E0502030303020204" pitchFamily="34" charset="0"/>
              </a:rPr>
              <a:t>b) Residence rights of Nigerians, free mobility of people, goods and services throughout the federation;</a:t>
            </a:r>
          </a:p>
          <a:p>
            <a:pPr algn="just">
              <a:lnSpc>
                <a:spcPct val="150000"/>
              </a:lnSpc>
            </a:pPr>
            <a:r>
              <a:rPr lang="en-GB" sz="1400" b="1" dirty="0">
                <a:latin typeface="Candara" panose="020E0502030303020204" pitchFamily="34" charset="0"/>
              </a:rPr>
              <a:t>c) Promoting fiscal responsibility and accountability that reflects the principle of fiscal federalism;</a:t>
            </a:r>
          </a:p>
          <a:p>
            <a:pPr algn="just">
              <a:lnSpc>
                <a:spcPct val="150000"/>
              </a:lnSpc>
            </a:pPr>
            <a:r>
              <a:rPr lang="en-GB" sz="1400" b="1" dirty="0">
                <a:latin typeface="Candara" panose="020E0502030303020204" pitchFamily="34" charset="0"/>
              </a:rPr>
              <a:t>d) Ensuring that the rights of all taxable persons are recognized and protected;</a:t>
            </a:r>
          </a:p>
          <a:p>
            <a:pPr algn="just">
              <a:lnSpc>
                <a:spcPct val="150000"/>
              </a:lnSpc>
            </a:pPr>
            <a:r>
              <a:rPr lang="en-GB" sz="1400" b="1" dirty="0">
                <a:latin typeface="Candara" panose="020E0502030303020204" pitchFamily="34" charset="0"/>
              </a:rPr>
              <a:t>e) Eradicating corrupt practices and abuse of authority in the tax system;</a:t>
            </a:r>
          </a:p>
        </p:txBody>
      </p:sp>
      <p:sp>
        <p:nvSpPr>
          <p:cNvPr id="11" name="Rectangle 10">
            <a:extLst>
              <a:ext uri="{FF2B5EF4-FFF2-40B4-BE49-F238E27FC236}">
                <a16:creationId xmlns:a16="http://schemas.microsoft.com/office/drawing/2014/main" id="{D50FD53B-FB56-43DD-B019-C6CFD91A97C8}"/>
              </a:ext>
            </a:extLst>
          </p:cNvPr>
          <p:cNvSpPr/>
          <p:nvPr/>
        </p:nvSpPr>
        <p:spPr>
          <a:xfrm>
            <a:off x="6155441" y="3078617"/>
            <a:ext cx="5870713" cy="2970429"/>
          </a:xfrm>
          <a:prstGeom prst="rect">
            <a:avLst/>
          </a:prstGeom>
        </p:spPr>
        <p:txBody>
          <a:bodyPr wrap="square">
            <a:spAutoFit/>
          </a:bodyPr>
          <a:lstStyle/>
          <a:p>
            <a:pPr algn="just">
              <a:lnSpc>
                <a:spcPct val="150000"/>
              </a:lnSpc>
            </a:pPr>
            <a:r>
              <a:rPr lang="en-GB" sz="1400" b="1" dirty="0">
                <a:latin typeface="Candara" panose="020E0502030303020204" pitchFamily="34" charset="0"/>
              </a:rPr>
              <a:t>f) Ensuring that the resources of the nation promote national prosperity and self-reliant economy;</a:t>
            </a:r>
          </a:p>
          <a:p>
            <a:pPr algn="just">
              <a:lnSpc>
                <a:spcPct val="150000"/>
              </a:lnSpc>
            </a:pPr>
            <a:r>
              <a:rPr lang="en-GB" sz="1400" b="1" dirty="0">
                <a:latin typeface="Candara" panose="020E0502030303020204" pitchFamily="34" charset="0"/>
              </a:rPr>
              <a:t>g) Securing maximum welfare, justice and equity;</a:t>
            </a:r>
          </a:p>
          <a:p>
            <a:pPr algn="just">
              <a:lnSpc>
                <a:spcPct val="150000"/>
              </a:lnSpc>
            </a:pPr>
            <a:r>
              <a:rPr lang="en-GB" sz="1400" b="1" dirty="0">
                <a:latin typeface="Candara" panose="020E0502030303020204" pitchFamily="34" charset="0"/>
              </a:rPr>
              <a:t>h) Ensuring that the resources of the nation are harnessed and distributed to serve the common 	good;</a:t>
            </a:r>
          </a:p>
          <a:p>
            <a:pPr algn="just">
              <a:lnSpc>
                <a:spcPct val="150000"/>
              </a:lnSpc>
            </a:pPr>
            <a:r>
              <a:rPr lang="en-GB" sz="1400" b="1" dirty="0" err="1">
                <a:latin typeface="Candara" panose="020E0502030303020204" pitchFamily="34" charset="0"/>
              </a:rPr>
              <a:t>i</a:t>
            </a:r>
            <a:r>
              <a:rPr lang="en-GB" sz="1400" b="1" dirty="0">
                <a:latin typeface="Candara" panose="020E0502030303020204" pitchFamily="34" charset="0"/>
              </a:rPr>
              <a:t>) Promoting and protecting Nigeria’s national interest;</a:t>
            </a:r>
          </a:p>
          <a:p>
            <a:pPr algn="just">
              <a:lnSpc>
                <a:spcPct val="150000"/>
              </a:lnSpc>
            </a:pPr>
            <a:r>
              <a:rPr lang="en-GB" sz="1400" b="1" dirty="0">
                <a:latin typeface="Candara" panose="020E0502030303020204" pitchFamily="34" charset="0"/>
              </a:rPr>
              <a:t>j) Promoting African integration, international co-operation and eliminating discrimination; and</a:t>
            </a:r>
          </a:p>
          <a:p>
            <a:pPr algn="just">
              <a:lnSpc>
                <a:spcPct val="150000"/>
              </a:lnSpc>
            </a:pPr>
            <a:r>
              <a:rPr lang="en-GB" sz="1400" b="1" dirty="0">
                <a:latin typeface="Candara" panose="020E0502030303020204" pitchFamily="34" charset="0"/>
              </a:rPr>
              <a:t>k) Respecting international law and treaty obligations.</a:t>
            </a:r>
          </a:p>
        </p:txBody>
      </p:sp>
      <p:sp>
        <p:nvSpPr>
          <p:cNvPr id="16" name="Rectangle 15">
            <a:extLst>
              <a:ext uri="{FF2B5EF4-FFF2-40B4-BE49-F238E27FC236}">
                <a16:creationId xmlns:a16="http://schemas.microsoft.com/office/drawing/2014/main" id="{8CDFBC42-B094-4A11-8796-B591AA73FC47}"/>
              </a:ext>
            </a:extLst>
          </p:cNvPr>
          <p:cNvSpPr/>
          <p:nvPr/>
        </p:nvSpPr>
        <p:spPr>
          <a:xfrm>
            <a:off x="3680536" y="1121162"/>
            <a:ext cx="4674358" cy="400110"/>
          </a:xfrm>
          <a:prstGeom prst="rect">
            <a:avLst/>
          </a:prstGeom>
        </p:spPr>
        <p:txBody>
          <a:bodyPr wrap="none">
            <a:spAutoFit/>
          </a:bodyPr>
          <a:lstStyle/>
          <a:p>
            <a:pPr lvl="0" algn="ctr">
              <a:defRPr/>
            </a:pPr>
            <a:r>
              <a:rPr lang="en-US" sz="2000" b="1" dirty="0">
                <a:solidFill>
                  <a:srgbClr val="C00000"/>
                </a:solidFill>
                <a:latin typeface="Candara"/>
                <a:cs typeface="Candara"/>
              </a:rPr>
              <a:t>OVERVIEW OF THE NIGERIA TAX SYSTEM</a:t>
            </a:r>
          </a:p>
        </p:txBody>
      </p:sp>
      <p:sp>
        <p:nvSpPr>
          <p:cNvPr id="17" name="Rectangle 16">
            <a:extLst>
              <a:ext uri="{FF2B5EF4-FFF2-40B4-BE49-F238E27FC236}">
                <a16:creationId xmlns:a16="http://schemas.microsoft.com/office/drawing/2014/main" id="{1C268BF3-D064-4D7F-AE92-6A5A8002CAE1}"/>
              </a:ext>
            </a:extLst>
          </p:cNvPr>
          <p:cNvSpPr/>
          <p:nvPr/>
        </p:nvSpPr>
        <p:spPr>
          <a:xfrm>
            <a:off x="586029" y="1044474"/>
            <a:ext cx="1647246" cy="369332"/>
          </a:xfrm>
          <a:prstGeom prst="rect">
            <a:avLst/>
          </a:prstGeom>
        </p:spPr>
        <p:txBody>
          <a:bodyPr wrap="none">
            <a:spAutoFit/>
          </a:bodyPr>
          <a:lstStyle/>
          <a:p>
            <a:r>
              <a:rPr lang="en-GB" b="1" dirty="0">
                <a:latin typeface="Garamond" panose="02020404030301010803" pitchFamily="18" charset="0"/>
              </a:rPr>
              <a:t>The HelpDesk</a:t>
            </a:r>
            <a:endParaRPr lang="en-US" b="1" dirty="0">
              <a:latin typeface="Garamond" panose="02020404030301010803" pitchFamily="18" charset="0"/>
            </a:endParaRPr>
          </a:p>
        </p:txBody>
      </p:sp>
      <p:cxnSp>
        <p:nvCxnSpPr>
          <p:cNvPr id="18" name="Straight Connector 17">
            <a:extLst>
              <a:ext uri="{FF2B5EF4-FFF2-40B4-BE49-F238E27FC236}">
                <a16:creationId xmlns:a16="http://schemas.microsoft.com/office/drawing/2014/main" id="{DD04479D-0D31-44D9-8D22-B48A7C65E114}"/>
              </a:ext>
            </a:extLst>
          </p:cNvPr>
          <p:cNvCxnSpPr/>
          <p:nvPr/>
        </p:nvCxnSpPr>
        <p:spPr>
          <a:xfrm>
            <a:off x="6016487" y="3206903"/>
            <a:ext cx="0" cy="295535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TextBox 18">
            <a:extLst>
              <a:ext uri="{FF2B5EF4-FFF2-40B4-BE49-F238E27FC236}">
                <a16:creationId xmlns:a16="http://schemas.microsoft.com/office/drawing/2014/main" id="{255FD87A-4262-493D-AC1C-525C4B0A5706}"/>
              </a:ext>
            </a:extLst>
          </p:cNvPr>
          <p:cNvSpPr txBox="1"/>
          <p:nvPr/>
        </p:nvSpPr>
        <p:spPr>
          <a:xfrm>
            <a:off x="393895" y="6372212"/>
            <a:ext cx="2785403" cy="369332"/>
          </a:xfrm>
          <a:prstGeom prst="rect">
            <a:avLst/>
          </a:prstGeom>
          <a:noFill/>
        </p:spPr>
        <p:txBody>
          <a:bodyPr wrap="square" rtlCol="0">
            <a:spAutoFit/>
          </a:bodyPr>
          <a:lstStyle/>
          <a:p>
            <a:r>
              <a:rPr lang="en-US" b="1" dirty="0">
                <a:latin typeface="Candara" panose="020E0502030303020204" pitchFamily="34" charset="0"/>
              </a:rPr>
              <a:t>National Tax Policy, 2016</a:t>
            </a:r>
          </a:p>
        </p:txBody>
      </p:sp>
    </p:spTree>
    <p:extLst>
      <p:ext uri="{BB962C8B-B14F-4D97-AF65-F5344CB8AC3E}">
        <p14:creationId xmlns:p14="http://schemas.microsoft.com/office/powerpoint/2010/main" val="1624016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ADC0B5D-503B-4BD6-B049-905FDAC7F272}"/>
              </a:ext>
            </a:extLst>
          </p:cNvPr>
          <p:cNvSpPr/>
          <p:nvPr/>
        </p:nvSpPr>
        <p:spPr>
          <a:xfrm>
            <a:off x="1515374" y="1097638"/>
            <a:ext cx="916125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C00000"/>
                </a:solidFill>
                <a:effectLst/>
                <a:uLnTx/>
                <a:uFillTx/>
                <a:latin typeface="Candara" panose="020E0502030303020204" pitchFamily="34" charset="0"/>
              </a:rPr>
              <a:t>TAXES APPLICABLE TO STATE (INCLUDING  MDAS) AND LGA</a:t>
            </a:r>
            <a:endParaRPr kumimoji="0" lang="en-US" sz="2000" b="1" i="0" u="none" strike="noStrike" kern="1200" cap="none" spc="0" normalizeH="0" baseline="0" noProof="0" dirty="0">
              <a:ln>
                <a:noFill/>
              </a:ln>
              <a:solidFill>
                <a:srgbClr val="C00000"/>
              </a:solidFill>
              <a:effectLst/>
              <a:uLnTx/>
              <a:uFillTx/>
              <a:latin typeface="Candara" panose="020E0502030303020204" pitchFamily="34" charset="0"/>
            </a:endParaRPr>
          </a:p>
        </p:txBody>
      </p:sp>
      <p:pic>
        <p:nvPicPr>
          <p:cNvPr id="17" name="Picture 16">
            <a:extLst>
              <a:ext uri="{FF2B5EF4-FFF2-40B4-BE49-F238E27FC236}">
                <a16:creationId xmlns:a16="http://schemas.microsoft.com/office/drawing/2014/main" id="{759CAF28-8BF8-4328-936E-8A2ADD08DB8B}"/>
              </a:ext>
            </a:extLst>
          </p:cNvPr>
          <p:cNvPicPr>
            <a:picLocks noChangeAspect="1"/>
          </p:cNvPicPr>
          <p:nvPr/>
        </p:nvPicPr>
        <p:blipFill rotWithShape="1">
          <a:blip r:embed="rId3"/>
          <a:srcRect r="17629"/>
          <a:stretch/>
        </p:blipFill>
        <p:spPr>
          <a:xfrm>
            <a:off x="334275" y="1548850"/>
            <a:ext cx="3885490" cy="4262353"/>
          </a:xfrm>
          <a:prstGeom prst="rect">
            <a:avLst/>
          </a:prstGeom>
        </p:spPr>
      </p:pic>
      <p:pic>
        <p:nvPicPr>
          <p:cNvPr id="18" name="Content Placeholder 3">
            <a:extLst>
              <a:ext uri="{FF2B5EF4-FFF2-40B4-BE49-F238E27FC236}">
                <a16:creationId xmlns:a16="http://schemas.microsoft.com/office/drawing/2014/main" id="{ACDC8D76-1B4B-4184-A1D6-9E64BAC7A3B1}"/>
              </a:ext>
            </a:extLst>
          </p:cNvPr>
          <p:cNvPicPr>
            <a:picLocks noGrp="1" noChangeAspect="1"/>
          </p:cNvPicPr>
          <p:nvPr>
            <p:ph idx="1"/>
          </p:nvPr>
        </p:nvPicPr>
        <p:blipFill rotWithShape="1">
          <a:blip r:embed="rId4"/>
          <a:srcRect r="22750"/>
          <a:stretch/>
        </p:blipFill>
        <p:spPr>
          <a:xfrm>
            <a:off x="4219765" y="1605517"/>
            <a:ext cx="3997135" cy="4262353"/>
          </a:xfrm>
          <a:prstGeom prst="rect">
            <a:avLst/>
          </a:prstGeom>
        </p:spPr>
      </p:pic>
      <p:pic>
        <p:nvPicPr>
          <p:cNvPr id="19" name="Picture 18">
            <a:extLst>
              <a:ext uri="{FF2B5EF4-FFF2-40B4-BE49-F238E27FC236}">
                <a16:creationId xmlns:a16="http://schemas.microsoft.com/office/drawing/2014/main" id="{97C9AB28-71A0-4093-9CEB-81EFD87BBC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16900" y="1680259"/>
            <a:ext cx="3814195" cy="4204440"/>
          </a:xfrm>
          <a:prstGeom prst="rect">
            <a:avLst/>
          </a:prstGeom>
        </p:spPr>
      </p:pic>
      <p:sp>
        <p:nvSpPr>
          <p:cNvPr id="20" name="TextBox 19">
            <a:extLst>
              <a:ext uri="{FF2B5EF4-FFF2-40B4-BE49-F238E27FC236}">
                <a16:creationId xmlns:a16="http://schemas.microsoft.com/office/drawing/2014/main" id="{95FE5B31-EE6B-4DB3-B148-9C77F892BF05}"/>
              </a:ext>
            </a:extLst>
          </p:cNvPr>
          <p:cNvSpPr txBox="1"/>
          <p:nvPr/>
        </p:nvSpPr>
        <p:spPr>
          <a:xfrm>
            <a:off x="243640" y="5975639"/>
            <a:ext cx="11045686"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i="1" u="none" strike="noStrike" kern="1200" cap="none" spc="0" normalizeH="0" baseline="0" noProof="0" dirty="0">
                <a:ln>
                  <a:noFill/>
                </a:ln>
                <a:solidFill>
                  <a:schemeClr val="accent3">
                    <a:lumMod val="50000"/>
                  </a:schemeClr>
                </a:solidFill>
                <a:effectLst/>
                <a:uLnTx/>
                <a:uFillTx/>
                <a:latin typeface="Candara" panose="020E0502030303020204" pitchFamily="34" charset="0"/>
              </a:rPr>
              <a:t>Extracts from the</a:t>
            </a:r>
            <a:r>
              <a:rPr kumimoji="0" lang="en-GB" sz="1500" i="1" u="none" strike="noStrike" kern="1200" cap="none" spc="0" normalizeH="0" baseline="0" noProof="0" dirty="0">
                <a:ln>
                  <a:noFill/>
                </a:ln>
                <a:solidFill>
                  <a:schemeClr val="accent3">
                    <a:lumMod val="50000"/>
                  </a:schemeClr>
                </a:solidFill>
                <a:effectLst/>
                <a:uLnTx/>
                <a:uFillTx/>
                <a:latin typeface="Candara" panose="020E0502030303020204" pitchFamily="34" charset="0"/>
              </a:rPr>
              <a:t> Taxes and Levies (Approved list for collection) Act, Cap. T2, Law of the Federation of Nigeria, 2004  </a:t>
            </a:r>
            <a:endParaRPr kumimoji="0" lang="en-US" sz="1500" i="1" u="none" strike="noStrike" kern="1200" cap="none" spc="0" normalizeH="0" baseline="0" noProof="0" dirty="0">
              <a:ln>
                <a:noFill/>
              </a:ln>
              <a:solidFill>
                <a:schemeClr val="accent3">
                  <a:lumMod val="50000"/>
                </a:schemeClr>
              </a:solidFill>
              <a:effectLst/>
              <a:uLnTx/>
              <a:uFillTx/>
              <a:latin typeface="Candara" panose="020E0502030303020204" pitchFamily="34" charset="0"/>
            </a:endParaRPr>
          </a:p>
        </p:txBody>
      </p:sp>
      <p:sp>
        <p:nvSpPr>
          <p:cNvPr id="21" name="Rectangle 20">
            <a:extLst>
              <a:ext uri="{FF2B5EF4-FFF2-40B4-BE49-F238E27FC236}">
                <a16:creationId xmlns:a16="http://schemas.microsoft.com/office/drawing/2014/main" id="{445D0739-5008-409D-969E-3F525EE85202}"/>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284562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160D9D-28B7-42BE-90CC-73592815EDC7}"/>
              </a:ext>
            </a:extLst>
          </p:cNvPr>
          <p:cNvSpPr/>
          <p:nvPr/>
        </p:nvSpPr>
        <p:spPr>
          <a:xfrm>
            <a:off x="663865"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2" name="Rectangle 1"/>
          <p:cNvSpPr/>
          <p:nvPr/>
        </p:nvSpPr>
        <p:spPr>
          <a:xfrm>
            <a:off x="525881" y="1760293"/>
            <a:ext cx="5570120" cy="4358116"/>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ndara"/>
                <a:ea typeface="+mn-ea"/>
                <a:cs typeface="Candara"/>
              </a:rPr>
              <a:t>According to Adam Smith’s Wealth of Nations, there are 4 basic principles or canons that should underscore a good tax administration, namely: </a:t>
            </a:r>
          </a:p>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ndara"/>
                <a:ea typeface="+mn-ea"/>
                <a:cs typeface="Candara"/>
              </a:rPr>
              <a:t> </a:t>
            </a:r>
          </a:p>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Equality or Ability:</a:t>
            </a:r>
            <a:r>
              <a:rPr kumimoji="0" lang="en-GB" sz="1400" b="0" i="0" u="none" strike="noStrike" kern="1200" cap="none" spc="0" normalizeH="0" baseline="0" noProof="0" dirty="0">
                <a:ln>
                  <a:noFill/>
                </a:ln>
                <a:solidFill>
                  <a:prstClr val="black"/>
                </a:solidFill>
                <a:effectLst/>
                <a:uLnTx/>
                <a:uFillTx/>
                <a:latin typeface="Candara"/>
                <a:ea typeface="+mn-ea"/>
                <a:cs typeface="Candara"/>
              </a:rPr>
              <a:t> The subject of every State ought to contribute towards the support of the government as early as possible in proportion to their respective abilities that is in proportion to the revenue which they respectively enjoy under the protection of the State.</a:t>
            </a:r>
          </a:p>
          <a:p>
            <a:pPr marL="0" marR="0" lvl="0" indent="0" algn="just" defTabSz="914400" rtl="0" eaLnBrk="1" fontAlgn="auto" latinLnBrk="0" hangingPunct="1">
              <a:lnSpc>
                <a:spcPct val="9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Certainty: </a:t>
            </a:r>
            <a:r>
              <a:rPr kumimoji="0" lang="en-GB" sz="1400" b="0" i="0" u="none" strike="noStrike" kern="1200" cap="none" spc="0" normalizeH="0" baseline="0" noProof="0" dirty="0">
                <a:ln>
                  <a:noFill/>
                </a:ln>
                <a:solidFill>
                  <a:prstClr val="black"/>
                </a:solidFill>
                <a:effectLst/>
                <a:uLnTx/>
                <a:uFillTx/>
                <a:latin typeface="Candara"/>
                <a:ea typeface="+mn-ea"/>
                <a:cs typeface="Candara"/>
              </a:rPr>
              <a:t>The tax which each individual is bound to pay ought to be certain and not arbitrary. The time of payment, the manner of payment, the quantity to be paid all ought to be clear and plain to the contributor and to every other person.</a:t>
            </a:r>
          </a:p>
          <a:p>
            <a:pPr marL="0" marR="0" lvl="0" indent="0" algn="just" defTabSz="914400" rtl="0" eaLnBrk="1" fontAlgn="auto" latinLnBrk="0" hangingPunct="1">
              <a:lnSpc>
                <a:spcPct val="9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Convenience: </a:t>
            </a:r>
            <a:r>
              <a:rPr kumimoji="0" lang="en-GB" sz="1400" b="0" i="0" u="none" strike="noStrike" kern="1200" cap="none" spc="0" normalizeH="0" baseline="0" noProof="0" dirty="0">
                <a:ln>
                  <a:noFill/>
                </a:ln>
                <a:solidFill>
                  <a:prstClr val="black"/>
                </a:solidFill>
                <a:effectLst/>
                <a:uLnTx/>
                <a:uFillTx/>
                <a:latin typeface="Candara"/>
                <a:ea typeface="+mn-ea"/>
                <a:cs typeface="Candara"/>
              </a:rPr>
              <a:t>Every tax ought to be levied at the time or in the manner in which it is most likely to be convenient for the contributor to pay it.</a:t>
            </a:r>
          </a:p>
          <a:p>
            <a:pPr marL="0" marR="0" lvl="0" indent="0" algn="just" defTabSz="914400" rtl="0" eaLnBrk="1" fontAlgn="auto" latinLnBrk="0" hangingPunct="1">
              <a:lnSpc>
                <a:spcPct val="9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Economy:</a:t>
            </a:r>
            <a:r>
              <a:rPr kumimoji="0" lang="en-GB" sz="1400" b="0" i="0" u="none" strike="noStrike" kern="1200" cap="none" spc="0" normalizeH="0" baseline="0" noProof="0" dirty="0">
                <a:ln>
                  <a:noFill/>
                </a:ln>
                <a:solidFill>
                  <a:prstClr val="black"/>
                </a:solidFill>
                <a:effectLst/>
                <a:uLnTx/>
                <a:uFillTx/>
                <a:latin typeface="Candara"/>
                <a:ea typeface="+mn-ea"/>
                <a:cs typeface="Candara"/>
              </a:rPr>
              <a:t> Every tax is to be so contrived as both to take out and keep out of the pockets of the people as little as possible over and above what it brings into the public treasury of the State.</a:t>
            </a:r>
          </a:p>
        </p:txBody>
      </p:sp>
      <p:sp>
        <p:nvSpPr>
          <p:cNvPr id="9" name="Rectangle 8"/>
          <p:cNvSpPr/>
          <p:nvPr/>
        </p:nvSpPr>
        <p:spPr>
          <a:xfrm>
            <a:off x="1993900" y="1087241"/>
            <a:ext cx="87249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b="1" dirty="0">
                <a:solidFill>
                  <a:srgbClr val="C00000"/>
                </a:solidFill>
                <a:latin typeface="Candara"/>
              </a:rPr>
              <a:t>CANONS OF TAXATION AND TAXPAYER COMPLIANCE</a:t>
            </a:r>
          </a:p>
        </p:txBody>
      </p:sp>
      <p:sp>
        <p:nvSpPr>
          <p:cNvPr id="3" name="Rectangle 2"/>
          <p:cNvSpPr/>
          <p:nvPr/>
        </p:nvSpPr>
        <p:spPr>
          <a:xfrm>
            <a:off x="263352" y="6381328"/>
            <a:ext cx="5897205" cy="346249"/>
          </a:xfrm>
          <a:prstGeom prst="rect">
            <a:avLst/>
          </a:prstGeom>
        </p:spPr>
        <p:txBody>
          <a:bodyPr wrap="non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ndara"/>
                <a:ea typeface="+mn-ea"/>
                <a:cs typeface="Candara"/>
              </a:rPr>
              <a:t>See </a:t>
            </a:r>
            <a:r>
              <a:rPr kumimoji="0" lang="en-GB" sz="1800" b="0" i="1" u="sng" strike="noStrike" kern="1200" cap="none" spc="0" normalizeH="0" baseline="0" noProof="0" dirty="0">
                <a:ln>
                  <a:noFill/>
                </a:ln>
                <a:solidFill>
                  <a:prstClr val="black"/>
                </a:solidFill>
                <a:effectLst/>
                <a:uLnTx/>
                <a:uFillTx/>
                <a:latin typeface="Candara"/>
                <a:ea typeface="+mn-ea"/>
                <a:cs typeface="Candara"/>
                <a:hlinkClick r:id="rId3"/>
              </a:rPr>
              <a:t>http://economicsconcepts.com/canons_of_taxation.htm</a:t>
            </a:r>
            <a:endParaRPr kumimoji="0" lang="en-GB" sz="1800" b="0" i="0" u="none" strike="noStrike" kern="1200" cap="none" spc="0" normalizeH="0" baseline="0" noProof="0" dirty="0">
              <a:ln>
                <a:noFill/>
              </a:ln>
              <a:solidFill>
                <a:prstClr val="black"/>
              </a:solidFill>
              <a:effectLst/>
              <a:uLnTx/>
              <a:uFillTx/>
              <a:latin typeface="Candara"/>
              <a:ea typeface="+mn-ea"/>
              <a:cs typeface="Candara"/>
            </a:endParaRPr>
          </a:p>
        </p:txBody>
      </p:sp>
      <p:sp>
        <p:nvSpPr>
          <p:cNvPr id="6" name="Rectangle 5">
            <a:extLst>
              <a:ext uri="{FF2B5EF4-FFF2-40B4-BE49-F238E27FC236}">
                <a16:creationId xmlns:a16="http://schemas.microsoft.com/office/drawing/2014/main" id="{EAA965EE-21B1-457E-B615-4C79582C61BF}"/>
              </a:ext>
            </a:extLst>
          </p:cNvPr>
          <p:cNvSpPr/>
          <p:nvPr/>
        </p:nvSpPr>
        <p:spPr>
          <a:xfrm>
            <a:off x="6701756" y="1741920"/>
            <a:ext cx="4772849" cy="418576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ndara"/>
                <a:ea typeface="+mn-ea"/>
                <a:cs typeface="Candara"/>
              </a:rPr>
              <a:t>Five other canons have been developed over the years to include: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ndara"/>
                <a:ea typeface="+mn-ea"/>
                <a:cs typeface="Candara"/>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Productivity:</a:t>
            </a:r>
            <a:r>
              <a:rPr kumimoji="0" lang="en-GB" sz="1400" b="0" i="0" u="none" strike="noStrike" kern="1200" cap="none" spc="0" normalizeH="0" baseline="0" noProof="0" dirty="0">
                <a:ln>
                  <a:noFill/>
                </a:ln>
                <a:solidFill>
                  <a:prstClr val="black"/>
                </a:solidFill>
                <a:effectLst/>
                <a:uLnTx/>
                <a:uFillTx/>
                <a:latin typeface="Candara"/>
                <a:ea typeface="+mn-ea"/>
                <a:cs typeface="Candara"/>
              </a:rPr>
              <a:t> This emphasises that a tax should bring in a substantial amount of money to the State.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Elasticity: </a:t>
            </a:r>
            <a:r>
              <a:rPr kumimoji="0" lang="en-GB" sz="1400" b="0" i="0" u="none" strike="noStrike" kern="1200" cap="none" spc="0" normalizeH="0" baseline="0" noProof="0" dirty="0">
                <a:ln>
                  <a:noFill/>
                </a:ln>
                <a:solidFill>
                  <a:prstClr val="black"/>
                </a:solidFill>
                <a:effectLst/>
                <a:uLnTx/>
                <a:uFillTx/>
                <a:latin typeface="Candara"/>
                <a:ea typeface="+mn-ea"/>
                <a:cs typeface="Candara"/>
              </a:rPr>
              <a:t>This emphasises that tax should automatically bring in more revenue as the country’s population or income increases.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Simplicity: </a:t>
            </a:r>
            <a:r>
              <a:rPr kumimoji="0" lang="en-GB" sz="1400" b="0" i="0" u="none" strike="noStrike" kern="1200" cap="none" spc="0" normalizeH="0" baseline="0" noProof="0" dirty="0">
                <a:ln>
                  <a:noFill/>
                </a:ln>
                <a:solidFill>
                  <a:prstClr val="black"/>
                </a:solidFill>
                <a:effectLst/>
                <a:uLnTx/>
                <a:uFillTx/>
                <a:latin typeface="Candara"/>
                <a:ea typeface="+mn-ea"/>
                <a:cs typeface="Candara"/>
              </a:rPr>
              <a:t>This emphasises that tax should be simple otherwise there will be confusion and, worse still, corruption.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Variety: </a:t>
            </a:r>
            <a:r>
              <a:rPr kumimoji="0" lang="en-GB" sz="1400" b="0" i="0" u="none" strike="noStrike" kern="1200" cap="none" spc="0" normalizeH="0" baseline="0" noProof="0" dirty="0">
                <a:ln>
                  <a:noFill/>
                </a:ln>
                <a:solidFill>
                  <a:prstClr val="black"/>
                </a:solidFill>
                <a:effectLst/>
                <a:uLnTx/>
                <a:uFillTx/>
                <a:latin typeface="Candara"/>
                <a:ea typeface="+mn-ea"/>
                <a:cs typeface="Candara"/>
              </a:rPr>
              <a:t>This emphasises that the tax system of a country should be diversified, hence, broad-based.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ndara"/>
              <a:ea typeface="+mn-ea"/>
              <a:cs typeface="Candar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ndara"/>
                <a:ea typeface="+mn-ea"/>
                <a:cs typeface="Candara"/>
              </a:rPr>
              <a:t>Canon of Flexibility: </a:t>
            </a:r>
            <a:r>
              <a:rPr kumimoji="0" lang="en-GB" sz="1400" b="0" i="0" u="none" strike="noStrike" kern="1200" cap="none" spc="0" normalizeH="0" baseline="0" noProof="0" dirty="0">
                <a:ln>
                  <a:noFill/>
                </a:ln>
                <a:solidFill>
                  <a:prstClr val="black"/>
                </a:solidFill>
                <a:effectLst/>
                <a:uLnTx/>
                <a:uFillTx/>
                <a:latin typeface="Candara"/>
                <a:ea typeface="+mn-ea"/>
                <a:cs typeface="Candara"/>
              </a:rPr>
              <a:t>This connotes the absence of rigidity in the tax system.</a:t>
            </a:r>
          </a:p>
        </p:txBody>
      </p:sp>
    </p:spTree>
    <p:extLst>
      <p:ext uri="{BB962C8B-B14F-4D97-AF65-F5344CB8AC3E}">
        <p14:creationId xmlns:p14="http://schemas.microsoft.com/office/powerpoint/2010/main" val="196461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55C3AD-2258-415F-849B-78CD2EE937AA}"/>
              </a:ext>
            </a:extLst>
          </p:cNvPr>
          <p:cNvSpPr/>
          <p:nvPr/>
        </p:nvSpPr>
        <p:spPr>
          <a:xfrm>
            <a:off x="281396" y="1902612"/>
            <a:ext cx="11758204" cy="4524315"/>
          </a:xfrm>
          <a:prstGeom prst="rect">
            <a:avLst/>
          </a:prstGeom>
          <a:solidFill>
            <a:schemeClr val="bg1">
              <a:lumMod val="95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1" dirty="0">
                <a:solidFill>
                  <a:prstClr val="black"/>
                </a:solidFill>
                <a:latin typeface="Candara" panose="020E0502030303020204" pitchFamily="34" charset="0"/>
              </a:rPr>
              <a:t>T</a:t>
            </a:r>
            <a:r>
              <a:rPr kumimoji="0" lang="en-GB" sz="1600" b="1" i="0" u="none" strike="noStrike" kern="1200" cap="none" spc="0" normalizeH="0" baseline="0" noProof="0" dirty="0" err="1">
                <a:ln>
                  <a:noFill/>
                </a:ln>
                <a:solidFill>
                  <a:prstClr val="black"/>
                </a:solidFill>
                <a:effectLst/>
                <a:uLnTx/>
                <a:uFillTx/>
                <a:latin typeface="Candara" panose="020E0502030303020204" pitchFamily="34" charset="0"/>
                <a:ea typeface="+mn-ea"/>
                <a:cs typeface="+mn-cs"/>
              </a:rPr>
              <a:t>ax</a:t>
            </a:r>
            <a:r>
              <a:rPr kumimoji="0" lang="en-GB" sz="16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 authorities at all levels should  administer their mandates in accordance with the following</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a:t>
            </a:r>
            <a:endParaRPr kumimoji="0" lang="en-GB" sz="16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1" i="0" u="none" strike="noStrike" kern="1200" cap="none" spc="0" normalizeH="0" baseline="0" noProof="0" dirty="0">
                <a:ln>
                  <a:noFill/>
                </a:ln>
                <a:solidFill>
                  <a:srgbClr val="9BBB59">
                    <a:lumMod val="50000"/>
                  </a:srgbClr>
                </a:solidFill>
                <a:effectLst/>
                <a:uLnTx/>
                <a:uFillTx/>
                <a:latin typeface="Candara" panose="020E0502030303020204" pitchFamily="34" charset="0"/>
                <a:ea typeface="+mn-ea"/>
                <a:cs typeface="+mn-cs"/>
              </a:rPr>
              <a:t>Registration of Taxable Persons: </a:t>
            </a:r>
            <a:r>
              <a:rPr kumimoji="0" lang="en-GB" sz="16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I</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f you do not have an accurate list of taxpayers, it is difficult to plan, assess, collect and deter non-compliance. Part of registration is getting, understanding and using data to devise handling strategies for different taxpayers and their businesses.</a:t>
            </a:r>
          </a:p>
          <a:p>
            <a:pPr marR="0" lvl="0" algn="just" defTabSz="914400" rtl="0" eaLnBrk="1" fontAlgn="auto" latinLnBrk="0" hangingPunct="1">
              <a:lnSpc>
                <a:spcPct val="100000"/>
              </a:lnSpc>
              <a:spcBef>
                <a:spcPts val="0"/>
              </a:spcBef>
              <a:spcAft>
                <a:spcPts val="0"/>
              </a:spcAft>
              <a:buClrTx/>
              <a:buSzTx/>
              <a:tabLst/>
              <a:defRPr/>
            </a:pPr>
            <a:endPar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1" i="0" u="none" strike="noStrike" kern="1200" cap="none" spc="0" normalizeH="0" baseline="0" noProof="0" dirty="0">
                <a:ln>
                  <a:noFill/>
                </a:ln>
                <a:solidFill>
                  <a:srgbClr val="9BBB59">
                    <a:lumMod val="50000"/>
                  </a:srgbClr>
                </a:solidFill>
                <a:effectLst/>
                <a:uLnTx/>
                <a:uFillTx/>
                <a:latin typeface="Candara" panose="020E0502030303020204" pitchFamily="34" charset="0"/>
                <a:ea typeface="+mn-ea"/>
                <a:cs typeface="+mn-cs"/>
              </a:rPr>
              <a:t>Tax Compliance: </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This is best achieved by making it easy to pay, knowing what to pay and why you are paying. Efforts need to be made to drive voluntary compliance so scarce resources can be focused on the non-compliant. Adopting a compliance risk management approach helps to prioritise effort and resource allocation more effectively and efficiently.</a:t>
            </a:r>
          </a:p>
          <a:p>
            <a:pPr marR="0" lvl="0" algn="just" defTabSz="914400" rtl="0" eaLnBrk="1" fontAlgn="auto" latinLnBrk="0" hangingPunct="1">
              <a:lnSpc>
                <a:spcPct val="100000"/>
              </a:lnSpc>
              <a:spcBef>
                <a:spcPts val="0"/>
              </a:spcBef>
              <a:spcAft>
                <a:spcPts val="0"/>
              </a:spcAft>
              <a:buClrTx/>
              <a:buSzTx/>
              <a:tabLst/>
              <a:defRPr/>
            </a:pPr>
            <a:endPar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1" i="0" u="none" strike="noStrike" kern="1200" cap="none" spc="0" normalizeH="0" baseline="0" noProof="0" dirty="0">
                <a:ln>
                  <a:noFill/>
                </a:ln>
                <a:solidFill>
                  <a:srgbClr val="9BBB59">
                    <a:lumMod val="50000"/>
                  </a:srgbClr>
                </a:solidFill>
                <a:effectLst/>
                <a:uLnTx/>
                <a:uFillTx/>
                <a:latin typeface="Candara" panose="020E0502030303020204" pitchFamily="34" charset="0"/>
                <a:ea typeface="+mn-ea"/>
                <a:cs typeface="+mn-cs"/>
              </a:rPr>
              <a:t>Efficiency of Administration: </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There should be clear processes, trained staff and logistics to support tax education and if necessary enforcement actions.</a:t>
            </a:r>
          </a:p>
          <a:p>
            <a:pPr marR="0" lvl="0" algn="just" defTabSz="914400" rtl="0" eaLnBrk="1" fontAlgn="auto" latinLnBrk="0" hangingPunct="1">
              <a:lnSpc>
                <a:spcPct val="100000"/>
              </a:lnSpc>
              <a:spcBef>
                <a:spcPts val="0"/>
              </a:spcBef>
              <a:spcAft>
                <a:spcPts val="0"/>
              </a:spcAft>
              <a:buClrTx/>
              <a:buSzTx/>
              <a:tabLst/>
              <a:defRPr/>
            </a:pPr>
            <a:endPar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1" i="0" u="none" strike="noStrike" kern="1200" cap="none" spc="0" normalizeH="0" baseline="0" noProof="0" dirty="0">
                <a:ln>
                  <a:noFill/>
                </a:ln>
                <a:solidFill>
                  <a:srgbClr val="9BBB59">
                    <a:lumMod val="50000"/>
                  </a:srgbClr>
                </a:solidFill>
                <a:effectLst/>
                <a:uLnTx/>
                <a:uFillTx/>
                <a:latin typeface="Candara" panose="020E0502030303020204" pitchFamily="34" charset="0"/>
                <a:ea typeface="+mn-ea"/>
                <a:cs typeface="+mn-cs"/>
              </a:rPr>
              <a:t>Technology and Tax Intelligence: </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All sectors of government have key taxpayer information and this should be shared and leveraged on to increase collection and compliance. </a:t>
            </a:r>
            <a:r>
              <a:rPr kumimoji="0" lang="en-GB" sz="16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Data is the new king</a:t>
            </a:r>
            <a:r>
              <a:rPr lang="en-GB" sz="1600" b="1" dirty="0">
                <a:solidFill>
                  <a:prstClr val="black"/>
                </a:solidFill>
                <a:latin typeface="Candara" panose="020E0502030303020204" pitchFamily="34" charset="0"/>
              </a:rPr>
              <a:t>,</a:t>
            </a:r>
            <a:r>
              <a:rPr kumimoji="0" lang="en-GB" sz="16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 </a:t>
            </a:r>
            <a:r>
              <a:rPr lang="en-GB" sz="1600" b="1" dirty="0">
                <a:solidFill>
                  <a:prstClr val="black"/>
                </a:solidFill>
                <a:latin typeface="Candara" panose="020E0502030303020204" pitchFamily="34" charset="0"/>
              </a:rPr>
              <a:t>u</a:t>
            </a:r>
            <a:r>
              <a:rPr kumimoji="0" lang="en-GB" sz="16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se it</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a:t>
            </a:r>
          </a:p>
          <a:p>
            <a:pPr marR="0" lvl="0" algn="just" defTabSz="914400" rtl="0" eaLnBrk="1" fontAlgn="auto" latinLnBrk="0" hangingPunct="1">
              <a:lnSpc>
                <a:spcPct val="100000"/>
              </a:lnSpc>
              <a:spcBef>
                <a:spcPts val="0"/>
              </a:spcBef>
              <a:spcAft>
                <a:spcPts val="0"/>
              </a:spcAft>
              <a:buClrTx/>
              <a:buSzTx/>
              <a:tabLst/>
              <a:defRPr/>
            </a:pPr>
            <a:endPar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1" i="0" u="none" strike="noStrike" kern="1200" cap="none" spc="0" normalizeH="0" baseline="0" noProof="0" dirty="0">
                <a:ln>
                  <a:noFill/>
                </a:ln>
                <a:solidFill>
                  <a:srgbClr val="9BBB59">
                    <a:lumMod val="50000"/>
                  </a:srgbClr>
                </a:solidFill>
                <a:effectLst/>
                <a:uLnTx/>
                <a:uFillTx/>
                <a:latin typeface="Candara" panose="020E0502030303020204" pitchFamily="34" charset="0"/>
                <a:ea typeface="+mn-ea"/>
                <a:cs typeface="+mn-cs"/>
              </a:rPr>
              <a:t>Dispute Resolution: </a:t>
            </a:r>
            <a:r>
              <a:rPr kumimoji="0" lang="en-GB" sz="16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rPr>
              <a:t>In tax and revenue matters, there will always be disagreements of what should be, or has been paid and to resolve these and deter non-compliance there must be clear dispute resolution process both administrative and if necessary, by legal route.</a:t>
            </a:r>
          </a:p>
        </p:txBody>
      </p:sp>
      <p:sp>
        <p:nvSpPr>
          <p:cNvPr id="3" name="Rectangle 2">
            <a:extLst>
              <a:ext uri="{FF2B5EF4-FFF2-40B4-BE49-F238E27FC236}">
                <a16:creationId xmlns:a16="http://schemas.microsoft.com/office/drawing/2014/main" id="{C2284EDE-C98E-4BD0-870C-B8AA5CA7403D}"/>
              </a:ext>
            </a:extLst>
          </p:cNvPr>
          <p:cNvSpPr/>
          <p:nvPr/>
        </p:nvSpPr>
        <p:spPr>
          <a:xfrm>
            <a:off x="1803926" y="1425958"/>
            <a:ext cx="8978181"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TAX ADMINISTRATION IS A MAJOR KEY TO UNLOCK REVENUES</a:t>
            </a:r>
            <a:endParaRPr kumimoji="0" lang="en-US"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endParaRPr>
          </a:p>
        </p:txBody>
      </p:sp>
      <p:sp>
        <p:nvSpPr>
          <p:cNvPr id="7" name="Rectangle 6">
            <a:extLst>
              <a:ext uri="{FF2B5EF4-FFF2-40B4-BE49-F238E27FC236}">
                <a16:creationId xmlns:a16="http://schemas.microsoft.com/office/drawing/2014/main" id="{4625F6C6-60BF-4EBA-807F-37D834CB7BF9}"/>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Tree>
    <p:extLst>
      <p:ext uri="{BB962C8B-B14F-4D97-AF65-F5344CB8AC3E}">
        <p14:creationId xmlns:p14="http://schemas.microsoft.com/office/powerpoint/2010/main" val="45940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284EDE-C98E-4BD0-870C-B8AA5CA7403D}"/>
              </a:ext>
            </a:extLst>
          </p:cNvPr>
          <p:cNvSpPr/>
          <p:nvPr/>
        </p:nvSpPr>
        <p:spPr>
          <a:xfrm>
            <a:off x="1606907" y="1066008"/>
            <a:ext cx="8978181"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FINANCE ACT 2019 CHANGES OF RELEVANCE TO STATES</a:t>
            </a:r>
            <a:endParaRPr kumimoji="0" lang="en-US"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endParaRPr>
          </a:p>
        </p:txBody>
      </p:sp>
      <p:sp>
        <p:nvSpPr>
          <p:cNvPr id="7" name="Rectangle 6">
            <a:extLst>
              <a:ext uri="{FF2B5EF4-FFF2-40B4-BE49-F238E27FC236}">
                <a16:creationId xmlns:a16="http://schemas.microsoft.com/office/drawing/2014/main" id="{4625F6C6-60BF-4EBA-807F-37D834CB7BF9}"/>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11" name="TextBox 10">
            <a:extLst>
              <a:ext uri="{FF2B5EF4-FFF2-40B4-BE49-F238E27FC236}">
                <a16:creationId xmlns:a16="http://schemas.microsoft.com/office/drawing/2014/main" id="{1890EADA-5A8E-40A0-8184-DD122EBE6366}"/>
              </a:ext>
            </a:extLst>
          </p:cNvPr>
          <p:cNvSpPr txBox="1"/>
          <p:nvPr/>
        </p:nvSpPr>
        <p:spPr>
          <a:xfrm>
            <a:off x="239699" y="1710598"/>
            <a:ext cx="11712599" cy="4708981"/>
          </a:xfrm>
          <a:prstGeom prst="rect">
            <a:avLst/>
          </a:prstGeom>
          <a:noFill/>
        </p:spPr>
        <p:txBody>
          <a:bodyPr wrap="square">
            <a:spAutoFit/>
          </a:bodyPr>
          <a:lstStyle/>
          <a:p>
            <a:pPr marL="285750" indent="-285750" algn="just">
              <a:buFont typeface="Wingdings" panose="05000000000000000000" pitchFamily="2" charset="2"/>
              <a:buChar char="q"/>
            </a:pPr>
            <a:r>
              <a:rPr lang="en-GB" sz="2000" b="1" dirty="0">
                <a:latin typeface="Candara" panose="020E0502030303020204" pitchFamily="34" charset="0"/>
              </a:rPr>
              <a:t>Tax Identification Number (TIN): </a:t>
            </a:r>
            <a:r>
              <a:rPr lang="en-GB" sz="2000" dirty="0">
                <a:latin typeface="Candara" panose="020E0502030303020204" pitchFamily="34" charset="0"/>
              </a:rPr>
              <a:t>Every individual is now required to have a TIN to operate a bank account for business purposes and in the event of pre-existing account holders; they are required to obtain a TIN</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b="1" dirty="0">
                <a:latin typeface="Candara" panose="020E0502030303020204" pitchFamily="34" charset="0"/>
              </a:rPr>
              <a:t>Commencement and Cessation Rules: </a:t>
            </a:r>
            <a:r>
              <a:rPr lang="en-GB" sz="2000" dirty="0">
                <a:latin typeface="Candara" panose="020E0502030303020204" pitchFamily="34" charset="0"/>
              </a:rPr>
              <a:t>Revised the basis of taxation for individuals during commencement or cessation of business for Personal Income Tax. The amendment effectively eliminates possible double taxation during commencement or non taxation during cessation. Rather, taxation will be based on the relevant accounting period of such business without any gap or overlap.</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b="1" dirty="0">
                <a:latin typeface="Candara" panose="020E0502030303020204" pitchFamily="34" charset="0"/>
              </a:rPr>
              <a:t>Deletion of the Provisions Granting Children and Dependent Relative Allowances and Life Assurance Premium Relief</a:t>
            </a:r>
            <a:r>
              <a:rPr lang="en-GB" sz="2000" b="1" baseline="30000" dirty="0">
                <a:latin typeface="Candara" panose="020E0502030303020204" pitchFamily="34" charset="0"/>
              </a:rPr>
              <a:t> </a:t>
            </a:r>
            <a:r>
              <a:rPr lang="en-GB" sz="2000" baseline="30000" dirty="0">
                <a:latin typeface="Candara" panose="020E0502030303020204" pitchFamily="34" charset="0"/>
              </a:rPr>
              <a:t>1</a:t>
            </a:r>
            <a:r>
              <a:rPr lang="en-GB" sz="2000" dirty="0">
                <a:latin typeface="Candara" panose="020E0502030303020204" pitchFamily="34" charset="0"/>
              </a:rPr>
              <a:t>. This amendment seeks to resolve the controversies surrounding the entitlement of chargeable persons to children and dependent relative allowances in addition to the consolidated relief allowance granted under the PITA. </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b="1" dirty="0">
                <a:latin typeface="Candara" panose="020E0502030303020204" pitchFamily="34" charset="0"/>
              </a:rPr>
              <a:t>Clarification that a Notice of Objection Submitted via Electronic E-mail will be Considered Valid.</a:t>
            </a:r>
          </a:p>
        </p:txBody>
      </p:sp>
      <p:sp>
        <p:nvSpPr>
          <p:cNvPr id="6" name="TextBox 5">
            <a:extLst>
              <a:ext uri="{FF2B5EF4-FFF2-40B4-BE49-F238E27FC236}">
                <a16:creationId xmlns:a16="http://schemas.microsoft.com/office/drawing/2014/main" id="{E26BBF08-0E56-48BF-8EE8-481D327609B3}"/>
              </a:ext>
            </a:extLst>
          </p:cNvPr>
          <p:cNvSpPr txBox="1"/>
          <p:nvPr/>
        </p:nvSpPr>
        <p:spPr>
          <a:xfrm>
            <a:off x="0" y="6492101"/>
            <a:ext cx="10009201" cy="276999"/>
          </a:xfrm>
          <a:prstGeom prst="rect">
            <a:avLst/>
          </a:prstGeom>
          <a:noFill/>
        </p:spPr>
        <p:txBody>
          <a:bodyPr wrap="square">
            <a:spAutoFit/>
          </a:bodyPr>
          <a:lstStyle/>
          <a:p>
            <a:pPr algn="just"/>
            <a:r>
              <a:rPr lang="en-GB" baseline="30000" dirty="0">
                <a:solidFill>
                  <a:prstClr val="black"/>
                </a:solidFill>
                <a:latin typeface="Candara" panose="020E0502030303020204" pitchFamily="34" charset="0"/>
              </a:rPr>
              <a:t>[</a:t>
            </a:r>
            <a:r>
              <a:rPr kumimoji="0" lang="en-GB" sz="1800" b="0" i="0" u="none" strike="noStrike" kern="1200" cap="none" spc="0" normalizeH="0" baseline="30000" noProof="0" dirty="0">
                <a:ln>
                  <a:noFill/>
                </a:ln>
                <a:solidFill>
                  <a:prstClr val="black"/>
                </a:solidFill>
                <a:effectLst/>
                <a:uLnTx/>
                <a:uFillTx/>
                <a:latin typeface="Candara" panose="020E0502030303020204" pitchFamily="34" charset="0"/>
              </a:rPr>
              <a:t>1]  the reference to life assurance premium was corrected in FA 2020 - </a:t>
            </a:r>
            <a:r>
              <a:rPr lang="en-GB" baseline="30000" dirty="0">
                <a:solidFill>
                  <a:prstClr val="black"/>
                </a:solidFill>
                <a:latin typeface="Candara" panose="020E0502030303020204" pitchFamily="34" charset="0"/>
              </a:rPr>
              <a:t>Inclusion of life assurance premium as a relief claimed in writing. </a:t>
            </a:r>
          </a:p>
        </p:txBody>
      </p:sp>
    </p:spTree>
    <p:extLst>
      <p:ext uri="{BB962C8B-B14F-4D97-AF65-F5344CB8AC3E}">
        <p14:creationId xmlns:p14="http://schemas.microsoft.com/office/powerpoint/2010/main" val="3527121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284EDE-C98E-4BD0-870C-B8AA5CA7403D}"/>
              </a:ext>
            </a:extLst>
          </p:cNvPr>
          <p:cNvSpPr/>
          <p:nvPr/>
        </p:nvSpPr>
        <p:spPr>
          <a:xfrm>
            <a:off x="2308193" y="952141"/>
            <a:ext cx="8978181"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rPr>
              <a:t>FINANCE ACT 2020 CHANGES OF RELEVANCE TO STATES</a:t>
            </a:r>
            <a:endParaRPr kumimoji="0" lang="en-US" sz="2400" b="1" i="0" u="none" strike="noStrike" kern="1200" cap="none" spc="0" normalizeH="0" baseline="0" noProof="0" dirty="0">
              <a:ln>
                <a:noFill/>
              </a:ln>
              <a:solidFill>
                <a:srgbClr val="C00000"/>
              </a:solidFill>
              <a:effectLst/>
              <a:uLnTx/>
              <a:uFillTx/>
              <a:latin typeface="Candara" panose="020E0502030303020204" pitchFamily="34" charset="0"/>
              <a:ea typeface="+mn-ea"/>
              <a:cs typeface="+mn-cs"/>
            </a:endParaRPr>
          </a:p>
        </p:txBody>
      </p:sp>
      <p:sp>
        <p:nvSpPr>
          <p:cNvPr id="7" name="Rectangle 6">
            <a:extLst>
              <a:ext uri="{FF2B5EF4-FFF2-40B4-BE49-F238E27FC236}">
                <a16:creationId xmlns:a16="http://schemas.microsoft.com/office/drawing/2014/main" id="{4625F6C6-60BF-4EBA-807F-37D834CB7BF9}"/>
              </a:ext>
            </a:extLst>
          </p:cNvPr>
          <p:cNvSpPr/>
          <p:nvPr/>
        </p:nvSpPr>
        <p:spPr>
          <a:xfrm>
            <a:off x="542901" y="1097638"/>
            <a:ext cx="1124113"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ndara"/>
                <a:ea typeface="+mn-ea"/>
                <a:cs typeface="Candara"/>
              </a:rPr>
              <a:t>HelpDesk</a:t>
            </a:r>
            <a:endParaRPr kumimoji="0" lang="en-US" sz="1800" b="1" i="0" u="none" strike="noStrike" kern="1200" cap="none" spc="0" normalizeH="0" baseline="0" noProof="0" dirty="0">
              <a:ln>
                <a:noFill/>
              </a:ln>
              <a:solidFill>
                <a:prstClr val="black"/>
              </a:solidFill>
              <a:effectLst/>
              <a:uLnTx/>
              <a:uFillTx/>
              <a:latin typeface="Candara"/>
              <a:ea typeface="+mn-ea"/>
              <a:cs typeface="Candara"/>
            </a:endParaRPr>
          </a:p>
        </p:txBody>
      </p:sp>
      <p:sp>
        <p:nvSpPr>
          <p:cNvPr id="11" name="TextBox 10">
            <a:extLst>
              <a:ext uri="{FF2B5EF4-FFF2-40B4-BE49-F238E27FC236}">
                <a16:creationId xmlns:a16="http://schemas.microsoft.com/office/drawing/2014/main" id="{1890EADA-5A8E-40A0-8184-DD122EBE6366}"/>
              </a:ext>
            </a:extLst>
          </p:cNvPr>
          <p:cNvSpPr txBox="1"/>
          <p:nvPr/>
        </p:nvSpPr>
        <p:spPr>
          <a:xfrm>
            <a:off x="190500" y="1570898"/>
            <a:ext cx="11797061" cy="4801314"/>
          </a:xfrm>
          <a:prstGeom prst="rect">
            <a:avLst/>
          </a:prstGeom>
          <a:noFill/>
        </p:spPr>
        <p:txBody>
          <a:bodyPr wrap="square">
            <a:spAutoFit/>
          </a:bodyPr>
          <a:lstStyle/>
          <a:p>
            <a:pPr marL="285750" indent="-285750" algn="just">
              <a:buFont typeface="Wingdings" panose="05000000000000000000" pitchFamily="2" charset="2"/>
              <a:buChar char="q"/>
            </a:pPr>
            <a:r>
              <a:rPr lang="en-GB" b="1" dirty="0">
                <a:latin typeface="Candara" panose="020E0502030303020204" pitchFamily="34" charset="0"/>
              </a:rPr>
              <a:t>Restriction of the Amount Exempt from CGT for Compensation</a:t>
            </a:r>
            <a:r>
              <a:rPr lang="en-GB" dirty="0">
                <a:latin typeface="Candara" panose="020E0502030303020204" pitchFamily="34" charset="0"/>
              </a:rPr>
              <a:t> for loss of office and deduction and timeline for payment of CGT on compensation for loss of office through PAYE system.  Finance Act, 2020. </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latin typeface="Candara" panose="020E0502030303020204" pitchFamily="34" charset="0"/>
              </a:rPr>
              <a:t>Clarification on Tax Deductibility of Pension or Retirement Contributions.</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latin typeface="Candara" panose="020E0502030303020204" pitchFamily="34" charset="0"/>
              </a:rPr>
              <a:t>Simplification of Commencement and Cessation Rules </a:t>
            </a:r>
            <a:r>
              <a:rPr lang="en-GB" dirty="0">
                <a:latin typeface="Candara" panose="020E0502030303020204" pitchFamily="34" charset="0"/>
              </a:rPr>
              <a:t>and elimination of double taxation or no taxation risks associated with their application. </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latin typeface="Candara" panose="020E0502030303020204" pitchFamily="34" charset="0"/>
              </a:rPr>
              <a:t>Definition of Gross Income </a:t>
            </a:r>
            <a:r>
              <a:rPr lang="en-GB" b="0" i="0" dirty="0">
                <a:solidFill>
                  <a:srgbClr val="000000"/>
                </a:solidFill>
                <a:effectLst/>
                <a:latin typeface="Arial" panose="020B0604020202020204" pitchFamily="34" charset="0"/>
              </a:rPr>
              <a:t>for calculating the Consolidated Relief Allowance (CRA</a:t>
            </a:r>
            <a:r>
              <a:rPr lang="en-GB" b="0" i="0">
                <a:solidFill>
                  <a:srgbClr val="000000"/>
                </a:solidFill>
                <a:effectLst/>
                <a:latin typeface="Arial" panose="020B0604020202020204" pitchFamily="34" charset="0"/>
              </a:rPr>
              <a:t>) was clarified</a:t>
            </a:r>
            <a:endParaRPr lang="en-GB" b="1" dirty="0">
              <a:solidFill>
                <a:srgbClr val="FF0000"/>
              </a:solidFill>
              <a:latin typeface="Candara" panose="020E0502030303020204" pitchFamily="34" charset="0"/>
            </a:endParaRP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latin typeface="Candara" panose="020E0502030303020204" pitchFamily="34" charset="0"/>
              </a:rPr>
              <a:t>Inclusion of Life Assurance Premium </a:t>
            </a:r>
            <a:r>
              <a:rPr lang="en-GB" dirty="0">
                <a:latin typeface="Candara" panose="020E0502030303020204" pitchFamily="34" charset="0"/>
              </a:rPr>
              <a:t>as a relief claimed in writing </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latin typeface="Candara" panose="020E0502030303020204" pitchFamily="34" charset="0"/>
              </a:rPr>
              <a:t>Exemption of Individuals Earning Minimum Wage </a:t>
            </a:r>
            <a:r>
              <a:rPr lang="en-GB" dirty="0">
                <a:latin typeface="Candara" panose="020E0502030303020204" pitchFamily="34" charset="0"/>
              </a:rPr>
              <a:t>and below from income tax  (Employees only).</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latin typeface="Candara" panose="020E0502030303020204" pitchFamily="34" charset="0"/>
              </a:rPr>
              <a:t>Removal of Stamp Duties on Electronic Receipts and Replaced it with the Electronic Money Transfer (EMT) Levy</a:t>
            </a:r>
            <a:r>
              <a:rPr lang="en-GB" dirty="0">
                <a:latin typeface="Candara" panose="020E0502030303020204" pitchFamily="34" charset="0"/>
              </a:rPr>
              <a:t>. along with a sharing formula for the revenue derived from EMT Levy; 15% of the revenue is allocated to the FG and Federal Capital Territory, and the remaining 85% shared amongst the State Governments</a:t>
            </a:r>
          </a:p>
        </p:txBody>
      </p:sp>
    </p:spTree>
    <p:extLst>
      <p:ext uri="{BB962C8B-B14F-4D97-AF65-F5344CB8AC3E}">
        <p14:creationId xmlns:p14="http://schemas.microsoft.com/office/powerpoint/2010/main" val="24484654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7742</TotalTime>
  <Words>2096</Words>
  <Application>Microsoft Office PowerPoint</Application>
  <PresentationFormat>Widescreen</PresentationFormat>
  <Paragraphs>160</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Candara</vt:lpstr>
      <vt:lpstr>Courier New</vt:lpstr>
      <vt:lpstr>Garamond</vt:lpstr>
      <vt:lpstr>Wingdings</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abani</dc:creator>
  <cp:lastModifiedBy>Olanrewaju Ajogbasile</cp:lastModifiedBy>
  <cp:revision>21</cp:revision>
  <dcterms:created xsi:type="dcterms:W3CDTF">2020-06-18T21:02:22Z</dcterms:created>
  <dcterms:modified xsi:type="dcterms:W3CDTF">2021-10-10T11:04:46Z</dcterms:modified>
</cp:coreProperties>
</file>