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2" r:id="rId2"/>
    <p:sldMasterId id="2147483806" r:id="rId3"/>
  </p:sldMasterIdLst>
  <p:notesMasterIdLst>
    <p:notesMasterId r:id="rId12"/>
  </p:notesMasterIdLst>
  <p:sldIdLst>
    <p:sldId id="262" r:id="rId4"/>
    <p:sldId id="2134806308" r:id="rId5"/>
    <p:sldId id="2134806309" r:id="rId6"/>
    <p:sldId id="1019" r:id="rId7"/>
    <p:sldId id="1016" r:id="rId8"/>
    <p:sldId id="1021" r:id="rId9"/>
    <p:sldId id="1022" r:id="rId10"/>
    <p:sldId id="2134806307" r:id="rId11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Chittenden" initials="LC" lastIdx="3" clrIdx="0">
    <p:extLst>
      <p:ext uri="{19B8F6BF-5375-455C-9EA6-DF929625EA0E}">
        <p15:presenceInfo xmlns:p15="http://schemas.microsoft.com/office/powerpoint/2012/main" userId="S-1-5-21-1999794679-926161588-1316858578-15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00FF"/>
    <a:srgbClr val="2706A2"/>
    <a:srgbClr val="920000"/>
    <a:srgbClr val="002E15"/>
    <a:srgbClr val="CCFF33"/>
    <a:srgbClr val="A6F2DE"/>
    <a:srgbClr val="69F729"/>
    <a:srgbClr val="3C7B84"/>
    <a:srgbClr val="140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62363" autoAdjust="0"/>
  </p:normalViewPr>
  <p:slideViewPr>
    <p:cSldViewPr snapToGrid="0">
      <p:cViewPr varScale="1">
        <p:scale>
          <a:sx n="65" d="100"/>
          <a:sy n="65" d="100"/>
        </p:scale>
        <p:origin x="25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mbrone, Mark R (Abuja)" userId="c7de56b8-d31e-45a7-a693-41b4ca7c90a1" providerId="ADAL" clId="{43BD1444-873A-4204-B25B-460FBA4198CC}"/>
    <pc:docChg chg="custSel modSld">
      <pc:chgData name="Giambrone, Mark R (Abuja)" userId="c7de56b8-d31e-45a7-a693-41b4ca7c90a1" providerId="ADAL" clId="{43BD1444-873A-4204-B25B-460FBA4198CC}" dt="2021-10-07T08:28:30.521" v="3" actId="1076"/>
      <pc:docMkLst>
        <pc:docMk/>
      </pc:docMkLst>
      <pc:sldChg chg="modSp mod">
        <pc:chgData name="Giambrone, Mark R (Abuja)" userId="c7de56b8-d31e-45a7-a693-41b4ca7c90a1" providerId="ADAL" clId="{43BD1444-873A-4204-B25B-460FBA4198CC}" dt="2021-10-07T08:28:14.731" v="2" actId="1076"/>
        <pc:sldMkLst>
          <pc:docMk/>
          <pc:sldMk cId="3255623756" sldId="1019"/>
        </pc:sldMkLst>
        <pc:spChg chg="mod">
          <ac:chgData name="Giambrone, Mark R (Abuja)" userId="c7de56b8-d31e-45a7-a693-41b4ca7c90a1" providerId="ADAL" clId="{43BD1444-873A-4204-B25B-460FBA4198CC}" dt="2021-10-07T08:28:14.731" v="2" actId="1076"/>
          <ac:spMkLst>
            <pc:docMk/>
            <pc:sldMk cId="3255623756" sldId="1019"/>
            <ac:spMk id="2" creationId="{00000000-0000-0000-0000-000000000000}"/>
          </ac:spMkLst>
        </pc:spChg>
      </pc:sldChg>
      <pc:sldChg chg="modSp mod">
        <pc:chgData name="Giambrone, Mark R (Abuja)" userId="c7de56b8-d31e-45a7-a693-41b4ca7c90a1" providerId="ADAL" clId="{43BD1444-873A-4204-B25B-460FBA4198CC}" dt="2021-10-07T08:28:30.521" v="3" actId="1076"/>
        <pc:sldMkLst>
          <pc:docMk/>
          <pc:sldMk cId="3777281859" sldId="1022"/>
        </pc:sldMkLst>
        <pc:spChg chg="mod">
          <ac:chgData name="Giambrone, Mark R (Abuja)" userId="c7de56b8-d31e-45a7-a693-41b4ca7c90a1" providerId="ADAL" clId="{43BD1444-873A-4204-B25B-460FBA4198CC}" dt="2021-10-07T08:28:30.521" v="3" actId="1076"/>
          <ac:spMkLst>
            <pc:docMk/>
            <pc:sldMk cId="3777281859" sldId="1022"/>
            <ac:spMk id="2" creationId="{01F946F7-F870-41A3-BAB9-D927FCEA516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dc-my.sharepoint.com/personal/wsp7_cdc_gov/Documents/Desktop%20stuff/BubbleChart_VLS_031920192018%20Updated%20buble%20charts%20using%20NAIIS%20PVLS%20to%20estimate%20unmet%20need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p7\Desktop\BubbleChart%20FY%2021%20Q3%20Performanc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017389554583886E-2"/>
          <c:y val="2.5942532878232179E-2"/>
          <c:w val="0.95467213469841594"/>
          <c:h val="0.95233937097181109"/>
        </c:manualLayout>
      </c:layout>
      <c:bubbleChart>
        <c:varyColors val="0"/>
        <c:ser>
          <c:idx val="0"/>
          <c:order val="0"/>
          <c:tx>
            <c:strRef>
              <c:f>'Bubble chart data FY 18 &amp; FY19'!$A$1</c:f>
              <c:strCache>
                <c:ptCount val="1"/>
                <c:pt idx="0">
                  <c:v>High Impact States: High unmet need &amp; low saturation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08C4026-9A03-4833-8015-552650341F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7ECE-492F-9949-2B00CDB8B51A}"/>
                </c:ext>
              </c:extLst>
            </c:dLbl>
            <c:dLbl>
              <c:idx val="1"/>
              <c:layout>
                <c:manualLayout>
                  <c:x val="-6.6206896551724136E-3"/>
                  <c:y val="-5.8275994190755222E-2"/>
                </c:manualLayout>
              </c:layout>
              <c:tx>
                <c:rich>
                  <a:bodyPr/>
                  <a:lstStyle/>
                  <a:p>
                    <a:fld id="{C45FF40F-E3B7-4757-98E2-EA8D876DA0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ECE-492F-9949-2B00CDB8B51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9BE3747-611E-4B2F-BFEE-3C9FB60C4D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ECE-492F-9949-2B00CDB8B51A}"/>
                </c:ext>
              </c:extLst>
            </c:dLbl>
            <c:dLbl>
              <c:idx val="3"/>
              <c:layout>
                <c:manualLayout>
                  <c:x val="-8.8275862068965521E-3"/>
                  <c:y val="-3.5613107561017085E-2"/>
                </c:manualLayout>
              </c:layout>
              <c:tx>
                <c:rich>
                  <a:bodyPr/>
                  <a:lstStyle/>
                  <a:p>
                    <a:fld id="{CFB6045A-44F2-4977-9FE8-4CF4233D507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ECE-492F-9949-2B00CDB8B51A}"/>
                </c:ext>
              </c:extLst>
            </c:dLbl>
            <c:dLbl>
              <c:idx val="4"/>
              <c:layout>
                <c:manualLayout>
                  <c:x val="1.1061946902654867E-3"/>
                  <c:y val="-3.8523274478330774E-2"/>
                </c:manualLayout>
              </c:layout>
              <c:tx>
                <c:rich>
                  <a:bodyPr/>
                  <a:lstStyle/>
                  <a:p>
                    <a:fld id="{2DAE02C5-CDF2-4D03-9F1D-EABC321BD1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7ECE-492F-9949-2B00CDB8B51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53649A6-F44E-4EAD-8FE2-82DC9AC93D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ECE-492F-9949-2B00CDB8B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'Bubble chart data FY 18 &amp; FY19'!$G$3:$G$8</c:f>
              <c:numCache>
                <c:formatCode>0%</c:formatCode>
                <c:ptCount val="6"/>
                <c:pt idx="0">
                  <c:v>0.43411764705882355</c:v>
                </c:pt>
                <c:pt idx="1">
                  <c:v>0.35294117647058826</c:v>
                </c:pt>
                <c:pt idx="2">
                  <c:v>0.48</c:v>
                </c:pt>
                <c:pt idx="3">
                  <c:v>0.35882352941176471</c:v>
                </c:pt>
                <c:pt idx="4">
                  <c:v>0.52823529411764714</c:v>
                </c:pt>
                <c:pt idx="5">
                  <c:v>0.33882352941176469</c:v>
                </c:pt>
              </c:numCache>
            </c:numRef>
          </c:xVal>
          <c:yVal>
            <c:numRef>
              <c:f>'Bubble chart data FY 18 &amp; FY19'!$C$3:$C$8</c:f>
              <c:numCache>
                <c:formatCode>#,##0</c:formatCode>
                <c:ptCount val="6"/>
                <c:pt idx="0">
                  <c:v>100033.28562004678</c:v>
                </c:pt>
                <c:pt idx="1">
                  <c:v>38995.210119777636</c:v>
                </c:pt>
                <c:pt idx="2">
                  <c:v>31759.92052599313</c:v>
                </c:pt>
                <c:pt idx="3">
                  <c:v>33010.166150333433</c:v>
                </c:pt>
                <c:pt idx="4">
                  <c:v>40069.96804925357</c:v>
                </c:pt>
                <c:pt idx="5">
                  <c:v>119217.42306667117</c:v>
                </c:pt>
              </c:numCache>
            </c:numRef>
          </c:yVal>
          <c:bubbleSize>
            <c:numRef>
              <c:f>'Bubble chart data FY 18 &amp; FY19'!$E$3:$E$8</c:f>
              <c:numCache>
                <c:formatCode>_ * #,##0_ ;_ * \-#,##0_ ;_ * "-"??_ ;_ @_ </c:formatCode>
                <c:ptCount val="6"/>
                <c:pt idx="0">
                  <c:v>35300</c:v>
                </c:pt>
                <c:pt idx="1">
                  <c:v>15957</c:v>
                </c:pt>
                <c:pt idx="2">
                  <c:v>12824</c:v>
                </c:pt>
                <c:pt idx="3">
                  <c:v>27448</c:v>
                </c:pt>
                <c:pt idx="4">
                  <c:v>59593</c:v>
                </c:pt>
                <c:pt idx="5">
                  <c:v>29273</c:v>
                </c:pt>
              </c:numCache>
            </c:numRef>
          </c:bubbleSize>
          <c:bubble3D val="1"/>
          <c:extLst>
            <c:ext xmlns:c15="http://schemas.microsoft.com/office/drawing/2012/chart" uri="{02D57815-91ED-43cb-92C2-25804820EDAC}">
              <c15:datalabelsRange>
                <c15:f>'Bubble chart data FY 18 &amp; FY19'!$A$3:$A$8</c15:f>
                <c15:dlblRangeCache>
                  <c:ptCount val="6"/>
                  <c:pt idx="0">
                    <c:v>Akwa Ibom</c:v>
                  </c:pt>
                  <c:pt idx="1">
                    <c:v>Delta</c:v>
                  </c:pt>
                  <c:pt idx="2">
                    <c:v>Enugu</c:v>
                  </c:pt>
                  <c:pt idx="3">
                    <c:v>Imo</c:v>
                  </c:pt>
                  <c:pt idx="4">
                    <c:v>Lagos</c:v>
                  </c:pt>
                  <c:pt idx="5">
                    <c:v>Rivers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7ECE-492F-9949-2B00CDB8B51A}"/>
            </c:ext>
          </c:extLst>
        </c:ser>
        <c:ser>
          <c:idx val="1"/>
          <c:order val="1"/>
          <c:tx>
            <c:strRef>
              <c:f>'Bubble chart data FY 18 &amp; FY19'!$A$12</c:f>
              <c:strCache>
                <c:ptCount val="1"/>
                <c:pt idx="0">
                  <c:v>Epidemic Control States: Low unmet need &amp; High Saturation</c:v>
                </c:pt>
              </c:strCache>
            </c:strRef>
          </c:tx>
          <c:spPr>
            <a:solidFill>
              <a:srgbClr val="00B050"/>
            </a:solidFill>
            <a:ln w="25400">
              <a:solidFill>
                <a:srgbClr val="00B05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9151689-68A2-4702-B3F3-CDB46F5027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7ECE-492F-9949-2B00CDB8B51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F162223-5D6F-4B26-9B28-3F6D424A34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7ECE-492F-9949-2B00CDB8B51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308F5D-13F4-4EAD-B559-1CBEF5E9EA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7ECE-492F-9949-2B00CDB8B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'Bubble chart data FY 18 &amp; FY19'!$G$14:$G$16</c:f>
              <c:numCache>
                <c:formatCode>0%</c:formatCode>
                <c:ptCount val="3"/>
                <c:pt idx="0">
                  <c:v>0.85647058823529409</c:v>
                </c:pt>
                <c:pt idx="1">
                  <c:v>0.88235294117647056</c:v>
                </c:pt>
                <c:pt idx="2">
                  <c:v>0.83882352941176463</c:v>
                </c:pt>
              </c:numCache>
            </c:numRef>
          </c:xVal>
          <c:yVal>
            <c:numRef>
              <c:f>'Bubble chart data FY 18 &amp; FY19'!$C$14:$C$16</c:f>
              <c:numCache>
                <c:formatCode>_(* #,##0_);_(* \(#,##0\);_(* "-"??_);_(@_)</c:formatCode>
                <c:ptCount val="3"/>
                <c:pt idx="0">
                  <c:v>27782.695104402519</c:v>
                </c:pt>
                <c:pt idx="1">
                  <c:v>3211.1533511865018</c:v>
                </c:pt>
                <c:pt idx="2">
                  <c:v>4864.0038793840031</c:v>
                </c:pt>
              </c:numCache>
            </c:numRef>
          </c:yVal>
          <c:bubbleSize>
            <c:numRef>
              <c:f>'Bubble chart data FY 18 &amp; FY19'!$E$14:$E$16</c:f>
              <c:numCache>
                <c:formatCode>_ * #,##0_ ;_ * \-#,##0_ ;_ * "-"??_ ;_ @_ </c:formatCode>
                <c:ptCount val="3"/>
                <c:pt idx="0">
                  <c:v>145473</c:v>
                </c:pt>
                <c:pt idx="1">
                  <c:v>17988</c:v>
                </c:pt>
                <c:pt idx="2">
                  <c:v>40401</c:v>
                </c:pt>
              </c:numCache>
            </c:numRef>
          </c:bubbleSize>
          <c:bubble3D val="1"/>
          <c:extLst>
            <c:ext xmlns:c15="http://schemas.microsoft.com/office/drawing/2012/chart" uri="{02D57815-91ED-43cb-92C2-25804820EDAC}">
              <c15:datalabelsRange>
                <c15:f>'Bubble chart data FY 18 &amp; FY19'!$A$14:$A$16</c15:f>
                <c15:dlblRangeCache>
                  <c:ptCount val="3"/>
                  <c:pt idx="0">
                    <c:v>Benue</c:v>
                  </c:pt>
                  <c:pt idx="1">
                    <c:v>Gombe</c:v>
                  </c:pt>
                  <c:pt idx="2">
                    <c:v>Nasarawa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7ECE-492F-9949-2B00CDB8B51A}"/>
            </c:ext>
          </c:extLst>
        </c:ser>
        <c:ser>
          <c:idx val="2"/>
          <c:order val="2"/>
          <c:tx>
            <c:strRef>
              <c:f>'Bubble chart data FY 18 &amp; FY19'!$A$20</c:f>
              <c:strCache>
                <c:ptCount val="1"/>
                <c:pt idx="0">
                  <c:v>Low impact states: Low unmet needs &amp; low Saturation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  <a:effectLst/>
          </c:spPr>
          <c:invertIfNegative val="0"/>
          <c:dPt>
            <c:idx val="11"/>
            <c:invertIfNegative val="0"/>
            <c:bubble3D val="1"/>
            <c:spPr>
              <a:solidFill>
                <a:srgbClr val="FFFF0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ECE-492F-9949-2B00CDB8B51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6186A65-59B1-4FB3-9780-4ACA9C5C69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7ECE-492F-9949-2B00CDB8B51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CA4CAB2-A4C9-4530-A317-B3357DD4F4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7ECE-492F-9949-2B00CDB8B51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47C86E1-2114-47DB-873A-8A656E9721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7ECE-492F-9949-2B00CDB8B51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D4647EF-D473-48A9-A68E-CECA07E381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7ECE-492F-9949-2B00CDB8B51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2A35AD9-E2A6-4BEE-A4A5-15FB2888A75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7ECE-492F-9949-2B00CDB8B51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C9C5DED-E354-4F57-A2FD-5E30BDEA9A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7ECE-492F-9949-2B00CDB8B51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567CF7E-9480-42C2-8E50-0781B67345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7ECE-492F-9949-2B00CDB8B51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D084A8A-CA38-4D7F-A6E3-58A4035D1D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7ECE-492F-9949-2B00CDB8B51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1243A8E-624E-4121-BC50-EFD432D1BF6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7ECE-492F-9949-2B00CDB8B51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A35F967-3DA3-420A-ACBE-99C74F918D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7ECE-492F-9949-2B00CDB8B51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FCE4E7B3-FEA7-49D1-AFAD-A82102EF3A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7ECE-492F-9949-2B00CDB8B51A}"/>
                </c:ext>
              </c:extLst>
            </c:dLbl>
            <c:dLbl>
              <c:idx val="11"/>
              <c:layout>
                <c:manualLayout>
                  <c:x val="-6.6206896551724544E-3"/>
                  <c:y val="-4.2088218026656549E-2"/>
                </c:manualLayout>
              </c:layout>
              <c:tx>
                <c:rich>
                  <a:bodyPr/>
                  <a:lstStyle/>
                  <a:p>
                    <a:fld id="{4D8DF672-B979-476D-B61C-05AAC7B044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7ECE-492F-9949-2B00CDB8B51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8BB0FAF3-D65E-4B24-B445-3B55348FEC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7ECE-492F-9949-2B00CDB8B51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C360846F-B3FC-4830-9902-0F30C81325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7ECE-492F-9949-2B00CDB8B51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4EB7CFDA-4116-439F-BA24-F8CB725494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7ECE-492F-9949-2B00CDB8B51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C2B0C694-865D-4D3B-B7CB-D0ACCD06E8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7ECE-492F-9949-2B00CDB8B51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851D1735-3113-43DC-AAE8-0D70C98C002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7ECE-492F-9949-2B00CDB8B51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856D5676-F589-4A5A-ABD4-77CA196E4F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7ECE-492F-9949-2B00CDB8B51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9C52A410-366E-4127-833C-0110043E1C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7ECE-492F-9949-2B00CDB8B51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08687C63-249F-4B3A-A0FE-05DCB7E91CD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7ECE-492F-9949-2B00CDB8B51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385907A0-DF2B-42E8-A20F-F2A3285483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7ECE-492F-9949-2B00CDB8B51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A548B173-4749-4EE8-B6EA-671AE12C27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7ECE-492F-9949-2B00CDB8B51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F4C5A7AC-9871-4BDB-8177-6CD7EBF4D7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7ECE-492F-9949-2B00CDB8B51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82C1D20B-5B12-41B2-B5A3-05AF3201E02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7ECE-492F-9949-2B00CDB8B51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FE02CC6D-DE06-4F61-AC35-FFEE8FB6CE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7ECE-492F-9949-2B00CDB8B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'Bubble chart data FY 18 &amp; FY19'!$G$22:$G$46</c:f>
              <c:numCache>
                <c:formatCode>0%</c:formatCode>
                <c:ptCount val="25"/>
                <c:pt idx="0">
                  <c:v>0.42</c:v>
                </c:pt>
                <c:pt idx="1">
                  <c:v>0.52823529411764714</c:v>
                </c:pt>
                <c:pt idx="2">
                  <c:v>0.19058823529411767</c:v>
                </c:pt>
                <c:pt idx="3">
                  <c:v>0.57058823529411762</c:v>
                </c:pt>
                <c:pt idx="4">
                  <c:v>0.50117647058823533</c:v>
                </c:pt>
                <c:pt idx="5">
                  <c:v>0.44823529411764707</c:v>
                </c:pt>
                <c:pt idx="6">
                  <c:v>0.51529411764705879</c:v>
                </c:pt>
                <c:pt idx="7">
                  <c:v>0.45294117647058824</c:v>
                </c:pt>
                <c:pt idx="8">
                  <c:v>0.62235294117647066</c:v>
                </c:pt>
                <c:pt idx="9">
                  <c:v>0.64823529411764713</c:v>
                </c:pt>
                <c:pt idx="10">
                  <c:v>0.7905882352941177</c:v>
                </c:pt>
                <c:pt idx="11">
                  <c:v>0.38823529411764707</c:v>
                </c:pt>
                <c:pt idx="12">
                  <c:v>0.34235294117647058</c:v>
                </c:pt>
                <c:pt idx="13">
                  <c:v>0.38</c:v>
                </c:pt>
                <c:pt idx="14">
                  <c:v>0.70117647058823529</c:v>
                </c:pt>
                <c:pt idx="15">
                  <c:v>0.42941176470588233</c:v>
                </c:pt>
                <c:pt idx="16">
                  <c:v>0.40941176470588231</c:v>
                </c:pt>
                <c:pt idx="17">
                  <c:v>0.52588235294117647</c:v>
                </c:pt>
                <c:pt idx="18">
                  <c:v>0.45882352941176474</c:v>
                </c:pt>
                <c:pt idx="19">
                  <c:v>0.44588235294117651</c:v>
                </c:pt>
                <c:pt idx="20">
                  <c:v>0.51411764705882357</c:v>
                </c:pt>
                <c:pt idx="21">
                  <c:v>0.76941176470588235</c:v>
                </c:pt>
                <c:pt idx="22">
                  <c:v>0.36</c:v>
                </c:pt>
                <c:pt idx="23">
                  <c:v>0.78941176470588237</c:v>
                </c:pt>
                <c:pt idx="24">
                  <c:v>0.19058823529411767</c:v>
                </c:pt>
              </c:numCache>
            </c:numRef>
          </c:xVal>
          <c:yVal>
            <c:numRef>
              <c:f>'Bubble chart data FY 18 &amp; FY19'!$C$22:$C$46</c:f>
              <c:numCache>
                <c:formatCode>_ * #,##0_ ;_ * \-#,##0_ ;_ * "-"??_ ;_ @_ </c:formatCode>
                <c:ptCount val="25"/>
                <c:pt idx="0">
                  <c:v>22069.128365690001</c:v>
                </c:pt>
                <c:pt idx="1">
                  <c:v>9990.788009658223</c:v>
                </c:pt>
                <c:pt idx="2">
                  <c:v>22609.062017233999</c:v>
                </c:pt>
                <c:pt idx="3">
                  <c:v>20580.363456060677</c:v>
                </c:pt>
                <c:pt idx="4">
                  <c:v>19417.536641524832</c:v>
                </c:pt>
                <c:pt idx="5">
                  <c:v>7684.8528832850016</c:v>
                </c:pt>
                <c:pt idx="6">
                  <c:v>19342.201372325919</c:v>
                </c:pt>
                <c:pt idx="7">
                  <c:v>8091.3179402175019</c:v>
                </c:pt>
                <c:pt idx="8">
                  <c:v>13995.466281187768</c:v>
                </c:pt>
                <c:pt idx="9">
                  <c:v>4203.4338397680003</c:v>
                </c:pt>
                <c:pt idx="10">
                  <c:v>10223.023903722082</c:v>
                </c:pt>
                <c:pt idx="11">
                  <c:v>31339.37309898686</c:v>
                </c:pt>
                <c:pt idx="12">
                  <c:v>14912.404498309501</c:v>
                </c:pt>
                <c:pt idx="13">
                  <c:v>11571.750839616499</c:v>
                </c:pt>
                <c:pt idx="14">
                  <c:v>11575.614001094007</c:v>
                </c:pt>
                <c:pt idx="15">
                  <c:v>13242.419845930002</c:v>
                </c:pt>
                <c:pt idx="16">
                  <c:v>14286.192611912</c:v>
                </c:pt>
                <c:pt idx="17">
                  <c:v>20843.034806101001</c:v>
                </c:pt>
                <c:pt idx="18">
                  <c:v>13188.78115459</c:v>
                </c:pt>
                <c:pt idx="19">
                  <c:v>16429.178350836002</c:v>
                </c:pt>
                <c:pt idx="20">
                  <c:v>23258.833388170977</c:v>
                </c:pt>
                <c:pt idx="21">
                  <c:v>6951.9510270328938</c:v>
                </c:pt>
                <c:pt idx="22">
                  <c:v>6658.8629139829573</c:v>
                </c:pt>
                <c:pt idx="23">
                  <c:v>2596.8279292325005</c:v>
                </c:pt>
                <c:pt idx="24">
                  <c:v>14397.222057378</c:v>
                </c:pt>
              </c:numCache>
            </c:numRef>
          </c:yVal>
          <c:bubbleSize>
            <c:numRef>
              <c:f>'Bubble chart data FY 18 &amp; FY19'!$E$22:$E$46</c:f>
              <c:numCache>
                <c:formatCode>_ * #,##0_ ;_ * \-#,##0_ ;_ * "-"??_ ;_ @_ </c:formatCode>
                <c:ptCount val="25"/>
                <c:pt idx="0">
                  <c:v>30411</c:v>
                </c:pt>
                <c:pt idx="1">
                  <c:v>14628</c:v>
                </c:pt>
                <c:pt idx="2">
                  <c:v>4587</c:v>
                </c:pt>
                <c:pt idx="3">
                  <c:v>10309</c:v>
                </c:pt>
                <c:pt idx="4">
                  <c:v>23402</c:v>
                </c:pt>
                <c:pt idx="5">
                  <c:v>6954</c:v>
                </c:pt>
                <c:pt idx="6">
                  <c:v>14719</c:v>
                </c:pt>
                <c:pt idx="7">
                  <c:v>2838</c:v>
                </c:pt>
                <c:pt idx="8">
                  <c:v>42180</c:v>
                </c:pt>
                <c:pt idx="9">
                  <c:v>6081</c:v>
                </c:pt>
                <c:pt idx="10">
                  <c:v>44190</c:v>
                </c:pt>
                <c:pt idx="11">
                  <c:v>27448</c:v>
                </c:pt>
                <c:pt idx="12">
                  <c:v>7473</c:v>
                </c:pt>
                <c:pt idx="13">
                  <c:v>4803</c:v>
                </c:pt>
                <c:pt idx="14">
                  <c:v>18368</c:v>
                </c:pt>
                <c:pt idx="15">
                  <c:v>6747</c:v>
                </c:pt>
                <c:pt idx="16">
                  <c:v>20289</c:v>
                </c:pt>
                <c:pt idx="17">
                  <c:v>11395</c:v>
                </c:pt>
                <c:pt idx="18">
                  <c:v>9120</c:v>
                </c:pt>
                <c:pt idx="19">
                  <c:v>4309</c:v>
                </c:pt>
                <c:pt idx="20">
                  <c:v>15387</c:v>
                </c:pt>
                <c:pt idx="21">
                  <c:v>38714</c:v>
                </c:pt>
                <c:pt idx="22">
                  <c:v>5192</c:v>
                </c:pt>
                <c:pt idx="23">
                  <c:v>3696</c:v>
                </c:pt>
                <c:pt idx="24">
                  <c:v>2526</c:v>
                </c:pt>
              </c:numCache>
            </c:numRef>
          </c:bubbleSize>
          <c:bubble3D val="1"/>
          <c:extLst>
            <c:ext xmlns:c15="http://schemas.microsoft.com/office/drawing/2012/chart" uri="{02D57815-91ED-43cb-92C2-25804820EDAC}">
              <c15:datalabelsRange>
                <c15:f>'Bubble chart data FY 18 &amp; FY19'!$A$22:$A$46</c15:f>
                <c15:dlblRangeCache>
                  <c:ptCount val="25"/>
                  <c:pt idx="0">
                    <c:v>Adamawa</c:v>
                  </c:pt>
                  <c:pt idx="1">
                    <c:v>Bauchi</c:v>
                  </c:pt>
                  <c:pt idx="2">
                    <c:v>Bayelsa</c:v>
                  </c:pt>
                  <c:pt idx="3">
                    <c:v>Borno</c:v>
                  </c:pt>
                  <c:pt idx="4">
                    <c:v>Cross River</c:v>
                  </c:pt>
                  <c:pt idx="5">
                    <c:v>Ebonyi</c:v>
                  </c:pt>
                  <c:pt idx="6">
                    <c:v>Edo</c:v>
                  </c:pt>
                  <c:pt idx="7">
                    <c:v>Ekiti</c:v>
                  </c:pt>
                  <c:pt idx="8">
                    <c:v>FCT</c:v>
                  </c:pt>
                  <c:pt idx="9">
                    <c:v>Jigawa</c:v>
                  </c:pt>
                  <c:pt idx="10">
                    <c:v>Kaduna</c:v>
                  </c:pt>
                  <c:pt idx="11">
                    <c:v>Kano</c:v>
                  </c:pt>
                  <c:pt idx="12">
                    <c:v>Katsina</c:v>
                  </c:pt>
                  <c:pt idx="13">
                    <c:v>Kebbi</c:v>
                  </c:pt>
                  <c:pt idx="14">
                    <c:v>Kogi</c:v>
                  </c:pt>
                  <c:pt idx="15">
                    <c:v>Kwara</c:v>
                  </c:pt>
                  <c:pt idx="16">
                    <c:v>Niger</c:v>
                  </c:pt>
                  <c:pt idx="17">
                    <c:v>Ogun</c:v>
                  </c:pt>
                  <c:pt idx="18">
                    <c:v>Ondo</c:v>
                  </c:pt>
                  <c:pt idx="19">
                    <c:v>Osun</c:v>
                  </c:pt>
                  <c:pt idx="20">
                    <c:v>Oyo</c:v>
                  </c:pt>
                  <c:pt idx="21">
                    <c:v>Plateau</c:v>
                  </c:pt>
                  <c:pt idx="22">
                    <c:v>Sokoto</c:v>
                  </c:pt>
                  <c:pt idx="23">
                    <c:v>Yobe</c:v>
                  </c:pt>
                  <c:pt idx="24">
                    <c:v>Zamfara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5-7ECE-492F-9949-2B00CDB8B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98907048"/>
        <c:axId val="498905736"/>
      </c:bubbleChart>
      <c:valAx>
        <c:axId val="498907048"/>
        <c:scaling>
          <c:orientation val="minMax"/>
          <c:max val="1"/>
          <c:min val="0.18000000000000002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prstDash val="sysDash"/>
            <a:round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8905736"/>
        <c:crossesAt val="30000"/>
        <c:crossBetween val="midCat"/>
        <c:majorUnit val="0.2"/>
      </c:valAx>
      <c:valAx>
        <c:axId val="498905736"/>
        <c:scaling>
          <c:orientation val="minMax"/>
          <c:max val="130000"/>
          <c:min val="-1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prstDash val="sysDash"/>
            <a:round/>
            <a:tailEnd type="stealt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8907048"/>
        <c:crossesAt val="0.81"/>
        <c:crossBetween val="midCat"/>
        <c:min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782350974692216E-2"/>
          <c:y val="1.946720129427747E-2"/>
          <c:w val="0.96885623919247144"/>
          <c:h val="0.97008159266971528"/>
        </c:manualLayout>
      </c:layout>
      <c:bubbleChart>
        <c:varyColors val="0"/>
        <c:ser>
          <c:idx val="0"/>
          <c:order val="0"/>
          <c:tx>
            <c:strRef>
              <c:f>'Bubble chart data FY 22'!$A$1</c:f>
              <c:strCache>
                <c:ptCount val="1"/>
                <c:pt idx="0">
                  <c:v>High Impact States: High unmet need &amp; low saturation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800496988340289E-2"/>
                  <c:y val="-8.744636187990916E-2"/>
                </c:manualLayout>
              </c:layout>
              <c:tx>
                <c:rich>
                  <a:bodyPr/>
                  <a:lstStyle/>
                  <a:p>
                    <a:fld id="{CA4B4BAE-8184-4CF5-BFDC-0E2CB5FA15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B0EA-4DB3-9F29-BE7F1229AD13}"/>
                </c:ext>
              </c:extLst>
            </c:dLbl>
            <c:dLbl>
              <c:idx val="1"/>
              <c:layout>
                <c:manualLayout>
                  <c:x val="-2.3166125444262418E-2"/>
                  <c:y val="-7.3127938767549069E-2"/>
                </c:manualLayout>
              </c:layout>
              <c:tx>
                <c:rich>
                  <a:bodyPr/>
                  <a:lstStyle/>
                  <a:p>
                    <a:fld id="{AE354D36-6370-4CB4-81CB-A394B4EF99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0EA-4DB3-9F29-BE7F1229AD13}"/>
                </c:ext>
              </c:extLst>
            </c:dLbl>
            <c:dLbl>
              <c:idx val="2"/>
              <c:layout>
                <c:manualLayout>
                  <c:x val="-7.7212022389575733E-3"/>
                  <c:y val="-3.8190926230199734E-2"/>
                </c:manualLayout>
              </c:layout>
              <c:tx>
                <c:rich>
                  <a:bodyPr/>
                  <a:lstStyle/>
                  <a:p>
                    <a:fld id="{51BCCC63-329A-45C5-869E-4FD7A6D9E04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B0EA-4DB3-9F29-BE7F1229AD13}"/>
                </c:ext>
              </c:extLst>
            </c:dLbl>
            <c:dLbl>
              <c:idx val="3"/>
              <c:layout>
                <c:manualLayout>
                  <c:x val="-8.8275862068965521E-3"/>
                  <c:y val="-3.5613107561017085E-2"/>
                </c:manualLayout>
              </c:layout>
              <c:tx>
                <c:rich>
                  <a:bodyPr/>
                  <a:lstStyle/>
                  <a:p>
                    <a:fld id="{D7FB67BB-216F-4BE2-A862-7700EA8926A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0EA-4DB3-9F29-BE7F1229AD13}"/>
                </c:ext>
              </c:extLst>
            </c:dLbl>
            <c:dLbl>
              <c:idx val="4"/>
              <c:layout>
                <c:manualLayout>
                  <c:x val="-1.1397154584982855E-2"/>
                  <c:y val="-4.7267201996754014E-2"/>
                </c:manualLayout>
              </c:layout>
              <c:tx>
                <c:rich>
                  <a:bodyPr/>
                  <a:lstStyle/>
                  <a:p>
                    <a:fld id="{B03DFFFE-C6E2-47E1-9A63-D31702D68B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B0EA-4DB3-9F29-BE7F1229AD1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16F677C-6042-4FC1-A6EC-8B0EF55449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0EA-4DB3-9F29-BE7F1229AD13}"/>
                </c:ext>
              </c:extLst>
            </c:dLbl>
            <c:dLbl>
              <c:idx val="6"/>
              <c:layout>
                <c:manualLayout>
                  <c:x val="3.03912252401498E-2"/>
                  <c:y val="-1.6587826182836972E-3"/>
                </c:manualLayout>
              </c:layout>
              <c:tx>
                <c:rich>
                  <a:bodyPr/>
                  <a:lstStyle/>
                  <a:p>
                    <a:fld id="{0A390483-F44B-42D9-A716-5AA3E29018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B0EA-4DB3-9F29-BE7F1229AD13}"/>
                </c:ext>
              </c:extLst>
            </c:dLbl>
            <c:dLbl>
              <c:idx val="7"/>
              <c:layout>
                <c:manualLayout>
                  <c:x val="-7.0153652934531456E-17"/>
                  <c:y val="-1.4512473728280212E-2"/>
                </c:manualLayout>
              </c:layout>
              <c:tx>
                <c:rich>
                  <a:bodyPr/>
                  <a:lstStyle/>
                  <a:p>
                    <a:fld id="{85B754C8-DFF6-422D-B219-FAE6B3A4B2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B0EA-4DB3-9F29-BE7F1229AD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'Bubble chart data FY 22'!$E$3:$E$10</c:f>
              <c:numCache>
                <c:formatCode>0%</c:formatCode>
                <c:ptCount val="8"/>
                <c:pt idx="0">
                  <c:v>0.96924480154134685</c:v>
                </c:pt>
                <c:pt idx="1">
                  <c:v>0.96012706938053682</c:v>
                </c:pt>
                <c:pt idx="2">
                  <c:v>0.84489568563905204</c:v>
                </c:pt>
                <c:pt idx="3">
                  <c:v>0.62255437481378484</c:v>
                </c:pt>
                <c:pt idx="4">
                  <c:v>0.81000222201060212</c:v>
                </c:pt>
                <c:pt idx="5">
                  <c:v>0.60000727259504372</c:v>
                </c:pt>
                <c:pt idx="6">
                  <c:v>1.0073280151113959</c:v>
                </c:pt>
                <c:pt idx="7">
                  <c:v>0.84136609129543316</c:v>
                </c:pt>
              </c:numCache>
            </c:numRef>
          </c:xVal>
          <c:yVal>
            <c:numRef>
              <c:f>'Bubble chart data FY 22'!$B$3:$B$10</c:f>
              <c:numCache>
                <c:formatCode>#,##0</c:formatCode>
                <c:ptCount val="8"/>
                <c:pt idx="0">
                  <c:v>6002</c:v>
                </c:pt>
                <c:pt idx="1">
                  <c:v>2435</c:v>
                </c:pt>
                <c:pt idx="2">
                  <c:v>9189</c:v>
                </c:pt>
                <c:pt idx="3">
                  <c:v>22803</c:v>
                </c:pt>
                <c:pt idx="4">
                  <c:v>11971</c:v>
                </c:pt>
                <c:pt idx="5">
                  <c:v>22000</c:v>
                </c:pt>
                <c:pt idx="6">
                  <c:v>-869</c:v>
                </c:pt>
                <c:pt idx="7">
                  <c:v>30870</c:v>
                </c:pt>
              </c:numCache>
            </c:numRef>
          </c:yVal>
          <c:bubbleSize>
            <c:numRef>
              <c:f>'Bubble chart data FY 22'!$D$3:$D$10</c:f>
              <c:numCache>
                <c:formatCode>_ * #,##0_ ;_ * \-#,##0_ ;_ * "-"??_ ;_ @_ </c:formatCode>
                <c:ptCount val="8"/>
                <c:pt idx="0">
                  <c:v>189152</c:v>
                </c:pt>
                <c:pt idx="1">
                  <c:v>58634</c:v>
                </c:pt>
                <c:pt idx="2">
                  <c:v>50055</c:v>
                </c:pt>
                <c:pt idx="3">
                  <c:v>37611</c:v>
                </c:pt>
                <c:pt idx="4">
                  <c:v>51035</c:v>
                </c:pt>
                <c:pt idx="5">
                  <c:v>33001</c:v>
                </c:pt>
                <c:pt idx="6">
                  <c:v>119455</c:v>
                </c:pt>
                <c:pt idx="7">
                  <c:v>163729</c:v>
                </c:pt>
              </c:numCache>
            </c:numRef>
          </c:bubbleSize>
          <c:bubble3D val="1"/>
          <c:extLst>
            <c:ext xmlns:c15="http://schemas.microsoft.com/office/drawing/2012/chart" uri="{02D57815-91ED-43cb-92C2-25804820EDAC}">
              <c15:datalabelsRange>
                <c15:f>'Bubble chart data FY 22'!$A$3:$A$10</c15:f>
                <c15:dlblRangeCache>
                  <c:ptCount val="8"/>
                  <c:pt idx="0">
                    <c:v>Akwa Ibom</c:v>
                  </c:pt>
                  <c:pt idx="1">
                    <c:v>Delta</c:v>
                  </c:pt>
                  <c:pt idx="2">
                    <c:v>Enugu</c:v>
                  </c:pt>
                  <c:pt idx="3">
                    <c:v>Imo</c:v>
                  </c:pt>
                  <c:pt idx="4">
                    <c:v>Taraba </c:v>
                  </c:pt>
                  <c:pt idx="5">
                    <c:v>Abia</c:v>
                  </c:pt>
                  <c:pt idx="6">
                    <c:v>Lagos</c:v>
                  </c:pt>
                  <c:pt idx="7">
                    <c:v>Rivers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0EA-4DB3-9F29-BE7F1229AD13}"/>
            </c:ext>
          </c:extLst>
        </c:ser>
        <c:ser>
          <c:idx val="1"/>
          <c:order val="1"/>
          <c:tx>
            <c:strRef>
              <c:f>'Bubble chart data FY 22'!$A$14</c:f>
              <c:strCache>
                <c:ptCount val="1"/>
                <c:pt idx="0">
                  <c:v>Epidemic Control States: Low unmet need &amp; High Saturation</c:v>
                </c:pt>
              </c:strCache>
            </c:strRef>
          </c:tx>
          <c:spPr>
            <a:solidFill>
              <a:srgbClr val="00B050"/>
            </a:solidFill>
            <a:ln w="25400">
              <a:solidFill>
                <a:srgbClr val="00B05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7575722281991333E-2"/>
                  <c:y val="-0.11032934244279922"/>
                </c:manualLayout>
              </c:layout>
              <c:tx>
                <c:rich>
                  <a:bodyPr/>
                  <a:lstStyle/>
                  <a:p>
                    <a:fld id="{B1D4A3EB-6947-476A-9881-A085481B70EB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B0EA-4DB3-9F29-BE7F1229AD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C4067F6-149B-4078-BEEC-FD07C3CAC3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0EA-4DB3-9F29-BE7F1229AD13}"/>
                </c:ext>
              </c:extLst>
            </c:dLbl>
            <c:dLbl>
              <c:idx val="2"/>
              <c:layout>
                <c:manualLayout>
                  <c:x val="-1.7648462260474455E-2"/>
                  <c:y val="-4.6677798725799677E-2"/>
                </c:manualLayout>
              </c:layout>
              <c:tx>
                <c:rich>
                  <a:bodyPr/>
                  <a:lstStyle/>
                  <a:p>
                    <a:fld id="{225A0969-D754-4EC4-AC0D-DC360AA4FD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B0EA-4DB3-9F29-BE7F1229AD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'Bubble chart data FY 22'!$E$16:$E$18</c:f>
              <c:numCache>
                <c:formatCode>0%</c:formatCode>
                <c:ptCount val="3"/>
                <c:pt idx="0">
                  <c:v>1.0072280775314948</c:v>
                </c:pt>
                <c:pt idx="1">
                  <c:v>1.0749033566808284</c:v>
                </c:pt>
                <c:pt idx="2">
                  <c:v>1.1446846573169291</c:v>
                </c:pt>
              </c:numCache>
            </c:numRef>
          </c:xVal>
          <c:yVal>
            <c:numRef>
              <c:f>'Bubble chart data FY 22'!$B$16:$B$18</c:f>
              <c:numCache>
                <c:formatCode>#,##0</c:formatCode>
                <c:ptCount val="3"/>
                <c:pt idx="0">
                  <c:v>-1517</c:v>
                </c:pt>
                <c:pt idx="1">
                  <c:v>1957</c:v>
                </c:pt>
                <c:pt idx="2">
                  <c:v>8573</c:v>
                </c:pt>
              </c:numCache>
            </c:numRef>
          </c:yVal>
          <c:bubbleSize>
            <c:numRef>
              <c:f>'Bubble chart data FY 22'!$D$16:$D$18</c:f>
              <c:numCache>
                <c:formatCode>_ * #,##0_ ;_ * \-#,##0_ ;_ * "-"??_ ;_ @_ </c:formatCode>
                <c:ptCount val="3"/>
                <c:pt idx="0">
                  <c:v>211393</c:v>
                </c:pt>
                <c:pt idx="1">
                  <c:v>28084</c:v>
                </c:pt>
                <c:pt idx="2">
                  <c:v>67826</c:v>
                </c:pt>
              </c:numCache>
            </c:numRef>
          </c:bubbleSize>
          <c:bubble3D val="1"/>
          <c:extLst>
            <c:ext xmlns:c15="http://schemas.microsoft.com/office/drawing/2012/chart" uri="{02D57815-91ED-43cb-92C2-25804820EDAC}">
              <c15:datalabelsRange>
                <c15:f>'Bubble chart data FY 22'!$A$16:$A$18</c15:f>
                <c15:dlblRangeCache>
                  <c:ptCount val="3"/>
                  <c:pt idx="0">
                    <c:v>Benue</c:v>
                  </c:pt>
                  <c:pt idx="1">
                    <c:v>Gombe</c:v>
                  </c:pt>
                  <c:pt idx="2">
                    <c:v>Nasarawa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B0EA-4DB3-9F29-BE7F1229AD13}"/>
            </c:ext>
          </c:extLst>
        </c:ser>
        <c:ser>
          <c:idx val="2"/>
          <c:order val="2"/>
          <c:tx>
            <c:strRef>
              <c:f>'Bubble chart data FY 22'!$A$22</c:f>
              <c:strCache>
                <c:ptCount val="1"/>
                <c:pt idx="0">
                  <c:v>Low impact states: Low unmet needs &amp; low Saturation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  <a:effectLst/>
          </c:spPr>
          <c:invertIfNegative val="0"/>
          <c:dPt>
            <c:idx val="10"/>
            <c:invertIfNegative val="0"/>
            <c:bubble3D val="1"/>
            <c:spPr>
              <a:solidFill>
                <a:srgbClr val="FFFF0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0EA-4DB3-9F29-BE7F1229AD1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049D31D-F277-4B0B-85D5-3BA47DFE3A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B0EA-4DB3-9F29-BE7F1229AD13}"/>
                </c:ext>
              </c:extLst>
            </c:dLbl>
            <c:dLbl>
              <c:idx val="1"/>
              <c:layout>
                <c:manualLayout>
                  <c:x val="-5.5151444563982669E-3"/>
                  <c:y val="1.4852026867299896E-2"/>
                </c:manualLayout>
              </c:layout>
              <c:tx>
                <c:rich>
                  <a:bodyPr/>
                  <a:lstStyle/>
                  <a:p>
                    <a:fld id="{6B775CAC-A591-4869-9D63-8F6ED9AA067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B0EA-4DB3-9F29-BE7F1229AD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3144F73-DAE1-4E6B-8F89-2C76F233F1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B0EA-4DB3-9F29-BE7F1229AD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5B66D27-B089-4E01-BFE1-477CE79C05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0EA-4DB3-9F29-BE7F1229AD13}"/>
                </c:ext>
              </c:extLst>
            </c:dLbl>
            <c:dLbl>
              <c:idx val="4"/>
              <c:layout>
                <c:manualLayout>
                  <c:x val="-1.4851024657385765E-2"/>
                  <c:y val="-4.4556080601899688E-2"/>
                </c:manualLayout>
              </c:layout>
              <c:tx>
                <c:rich>
                  <a:bodyPr/>
                  <a:lstStyle/>
                  <a:p>
                    <a:fld id="{7DCC5070-3259-4109-8056-2E4CA38D0B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B0EA-4DB3-9F29-BE7F1229AD1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DF6C2ED-AF6F-414E-952B-2217D2B589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0EA-4DB3-9F29-BE7F1229AD13}"/>
                </c:ext>
              </c:extLst>
            </c:dLbl>
            <c:dLbl>
              <c:idx val="6"/>
              <c:layout>
                <c:manualLayout>
                  <c:x val="2.8469753017046234E-3"/>
                  <c:y val="-2.1768710592420318E-2"/>
                </c:manualLayout>
              </c:layout>
              <c:tx>
                <c:rich>
                  <a:bodyPr/>
                  <a:lstStyle/>
                  <a:p>
                    <a:fld id="{53FDE6FD-7E52-4443-80B4-596706B125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B0EA-4DB3-9F29-BE7F1229AD13}"/>
                </c:ext>
              </c:extLst>
            </c:dLbl>
            <c:dLbl>
              <c:idx val="7"/>
              <c:layout>
                <c:manualLayout>
                  <c:x val="-1.6177570187430292E-16"/>
                  <c:y val="-2.5460617486799824E-2"/>
                </c:manualLayout>
              </c:layout>
              <c:tx>
                <c:rich>
                  <a:bodyPr/>
                  <a:lstStyle/>
                  <a:p>
                    <a:fld id="{0CC62476-9EC0-4FFF-8F08-940413DD86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B0EA-4DB3-9F29-BE7F1229AD13}"/>
                </c:ext>
              </c:extLst>
            </c:dLbl>
            <c:dLbl>
              <c:idx val="8"/>
              <c:layout>
                <c:manualLayout>
                  <c:x val="-1.0669589780081307E-2"/>
                  <c:y val="1.1839187131361917E-2"/>
                </c:manualLayout>
              </c:layout>
              <c:tx>
                <c:rich>
                  <a:bodyPr/>
                  <a:lstStyle/>
                  <a:p>
                    <a:fld id="{C7202E0E-6C6C-4D43-B5C6-09EE500483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B0EA-4DB3-9F29-BE7F1229AD13}"/>
                </c:ext>
              </c:extLst>
            </c:dLbl>
            <c:dLbl>
              <c:idx val="9"/>
              <c:layout>
                <c:manualLayout>
                  <c:x val="-5.4263810290842663E-3"/>
                  <c:y val="4.2031068970039505E-2"/>
                </c:manualLayout>
              </c:layout>
              <c:tx>
                <c:rich>
                  <a:bodyPr/>
                  <a:lstStyle/>
                  <a:p>
                    <a:fld id="{9E2595AB-27AC-4B78-9724-F859975E73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B0EA-4DB3-9F29-BE7F1229AD13}"/>
                </c:ext>
              </c:extLst>
            </c:dLbl>
            <c:dLbl>
              <c:idx val="10"/>
              <c:layout>
                <c:manualLayout>
                  <c:x val="-1.9857038770423378E-2"/>
                  <c:y val="-2.7236178134107544E-2"/>
                </c:manualLayout>
              </c:layout>
              <c:tx>
                <c:rich>
                  <a:bodyPr/>
                  <a:lstStyle/>
                  <a:p>
                    <a:fld id="{095912BE-EE11-4F24-B184-442406C486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B0EA-4DB3-9F29-BE7F1229AD1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1F44073B-67B7-4E24-A1E7-68BA886E27B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0EA-4DB3-9F29-BE7F1229AD13}"/>
                </c:ext>
              </c:extLst>
            </c:dLbl>
            <c:dLbl>
              <c:idx val="12"/>
              <c:layout>
                <c:manualLayout>
                  <c:x val="-5.7347674566848202E-3"/>
                  <c:y val="4.566768994455301E-2"/>
                </c:manualLayout>
              </c:layout>
              <c:tx>
                <c:rich>
                  <a:bodyPr/>
                  <a:lstStyle/>
                  <a:p>
                    <a:fld id="{050B34D0-3CA2-4DE6-9324-6B1CAF0A62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B0EA-4DB3-9F29-BE7F1229AD13}"/>
                </c:ext>
              </c:extLst>
            </c:dLbl>
            <c:dLbl>
              <c:idx val="13"/>
              <c:layout>
                <c:manualLayout>
                  <c:x val="-1.6248507793940322E-2"/>
                  <c:y val="3.6153587872771134E-2"/>
                </c:manualLayout>
              </c:layout>
              <c:tx>
                <c:rich>
                  <a:bodyPr/>
                  <a:lstStyle/>
                  <a:p>
                    <a:fld id="{CB66F6FA-16B8-4FFB-83E8-35526C05C1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B0EA-4DB3-9F29-BE7F1229AD1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705CC270-CF4A-49E2-95C4-C61524DC308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0EA-4DB3-9F29-BE7F1229AD13}"/>
                </c:ext>
              </c:extLst>
            </c:dLbl>
            <c:dLbl>
              <c:idx val="15"/>
              <c:layout>
                <c:manualLayout>
                  <c:x val="-4.6317659640198921E-3"/>
                  <c:y val="-2.3035677442043264E-2"/>
                </c:manualLayout>
              </c:layout>
              <c:tx>
                <c:rich>
                  <a:bodyPr/>
                  <a:lstStyle/>
                  <a:p>
                    <a:fld id="{1E3614DD-DD2C-4407-83A5-9B933E0702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B0EA-4DB3-9F29-BE7F1229AD13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6E9F4DD3-D9C8-4DA8-B023-2F0E688548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0EA-4DB3-9F29-BE7F1229AD13}"/>
                </c:ext>
              </c:extLst>
            </c:dLbl>
            <c:dLbl>
              <c:idx val="17"/>
              <c:layout>
                <c:manualLayout>
                  <c:x val="-1.9115891522282732E-3"/>
                  <c:y val="1.9028204143562359E-3"/>
                </c:manualLayout>
              </c:layout>
              <c:tx>
                <c:rich>
                  <a:bodyPr/>
                  <a:lstStyle/>
                  <a:p>
                    <a:fld id="{5111BF84-7543-486E-8037-7C16D43200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B0EA-4DB3-9F29-BE7F1229AD13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5A4162AA-E8DC-4141-8C4B-E15284925E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0EA-4DB3-9F29-BE7F1229AD13}"/>
                </c:ext>
              </c:extLst>
            </c:dLbl>
            <c:dLbl>
              <c:idx val="19"/>
              <c:layout>
                <c:manualLayout>
                  <c:x val="4.7798007341404757E-3"/>
                  <c:y val="-1.4029779588969815E-2"/>
                </c:manualLayout>
              </c:layout>
              <c:tx>
                <c:rich>
                  <a:bodyPr/>
                  <a:lstStyle/>
                  <a:p>
                    <a:fld id="{A130D009-BF9C-4432-8D45-96F8AEBE5D9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B0EA-4DB3-9F29-BE7F1229AD13}"/>
                </c:ext>
              </c:extLst>
            </c:dLbl>
            <c:dLbl>
              <c:idx val="20"/>
              <c:layout>
                <c:manualLayout>
                  <c:x val="-1.7059514314666003E-2"/>
                  <c:y val="-3.2499542661152347E-2"/>
                </c:manualLayout>
              </c:layout>
              <c:tx>
                <c:rich>
                  <a:bodyPr/>
                  <a:lstStyle/>
                  <a:p>
                    <a:fld id="{AA1FDCF9-4501-4AA2-A0D3-DFAF5DE097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B0EA-4DB3-9F29-BE7F1229AD13}"/>
                </c:ext>
              </c:extLst>
            </c:dLbl>
            <c:dLbl>
              <c:idx val="21"/>
              <c:layout>
                <c:manualLayout>
                  <c:x val="-2.2060577825592257E-3"/>
                  <c:y val="1.9095463115099867E-2"/>
                </c:manualLayout>
              </c:layout>
              <c:tx>
                <c:rich>
                  <a:bodyPr/>
                  <a:lstStyle/>
                  <a:p>
                    <a:fld id="{9F4A5BC7-00DE-48DB-A127-B594F4D92F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B0EA-4DB3-9F29-BE7F1229AD13}"/>
                </c:ext>
              </c:extLst>
            </c:dLbl>
            <c:dLbl>
              <c:idx val="22"/>
              <c:layout>
                <c:manualLayout>
                  <c:x val="-8.6098787441209156E-3"/>
                  <c:y val="2.7550509838841154E-2"/>
                </c:manualLayout>
              </c:layout>
              <c:tx>
                <c:rich>
                  <a:bodyPr/>
                  <a:lstStyle/>
                  <a:p>
                    <a:fld id="{DEEF185E-74F4-488E-AEE2-8F08CE9E57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6847723213746764E-2"/>
                      <c:h val="2.967231149495088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B0EA-4DB3-9F29-BE7F1229AD13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C9DAA642-127D-44C4-8F76-B04B7AEF9D2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B0EA-4DB3-9F29-BE7F1229AD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'Bubble chart data FY 22'!$E$24:$E$47</c:f>
              <c:numCache>
                <c:formatCode>0%</c:formatCode>
                <c:ptCount val="24"/>
                <c:pt idx="0">
                  <c:v>1.0053462256669992</c:v>
                </c:pt>
                <c:pt idx="1">
                  <c:v>1.0157977248060457</c:v>
                </c:pt>
                <c:pt idx="2">
                  <c:v>0.53554881644343355</c:v>
                </c:pt>
                <c:pt idx="3">
                  <c:v>0.32132766684869063</c:v>
                </c:pt>
                <c:pt idx="4">
                  <c:v>1.1766135401688977</c:v>
                </c:pt>
                <c:pt idx="5">
                  <c:v>0.62647249346224898</c:v>
                </c:pt>
                <c:pt idx="6">
                  <c:v>0.3467962760131435</c:v>
                </c:pt>
                <c:pt idx="7">
                  <c:v>0.99764558547276139</c:v>
                </c:pt>
                <c:pt idx="8">
                  <c:v>0.76119787197528743</c:v>
                </c:pt>
                <c:pt idx="9">
                  <c:v>1.0026069916366309</c:v>
                </c:pt>
                <c:pt idx="10">
                  <c:v>0.77808097615085969</c:v>
                </c:pt>
                <c:pt idx="11">
                  <c:v>0.82289803220035773</c:v>
                </c:pt>
                <c:pt idx="12">
                  <c:v>0.56078099498277212</c:v>
                </c:pt>
                <c:pt idx="13">
                  <c:v>0.67971986291163766</c:v>
                </c:pt>
                <c:pt idx="14">
                  <c:v>0.56612484978812216</c:v>
                </c:pt>
                <c:pt idx="15">
                  <c:v>0.9367027196712423</c:v>
                </c:pt>
                <c:pt idx="16">
                  <c:v>0.57408861753603724</c:v>
                </c:pt>
                <c:pt idx="17">
                  <c:v>0.47959183673469385</c:v>
                </c:pt>
                <c:pt idx="18">
                  <c:v>0.32264426837147619</c:v>
                </c:pt>
                <c:pt idx="19">
                  <c:v>0.56562493058794783</c:v>
                </c:pt>
                <c:pt idx="20">
                  <c:v>0.73300645964666511</c:v>
                </c:pt>
                <c:pt idx="21">
                  <c:v>0.81898258115597788</c:v>
                </c:pt>
                <c:pt idx="22">
                  <c:v>0.70922121356903967</c:v>
                </c:pt>
                <c:pt idx="23">
                  <c:v>0.32435565252966042</c:v>
                </c:pt>
              </c:numCache>
            </c:numRef>
          </c:xVal>
          <c:yVal>
            <c:numRef>
              <c:f>'Bubble chart data FY 22'!$B$24:$B$47</c:f>
              <c:numCache>
                <c:formatCode>#,##0</c:formatCode>
                <c:ptCount val="24"/>
                <c:pt idx="0">
                  <c:v>-209</c:v>
                </c:pt>
                <c:pt idx="1">
                  <c:v>-393</c:v>
                </c:pt>
                <c:pt idx="2">
                  <c:v>11027</c:v>
                </c:pt>
                <c:pt idx="3">
                  <c:v>28585</c:v>
                </c:pt>
                <c:pt idx="4">
                  <c:v>-8721</c:v>
                </c:pt>
                <c:pt idx="5">
                  <c:v>15569</c:v>
                </c:pt>
                <c:pt idx="6">
                  <c:v>9542</c:v>
                </c:pt>
                <c:pt idx="7">
                  <c:v>188</c:v>
                </c:pt>
                <c:pt idx="8">
                  <c:v>2783</c:v>
                </c:pt>
                <c:pt idx="9">
                  <c:v>-149</c:v>
                </c:pt>
                <c:pt idx="10">
                  <c:v>10003</c:v>
                </c:pt>
                <c:pt idx="11">
                  <c:v>2673</c:v>
                </c:pt>
                <c:pt idx="12">
                  <c:v>7266</c:v>
                </c:pt>
                <c:pt idx="13">
                  <c:v>10747</c:v>
                </c:pt>
                <c:pt idx="14">
                  <c:v>6860</c:v>
                </c:pt>
                <c:pt idx="15">
                  <c:v>2218</c:v>
                </c:pt>
                <c:pt idx="16">
                  <c:v>16812</c:v>
                </c:pt>
                <c:pt idx="17">
                  <c:v>14433</c:v>
                </c:pt>
                <c:pt idx="18">
                  <c:v>19919</c:v>
                </c:pt>
                <c:pt idx="19">
                  <c:v>19556</c:v>
                </c:pt>
                <c:pt idx="20">
                  <c:v>17153</c:v>
                </c:pt>
                <c:pt idx="21">
                  <c:v>1829</c:v>
                </c:pt>
                <c:pt idx="22">
                  <c:v>3043</c:v>
                </c:pt>
                <c:pt idx="23">
                  <c:v>9909</c:v>
                </c:pt>
              </c:numCache>
            </c:numRef>
          </c:yVal>
          <c:bubbleSize>
            <c:numRef>
              <c:f>'Bubble chart data FY 22'!$D$24:$D$47</c:f>
              <c:numCache>
                <c:formatCode>#,##0_);\(#,##0\)</c:formatCode>
                <c:ptCount val="24"/>
                <c:pt idx="0">
                  <c:v>39302</c:v>
                </c:pt>
                <c:pt idx="1">
                  <c:v>25270</c:v>
                </c:pt>
                <c:pt idx="2">
                  <c:v>12715</c:v>
                </c:pt>
                <c:pt idx="3">
                  <c:v>13534</c:v>
                </c:pt>
                <c:pt idx="4">
                  <c:v>58100</c:v>
                </c:pt>
                <c:pt idx="5">
                  <c:v>26112</c:v>
                </c:pt>
                <c:pt idx="6">
                  <c:v>5066</c:v>
                </c:pt>
                <c:pt idx="7">
                  <c:v>79662</c:v>
                </c:pt>
                <c:pt idx="8">
                  <c:v>8871</c:v>
                </c:pt>
                <c:pt idx="9">
                  <c:v>57303</c:v>
                </c:pt>
                <c:pt idx="10">
                  <c:v>35072</c:v>
                </c:pt>
                <c:pt idx="11">
                  <c:v>12420</c:v>
                </c:pt>
                <c:pt idx="12">
                  <c:v>9277</c:v>
                </c:pt>
                <c:pt idx="13">
                  <c:v>22808</c:v>
                </c:pt>
                <c:pt idx="14">
                  <c:v>8951</c:v>
                </c:pt>
                <c:pt idx="15">
                  <c:v>32823</c:v>
                </c:pt>
                <c:pt idx="16">
                  <c:v>22661</c:v>
                </c:pt>
                <c:pt idx="17">
                  <c:v>13301</c:v>
                </c:pt>
                <c:pt idx="18">
                  <c:v>9488</c:v>
                </c:pt>
                <c:pt idx="19">
                  <c:v>25465</c:v>
                </c:pt>
                <c:pt idx="20">
                  <c:v>47092</c:v>
                </c:pt>
                <c:pt idx="21">
                  <c:v>8275</c:v>
                </c:pt>
                <c:pt idx="22">
                  <c:v>7422</c:v>
                </c:pt>
                <c:pt idx="23">
                  <c:v>4757</c:v>
                </c:pt>
              </c:numCache>
            </c:numRef>
          </c:bubbleSize>
          <c:bubble3D val="1"/>
          <c:extLst>
            <c:ext xmlns:c15="http://schemas.microsoft.com/office/drawing/2012/chart" uri="{02D57815-91ED-43cb-92C2-25804820EDAC}">
              <c15:datalabelsRange>
                <c15:f>'Bubble chart data FY 22'!$A$24:$A$47</c15:f>
                <c15:dlblRangeCache>
                  <c:ptCount val="24"/>
                  <c:pt idx="0">
                    <c:v>Adamawa</c:v>
                  </c:pt>
                  <c:pt idx="1">
                    <c:v>Bauchi</c:v>
                  </c:pt>
                  <c:pt idx="2">
                    <c:v>Bayelsa</c:v>
                  </c:pt>
                  <c:pt idx="3">
                    <c:v>Borno</c:v>
                  </c:pt>
                  <c:pt idx="4">
                    <c:v>Cross River</c:v>
                  </c:pt>
                  <c:pt idx="5">
                    <c:v>Edo</c:v>
                  </c:pt>
                  <c:pt idx="6">
                    <c:v>Ekiti</c:v>
                  </c:pt>
                  <c:pt idx="7">
                    <c:v>FCT</c:v>
                  </c:pt>
                  <c:pt idx="8">
                    <c:v>Jigawa</c:v>
                  </c:pt>
                  <c:pt idx="9">
                    <c:v>Kaduna</c:v>
                  </c:pt>
                  <c:pt idx="10">
                    <c:v>Kano</c:v>
                  </c:pt>
                  <c:pt idx="11">
                    <c:v>Katsina</c:v>
                  </c:pt>
                  <c:pt idx="12">
                    <c:v>Kebbi</c:v>
                  </c:pt>
                  <c:pt idx="13">
                    <c:v>Kogi</c:v>
                  </c:pt>
                  <c:pt idx="14">
                    <c:v>Kwara</c:v>
                  </c:pt>
                  <c:pt idx="15">
                    <c:v>Niger</c:v>
                  </c:pt>
                  <c:pt idx="16">
                    <c:v>Ogun</c:v>
                  </c:pt>
                  <c:pt idx="17">
                    <c:v>Ondo</c:v>
                  </c:pt>
                  <c:pt idx="18">
                    <c:v>Osun</c:v>
                  </c:pt>
                  <c:pt idx="19">
                    <c:v>Oyo</c:v>
                  </c:pt>
                  <c:pt idx="20">
                    <c:v>Plateau</c:v>
                  </c:pt>
                  <c:pt idx="21">
                    <c:v>Sokoto</c:v>
                  </c:pt>
                  <c:pt idx="22">
                    <c:v>Yobe</c:v>
                  </c:pt>
                  <c:pt idx="23">
                    <c:v>Zamfara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6-B0EA-4DB3-9F29-BE7F1229A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98907048"/>
        <c:axId val="498905736"/>
      </c:bubbleChart>
      <c:valAx>
        <c:axId val="498907048"/>
        <c:scaling>
          <c:orientation val="minMax"/>
          <c:max val="1.3"/>
          <c:min val="0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prstDash val="sysDash"/>
            <a:round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905736"/>
        <c:crossesAt val="30000"/>
        <c:crossBetween val="midCat"/>
        <c:majorUnit val="0.2"/>
      </c:valAx>
      <c:valAx>
        <c:axId val="498905736"/>
        <c:scaling>
          <c:orientation val="minMax"/>
          <c:max val="70000"/>
          <c:min val="-15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prstDash val="sysDash"/>
            <a:round/>
            <a:tailEnd type="stealt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907048"/>
        <c:crossesAt val="0.81"/>
        <c:crossBetween val="midCat"/>
        <c:min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HIV related Deaths Surge Intervention Trajectory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Sheet1!$B$2:$AI$2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Sheet1!$B$3:$AI$3</c:f>
              <c:numCache>
                <c:formatCode>#,##0</c:formatCode>
                <c:ptCount val="34"/>
                <c:pt idx="0">
                  <c:v>13000</c:v>
                </c:pt>
                <c:pt idx="1">
                  <c:v>18000</c:v>
                </c:pt>
                <c:pt idx="2">
                  <c:v>23000</c:v>
                </c:pt>
                <c:pt idx="3">
                  <c:v>28000</c:v>
                </c:pt>
                <c:pt idx="4">
                  <c:v>34000</c:v>
                </c:pt>
                <c:pt idx="5">
                  <c:v>41000</c:v>
                </c:pt>
                <c:pt idx="6">
                  <c:v>48000</c:v>
                </c:pt>
                <c:pt idx="7">
                  <c:v>56000</c:v>
                </c:pt>
                <c:pt idx="8">
                  <c:v>63000</c:v>
                </c:pt>
                <c:pt idx="9">
                  <c:v>70000</c:v>
                </c:pt>
                <c:pt idx="10">
                  <c:v>78000</c:v>
                </c:pt>
                <c:pt idx="11">
                  <c:v>84000</c:v>
                </c:pt>
                <c:pt idx="12">
                  <c:v>89000</c:v>
                </c:pt>
                <c:pt idx="13">
                  <c:v>94000</c:v>
                </c:pt>
                <c:pt idx="14">
                  <c:v>93000</c:v>
                </c:pt>
                <c:pt idx="15">
                  <c:v>90000</c:v>
                </c:pt>
                <c:pt idx="16">
                  <c:v>88000</c:v>
                </c:pt>
                <c:pt idx="17">
                  <c:v>82000</c:v>
                </c:pt>
                <c:pt idx="18">
                  <c:v>82000</c:v>
                </c:pt>
                <c:pt idx="19">
                  <c:v>74000</c:v>
                </c:pt>
                <c:pt idx="20">
                  <c:v>72000</c:v>
                </c:pt>
                <c:pt idx="21">
                  <c:v>72000</c:v>
                </c:pt>
                <c:pt idx="22">
                  <c:v>70000</c:v>
                </c:pt>
                <c:pt idx="23">
                  <c:v>63000</c:v>
                </c:pt>
                <c:pt idx="24">
                  <c:v>55000</c:v>
                </c:pt>
                <c:pt idx="25">
                  <c:v>51000</c:v>
                </c:pt>
                <c:pt idx="26">
                  <c:v>50000</c:v>
                </c:pt>
                <c:pt idx="27">
                  <c:v>51000</c:v>
                </c:pt>
                <c:pt idx="28">
                  <c:v>53000</c:v>
                </c:pt>
                <c:pt idx="29">
                  <c:v>50000</c:v>
                </c:pt>
                <c:pt idx="30">
                  <c:v>45000</c:v>
                </c:pt>
                <c:pt idx="31">
                  <c:v>41000</c:v>
                </c:pt>
                <c:pt idx="32">
                  <c:v>36000</c:v>
                </c:pt>
                <c:pt idx="33">
                  <c:v>31000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51-46E4-B293-2DA39F25DA17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New Infections Surge Intervention Trajectory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Sheet1!$B$2:$AI$2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Sheet1!$B$4:$AI$4</c:f>
              <c:numCache>
                <c:formatCode>#,##0</c:formatCode>
                <c:ptCount val="34"/>
                <c:pt idx="0">
                  <c:v>100000</c:v>
                </c:pt>
                <c:pt idx="1">
                  <c:v>120000</c:v>
                </c:pt>
                <c:pt idx="2">
                  <c:v>130000</c:v>
                </c:pt>
                <c:pt idx="3">
                  <c:v>140000</c:v>
                </c:pt>
                <c:pt idx="4">
                  <c:v>150000</c:v>
                </c:pt>
                <c:pt idx="5">
                  <c:v>150000</c:v>
                </c:pt>
                <c:pt idx="6">
                  <c:v>160000</c:v>
                </c:pt>
                <c:pt idx="7">
                  <c:v>150000</c:v>
                </c:pt>
                <c:pt idx="8">
                  <c:v>150000</c:v>
                </c:pt>
                <c:pt idx="9">
                  <c:v>150000</c:v>
                </c:pt>
                <c:pt idx="10">
                  <c:v>150000</c:v>
                </c:pt>
                <c:pt idx="11">
                  <c:v>140000</c:v>
                </c:pt>
                <c:pt idx="12">
                  <c:v>130000</c:v>
                </c:pt>
                <c:pt idx="13">
                  <c:v>130000</c:v>
                </c:pt>
                <c:pt idx="14">
                  <c:v>130000</c:v>
                </c:pt>
                <c:pt idx="15">
                  <c:v>120000</c:v>
                </c:pt>
                <c:pt idx="16">
                  <c:v>120000</c:v>
                </c:pt>
                <c:pt idx="17">
                  <c:v>120000</c:v>
                </c:pt>
                <c:pt idx="18">
                  <c:v>120000</c:v>
                </c:pt>
                <c:pt idx="19">
                  <c:v>120000</c:v>
                </c:pt>
                <c:pt idx="20">
                  <c:v>120000</c:v>
                </c:pt>
                <c:pt idx="21">
                  <c:v>120000</c:v>
                </c:pt>
                <c:pt idx="22">
                  <c:v>120000</c:v>
                </c:pt>
                <c:pt idx="23">
                  <c:v>120000</c:v>
                </c:pt>
                <c:pt idx="24">
                  <c:v>110000</c:v>
                </c:pt>
                <c:pt idx="25">
                  <c:v>110000</c:v>
                </c:pt>
                <c:pt idx="26">
                  <c:v>120000</c:v>
                </c:pt>
                <c:pt idx="27">
                  <c:v>120000</c:v>
                </c:pt>
                <c:pt idx="28">
                  <c:v>130000</c:v>
                </c:pt>
                <c:pt idx="29">
                  <c:v>100000</c:v>
                </c:pt>
                <c:pt idx="30">
                  <c:v>85000</c:v>
                </c:pt>
                <c:pt idx="31">
                  <c:v>70000</c:v>
                </c:pt>
                <c:pt idx="32">
                  <c:v>60000</c:v>
                </c:pt>
                <c:pt idx="33">
                  <c:v>40000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51-46E4-B293-2DA39F25DA17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HIV related Deaths Current Trajectory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Sheet1!$B$2:$AI$2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Sheet1!$B$5:$AI$5</c:f>
              <c:numCache>
                <c:formatCode>#,##0</c:formatCode>
                <c:ptCount val="34"/>
                <c:pt idx="0">
                  <c:v>13000</c:v>
                </c:pt>
                <c:pt idx="1">
                  <c:v>18000</c:v>
                </c:pt>
                <c:pt idx="2">
                  <c:v>23000</c:v>
                </c:pt>
                <c:pt idx="3">
                  <c:v>28000</c:v>
                </c:pt>
                <c:pt idx="4">
                  <c:v>34000</c:v>
                </c:pt>
                <c:pt idx="5">
                  <c:v>41000</c:v>
                </c:pt>
                <c:pt idx="6">
                  <c:v>48000</c:v>
                </c:pt>
                <c:pt idx="7">
                  <c:v>56000</c:v>
                </c:pt>
                <c:pt idx="8">
                  <c:v>63000</c:v>
                </c:pt>
                <c:pt idx="9">
                  <c:v>70000</c:v>
                </c:pt>
                <c:pt idx="10">
                  <c:v>78000</c:v>
                </c:pt>
                <c:pt idx="11">
                  <c:v>84000</c:v>
                </c:pt>
                <c:pt idx="12">
                  <c:v>89000</c:v>
                </c:pt>
                <c:pt idx="13">
                  <c:v>94000</c:v>
                </c:pt>
                <c:pt idx="14">
                  <c:v>93000</c:v>
                </c:pt>
                <c:pt idx="15">
                  <c:v>90000</c:v>
                </c:pt>
                <c:pt idx="16">
                  <c:v>88000</c:v>
                </c:pt>
                <c:pt idx="17">
                  <c:v>82000</c:v>
                </c:pt>
                <c:pt idx="18">
                  <c:v>82000</c:v>
                </c:pt>
                <c:pt idx="19">
                  <c:v>74000</c:v>
                </c:pt>
                <c:pt idx="20">
                  <c:v>72000</c:v>
                </c:pt>
                <c:pt idx="21">
                  <c:v>72000</c:v>
                </c:pt>
                <c:pt idx="22">
                  <c:v>70000</c:v>
                </c:pt>
                <c:pt idx="23">
                  <c:v>63000</c:v>
                </c:pt>
                <c:pt idx="24">
                  <c:v>55000</c:v>
                </c:pt>
                <c:pt idx="25">
                  <c:v>51000</c:v>
                </c:pt>
                <c:pt idx="26">
                  <c:v>50000</c:v>
                </c:pt>
                <c:pt idx="27">
                  <c:v>51000</c:v>
                </c:pt>
                <c:pt idx="28">
                  <c:v>53000</c:v>
                </c:pt>
                <c:pt idx="29">
                  <c:v>63000</c:v>
                </c:pt>
                <c:pt idx="30">
                  <c:v>73000</c:v>
                </c:pt>
                <c:pt idx="31">
                  <c:v>83000</c:v>
                </c:pt>
                <c:pt idx="32">
                  <c:v>93000</c:v>
                </c:pt>
                <c:pt idx="33">
                  <c:v>103000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51-46E4-B293-2DA39F25DA17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New Infection Current Trajectory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Sheet1!$B$2:$AI$2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Sheet1!$B$6:$AI$6</c:f>
              <c:numCache>
                <c:formatCode>#,##0</c:formatCode>
                <c:ptCount val="34"/>
                <c:pt idx="0">
                  <c:v>100000</c:v>
                </c:pt>
                <c:pt idx="1">
                  <c:v>120000</c:v>
                </c:pt>
                <c:pt idx="2">
                  <c:v>130000</c:v>
                </c:pt>
                <c:pt idx="3">
                  <c:v>140000</c:v>
                </c:pt>
                <c:pt idx="4">
                  <c:v>150000</c:v>
                </c:pt>
                <c:pt idx="5">
                  <c:v>150000</c:v>
                </c:pt>
                <c:pt idx="6">
                  <c:v>160000</c:v>
                </c:pt>
                <c:pt idx="7">
                  <c:v>150000</c:v>
                </c:pt>
                <c:pt idx="8">
                  <c:v>150000</c:v>
                </c:pt>
                <c:pt idx="9">
                  <c:v>150000</c:v>
                </c:pt>
                <c:pt idx="10">
                  <c:v>150000</c:v>
                </c:pt>
                <c:pt idx="11">
                  <c:v>140000</c:v>
                </c:pt>
                <c:pt idx="12">
                  <c:v>130000</c:v>
                </c:pt>
                <c:pt idx="13">
                  <c:v>130000</c:v>
                </c:pt>
                <c:pt idx="14">
                  <c:v>130000</c:v>
                </c:pt>
                <c:pt idx="15">
                  <c:v>120000</c:v>
                </c:pt>
                <c:pt idx="16">
                  <c:v>120000</c:v>
                </c:pt>
                <c:pt idx="17">
                  <c:v>120000</c:v>
                </c:pt>
                <c:pt idx="18">
                  <c:v>120000</c:v>
                </c:pt>
                <c:pt idx="19">
                  <c:v>120000</c:v>
                </c:pt>
                <c:pt idx="20">
                  <c:v>120000</c:v>
                </c:pt>
                <c:pt idx="21">
                  <c:v>120000</c:v>
                </c:pt>
                <c:pt idx="22">
                  <c:v>120000</c:v>
                </c:pt>
                <c:pt idx="23">
                  <c:v>120000</c:v>
                </c:pt>
                <c:pt idx="24">
                  <c:v>110000</c:v>
                </c:pt>
                <c:pt idx="25">
                  <c:v>110000</c:v>
                </c:pt>
                <c:pt idx="26">
                  <c:v>120000</c:v>
                </c:pt>
                <c:pt idx="27">
                  <c:v>120000</c:v>
                </c:pt>
                <c:pt idx="28">
                  <c:v>130000</c:v>
                </c:pt>
                <c:pt idx="29">
                  <c:v>150000</c:v>
                </c:pt>
                <c:pt idx="30">
                  <c:v>170000</c:v>
                </c:pt>
                <c:pt idx="31">
                  <c:v>187000</c:v>
                </c:pt>
                <c:pt idx="32">
                  <c:v>195000</c:v>
                </c:pt>
                <c:pt idx="33">
                  <c:v>210000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51-46E4-B293-2DA39F25D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8873168"/>
        <c:axId val="808889248"/>
      </c:lineChart>
      <c:catAx>
        <c:axId val="80887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889248"/>
        <c:crosses val="autoZero"/>
        <c:auto val="1"/>
        <c:lblAlgn val="ctr"/>
        <c:lblOffset val="100"/>
        <c:noMultiLvlLbl val="0"/>
      </c:catAx>
      <c:valAx>
        <c:axId val="80888924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87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0.15732</cdr:x>
      <cdr:y>0.12629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42182F20-30F9-4AFA-B29F-3725A8E479C1}"/>
            </a:ext>
          </a:extLst>
        </cdr:cNvPr>
        <cdr:cNvSpPr/>
      </cdr:nvSpPr>
      <cdr:spPr>
        <a:xfrm xmlns:a="http://schemas.openxmlformats.org/drawingml/2006/main">
          <a:off x="0" y="0"/>
          <a:ext cx="1821094" cy="7139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40000"/>
            <a:lumOff val="60000"/>
            <a:alpha val="18000"/>
          </a:schemeClr>
        </a:solidFill>
        <a:ln xmlns:a="http://schemas.openxmlformats.org/drawingml/2006/main">
          <a:solidFill>
            <a:schemeClr val="tx1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457063"/>
          <a:r>
            <a:rPr lang="en-US" sz="14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High Impact Zone</a:t>
          </a:r>
        </a:p>
        <a:p xmlns:a="http://schemas.openxmlformats.org/drawingml/2006/main">
          <a:pPr marL="171399" indent="-171399" defTabSz="457063">
            <a:buFont typeface="Arial" panose="020B0604020202020204" pitchFamily="34" charset="0"/>
            <a:buChar char="•"/>
          </a:pPr>
          <a:r>
            <a: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High Unmet need</a:t>
          </a:r>
        </a:p>
        <a:p xmlns:a="http://schemas.openxmlformats.org/drawingml/2006/main">
          <a:pPr marL="171399" indent="-171399" defTabSz="457063">
            <a:buFont typeface="Arial" panose="020B0604020202020204" pitchFamily="34" charset="0"/>
            <a:buChar char="•"/>
          </a:pPr>
          <a:r>
            <a: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Low Saturation</a:t>
          </a:r>
        </a:p>
      </cdr:txBody>
    </cdr:sp>
  </cdr:relSizeAnchor>
  <cdr:relSizeAnchor xmlns:cdr="http://schemas.openxmlformats.org/drawingml/2006/chartDrawing">
    <cdr:from>
      <cdr:x>0</cdr:x>
      <cdr:y>0.85581</cdr:y>
    </cdr:from>
    <cdr:to>
      <cdr:x>0.16414</cdr:x>
      <cdr:y>0.98113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A38A1550-2C07-48CA-923F-07F49672AC97}"/>
            </a:ext>
          </a:extLst>
        </cdr:cNvPr>
        <cdr:cNvSpPr/>
      </cdr:nvSpPr>
      <cdr:spPr>
        <a:xfrm xmlns:a="http://schemas.openxmlformats.org/drawingml/2006/main">
          <a:off x="-218543" y="4844105"/>
          <a:ext cx="1952815" cy="7093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  <a:alpha val="18000"/>
          </a:schemeClr>
        </a:solidFill>
        <a:ln xmlns:a="http://schemas.openxmlformats.org/drawingml/2006/main">
          <a:solidFill>
            <a:schemeClr val="bg1">
              <a:lumMod val="95000"/>
            </a:schemeClr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457063"/>
          <a:r>
            <a:rPr lang="en-US" sz="14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Low Impact Zone</a:t>
          </a:r>
        </a:p>
        <a:p xmlns:a="http://schemas.openxmlformats.org/drawingml/2006/main">
          <a:pPr marL="171399" indent="-171399" defTabSz="457063">
            <a:buFont typeface="Arial" panose="020B0604020202020204" pitchFamily="34" charset="0"/>
            <a:buChar char="•"/>
          </a:pPr>
          <a:r>
            <a: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Low Unmet need</a:t>
          </a:r>
        </a:p>
        <a:p xmlns:a="http://schemas.openxmlformats.org/drawingml/2006/main">
          <a:pPr marL="171399" indent="-171399" defTabSz="457063">
            <a:buFont typeface="Arial" panose="020B0604020202020204" pitchFamily="34" charset="0"/>
            <a:buChar char="•"/>
          </a:pPr>
          <a:r>
            <a: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Low Saturation</a:t>
          </a:r>
        </a:p>
      </cdr:txBody>
    </cdr:sp>
  </cdr:relSizeAnchor>
  <cdr:relSizeAnchor xmlns:cdr="http://schemas.openxmlformats.org/drawingml/2006/chartDrawing">
    <cdr:from>
      <cdr:x>0.86338</cdr:x>
      <cdr:y>0.60262</cdr:y>
    </cdr:from>
    <cdr:to>
      <cdr:x>0.98804</cdr:x>
      <cdr:y>0.69447</cdr:y>
    </cdr:to>
    <cdr:sp macro="" textlink="">
      <cdr:nvSpPr>
        <cdr:cNvPr id="5" name="Rounded Rectangle 4">
          <a:extLst xmlns:a="http://schemas.openxmlformats.org/drawingml/2006/main">
            <a:ext uri="{FF2B5EF4-FFF2-40B4-BE49-F238E27FC236}">
              <a16:creationId xmlns:a16="http://schemas.microsoft.com/office/drawing/2014/main" id="{B2878264-C7F9-4C59-8277-F226FB87ADCA}"/>
            </a:ext>
          </a:extLst>
        </cdr:cNvPr>
        <cdr:cNvSpPr/>
      </cdr:nvSpPr>
      <cdr:spPr>
        <a:xfrm xmlns:a="http://schemas.openxmlformats.org/drawingml/2006/main">
          <a:off x="10271804" y="3410998"/>
          <a:ext cx="1483110" cy="519897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Treatment Coverage (%) </a:t>
          </a:r>
        </a:p>
      </cdr:txBody>
    </cdr:sp>
  </cdr:relSizeAnchor>
  <cdr:relSizeAnchor xmlns:cdr="http://schemas.openxmlformats.org/drawingml/2006/chartDrawing">
    <cdr:from>
      <cdr:x>0.78697</cdr:x>
      <cdr:y>0.01441</cdr:y>
    </cdr:from>
    <cdr:to>
      <cdr:x>1</cdr:x>
      <cdr:y>0.56903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8ECB7EA2-CECF-4B40-91D1-9C51FCD1240F}"/>
            </a:ext>
          </a:extLst>
        </cdr:cNvPr>
        <cdr:cNvSpPr txBox="1"/>
      </cdr:nvSpPr>
      <cdr:spPr>
        <a:xfrm xmlns:a="http://schemas.openxmlformats.org/drawingml/2006/main">
          <a:off x="9362791" y="81565"/>
          <a:ext cx="2534466" cy="31393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bg1">
              <a:lumMod val="95000"/>
            </a:schemeClr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85750" marR="0" lvl="0" indent="-28575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Size of the bubble is TX_CURR</a:t>
          </a:r>
        </a:p>
        <a:p xmlns:a="http://schemas.openxmlformats.org/drawingml/2006/main">
          <a:pPr marL="285750" marR="0" lvl="0" indent="-28575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Unmet needs calculated based on SPECTRUM estimates for PLHIV for 2018</a:t>
          </a:r>
        </a:p>
        <a:p xmlns:a="http://schemas.openxmlformats.org/drawingml/2006/main">
          <a:pPr marL="285750" marR="0" lvl="0" indent="-28575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At FY 19 Q3, only </a:t>
          </a:r>
          <a:r>
            <a: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 SNUs 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had achieved &gt;81% ART coverage</a:t>
          </a:r>
        </a:p>
      </cdr:txBody>
    </cdr:sp>
  </cdr:relSizeAnchor>
  <cdr:relSizeAnchor xmlns:cdr="http://schemas.openxmlformats.org/drawingml/2006/chartDrawing">
    <cdr:from>
      <cdr:x>0.31161</cdr:x>
      <cdr:y>0.03678</cdr:y>
    </cdr:from>
    <cdr:to>
      <cdr:x>0.66434</cdr:x>
      <cdr:y>0.08604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A39D2E88-86A3-4A56-B6A0-C69126F1700B}"/>
            </a:ext>
          </a:extLst>
        </cdr:cNvPr>
        <cdr:cNvSpPr txBox="1"/>
      </cdr:nvSpPr>
      <cdr:spPr>
        <a:xfrm xmlns:a="http://schemas.openxmlformats.org/drawingml/2006/main">
          <a:off x="3707320" y="208166"/>
          <a:ext cx="4196528" cy="278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rPr>
            <a:t>Picture of HIV Epidemic at start of Surge (Q3FY 19)</a:t>
          </a:r>
          <a:endParaRPr lang="en-US" sz="11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0.843</cdr:x>
      <cdr:y>0.91243</cdr:y>
    </cdr:from>
    <cdr:to>
      <cdr:x>1</cdr:x>
      <cdr:y>1</cdr:y>
    </cdr:to>
    <cdr:sp macro="" textlink="">
      <cdr:nvSpPr>
        <cdr:cNvPr id="9" name="Rectangle 8">
          <a:extLst xmlns:a="http://schemas.openxmlformats.org/drawingml/2006/main">
            <a:ext uri="{FF2B5EF4-FFF2-40B4-BE49-F238E27FC236}">
              <a16:creationId xmlns:a16="http://schemas.microsoft.com/office/drawing/2014/main" id="{B190C153-1D63-4AB0-B4FB-EFC0E077BB32}"/>
            </a:ext>
          </a:extLst>
        </cdr:cNvPr>
        <cdr:cNvSpPr/>
      </cdr:nvSpPr>
      <cdr:spPr>
        <a:xfrm xmlns:a="http://schemas.openxmlformats.org/drawingml/2006/main">
          <a:off x="10029428" y="5164589"/>
          <a:ext cx="1867829" cy="49569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  <a:alpha val="18000"/>
          </a:schemeClr>
        </a:solidFill>
        <a:ln xmlns:a="http://schemas.openxmlformats.org/drawingml/2006/main">
          <a:solidFill>
            <a:schemeClr val="bg1">
              <a:lumMod val="95000"/>
            </a:schemeClr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457063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Epidemic Control Zone</a:t>
          </a:r>
        </a:p>
        <a:p xmlns:a="http://schemas.openxmlformats.org/drawingml/2006/main">
          <a:pPr marL="171399" marR="0" lvl="0" indent="-171399" algn="l" defTabSz="457063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Low Unmet need</a:t>
          </a:r>
        </a:p>
        <a:p xmlns:a="http://schemas.openxmlformats.org/drawingml/2006/main">
          <a:pPr marL="171399" marR="0" lvl="0" indent="-171399" algn="l" defTabSz="457063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High Saturation</a:t>
          </a:r>
          <a:endParaRPr kumimoji="0" lang="en-US" sz="1200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0.75203</cdr:x>
      <cdr:y>0.03826</cdr:y>
    </cdr:from>
    <cdr:to>
      <cdr:x>0.77967</cdr:x>
      <cdr:y>0.26003</cdr:y>
    </cdr:to>
    <cdr:sp macro="" textlink="">
      <cdr:nvSpPr>
        <cdr:cNvPr id="10" name="Rounded Rectangle 3">
          <a:extLst xmlns:a="http://schemas.openxmlformats.org/drawingml/2006/main">
            <a:ext uri="{FF2B5EF4-FFF2-40B4-BE49-F238E27FC236}">
              <a16:creationId xmlns:a16="http://schemas.microsoft.com/office/drawing/2014/main" id="{2EA92CC9-F9DC-4CD0-B2FC-33B4645718B6}"/>
            </a:ext>
          </a:extLst>
        </cdr:cNvPr>
        <cdr:cNvSpPr/>
      </cdr:nvSpPr>
      <cdr:spPr>
        <a:xfrm xmlns:a="http://schemas.openxmlformats.org/drawingml/2006/main" rot="16200000">
          <a:off x="8483884" y="679808"/>
          <a:ext cx="1255305" cy="328773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Unmet Need</a:t>
          </a:r>
        </a:p>
      </cdr:txBody>
    </cdr:sp>
  </cdr:relSizeAnchor>
  <cdr:relSizeAnchor xmlns:cdr="http://schemas.openxmlformats.org/drawingml/2006/chartDrawing">
    <cdr:from>
      <cdr:x>0.15964</cdr:x>
      <cdr:y>0.36689</cdr:y>
    </cdr:from>
    <cdr:to>
      <cdr:x>0.84219</cdr:x>
      <cdr:y>0.72025</cdr:y>
    </cdr:to>
    <cdr:sp macro="" textlink="">
      <cdr:nvSpPr>
        <cdr:cNvPr id="12" name="Arrow: Curved Up 1">
          <a:extLst xmlns:a="http://schemas.openxmlformats.org/drawingml/2006/main">
            <a:ext uri="{FF2B5EF4-FFF2-40B4-BE49-F238E27FC236}">
              <a16:creationId xmlns:a16="http://schemas.microsoft.com/office/drawing/2014/main" id="{6093DCB4-C647-4AA1-A74B-3D65AD8F7680}"/>
            </a:ext>
          </a:extLst>
        </cdr:cNvPr>
        <cdr:cNvSpPr/>
      </cdr:nvSpPr>
      <cdr:spPr>
        <a:xfrm xmlns:a="http://schemas.openxmlformats.org/drawingml/2006/main" rot="984501">
          <a:off x="1899298" y="2076683"/>
          <a:ext cx="8120396" cy="2000127"/>
        </a:xfrm>
        <a:custGeom xmlns:a="http://schemas.openxmlformats.org/drawingml/2006/main">
          <a:avLst/>
          <a:gdLst>
            <a:gd name="connsiteX0" fmla="*/ 0 w 8900196"/>
            <a:gd name="connsiteY0" fmla="*/ 427046 h 1708185"/>
            <a:gd name="connsiteX1" fmla="*/ 8046104 w 8900196"/>
            <a:gd name="connsiteY1" fmla="*/ 427046 h 1708185"/>
            <a:gd name="connsiteX2" fmla="*/ 8046104 w 8900196"/>
            <a:gd name="connsiteY2" fmla="*/ 0 h 1708185"/>
            <a:gd name="connsiteX3" fmla="*/ 8900196 w 8900196"/>
            <a:gd name="connsiteY3" fmla="*/ 854093 h 1708185"/>
            <a:gd name="connsiteX4" fmla="*/ 8046104 w 8900196"/>
            <a:gd name="connsiteY4" fmla="*/ 1708185 h 1708185"/>
            <a:gd name="connsiteX5" fmla="*/ 8046104 w 8900196"/>
            <a:gd name="connsiteY5" fmla="*/ 1281139 h 1708185"/>
            <a:gd name="connsiteX6" fmla="*/ 0 w 8900196"/>
            <a:gd name="connsiteY6" fmla="*/ 1281139 h 1708185"/>
            <a:gd name="connsiteX7" fmla="*/ 0 w 8900196"/>
            <a:gd name="connsiteY7" fmla="*/ 427046 h 1708185"/>
            <a:gd name="connsiteX0" fmla="*/ 1215558 w 8900196"/>
            <a:gd name="connsiteY0" fmla="*/ 113431 h 1708185"/>
            <a:gd name="connsiteX1" fmla="*/ 8046104 w 8900196"/>
            <a:gd name="connsiteY1" fmla="*/ 427046 h 1708185"/>
            <a:gd name="connsiteX2" fmla="*/ 8046104 w 8900196"/>
            <a:gd name="connsiteY2" fmla="*/ 0 h 1708185"/>
            <a:gd name="connsiteX3" fmla="*/ 8900196 w 8900196"/>
            <a:gd name="connsiteY3" fmla="*/ 854093 h 1708185"/>
            <a:gd name="connsiteX4" fmla="*/ 8046104 w 8900196"/>
            <a:gd name="connsiteY4" fmla="*/ 1708185 h 1708185"/>
            <a:gd name="connsiteX5" fmla="*/ 8046104 w 8900196"/>
            <a:gd name="connsiteY5" fmla="*/ 1281139 h 1708185"/>
            <a:gd name="connsiteX6" fmla="*/ 0 w 8900196"/>
            <a:gd name="connsiteY6" fmla="*/ 1281139 h 1708185"/>
            <a:gd name="connsiteX7" fmla="*/ 1215558 w 8900196"/>
            <a:gd name="connsiteY7" fmla="*/ 113431 h 1708185"/>
            <a:gd name="connsiteX0" fmla="*/ 1161866 w 8846504"/>
            <a:gd name="connsiteY0" fmla="*/ 113431 h 1708185"/>
            <a:gd name="connsiteX1" fmla="*/ 7992412 w 8846504"/>
            <a:gd name="connsiteY1" fmla="*/ 427046 h 1708185"/>
            <a:gd name="connsiteX2" fmla="*/ 7992412 w 8846504"/>
            <a:gd name="connsiteY2" fmla="*/ 0 h 1708185"/>
            <a:gd name="connsiteX3" fmla="*/ 8846504 w 8846504"/>
            <a:gd name="connsiteY3" fmla="*/ 854093 h 1708185"/>
            <a:gd name="connsiteX4" fmla="*/ 7992412 w 8846504"/>
            <a:gd name="connsiteY4" fmla="*/ 1708185 h 1708185"/>
            <a:gd name="connsiteX5" fmla="*/ 7992412 w 8846504"/>
            <a:gd name="connsiteY5" fmla="*/ 1281139 h 1708185"/>
            <a:gd name="connsiteX6" fmla="*/ 0 w 8846504"/>
            <a:gd name="connsiteY6" fmla="*/ 334274 h 1708185"/>
            <a:gd name="connsiteX7" fmla="*/ 1161866 w 8846504"/>
            <a:gd name="connsiteY7" fmla="*/ 113431 h 1708185"/>
            <a:gd name="connsiteX0" fmla="*/ 1417479 w 8846504"/>
            <a:gd name="connsiteY0" fmla="*/ 115747 h 1708185"/>
            <a:gd name="connsiteX1" fmla="*/ 7992412 w 8846504"/>
            <a:gd name="connsiteY1" fmla="*/ 427046 h 1708185"/>
            <a:gd name="connsiteX2" fmla="*/ 7992412 w 8846504"/>
            <a:gd name="connsiteY2" fmla="*/ 0 h 1708185"/>
            <a:gd name="connsiteX3" fmla="*/ 8846504 w 8846504"/>
            <a:gd name="connsiteY3" fmla="*/ 854093 h 1708185"/>
            <a:gd name="connsiteX4" fmla="*/ 7992412 w 8846504"/>
            <a:gd name="connsiteY4" fmla="*/ 1708185 h 1708185"/>
            <a:gd name="connsiteX5" fmla="*/ 7992412 w 8846504"/>
            <a:gd name="connsiteY5" fmla="*/ 1281139 h 1708185"/>
            <a:gd name="connsiteX6" fmla="*/ 0 w 8846504"/>
            <a:gd name="connsiteY6" fmla="*/ 334274 h 1708185"/>
            <a:gd name="connsiteX7" fmla="*/ 1417479 w 8846504"/>
            <a:gd name="connsiteY7" fmla="*/ 115747 h 1708185"/>
            <a:gd name="connsiteX0" fmla="*/ 1417479 w 8846504"/>
            <a:gd name="connsiteY0" fmla="*/ 115747 h 1708185"/>
            <a:gd name="connsiteX1" fmla="*/ 7992412 w 8846504"/>
            <a:gd name="connsiteY1" fmla="*/ 427046 h 1708185"/>
            <a:gd name="connsiteX2" fmla="*/ 7992412 w 8846504"/>
            <a:gd name="connsiteY2" fmla="*/ 0 h 1708185"/>
            <a:gd name="connsiteX3" fmla="*/ 8846504 w 8846504"/>
            <a:gd name="connsiteY3" fmla="*/ 854093 h 1708185"/>
            <a:gd name="connsiteX4" fmla="*/ 7992412 w 8846504"/>
            <a:gd name="connsiteY4" fmla="*/ 1708185 h 1708185"/>
            <a:gd name="connsiteX5" fmla="*/ 7992412 w 8846504"/>
            <a:gd name="connsiteY5" fmla="*/ 1281139 h 1708185"/>
            <a:gd name="connsiteX6" fmla="*/ 0 w 8846504"/>
            <a:gd name="connsiteY6" fmla="*/ 334274 h 1708185"/>
            <a:gd name="connsiteX7" fmla="*/ 1417479 w 8846504"/>
            <a:gd name="connsiteY7" fmla="*/ 115747 h 1708185"/>
            <a:gd name="connsiteX0" fmla="*/ 1417479 w 8846504"/>
            <a:gd name="connsiteY0" fmla="*/ 115747 h 1708185"/>
            <a:gd name="connsiteX1" fmla="*/ 7992412 w 8846504"/>
            <a:gd name="connsiteY1" fmla="*/ 427046 h 1708185"/>
            <a:gd name="connsiteX2" fmla="*/ 7992412 w 8846504"/>
            <a:gd name="connsiteY2" fmla="*/ 0 h 1708185"/>
            <a:gd name="connsiteX3" fmla="*/ 8846504 w 8846504"/>
            <a:gd name="connsiteY3" fmla="*/ 854093 h 1708185"/>
            <a:gd name="connsiteX4" fmla="*/ 7992412 w 8846504"/>
            <a:gd name="connsiteY4" fmla="*/ 1708185 h 1708185"/>
            <a:gd name="connsiteX5" fmla="*/ 7992412 w 8846504"/>
            <a:gd name="connsiteY5" fmla="*/ 1281139 h 1708185"/>
            <a:gd name="connsiteX6" fmla="*/ 0 w 8846504"/>
            <a:gd name="connsiteY6" fmla="*/ 334274 h 1708185"/>
            <a:gd name="connsiteX7" fmla="*/ 1417479 w 8846504"/>
            <a:gd name="connsiteY7" fmla="*/ 115747 h 1708185"/>
            <a:gd name="connsiteX0" fmla="*/ 1417479 w 8846504"/>
            <a:gd name="connsiteY0" fmla="*/ 115747 h 1708185"/>
            <a:gd name="connsiteX1" fmla="*/ 7992412 w 8846504"/>
            <a:gd name="connsiteY1" fmla="*/ 427046 h 1708185"/>
            <a:gd name="connsiteX2" fmla="*/ 7992412 w 8846504"/>
            <a:gd name="connsiteY2" fmla="*/ 0 h 1708185"/>
            <a:gd name="connsiteX3" fmla="*/ 8846504 w 8846504"/>
            <a:gd name="connsiteY3" fmla="*/ 854093 h 1708185"/>
            <a:gd name="connsiteX4" fmla="*/ 7992412 w 8846504"/>
            <a:gd name="connsiteY4" fmla="*/ 1708185 h 1708185"/>
            <a:gd name="connsiteX5" fmla="*/ 7992412 w 8846504"/>
            <a:gd name="connsiteY5" fmla="*/ 1281139 h 1708185"/>
            <a:gd name="connsiteX6" fmla="*/ 0 w 8846504"/>
            <a:gd name="connsiteY6" fmla="*/ 334274 h 1708185"/>
            <a:gd name="connsiteX7" fmla="*/ 1417479 w 8846504"/>
            <a:gd name="connsiteY7" fmla="*/ 115747 h 1708185"/>
            <a:gd name="connsiteX0" fmla="*/ 1417479 w 8846504"/>
            <a:gd name="connsiteY0" fmla="*/ 115747 h 2006855"/>
            <a:gd name="connsiteX1" fmla="*/ 7992412 w 8846504"/>
            <a:gd name="connsiteY1" fmla="*/ 427046 h 2006855"/>
            <a:gd name="connsiteX2" fmla="*/ 7992412 w 8846504"/>
            <a:gd name="connsiteY2" fmla="*/ 0 h 2006855"/>
            <a:gd name="connsiteX3" fmla="*/ 8846504 w 8846504"/>
            <a:gd name="connsiteY3" fmla="*/ 854093 h 2006855"/>
            <a:gd name="connsiteX4" fmla="*/ 7992412 w 8846504"/>
            <a:gd name="connsiteY4" fmla="*/ 1708185 h 2006855"/>
            <a:gd name="connsiteX5" fmla="*/ 7992412 w 8846504"/>
            <a:gd name="connsiteY5" fmla="*/ 1281139 h 2006855"/>
            <a:gd name="connsiteX6" fmla="*/ 0 w 8846504"/>
            <a:gd name="connsiteY6" fmla="*/ 334274 h 2006855"/>
            <a:gd name="connsiteX7" fmla="*/ 1417479 w 8846504"/>
            <a:gd name="connsiteY7" fmla="*/ 115747 h 2006855"/>
            <a:gd name="connsiteX0" fmla="*/ 1417479 w 8846504"/>
            <a:gd name="connsiteY0" fmla="*/ 115747 h 2006855"/>
            <a:gd name="connsiteX1" fmla="*/ 7992412 w 8846504"/>
            <a:gd name="connsiteY1" fmla="*/ 427046 h 2006855"/>
            <a:gd name="connsiteX2" fmla="*/ 7992412 w 8846504"/>
            <a:gd name="connsiteY2" fmla="*/ 0 h 2006855"/>
            <a:gd name="connsiteX3" fmla="*/ 8846504 w 8846504"/>
            <a:gd name="connsiteY3" fmla="*/ 854093 h 2006855"/>
            <a:gd name="connsiteX4" fmla="*/ 7992412 w 8846504"/>
            <a:gd name="connsiteY4" fmla="*/ 1708185 h 2006855"/>
            <a:gd name="connsiteX5" fmla="*/ 7992412 w 8846504"/>
            <a:gd name="connsiteY5" fmla="*/ 1281139 h 2006855"/>
            <a:gd name="connsiteX6" fmla="*/ 0 w 8846504"/>
            <a:gd name="connsiteY6" fmla="*/ 334274 h 2006855"/>
            <a:gd name="connsiteX7" fmla="*/ 1417479 w 8846504"/>
            <a:gd name="connsiteY7" fmla="*/ 115747 h 2006855"/>
            <a:gd name="connsiteX0" fmla="*/ 1417479 w 8846504"/>
            <a:gd name="connsiteY0" fmla="*/ 64626 h 1955734"/>
            <a:gd name="connsiteX1" fmla="*/ 7992412 w 8846504"/>
            <a:gd name="connsiteY1" fmla="*/ 375925 h 1955734"/>
            <a:gd name="connsiteX2" fmla="*/ 7630611 w 8846504"/>
            <a:gd name="connsiteY2" fmla="*/ 0 h 1955734"/>
            <a:gd name="connsiteX3" fmla="*/ 8846504 w 8846504"/>
            <a:gd name="connsiteY3" fmla="*/ 802972 h 1955734"/>
            <a:gd name="connsiteX4" fmla="*/ 7992412 w 8846504"/>
            <a:gd name="connsiteY4" fmla="*/ 1657064 h 1955734"/>
            <a:gd name="connsiteX5" fmla="*/ 7992412 w 8846504"/>
            <a:gd name="connsiteY5" fmla="*/ 1230018 h 1955734"/>
            <a:gd name="connsiteX6" fmla="*/ 0 w 8846504"/>
            <a:gd name="connsiteY6" fmla="*/ 283153 h 1955734"/>
            <a:gd name="connsiteX7" fmla="*/ 1417479 w 8846504"/>
            <a:gd name="connsiteY7" fmla="*/ 64626 h 1955734"/>
            <a:gd name="connsiteX0" fmla="*/ 1417479 w 8816970"/>
            <a:gd name="connsiteY0" fmla="*/ 64626 h 1955734"/>
            <a:gd name="connsiteX1" fmla="*/ 7992412 w 8816970"/>
            <a:gd name="connsiteY1" fmla="*/ 375925 h 1955734"/>
            <a:gd name="connsiteX2" fmla="*/ 7630611 w 8816970"/>
            <a:gd name="connsiteY2" fmla="*/ 0 h 1955734"/>
            <a:gd name="connsiteX3" fmla="*/ 8816970 w 8816970"/>
            <a:gd name="connsiteY3" fmla="*/ 401562 h 1955734"/>
            <a:gd name="connsiteX4" fmla="*/ 7992412 w 8816970"/>
            <a:gd name="connsiteY4" fmla="*/ 1657064 h 1955734"/>
            <a:gd name="connsiteX5" fmla="*/ 7992412 w 8816970"/>
            <a:gd name="connsiteY5" fmla="*/ 1230018 h 1955734"/>
            <a:gd name="connsiteX6" fmla="*/ 0 w 8816970"/>
            <a:gd name="connsiteY6" fmla="*/ 283153 h 1955734"/>
            <a:gd name="connsiteX7" fmla="*/ 1417479 w 8816970"/>
            <a:gd name="connsiteY7" fmla="*/ 64626 h 1955734"/>
            <a:gd name="connsiteX0" fmla="*/ 1417479 w 8816970"/>
            <a:gd name="connsiteY0" fmla="*/ 64626 h 1955734"/>
            <a:gd name="connsiteX1" fmla="*/ 7992412 w 8816970"/>
            <a:gd name="connsiteY1" fmla="*/ 375925 h 1955734"/>
            <a:gd name="connsiteX2" fmla="*/ 7630611 w 8816970"/>
            <a:gd name="connsiteY2" fmla="*/ 0 h 1955734"/>
            <a:gd name="connsiteX3" fmla="*/ 8816970 w 8816970"/>
            <a:gd name="connsiteY3" fmla="*/ 401562 h 1955734"/>
            <a:gd name="connsiteX4" fmla="*/ 8359594 w 8816970"/>
            <a:gd name="connsiteY4" fmla="*/ 1548938 h 1955734"/>
            <a:gd name="connsiteX5" fmla="*/ 7992412 w 8816970"/>
            <a:gd name="connsiteY5" fmla="*/ 1230018 h 1955734"/>
            <a:gd name="connsiteX6" fmla="*/ 0 w 8816970"/>
            <a:gd name="connsiteY6" fmla="*/ 283153 h 1955734"/>
            <a:gd name="connsiteX7" fmla="*/ 1417479 w 8816970"/>
            <a:gd name="connsiteY7" fmla="*/ 64626 h 1955734"/>
            <a:gd name="connsiteX0" fmla="*/ 1417479 w 8816970"/>
            <a:gd name="connsiteY0" fmla="*/ 64626 h 1850742"/>
            <a:gd name="connsiteX1" fmla="*/ 7992412 w 8816970"/>
            <a:gd name="connsiteY1" fmla="*/ 375925 h 1850742"/>
            <a:gd name="connsiteX2" fmla="*/ 7630611 w 8816970"/>
            <a:gd name="connsiteY2" fmla="*/ 0 h 1850742"/>
            <a:gd name="connsiteX3" fmla="*/ 8816970 w 8816970"/>
            <a:gd name="connsiteY3" fmla="*/ 401562 h 1850742"/>
            <a:gd name="connsiteX4" fmla="*/ 8359594 w 8816970"/>
            <a:gd name="connsiteY4" fmla="*/ 1548938 h 1850742"/>
            <a:gd name="connsiteX5" fmla="*/ 8181949 w 8816970"/>
            <a:gd name="connsiteY5" fmla="*/ 1007945 h 1850742"/>
            <a:gd name="connsiteX6" fmla="*/ 0 w 8816970"/>
            <a:gd name="connsiteY6" fmla="*/ 283153 h 1850742"/>
            <a:gd name="connsiteX7" fmla="*/ 1417479 w 8816970"/>
            <a:gd name="connsiteY7" fmla="*/ 64626 h 1850742"/>
            <a:gd name="connsiteX0" fmla="*/ 1417479 w 8816970"/>
            <a:gd name="connsiteY0" fmla="*/ 64626 h 1850742"/>
            <a:gd name="connsiteX1" fmla="*/ 7992412 w 8816970"/>
            <a:gd name="connsiteY1" fmla="*/ 375925 h 1850742"/>
            <a:gd name="connsiteX2" fmla="*/ 7630611 w 8816970"/>
            <a:gd name="connsiteY2" fmla="*/ 0 h 1850742"/>
            <a:gd name="connsiteX3" fmla="*/ 8816970 w 8816970"/>
            <a:gd name="connsiteY3" fmla="*/ 401562 h 1850742"/>
            <a:gd name="connsiteX4" fmla="*/ 8441754 w 8816970"/>
            <a:gd name="connsiteY4" fmla="*/ 1413905 h 1850742"/>
            <a:gd name="connsiteX5" fmla="*/ 8181949 w 8816970"/>
            <a:gd name="connsiteY5" fmla="*/ 1007945 h 1850742"/>
            <a:gd name="connsiteX6" fmla="*/ 0 w 8816970"/>
            <a:gd name="connsiteY6" fmla="*/ 283153 h 1850742"/>
            <a:gd name="connsiteX7" fmla="*/ 1417479 w 8816970"/>
            <a:gd name="connsiteY7" fmla="*/ 64626 h 1850742"/>
            <a:gd name="connsiteX0" fmla="*/ 1212176 w 8816970"/>
            <a:gd name="connsiteY0" fmla="*/ 0 h 2069262"/>
            <a:gd name="connsiteX1" fmla="*/ 7992412 w 8816970"/>
            <a:gd name="connsiteY1" fmla="*/ 594445 h 2069262"/>
            <a:gd name="connsiteX2" fmla="*/ 7630611 w 8816970"/>
            <a:gd name="connsiteY2" fmla="*/ 218520 h 2069262"/>
            <a:gd name="connsiteX3" fmla="*/ 8816970 w 8816970"/>
            <a:gd name="connsiteY3" fmla="*/ 620082 h 2069262"/>
            <a:gd name="connsiteX4" fmla="*/ 8441754 w 8816970"/>
            <a:gd name="connsiteY4" fmla="*/ 1632425 h 2069262"/>
            <a:gd name="connsiteX5" fmla="*/ 8181949 w 8816970"/>
            <a:gd name="connsiteY5" fmla="*/ 1226465 h 2069262"/>
            <a:gd name="connsiteX6" fmla="*/ 0 w 8816970"/>
            <a:gd name="connsiteY6" fmla="*/ 501673 h 2069262"/>
            <a:gd name="connsiteX7" fmla="*/ 1212176 w 8816970"/>
            <a:gd name="connsiteY7" fmla="*/ 0 h 2069262"/>
            <a:gd name="connsiteX0" fmla="*/ 1562774 w 9167568"/>
            <a:gd name="connsiteY0" fmla="*/ 49039 h 1849335"/>
            <a:gd name="connsiteX1" fmla="*/ 8343010 w 9167568"/>
            <a:gd name="connsiteY1" fmla="*/ 643484 h 1849335"/>
            <a:gd name="connsiteX2" fmla="*/ 7981209 w 9167568"/>
            <a:gd name="connsiteY2" fmla="*/ 267559 h 1849335"/>
            <a:gd name="connsiteX3" fmla="*/ 9167568 w 9167568"/>
            <a:gd name="connsiteY3" fmla="*/ 669121 h 1849335"/>
            <a:gd name="connsiteX4" fmla="*/ 8792352 w 9167568"/>
            <a:gd name="connsiteY4" fmla="*/ 1681464 h 1849335"/>
            <a:gd name="connsiteX5" fmla="*/ 8532547 w 9167568"/>
            <a:gd name="connsiteY5" fmla="*/ 1275504 h 1849335"/>
            <a:gd name="connsiteX6" fmla="*/ 0 w 9167568"/>
            <a:gd name="connsiteY6" fmla="*/ 0 h 1849335"/>
            <a:gd name="connsiteX7" fmla="*/ 1562774 w 9167568"/>
            <a:gd name="connsiteY7" fmla="*/ 49039 h 1849335"/>
            <a:gd name="connsiteX0" fmla="*/ 1562774 w 9167568"/>
            <a:gd name="connsiteY0" fmla="*/ 49039 h 1849335"/>
            <a:gd name="connsiteX1" fmla="*/ 8343010 w 9167568"/>
            <a:gd name="connsiteY1" fmla="*/ 643484 h 1849335"/>
            <a:gd name="connsiteX2" fmla="*/ 7981209 w 9167568"/>
            <a:gd name="connsiteY2" fmla="*/ 267559 h 1849335"/>
            <a:gd name="connsiteX3" fmla="*/ 9167568 w 9167568"/>
            <a:gd name="connsiteY3" fmla="*/ 669121 h 1849335"/>
            <a:gd name="connsiteX4" fmla="*/ 8792352 w 9167568"/>
            <a:gd name="connsiteY4" fmla="*/ 1681464 h 1849335"/>
            <a:gd name="connsiteX5" fmla="*/ 8532547 w 9167568"/>
            <a:gd name="connsiteY5" fmla="*/ 1275504 h 1849335"/>
            <a:gd name="connsiteX6" fmla="*/ 0 w 9167568"/>
            <a:gd name="connsiteY6" fmla="*/ 0 h 1849335"/>
            <a:gd name="connsiteX7" fmla="*/ 1562774 w 9167568"/>
            <a:gd name="connsiteY7" fmla="*/ 49039 h 1849335"/>
            <a:gd name="connsiteX0" fmla="*/ 1562774 w 9167568"/>
            <a:gd name="connsiteY0" fmla="*/ 49039 h 1849335"/>
            <a:gd name="connsiteX1" fmla="*/ 8343010 w 9167568"/>
            <a:gd name="connsiteY1" fmla="*/ 643484 h 1849335"/>
            <a:gd name="connsiteX2" fmla="*/ 7981209 w 9167568"/>
            <a:gd name="connsiteY2" fmla="*/ 267559 h 1849335"/>
            <a:gd name="connsiteX3" fmla="*/ 9167568 w 9167568"/>
            <a:gd name="connsiteY3" fmla="*/ 669121 h 1849335"/>
            <a:gd name="connsiteX4" fmla="*/ 8792352 w 9167568"/>
            <a:gd name="connsiteY4" fmla="*/ 1681464 h 1849335"/>
            <a:gd name="connsiteX5" fmla="*/ 8532547 w 9167568"/>
            <a:gd name="connsiteY5" fmla="*/ 1275504 h 1849335"/>
            <a:gd name="connsiteX6" fmla="*/ 0 w 9167568"/>
            <a:gd name="connsiteY6" fmla="*/ 0 h 1849335"/>
            <a:gd name="connsiteX7" fmla="*/ 1562774 w 9167568"/>
            <a:gd name="connsiteY7" fmla="*/ 49039 h 1849335"/>
            <a:gd name="connsiteX0" fmla="*/ 1562774 w 9167568"/>
            <a:gd name="connsiteY0" fmla="*/ 49039 h 1981399"/>
            <a:gd name="connsiteX1" fmla="*/ 8343010 w 9167568"/>
            <a:gd name="connsiteY1" fmla="*/ 643484 h 1981399"/>
            <a:gd name="connsiteX2" fmla="*/ 7981209 w 9167568"/>
            <a:gd name="connsiteY2" fmla="*/ 267559 h 1981399"/>
            <a:gd name="connsiteX3" fmla="*/ 9167568 w 9167568"/>
            <a:gd name="connsiteY3" fmla="*/ 669121 h 1981399"/>
            <a:gd name="connsiteX4" fmla="*/ 8792352 w 9167568"/>
            <a:gd name="connsiteY4" fmla="*/ 1681464 h 1981399"/>
            <a:gd name="connsiteX5" fmla="*/ 8532547 w 9167568"/>
            <a:gd name="connsiteY5" fmla="*/ 1275504 h 1981399"/>
            <a:gd name="connsiteX6" fmla="*/ 0 w 9167568"/>
            <a:gd name="connsiteY6" fmla="*/ 0 h 1981399"/>
            <a:gd name="connsiteX7" fmla="*/ 1562774 w 9167568"/>
            <a:gd name="connsiteY7" fmla="*/ 49039 h 1981399"/>
            <a:gd name="connsiteX0" fmla="*/ 1579544 w 9167568"/>
            <a:gd name="connsiteY0" fmla="*/ 0 h 2025971"/>
            <a:gd name="connsiteX1" fmla="*/ 8343010 w 9167568"/>
            <a:gd name="connsiteY1" fmla="*/ 688056 h 2025971"/>
            <a:gd name="connsiteX2" fmla="*/ 7981209 w 9167568"/>
            <a:gd name="connsiteY2" fmla="*/ 312131 h 2025971"/>
            <a:gd name="connsiteX3" fmla="*/ 9167568 w 9167568"/>
            <a:gd name="connsiteY3" fmla="*/ 713693 h 2025971"/>
            <a:gd name="connsiteX4" fmla="*/ 8792352 w 9167568"/>
            <a:gd name="connsiteY4" fmla="*/ 1726036 h 2025971"/>
            <a:gd name="connsiteX5" fmla="*/ 8532547 w 9167568"/>
            <a:gd name="connsiteY5" fmla="*/ 1320076 h 2025971"/>
            <a:gd name="connsiteX6" fmla="*/ 0 w 9167568"/>
            <a:gd name="connsiteY6" fmla="*/ 44572 h 2025971"/>
            <a:gd name="connsiteX7" fmla="*/ 1579544 w 9167568"/>
            <a:gd name="connsiteY7" fmla="*/ 0 h 2025971"/>
            <a:gd name="connsiteX0" fmla="*/ 1418791 w 9006815"/>
            <a:gd name="connsiteY0" fmla="*/ 124690 h 2087232"/>
            <a:gd name="connsiteX1" fmla="*/ 8182257 w 9006815"/>
            <a:gd name="connsiteY1" fmla="*/ 812746 h 2087232"/>
            <a:gd name="connsiteX2" fmla="*/ 7820456 w 9006815"/>
            <a:gd name="connsiteY2" fmla="*/ 436821 h 2087232"/>
            <a:gd name="connsiteX3" fmla="*/ 9006815 w 9006815"/>
            <a:gd name="connsiteY3" fmla="*/ 838383 h 2087232"/>
            <a:gd name="connsiteX4" fmla="*/ 8631599 w 9006815"/>
            <a:gd name="connsiteY4" fmla="*/ 1850726 h 2087232"/>
            <a:gd name="connsiteX5" fmla="*/ 8371794 w 9006815"/>
            <a:gd name="connsiteY5" fmla="*/ 1444766 h 2087232"/>
            <a:gd name="connsiteX6" fmla="*/ 0 w 9006815"/>
            <a:gd name="connsiteY6" fmla="*/ 0 h 2087232"/>
            <a:gd name="connsiteX7" fmla="*/ 1418791 w 9006815"/>
            <a:gd name="connsiteY7" fmla="*/ 124690 h 2087232"/>
            <a:gd name="connsiteX0" fmla="*/ 1418791 w 9006815"/>
            <a:gd name="connsiteY0" fmla="*/ 124690 h 1964011"/>
            <a:gd name="connsiteX1" fmla="*/ 8182257 w 9006815"/>
            <a:gd name="connsiteY1" fmla="*/ 812746 h 1964011"/>
            <a:gd name="connsiteX2" fmla="*/ 7820456 w 9006815"/>
            <a:gd name="connsiteY2" fmla="*/ 436821 h 1964011"/>
            <a:gd name="connsiteX3" fmla="*/ 9006815 w 9006815"/>
            <a:gd name="connsiteY3" fmla="*/ 838383 h 1964011"/>
            <a:gd name="connsiteX4" fmla="*/ 8631599 w 9006815"/>
            <a:gd name="connsiteY4" fmla="*/ 1850726 h 1964011"/>
            <a:gd name="connsiteX5" fmla="*/ 8371794 w 9006815"/>
            <a:gd name="connsiteY5" fmla="*/ 1444766 h 1964011"/>
            <a:gd name="connsiteX6" fmla="*/ 0 w 9006815"/>
            <a:gd name="connsiteY6" fmla="*/ 0 h 1964011"/>
            <a:gd name="connsiteX7" fmla="*/ 1418791 w 9006815"/>
            <a:gd name="connsiteY7" fmla="*/ 124690 h 1964011"/>
            <a:gd name="connsiteX0" fmla="*/ 1418791 w 9006815"/>
            <a:gd name="connsiteY0" fmla="*/ 124690 h 1964011"/>
            <a:gd name="connsiteX1" fmla="*/ 8182257 w 9006815"/>
            <a:gd name="connsiteY1" fmla="*/ 812746 h 1964011"/>
            <a:gd name="connsiteX2" fmla="*/ 7820456 w 9006815"/>
            <a:gd name="connsiteY2" fmla="*/ 436821 h 1964011"/>
            <a:gd name="connsiteX3" fmla="*/ 9006815 w 9006815"/>
            <a:gd name="connsiteY3" fmla="*/ 838383 h 1964011"/>
            <a:gd name="connsiteX4" fmla="*/ 8631599 w 9006815"/>
            <a:gd name="connsiteY4" fmla="*/ 1850726 h 1964011"/>
            <a:gd name="connsiteX5" fmla="*/ 8371794 w 9006815"/>
            <a:gd name="connsiteY5" fmla="*/ 1444766 h 1964011"/>
            <a:gd name="connsiteX6" fmla="*/ 0 w 9006815"/>
            <a:gd name="connsiteY6" fmla="*/ 0 h 1964011"/>
            <a:gd name="connsiteX7" fmla="*/ 1418791 w 9006815"/>
            <a:gd name="connsiteY7" fmla="*/ 124690 h 1964011"/>
            <a:gd name="connsiteX0" fmla="*/ 1418791 w 9006815"/>
            <a:gd name="connsiteY0" fmla="*/ 124690 h 1964011"/>
            <a:gd name="connsiteX1" fmla="*/ 8182257 w 9006815"/>
            <a:gd name="connsiteY1" fmla="*/ 812746 h 1964011"/>
            <a:gd name="connsiteX2" fmla="*/ 7820456 w 9006815"/>
            <a:gd name="connsiteY2" fmla="*/ 436821 h 1964011"/>
            <a:gd name="connsiteX3" fmla="*/ 9006815 w 9006815"/>
            <a:gd name="connsiteY3" fmla="*/ 838383 h 1964011"/>
            <a:gd name="connsiteX4" fmla="*/ 8631599 w 9006815"/>
            <a:gd name="connsiteY4" fmla="*/ 1850726 h 1964011"/>
            <a:gd name="connsiteX5" fmla="*/ 8371794 w 9006815"/>
            <a:gd name="connsiteY5" fmla="*/ 1444766 h 1964011"/>
            <a:gd name="connsiteX6" fmla="*/ 0 w 9006815"/>
            <a:gd name="connsiteY6" fmla="*/ 0 h 1964011"/>
            <a:gd name="connsiteX7" fmla="*/ 1418791 w 9006815"/>
            <a:gd name="connsiteY7" fmla="*/ 124690 h 1964011"/>
            <a:gd name="connsiteX0" fmla="*/ 1418791 w 9006815"/>
            <a:gd name="connsiteY0" fmla="*/ 124690 h 1986731"/>
            <a:gd name="connsiteX1" fmla="*/ 8182257 w 9006815"/>
            <a:gd name="connsiteY1" fmla="*/ 812746 h 1986731"/>
            <a:gd name="connsiteX2" fmla="*/ 7820456 w 9006815"/>
            <a:gd name="connsiteY2" fmla="*/ 436821 h 1986731"/>
            <a:gd name="connsiteX3" fmla="*/ 9006815 w 9006815"/>
            <a:gd name="connsiteY3" fmla="*/ 838383 h 1986731"/>
            <a:gd name="connsiteX4" fmla="*/ 8631599 w 9006815"/>
            <a:gd name="connsiteY4" fmla="*/ 1850726 h 1986731"/>
            <a:gd name="connsiteX5" fmla="*/ 8371794 w 9006815"/>
            <a:gd name="connsiteY5" fmla="*/ 1444766 h 1986731"/>
            <a:gd name="connsiteX6" fmla="*/ 0 w 9006815"/>
            <a:gd name="connsiteY6" fmla="*/ 0 h 1986731"/>
            <a:gd name="connsiteX7" fmla="*/ 1418791 w 9006815"/>
            <a:gd name="connsiteY7" fmla="*/ 124690 h 1986731"/>
            <a:gd name="connsiteX0" fmla="*/ 1418791 w 9006815"/>
            <a:gd name="connsiteY0" fmla="*/ 124690 h 1961781"/>
            <a:gd name="connsiteX1" fmla="*/ 8182257 w 9006815"/>
            <a:gd name="connsiteY1" fmla="*/ 812746 h 1961781"/>
            <a:gd name="connsiteX2" fmla="*/ 7820456 w 9006815"/>
            <a:gd name="connsiteY2" fmla="*/ 436821 h 1961781"/>
            <a:gd name="connsiteX3" fmla="*/ 9006815 w 9006815"/>
            <a:gd name="connsiteY3" fmla="*/ 838383 h 1961781"/>
            <a:gd name="connsiteX4" fmla="*/ 8631599 w 9006815"/>
            <a:gd name="connsiteY4" fmla="*/ 1850726 h 1961781"/>
            <a:gd name="connsiteX5" fmla="*/ 8371794 w 9006815"/>
            <a:gd name="connsiteY5" fmla="*/ 1444766 h 1961781"/>
            <a:gd name="connsiteX6" fmla="*/ 0 w 9006815"/>
            <a:gd name="connsiteY6" fmla="*/ 0 h 1961781"/>
            <a:gd name="connsiteX7" fmla="*/ 1418791 w 9006815"/>
            <a:gd name="connsiteY7" fmla="*/ 124690 h 1961781"/>
            <a:gd name="connsiteX0" fmla="*/ 1418791 w 9006815"/>
            <a:gd name="connsiteY0" fmla="*/ 124690 h 1961781"/>
            <a:gd name="connsiteX1" fmla="*/ 8182257 w 9006815"/>
            <a:gd name="connsiteY1" fmla="*/ 812746 h 1961781"/>
            <a:gd name="connsiteX2" fmla="*/ 7820456 w 9006815"/>
            <a:gd name="connsiteY2" fmla="*/ 436821 h 1961781"/>
            <a:gd name="connsiteX3" fmla="*/ 9006815 w 9006815"/>
            <a:gd name="connsiteY3" fmla="*/ 838383 h 1961781"/>
            <a:gd name="connsiteX4" fmla="*/ 8631599 w 9006815"/>
            <a:gd name="connsiteY4" fmla="*/ 1850726 h 1961781"/>
            <a:gd name="connsiteX5" fmla="*/ 8371794 w 9006815"/>
            <a:gd name="connsiteY5" fmla="*/ 1444766 h 1961781"/>
            <a:gd name="connsiteX6" fmla="*/ 0 w 9006815"/>
            <a:gd name="connsiteY6" fmla="*/ 0 h 1961781"/>
            <a:gd name="connsiteX7" fmla="*/ 1418791 w 9006815"/>
            <a:gd name="connsiteY7" fmla="*/ 124690 h 1961781"/>
            <a:gd name="connsiteX0" fmla="*/ 1418791 w 9006815"/>
            <a:gd name="connsiteY0" fmla="*/ 124690 h 1961781"/>
            <a:gd name="connsiteX1" fmla="*/ 8067685 w 9006815"/>
            <a:gd name="connsiteY1" fmla="*/ 912989 h 1961781"/>
            <a:gd name="connsiteX2" fmla="*/ 7820456 w 9006815"/>
            <a:gd name="connsiteY2" fmla="*/ 436821 h 1961781"/>
            <a:gd name="connsiteX3" fmla="*/ 9006815 w 9006815"/>
            <a:gd name="connsiteY3" fmla="*/ 838383 h 1961781"/>
            <a:gd name="connsiteX4" fmla="*/ 8631599 w 9006815"/>
            <a:gd name="connsiteY4" fmla="*/ 1850726 h 1961781"/>
            <a:gd name="connsiteX5" fmla="*/ 8371794 w 9006815"/>
            <a:gd name="connsiteY5" fmla="*/ 1444766 h 1961781"/>
            <a:gd name="connsiteX6" fmla="*/ 0 w 9006815"/>
            <a:gd name="connsiteY6" fmla="*/ 0 h 1961781"/>
            <a:gd name="connsiteX7" fmla="*/ 1418791 w 9006815"/>
            <a:gd name="connsiteY7" fmla="*/ 124690 h 1961781"/>
            <a:gd name="connsiteX0" fmla="*/ 1418791 w 9006815"/>
            <a:gd name="connsiteY0" fmla="*/ 124690 h 1961781"/>
            <a:gd name="connsiteX1" fmla="*/ 8067685 w 9006815"/>
            <a:gd name="connsiteY1" fmla="*/ 912989 h 1961781"/>
            <a:gd name="connsiteX2" fmla="*/ 7879900 w 9006815"/>
            <a:gd name="connsiteY2" fmla="*/ 563408 h 1961781"/>
            <a:gd name="connsiteX3" fmla="*/ 9006815 w 9006815"/>
            <a:gd name="connsiteY3" fmla="*/ 838383 h 1961781"/>
            <a:gd name="connsiteX4" fmla="*/ 8631599 w 9006815"/>
            <a:gd name="connsiteY4" fmla="*/ 1850726 h 1961781"/>
            <a:gd name="connsiteX5" fmla="*/ 8371794 w 9006815"/>
            <a:gd name="connsiteY5" fmla="*/ 1444766 h 1961781"/>
            <a:gd name="connsiteX6" fmla="*/ 0 w 9006815"/>
            <a:gd name="connsiteY6" fmla="*/ 0 h 1961781"/>
            <a:gd name="connsiteX7" fmla="*/ 1418791 w 9006815"/>
            <a:gd name="connsiteY7" fmla="*/ 124690 h 1961781"/>
            <a:gd name="connsiteX0" fmla="*/ 1418791 w 8844186"/>
            <a:gd name="connsiteY0" fmla="*/ 124690 h 1961781"/>
            <a:gd name="connsiteX1" fmla="*/ 8067685 w 8844186"/>
            <a:gd name="connsiteY1" fmla="*/ 912989 h 1961781"/>
            <a:gd name="connsiteX2" fmla="*/ 7879900 w 8844186"/>
            <a:gd name="connsiteY2" fmla="*/ 563408 h 1961781"/>
            <a:gd name="connsiteX3" fmla="*/ 8844186 w 8844186"/>
            <a:gd name="connsiteY3" fmla="*/ 775433 h 1961781"/>
            <a:gd name="connsiteX4" fmla="*/ 8631599 w 8844186"/>
            <a:gd name="connsiteY4" fmla="*/ 1850726 h 1961781"/>
            <a:gd name="connsiteX5" fmla="*/ 8371794 w 8844186"/>
            <a:gd name="connsiteY5" fmla="*/ 1444766 h 1961781"/>
            <a:gd name="connsiteX6" fmla="*/ 0 w 8844186"/>
            <a:gd name="connsiteY6" fmla="*/ 0 h 1961781"/>
            <a:gd name="connsiteX7" fmla="*/ 1418791 w 8844186"/>
            <a:gd name="connsiteY7" fmla="*/ 124690 h 1961781"/>
            <a:gd name="connsiteX0" fmla="*/ 1418791 w 8886799"/>
            <a:gd name="connsiteY0" fmla="*/ 124690 h 1961781"/>
            <a:gd name="connsiteX1" fmla="*/ 8067685 w 8886799"/>
            <a:gd name="connsiteY1" fmla="*/ 912989 h 1961781"/>
            <a:gd name="connsiteX2" fmla="*/ 7879900 w 8886799"/>
            <a:gd name="connsiteY2" fmla="*/ 563408 h 1961781"/>
            <a:gd name="connsiteX3" fmla="*/ 8886799 w 8886799"/>
            <a:gd name="connsiteY3" fmla="*/ 807220 h 1961781"/>
            <a:gd name="connsiteX4" fmla="*/ 8631599 w 8886799"/>
            <a:gd name="connsiteY4" fmla="*/ 1850726 h 1961781"/>
            <a:gd name="connsiteX5" fmla="*/ 8371794 w 8886799"/>
            <a:gd name="connsiteY5" fmla="*/ 1444766 h 1961781"/>
            <a:gd name="connsiteX6" fmla="*/ 0 w 8886799"/>
            <a:gd name="connsiteY6" fmla="*/ 0 h 1961781"/>
            <a:gd name="connsiteX7" fmla="*/ 1418791 w 8886799"/>
            <a:gd name="connsiteY7" fmla="*/ 124690 h 1961781"/>
            <a:gd name="connsiteX0" fmla="*/ 1418791 w 8867589"/>
            <a:gd name="connsiteY0" fmla="*/ 124690 h 1961781"/>
            <a:gd name="connsiteX1" fmla="*/ 8067685 w 8867589"/>
            <a:gd name="connsiteY1" fmla="*/ 912989 h 1961781"/>
            <a:gd name="connsiteX2" fmla="*/ 7879900 w 8867589"/>
            <a:gd name="connsiteY2" fmla="*/ 563408 h 1961781"/>
            <a:gd name="connsiteX3" fmla="*/ 8867589 w 8867589"/>
            <a:gd name="connsiteY3" fmla="*/ 779624 h 1961781"/>
            <a:gd name="connsiteX4" fmla="*/ 8631599 w 8867589"/>
            <a:gd name="connsiteY4" fmla="*/ 1850726 h 1961781"/>
            <a:gd name="connsiteX5" fmla="*/ 8371794 w 8867589"/>
            <a:gd name="connsiteY5" fmla="*/ 1444766 h 1961781"/>
            <a:gd name="connsiteX6" fmla="*/ 0 w 8867589"/>
            <a:gd name="connsiteY6" fmla="*/ 0 h 1961781"/>
            <a:gd name="connsiteX7" fmla="*/ 1418791 w 8867589"/>
            <a:gd name="connsiteY7" fmla="*/ 124690 h 1961781"/>
            <a:gd name="connsiteX0" fmla="*/ 1418791 w 8867589"/>
            <a:gd name="connsiteY0" fmla="*/ 124690 h 1961781"/>
            <a:gd name="connsiteX1" fmla="*/ 8118119 w 8867589"/>
            <a:gd name="connsiteY1" fmla="*/ 1008976 h 1961781"/>
            <a:gd name="connsiteX2" fmla="*/ 7879900 w 8867589"/>
            <a:gd name="connsiteY2" fmla="*/ 563408 h 1961781"/>
            <a:gd name="connsiteX3" fmla="*/ 8867589 w 8867589"/>
            <a:gd name="connsiteY3" fmla="*/ 779624 h 1961781"/>
            <a:gd name="connsiteX4" fmla="*/ 8631599 w 8867589"/>
            <a:gd name="connsiteY4" fmla="*/ 1850726 h 1961781"/>
            <a:gd name="connsiteX5" fmla="*/ 8371794 w 8867589"/>
            <a:gd name="connsiteY5" fmla="*/ 1444766 h 1961781"/>
            <a:gd name="connsiteX6" fmla="*/ 0 w 8867589"/>
            <a:gd name="connsiteY6" fmla="*/ 0 h 1961781"/>
            <a:gd name="connsiteX7" fmla="*/ 1418791 w 8867589"/>
            <a:gd name="connsiteY7" fmla="*/ 124690 h 1961781"/>
            <a:gd name="connsiteX0" fmla="*/ 1418791 w 8867589"/>
            <a:gd name="connsiteY0" fmla="*/ 124690 h 1961781"/>
            <a:gd name="connsiteX1" fmla="*/ 8118119 w 8867589"/>
            <a:gd name="connsiteY1" fmla="*/ 1008976 h 1961781"/>
            <a:gd name="connsiteX2" fmla="*/ 7879900 w 8867589"/>
            <a:gd name="connsiteY2" fmla="*/ 563408 h 1961781"/>
            <a:gd name="connsiteX3" fmla="*/ 8867589 w 8867589"/>
            <a:gd name="connsiteY3" fmla="*/ 779624 h 1961781"/>
            <a:gd name="connsiteX4" fmla="*/ 8631599 w 8867589"/>
            <a:gd name="connsiteY4" fmla="*/ 1850726 h 1961781"/>
            <a:gd name="connsiteX5" fmla="*/ 8371794 w 8867589"/>
            <a:gd name="connsiteY5" fmla="*/ 1444766 h 1961781"/>
            <a:gd name="connsiteX6" fmla="*/ 0 w 8867589"/>
            <a:gd name="connsiteY6" fmla="*/ 0 h 1961781"/>
            <a:gd name="connsiteX7" fmla="*/ 1418791 w 8867589"/>
            <a:gd name="connsiteY7" fmla="*/ 124690 h 1961781"/>
            <a:gd name="connsiteX0" fmla="*/ 1418791 w 8867589"/>
            <a:gd name="connsiteY0" fmla="*/ 124690 h 1961781"/>
            <a:gd name="connsiteX1" fmla="*/ 8118119 w 8867589"/>
            <a:gd name="connsiteY1" fmla="*/ 1008976 h 1961781"/>
            <a:gd name="connsiteX2" fmla="*/ 7902113 w 8867589"/>
            <a:gd name="connsiteY2" fmla="*/ 601202 h 1961781"/>
            <a:gd name="connsiteX3" fmla="*/ 8867589 w 8867589"/>
            <a:gd name="connsiteY3" fmla="*/ 779624 h 1961781"/>
            <a:gd name="connsiteX4" fmla="*/ 8631599 w 8867589"/>
            <a:gd name="connsiteY4" fmla="*/ 1850726 h 1961781"/>
            <a:gd name="connsiteX5" fmla="*/ 8371794 w 8867589"/>
            <a:gd name="connsiteY5" fmla="*/ 1444766 h 1961781"/>
            <a:gd name="connsiteX6" fmla="*/ 0 w 8867589"/>
            <a:gd name="connsiteY6" fmla="*/ 0 h 1961781"/>
            <a:gd name="connsiteX7" fmla="*/ 1418791 w 8867589"/>
            <a:gd name="connsiteY7" fmla="*/ 124690 h 1961781"/>
            <a:gd name="connsiteX0" fmla="*/ 1418791 w 8867589"/>
            <a:gd name="connsiteY0" fmla="*/ 124690 h 1867907"/>
            <a:gd name="connsiteX1" fmla="*/ 8118119 w 8867589"/>
            <a:gd name="connsiteY1" fmla="*/ 1008976 h 1867907"/>
            <a:gd name="connsiteX2" fmla="*/ 7902113 w 8867589"/>
            <a:gd name="connsiteY2" fmla="*/ 601202 h 1867907"/>
            <a:gd name="connsiteX3" fmla="*/ 8867589 w 8867589"/>
            <a:gd name="connsiteY3" fmla="*/ 779624 h 1867907"/>
            <a:gd name="connsiteX4" fmla="*/ 8631599 w 8867589"/>
            <a:gd name="connsiteY4" fmla="*/ 1850726 h 1867907"/>
            <a:gd name="connsiteX5" fmla="*/ 8299146 w 8867589"/>
            <a:gd name="connsiteY5" fmla="*/ 1310983 h 1867907"/>
            <a:gd name="connsiteX6" fmla="*/ 0 w 8867589"/>
            <a:gd name="connsiteY6" fmla="*/ 0 h 1867907"/>
            <a:gd name="connsiteX7" fmla="*/ 1418791 w 8867589"/>
            <a:gd name="connsiteY7" fmla="*/ 124690 h 1867907"/>
            <a:gd name="connsiteX0" fmla="*/ 1418791 w 8867589"/>
            <a:gd name="connsiteY0" fmla="*/ 124690 h 1867907"/>
            <a:gd name="connsiteX1" fmla="*/ 8118119 w 8867589"/>
            <a:gd name="connsiteY1" fmla="*/ 1008976 h 1867907"/>
            <a:gd name="connsiteX2" fmla="*/ 7902113 w 8867589"/>
            <a:gd name="connsiteY2" fmla="*/ 601202 h 1867907"/>
            <a:gd name="connsiteX3" fmla="*/ 8867589 w 8867589"/>
            <a:gd name="connsiteY3" fmla="*/ 779624 h 1867907"/>
            <a:gd name="connsiteX4" fmla="*/ 8578162 w 8867589"/>
            <a:gd name="connsiteY4" fmla="*/ 1744538 h 1867907"/>
            <a:gd name="connsiteX5" fmla="*/ 8299146 w 8867589"/>
            <a:gd name="connsiteY5" fmla="*/ 1310983 h 1867907"/>
            <a:gd name="connsiteX6" fmla="*/ 0 w 8867589"/>
            <a:gd name="connsiteY6" fmla="*/ 0 h 1867907"/>
            <a:gd name="connsiteX7" fmla="*/ 1418791 w 8867589"/>
            <a:gd name="connsiteY7" fmla="*/ 124690 h 1867907"/>
            <a:gd name="connsiteX0" fmla="*/ 1418791 w 8867589"/>
            <a:gd name="connsiteY0" fmla="*/ 124690 h 1867907"/>
            <a:gd name="connsiteX1" fmla="*/ 8118119 w 8867589"/>
            <a:gd name="connsiteY1" fmla="*/ 1008976 h 1867907"/>
            <a:gd name="connsiteX2" fmla="*/ 7902113 w 8867589"/>
            <a:gd name="connsiteY2" fmla="*/ 601202 h 1867907"/>
            <a:gd name="connsiteX3" fmla="*/ 8867589 w 8867589"/>
            <a:gd name="connsiteY3" fmla="*/ 779624 h 1867907"/>
            <a:gd name="connsiteX4" fmla="*/ 8549942 w 8867589"/>
            <a:gd name="connsiteY4" fmla="*/ 1686345 h 1867907"/>
            <a:gd name="connsiteX5" fmla="*/ 8299146 w 8867589"/>
            <a:gd name="connsiteY5" fmla="*/ 1310983 h 1867907"/>
            <a:gd name="connsiteX6" fmla="*/ 0 w 8867589"/>
            <a:gd name="connsiteY6" fmla="*/ 0 h 1867907"/>
            <a:gd name="connsiteX7" fmla="*/ 1418791 w 8867589"/>
            <a:gd name="connsiteY7" fmla="*/ 124690 h 1867907"/>
            <a:gd name="connsiteX0" fmla="*/ 1418791 w 8867589"/>
            <a:gd name="connsiteY0" fmla="*/ 124690 h 1867907"/>
            <a:gd name="connsiteX1" fmla="*/ 8127129 w 8867589"/>
            <a:gd name="connsiteY1" fmla="*/ 1039574 h 1867907"/>
            <a:gd name="connsiteX2" fmla="*/ 7902113 w 8867589"/>
            <a:gd name="connsiteY2" fmla="*/ 601202 h 1867907"/>
            <a:gd name="connsiteX3" fmla="*/ 8867589 w 8867589"/>
            <a:gd name="connsiteY3" fmla="*/ 779624 h 1867907"/>
            <a:gd name="connsiteX4" fmla="*/ 8549942 w 8867589"/>
            <a:gd name="connsiteY4" fmla="*/ 1686345 h 1867907"/>
            <a:gd name="connsiteX5" fmla="*/ 8299146 w 8867589"/>
            <a:gd name="connsiteY5" fmla="*/ 1310983 h 1867907"/>
            <a:gd name="connsiteX6" fmla="*/ 0 w 8867589"/>
            <a:gd name="connsiteY6" fmla="*/ 0 h 1867907"/>
            <a:gd name="connsiteX7" fmla="*/ 1418791 w 8867589"/>
            <a:gd name="connsiteY7" fmla="*/ 124690 h 1867907"/>
            <a:gd name="connsiteX0" fmla="*/ 1418791 w 8867589"/>
            <a:gd name="connsiteY0" fmla="*/ 124690 h 1867907"/>
            <a:gd name="connsiteX1" fmla="*/ 8127129 w 8867589"/>
            <a:gd name="connsiteY1" fmla="*/ 1039574 h 1867907"/>
            <a:gd name="connsiteX2" fmla="*/ 7902113 w 8867589"/>
            <a:gd name="connsiteY2" fmla="*/ 601202 h 1867907"/>
            <a:gd name="connsiteX3" fmla="*/ 8867589 w 8867589"/>
            <a:gd name="connsiteY3" fmla="*/ 779624 h 1867907"/>
            <a:gd name="connsiteX4" fmla="*/ 8489934 w 8867589"/>
            <a:gd name="connsiteY4" fmla="*/ 1670764 h 1867907"/>
            <a:gd name="connsiteX5" fmla="*/ 8299146 w 8867589"/>
            <a:gd name="connsiteY5" fmla="*/ 1310983 h 1867907"/>
            <a:gd name="connsiteX6" fmla="*/ 0 w 8867589"/>
            <a:gd name="connsiteY6" fmla="*/ 0 h 1867907"/>
            <a:gd name="connsiteX7" fmla="*/ 1418791 w 8867589"/>
            <a:gd name="connsiteY7" fmla="*/ 124690 h 1867907"/>
            <a:gd name="connsiteX0" fmla="*/ 1528670 w 8977468"/>
            <a:gd name="connsiteY0" fmla="*/ 347264 h 2026222"/>
            <a:gd name="connsiteX1" fmla="*/ 8237008 w 8977468"/>
            <a:gd name="connsiteY1" fmla="*/ 1262148 h 2026222"/>
            <a:gd name="connsiteX2" fmla="*/ 8011992 w 8977468"/>
            <a:gd name="connsiteY2" fmla="*/ 823776 h 2026222"/>
            <a:gd name="connsiteX3" fmla="*/ 8977468 w 8977468"/>
            <a:gd name="connsiteY3" fmla="*/ 1002198 h 2026222"/>
            <a:gd name="connsiteX4" fmla="*/ 8599813 w 8977468"/>
            <a:gd name="connsiteY4" fmla="*/ 1893338 h 2026222"/>
            <a:gd name="connsiteX5" fmla="*/ 8409025 w 8977468"/>
            <a:gd name="connsiteY5" fmla="*/ 1533557 h 2026222"/>
            <a:gd name="connsiteX6" fmla="*/ 0 w 8977468"/>
            <a:gd name="connsiteY6" fmla="*/ 0 h 2026222"/>
            <a:gd name="connsiteX7" fmla="*/ 1528670 w 8977468"/>
            <a:gd name="connsiteY7" fmla="*/ 347264 h 2026222"/>
            <a:gd name="connsiteX0" fmla="*/ 1528670 w 8977468"/>
            <a:gd name="connsiteY0" fmla="*/ 347264 h 2026222"/>
            <a:gd name="connsiteX1" fmla="*/ 8237008 w 8977468"/>
            <a:gd name="connsiteY1" fmla="*/ 1262148 h 2026222"/>
            <a:gd name="connsiteX2" fmla="*/ 8011992 w 8977468"/>
            <a:gd name="connsiteY2" fmla="*/ 823776 h 2026222"/>
            <a:gd name="connsiteX3" fmla="*/ 8977468 w 8977468"/>
            <a:gd name="connsiteY3" fmla="*/ 1002198 h 2026222"/>
            <a:gd name="connsiteX4" fmla="*/ 8599813 w 8977468"/>
            <a:gd name="connsiteY4" fmla="*/ 1893338 h 2026222"/>
            <a:gd name="connsiteX5" fmla="*/ 8409025 w 8977468"/>
            <a:gd name="connsiteY5" fmla="*/ 1533557 h 2026222"/>
            <a:gd name="connsiteX6" fmla="*/ 0 w 8977468"/>
            <a:gd name="connsiteY6" fmla="*/ 0 h 2026222"/>
            <a:gd name="connsiteX7" fmla="*/ 1528670 w 8977468"/>
            <a:gd name="connsiteY7" fmla="*/ 347264 h 2026222"/>
            <a:gd name="connsiteX0" fmla="*/ 1528670 w 8977468"/>
            <a:gd name="connsiteY0" fmla="*/ 347264 h 2026222"/>
            <a:gd name="connsiteX1" fmla="*/ 8237008 w 8977468"/>
            <a:gd name="connsiteY1" fmla="*/ 1262148 h 2026222"/>
            <a:gd name="connsiteX2" fmla="*/ 8011992 w 8977468"/>
            <a:gd name="connsiteY2" fmla="*/ 823776 h 2026222"/>
            <a:gd name="connsiteX3" fmla="*/ 8977468 w 8977468"/>
            <a:gd name="connsiteY3" fmla="*/ 1002198 h 2026222"/>
            <a:gd name="connsiteX4" fmla="*/ 8599813 w 8977468"/>
            <a:gd name="connsiteY4" fmla="*/ 1893338 h 2026222"/>
            <a:gd name="connsiteX5" fmla="*/ 8409025 w 8977468"/>
            <a:gd name="connsiteY5" fmla="*/ 1533557 h 2026222"/>
            <a:gd name="connsiteX6" fmla="*/ 0 w 8977468"/>
            <a:gd name="connsiteY6" fmla="*/ 0 h 2026222"/>
            <a:gd name="connsiteX7" fmla="*/ 1528670 w 8977468"/>
            <a:gd name="connsiteY7" fmla="*/ 347264 h 2026222"/>
            <a:gd name="connsiteX0" fmla="*/ 1528670 w 8977468"/>
            <a:gd name="connsiteY0" fmla="*/ 347264 h 2043403"/>
            <a:gd name="connsiteX1" fmla="*/ 8237008 w 8977468"/>
            <a:gd name="connsiteY1" fmla="*/ 1262148 h 2043403"/>
            <a:gd name="connsiteX2" fmla="*/ 8011992 w 8977468"/>
            <a:gd name="connsiteY2" fmla="*/ 823776 h 2043403"/>
            <a:gd name="connsiteX3" fmla="*/ 8977468 w 8977468"/>
            <a:gd name="connsiteY3" fmla="*/ 1002198 h 2043403"/>
            <a:gd name="connsiteX4" fmla="*/ 8599813 w 8977468"/>
            <a:gd name="connsiteY4" fmla="*/ 1893338 h 2043403"/>
            <a:gd name="connsiteX5" fmla="*/ 8409025 w 8977468"/>
            <a:gd name="connsiteY5" fmla="*/ 1533557 h 2043403"/>
            <a:gd name="connsiteX6" fmla="*/ 0 w 8977468"/>
            <a:gd name="connsiteY6" fmla="*/ 0 h 2043403"/>
            <a:gd name="connsiteX7" fmla="*/ 1528670 w 8977468"/>
            <a:gd name="connsiteY7" fmla="*/ 347264 h 2043403"/>
            <a:gd name="connsiteX0" fmla="*/ 1528670 w 8977468"/>
            <a:gd name="connsiteY0" fmla="*/ 347264 h 2047655"/>
            <a:gd name="connsiteX1" fmla="*/ 8237008 w 8977468"/>
            <a:gd name="connsiteY1" fmla="*/ 1262148 h 2047655"/>
            <a:gd name="connsiteX2" fmla="*/ 8011992 w 8977468"/>
            <a:gd name="connsiteY2" fmla="*/ 823776 h 2047655"/>
            <a:gd name="connsiteX3" fmla="*/ 8977468 w 8977468"/>
            <a:gd name="connsiteY3" fmla="*/ 1002198 h 2047655"/>
            <a:gd name="connsiteX4" fmla="*/ 8599813 w 8977468"/>
            <a:gd name="connsiteY4" fmla="*/ 1893338 h 2047655"/>
            <a:gd name="connsiteX5" fmla="*/ 8409025 w 8977468"/>
            <a:gd name="connsiteY5" fmla="*/ 1533557 h 2047655"/>
            <a:gd name="connsiteX6" fmla="*/ 0 w 8977468"/>
            <a:gd name="connsiteY6" fmla="*/ 0 h 2047655"/>
            <a:gd name="connsiteX7" fmla="*/ 1528670 w 8977468"/>
            <a:gd name="connsiteY7" fmla="*/ 347264 h 2047655"/>
            <a:gd name="connsiteX0" fmla="*/ 1528670 w 8977468"/>
            <a:gd name="connsiteY0" fmla="*/ 347264 h 2000127"/>
            <a:gd name="connsiteX1" fmla="*/ 8237008 w 8977468"/>
            <a:gd name="connsiteY1" fmla="*/ 1262148 h 2000127"/>
            <a:gd name="connsiteX2" fmla="*/ 8011992 w 8977468"/>
            <a:gd name="connsiteY2" fmla="*/ 823776 h 2000127"/>
            <a:gd name="connsiteX3" fmla="*/ 8977468 w 8977468"/>
            <a:gd name="connsiteY3" fmla="*/ 1002198 h 2000127"/>
            <a:gd name="connsiteX4" fmla="*/ 8599813 w 8977468"/>
            <a:gd name="connsiteY4" fmla="*/ 1893338 h 2000127"/>
            <a:gd name="connsiteX5" fmla="*/ 8333999 w 8977468"/>
            <a:gd name="connsiteY5" fmla="*/ 1466977 h 2000127"/>
            <a:gd name="connsiteX6" fmla="*/ 0 w 8977468"/>
            <a:gd name="connsiteY6" fmla="*/ 0 h 2000127"/>
            <a:gd name="connsiteX7" fmla="*/ 1528670 w 8977468"/>
            <a:gd name="connsiteY7" fmla="*/ 347264 h 2000127"/>
            <a:gd name="connsiteX0" fmla="*/ 1528670 w 8977468"/>
            <a:gd name="connsiteY0" fmla="*/ 347264 h 2000127"/>
            <a:gd name="connsiteX1" fmla="*/ 8237008 w 8977468"/>
            <a:gd name="connsiteY1" fmla="*/ 1262148 h 2000127"/>
            <a:gd name="connsiteX2" fmla="*/ 8011992 w 8977468"/>
            <a:gd name="connsiteY2" fmla="*/ 823776 h 2000127"/>
            <a:gd name="connsiteX3" fmla="*/ 8977468 w 8977468"/>
            <a:gd name="connsiteY3" fmla="*/ 1002198 h 2000127"/>
            <a:gd name="connsiteX4" fmla="*/ 8533798 w 8977468"/>
            <a:gd name="connsiteY4" fmla="*/ 1857357 h 2000127"/>
            <a:gd name="connsiteX5" fmla="*/ 8333999 w 8977468"/>
            <a:gd name="connsiteY5" fmla="*/ 1466977 h 2000127"/>
            <a:gd name="connsiteX6" fmla="*/ 0 w 8977468"/>
            <a:gd name="connsiteY6" fmla="*/ 0 h 2000127"/>
            <a:gd name="connsiteX7" fmla="*/ 1528670 w 8977468"/>
            <a:gd name="connsiteY7" fmla="*/ 347264 h 2000127"/>
            <a:gd name="connsiteX0" fmla="*/ 1528670 w 8840682"/>
            <a:gd name="connsiteY0" fmla="*/ 347264 h 2000127"/>
            <a:gd name="connsiteX1" fmla="*/ 8237008 w 8840682"/>
            <a:gd name="connsiteY1" fmla="*/ 1262148 h 2000127"/>
            <a:gd name="connsiteX2" fmla="*/ 8011992 w 8840682"/>
            <a:gd name="connsiteY2" fmla="*/ 823776 h 2000127"/>
            <a:gd name="connsiteX3" fmla="*/ 8840682 w 8840682"/>
            <a:gd name="connsiteY3" fmla="*/ 1064646 h 2000127"/>
            <a:gd name="connsiteX4" fmla="*/ 8533798 w 8840682"/>
            <a:gd name="connsiteY4" fmla="*/ 1857357 h 2000127"/>
            <a:gd name="connsiteX5" fmla="*/ 8333999 w 8840682"/>
            <a:gd name="connsiteY5" fmla="*/ 1466977 h 2000127"/>
            <a:gd name="connsiteX6" fmla="*/ 0 w 8840682"/>
            <a:gd name="connsiteY6" fmla="*/ 0 h 2000127"/>
            <a:gd name="connsiteX7" fmla="*/ 1528670 w 8840682"/>
            <a:gd name="connsiteY7" fmla="*/ 347264 h 2000127"/>
            <a:gd name="connsiteX0" fmla="*/ 1528670 w 8840682"/>
            <a:gd name="connsiteY0" fmla="*/ 347264 h 2000127"/>
            <a:gd name="connsiteX1" fmla="*/ 8237008 w 8840682"/>
            <a:gd name="connsiteY1" fmla="*/ 1262148 h 2000127"/>
            <a:gd name="connsiteX2" fmla="*/ 8081011 w 8840682"/>
            <a:gd name="connsiteY2" fmla="*/ 869955 h 2000127"/>
            <a:gd name="connsiteX3" fmla="*/ 8840682 w 8840682"/>
            <a:gd name="connsiteY3" fmla="*/ 1064646 h 2000127"/>
            <a:gd name="connsiteX4" fmla="*/ 8533798 w 8840682"/>
            <a:gd name="connsiteY4" fmla="*/ 1857357 h 2000127"/>
            <a:gd name="connsiteX5" fmla="*/ 8333999 w 8840682"/>
            <a:gd name="connsiteY5" fmla="*/ 1466977 h 2000127"/>
            <a:gd name="connsiteX6" fmla="*/ 0 w 8840682"/>
            <a:gd name="connsiteY6" fmla="*/ 0 h 2000127"/>
            <a:gd name="connsiteX7" fmla="*/ 1528670 w 8840682"/>
            <a:gd name="connsiteY7" fmla="*/ 347264 h 2000127"/>
            <a:gd name="connsiteX0" fmla="*/ 1528670 w 8782489"/>
            <a:gd name="connsiteY0" fmla="*/ 347264 h 2000127"/>
            <a:gd name="connsiteX1" fmla="*/ 8237008 w 8782489"/>
            <a:gd name="connsiteY1" fmla="*/ 1262148 h 2000127"/>
            <a:gd name="connsiteX2" fmla="*/ 8081011 w 8782489"/>
            <a:gd name="connsiteY2" fmla="*/ 869955 h 2000127"/>
            <a:gd name="connsiteX3" fmla="*/ 8782489 w 8782489"/>
            <a:gd name="connsiteY3" fmla="*/ 1092866 h 2000127"/>
            <a:gd name="connsiteX4" fmla="*/ 8533798 w 8782489"/>
            <a:gd name="connsiteY4" fmla="*/ 1857357 h 2000127"/>
            <a:gd name="connsiteX5" fmla="*/ 8333999 w 8782489"/>
            <a:gd name="connsiteY5" fmla="*/ 1466977 h 2000127"/>
            <a:gd name="connsiteX6" fmla="*/ 0 w 8782489"/>
            <a:gd name="connsiteY6" fmla="*/ 0 h 2000127"/>
            <a:gd name="connsiteX7" fmla="*/ 1528670 w 8782489"/>
            <a:gd name="connsiteY7" fmla="*/ 347264 h 2000127"/>
            <a:gd name="connsiteX0" fmla="*/ 1528670 w 8836490"/>
            <a:gd name="connsiteY0" fmla="*/ 347264 h 2000127"/>
            <a:gd name="connsiteX1" fmla="*/ 8237008 w 8836490"/>
            <a:gd name="connsiteY1" fmla="*/ 1262148 h 2000127"/>
            <a:gd name="connsiteX2" fmla="*/ 8081011 w 8836490"/>
            <a:gd name="connsiteY2" fmla="*/ 869955 h 2000127"/>
            <a:gd name="connsiteX3" fmla="*/ 8836490 w 8836490"/>
            <a:gd name="connsiteY3" fmla="*/ 1088049 h 2000127"/>
            <a:gd name="connsiteX4" fmla="*/ 8533798 w 8836490"/>
            <a:gd name="connsiteY4" fmla="*/ 1857357 h 2000127"/>
            <a:gd name="connsiteX5" fmla="*/ 8333999 w 8836490"/>
            <a:gd name="connsiteY5" fmla="*/ 1466977 h 2000127"/>
            <a:gd name="connsiteX6" fmla="*/ 0 w 8836490"/>
            <a:gd name="connsiteY6" fmla="*/ 0 h 2000127"/>
            <a:gd name="connsiteX7" fmla="*/ 1528670 w 8836490"/>
            <a:gd name="connsiteY7" fmla="*/ 347264 h 2000127"/>
            <a:gd name="connsiteX0" fmla="*/ 1528670 w 8836490"/>
            <a:gd name="connsiteY0" fmla="*/ 347264 h 2000127"/>
            <a:gd name="connsiteX1" fmla="*/ 8237008 w 8836490"/>
            <a:gd name="connsiteY1" fmla="*/ 1262148 h 2000127"/>
            <a:gd name="connsiteX2" fmla="*/ 8081011 w 8836490"/>
            <a:gd name="connsiteY2" fmla="*/ 869955 h 2000127"/>
            <a:gd name="connsiteX3" fmla="*/ 8836490 w 8836490"/>
            <a:gd name="connsiteY3" fmla="*/ 1088049 h 2000127"/>
            <a:gd name="connsiteX4" fmla="*/ 8488182 w 8836490"/>
            <a:gd name="connsiteY4" fmla="*/ 1815369 h 2000127"/>
            <a:gd name="connsiteX5" fmla="*/ 8333999 w 8836490"/>
            <a:gd name="connsiteY5" fmla="*/ 1466977 h 2000127"/>
            <a:gd name="connsiteX6" fmla="*/ 0 w 8836490"/>
            <a:gd name="connsiteY6" fmla="*/ 0 h 2000127"/>
            <a:gd name="connsiteX7" fmla="*/ 1528670 w 8836490"/>
            <a:gd name="connsiteY7" fmla="*/ 347264 h 200012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</a:cxnLst>
          <a:rect l="l" t="t" r="r" b="b"/>
          <a:pathLst>
            <a:path w="8836490" h="2000127">
              <a:moveTo>
                <a:pt x="1528670" y="347264"/>
              </a:moveTo>
              <a:cubicBezTo>
                <a:pt x="2856103" y="1769579"/>
                <a:pt x="5626304" y="2257173"/>
                <a:pt x="8237008" y="1262148"/>
              </a:cubicBezTo>
              <a:lnTo>
                <a:pt x="8081011" y="869955"/>
              </a:lnTo>
              <a:lnTo>
                <a:pt x="8836490" y="1088049"/>
              </a:lnTo>
              <a:lnTo>
                <a:pt x="8488182" y="1815369"/>
              </a:lnTo>
              <a:lnTo>
                <a:pt x="8333999" y="1466977"/>
              </a:lnTo>
              <a:cubicBezTo>
                <a:pt x="5059451" y="2428419"/>
                <a:pt x="1881711" y="2175372"/>
                <a:pt x="0" y="0"/>
              </a:cubicBezTo>
              <a:cubicBezTo>
                <a:pt x="565998" y="232142"/>
                <a:pt x="983133" y="297525"/>
                <a:pt x="1528670" y="347264"/>
              </a:cubicBezTo>
              <a:close/>
            </a:path>
          </a:pathLst>
        </a:custGeom>
        <a:gradFill xmlns:a="http://schemas.openxmlformats.org/drawingml/2006/main" flip="none" rotWithShape="1">
          <a:gsLst>
            <a:gs pos="32000">
              <a:srgbClr val="FFA157">
                <a:alpha val="80000"/>
              </a:srgbClr>
            </a:gs>
            <a:gs pos="2000">
              <a:srgbClr val="BF0000"/>
            </a:gs>
            <a:gs pos="22000">
              <a:srgbClr val="FF4343"/>
            </a:gs>
            <a:gs pos="90000">
              <a:srgbClr val="87E468">
                <a:alpha val="80000"/>
              </a:srgbClr>
            </a:gs>
            <a:gs pos="64000">
              <a:srgbClr val="FFFF1B">
                <a:alpha val="80000"/>
              </a:srgbClr>
            </a:gs>
            <a:gs pos="44000">
              <a:srgbClr val="FFFF1B">
                <a:lumMod val="65000"/>
                <a:lumOff val="35000"/>
                <a:alpha val="80000"/>
              </a:srgbClr>
            </a:gs>
            <a:gs pos="100000">
              <a:srgbClr val="0FC965"/>
            </a:gs>
          </a:gsLst>
          <a:lin ang="0" scaled="1"/>
          <a:tileRect/>
        </a:gradFill>
        <a:ln xmlns:a="http://schemas.openxmlformats.org/drawingml/2006/main">
          <a:noFill/>
        </a:ln>
        <a:effectLst xmlns:a="http://schemas.openxmlformats.org/drawingml/2006/main">
          <a:outerShdw blurRad="152400" dist="1270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800" b="0" i="0" u="none" strike="noStrike" kern="1200" cap="none" spc="0" normalizeH="0" baseline="0" noProof="0">
            <a:ln>
              <a:noFill/>
            </a:ln>
            <a:solidFill>
              <a:prstClr val="black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0.62016</cdr:x>
      <cdr:y>0.02768</cdr:y>
    </cdr:from>
    <cdr:to>
      <cdr:x>0.64871</cdr:x>
      <cdr:y>0.2699</cdr:y>
    </cdr:to>
    <cdr:sp macro="" textlink="">
      <cdr:nvSpPr>
        <cdr:cNvPr id="2" name="Rounded Rectangle 3">
          <a:extLst xmlns:a="http://schemas.openxmlformats.org/drawingml/2006/main">
            <a:ext uri="{FF2B5EF4-FFF2-40B4-BE49-F238E27FC236}">
              <a16:creationId xmlns:a16="http://schemas.microsoft.com/office/drawing/2014/main" id="{F8C1867B-DBF8-4B7C-90BD-A7CE45B9C5A7}"/>
            </a:ext>
          </a:extLst>
        </cdr:cNvPr>
        <cdr:cNvSpPr/>
      </cdr:nvSpPr>
      <cdr:spPr>
        <a:xfrm xmlns:a="http://schemas.openxmlformats.org/drawingml/2006/main" rot="16200000">
          <a:off x="6930537" y="648207"/>
          <a:ext cx="1333501" cy="341883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Unmet</a:t>
          </a:r>
          <a:r>
            <a:rPr lang="en-US" sz="1400" dirty="0"/>
            <a:t> Need</a:t>
          </a:r>
        </a:p>
      </cdr:txBody>
    </cdr:sp>
  </cdr:relSizeAnchor>
  <cdr:relSizeAnchor xmlns:cdr="http://schemas.openxmlformats.org/drawingml/2006/chartDrawing">
    <cdr:from>
      <cdr:x>0.81228</cdr:x>
      <cdr:y>0.41868</cdr:y>
    </cdr:from>
    <cdr:to>
      <cdr:x>0.97773</cdr:x>
      <cdr:y>0.46914</cdr:y>
    </cdr:to>
    <cdr:sp macro="" textlink="">
      <cdr:nvSpPr>
        <cdr:cNvPr id="3" name="Rounded Rectangle 4">
          <a:extLst xmlns:a="http://schemas.openxmlformats.org/drawingml/2006/main">
            <a:ext uri="{FF2B5EF4-FFF2-40B4-BE49-F238E27FC236}">
              <a16:creationId xmlns:a16="http://schemas.microsoft.com/office/drawing/2014/main" id="{F89FE860-6D56-4EAC-BD1E-F0934406B3B8}"/>
            </a:ext>
          </a:extLst>
        </cdr:cNvPr>
        <cdr:cNvSpPr/>
      </cdr:nvSpPr>
      <cdr:spPr>
        <a:xfrm xmlns:a="http://schemas.openxmlformats.org/drawingml/2006/main">
          <a:off x="9726985" y="2305049"/>
          <a:ext cx="1981200" cy="277777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Treatment Saturation  %</a:t>
          </a:r>
        </a:p>
      </cdr:txBody>
    </cdr:sp>
  </cdr:relSizeAnchor>
  <cdr:relSizeAnchor xmlns:cdr="http://schemas.openxmlformats.org/drawingml/2006/chartDrawing">
    <cdr:from>
      <cdr:x>0.00441</cdr:x>
      <cdr:y>0.00815</cdr:y>
    </cdr:from>
    <cdr:to>
      <cdr:x>0.11418</cdr:x>
      <cdr:y>0.09024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AF5C1E65-60DB-4E53-B6A6-29C891FEAE56}"/>
            </a:ext>
          </a:extLst>
        </cdr:cNvPr>
        <cdr:cNvSpPr/>
      </cdr:nvSpPr>
      <cdr:spPr>
        <a:xfrm xmlns:a="http://schemas.openxmlformats.org/drawingml/2006/main">
          <a:off x="50800" y="50800"/>
          <a:ext cx="1263894" cy="5114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40000"/>
            <a:lumOff val="60000"/>
            <a:alpha val="18000"/>
          </a:schemeClr>
        </a:solidFill>
        <a:ln xmlns:a="http://schemas.openxmlformats.org/drawingml/2006/main">
          <a:solidFill>
            <a:schemeClr val="tx1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457063"/>
          <a:r>
            <a:rPr lang="en-US" sz="1000" u="sng" dirty="0">
              <a:solidFill>
                <a:prstClr val="black"/>
              </a:solidFill>
              <a:latin typeface="Gill Sans MT"/>
            </a:rPr>
            <a:t>High Impact Zone</a:t>
          </a:r>
        </a:p>
        <a:p xmlns:a="http://schemas.openxmlformats.org/drawingml/2006/main">
          <a:pPr marL="171399" indent="-171399" defTabSz="457063">
            <a:buFont typeface="Arial" panose="020B0604020202020204" pitchFamily="34" charset="0"/>
            <a:buChar char="•"/>
          </a:pPr>
          <a:r>
            <a:rPr lang="en-US" sz="900" dirty="0">
              <a:solidFill>
                <a:prstClr val="black"/>
              </a:solidFill>
              <a:latin typeface="Gill Sans MT"/>
            </a:rPr>
            <a:t>High Unmet need</a:t>
          </a:r>
        </a:p>
        <a:p xmlns:a="http://schemas.openxmlformats.org/drawingml/2006/main">
          <a:pPr marL="171399" indent="-171399" defTabSz="457063">
            <a:buFont typeface="Arial" panose="020B0604020202020204" pitchFamily="34" charset="0"/>
            <a:buChar char="•"/>
          </a:pPr>
          <a:r>
            <a:rPr lang="en-US" sz="900" dirty="0">
              <a:solidFill>
                <a:prstClr val="black"/>
              </a:solidFill>
              <a:latin typeface="Gill Sans MT"/>
            </a:rPr>
            <a:t>Low Saturation</a:t>
          </a:r>
        </a:p>
      </cdr:txBody>
    </cdr:sp>
  </cdr:relSizeAnchor>
  <cdr:relSizeAnchor xmlns:cdr="http://schemas.openxmlformats.org/drawingml/2006/chartDrawing">
    <cdr:from>
      <cdr:x>0.00061</cdr:x>
      <cdr:y>0.88984</cdr:y>
    </cdr:from>
    <cdr:to>
      <cdr:x>0.11038</cdr:x>
      <cdr:y>1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EA7D064C-5FAC-4EE4-A610-3920156A830E}"/>
            </a:ext>
          </a:extLst>
        </cdr:cNvPr>
        <cdr:cNvSpPr/>
      </cdr:nvSpPr>
      <cdr:spPr>
        <a:xfrm xmlns:a="http://schemas.openxmlformats.org/drawingml/2006/main">
          <a:off x="7023" y="5099556"/>
          <a:ext cx="1263865" cy="6313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40000"/>
            <a:lumOff val="60000"/>
            <a:alpha val="18000"/>
          </a:schemeClr>
        </a:solidFill>
        <a:ln xmlns:a="http://schemas.openxmlformats.org/drawingml/2006/main">
          <a:solidFill>
            <a:schemeClr val="tx1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457063"/>
          <a:r>
            <a:rPr lang="en-US" sz="1050" u="sng">
              <a:solidFill>
                <a:prstClr val="black"/>
              </a:solidFill>
              <a:latin typeface="Gill Sans MT"/>
            </a:rPr>
            <a:t>Low Impact Zone</a:t>
          </a:r>
        </a:p>
        <a:p xmlns:a="http://schemas.openxmlformats.org/drawingml/2006/main">
          <a:pPr marL="171399" indent="-171399" defTabSz="457063">
            <a:buFont typeface="Arial" panose="020B0604020202020204" pitchFamily="34" charset="0"/>
            <a:buChar char="•"/>
          </a:pPr>
          <a:r>
            <a:rPr lang="en-US" sz="900">
              <a:solidFill>
                <a:prstClr val="black"/>
              </a:solidFill>
              <a:latin typeface="Gill Sans MT"/>
            </a:rPr>
            <a:t>Low Unmet need</a:t>
          </a:r>
        </a:p>
        <a:p xmlns:a="http://schemas.openxmlformats.org/drawingml/2006/main">
          <a:pPr marL="171399" indent="-171399" defTabSz="457063">
            <a:buFont typeface="Arial" panose="020B0604020202020204" pitchFamily="34" charset="0"/>
            <a:buChar char="•"/>
          </a:pPr>
          <a:r>
            <a:rPr lang="en-US" sz="900">
              <a:solidFill>
                <a:prstClr val="black"/>
              </a:solidFill>
              <a:latin typeface="Gill Sans MT"/>
            </a:rPr>
            <a:t>Low Saturation</a:t>
          </a:r>
        </a:p>
      </cdr:txBody>
    </cdr:sp>
  </cdr:relSizeAnchor>
  <cdr:relSizeAnchor xmlns:cdr="http://schemas.openxmlformats.org/drawingml/2006/chartDrawing">
    <cdr:from>
      <cdr:x>0.66199</cdr:x>
      <cdr:y>0.01745</cdr:y>
    </cdr:from>
    <cdr:to>
      <cdr:x>1</cdr:x>
      <cdr:y>0.35008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65E02E74-6847-48A2-A638-35F336E33281}"/>
            </a:ext>
          </a:extLst>
        </cdr:cNvPr>
        <cdr:cNvSpPr txBox="1"/>
      </cdr:nvSpPr>
      <cdr:spPr>
        <a:xfrm xmlns:a="http://schemas.openxmlformats.org/drawingml/2006/main">
          <a:off x="7927223" y="96094"/>
          <a:ext cx="4047661" cy="183127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bg1">
              <a:lumMod val="95000"/>
            </a:schemeClr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85750" indent="-285750" algn="l" rtl="0">
            <a:spcAft>
              <a:spcPts val="600"/>
            </a:spcAft>
            <a:buFont typeface="Arial" panose="020B0604020202020204" pitchFamily="34" charset="0"/>
            <a:buChar char="•"/>
            <a:defRPr/>
          </a:pPr>
          <a:r>
            <a:rPr lang="en-US" sz="1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Size of the bubble is TX_CURR</a:t>
          </a:r>
        </a:p>
        <a:p xmlns:a="http://schemas.openxmlformats.org/drawingml/2006/main">
          <a:pPr marL="285750" indent="-285750" algn="l" rtl="0">
            <a:spcAft>
              <a:spcPts val="600"/>
            </a:spcAft>
            <a:buFont typeface="Arial" panose="020B0604020202020204" pitchFamily="34" charset="0"/>
            <a:buChar char="•"/>
            <a:defRPr/>
          </a:pPr>
          <a:r>
            <a:rPr lang="en-US" sz="1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Unmet needs calculated based on SPECTRUM estimates for PLHIV for 2021</a:t>
          </a:r>
        </a:p>
        <a:p xmlns:a="http://schemas.openxmlformats.org/drawingml/2006/main">
          <a:pPr marL="285750" marR="0" lvl="0" indent="-28575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At FY </a:t>
          </a:r>
          <a:r>
            <a:rPr lang="en-US" sz="1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21</a:t>
          </a:r>
          <a:r>
            <a: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 Q3, only </a:t>
          </a:r>
          <a:r>
            <a:rPr lang="en-US" sz="14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17</a:t>
          </a: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 states </a:t>
          </a:r>
          <a:r>
            <a: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had achieved &gt;81% ART coverage</a:t>
          </a:r>
        </a:p>
        <a:p xmlns:a="http://schemas.openxmlformats.org/drawingml/2006/main">
          <a:pPr marL="285750" marR="0" lvl="0" indent="-28575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Remaining states in the low unmet needs zone</a:t>
          </a:r>
          <a:endParaRPr kumimoji="0" lang="en-US" sz="1400" b="0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0.85401</cdr:x>
      <cdr:y>0.42358</cdr:y>
    </cdr:from>
    <cdr:to>
      <cdr:x>0.8782</cdr:x>
      <cdr:y>0.5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5ADF9DAC-BF19-4993-BBAC-C216DAE11CFB}"/>
            </a:ext>
          </a:extLst>
        </cdr:cNvPr>
        <cdr:cNvCxnSpPr/>
      </cdr:nvCxnSpPr>
      <cdr:spPr>
        <a:xfrm xmlns:a="http://schemas.openxmlformats.org/drawingml/2006/main" flipH="1">
          <a:off x="10104362" y="2328663"/>
          <a:ext cx="286247" cy="42011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327134D-43D1-48B8-AC3C-F879B396E242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64444F9-390D-47B5-909E-EF08CB168A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31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711200"/>
            <a:ext cx="6323013" cy="3557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42024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" y="9012980"/>
            <a:ext cx="7072196" cy="474454"/>
          </a:xfrm>
        </p:spPr>
        <p:txBody>
          <a:bodyPr/>
          <a:lstStyle/>
          <a:p>
            <a:pPr algn="ctr" defTabSz="942024">
              <a:defRPr/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2024">
              <a:defRPr/>
            </a:pPr>
            <a:fld id="{3244E33C-5E0A-4EB5-82AB-6E60B3D6A396}" type="slidenum">
              <a:rPr lang="en-US">
                <a:solidFill>
                  <a:prstClr val="black"/>
                </a:solidFill>
                <a:latin typeface="Calibri"/>
              </a:rPr>
              <a:pPr defTabSz="94202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551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endParaRPr lang="en-US" dirty="0"/>
          </a:p>
        </p:txBody>
      </p:sp>
      <p:sp>
        <p:nvSpPr>
          <p:cNvPr id="419" name="Google Shape;419;p3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4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 lang="en-US" dirty="0"/>
          </a:p>
          <a:p>
            <a:pPr marL="0" indent="0"/>
            <a:endParaRPr dirty="0"/>
          </a:p>
        </p:txBody>
      </p:sp>
      <p:sp>
        <p:nvSpPr>
          <p:cNvPr id="426" name="Google Shape;426;p4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3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444F9-390D-47B5-909E-EF08CB168A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92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444F9-390D-47B5-909E-EF08CB168A2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569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444F9-390D-47B5-909E-EF08CB168A2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234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444F9-390D-47B5-909E-EF08CB168A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99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" name="Google Shape;4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781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0800" y="-19050"/>
            <a:ext cx="12242800" cy="6877050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894" name="Rectangle 6893"/>
          <p:cNvSpPr/>
          <p:nvPr/>
        </p:nvSpPr>
        <p:spPr>
          <a:xfrm>
            <a:off x="6841582" y="-19049"/>
            <a:ext cx="5350420" cy="6877050"/>
          </a:xfrm>
          <a:prstGeom prst="rect">
            <a:avLst/>
          </a:prstGeom>
          <a:blipFill dpi="0" rotWithShape="1">
            <a:blip r:embed="rId4">
              <a:alphaModFix amt="60000"/>
            </a:blip>
            <a:srcRect/>
            <a:stretch>
              <a:fillRect l="5" t="-12466" r="-68107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88760" y="4269791"/>
            <a:ext cx="1159844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88761" y="2642464"/>
            <a:ext cx="1159844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PEPFAR-Logo-Color-Tagline-Transparent-Whit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759" y="248604"/>
            <a:ext cx="4248151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66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-9992" y="2675307"/>
          <a:ext cx="2245195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-9992" y="2161083"/>
          <a:ext cx="2245195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marL="121920" marR="121920" anchor="ctr">
                    <a:lnT>
                      <a:noFill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02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-9992" y="2675307"/>
          <a:ext cx="2245195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-9992" y="2161083"/>
          <a:ext cx="2245195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090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Increm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-9992" y="2675307"/>
          <a:ext cx="2245195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-9992" y="2103933"/>
          <a:ext cx="2245195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01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COD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-9992" y="2675307"/>
          <a:ext cx="2245195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-9992" y="2161083"/>
          <a:ext cx="2245195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38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-9992" y="2675307"/>
          <a:ext cx="2245195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-9992" y="2161083"/>
          <a:ext cx="2245195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916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-9992" y="2675307"/>
          <a:ext cx="2245195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-9992" y="2170608"/>
          <a:ext cx="2245195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06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-9992" y="2675307"/>
          <a:ext cx="2245195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-9992" y="2170608"/>
          <a:ext cx="2245195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Program Area by IM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6868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-9992" y="2675307"/>
          <a:ext cx="2245195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-9992" y="2132489"/>
          <a:ext cx="2245195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Mech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List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38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COP15-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-9992" y="2675307"/>
          <a:ext cx="2245195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-9992" y="2102804"/>
          <a:ext cx="2245195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List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068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Mec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-9992" y="2675307"/>
          <a:ext cx="2245195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-9992" y="2161063"/>
          <a:ext cx="2245195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Mech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List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57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623444" y="2657522"/>
            <a:ext cx="814404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9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-9992" y="2675307"/>
          <a:ext cx="2245195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-9992" y="2161063"/>
          <a:ext cx="2245195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List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357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-9992" y="2675307"/>
          <a:ext cx="2245195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-9992" y="2161063"/>
          <a:ext cx="2245195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List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16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 -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-9992" y="2675307"/>
          <a:ext cx="2245195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-9992" y="2175021"/>
          <a:ext cx="2245195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List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696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6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-9992" y="2675307"/>
          <a:ext cx="2245195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Summary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Incremental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Approach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-9992" y="2132489"/>
          <a:ext cx="2245195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COP15-17 Matrix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Mech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List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Targets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Lists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Table 6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3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6" y="6360622"/>
            <a:ext cx="1549161" cy="421178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6" y="6398561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9"/>
            <a:ext cx="11614151" cy="15306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42900" indent="-342900">
              <a:buFont typeface="Wingdings" panose="05000000000000000000" pitchFamily="2" charset="2"/>
              <a:buChar char="q"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5829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6" y="6360622"/>
            <a:ext cx="154916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93135" y="6499276"/>
            <a:ext cx="9604861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6" y="6398561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51" cy="19184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36550" indent="-160338">
              <a:defRPr sz="2400">
                <a:solidFill>
                  <a:schemeClr val="tx1"/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tx1"/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tx1"/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542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30831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6" y="6360622"/>
            <a:ext cx="1549161" cy="421178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03456"/>
            <a:ext cx="11614151" cy="19184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20648" y="6494955"/>
            <a:ext cx="9604861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2017 Data and Systems Applied Learning Summit</a:t>
            </a: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421986" y="6398561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25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Section Break Globe">
    <p:bg>
      <p:bgPr>
        <a:solidFill>
          <a:srgbClr val="A7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3" b="11553"/>
          <a:stretch/>
        </p:blipFill>
        <p:spPr>
          <a:xfrm>
            <a:off x="2794001" y="0"/>
            <a:ext cx="9372600" cy="6838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6" y="6417179"/>
            <a:ext cx="154916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6" y="6398561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FFFFFF"/>
                </a:solidFill>
              </a:rPr>
              <a:pPr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705447"/>
            <a:ext cx="11690843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828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Section Break Count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6" y="6417179"/>
            <a:ext cx="154916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6" y="6398561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FFFFFF"/>
                </a:solidFill>
              </a:rPr>
              <a:pPr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3" b="12300"/>
          <a:stretch/>
        </p:blipFill>
        <p:spPr>
          <a:xfrm>
            <a:off x="2794000" y="1"/>
            <a:ext cx="93980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705447"/>
            <a:ext cx="11690843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806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Section Break Glob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" r="11487" b="11830"/>
          <a:stretch/>
        </p:blipFill>
        <p:spPr>
          <a:xfrm>
            <a:off x="2737729" y="-28134"/>
            <a:ext cx="9454273" cy="68941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6" y="6417179"/>
            <a:ext cx="154916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6" y="6398561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FFFFFF"/>
                </a:solidFill>
              </a:rPr>
              <a:pPr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705447"/>
            <a:ext cx="11690843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87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Entry T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-9992" y="2189657"/>
          <a:ext cx="2245195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16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range Section Break Globe">
    <p:bg>
      <p:bgPr>
        <a:solidFill>
          <a:srgbClr val="009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" r="9734" b="10648"/>
          <a:stretch/>
        </p:blipFill>
        <p:spPr>
          <a:xfrm>
            <a:off x="2922335" y="4"/>
            <a:ext cx="9248276" cy="6866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6" y="6417179"/>
            <a:ext cx="154916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6" y="6398561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FFFFFF"/>
                </a:solidFill>
              </a:rPr>
              <a:pPr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705447"/>
            <a:ext cx="11690843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186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Ribbon Dark Red">
    <p:bg>
      <p:bgPr>
        <a:solidFill>
          <a:srgbClr val="A91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6907516" y="2"/>
            <a:ext cx="5284485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6" y="6417179"/>
            <a:ext cx="154916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6" y="6398561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FFFFFF"/>
                </a:solidFill>
              </a:rPr>
              <a:pPr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705447"/>
            <a:ext cx="11690843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204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Dark Red Ribbon Reversed">
    <p:bg>
      <p:bgPr>
        <a:solidFill>
          <a:srgbClr val="C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6907516" y="2"/>
            <a:ext cx="5284485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6" y="6417179"/>
            <a:ext cx="154916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6" y="6398561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FFFFFF"/>
                </a:solidFill>
              </a:rPr>
              <a:pPr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705447"/>
            <a:ext cx="11690843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606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Ribbon Red Reverse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6276" b="18381"/>
          <a:stretch/>
        </p:blipFill>
        <p:spPr>
          <a:xfrm>
            <a:off x="6858001" y="-19050"/>
            <a:ext cx="5308600" cy="6877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6" y="6417179"/>
            <a:ext cx="154916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6" y="6398561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FFFFFF"/>
                </a:solidFill>
              </a:rPr>
              <a:pPr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705447"/>
            <a:ext cx="11690843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05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Ribbon Informal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288" b="11354"/>
          <a:stretch/>
        </p:blipFill>
        <p:spPr>
          <a:xfrm>
            <a:off x="0" y="19050"/>
            <a:ext cx="8958253" cy="6819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6" y="6417179"/>
            <a:ext cx="1549161" cy="308071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11421986" y="6398561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FFFFFF"/>
                </a:solidFill>
              </a:rPr>
              <a:pPr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61001" y="4134197"/>
            <a:ext cx="642620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091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3" y="838200"/>
            <a:ext cx="7124700" cy="914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24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the presentation’s main title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3" y="1828804"/>
            <a:ext cx="7124700" cy="9144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350">
                <a:solidFill>
                  <a:schemeClr val="bg1"/>
                </a:solidFill>
                <a:latin typeface="+mj-lt"/>
              </a:defRPr>
            </a:lvl2pPr>
            <a:lvl3pPr marL="3429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3pPr>
            <a:lvl4pPr marL="6858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4pPr>
            <a:lvl5pPr marL="10287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5pPr>
            <a:lvl6pPr marL="13716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6pPr>
            <a:lvl7pPr marL="17145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7pPr>
            <a:lvl8pPr marL="20574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8pPr>
            <a:lvl9pPr marL="2400300" indent="0" algn="l">
              <a:buNone/>
              <a:defRPr sz="135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7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/>
              <a:t>www.pwc.com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9287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46548" y="1008530"/>
            <a:ext cx="10898909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646547" y="1949827"/>
            <a:ext cx="10898909" cy="3899647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5" name="Shape 24"/>
          <p:cNvCxnSpPr/>
          <p:nvPr/>
        </p:nvCxnSpPr>
        <p:spPr>
          <a:xfrm flipV="1">
            <a:off x="461822" y="941298"/>
            <a:ext cx="11083639" cy="153295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13456" y="6387358"/>
            <a:ext cx="2032000" cy="13447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855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BD7F86-1881-4698-8703-FB80B0800997}" type="slidenum">
              <a:rPr lang="en-GB" smtClean="0">
                <a:solidFill>
                  <a:srgbClr val="16181A"/>
                </a:solidFill>
              </a:rPr>
              <a:pPr/>
              <a:t>‹#›</a:t>
            </a:fld>
            <a:endParaRPr lang="en-GB">
              <a:solidFill>
                <a:srgbClr val="16181A"/>
              </a:solidFill>
            </a:endParaRPr>
          </a:p>
        </p:txBody>
      </p:sp>
      <p:sp>
        <p:nvSpPr>
          <p:cNvPr id="9" name="PwCFirm"/>
          <p:cNvSpPr txBox="1"/>
          <p:nvPr userDrawn="1"/>
        </p:nvSpPr>
        <p:spPr>
          <a:xfrm>
            <a:off x="646547" y="6387358"/>
            <a:ext cx="3509819" cy="13447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855" dirty="0">
                <a:solidFill>
                  <a:srgbClr val="16181A"/>
                </a:solidFill>
                <a:cs typeface="Arial" pitchFamily="34" charset="0"/>
              </a:rPr>
              <a:t>PwC  |  January 2014</a:t>
            </a:r>
          </a:p>
        </p:txBody>
      </p:sp>
    </p:spTree>
    <p:extLst>
      <p:ext uri="{BB962C8B-B14F-4D97-AF65-F5344CB8AC3E}">
        <p14:creationId xmlns:p14="http://schemas.microsoft.com/office/powerpoint/2010/main" val="3673737785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0"/>
            <a:ext cx="10972801" cy="4853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PEPFAR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405" y="6021292"/>
            <a:ext cx="2159563" cy="58636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35361" y="188640"/>
            <a:ext cx="11617291" cy="64807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334433" y="6381750"/>
            <a:ext cx="2305051" cy="287338"/>
          </a:xfr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363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-21521" y="-19050"/>
            <a:ext cx="12242800" cy="6877050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4536912" y="-19049"/>
            <a:ext cx="7655091" cy="6877050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88761" y="4269791"/>
            <a:ext cx="11266635" cy="3693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88761" y="2642464"/>
            <a:ext cx="1159844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PEPFAR-Logo-Color-Tagline-Transparent-Whit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759" y="228605"/>
            <a:ext cx="4248151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6" y="6360622"/>
            <a:ext cx="154916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93135" y="6499276"/>
            <a:ext cx="9604861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6" y="6398561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51" cy="19184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12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Strategic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-9992" y="2589707"/>
          <a:ext cx="2245195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-9992" y="2122982"/>
          <a:ext cx="2245195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604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99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7050" y="1287144"/>
            <a:ext cx="489585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50505"/>
                </a:solidFill>
                <a:latin typeface="Arial"/>
                <a:cs typeface="Arial"/>
              </a:defRPr>
            </a:lvl1pPr>
          </a:lstStyle>
          <a:p>
            <a:pPr marL="88873">
              <a:spcBef>
                <a:spcPts val="15"/>
              </a:spcBef>
            </a:pPr>
            <a:fld id="{81D60167-4931-47E6-BA6A-407CBD079E47}" type="slidenum">
              <a:rPr lang="en-GB" spc="-5" smtClean="0"/>
              <a:pPr marL="88873">
                <a:spcBef>
                  <a:spcPts val="15"/>
                </a:spcBef>
              </a:pPr>
              <a:t>‹#›</a:t>
            </a:fld>
            <a:endParaRPr lang="en-GB" spc="-5" dirty="0"/>
          </a:p>
        </p:txBody>
      </p:sp>
    </p:spTree>
    <p:extLst>
      <p:ext uri="{BB962C8B-B14F-4D97-AF65-F5344CB8AC3E}">
        <p14:creationId xmlns:p14="http://schemas.microsoft.com/office/powerpoint/2010/main" val="1826147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/Gray 1 Content">
    <p:bg>
      <p:bgPr>
        <a:solidFill>
          <a:srgbClr val="CFC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600200"/>
            <a:ext cx="103632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A244A654-8647-4BAD-8520-395ABBDA1773}" type="datetime1">
              <a:rPr lang="en-US" smtClean="0"/>
              <a:pPr/>
              <a:t>10/7/2021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520934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DRAFT – NOT FOR DISTRIBUTION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1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669872"/>
            <a:ext cx="10363200" cy="701731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507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999"/>
              </a:lnSpc>
              <a:defRPr sz="3732" b="1" baseline="0">
                <a:solidFill>
                  <a:srgbClr val="532E63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CGH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1" y="1545167"/>
            <a:ext cx="10972801" cy="4455584"/>
          </a:xfrm>
        </p:spPr>
        <p:txBody>
          <a:bodyPr/>
          <a:lstStyle>
            <a:lvl1pPr marL="457086" indent="-457086">
              <a:buClr>
                <a:srgbClr val="A59988"/>
              </a:buClr>
              <a:buFont typeface="Wingdings" panose="05000000000000000000" pitchFamily="2" charset="2"/>
              <a:buChar char="§"/>
              <a:defRPr sz="2666">
                <a:solidFill>
                  <a:srgbClr val="532E63"/>
                </a:solidFill>
              </a:defRPr>
            </a:lvl1pPr>
            <a:lvl2pPr>
              <a:buClr>
                <a:srgbClr val="5E9732"/>
              </a:buClr>
              <a:defRPr sz="2666">
                <a:solidFill>
                  <a:srgbClr val="532E63"/>
                </a:solidFill>
              </a:defRPr>
            </a:lvl2pPr>
            <a:lvl3pPr>
              <a:buClr>
                <a:srgbClr val="D59F0F"/>
              </a:buClr>
              <a:defRPr sz="2666">
                <a:solidFill>
                  <a:srgbClr val="532E63"/>
                </a:solidFill>
              </a:defRPr>
            </a:lvl3pPr>
            <a:lvl4pPr>
              <a:defRPr sz="2666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6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37283"/>
            <a:ext cx="12192000" cy="12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5995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6"/>
          <a:stretch/>
        </p:blipFill>
        <p:spPr>
          <a:xfrm>
            <a:off x="1" y="6597038"/>
            <a:ext cx="12192000" cy="260962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4"/>
            <a:ext cx="7772400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</p:spTree>
    <p:extLst>
      <p:ext uri="{BB962C8B-B14F-4D97-AF65-F5344CB8AC3E}">
        <p14:creationId xmlns:p14="http://schemas.microsoft.com/office/powerpoint/2010/main" val="20082060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3"/>
              </a:buCl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First-level bullet</a:t>
            </a:r>
          </a:p>
          <a:p>
            <a:pPr lvl="1"/>
            <a:r>
              <a:rPr lang="en-US" dirty="0"/>
              <a:t>Second-level bullet</a:t>
            </a:r>
          </a:p>
          <a:p>
            <a:pPr lvl="2"/>
            <a:r>
              <a:rPr lang="en-US" dirty="0"/>
              <a:t>Third-level bullet</a:t>
            </a:r>
          </a:p>
          <a:p>
            <a:pPr lvl="3"/>
            <a:r>
              <a:rPr lang="en-US" dirty="0"/>
              <a:t>Fourth-level bullet</a:t>
            </a:r>
          </a:p>
          <a:p>
            <a:pPr lvl="4"/>
            <a:r>
              <a:rPr lang="en-US" dirty="0"/>
              <a:t>Fifth-level bullet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6"/>
          <a:stretch/>
        </p:blipFill>
        <p:spPr>
          <a:xfrm>
            <a:off x="1" y="6597038"/>
            <a:ext cx="12192000" cy="2609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4"/>
            <a:ext cx="7772400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</p:spTree>
    <p:extLst>
      <p:ext uri="{BB962C8B-B14F-4D97-AF65-F5344CB8AC3E}">
        <p14:creationId xmlns:p14="http://schemas.microsoft.com/office/powerpoint/2010/main" val="29611808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12192000" cy="8229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8"/>
            <a:ext cx="11690843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8" y="6360622"/>
            <a:ext cx="154916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93135" y="6499276"/>
            <a:ext cx="9604863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7" y="6398559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49" cy="19184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28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0" y="188914"/>
            <a:ext cx="12192000" cy="539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95332" y="1376773"/>
            <a:ext cx="10801351" cy="49319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57175" marR="0" lvl="0" indent="-123825" algn="l" rtl="0">
              <a:lnSpc>
                <a:spcPct val="90000"/>
              </a:lnSpc>
              <a:spcBef>
                <a:spcPts val="1000"/>
              </a:spcBef>
              <a:buClr>
                <a:srgbClr val="01559F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rgbClr val="0155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19062" algn="l" rtl="0">
              <a:lnSpc>
                <a:spcPct val="90000"/>
              </a:lnSpc>
              <a:spcBef>
                <a:spcPts val="500"/>
              </a:spcBef>
              <a:buClr>
                <a:srgbClr val="595959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00113" marR="0" lvl="2" indent="-128587" algn="l" rtl="0">
              <a:lnSpc>
                <a:spcPct val="90000"/>
              </a:lnSpc>
              <a:spcBef>
                <a:spcPts val="500"/>
              </a:spcBef>
              <a:buClr>
                <a:srgbClr val="595959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3013" marR="0" lvl="3" indent="-138112" algn="l" rtl="0">
              <a:lnSpc>
                <a:spcPct val="90000"/>
              </a:lnSpc>
              <a:spcBef>
                <a:spcPts val="500"/>
              </a:spcBef>
              <a:buClr>
                <a:srgbClr val="595959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00188" marR="0" lvl="4" indent="-61912" algn="l" rtl="0">
              <a:lnSpc>
                <a:spcPct val="90000"/>
              </a:lnSpc>
              <a:spcBef>
                <a:spcPts val="500"/>
              </a:spcBef>
              <a:buClr>
                <a:srgbClr val="595959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927462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9525"/>
            <a:ext cx="12192000" cy="786384"/>
          </a:xfrm>
          <a:solidFill>
            <a:srgbClr val="005DAA"/>
          </a:solidFill>
        </p:spPr>
        <p:txBody>
          <a:bodyPr lIns="274320" rIns="274320"/>
          <a:lstStyle>
            <a:lvl1pPr>
              <a:defRPr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9619" y="886968"/>
            <a:ext cx="11672763" cy="5381625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5pPr>
              <a:defRPr/>
            </a:lvl5pPr>
          </a:lstStyle>
          <a:p>
            <a:pPr lvl="0"/>
            <a:r>
              <a:rPr lang="en-US" dirty="0"/>
              <a:t>Enter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Enter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8282" y="6476874"/>
            <a:ext cx="1054100" cy="365125"/>
          </a:xfrm>
        </p:spPr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20692" y="6467223"/>
            <a:ext cx="4350617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619" y="6467223"/>
            <a:ext cx="1919654" cy="365125"/>
          </a:xfrm>
        </p:spPr>
        <p:txBody>
          <a:bodyPr/>
          <a:lstStyle/>
          <a:p>
            <a:r>
              <a:rPr lang="en-US" dirty="0"/>
              <a:t>Division of Global HIV &amp; TB</a:t>
            </a:r>
          </a:p>
        </p:txBody>
      </p:sp>
    </p:spTree>
    <p:extLst>
      <p:ext uri="{BB962C8B-B14F-4D97-AF65-F5344CB8AC3E}">
        <p14:creationId xmlns:p14="http://schemas.microsoft.com/office/powerpoint/2010/main" val="965678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48896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7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Planning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-9992" y="2530330"/>
          <a:ext cx="2245195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-9992" y="2065832"/>
          <a:ext cx="2245195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8644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7A72-57F8-479A-8778-9580A8611B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6BC29-E1EC-4823-A748-60262B3405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18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5BFE49F-B5E6-4A85-B42A-DBDD013F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432479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21022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Section Break Globe">
  <p:cSld name="Blue Section Break Globe">
    <p:bg>
      <p:bgPr>
        <a:solidFill>
          <a:srgbClr val="0C507C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8945" y="6417176"/>
            <a:ext cx="1549161" cy="30807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 txBox="1"/>
          <p:nvPr/>
        </p:nvSpPr>
        <p:spPr>
          <a:xfrm>
            <a:off x="11421985" y="6398558"/>
            <a:ext cx="588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3"/>
          <p:cNvPicPr preferRelativeResize="0"/>
          <p:nvPr/>
        </p:nvPicPr>
        <p:blipFill rotWithShape="1">
          <a:blip r:embed="rId3">
            <a:alphaModFix/>
          </a:blip>
          <a:srcRect r="11483" b="12300"/>
          <a:stretch/>
        </p:blipFill>
        <p:spPr>
          <a:xfrm>
            <a:off x="2794000" y="1"/>
            <a:ext cx="939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>
          <a:xfrm>
            <a:off x="230020" y="2705444"/>
            <a:ext cx="11690843" cy="45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6860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ark Blue Header">
  <p:cSld name="Content Dark Blue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/>
          <p:nvPr/>
        </p:nvSpPr>
        <p:spPr>
          <a:xfrm>
            <a:off x="0" y="-2"/>
            <a:ext cx="12192000" cy="822960"/>
          </a:xfrm>
          <a:prstGeom prst="rect">
            <a:avLst/>
          </a:prstGeom>
          <a:solidFill>
            <a:srgbClr val="0C50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4"/>
          <p:cNvSpPr txBox="1">
            <a:spLocks noGrp="1"/>
          </p:cNvSpPr>
          <p:nvPr>
            <p:ph type="body" idx="1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0969" y="6290311"/>
            <a:ext cx="1954292" cy="53132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>
            <a:spLocks noGrp="1"/>
          </p:cNvSpPr>
          <p:nvPr>
            <p:ph type="body" idx="2"/>
          </p:nvPr>
        </p:nvSpPr>
        <p:spPr>
          <a:xfrm>
            <a:off x="228601" y="6020372"/>
            <a:ext cx="7732820" cy="15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0606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4"/>
          <p:cNvSpPr txBox="1"/>
          <p:nvPr/>
        </p:nvSpPr>
        <p:spPr>
          <a:xfrm>
            <a:off x="11529565" y="6488208"/>
            <a:ext cx="5883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rgbClr val="0506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3"/>
          </p:nvPr>
        </p:nvSpPr>
        <p:spPr>
          <a:xfrm>
            <a:off x="267535" y="958048"/>
            <a:ext cx="11614149" cy="237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060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60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606"/>
              </a:buClr>
              <a:buSzPts val="2400"/>
              <a:buFont typeface="Quattrocento Sans"/>
              <a:buChar char="–"/>
              <a:defRPr sz="240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606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0606"/>
              </a:buClr>
              <a:buSzPts val="2400"/>
              <a:buFont typeface="Century Gothic"/>
              <a:buChar char="○"/>
              <a:defRPr sz="2400" b="0" i="0" u="none" strike="noStrike" cap="none">
                <a:solidFill>
                  <a:srgbClr val="0506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8535" y="6314833"/>
            <a:ext cx="8009552" cy="366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423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230248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3419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3425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04FEC5A-FE9A-463C-92F8-C2BB350D4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382527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27170" y="1700808"/>
            <a:ext cx="6370226" cy="72000"/>
            <a:chOff x="3843032" y="6553200"/>
            <a:chExt cx="2066410" cy="87086"/>
          </a:xfrm>
        </p:grpSpPr>
        <p:sp>
          <p:nvSpPr>
            <p:cNvPr id="6" name="Rectangle 5"/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70E1C65B-FA29-49FA-876E-B8BDE06EAB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9778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5DBE40ED-7CE2-4516-8B07-D034A986D5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5" y="1047756"/>
            <a:ext cx="2375188" cy="3703149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292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Commod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-9992" y="2646730"/>
          <a:ext cx="2245195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-9992" y="2189657"/>
          <a:ext cx="2245195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19178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75918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52" y="1709312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10" y="3259539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0082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45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28244" y="2682240"/>
            <a:ext cx="3600000" cy="417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682240"/>
            <a:ext cx="3600000" cy="417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32648F-D2D9-4800-A52A-5BAC2CD19214}"/>
              </a:ext>
            </a:extLst>
          </p:cNvPr>
          <p:cNvGrpSpPr/>
          <p:nvPr userDrawn="1"/>
        </p:nvGrpSpPr>
        <p:grpSpPr>
          <a:xfrm>
            <a:off x="11766624" y="0"/>
            <a:ext cx="425376" cy="6858000"/>
            <a:chOff x="11760629" y="0"/>
            <a:chExt cx="425376" cy="685800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21817B51-CDC2-4F69-A281-89B84C29BEC1}"/>
                </a:ext>
              </a:extLst>
            </p:cNvPr>
            <p:cNvSpPr/>
            <p:nvPr userDrawn="1"/>
          </p:nvSpPr>
          <p:spPr>
            <a:xfrm>
              <a:off x="11973317" y="0"/>
              <a:ext cx="21268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3D01B805-68A9-4B26-9376-83768382CD27}"/>
                </a:ext>
              </a:extLst>
            </p:cNvPr>
            <p:cNvSpPr/>
            <p:nvPr userDrawn="1"/>
          </p:nvSpPr>
          <p:spPr>
            <a:xfrm>
              <a:off x="11760629" y="0"/>
              <a:ext cx="212688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6565817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BDD51FB4-1B36-409D-899E-5B0AB0DF70DE}"/>
              </a:ext>
            </a:extLst>
          </p:cNvPr>
          <p:cNvSpPr/>
          <p:nvPr userDrawn="1"/>
        </p:nvSpPr>
        <p:spPr>
          <a:xfrm>
            <a:off x="0" y="4702631"/>
            <a:ext cx="12192000" cy="21553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060800" y="1393369"/>
            <a:ext cx="407431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13120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775053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186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50307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33597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9100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0" y="0"/>
            <a:ext cx="1097280" cy="10972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148681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265715"/>
            <a:ext cx="12192000" cy="3592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2140679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82405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Cross-Cu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-9992" y="2646730"/>
          <a:ext cx="2245195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-9992" y="2189657"/>
          <a:ext cx="2245195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7674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1347802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68F6418-2F54-45D4-A57F-70F7C2212E90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816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6286500" y="5899288"/>
            <a:ext cx="5572126" cy="862288"/>
            <a:chOff x="477110" y="4905446"/>
            <a:chExt cx="11078677" cy="171442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347501" y="5899288"/>
            <a:ext cx="5572126" cy="862288"/>
            <a:chOff x="477110" y="4905446"/>
            <a:chExt cx="11078677" cy="17144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4546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5780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6354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9812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2893325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3218596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94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4355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273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25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COD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-9992" y="2646730"/>
          <a:ext cx="2245195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-9992" y="2180132"/>
          <a:ext cx="2245195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52842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724905C-0466-437C-B401-0D9138D840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07010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07F0600E-0EC8-4BFF-B37B-C982DE03E9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84660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D49170B7-DADE-4D0A-8BF8-230A982B7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62309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25604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52" y="1709312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10" y="3259539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9172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8A14214-3597-4AAB-AF55-FEBB5D8FD698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59C2908B-EF34-4DBE-978B-CDE49FAFD52F}"/>
              </a:ext>
            </a:extLst>
          </p:cNvPr>
          <p:cNvSpPr/>
          <p:nvPr userDrawn="1"/>
        </p:nvSpPr>
        <p:spPr>
          <a:xfrm>
            <a:off x="-10152" y="0"/>
            <a:ext cx="1546199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97F2111-7610-4948-BBB5-C217E5C6D28C}"/>
              </a:ext>
            </a:extLst>
          </p:cNvPr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C83338C7-ECF6-4EFC-91D6-98F67A23B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6" name="막힌 원호 14">
            <a:extLst>
              <a:ext uri="{FF2B5EF4-FFF2-40B4-BE49-F238E27FC236}">
                <a16:creationId xmlns:a16="http://schemas.microsoft.com/office/drawing/2014/main" id="{539A5EA1-4E21-44E3-A228-3288DE217C72}"/>
              </a:ext>
            </a:extLst>
          </p:cNvPr>
          <p:cNvSpPr/>
          <p:nvPr userDrawn="1"/>
        </p:nvSpPr>
        <p:spPr>
          <a:xfrm>
            <a:off x="4329288" y="1661219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7" name="그림 12">
            <a:extLst>
              <a:ext uri="{FF2B5EF4-FFF2-40B4-BE49-F238E27FC236}">
                <a16:creationId xmlns:a16="http://schemas.microsoft.com/office/drawing/2014/main" id="{1444ED57-CCCA-4F16-9ED6-C28E39B78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53" y="2081880"/>
            <a:ext cx="4505652" cy="3937837"/>
          </a:xfrm>
          <a:prstGeom prst="rect">
            <a:avLst/>
          </a:prstGeom>
        </p:spPr>
      </p:pic>
      <p:sp>
        <p:nvSpPr>
          <p:cNvPr id="38" name="그림 개체 틀 2">
            <a:extLst>
              <a:ext uri="{FF2B5EF4-FFF2-40B4-BE49-F238E27FC236}">
                <a16:creationId xmlns:a16="http://schemas.microsoft.com/office/drawing/2014/main" id="{56022160-776B-46D5-93AB-4105F49135C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63434" y="2240518"/>
            <a:ext cx="4198167" cy="2460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44408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523954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2172662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039883" y="404664"/>
            <a:ext cx="7152117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641856" y="733302"/>
            <a:ext cx="596667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03988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53824" y="733302"/>
            <a:ext cx="203696" cy="72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8C2D50-3619-48EA-833C-CBFA42C474ED}"/>
              </a:ext>
            </a:extLst>
          </p:cNvPr>
          <p:cNvGrpSpPr/>
          <p:nvPr userDrawn="1"/>
        </p:nvGrpSpPr>
        <p:grpSpPr>
          <a:xfrm rot="10800000" flipH="1" flipV="1">
            <a:off x="5688624" y="5899288"/>
            <a:ext cx="6170002" cy="862288"/>
            <a:chOff x="-711608" y="4905446"/>
            <a:chExt cx="12267395" cy="171442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E6F97E-237C-4F49-BF74-07AD0A30E4A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3C37DB-B814-413E-B87E-66D173097D3F}"/>
                </a:ext>
              </a:extLst>
            </p:cNvPr>
            <p:cNvGrpSpPr/>
            <p:nvPr/>
          </p:nvGrpSpPr>
          <p:grpSpPr>
            <a:xfrm>
              <a:off x="-711608" y="5658084"/>
              <a:ext cx="655351" cy="517912"/>
              <a:chOff x="5268098" y="5667609"/>
              <a:chExt cx="655351" cy="51791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EB85841-20E3-4B2B-8973-E00BEF9845D4}"/>
                  </a:ext>
                </a:extLst>
              </p:cNvPr>
              <p:cNvSpPr/>
              <p:nvPr/>
            </p:nvSpPr>
            <p:spPr>
              <a:xfrm>
                <a:off x="5268098" y="5667609"/>
                <a:ext cx="517912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0CB10DD-AABC-4EC4-BAD8-E9E469ADD706}"/>
                  </a:ext>
                </a:extLst>
              </p:cNvPr>
              <p:cNvSpPr/>
              <p:nvPr/>
            </p:nvSpPr>
            <p:spPr>
              <a:xfrm>
                <a:off x="5724922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B82D89-C9A8-4B16-9538-883DA044007E}"/>
                </a:ext>
              </a:extLst>
            </p:cNvPr>
            <p:cNvSpPr/>
            <p:nvPr/>
          </p:nvSpPr>
          <p:spPr>
            <a:xfrm>
              <a:off x="-343344" y="5898145"/>
              <a:ext cx="7817569" cy="65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828732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037E98C1-EDB9-4998-B244-222AB3F04C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55235"/>
            <a:ext cx="12192000" cy="2908535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324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Sent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55759"/>
            <a:ext cx="12192000" cy="213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/>
              <a:t>                     </a:t>
            </a:r>
            <a:endParaRPr lang="ko-KR" altLang="en-US" sz="1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A2D9C9-F129-4617-B03C-AC1669105869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763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5" y="535021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92276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2ADD304-27A2-4440-9E8E-8F11D3F9CA1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8265502" cy="6858000"/>
          </a:xfrm>
          <a:custGeom>
            <a:avLst/>
            <a:gdLst>
              <a:gd name="connsiteX0" fmla="*/ 5195456 w 8265502"/>
              <a:gd name="connsiteY0" fmla="*/ 6338077 h 6858000"/>
              <a:gd name="connsiteX1" fmla="*/ 5918072 w 8265502"/>
              <a:gd name="connsiteY1" fmla="*/ 6338077 h 6858000"/>
              <a:gd name="connsiteX2" fmla="*/ 6178034 w 8265502"/>
              <a:gd name="connsiteY2" fmla="*/ 6858000 h 6858000"/>
              <a:gd name="connsiteX3" fmla="*/ 4935495 w 8265502"/>
              <a:gd name="connsiteY3" fmla="*/ 6858000 h 6858000"/>
              <a:gd name="connsiteX4" fmla="*/ 3119745 w 8265502"/>
              <a:gd name="connsiteY4" fmla="*/ 6338077 h 6858000"/>
              <a:gd name="connsiteX5" fmla="*/ 3842362 w 8265502"/>
              <a:gd name="connsiteY5" fmla="*/ 6338077 h 6858000"/>
              <a:gd name="connsiteX6" fmla="*/ 4102323 w 8265502"/>
              <a:gd name="connsiteY6" fmla="*/ 6858000 h 6858000"/>
              <a:gd name="connsiteX7" fmla="*/ 2859785 w 8265502"/>
              <a:gd name="connsiteY7" fmla="*/ 6858000 h 6858000"/>
              <a:gd name="connsiteX8" fmla="*/ 1044037 w 8265502"/>
              <a:gd name="connsiteY8" fmla="*/ 6338077 h 6858000"/>
              <a:gd name="connsiteX9" fmla="*/ 1766653 w 8265502"/>
              <a:gd name="connsiteY9" fmla="*/ 6338077 h 6858000"/>
              <a:gd name="connsiteX10" fmla="*/ 2026615 w 8265502"/>
              <a:gd name="connsiteY10" fmla="*/ 6858000 h 6858000"/>
              <a:gd name="connsiteX11" fmla="*/ 784076 w 8265502"/>
              <a:gd name="connsiteY11" fmla="*/ 6858000 h 6858000"/>
              <a:gd name="connsiteX12" fmla="*/ 3179 w 8265502"/>
              <a:gd name="connsiteY12" fmla="*/ 5766324 h 6858000"/>
              <a:gd name="connsiteX13" fmla="*/ 725796 w 8265502"/>
              <a:gd name="connsiteY13" fmla="*/ 5766324 h 6858000"/>
              <a:gd name="connsiteX14" fmla="*/ 999515 w 8265502"/>
              <a:gd name="connsiteY14" fmla="*/ 6313762 h 6858000"/>
              <a:gd name="connsiteX15" fmla="*/ 727396 w 8265502"/>
              <a:gd name="connsiteY15" fmla="*/ 6858000 h 6858000"/>
              <a:gd name="connsiteX16" fmla="*/ 1580 w 8265502"/>
              <a:gd name="connsiteY16" fmla="*/ 6858000 h 6858000"/>
              <a:gd name="connsiteX17" fmla="*/ 0 w 8265502"/>
              <a:gd name="connsiteY17" fmla="*/ 6854841 h 6858000"/>
              <a:gd name="connsiteX18" fmla="*/ 0 w 8265502"/>
              <a:gd name="connsiteY18" fmla="*/ 5772682 h 6858000"/>
              <a:gd name="connsiteX19" fmla="*/ 6243369 w 8265502"/>
              <a:gd name="connsiteY19" fmla="*/ 5763125 h 6858000"/>
              <a:gd name="connsiteX20" fmla="*/ 6965986 w 8265502"/>
              <a:gd name="connsiteY20" fmla="*/ 5763125 h 6858000"/>
              <a:gd name="connsiteX21" fmla="*/ 7239705 w 8265502"/>
              <a:gd name="connsiteY21" fmla="*/ 6310563 h 6858000"/>
              <a:gd name="connsiteX22" fmla="*/ 6965986 w 8265502"/>
              <a:gd name="connsiteY22" fmla="*/ 6858000 h 6858000"/>
              <a:gd name="connsiteX23" fmla="*/ 6243369 w 8265502"/>
              <a:gd name="connsiteY23" fmla="*/ 6858000 h 6858000"/>
              <a:gd name="connsiteX24" fmla="*/ 5969650 w 8265502"/>
              <a:gd name="connsiteY24" fmla="*/ 6310563 h 6858000"/>
              <a:gd name="connsiteX25" fmla="*/ 4154596 w 8265502"/>
              <a:gd name="connsiteY25" fmla="*/ 5763125 h 6858000"/>
              <a:gd name="connsiteX26" fmla="*/ 4877213 w 8265502"/>
              <a:gd name="connsiteY26" fmla="*/ 5763125 h 6858000"/>
              <a:gd name="connsiteX27" fmla="*/ 5150931 w 8265502"/>
              <a:gd name="connsiteY27" fmla="*/ 6310563 h 6858000"/>
              <a:gd name="connsiteX28" fmla="*/ 4877213 w 8265502"/>
              <a:gd name="connsiteY28" fmla="*/ 6858000 h 6858000"/>
              <a:gd name="connsiteX29" fmla="*/ 4154596 w 8265502"/>
              <a:gd name="connsiteY29" fmla="*/ 6858000 h 6858000"/>
              <a:gd name="connsiteX30" fmla="*/ 3880878 w 8265502"/>
              <a:gd name="connsiteY30" fmla="*/ 6310563 h 6858000"/>
              <a:gd name="connsiteX31" fmla="*/ 2078889 w 8265502"/>
              <a:gd name="connsiteY31" fmla="*/ 5763125 h 6858000"/>
              <a:gd name="connsiteX32" fmla="*/ 2801506 w 8265502"/>
              <a:gd name="connsiteY32" fmla="*/ 5763125 h 6858000"/>
              <a:gd name="connsiteX33" fmla="*/ 3075225 w 8265502"/>
              <a:gd name="connsiteY33" fmla="*/ 6310563 h 6858000"/>
              <a:gd name="connsiteX34" fmla="*/ 2801506 w 8265502"/>
              <a:gd name="connsiteY34" fmla="*/ 6858000 h 6858000"/>
              <a:gd name="connsiteX35" fmla="*/ 2078889 w 8265502"/>
              <a:gd name="connsiteY35" fmla="*/ 6858000 h 6858000"/>
              <a:gd name="connsiteX36" fmla="*/ 1805170 w 8265502"/>
              <a:gd name="connsiteY36" fmla="*/ 6310563 h 6858000"/>
              <a:gd name="connsiteX37" fmla="*/ 3119748 w 8265502"/>
              <a:gd name="connsiteY37" fmla="*/ 5187603 h 6858000"/>
              <a:gd name="connsiteX38" fmla="*/ 3842364 w 8265502"/>
              <a:gd name="connsiteY38" fmla="*/ 5187603 h 6858000"/>
              <a:gd name="connsiteX39" fmla="*/ 4116083 w 8265502"/>
              <a:gd name="connsiteY39" fmla="*/ 5735041 h 6858000"/>
              <a:gd name="connsiteX40" fmla="*/ 3842364 w 8265502"/>
              <a:gd name="connsiteY40" fmla="*/ 6282478 h 6858000"/>
              <a:gd name="connsiteX41" fmla="*/ 3119748 w 8265502"/>
              <a:gd name="connsiteY41" fmla="*/ 6282478 h 6858000"/>
              <a:gd name="connsiteX42" fmla="*/ 2846030 w 8265502"/>
              <a:gd name="connsiteY42" fmla="*/ 5735041 h 6858000"/>
              <a:gd name="connsiteX43" fmla="*/ 1044038 w 8265502"/>
              <a:gd name="connsiteY43" fmla="*/ 5187603 h 6858000"/>
              <a:gd name="connsiteX44" fmla="*/ 1766654 w 8265502"/>
              <a:gd name="connsiteY44" fmla="*/ 5187603 h 6858000"/>
              <a:gd name="connsiteX45" fmla="*/ 2040373 w 8265502"/>
              <a:gd name="connsiteY45" fmla="*/ 5735041 h 6858000"/>
              <a:gd name="connsiteX46" fmla="*/ 1766654 w 8265502"/>
              <a:gd name="connsiteY46" fmla="*/ 6282478 h 6858000"/>
              <a:gd name="connsiteX47" fmla="*/ 1044038 w 8265502"/>
              <a:gd name="connsiteY47" fmla="*/ 6282478 h 6858000"/>
              <a:gd name="connsiteX48" fmla="*/ 770319 w 8265502"/>
              <a:gd name="connsiteY48" fmla="*/ 5735041 h 6858000"/>
              <a:gd name="connsiteX49" fmla="*/ 4159388 w 8265502"/>
              <a:gd name="connsiteY49" fmla="*/ 4628392 h 6858000"/>
              <a:gd name="connsiteX50" fmla="*/ 4877791 w 8265502"/>
              <a:gd name="connsiteY50" fmla="*/ 4628392 h 6858000"/>
              <a:gd name="connsiteX51" fmla="*/ 5149913 w 8265502"/>
              <a:gd name="connsiteY51" fmla="*/ 5172637 h 6858000"/>
              <a:gd name="connsiteX52" fmla="*/ 4877791 w 8265502"/>
              <a:gd name="connsiteY52" fmla="*/ 5716881 h 6858000"/>
              <a:gd name="connsiteX53" fmla="*/ 4159388 w 8265502"/>
              <a:gd name="connsiteY53" fmla="*/ 5716881 h 6858000"/>
              <a:gd name="connsiteX54" fmla="*/ 3887266 w 8265502"/>
              <a:gd name="connsiteY54" fmla="*/ 5172637 h 6858000"/>
              <a:gd name="connsiteX55" fmla="*/ 2078891 w 8265502"/>
              <a:gd name="connsiteY55" fmla="*/ 4612651 h 6858000"/>
              <a:gd name="connsiteX56" fmla="*/ 2801507 w 8265502"/>
              <a:gd name="connsiteY56" fmla="*/ 4612651 h 6858000"/>
              <a:gd name="connsiteX57" fmla="*/ 3075227 w 8265502"/>
              <a:gd name="connsiteY57" fmla="*/ 5160089 h 6858000"/>
              <a:gd name="connsiteX58" fmla="*/ 2801507 w 8265502"/>
              <a:gd name="connsiteY58" fmla="*/ 5707526 h 6858000"/>
              <a:gd name="connsiteX59" fmla="*/ 2078891 w 8265502"/>
              <a:gd name="connsiteY59" fmla="*/ 5707526 h 6858000"/>
              <a:gd name="connsiteX60" fmla="*/ 1805171 w 8265502"/>
              <a:gd name="connsiteY60" fmla="*/ 5160089 h 6858000"/>
              <a:gd name="connsiteX61" fmla="*/ 3182 w 8265502"/>
              <a:gd name="connsiteY61" fmla="*/ 4612651 h 6858000"/>
              <a:gd name="connsiteX62" fmla="*/ 725798 w 8265502"/>
              <a:gd name="connsiteY62" fmla="*/ 4612651 h 6858000"/>
              <a:gd name="connsiteX63" fmla="*/ 999517 w 8265502"/>
              <a:gd name="connsiteY63" fmla="*/ 5160089 h 6858000"/>
              <a:gd name="connsiteX64" fmla="*/ 725798 w 8265502"/>
              <a:gd name="connsiteY64" fmla="*/ 5707526 h 6858000"/>
              <a:gd name="connsiteX65" fmla="*/ 3182 w 8265502"/>
              <a:gd name="connsiteY65" fmla="*/ 5707526 h 6858000"/>
              <a:gd name="connsiteX66" fmla="*/ 0 w 8265502"/>
              <a:gd name="connsiteY66" fmla="*/ 5701162 h 6858000"/>
              <a:gd name="connsiteX67" fmla="*/ 0 w 8265502"/>
              <a:gd name="connsiteY67" fmla="*/ 4619015 h 6858000"/>
              <a:gd name="connsiteX68" fmla="*/ 5195456 w 8265502"/>
              <a:gd name="connsiteY68" fmla="*/ 4037129 h 6858000"/>
              <a:gd name="connsiteX69" fmla="*/ 5918073 w 8265502"/>
              <a:gd name="connsiteY69" fmla="*/ 4037129 h 6858000"/>
              <a:gd name="connsiteX70" fmla="*/ 6191792 w 8265502"/>
              <a:gd name="connsiteY70" fmla="*/ 4584567 h 6858000"/>
              <a:gd name="connsiteX71" fmla="*/ 5918073 w 8265502"/>
              <a:gd name="connsiteY71" fmla="*/ 5132004 h 6858000"/>
              <a:gd name="connsiteX72" fmla="*/ 5195456 w 8265502"/>
              <a:gd name="connsiteY72" fmla="*/ 5132004 h 6858000"/>
              <a:gd name="connsiteX73" fmla="*/ 4921737 w 8265502"/>
              <a:gd name="connsiteY73" fmla="*/ 4584567 h 6858000"/>
              <a:gd name="connsiteX74" fmla="*/ 3119750 w 8265502"/>
              <a:gd name="connsiteY74" fmla="*/ 4037129 h 6858000"/>
              <a:gd name="connsiteX75" fmla="*/ 3842365 w 8265502"/>
              <a:gd name="connsiteY75" fmla="*/ 4037129 h 6858000"/>
              <a:gd name="connsiteX76" fmla="*/ 4116084 w 8265502"/>
              <a:gd name="connsiteY76" fmla="*/ 4584567 h 6858000"/>
              <a:gd name="connsiteX77" fmla="*/ 3842365 w 8265502"/>
              <a:gd name="connsiteY77" fmla="*/ 5132004 h 6858000"/>
              <a:gd name="connsiteX78" fmla="*/ 3119750 w 8265502"/>
              <a:gd name="connsiteY78" fmla="*/ 5132004 h 6858000"/>
              <a:gd name="connsiteX79" fmla="*/ 2846030 w 8265502"/>
              <a:gd name="connsiteY79" fmla="*/ 4584567 h 6858000"/>
              <a:gd name="connsiteX80" fmla="*/ 1044040 w 8265502"/>
              <a:gd name="connsiteY80" fmla="*/ 4037129 h 6858000"/>
              <a:gd name="connsiteX81" fmla="*/ 1766657 w 8265502"/>
              <a:gd name="connsiteY81" fmla="*/ 4037129 h 6858000"/>
              <a:gd name="connsiteX82" fmla="*/ 2040376 w 8265502"/>
              <a:gd name="connsiteY82" fmla="*/ 4584567 h 6858000"/>
              <a:gd name="connsiteX83" fmla="*/ 1766657 w 8265502"/>
              <a:gd name="connsiteY83" fmla="*/ 5132004 h 6858000"/>
              <a:gd name="connsiteX84" fmla="*/ 1044040 w 8265502"/>
              <a:gd name="connsiteY84" fmla="*/ 5132004 h 6858000"/>
              <a:gd name="connsiteX85" fmla="*/ 770321 w 8265502"/>
              <a:gd name="connsiteY85" fmla="*/ 4584567 h 6858000"/>
              <a:gd name="connsiteX86" fmla="*/ 4159387 w 8265502"/>
              <a:gd name="connsiteY86" fmla="*/ 3463221 h 6858000"/>
              <a:gd name="connsiteX87" fmla="*/ 4877790 w 8265502"/>
              <a:gd name="connsiteY87" fmla="*/ 3463221 h 6858000"/>
              <a:gd name="connsiteX88" fmla="*/ 5149912 w 8265502"/>
              <a:gd name="connsiteY88" fmla="*/ 4007466 h 6858000"/>
              <a:gd name="connsiteX89" fmla="*/ 4877790 w 8265502"/>
              <a:gd name="connsiteY89" fmla="*/ 4551710 h 6858000"/>
              <a:gd name="connsiteX90" fmla="*/ 4159387 w 8265502"/>
              <a:gd name="connsiteY90" fmla="*/ 4551710 h 6858000"/>
              <a:gd name="connsiteX91" fmla="*/ 3887265 w 8265502"/>
              <a:gd name="connsiteY91" fmla="*/ 4007466 h 6858000"/>
              <a:gd name="connsiteX92" fmla="*/ 2078891 w 8265502"/>
              <a:gd name="connsiteY92" fmla="*/ 3458978 h 6858000"/>
              <a:gd name="connsiteX93" fmla="*/ 2801507 w 8265502"/>
              <a:gd name="connsiteY93" fmla="*/ 3458978 h 6858000"/>
              <a:gd name="connsiteX94" fmla="*/ 3075227 w 8265502"/>
              <a:gd name="connsiteY94" fmla="*/ 4006416 h 6858000"/>
              <a:gd name="connsiteX95" fmla="*/ 2801507 w 8265502"/>
              <a:gd name="connsiteY95" fmla="*/ 4553853 h 6858000"/>
              <a:gd name="connsiteX96" fmla="*/ 2078891 w 8265502"/>
              <a:gd name="connsiteY96" fmla="*/ 4553853 h 6858000"/>
              <a:gd name="connsiteX97" fmla="*/ 1805171 w 8265502"/>
              <a:gd name="connsiteY97" fmla="*/ 4006416 h 6858000"/>
              <a:gd name="connsiteX98" fmla="*/ 3182 w 8265502"/>
              <a:gd name="connsiteY98" fmla="*/ 3458978 h 6858000"/>
              <a:gd name="connsiteX99" fmla="*/ 725798 w 8265502"/>
              <a:gd name="connsiteY99" fmla="*/ 3458978 h 6858000"/>
              <a:gd name="connsiteX100" fmla="*/ 999517 w 8265502"/>
              <a:gd name="connsiteY100" fmla="*/ 4006416 h 6858000"/>
              <a:gd name="connsiteX101" fmla="*/ 725798 w 8265502"/>
              <a:gd name="connsiteY101" fmla="*/ 4553853 h 6858000"/>
              <a:gd name="connsiteX102" fmla="*/ 3182 w 8265502"/>
              <a:gd name="connsiteY102" fmla="*/ 4553853 h 6858000"/>
              <a:gd name="connsiteX103" fmla="*/ 0 w 8265502"/>
              <a:gd name="connsiteY103" fmla="*/ 4547489 h 6858000"/>
              <a:gd name="connsiteX104" fmla="*/ 0 w 8265502"/>
              <a:gd name="connsiteY104" fmla="*/ 3465342 h 6858000"/>
              <a:gd name="connsiteX105" fmla="*/ 1044040 w 8265502"/>
              <a:gd name="connsiteY105" fmla="*/ 2883459 h 6858000"/>
              <a:gd name="connsiteX106" fmla="*/ 1766657 w 8265502"/>
              <a:gd name="connsiteY106" fmla="*/ 2883459 h 6858000"/>
              <a:gd name="connsiteX107" fmla="*/ 2040376 w 8265502"/>
              <a:gd name="connsiteY107" fmla="*/ 3430894 h 6858000"/>
              <a:gd name="connsiteX108" fmla="*/ 1766657 w 8265502"/>
              <a:gd name="connsiteY108" fmla="*/ 3978331 h 6858000"/>
              <a:gd name="connsiteX109" fmla="*/ 1044040 w 8265502"/>
              <a:gd name="connsiteY109" fmla="*/ 3978331 h 6858000"/>
              <a:gd name="connsiteX110" fmla="*/ 770321 w 8265502"/>
              <a:gd name="connsiteY110" fmla="*/ 3430894 h 6858000"/>
              <a:gd name="connsiteX111" fmla="*/ 3119750 w 8265502"/>
              <a:gd name="connsiteY111" fmla="*/ 2883459 h 6858000"/>
              <a:gd name="connsiteX112" fmla="*/ 3842365 w 8265502"/>
              <a:gd name="connsiteY112" fmla="*/ 2883459 h 6858000"/>
              <a:gd name="connsiteX113" fmla="*/ 4116084 w 8265502"/>
              <a:gd name="connsiteY113" fmla="*/ 3430894 h 6858000"/>
              <a:gd name="connsiteX114" fmla="*/ 3842365 w 8265502"/>
              <a:gd name="connsiteY114" fmla="*/ 3978331 h 6858000"/>
              <a:gd name="connsiteX115" fmla="*/ 3119750 w 8265502"/>
              <a:gd name="connsiteY115" fmla="*/ 3978331 h 6858000"/>
              <a:gd name="connsiteX116" fmla="*/ 2846030 w 8265502"/>
              <a:gd name="connsiteY116" fmla="*/ 3430894 h 6858000"/>
              <a:gd name="connsiteX117" fmla="*/ 3182 w 8265502"/>
              <a:gd name="connsiteY117" fmla="*/ 2305308 h 6858000"/>
              <a:gd name="connsiteX118" fmla="*/ 725799 w 8265502"/>
              <a:gd name="connsiteY118" fmla="*/ 2305308 h 6858000"/>
              <a:gd name="connsiteX119" fmla="*/ 999517 w 8265502"/>
              <a:gd name="connsiteY119" fmla="*/ 2852746 h 6858000"/>
              <a:gd name="connsiteX120" fmla="*/ 725799 w 8265502"/>
              <a:gd name="connsiteY120" fmla="*/ 3400180 h 6858000"/>
              <a:gd name="connsiteX121" fmla="*/ 3182 w 8265502"/>
              <a:gd name="connsiteY121" fmla="*/ 3400180 h 6858000"/>
              <a:gd name="connsiteX122" fmla="*/ 0 w 8265502"/>
              <a:gd name="connsiteY122" fmla="*/ 3393816 h 6858000"/>
              <a:gd name="connsiteX123" fmla="*/ 0 w 8265502"/>
              <a:gd name="connsiteY123" fmla="*/ 2311672 h 6858000"/>
              <a:gd name="connsiteX124" fmla="*/ 2078891 w 8265502"/>
              <a:gd name="connsiteY124" fmla="*/ 2305306 h 6858000"/>
              <a:gd name="connsiteX125" fmla="*/ 2801507 w 8265502"/>
              <a:gd name="connsiteY125" fmla="*/ 2305306 h 6858000"/>
              <a:gd name="connsiteX126" fmla="*/ 3075227 w 8265502"/>
              <a:gd name="connsiteY126" fmla="*/ 2852744 h 6858000"/>
              <a:gd name="connsiteX127" fmla="*/ 2801507 w 8265502"/>
              <a:gd name="connsiteY127" fmla="*/ 3400179 h 6858000"/>
              <a:gd name="connsiteX128" fmla="*/ 2078891 w 8265502"/>
              <a:gd name="connsiteY128" fmla="*/ 3400179 h 6858000"/>
              <a:gd name="connsiteX129" fmla="*/ 1805171 w 8265502"/>
              <a:gd name="connsiteY129" fmla="*/ 2852744 h 6858000"/>
              <a:gd name="connsiteX130" fmla="*/ 4154597 w 8265502"/>
              <a:gd name="connsiteY130" fmla="*/ 2305305 h 6858000"/>
              <a:gd name="connsiteX131" fmla="*/ 4877214 w 8265502"/>
              <a:gd name="connsiteY131" fmla="*/ 2305305 h 6858000"/>
              <a:gd name="connsiteX132" fmla="*/ 5150933 w 8265502"/>
              <a:gd name="connsiteY132" fmla="*/ 2852744 h 6858000"/>
              <a:gd name="connsiteX133" fmla="*/ 4877214 w 8265502"/>
              <a:gd name="connsiteY133" fmla="*/ 3400179 h 6858000"/>
              <a:gd name="connsiteX134" fmla="*/ 4154597 w 8265502"/>
              <a:gd name="connsiteY134" fmla="*/ 3400179 h 6858000"/>
              <a:gd name="connsiteX135" fmla="*/ 3880879 w 8265502"/>
              <a:gd name="connsiteY135" fmla="*/ 2852744 h 6858000"/>
              <a:gd name="connsiteX136" fmla="*/ 5202046 w 8265502"/>
              <a:gd name="connsiteY136" fmla="*/ 1738266 h 6858000"/>
              <a:gd name="connsiteX137" fmla="*/ 5920449 w 8265502"/>
              <a:gd name="connsiteY137" fmla="*/ 1738266 h 6858000"/>
              <a:gd name="connsiteX138" fmla="*/ 6192571 w 8265502"/>
              <a:gd name="connsiteY138" fmla="*/ 2282511 h 6858000"/>
              <a:gd name="connsiteX139" fmla="*/ 5920449 w 8265502"/>
              <a:gd name="connsiteY139" fmla="*/ 2826755 h 6858000"/>
              <a:gd name="connsiteX140" fmla="*/ 5202046 w 8265502"/>
              <a:gd name="connsiteY140" fmla="*/ 2826755 h 6858000"/>
              <a:gd name="connsiteX141" fmla="*/ 4929924 w 8265502"/>
              <a:gd name="connsiteY141" fmla="*/ 2282511 h 6858000"/>
              <a:gd name="connsiteX142" fmla="*/ 1044040 w 8265502"/>
              <a:gd name="connsiteY142" fmla="*/ 1729785 h 6858000"/>
              <a:gd name="connsiteX143" fmla="*/ 1766657 w 8265502"/>
              <a:gd name="connsiteY143" fmla="*/ 1729785 h 6858000"/>
              <a:gd name="connsiteX144" fmla="*/ 2040376 w 8265502"/>
              <a:gd name="connsiteY144" fmla="*/ 2277224 h 6858000"/>
              <a:gd name="connsiteX145" fmla="*/ 1766657 w 8265502"/>
              <a:gd name="connsiteY145" fmla="*/ 2824659 h 6858000"/>
              <a:gd name="connsiteX146" fmla="*/ 1044040 w 8265502"/>
              <a:gd name="connsiteY146" fmla="*/ 2824659 h 6858000"/>
              <a:gd name="connsiteX147" fmla="*/ 770321 w 8265502"/>
              <a:gd name="connsiteY147" fmla="*/ 2277224 h 6858000"/>
              <a:gd name="connsiteX148" fmla="*/ 3119750 w 8265502"/>
              <a:gd name="connsiteY148" fmla="*/ 1729784 h 6858000"/>
              <a:gd name="connsiteX149" fmla="*/ 3842365 w 8265502"/>
              <a:gd name="connsiteY149" fmla="*/ 1729784 h 6858000"/>
              <a:gd name="connsiteX150" fmla="*/ 4116084 w 8265502"/>
              <a:gd name="connsiteY150" fmla="*/ 2277222 h 6858000"/>
              <a:gd name="connsiteX151" fmla="*/ 3842365 w 8265502"/>
              <a:gd name="connsiteY151" fmla="*/ 2824659 h 6858000"/>
              <a:gd name="connsiteX152" fmla="*/ 3119750 w 8265502"/>
              <a:gd name="connsiteY152" fmla="*/ 2824659 h 6858000"/>
              <a:gd name="connsiteX153" fmla="*/ 2846030 w 8265502"/>
              <a:gd name="connsiteY153" fmla="*/ 2277222 h 6858000"/>
              <a:gd name="connsiteX154" fmla="*/ 3182 w 8265502"/>
              <a:gd name="connsiteY154" fmla="*/ 1151633 h 6858000"/>
              <a:gd name="connsiteX155" fmla="*/ 725799 w 8265502"/>
              <a:gd name="connsiteY155" fmla="*/ 1151633 h 6858000"/>
              <a:gd name="connsiteX156" fmla="*/ 999517 w 8265502"/>
              <a:gd name="connsiteY156" fmla="*/ 1699071 h 6858000"/>
              <a:gd name="connsiteX157" fmla="*/ 725799 w 8265502"/>
              <a:gd name="connsiteY157" fmla="*/ 2246508 h 6858000"/>
              <a:gd name="connsiteX158" fmla="*/ 3182 w 8265502"/>
              <a:gd name="connsiteY158" fmla="*/ 2246508 h 6858000"/>
              <a:gd name="connsiteX159" fmla="*/ 0 w 8265502"/>
              <a:gd name="connsiteY159" fmla="*/ 2240144 h 6858000"/>
              <a:gd name="connsiteX160" fmla="*/ 0 w 8265502"/>
              <a:gd name="connsiteY160" fmla="*/ 1157997 h 6858000"/>
              <a:gd name="connsiteX161" fmla="*/ 2078891 w 8265502"/>
              <a:gd name="connsiteY161" fmla="*/ 1151632 h 6858000"/>
              <a:gd name="connsiteX162" fmla="*/ 2801507 w 8265502"/>
              <a:gd name="connsiteY162" fmla="*/ 1151632 h 6858000"/>
              <a:gd name="connsiteX163" fmla="*/ 3075227 w 8265502"/>
              <a:gd name="connsiteY163" fmla="*/ 1699069 h 6858000"/>
              <a:gd name="connsiteX164" fmla="*/ 2801507 w 8265502"/>
              <a:gd name="connsiteY164" fmla="*/ 2246507 h 6858000"/>
              <a:gd name="connsiteX165" fmla="*/ 2078891 w 8265502"/>
              <a:gd name="connsiteY165" fmla="*/ 2246507 h 6858000"/>
              <a:gd name="connsiteX166" fmla="*/ 1805172 w 8265502"/>
              <a:gd name="connsiteY166" fmla="*/ 1699069 h 6858000"/>
              <a:gd name="connsiteX167" fmla="*/ 4154597 w 8265502"/>
              <a:gd name="connsiteY167" fmla="*/ 1151631 h 6858000"/>
              <a:gd name="connsiteX168" fmla="*/ 4877214 w 8265502"/>
              <a:gd name="connsiteY168" fmla="*/ 1151631 h 6858000"/>
              <a:gd name="connsiteX169" fmla="*/ 5150933 w 8265502"/>
              <a:gd name="connsiteY169" fmla="*/ 1699069 h 6858000"/>
              <a:gd name="connsiteX170" fmla="*/ 4877214 w 8265502"/>
              <a:gd name="connsiteY170" fmla="*/ 2246506 h 6858000"/>
              <a:gd name="connsiteX171" fmla="*/ 4154597 w 8265502"/>
              <a:gd name="connsiteY171" fmla="*/ 2246506 h 6858000"/>
              <a:gd name="connsiteX172" fmla="*/ 3880879 w 8265502"/>
              <a:gd name="connsiteY172" fmla="*/ 1699069 h 6858000"/>
              <a:gd name="connsiteX173" fmla="*/ 1044040 w 8265502"/>
              <a:gd name="connsiteY173" fmla="*/ 576110 h 6858000"/>
              <a:gd name="connsiteX174" fmla="*/ 1766657 w 8265502"/>
              <a:gd name="connsiteY174" fmla="*/ 576110 h 6858000"/>
              <a:gd name="connsiteX175" fmla="*/ 2040377 w 8265502"/>
              <a:gd name="connsiteY175" fmla="*/ 1123549 h 6858000"/>
              <a:gd name="connsiteX176" fmla="*/ 1766657 w 8265502"/>
              <a:gd name="connsiteY176" fmla="*/ 1670985 h 6858000"/>
              <a:gd name="connsiteX177" fmla="*/ 1044040 w 8265502"/>
              <a:gd name="connsiteY177" fmla="*/ 1670985 h 6858000"/>
              <a:gd name="connsiteX178" fmla="*/ 770321 w 8265502"/>
              <a:gd name="connsiteY178" fmla="*/ 1123549 h 6858000"/>
              <a:gd name="connsiteX179" fmla="*/ 3119750 w 8265502"/>
              <a:gd name="connsiteY179" fmla="*/ 576109 h 6858000"/>
              <a:gd name="connsiteX180" fmla="*/ 3842365 w 8265502"/>
              <a:gd name="connsiteY180" fmla="*/ 576109 h 6858000"/>
              <a:gd name="connsiteX181" fmla="*/ 4116084 w 8265502"/>
              <a:gd name="connsiteY181" fmla="*/ 1123547 h 6858000"/>
              <a:gd name="connsiteX182" fmla="*/ 3842365 w 8265502"/>
              <a:gd name="connsiteY182" fmla="*/ 1670984 h 6858000"/>
              <a:gd name="connsiteX183" fmla="*/ 3119750 w 8265502"/>
              <a:gd name="connsiteY183" fmla="*/ 1670984 h 6858000"/>
              <a:gd name="connsiteX184" fmla="*/ 2846030 w 8265502"/>
              <a:gd name="connsiteY184" fmla="*/ 1123547 h 6858000"/>
              <a:gd name="connsiteX185" fmla="*/ 5195456 w 8265502"/>
              <a:gd name="connsiteY185" fmla="*/ 576108 h 6858000"/>
              <a:gd name="connsiteX186" fmla="*/ 5918073 w 8265502"/>
              <a:gd name="connsiteY186" fmla="*/ 576108 h 6858000"/>
              <a:gd name="connsiteX187" fmla="*/ 6191792 w 8265502"/>
              <a:gd name="connsiteY187" fmla="*/ 1123546 h 6858000"/>
              <a:gd name="connsiteX188" fmla="*/ 5918073 w 8265502"/>
              <a:gd name="connsiteY188" fmla="*/ 1670983 h 6858000"/>
              <a:gd name="connsiteX189" fmla="*/ 5195456 w 8265502"/>
              <a:gd name="connsiteY189" fmla="*/ 1670983 h 6858000"/>
              <a:gd name="connsiteX190" fmla="*/ 4921737 w 8265502"/>
              <a:gd name="connsiteY190" fmla="*/ 1123546 h 6858000"/>
              <a:gd name="connsiteX191" fmla="*/ 7025576 w 8265502"/>
              <a:gd name="connsiteY191" fmla="*/ 0 h 6858000"/>
              <a:gd name="connsiteX192" fmla="*/ 8265502 w 8265502"/>
              <a:gd name="connsiteY192" fmla="*/ 0 h 6858000"/>
              <a:gd name="connsiteX193" fmla="*/ 8006847 w 8265502"/>
              <a:gd name="connsiteY193" fmla="*/ 517308 h 6858000"/>
              <a:gd name="connsiteX194" fmla="*/ 7284230 w 8265502"/>
              <a:gd name="connsiteY194" fmla="*/ 517308 h 6858000"/>
              <a:gd name="connsiteX195" fmla="*/ 6242345 w 8265502"/>
              <a:gd name="connsiteY195" fmla="*/ 0 h 6858000"/>
              <a:gd name="connsiteX196" fmla="*/ 6967007 w 8265502"/>
              <a:gd name="connsiteY196" fmla="*/ 0 h 6858000"/>
              <a:gd name="connsiteX197" fmla="*/ 7239703 w 8265502"/>
              <a:gd name="connsiteY197" fmla="*/ 545393 h 6858000"/>
              <a:gd name="connsiteX198" fmla="*/ 6965984 w 8265502"/>
              <a:gd name="connsiteY198" fmla="*/ 1092830 h 6858000"/>
              <a:gd name="connsiteX199" fmla="*/ 6243367 w 8265502"/>
              <a:gd name="connsiteY199" fmla="*/ 1092830 h 6858000"/>
              <a:gd name="connsiteX200" fmla="*/ 5969648 w 8265502"/>
              <a:gd name="connsiteY200" fmla="*/ 545393 h 6858000"/>
              <a:gd name="connsiteX201" fmla="*/ 4936801 w 8265502"/>
              <a:gd name="connsiteY201" fmla="*/ 0 h 6858000"/>
              <a:gd name="connsiteX202" fmla="*/ 6176728 w 8265502"/>
              <a:gd name="connsiteY202" fmla="*/ 0 h 6858000"/>
              <a:gd name="connsiteX203" fmla="*/ 5918073 w 8265502"/>
              <a:gd name="connsiteY203" fmla="*/ 517309 h 6858000"/>
              <a:gd name="connsiteX204" fmla="*/ 5195456 w 8265502"/>
              <a:gd name="connsiteY204" fmla="*/ 517309 h 6858000"/>
              <a:gd name="connsiteX205" fmla="*/ 4153576 w 8265502"/>
              <a:gd name="connsiteY205" fmla="*/ 0 h 6858000"/>
              <a:gd name="connsiteX206" fmla="*/ 4878236 w 8265502"/>
              <a:gd name="connsiteY206" fmla="*/ 0 h 6858000"/>
              <a:gd name="connsiteX207" fmla="*/ 5150933 w 8265502"/>
              <a:gd name="connsiteY207" fmla="*/ 545395 h 6858000"/>
              <a:gd name="connsiteX208" fmla="*/ 4877214 w 8265502"/>
              <a:gd name="connsiteY208" fmla="*/ 1092832 h 6858000"/>
              <a:gd name="connsiteX209" fmla="*/ 4154597 w 8265502"/>
              <a:gd name="connsiteY209" fmla="*/ 1092832 h 6858000"/>
              <a:gd name="connsiteX210" fmla="*/ 3880879 w 8265502"/>
              <a:gd name="connsiteY210" fmla="*/ 545395 h 6858000"/>
              <a:gd name="connsiteX211" fmla="*/ 2861095 w 8265502"/>
              <a:gd name="connsiteY211" fmla="*/ 0 h 6858000"/>
              <a:gd name="connsiteX212" fmla="*/ 4101020 w 8265502"/>
              <a:gd name="connsiteY212" fmla="*/ 0 h 6858000"/>
              <a:gd name="connsiteX213" fmla="*/ 3842365 w 8265502"/>
              <a:gd name="connsiteY213" fmla="*/ 517310 h 6858000"/>
              <a:gd name="connsiteX214" fmla="*/ 3119750 w 8265502"/>
              <a:gd name="connsiteY214" fmla="*/ 517310 h 6858000"/>
              <a:gd name="connsiteX215" fmla="*/ 2077870 w 8265502"/>
              <a:gd name="connsiteY215" fmla="*/ 0 h 6858000"/>
              <a:gd name="connsiteX216" fmla="*/ 2802528 w 8265502"/>
              <a:gd name="connsiteY216" fmla="*/ 0 h 6858000"/>
              <a:gd name="connsiteX217" fmla="*/ 3075227 w 8265502"/>
              <a:gd name="connsiteY217" fmla="*/ 545396 h 6858000"/>
              <a:gd name="connsiteX218" fmla="*/ 2801507 w 8265502"/>
              <a:gd name="connsiteY218" fmla="*/ 1092833 h 6858000"/>
              <a:gd name="connsiteX219" fmla="*/ 2078891 w 8265502"/>
              <a:gd name="connsiteY219" fmla="*/ 1092833 h 6858000"/>
              <a:gd name="connsiteX220" fmla="*/ 1805172 w 8265502"/>
              <a:gd name="connsiteY220" fmla="*/ 545396 h 6858000"/>
              <a:gd name="connsiteX221" fmla="*/ 785384 w 8265502"/>
              <a:gd name="connsiteY221" fmla="*/ 0 h 6858000"/>
              <a:gd name="connsiteX222" fmla="*/ 2025315 w 8265502"/>
              <a:gd name="connsiteY222" fmla="*/ 0 h 6858000"/>
              <a:gd name="connsiteX223" fmla="*/ 1766657 w 8265502"/>
              <a:gd name="connsiteY223" fmla="*/ 517311 h 6858000"/>
              <a:gd name="connsiteX224" fmla="*/ 1044040 w 8265502"/>
              <a:gd name="connsiteY224" fmla="*/ 517311 h 6858000"/>
              <a:gd name="connsiteX225" fmla="*/ 2162 w 8265502"/>
              <a:gd name="connsiteY225" fmla="*/ 0 h 6858000"/>
              <a:gd name="connsiteX226" fmla="*/ 726820 w 8265502"/>
              <a:gd name="connsiteY226" fmla="*/ 0 h 6858000"/>
              <a:gd name="connsiteX227" fmla="*/ 999517 w 8265502"/>
              <a:gd name="connsiteY227" fmla="*/ 545397 h 6858000"/>
              <a:gd name="connsiteX228" fmla="*/ 725799 w 8265502"/>
              <a:gd name="connsiteY228" fmla="*/ 1092834 h 6858000"/>
              <a:gd name="connsiteX229" fmla="*/ 3182 w 8265502"/>
              <a:gd name="connsiteY229" fmla="*/ 1092834 h 6858000"/>
              <a:gd name="connsiteX230" fmla="*/ 0 w 8265502"/>
              <a:gd name="connsiteY230" fmla="*/ 1086470 h 6858000"/>
              <a:gd name="connsiteX231" fmla="*/ 0 w 8265502"/>
              <a:gd name="connsiteY231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265502" h="6858000">
                <a:moveTo>
                  <a:pt x="5195456" y="6338077"/>
                </a:moveTo>
                <a:lnTo>
                  <a:pt x="5918072" y="6338077"/>
                </a:lnTo>
                <a:lnTo>
                  <a:pt x="6178034" y="6858000"/>
                </a:lnTo>
                <a:lnTo>
                  <a:pt x="4935495" y="6858000"/>
                </a:lnTo>
                <a:close/>
                <a:moveTo>
                  <a:pt x="3119745" y="6338077"/>
                </a:moveTo>
                <a:lnTo>
                  <a:pt x="3842362" y="6338077"/>
                </a:lnTo>
                <a:lnTo>
                  <a:pt x="4102323" y="6858000"/>
                </a:lnTo>
                <a:lnTo>
                  <a:pt x="2859785" y="6858000"/>
                </a:lnTo>
                <a:close/>
                <a:moveTo>
                  <a:pt x="1044037" y="6338077"/>
                </a:moveTo>
                <a:lnTo>
                  <a:pt x="1766653" y="6338077"/>
                </a:lnTo>
                <a:lnTo>
                  <a:pt x="2026615" y="6858000"/>
                </a:lnTo>
                <a:lnTo>
                  <a:pt x="784076" y="6858000"/>
                </a:lnTo>
                <a:close/>
                <a:moveTo>
                  <a:pt x="3179" y="5766324"/>
                </a:moveTo>
                <a:lnTo>
                  <a:pt x="725796" y="5766324"/>
                </a:lnTo>
                <a:lnTo>
                  <a:pt x="999515" y="6313762"/>
                </a:lnTo>
                <a:lnTo>
                  <a:pt x="727396" y="6858000"/>
                </a:lnTo>
                <a:lnTo>
                  <a:pt x="1580" y="6858000"/>
                </a:lnTo>
                <a:lnTo>
                  <a:pt x="0" y="6854841"/>
                </a:lnTo>
                <a:lnTo>
                  <a:pt x="0" y="5772682"/>
                </a:lnTo>
                <a:close/>
                <a:moveTo>
                  <a:pt x="6243369" y="5763125"/>
                </a:moveTo>
                <a:lnTo>
                  <a:pt x="6965986" y="5763125"/>
                </a:lnTo>
                <a:lnTo>
                  <a:pt x="7239705" y="6310563"/>
                </a:lnTo>
                <a:lnTo>
                  <a:pt x="6965986" y="6858000"/>
                </a:lnTo>
                <a:lnTo>
                  <a:pt x="6243369" y="6858000"/>
                </a:lnTo>
                <a:lnTo>
                  <a:pt x="5969650" y="6310563"/>
                </a:lnTo>
                <a:close/>
                <a:moveTo>
                  <a:pt x="4154596" y="5763125"/>
                </a:moveTo>
                <a:lnTo>
                  <a:pt x="4877213" y="5763125"/>
                </a:lnTo>
                <a:lnTo>
                  <a:pt x="5150931" y="6310563"/>
                </a:lnTo>
                <a:lnTo>
                  <a:pt x="4877213" y="6858000"/>
                </a:lnTo>
                <a:lnTo>
                  <a:pt x="4154596" y="6858000"/>
                </a:lnTo>
                <a:lnTo>
                  <a:pt x="3880878" y="6310563"/>
                </a:lnTo>
                <a:close/>
                <a:moveTo>
                  <a:pt x="2078889" y="5763125"/>
                </a:moveTo>
                <a:lnTo>
                  <a:pt x="2801506" y="5763125"/>
                </a:lnTo>
                <a:lnTo>
                  <a:pt x="3075225" y="6310563"/>
                </a:lnTo>
                <a:lnTo>
                  <a:pt x="2801506" y="6858000"/>
                </a:lnTo>
                <a:lnTo>
                  <a:pt x="2078889" y="6858000"/>
                </a:lnTo>
                <a:lnTo>
                  <a:pt x="1805170" y="6310563"/>
                </a:lnTo>
                <a:close/>
                <a:moveTo>
                  <a:pt x="3119748" y="5187603"/>
                </a:moveTo>
                <a:lnTo>
                  <a:pt x="3842364" y="5187603"/>
                </a:lnTo>
                <a:lnTo>
                  <a:pt x="4116083" y="5735041"/>
                </a:lnTo>
                <a:lnTo>
                  <a:pt x="3842364" y="6282478"/>
                </a:lnTo>
                <a:lnTo>
                  <a:pt x="3119748" y="6282478"/>
                </a:lnTo>
                <a:lnTo>
                  <a:pt x="2846030" y="5735041"/>
                </a:lnTo>
                <a:close/>
                <a:moveTo>
                  <a:pt x="1044038" y="5187603"/>
                </a:moveTo>
                <a:lnTo>
                  <a:pt x="1766654" y="5187603"/>
                </a:lnTo>
                <a:lnTo>
                  <a:pt x="2040373" y="5735041"/>
                </a:lnTo>
                <a:lnTo>
                  <a:pt x="1766654" y="6282478"/>
                </a:lnTo>
                <a:lnTo>
                  <a:pt x="1044038" y="6282478"/>
                </a:lnTo>
                <a:lnTo>
                  <a:pt x="770319" y="5735041"/>
                </a:lnTo>
                <a:close/>
                <a:moveTo>
                  <a:pt x="4159388" y="4628392"/>
                </a:moveTo>
                <a:lnTo>
                  <a:pt x="4877791" y="4628392"/>
                </a:lnTo>
                <a:lnTo>
                  <a:pt x="5149913" y="5172637"/>
                </a:lnTo>
                <a:lnTo>
                  <a:pt x="4877791" y="5716881"/>
                </a:lnTo>
                <a:lnTo>
                  <a:pt x="4159388" y="5716881"/>
                </a:lnTo>
                <a:lnTo>
                  <a:pt x="3887266" y="5172637"/>
                </a:lnTo>
                <a:close/>
                <a:moveTo>
                  <a:pt x="2078891" y="4612651"/>
                </a:moveTo>
                <a:lnTo>
                  <a:pt x="2801507" y="4612651"/>
                </a:lnTo>
                <a:lnTo>
                  <a:pt x="3075227" y="5160089"/>
                </a:lnTo>
                <a:lnTo>
                  <a:pt x="2801507" y="5707526"/>
                </a:lnTo>
                <a:lnTo>
                  <a:pt x="2078891" y="5707526"/>
                </a:lnTo>
                <a:lnTo>
                  <a:pt x="1805171" y="5160089"/>
                </a:lnTo>
                <a:close/>
                <a:moveTo>
                  <a:pt x="3182" y="4612651"/>
                </a:moveTo>
                <a:lnTo>
                  <a:pt x="725798" y="4612651"/>
                </a:lnTo>
                <a:lnTo>
                  <a:pt x="999517" y="5160089"/>
                </a:lnTo>
                <a:lnTo>
                  <a:pt x="725798" y="5707526"/>
                </a:lnTo>
                <a:lnTo>
                  <a:pt x="3182" y="5707526"/>
                </a:lnTo>
                <a:lnTo>
                  <a:pt x="0" y="5701162"/>
                </a:lnTo>
                <a:lnTo>
                  <a:pt x="0" y="4619015"/>
                </a:lnTo>
                <a:close/>
                <a:moveTo>
                  <a:pt x="5195456" y="4037129"/>
                </a:moveTo>
                <a:lnTo>
                  <a:pt x="5918073" y="4037129"/>
                </a:lnTo>
                <a:lnTo>
                  <a:pt x="6191792" y="4584567"/>
                </a:lnTo>
                <a:lnTo>
                  <a:pt x="5918073" y="5132004"/>
                </a:lnTo>
                <a:lnTo>
                  <a:pt x="5195456" y="5132004"/>
                </a:lnTo>
                <a:lnTo>
                  <a:pt x="4921737" y="4584567"/>
                </a:lnTo>
                <a:close/>
                <a:moveTo>
                  <a:pt x="3119750" y="4037129"/>
                </a:moveTo>
                <a:lnTo>
                  <a:pt x="3842365" y="4037129"/>
                </a:lnTo>
                <a:lnTo>
                  <a:pt x="4116084" y="4584567"/>
                </a:lnTo>
                <a:lnTo>
                  <a:pt x="3842365" y="5132004"/>
                </a:lnTo>
                <a:lnTo>
                  <a:pt x="3119750" y="5132004"/>
                </a:lnTo>
                <a:lnTo>
                  <a:pt x="2846030" y="4584567"/>
                </a:lnTo>
                <a:close/>
                <a:moveTo>
                  <a:pt x="1044040" y="4037129"/>
                </a:moveTo>
                <a:lnTo>
                  <a:pt x="1766657" y="4037129"/>
                </a:lnTo>
                <a:lnTo>
                  <a:pt x="2040376" y="4584567"/>
                </a:lnTo>
                <a:lnTo>
                  <a:pt x="1766657" y="5132004"/>
                </a:lnTo>
                <a:lnTo>
                  <a:pt x="1044040" y="5132004"/>
                </a:lnTo>
                <a:lnTo>
                  <a:pt x="770321" y="4584567"/>
                </a:lnTo>
                <a:close/>
                <a:moveTo>
                  <a:pt x="4159387" y="3463221"/>
                </a:moveTo>
                <a:lnTo>
                  <a:pt x="4877790" y="3463221"/>
                </a:lnTo>
                <a:lnTo>
                  <a:pt x="5149912" y="4007466"/>
                </a:lnTo>
                <a:lnTo>
                  <a:pt x="4877790" y="4551710"/>
                </a:lnTo>
                <a:lnTo>
                  <a:pt x="4159387" y="4551710"/>
                </a:lnTo>
                <a:lnTo>
                  <a:pt x="3887265" y="4007466"/>
                </a:lnTo>
                <a:close/>
                <a:moveTo>
                  <a:pt x="2078891" y="3458978"/>
                </a:moveTo>
                <a:lnTo>
                  <a:pt x="2801507" y="3458978"/>
                </a:lnTo>
                <a:lnTo>
                  <a:pt x="3075227" y="4006416"/>
                </a:lnTo>
                <a:lnTo>
                  <a:pt x="2801507" y="4553853"/>
                </a:lnTo>
                <a:lnTo>
                  <a:pt x="2078891" y="4553853"/>
                </a:lnTo>
                <a:lnTo>
                  <a:pt x="1805171" y="4006416"/>
                </a:lnTo>
                <a:close/>
                <a:moveTo>
                  <a:pt x="3182" y="3458978"/>
                </a:moveTo>
                <a:lnTo>
                  <a:pt x="725798" y="3458978"/>
                </a:lnTo>
                <a:lnTo>
                  <a:pt x="999517" y="4006416"/>
                </a:lnTo>
                <a:lnTo>
                  <a:pt x="725798" y="4553853"/>
                </a:lnTo>
                <a:lnTo>
                  <a:pt x="3182" y="4553853"/>
                </a:lnTo>
                <a:lnTo>
                  <a:pt x="0" y="4547489"/>
                </a:lnTo>
                <a:lnTo>
                  <a:pt x="0" y="3465342"/>
                </a:lnTo>
                <a:close/>
                <a:moveTo>
                  <a:pt x="1044040" y="2883459"/>
                </a:moveTo>
                <a:lnTo>
                  <a:pt x="1766657" y="2883459"/>
                </a:lnTo>
                <a:lnTo>
                  <a:pt x="2040376" y="3430894"/>
                </a:lnTo>
                <a:lnTo>
                  <a:pt x="1766657" y="3978331"/>
                </a:lnTo>
                <a:lnTo>
                  <a:pt x="1044040" y="3978331"/>
                </a:lnTo>
                <a:lnTo>
                  <a:pt x="770321" y="3430894"/>
                </a:lnTo>
                <a:close/>
                <a:moveTo>
                  <a:pt x="3119750" y="2883459"/>
                </a:moveTo>
                <a:lnTo>
                  <a:pt x="3842365" y="2883459"/>
                </a:lnTo>
                <a:lnTo>
                  <a:pt x="4116084" y="3430894"/>
                </a:lnTo>
                <a:lnTo>
                  <a:pt x="3842365" y="3978331"/>
                </a:lnTo>
                <a:lnTo>
                  <a:pt x="3119750" y="3978331"/>
                </a:lnTo>
                <a:lnTo>
                  <a:pt x="2846030" y="3430894"/>
                </a:lnTo>
                <a:close/>
                <a:moveTo>
                  <a:pt x="3182" y="2305308"/>
                </a:moveTo>
                <a:lnTo>
                  <a:pt x="725799" y="2305308"/>
                </a:lnTo>
                <a:lnTo>
                  <a:pt x="999517" y="2852746"/>
                </a:lnTo>
                <a:lnTo>
                  <a:pt x="725799" y="3400180"/>
                </a:lnTo>
                <a:lnTo>
                  <a:pt x="3182" y="3400180"/>
                </a:lnTo>
                <a:lnTo>
                  <a:pt x="0" y="3393816"/>
                </a:lnTo>
                <a:lnTo>
                  <a:pt x="0" y="2311672"/>
                </a:lnTo>
                <a:close/>
                <a:moveTo>
                  <a:pt x="2078891" y="2305306"/>
                </a:moveTo>
                <a:lnTo>
                  <a:pt x="2801507" y="2305306"/>
                </a:lnTo>
                <a:lnTo>
                  <a:pt x="3075227" y="2852744"/>
                </a:lnTo>
                <a:lnTo>
                  <a:pt x="2801507" y="3400179"/>
                </a:lnTo>
                <a:lnTo>
                  <a:pt x="2078891" y="3400179"/>
                </a:lnTo>
                <a:lnTo>
                  <a:pt x="1805171" y="2852744"/>
                </a:lnTo>
                <a:close/>
                <a:moveTo>
                  <a:pt x="4154597" y="2305305"/>
                </a:moveTo>
                <a:lnTo>
                  <a:pt x="4877214" y="2305305"/>
                </a:lnTo>
                <a:lnTo>
                  <a:pt x="5150933" y="2852744"/>
                </a:lnTo>
                <a:lnTo>
                  <a:pt x="4877214" y="3400179"/>
                </a:lnTo>
                <a:lnTo>
                  <a:pt x="4154597" y="3400179"/>
                </a:lnTo>
                <a:lnTo>
                  <a:pt x="3880879" y="2852744"/>
                </a:lnTo>
                <a:close/>
                <a:moveTo>
                  <a:pt x="5202046" y="1738266"/>
                </a:moveTo>
                <a:lnTo>
                  <a:pt x="5920449" y="1738266"/>
                </a:lnTo>
                <a:lnTo>
                  <a:pt x="6192571" y="2282511"/>
                </a:lnTo>
                <a:lnTo>
                  <a:pt x="5920449" y="2826755"/>
                </a:lnTo>
                <a:lnTo>
                  <a:pt x="5202046" y="2826755"/>
                </a:lnTo>
                <a:lnTo>
                  <a:pt x="4929924" y="2282511"/>
                </a:lnTo>
                <a:close/>
                <a:moveTo>
                  <a:pt x="1044040" y="1729785"/>
                </a:moveTo>
                <a:lnTo>
                  <a:pt x="1766657" y="1729785"/>
                </a:lnTo>
                <a:lnTo>
                  <a:pt x="2040376" y="2277224"/>
                </a:lnTo>
                <a:lnTo>
                  <a:pt x="1766657" y="2824659"/>
                </a:lnTo>
                <a:lnTo>
                  <a:pt x="1044040" y="2824659"/>
                </a:lnTo>
                <a:lnTo>
                  <a:pt x="770321" y="2277224"/>
                </a:lnTo>
                <a:close/>
                <a:moveTo>
                  <a:pt x="3119750" y="1729784"/>
                </a:moveTo>
                <a:lnTo>
                  <a:pt x="3842365" y="1729784"/>
                </a:lnTo>
                <a:lnTo>
                  <a:pt x="4116084" y="2277222"/>
                </a:lnTo>
                <a:lnTo>
                  <a:pt x="3842365" y="2824659"/>
                </a:lnTo>
                <a:lnTo>
                  <a:pt x="3119750" y="2824659"/>
                </a:lnTo>
                <a:lnTo>
                  <a:pt x="2846030" y="2277222"/>
                </a:lnTo>
                <a:close/>
                <a:moveTo>
                  <a:pt x="3182" y="1151633"/>
                </a:moveTo>
                <a:lnTo>
                  <a:pt x="725799" y="1151633"/>
                </a:lnTo>
                <a:lnTo>
                  <a:pt x="999517" y="1699071"/>
                </a:lnTo>
                <a:lnTo>
                  <a:pt x="725799" y="2246508"/>
                </a:lnTo>
                <a:lnTo>
                  <a:pt x="3182" y="2246508"/>
                </a:lnTo>
                <a:lnTo>
                  <a:pt x="0" y="2240144"/>
                </a:lnTo>
                <a:lnTo>
                  <a:pt x="0" y="1157997"/>
                </a:lnTo>
                <a:close/>
                <a:moveTo>
                  <a:pt x="2078891" y="1151632"/>
                </a:moveTo>
                <a:lnTo>
                  <a:pt x="2801507" y="1151632"/>
                </a:lnTo>
                <a:lnTo>
                  <a:pt x="3075227" y="1699069"/>
                </a:lnTo>
                <a:lnTo>
                  <a:pt x="2801507" y="2246507"/>
                </a:lnTo>
                <a:lnTo>
                  <a:pt x="2078891" y="2246507"/>
                </a:lnTo>
                <a:lnTo>
                  <a:pt x="1805172" y="1699069"/>
                </a:lnTo>
                <a:close/>
                <a:moveTo>
                  <a:pt x="4154597" y="1151631"/>
                </a:moveTo>
                <a:lnTo>
                  <a:pt x="4877214" y="1151631"/>
                </a:lnTo>
                <a:lnTo>
                  <a:pt x="5150933" y="1699069"/>
                </a:lnTo>
                <a:lnTo>
                  <a:pt x="4877214" y="2246506"/>
                </a:lnTo>
                <a:lnTo>
                  <a:pt x="4154597" y="2246506"/>
                </a:lnTo>
                <a:lnTo>
                  <a:pt x="3880879" y="1699069"/>
                </a:lnTo>
                <a:close/>
                <a:moveTo>
                  <a:pt x="1044040" y="576110"/>
                </a:moveTo>
                <a:lnTo>
                  <a:pt x="1766657" y="576110"/>
                </a:lnTo>
                <a:lnTo>
                  <a:pt x="2040377" y="1123549"/>
                </a:lnTo>
                <a:lnTo>
                  <a:pt x="1766657" y="1670985"/>
                </a:lnTo>
                <a:lnTo>
                  <a:pt x="1044040" y="1670985"/>
                </a:lnTo>
                <a:lnTo>
                  <a:pt x="770321" y="1123549"/>
                </a:lnTo>
                <a:close/>
                <a:moveTo>
                  <a:pt x="3119750" y="576109"/>
                </a:moveTo>
                <a:lnTo>
                  <a:pt x="3842365" y="576109"/>
                </a:lnTo>
                <a:lnTo>
                  <a:pt x="4116084" y="1123547"/>
                </a:lnTo>
                <a:lnTo>
                  <a:pt x="3842365" y="1670984"/>
                </a:lnTo>
                <a:lnTo>
                  <a:pt x="3119750" y="1670984"/>
                </a:lnTo>
                <a:lnTo>
                  <a:pt x="2846030" y="1123547"/>
                </a:lnTo>
                <a:close/>
                <a:moveTo>
                  <a:pt x="5195456" y="576108"/>
                </a:moveTo>
                <a:lnTo>
                  <a:pt x="5918073" y="576108"/>
                </a:lnTo>
                <a:lnTo>
                  <a:pt x="6191792" y="1123546"/>
                </a:lnTo>
                <a:lnTo>
                  <a:pt x="5918073" y="1670983"/>
                </a:lnTo>
                <a:lnTo>
                  <a:pt x="5195456" y="1670983"/>
                </a:lnTo>
                <a:lnTo>
                  <a:pt x="4921737" y="1123546"/>
                </a:lnTo>
                <a:close/>
                <a:moveTo>
                  <a:pt x="7025576" y="0"/>
                </a:moveTo>
                <a:lnTo>
                  <a:pt x="8265502" y="0"/>
                </a:lnTo>
                <a:lnTo>
                  <a:pt x="8006847" y="517308"/>
                </a:lnTo>
                <a:lnTo>
                  <a:pt x="7284230" y="517308"/>
                </a:lnTo>
                <a:close/>
                <a:moveTo>
                  <a:pt x="6242345" y="0"/>
                </a:moveTo>
                <a:lnTo>
                  <a:pt x="6967007" y="0"/>
                </a:lnTo>
                <a:lnTo>
                  <a:pt x="7239703" y="545393"/>
                </a:lnTo>
                <a:lnTo>
                  <a:pt x="6965984" y="1092830"/>
                </a:lnTo>
                <a:lnTo>
                  <a:pt x="6243367" y="1092830"/>
                </a:lnTo>
                <a:lnTo>
                  <a:pt x="5969648" y="545393"/>
                </a:lnTo>
                <a:close/>
                <a:moveTo>
                  <a:pt x="4936801" y="0"/>
                </a:moveTo>
                <a:lnTo>
                  <a:pt x="6176728" y="0"/>
                </a:lnTo>
                <a:lnTo>
                  <a:pt x="5918073" y="517309"/>
                </a:lnTo>
                <a:lnTo>
                  <a:pt x="5195456" y="517309"/>
                </a:lnTo>
                <a:close/>
                <a:moveTo>
                  <a:pt x="4153576" y="0"/>
                </a:moveTo>
                <a:lnTo>
                  <a:pt x="4878236" y="0"/>
                </a:lnTo>
                <a:lnTo>
                  <a:pt x="5150933" y="545395"/>
                </a:lnTo>
                <a:lnTo>
                  <a:pt x="4877214" y="1092832"/>
                </a:lnTo>
                <a:lnTo>
                  <a:pt x="4154597" y="1092832"/>
                </a:lnTo>
                <a:lnTo>
                  <a:pt x="3880879" y="545395"/>
                </a:lnTo>
                <a:close/>
                <a:moveTo>
                  <a:pt x="2861095" y="0"/>
                </a:moveTo>
                <a:lnTo>
                  <a:pt x="4101020" y="0"/>
                </a:lnTo>
                <a:lnTo>
                  <a:pt x="3842365" y="517310"/>
                </a:lnTo>
                <a:lnTo>
                  <a:pt x="3119750" y="517310"/>
                </a:lnTo>
                <a:close/>
                <a:moveTo>
                  <a:pt x="2077870" y="0"/>
                </a:moveTo>
                <a:lnTo>
                  <a:pt x="2802528" y="0"/>
                </a:lnTo>
                <a:lnTo>
                  <a:pt x="3075227" y="545396"/>
                </a:lnTo>
                <a:lnTo>
                  <a:pt x="2801507" y="1092833"/>
                </a:lnTo>
                <a:lnTo>
                  <a:pt x="2078891" y="1092833"/>
                </a:lnTo>
                <a:lnTo>
                  <a:pt x="1805172" y="545396"/>
                </a:lnTo>
                <a:close/>
                <a:moveTo>
                  <a:pt x="785384" y="0"/>
                </a:moveTo>
                <a:lnTo>
                  <a:pt x="2025315" y="0"/>
                </a:lnTo>
                <a:lnTo>
                  <a:pt x="1766657" y="517311"/>
                </a:lnTo>
                <a:lnTo>
                  <a:pt x="1044040" y="517311"/>
                </a:lnTo>
                <a:close/>
                <a:moveTo>
                  <a:pt x="2162" y="0"/>
                </a:moveTo>
                <a:lnTo>
                  <a:pt x="726820" y="0"/>
                </a:lnTo>
                <a:lnTo>
                  <a:pt x="999517" y="545397"/>
                </a:lnTo>
                <a:lnTo>
                  <a:pt x="725799" y="1092834"/>
                </a:lnTo>
                <a:lnTo>
                  <a:pt x="3182" y="1092834"/>
                </a:lnTo>
                <a:lnTo>
                  <a:pt x="0" y="1086470"/>
                </a:lnTo>
                <a:lnTo>
                  <a:pt x="0" y="43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161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SO Nar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-9992" y="2646730"/>
          <a:ext cx="2245195" cy="419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2235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-9992" y="2180132"/>
          <a:ext cx="2245195" cy="4653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5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30">
                <a:tc>
                  <a:txBody>
                    <a:bodyPr/>
                    <a:lstStyle/>
                    <a:p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Data Entry Tabs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6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Strategic Objectives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Planning Levels</a:t>
                      </a:r>
                    </a:p>
                  </a:txBody>
                  <a:tcPr marL="121920" marR="1219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Commodities</a:t>
                      </a:r>
                    </a:p>
                  </a:txBody>
                  <a:tcPr marL="121920" marR="121920" anchor="ctr"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Cross-Cutting</a:t>
                      </a:r>
                    </a:p>
                  </a:txBody>
                  <a:tcPr marL="121920" marR="121920" anchor="ctr">
                    <a:lnT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CODB</a:t>
                      </a:r>
                    </a:p>
                  </a:txBody>
                  <a:tcPr marL="121920" marR="12192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SO Narrative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Analysis Tabs</a:t>
                      </a:r>
                    </a:p>
                  </a:txBody>
                  <a:tcPr marL="121920" marR="12192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83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en-US" sz="1600" b="1" baseline="0" dirty="0">
                          <a:latin typeface="Calibri" panose="020F0502020204030204" pitchFamily="34" charset="0"/>
                        </a:rPr>
                        <a:t> Tabs</a:t>
                      </a:r>
                      <a:endParaRPr lang="en-US" sz="1600" b="1" dirty="0">
                        <a:latin typeface="Calibri" panose="020F050202020403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" y="-2"/>
            <a:ext cx="12192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46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3307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016C0488-217C-405E-84A7-2C6B75A710C1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4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9" r:id="rId40"/>
    <p:sldLayoutId id="2147483710" r:id="rId41"/>
    <p:sldLayoutId id="2147483711" r:id="rId42"/>
    <p:sldLayoutId id="2147483712" r:id="rId43"/>
    <p:sldLayoutId id="2147483714" r:id="rId44"/>
    <p:sldLayoutId id="2147483724" r:id="rId45"/>
    <p:sldLayoutId id="2147483740" r:id="rId46"/>
    <p:sldLayoutId id="2147483768" r:id="rId47"/>
    <p:sldLayoutId id="2147483770" r:id="rId48"/>
    <p:sldLayoutId id="2147483771" r:id="rId49"/>
    <p:sldLayoutId id="2147483825" r:id="rId50"/>
    <p:sldLayoutId id="2147483826" r:id="rId51"/>
    <p:sldLayoutId id="2147483827" r:id="rId52"/>
    <p:sldLayoutId id="2147483828" r:id="rId53"/>
    <p:sldLayoutId id="2147483859" r:id="rId5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4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37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879" y="2642464"/>
            <a:ext cx="12021121" cy="1573072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State Engagement Paving the Way Toward HIV Epidemic Control</a:t>
            </a:r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70879" y="6568305"/>
            <a:ext cx="11850247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Internal Use Only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4350" y="5754946"/>
            <a:ext cx="3520606" cy="424732"/>
          </a:xfrm>
        </p:spPr>
        <p:txBody>
          <a:bodyPr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Century Gothic" panose="020B0502020202020204" pitchFamily="34" charset="0"/>
                <a:ea typeface="+mj-ea"/>
                <a:cs typeface="+mj-cs"/>
              </a:rPr>
              <a:t>October 2021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229099" y="3927790"/>
            <a:ext cx="4591051" cy="97608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9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"/>
          <p:cNvSpPr txBox="1">
            <a:spLocks noGrp="1"/>
          </p:cNvSpPr>
          <p:nvPr>
            <p:ph type="body" idx="1"/>
          </p:nvPr>
        </p:nvSpPr>
        <p:spPr>
          <a:xfrm>
            <a:off x="206414" y="279403"/>
            <a:ext cx="11690843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PICTURE OF HIV EPIDEMIC AT START OF 2019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22" name="Google Shape;422;p3"/>
          <p:cNvGraphicFramePr/>
          <p:nvPr/>
        </p:nvGraphicFramePr>
        <p:xfrm>
          <a:off x="0" y="847725"/>
          <a:ext cx="11897257" cy="5863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"/>
          <p:cNvSpPr txBox="1">
            <a:spLocks noGrp="1"/>
          </p:cNvSpPr>
          <p:nvPr>
            <p:ph type="body" idx="1"/>
          </p:nvPr>
        </p:nvSpPr>
        <p:spPr>
          <a:xfrm>
            <a:off x="230020" y="203817"/>
            <a:ext cx="11690843" cy="57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>
              <a:spcAft>
                <a:spcPts val="0"/>
              </a:spcAft>
              <a:buClr>
                <a:schemeClr val="lt1"/>
              </a:buClr>
              <a:buSzPts val="3200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CURRENT PICTURE OF THE EPIDEMIC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29" name="Google Shape;429;p4"/>
          <p:cNvGraphicFramePr/>
          <p:nvPr/>
        </p:nvGraphicFramePr>
        <p:xfrm>
          <a:off x="121866" y="790576"/>
          <a:ext cx="11974884" cy="550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0" name="Google Shape;430;p4"/>
          <p:cNvSpPr/>
          <p:nvPr/>
        </p:nvSpPr>
        <p:spPr>
          <a:xfrm>
            <a:off x="10228881" y="6182849"/>
            <a:ext cx="1867869" cy="513476"/>
          </a:xfrm>
          <a:prstGeom prst="rect">
            <a:avLst/>
          </a:prstGeom>
          <a:solidFill>
            <a:srgbClr val="F2F2F2">
              <a:alpha val="17647"/>
            </a:srgbClr>
          </a:solidFill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Epidemic Control Zone</a:t>
            </a:r>
            <a:endParaRPr/>
          </a:p>
          <a:p>
            <a:pPr marL="171399" marR="0" lvl="0" indent="-1713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 Unmet need</a:t>
            </a:r>
            <a:endParaRPr/>
          </a:p>
          <a:p>
            <a:pPr marL="171399" marR="0" lvl="0" indent="-1713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Saturation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03685" y="306011"/>
            <a:ext cx="11690843" cy="456949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Pinpointing the Epidemic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56647" y="4714587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Benue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5647" y="6124459"/>
            <a:ext cx="558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Akwa </a:t>
            </a:r>
          </a:p>
          <a:p>
            <a:r>
              <a:rPr lang="en-US" sz="800" b="1" dirty="0">
                <a:solidFill>
                  <a:schemeClr val="bg1"/>
                </a:solidFill>
              </a:rPr>
              <a:t>Ibom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4147" y="6162559"/>
            <a:ext cx="5584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Rivers</a:t>
            </a:r>
            <a:endParaRPr lang="en-GB" sz="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nline image">
            <a:extLst>
              <a:ext uri="{FF2B5EF4-FFF2-40B4-BE49-F238E27FC236}">
                <a16:creationId xmlns:a16="http://schemas.microsoft.com/office/drawing/2014/main" id="{ABC10B79-82F9-446B-AB86-C0BC78140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t="3802" r="2417" b="3881"/>
          <a:stretch/>
        </p:blipFill>
        <p:spPr bwMode="auto">
          <a:xfrm>
            <a:off x="1507252" y="849089"/>
            <a:ext cx="9083710" cy="592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62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The Testing Gap – 1 </a:t>
            </a:r>
          </a:p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B6C57DE-6F06-418B-94F4-86219E2CB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935291"/>
              </p:ext>
            </p:extLst>
          </p:nvPr>
        </p:nvGraphicFramePr>
        <p:xfrm>
          <a:off x="489021" y="783773"/>
          <a:ext cx="11213958" cy="59580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6673">
                  <a:extLst>
                    <a:ext uri="{9D8B030D-6E8A-4147-A177-3AD203B41FA5}">
                      <a16:colId xmlns:a16="http://schemas.microsoft.com/office/drawing/2014/main" val="75013147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1909315629"/>
                    </a:ext>
                  </a:extLst>
                </a:gridCol>
                <a:gridCol w="1989574">
                  <a:extLst>
                    <a:ext uri="{9D8B030D-6E8A-4147-A177-3AD203B41FA5}">
                      <a16:colId xmlns:a16="http://schemas.microsoft.com/office/drawing/2014/main" val="900252159"/>
                    </a:ext>
                  </a:extLst>
                </a:gridCol>
                <a:gridCol w="1899138">
                  <a:extLst>
                    <a:ext uri="{9D8B030D-6E8A-4147-A177-3AD203B41FA5}">
                      <a16:colId xmlns:a16="http://schemas.microsoft.com/office/drawing/2014/main" val="1782551685"/>
                    </a:ext>
                  </a:extLst>
                </a:gridCol>
                <a:gridCol w="1728317">
                  <a:extLst>
                    <a:ext uri="{9D8B030D-6E8A-4147-A177-3AD203B41FA5}">
                      <a16:colId xmlns:a16="http://schemas.microsoft.com/office/drawing/2014/main" val="3932102341"/>
                    </a:ext>
                  </a:extLst>
                </a:gridCol>
                <a:gridCol w="2512085">
                  <a:extLst>
                    <a:ext uri="{9D8B030D-6E8A-4147-A177-3AD203B41FA5}">
                      <a16:colId xmlns:a16="http://schemas.microsoft.com/office/drawing/2014/main" val="3730956684"/>
                    </a:ext>
                  </a:extLst>
                </a:gridCol>
              </a:tblGrid>
              <a:tr h="8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State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PLHIV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81% Coverage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PEPFAR Contribution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HIV Testing Gap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Cost of HIV Testing Gap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ctr"/>
                </a:tc>
                <a:extLst>
                  <a:ext uri="{0D108BD9-81ED-4DB2-BD59-A6C34878D82A}">
                    <a16:rowId xmlns:a16="http://schemas.microsoft.com/office/drawing/2014/main" val="956805810"/>
                  </a:ext>
                </a:extLst>
              </a:tr>
              <a:tr h="2561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Abia</a:t>
                      </a: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51,070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41,367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GON Support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363,496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 ₦   207,546,409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864870490"/>
                  </a:ext>
                </a:extLst>
              </a:tr>
              <a:tr h="2561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Adamawa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42,377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42,377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147,636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45,331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 ₦     57,735,346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642068637"/>
                  </a:ext>
                </a:extLst>
              </a:tr>
              <a:tr h="2561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Akwa Ibom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200,051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162,042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1,560,869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328,159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 ₦   190,907,662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04203070"/>
                  </a:ext>
                </a:extLst>
              </a:tr>
              <a:tr h="2561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Anambra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87,312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70,723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GF Support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661,275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347,758,555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533557208"/>
                  </a:ext>
                </a:extLst>
              </a:tr>
              <a:tr h="2561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Bauchi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23,997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19,437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64,884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47,431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  58,724,140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619429651"/>
                  </a:ext>
                </a:extLst>
              </a:tr>
              <a:tr h="2561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Bayelsa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31,830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25,782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20,758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315,178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184,795,390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424688366"/>
                  </a:ext>
                </a:extLst>
              </a:tr>
              <a:tr h="2561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Benue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188,482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188,482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356,059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266,701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161,969,722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4211304666"/>
                  </a:ext>
                </a:extLst>
              </a:tr>
              <a:tr h="2561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Borno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57,632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46,682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63,209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505,271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274,302,247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334189909"/>
                  </a:ext>
                </a:extLst>
              </a:tr>
              <a:tr h="2561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Cross River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48,473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48,473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178,908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16,242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  44,038,524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15148622"/>
                  </a:ext>
                </a:extLst>
              </a:tr>
              <a:tr h="2561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Delta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83,300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67,473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337,557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401,219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225,308,396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36270989"/>
                  </a:ext>
                </a:extLst>
              </a:tr>
              <a:tr h="2561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Ebonyi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16,281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13,187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50,699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67,710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  68,272,709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989651234"/>
                  </a:ext>
                </a:extLst>
              </a:tr>
              <a:tr h="2561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Edo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48,824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39,548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54,262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286,941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171,499,808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380876005"/>
                  </a:ext>
                </a:extLst>
              </a:tr>
              <a:tr h="2561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Ekiti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16,756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13,572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25,228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161,188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112,287,601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927737660"/>
                  </a:ext>
                </a:extLst>
              </a:tr>
              <a:tr h="2561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Enugu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66,768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54,082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187,641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367,436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209,401,641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4255416695"/>
                  </a:ext>
                </a:extLst>
              </a:tr>
              <a:tr h="2561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FCT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38,293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38,293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174,403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9,259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  40,750,793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811269898"/>
                  </a:ext>
                </a:extLst>
              </a:tr>
              <a:tr h="2561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Gombe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25,464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25,464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98,769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12,462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 ₦     42,258,678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284541815"/>
                  </a:ext>
                </a:extLst>
              </a:tr>
              <a:tr h="2561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Imo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57,553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46,618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195,144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341,496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 ₦   197,187,357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848123007"/>
                  </a:ext>
                </a:extLst>
              </a:tr>
              <a:tr h="2561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Jigawa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12,804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10,371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63,164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28,350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 ₦     49,739,971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798573994"/>
                  </a:ext>
                </a:extLst>
              </a:tr>
              <a:tr h="2561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Kaduna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55,266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55,266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10,470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44,943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 ₦     57,552,674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037899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36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9C3B1C-D2F3-46D6-99AC-A8A9C43E8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The Testing Gap – 2 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85A267-553E-40E4-99CE-AD0D91D00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034459"/>
              </p:ext>
            </p:extLst>
          </p:nvPr>
        </p:nvGraphicFramePr>
        <p:xfrm>
          <a:off x="388433" y="871269"/>
          <a:ext cx="11374015" cy="58261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9470">
                  <a:extLst>
                    <a:ext uri="{9D8B030D-6E8A-4147-A177-3AD203B41FA5}">
                      <a16:colId xmlns:a16="http://schemas.microsoft.com/office/drawing/2014/main" val="57560515"/>
                    </a:ext>
                  </a:extLst>
                </a:gridCol>
                <a:gridCol w="1954909">
                  <a:extLst>
                    <a:ext uri="{9D8B030D-6E8A-4147-A177-3AD203B41FA5}">
                      <a16:colId xmlns:a16="http://schemas.microsoft.com/office/drawing/2014/main" val="2621130118"/>
                    </a:ext>
                  </a:extLst>
                </a:gridCol>
                <a:gridCol w="1954909">
                  <a:extLst>
                    <a:ext uri="{9D8B030D-6E8A-4147-A177-3AD203B41FA5}">
                      <a16:colId xmlns:a16="http://schemas.microsoft.com/office/drawing/2014/main" val="806359846"/>
                    </a:ext>
                  </a:extLst>
                </a:gridCol>
                <a:gridCol w="1954909">
                  <a:extLst>
                    <a:ext uri="{9D8B030D-6E8A-4147-A177-3AD203B41FA5}">
                      <a16:colId xmlns:a16="http://schemas.microsoft.com/office/drawing/2014/main" val="2972171348"/>
                    </a:ext>
                  </a:extLst>
                </a:gridCol>
                <a:gridCol w="1954909">
                  <a:extLst>
                    <a:ext uri="{9D8B030D-6E8A-4147-A177-3AD203B41FA5}">
                      <a16:colId xmlns:a16="http://schemas.microsoft.com/office/drawing/2014/main" val="2019939697"/>
                    </a:ext>
                  </a:extLst>
                </a:gridCol>
                <a:gridCol w="1954909">
                  <a:extLst>
                    <a:ext uri="{9D8B030D-6E8A-4147-A177-3AD203B41FA5}">
                      <a16:colId xmlns:a16="http://schemas.microsoft.com/office/drawing/2014/main" val="1018381198"/>
                    </a:ext>
                  </a:extLst>
                </a:gridCol>
              </a:tblGrid>
              <a:tr h="7712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State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PLHIV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81% Coverage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PEPFAR Contribution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HIV Testing Gap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Cost of HIV Testing Gap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9977260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Kano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55,910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45,287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187,467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201,614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131,322,595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0067253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Katsina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26,597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21,544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42,717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182,877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122,500,199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0581781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Kebbi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20,476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16,585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53,782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122,457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  94,050,933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7515457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Kogi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43,373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35,132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75,086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170,485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116,665,342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5737787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Kwara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24,849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20,128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49,610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159,728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111,600,393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7596983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Lagos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113,523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113,523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643,406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381,057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215,815,012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3866034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Nasarawa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31,756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31,756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183,451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7,813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  40,069,573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8967970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Niger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29,463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29,463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198,905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35,911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  53,300,034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2791129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Ogun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50,798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41,146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46,939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375,615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213,252,984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2760074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Ondo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27,789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22,509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53,713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133,011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  99,020,542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3008076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Osun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32,197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26,080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20,210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272,306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164,608,837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8990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Oyo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52,388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42,435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109,656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310,621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182,649,719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1778924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Plateau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39,594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39,594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91,423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5,682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  39,066,322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0736199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Rivers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197,621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160,073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2,092,816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18,804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 ₦     45,244,834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657353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Sokoto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12,844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10,403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51,434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36,270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 ₦     53,469,198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7541018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Taraba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52,856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42,813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Support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37,557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 ₦     54,074,855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3947485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Yobe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13,005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10,534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24,340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55,816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 ₦     62,672,571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9283824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Zamfara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18,509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14,992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45,201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143,865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 ₦   104,131,374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8282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994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F946F7-F870-41A3-BAB9-D927FCEA5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850" y="149944"/>
            <a:ext cx="11690843" cy="58270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HIV New Infection and Mortality Historic Trends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F6A54-3FF3-460D-9331-AAA93C11D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UNAID HIV epidemic data for Nigeria, 1990 -2018; and Projection of new infections and deaths 2019 - 2023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721830-7E03-481E-832E-285086FA2E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659599"/>
              </p:ext>
            </p:extLst>
          </p:nvPr>
        </p:nvGraphicFramePr>
        <p:xfrm>
          <a:off x="89210" y="919152"/>
          <a:ext cx="11831653" cy="549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79819" y="2924650"/>
            <a:ext cx="1979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Decrease in new infections 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9712" y="2587118"/>
            <a:ext cx="1979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HIV infections 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592" y="4650926"/>
            <a:ext cx="1979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HIV-related deaths 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00E4C8-EBCD-48E4-B0CE-A516F7C10B32}"/>
              </a:ext>
            </a:extLst>
          </p:cNvPr>
          <p:cNvCxnSpPr>
            <a:stCxn id="8" idx="0"/>
          </p:cNvCxnSpPr>
          <p:nvPr/>
        </p:nvCxnSpPr>
        <p:spPr>
          <a:xfrm flipV="1">
            <a:off x="5778529" y="4281594"/>
            <a:ext cx="284018" cy="3693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31199A-64F9-4D40-A15B-1AF7D27CC3A0}"/>
              </a:ext>
            </a:extLst>
          </p:cNvPr>
          <p:cNvCxnSpPr/>
          <p:nvPr/>
        </p:nvCxnSpPr>
        <p:spPr>
          <a:xfrm flipH="1">
            <a:off x="5953991" y="2924650"/>
            <a:ext cx="435658" cy="50435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28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"/>
          <p:cNvSpPr txBox="1">
            <a:spLocks noGrp="1"/>
          </p:cNvSpPr>
          <p:nvPr>
            <p:ph type="body" idx="1"/>
          </p:nvPr>
        </p:nvSpPr>
        <p:spPr>
          <a:xfrm>
            <a:off x="250578" y="2853341"/>
            <a:ext cx="11690843" cy="88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b="1" dirty="0"/>
              <a:t>Thank you</a:t>
            </a: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38942972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nternal Use Onl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Internal Use Only"/>
</p:tagLst>
</file>

<file path=ppt/theme/theme1.xml><?xml version="1.0" encoding="utf-8"?>
<a:theme xmlns:a="http://schemas.openxmlformats.org/drawingml/2006/main" name="PEPFAR1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EPF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FAR1" id="{F6A23292-5298-442B-A2B9-0C25FE4A6C11}" vid="{E7909BB5-BF34-4920-994C-8165827E4A7B}"/>
    </a:ext>
  </a:extLst>
</a:theme>
</file>

<file path=ppt/theme/theme2.xml><?xml version="1.0" encoding="utf-8"?>
<a:theme xmlns:a="http://schemas.openxmlformats.org/drawingml/2006/main" name="Contents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6830</TotalTime>
  <Words>602</Words>
  <Application>Microsoft Office PowerPoint</Application>
  <PresentationFormat>Widescreen</PresentationFormat>
  <Paragraphs>322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Century Gothic</vt:lpstr>
      <vt:lpstr>Gill Sans MT</vt:lpstr>
      <vt:lpstr>Noto Sans Symbols</vt:lpstr>
      <vt:lpstr>Quattrocento Sans</vt:lpstr>
      <vt:lpstr>Segoe UI</vt:lpstr>
      <vt:lpstr>Times New Roman</vt:lpstr>
      <vt:lpstr>Wingdings</vt:lpstr>
      <vt:lpstr>PEPFAR1</vt:lpstr>
      <vt:lpstr>Contents Slide Master</vt:lpstr>
      <vt:lpstr>1_Contents Slide Master</vt:lpstr>
      <vt:lpstr>State Engagement Paving the Way Toward HIV Epidemic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Odafe, Solomon F. (CDC/DDPHSIS/CGH/DGHT)</dc:creator>
  <cp:lastModifiedBy>Giambrone, Mark R (Abuja)</cp:lastModifiedBy>
  <cp:revision>602</cp:revision>
  <cp:lastPrinted>2019-11-18T07:42:37Z</cp:lastPrinted>
  <dcterms:created xsi:type="dcterms:W3CDTF">2019-06-06T12:23:26Z</dcterms:created>
  <dcterms:modified xsi:type="dcterms:W3CDTF">2021-10-07T08:28:31Z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65d9ee-429a-4d5f-97cc-cfb56e044a6e_Enabled">
    <vt:lpwstr>True</vt:lpwstr>
  </property>
  <property fmtid="{D5CDD505-2E9C-101B-9397-08002B2CF9AE}" pid="3" name="MSIP_Label_1665d9ee-429a-4d5f-97cc-cfb56e044a6e_SiteId">
    <vt:lpwstr>66cf5074-5afe-48d1-a691-a12b2121f44b</vt:lpwstr>
  </property>
  <property fmtid="{D5CDD505-2E9C-101B-9397-08002B2CF9AE}" pid="4" name="MSIP_Label_1665d9ee-429a-4d5f-97cc-cfb56e044a6e_Owner">
    <vt:lpwstr>OgorryOX@state.gov</vt:lpwstr>
  </property>
  <property fmtid="{D5CDD505-2E9C-101B-9397-08002B2CF9AE}" pid="5" name="MSIP_Label_1665d9ee-429a-4d5f-97cc-cfb56e044a6e_SetDate">
    <vt:lpwstr>2019-09-09T07:57:31.4684064Z</vt:lpwstr>
  </property>
  <property fmtid="{D5CDD505-2E9C-101B-9397-08002B2CF9AE}" pid="6" name="MSIP_Label_1665d9ee-429a-4d5f-97cc-cfb56e044a6e_Name">
    <vt:lpwstr>Unclassified</vt:lpwstr>
  </property>
  <property fmtid="{D5CDD505-2E9C-101B-9397-08002B2CF9AE}" pid="7" name="MSIP_Label_1665d9ee-429a-4d5f-97cc-cfb56e044a6e_Application">
    <vt:lpwstr>Microsoft Azure Information Protection</vt:lpwstr>
  </property>
  <property fmtid="{D5CDD505-2E9C-101B-9397-08002B2CF9AE}" pid="8" name="MSIP_Label_1665d9ee-429a-4d5f-97cc-cfb56e044a6e_ActionId">
    <vt:lpwstr>6394ff4a-0eb1-4b7d-9b2c-5d8f7f3d7cc3</vt:lpwstr>
  </property>
  <property fmtid="{D5CDD505-2E9C-101B-9397-08002B2CF9AE}" pid="9" name="MSIP_Label_1665d9ee-429a-4d5f-97cc-cfb56e044a6e_Extended_MSFT_Method">
    <vt:lpwstr>Manual</vt:lpwstr>
  </property>
  <property fmtid="{D5CDD505-2E9C-101B-9397-08002B2CF9AE}" pid="10" name="Sensitivity">
    <vt:lpwstr>Unclassified</vt:lpwstr>
  </property>
</Properties>
</file>