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5" r:id="rId3"/>
    <p:sldId id="257" r:id="rId4"/>
    <p:sldId id="344" r:id="rId5"/>
    <p:sldId id="594" r:id="rId6"/>
    <p:sldId id="593" r:id="rId7"/>
    <p:sldId id="595" r:id="rId8"/>
    <p:sldId id="328" r:id="rId9"/>
    <p:sldId id="329" r:id="rId10"/>
    <p:sldId id="347" r:id="rId11"/>
    <p:sldId id="349" r:id="rId12"/>
    <p:sldId id="339" r:id="rId13"/>
    <p:sldId id="330" r:id="rId14"/>
    <p:sldId id="340" r:id="rId15"/>
    <p:sldId id="351" r:id="rId16"/>
    <p:sldId id="592" r:id="rId17"/>
    <p:sldId id="350" r:id="rId18"/>
    <p:sldId id="273" r:id="rId19"/>
  </p:sldIdLst>
  <p:sldSz cx="12188825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42" autoAdjust="0"/>
    <p:restoredTop sz="94629" autoAdjust="0"/>
  </p:normalViewPr>
  <p:slideViewPr>
    <p:cSldViewPr showGuides="1">
      <p:cViewPr varScale="1">
        <p:scale>
          <a:sx n="72" d="100"/>
          <a:sy n="72" d="100"/>
        </p:scale>
        <p:origin x="792" y="6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9/3/2021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9/3/2021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7588" y="514350"/>
            <a:ext cx="45688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983A-5064-7141-A660-EE98B1E251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2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9/3/2021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9/3/2021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9/3/2021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9/3/2021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9/3/2021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9/3/2021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9/3/2021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9/3/2021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9/3/2021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9/3/2021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1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12" y="6082146"/>
            <a:ext cx="2057400" cy="62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eb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2" y="723516"/>
            <a:ext cx="11582399" cy="301028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Operation Grassroots: 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Improving Healthcare Access to Local Communities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12" y="6019800"/>
            <a:ext cx="2124693" cy="6437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897D3A-940E-DB43-84CB-DF0169BE4497}"/>
              </a:ext>
            </a:extLst>
          </p:cNvPr>
          <p:cNvSpPr txBox="1"/>
          <p:nvPr/>
        </p:nvSpPr>
        <p:spPr>
          <a:xfrm>
            <a:off x="4646612" y="4114800"/>
            <a:ext cx="2534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Uche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Udeozo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PhD</a:t>
            </a:r>
          </a:p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CEO, UKC Health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D1C1BB-D123-5A47-953E-887F85A1EC75}"/>
              </a:ext>
            </a:extLst>
          </p:cNvPr>
          <p:cNvSpPr txBox="1"/>
          <p:nvPr/>
        </p:nvSpPr>
        <p:spPr>
          <a:xfrm>
            <a:off x="98887" y="6381908"/>
            <a:ext cx="1879591" cy="353802"/>
          </a:xfrm>
          <a:prstGeom prst="rect">
            <a:avLst/>
          </a:prstGeom>
          <a:noFill/>
        </p:spPr>
        <p:txBody>
          <a:bodyPr wrap="none" lIns="121780" tIns="60890" rIns="121780" bIns="60890" rtlCol="0">
            <a:spAutoFit/>
          </a:bodyPr>
          <a:lstStyle/>
          <a:p>
            <a:r>
              <a:rPr lang="en-US" sz="15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www.ukchealth.com</a:t>
            </a:r>
            <a:endParaRPr lang="en-US" sz="1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1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5B53C86D-D321-8E4A-AB33-F4BDB69E8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Key Features to Consider for a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Telemedicine Service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42C2E3F-AC51-3240-8787-B8502DD44E82}"/>
              </a:ext>
            </a:extLst>
          </p:cNvPr>
          <p:cNvGraphicFramePr>
            <a:graphicFrameLocks noGrp="1"/>
          </p:cNvGraphicFramePr>
          <p:nvPr/>
        </p:nvGraphicFramePr>
        <p:xfrm>
          <a:off x="1216707" y="1881443"/>
          <a:ext cx="9488668" cy="19852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72167">
                  <a:extLst>
                    <a:ext uri="{9D8B030D-6E8A-4147-A177-3AD203B41FA5}">
                      <a16:colId xmlns:a16="http://schemas.microsoft.com/office/drawing/2014/main" val="1429185423"/>
                    </a:ext>
                  </a:extLst>
                </a:gridCol>
                <a:gridCol w="2372167">
                  <a:extLst>
                    <a:ext uri="{9D8B030D-6E8A-4147-A177-3AD203B41FA5}">
                      <a16:colId xmlns:a16="http://schemas.microsoft.com/office/drawing/2014/main" val="1735768554"/>
                    </a:ext>
                  </a:extLst>
                </a:gridCol>
                <a:gridCol w="2372167">
                  <a:extLst>
                    <a:ext uri="{9D8B030D-6E8A-4147-A177-3AD203B41FA5}">
                      <a16:colId xmlns:a16="http://schemas.microsoft.com/office/drawing/2014/main" val="508943083"/>
                    </a:ext>
                  </a:extLst>
                </a:gridCol>
                <a:gridCol w="2372167">
                  <a:extLst>
                    <a:ext uri="{9D8B030D-6E8A-4147-A177-3AD203B41FA5}">
                      <a16:colId xmlns:a16="http://schemas.microsoft.com/office/drawing/2014/main" val="3478759624"/>
                    </a:ext>
                  </a:extLst>
                </a:gridCol>
              </a:tblGrid>
              <a:tr h="1985264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121714" marR="12171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121714" marR="12171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121714" marR="12171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121714" marR="12171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63702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CA196D3-17BD-A24E-8165-D145EF5E679B}"/>
              </a:ext>
            </a:extLst>
          </p:cNvPr>
          <p:cNvSpPr txBox="1"/>
          <p:nvPr/>
        </p:nvSpPr>
        <p:spPr>
          <a:xfrm>
            <a:off x="8432883" y="2189662"/>
            <a:ext cx="2154331" cy="126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2" tIns="45717" rIns="91432" bIns="45717" rtlCol="0">
            <a:spAutoFit/>
          </a:bodyPr>
          <a:lstStyle/>
          <a:p>
            <a:pPr algn="ctr"/>
            <a:r>
              <a:rPr lang="en-US" sz="200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Full-time</a:t>
            </a:r>
          </a:p>
          <a:p>
            <a:pPr algn="ctr"/>
            <a:r>
              <a:rPr lang="en-US" sz="200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licensed doctors</a:t>
            </a:r>
          </a:p>
          <a:p>
            <a:pPr algn="ctr"/>
            <a:endParaRPr lang="en-US" sz="1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In-country and based </a:t>
            </a:r>
          </a:p>
          <a:p>
            <a:pPr algn="ct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call-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endParaRPr lang="en-US" sz="28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979381-2D9A-FD4D-AAE8-0AFF7EEF6FAF}"/>
              </a:ext>
            </a:extLst>
          </p:cNvPr>
          <p:cNvSpPr txBox="1"/>
          <p:nvPr/>
        </p:nvSpPr>
        <p:spPr>
          <a:xfrm>
            <a:off x="6100242" y="2176294"/>
            <a:ext cx="2159509" cy="1384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2" tIns="45717" rIns="91432" bIns="45717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</a:p>
          <a:p>
            <a:pPr algn="ctr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English, Pigeon English, Yoruba, Hausa, Igbo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6279588-F7A3-6B41-86EB-A2D71872503C}"/>
              </a:ext>
            </a:extLst>
          </p:cNvPr>
          <p:cNvGraphicFramePr>
            <a:graphicFrameLocks noGrp="1"/>
          </p:cNvGraphicFramePr>
          <p:nvPr/>
        </p:nvGraphicFramePr>
        <p:xfrm>
          <a:off x="1216709" y="3983959"/>
          <a:ext cx="9510392" cy="19852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77598">
                  <a:extLst>
                    <a:ext uri="{9D8B030D-6E8A-4147-A177-3AD203B41FA5}">
                      <a16:colId xmlns:a16="http://schemas.microsoft.com/office/drawing/2014/main" val="1429185423"/>
                    </a:ext>
                  </a:extLst>
                </a:gridCol>
                <a:gridCol w="2377598">
                  <a:extLst>
                    <a:ext uri="{9D8B030D-6E8A-4147-A177-3AD203B41FA5}">
                      <a16:colId xmlns:a16="http://schemas.microsoft.com/office/drawing/2014/main" val="1735768554"/>
                    </a:ext>
                  </a:extLst>
                </a:gridCol>
                <a:gridCol w="2377598">
                  <a:extLst>
                    <a:ext uri="{9D8B030D-6E8A-4147-A177-3AD203B41FA5}">
                      <a16:colId xmlns:a16="http://schemas.microsoft.com/office/drawing/2014/main" val="508943083"/>
                    </a:ext>
                  </a:extLst>
                </a:gridCol>
                <a:gridCol w="2377598">
                  <a:extLst>
                    <a:ext uri="{9D8B030D-6E8A-4147-A177-3AD203B41FA5}">
                      <a16:colId xmlns:a16="http://schemas.microsoft.com/office/drawing/2014/main" val="3478759624"/>
                    </a:ext>
                  </a:extLst>
                </a:gridCol>
              </a:tblGrid>
              <a:tr h="1985264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121714" marR="12171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121714" marR="12171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121714" marR="12171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121714" marR="12171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637026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B8C0745-910D-F64B-AAC9-AA50CB7DD9CE}"/>
              </a:ext>
            </a:extLst>
          </p:cNvPr>
          <p:cNvSpPr txBox="1"/>
          <p:nvPr/>
        </p:nvSpPr>
        <p:spPr>
          <a:xfrm>
            <a:off x="1216706" y="2209800"/>
            <a:ext cx="2385137" cy="1077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2" tIns="45717" rIns="91432" bIns="45717" rtlCol="0">
            <a:spAutoFit/>
          </a:bodyPr>
          <a:lstStyle/>
          <a:p>
            <a:pPr algn="ctr"/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08000432584</a:t>
            </a:r>
          </a:p>
          <a:p>
            <a:pPr algn="ctr"/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(08000HEALTH)</a:t>
            </a:r>
          </a:p>
          <a:p>
            <a:pPr algn="ctr"/>
            <a:endParaRPr lang="en-US" sz="1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 toll-free number</a:t>
            </a:r>
            <a:endParaRPr lang="en-US" sz="28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025903-11B3-8341-82E9-7C1C7CC77876}"/>
              </a:ext>
            </a:extLst>
          </p:cNvPr>
          <p:cNvSpPr txBox="1"/>
          <p:nvPr/>
        </p:nvSpPr>
        <p:spPr>
          <a:xfrm>
            <a:off x="1216706" y="3968169"/>
            <a:ext cx="236310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2" tIns="45717" rIns="91432" bIns="45717" rtlCol="0">
            <a:spAutoFit/>
          </a:bodyPr>
          <a:lstStyle/>
          <a:p>
            <a:pPr algn="ctr"/>
            <a:r>
              <a:rPr lang="en-US" sz="280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Unlimited</a:t>
            </a:r>
            <a:r>
              <a:rPr lang="en-US" sz="4800">
                <a:solidFill>
                  <a:srgbClr val="558ED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>
              <a:solidFill>
                <a:srgbClr val="558ED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limit of calls to </a:t>
            </a:r>
          </a:p>
          <a:p>
            <a:pPr algn="ct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service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823776-D8D2-3C48-92EC-5F67D3D38A30}"/>
              </a:ext>
            </a:extLst>
          </p:cNvPr>
          <p:cNvSpPr txBox="1"/>
          <p:nvPr/>
        </p:nvSpPr>
        <p:spPr>
          <a:xfrm>
            <a:off x="3787679" y="2184737"/>
            <a:ext cx="215433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2" tIns="45717" rIns="91432" bIns="45717" rtlCol="0">
            <a:spAutoFit/>
          </a:bodyPr>
          <a:lstStyle/>
          <a:p>
            <a:pPr algn="ctr"/>
            <a:r>
              <a:rPr lang="en-US" sz="360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24x7</a:t>
            </a:r>
            <a:endParaRPr lang="en-US" sz="110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Availability</a:t>
            </a:r>
            <a:endParaRPr lang="en-US" sz="28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9108F7-7486-224B-A6ED-E568DC4DE521}"/>
              </a:ext>
            </a:extLst>
          </p:cNvPr>
          <p:cNvSpPr txBox="1"/>
          <p:nvPr/>
        </p:nvSpPr>
        <p:spPr>
          <a:xfrm>
            <a:off x="3782503" y="3962400"/>
            <a:ext cx="2159509" cy="1261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2" tIns="45717" rIns="91432" bIns="45717" rtlCol="0">
            <a:spAutoFit/>
          </a:bodyPr>
          <a:lstStyle/>
          <a:p>
            <a:pPr algn="ctr"/>
            <a:r>
              <a:rPr lang="en-US" sz="280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Voice</a:t>
            </a:r>
          </a:p>
          <a:p>
            <a:pPr algn="ctr"/>
            <a:endParaRPr lang="en-US" sz="1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available for non-smartphone and </a:t>
            </a:r>
          </a:p>
          <a:p>
            <a:pPr algn="ct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 phone users </a:t>
            </a:r>
            <a:endParaRPr lang="en-US" sz="28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FE9ED8-2425-EC45-B1D7-F76F2B163615}"/>
              </a:ext>
            </a:extLst>
          </p:cNvPr>
          <p:cNvSpPr txBox="1"/>
          <p:nvPr/>
        </p:nvSpPr>
        <p:spPr>
          <a:xfrm>
            <a:off x="6066315" y="3962400"/>
            <a:ext cx="2193436" cy="954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2" tIns="45717" rIns="91432" bIns="45717" rtlCol="0">
            <a:spAutoFit/>
          </a:bodyPr>
          <a:lstStyle/>
          <a:p>
            <a:pPr algn="ctr"/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</a:t>
            </a:r>
            <a:endParaRPr lang="en-US" sz="90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call service available </a:t>
            </a:r>
            <a:endParaRPr lang="en-US" sz="28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6E79A6-0B6A-C54D-9B59-7BEDDA111F62}"/>
              </a:ext>
            </a:extLst>
          </p:cNvPr>
          <p:cNvSpPr txBox="1"/>
          <p:nvPr/>
        </p:nvSpPr>
        <p:spPr>
          <a:xfrm>
            <a:off x="8432885" y="3962400"/>
            <a:ext cx="2188256" cy="1015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2" tIns="45717" rIns="91432" bIns="45717" rtlCol="0">
            <a:spAutoFit/>
          </a:bodyPr>
          <a:lstStyle/>
          <a:p>
            <a:pPr algn="ctr"/>
            <a:r>
              <a:rPr lang="en-US" sz="240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High-Quality</a:t>
            </a:r>
            <a:endParaRPr lang="en-US" sz="2400" baseline="3000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the WHO and UK’s NICE telemedicine guidelines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D2A6D2-C12A-AB45-A962-F3891A688302}"/>
              </a:ext>
            </a:extLst>
          </p:cNvPr>
          <p:cNvSpPr txBox="1"/>
          <p:nvPr/>
        </p:nvSpPr>
        <p:spPr>
          <a:xfrm>
            <a:off x="98887" y="6381908"/>
            <a:ext cx="1879591" cy="353802"/>
          </a:xfrm>
          <a:prstGeom prst="rect">
            <a:avLst/>
          </a:prstGeom>
          <a:noFill/>
        </p:spPr>
        <p:txBody>
          <a:bodyPr wrap="none" lIns="121780" tIns="60890" rIns="121780" bIns="60890" rtlCol="0">
            <a:spAutoFit/>
          </a:bodyPr>
          <a:lstStyle/>
          <a:p>
            <a:r>
              <a:rPr lang="en-US" sz="15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www.ukchealth.com</a:t>
            </a:r>
            <a:endParaRPr lang="en-US" sz="1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2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02B8-4241-DE47-B6C6-677281B45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38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Conditions That Can Be Manage Telephonically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CDC184-D37E-D744-B217-EC41BE9A6C4B}"/>
              </a:ext>
            </a:extLst>
          </p:cNvPr>
          <p:cNvSpPr/>
          <p:nvPr/>
        </p:nvSpPr>
        <p:spPr>
          <a:xfrm>
            <a:off x="1797871" y="1520455"/>
            <a:ext cx="8868544" cy="5089187"/>
          </a:xfrm>
          <a:prstGeom prst="rect">
            <a:avLst/>
          </a:prstGeom>
          <a:solidFill>
            <a:srgbClr val="044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marL="282551"/>
            <a:endParaRPr lang="en-US" sz="1200">
              <a:latin typeface="Franklin Gothic Book" panose="020B05030201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B72B87-1C38-5249-AF01-6A3216600366}"/>
              </a:ext>
            </a:extLst>
          </p:cNvPr>
          <p:cNvSpPr/>
          <p:nvPr/>
        </p:nvSpPr>
        <p:spPr>
          <a:xfrm>
            <a:off x="7719471" y="1674185"/>
            <a:ext cx="2946943" cy="1053577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052EE3-CE12-734A-B4A3-A658CE4BD167}"/>
              </a:ext>
            </a:extLst>
          </p:cNvPr>
          <p:cNvSpPr/>
          <p:nvPr/>
        </p:nvSpPr>
        <p:spPr>
          <a:xfrm>
            <a:off x="1797870" y="2923981"/>
            <a:ext cx="2751167" cy="1053577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88A9342-3701-EB4E-BCC0-4993D82D5F41}"/>
              </a:ext>
            </a:extLst>
          </p:cNvPr>
          <p:cNvSpPr/>
          <p:nvPr/>
        </p:nvSpPr>
        <p:spPr>
          <a:xfrm>
            <a:off x="1797870" y="4182572"/>
            <a:ext cx="2751167" cy="1053577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19D384-EA54-9140-A853-53BC816F30A3}"/>
              </a:ext>
            </a:extLst>
          </p:cNvPr>
          <p:cNvSpPr/>
          <p:nvPr/>
        </p:nvSpPr>
        <p:spPr>
          <a:xfrm>
            <a:off x="1797870" y="5441162"/>
            <a:ext cx="2751167" cy="1053577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4F7DCA-111B-CA4A-A535-307DB4C5B9A5}"/>
              </a:ext>
            </a:extLst>
          </p:cNvPr>
          <p:cNvSpPr/>
          <p:nvPr/>
        </p:nvSpPr>
        <p:spPr>
          <a:xfrm>
            <a:off x="4816710" y="1665392"/>
            <a:ext cx="2542096" cy="1053577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F2019D-B5F8-6546-93A2-B15FBC66C3CB}"/>
              </a:ext>
            </a:extLst>
          </p:cNvPr>
          <p:cNvSpPr/>
          <p:nvPr/>
        </p:nvSpPr>
        <p:spPr>
          <a:xfrm>
            <a:off x="4816710" y="2923981"/>
            <a:ext cx="2542096" cy="1053577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9D70F97-798F-7342-8815-1B756AE0E03B}"/>
              </a:ext>
            </a:extLst>
          </p:cNvPr>
          <p:cNvSpPr/>
          <p:nvPr/>
        </p:nvSpPr>
        <p:spPr>
          <a:xfrm>
            <a:off x="4816710" y="4182572"/>
            <a:ext cx="2542096" cy="1053577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0E61820-F489-104D-99E1-61FA367730A5}"/>
              </a:ext>
            </a:extLst>
          </p:cNvPr>
          <p:cNvSpPr/>
          <p:nvPr/>
        </p:nvSpPr>
        <p:spPr>
          <a:xfrm>
            <a:off x="4816710" y="5441162"/>
            <a:ext cx="2542096" cy="1053577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49A5939-D9FE-0E42-A1C7-89EB501987BC}"/>
              </a:ext>
            </a:extLst>
          </p:cNvPr>
          <p:cNvSpPr/>
          <p:nvPr/>
        </p:nvSpPr>
        <p:spPr>
          <a:xfrm>
            <a:off x="7719469" y="5437285"/>
            <a:ext cx="2946943" cy="1053577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2E8EB58-3F0A-484C-8EE2-74D55562F887}"/>
              </a:ext>
            </a:extLst>
          </p:cNvPr>
          <p:cNvSpPr/>
          <p:nvPr/>
        </p:nvSpPr>
        <p:spPr>
          <a:xfrm>
            <a:off x="7719471" y="4225378"/>
            <a:ext cx="2946943" cy="1053577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F51D41-FC45-4148-96D9-B3F60102DFA2}"/>
              </a:ext>
            </a:extLst>
          </p:cNvPr>
          <p:cNvSpPr txBox="1"/>
          <p:nvPr/>
        </p:nvSpPr>
        <p:spPr>
          <a:xfrm>
            <a:off x="2672514" y="5543823"/>
            <a:ext cx="2054586" cy="798583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sz="1200">
                <a:solidFill>
                  <a:schemeClr val="bg2">
                    <a:lumMod val="10000"/>
                    <a:lumOff val="90000"/>
                  </a:schemeClr>
                </a:solidFill>
                <a:latin typeface="Franklin Gothic Demi" panose="020B0703020102020204" pitchFamily="34" charset="0"/>
              </a:rPr>
              <a:t>Ear-Nose-Throat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lumMod val="95000"/>
                  </a:schemeClr>
                </a:solidFill>
                <a:latin typeface="Franklin Gothic Book" panose="020B0503020102020204" pitchFamily="34" charset="0"/>
              </a:rPr>
              <a:t>Nose Bleeds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lumMod val="95000"/>
                  </a:schemeClr>
                </a:solidFill>
                <a:latin typeface="Franklin Gothic Book" panose="020B0503020102020204" pitchFamily="34" charset="0"/>
              </a:rPr>
              <a:t>Sinus Problems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lumMod val="95000"/>
                  </a:schemeClr>
                </a:solidFill>
                <a:latin typeface="Franklin Gothic Book" panose="020B0503020102020204" pitchFamily="34" charset="0"/>
              </a:rPr>
              <a:t>Ear Problems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88B66D6D-A75E-AB40-9B96-490430D749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702" y="2943962"/>
            <a:ext cx="846921" cy="69799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7B4F627-F643-A44A-A5CB-D0C208FEAC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1718" y="1803224"/>
            <a:ext cx="733117" cy="60420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F2F9883-188A-0E45-BAA6-84F855B61303}"/>
              </a:ext>
            </a:extLst>
          </p:cNvPr>
          <p:cNvSpPr txBox="1"/>
          <p:nvPr/>
        </p:nvSpPr>
        <p:spPr>
          <a:xfrm>
            <a:off x="2729491" y="2980514"/>
            <a:ext cx="2227981" cy="7848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sz="1200">
                <a:solidFill>
                  <a:schemeClr val="bg2">
                    <a:lumMod val="10000"/>
                    <a:lumOff val="90000"/>
                  </a:schemeClr>
                </a:solidFill>
                <a:latin typeface="Franklin Gothic Demi" panose="020B0703020102020204" pitchFamily="34" charset="0"/>
              </a:rPr>
              <a:t>Musculoskeletal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lumMod val="95000"/>
                  </a:schemeClr>
                </a:solidFill>
                <a:latin typeface="Franklin Gothic Book" panose="020B0503020102020204" pitchFamily="34" charset="0"/>
              </a:rPr>
              <a:t>Back Pain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lumMod val="95000"/>
                  </a:schemeClr>
                </a:solidFill>
                <a:latin typeface="Franklin Gothic Book" panose="020B0503020102020204" pitchFamily="34" charset="0"/>
              </a:rPr>
              <a:t>Joint Pain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lumMod val="95000"/>
                  </a:schemeClr>
                </a:solidFill>
                <a:latin typeface="Franklin Gothic Book" panose="020B0503020102020204" pitchFamily="34" charset="0"/>
              </a:rPr>
              <a:t>Sports Injuries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B3ACA2E-26BD-B643-91C1-FF2E4239DBEB}"/>
              </a:ext>
            </a:extLst>
          </p:cNvPr>
          <p:cNvSpPr txBox="1"/>
          <p:nvPr/>
        </p:nvSpPr>
        <p:spPr>
          <a:xfrm>
            <a:off x="2693389" y="4227087"/>
            <a:ext cx="2275228" cy="7848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sz="1200">
                <a:solidFill>
                  <a:schemeClr val="bg2">
                    <a:lumMod val="10000"/>
                    <a:lumOff val="90000"/>
                  </a:schemeClr>
                </a:solidFill>
                <a:latin typeface="Franklin Gothic Demi" panose="020B0703020102020204" pitchFamily="34" charset="0"/>
              </a:rPr>
              <a:t>Genitourinary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lumMod val="95000"/>
                  </a:schemeClr>
                </a:solidFill>
                <a:latin typeface="Franklin Gothic Book" panose="020B0503020102020204" pitchFamily="34" charset="0"/>
              </a:rPr>
              <a:t>Sexual Health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lumMod val="95000"/>
                  </a:schemeClr>
                </a:solidFill>
                <a:latin typeface="Franklin Gothic Book" panose="020B0503020102020204" pitchFamily="34" charset="0"/>
              </a:rPr>
              <a:t>Urinary Tract Infection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lumMod val="95000"/>
                  </a:schemeClr>
                </a:solidFill>
                <a:latin typeface="Franklin Gothic Book" panose="020B0503020102020204" pitchFamily="34" charset="0"/>
              </a:rPr>
              <a:t>Thrush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8CD1EDB-17B9-E34B-B0AD-D31178660F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200" y="4249501"/>
            <a:ext cx="846921" cy="69799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FADA7D8-F6E7-604E-BB77-87E166666B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500" y="5585127"/>
            <a:ext cx="758563" cy="62517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9233101-06C8-B64E-BBC6-F4398F879EA3}"/>
              </a:ext>
            </a:extLst>
          </p:cNvPr>
          <p:cNvSpPr txBox="1"/>
          <p:nvPr/>
        </p:nvSpPr>
        <p:spPr>
          <a:xfrm>
            <a:off x="5425065" y="4225378"/>
            <a:ext cx="2138354" cy="7848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sz="1200">
                <a:solidFill>
                  <a:schemeClr val="bg2">
                    <a:lumMod val="10000"/>
                    <a:lumOff val="90000"/>
                  </a:schemeClr>
                </a:solidFill>
                <a:latin typeface="Franklin Gothic Demi" panose="020B0703020102020204" pitchFamily="34" charset="0"/>
              </a:rPr>
              <a:t>Eye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lumMod val="95000"/>
                  </a:schemeClr>
                </a:solidFill>
                <a:latin typeface="Franklin Gothic Book" panose="020B0503020102020204" pitchFamily="34" charset="0"/>
              </a:rPr>
              <a:t>Conjunctivitis 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lumMod val="95000"/>
                  </a:schemeClr>
                </a:solidFill>
                <a:latin typeface="Franklin Gothic Book" panose="020B0503020102020204" pitchFamily="34" charset="0"/>
              </a:rPr>
              <a:t>Allergic Conditions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lumMod val="95000"/>
                  </a:schemeClr>
                </a:solidFill>
                <a:latin typeface="Franklin Gothic Book" panose="020B0503020102020204" pitchFamily="34" charset="0"/>
              </a:rPr>
              <a:t>Eyelid Inflammation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80EA80D-020F-614B-BD0A-E03AA7EB50D3}"/>
              </a:ext>
            </a:extLst>
          </p:cNvPr>
          <p:cNvSpPr txBox="1"/>
          <p:nvPr/>
        </p:nvSpPr>
        <p:spPr>
          <a:xfrm>
            <a:off x="5422397" y="1756614"/>
            <a:ext cx="2049245" cy="7848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sz="1200">
                <a:solidFill>
                  <a:schemeClr val="bg2">
                    <a:lumMod val="10000"/>
                    <a:lumOff val="90000"/>
                  </a:schemeClr>
                </a:solidFill>
                <a:latin typeface="Franklin Gothic Demi" panose="020B0703020102020204" pitchFamily="34" charset="0"/>
              </a:rPr>
              <a:t>Digestive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latin typeface="Franklin Gothic Book" panose="020B0503020102020204" pitchFamily="34" charset="0"/>
              </a:rPr>
              <a:t>Nausea/Vomiting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latin typeface="Franklin Gothic Book" panose="020B0503020102020204" pitchFamily="34" charset="0"/>
              </a:rPr>
              <a:t>Abdominal Pain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latin typeface="Franklin Gothic Book" panose="020B0503020102020204" pitchFamily="34" charset="0"/>
              </a:rPr>
              <a:t>Anorectal Problems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E15E12B-5821-7C40-9780-21FF59A5CDA7}"/>
              </a:ext>
            </a:extLst>
          </p:cNvPr>
          <p:cNvSpPr txBox="1"/>
          <p:nvPr/>
        </p:nvSpPr>
        <p:spPr>
          <a:xfrm>
            <a:off x="5419115" y="2978803"/>
            <a:ext cx="1939691" cy="784824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sz="1200">
                <a:solidFill>
                  <a:schemeClr val="bg2">
                    <a:lumMod val="10000"/>
                    <a:lumOff val="90000"/>
                  </a:schemeClr>
                </a:solidFill>
                <a:latin typeface="Franklin Gothic Demi" panose="020B0703020102020204" pitchFamily="34" charset="0"/>
              </a:rPr>
              <a:t>Wellness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lumMod val="95000"/>
                  </a:schemeClr>
                </a:solidFill>
                <a:latin typeface="Franklin Gothic Book" panose="020B0503020102020204" pitchFamily="34" charset="0"/>
              </a:rPr>
              <a:t>Obesity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lumMod val="95000"/>
                  </a:schemeClr>
                </a:solidFill>
                <a:latin typeface="Franklin Gothic Book" panose="020B0503020102020204" pitchFamily="34" charset="0"/>
              </a:rPr>
              <a:t>Diet Advice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lumMod val="95000"/>
                  </a:schemeClr>
                </a:solidFill>
                <a:latin typeface="Franklin Gothic Book" panose="020B0503020102020204" pitchFamily="34" charset="0"/>
              </a:rPr>
              <a:t>General Health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194D15D-5E4B-074F-997A-96EFA10566D2}"/>
              </a:ext>
            </a:extLst>
          </p:cNvPr>
          <p:cNvSpPr txBox="1"/>
          <p:nvPr/>
        </p:nvSpPr>
        <p:spPr>
          <a:xfrm>
            <a:off x="5437828" y="5542114"/>
            <a:ext cx="1920978" cy="7848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sz="1200">
                <a:solidFill>
                  <a:schemeClr val="bg2">
                    <a:lumMod val="10000"/>
                    <a:lumOff val="90000"/>
                  </a:schemeClr>
                </a:solidFill>
                <a:latin typeface="Franklin Gothic Demi" panose="020B0703020102020204" pitchFamily="34" charset="0"/>
              </a:rPr>
              <a:t>Obstetrics/Gynecology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lumMod val="95000"/>
                  </a:schemeClr>
                </a:solidFill>
                <a:latin typeface="Franklin Gothic Book" panose="020B0503020102020204" pitchFamily="34" charset="0"/>
              </a:rPr>
              <a:t>Pregnancy Advice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lumMod val="95000"/>
                  </a:schemeClr>
                </a:solidFill>
                <a:latin typeface="Franklin Gothic Book" panose="020B0503020102020204" pitchFamily="34" charset="0"/>
              </a:rPr>
              <a:t>Pre &amp; post natal Health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lumMod val="95000"/>
                  </a:schemeClr>
                </a:solidFill>
                <a:latin typeface="Franklin Gothic Book" panose="020B0503020102020204" pitchFamily="34" charset="0"/>
              </a:rPr>
              <a:t>Pelvic Pain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D70CA17D-035B-294D-B573-6DD27FB90E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402" y="1801284"/>
            <a:ext cx="737711" cy="60798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0EBA63E-6A70-554C-8DAF-98EE12EEE3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150" y="3040656"/>
            <a:ext cx="711154" cy="58609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68C8A73-42B3-F541-84A2-A794550D47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433" y="4204777"/>
            <a:ext cx="846921" cy="69799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5AA0430-F74A-774B-9C1E-32B2A813FFD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39"/>
          <a:stretch/>
        </p:blipFill>
        <p:spPr>
          <a:xfrm>
            <a:off x="4939535" y="5435446"/>
            <a:ext cx="697240" cy="91122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31AAAD5-0351-BD44-B6B4-A84D7CA23E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9100" y="5545776"/>
            <a:ext cx="771889" cy="63615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4E8A6D3-9C78-0C4E-B797-50F822F2762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706" y="2994984"/>
            <a:ext cx="846921" cy="69799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82AB7B9-EA59-914C-8902-9C36CC3FB62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409" y="4204777"/>
            <a:ext cx="846921" cy="697993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99243A64-85C8-ED45-A880-4D2CA429E511}"/>
              </a:ext>
            </a:extLst>
          </p:cNvPr>
          <p:cNvSpPr/>
          <p:nvPr/>
        </p:nvSpPr>
        <p:spPr>
          <a:xfrm>
            <a:off x="1797870" y="1674185"/>
            <a:ext cx="2727573" cy="1053577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2C5F8176-86C8-914D-871B-3622297D48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26" y="1906788"/>
            <a:ext cx="493374" cy="419933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1D4FEB4-D2F9-EF44-8491-C8302FED73F8}"/>
              </a:ext>
            </a:extLst>
          </p:cNvPr>
          <p:cNvSpPr txBox="1"/>
          <p:nvPr/>
        </p:nvSpPr>
        <p:spPr>
          <a:xfrm>
            <a:off x="2692151" y="1737771"/>
            <a:ext cx="1828631" cy="969496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sz="1200">
                <a:solidFill>
                  <a:schemeClr val="bg2">
                    <a:lumMod val="10000"/>
                    <a:lumOff val="90000"/>
                  </a:schemeClr>
                </a:solidFill>
                <a:latin typeface="Franklin Gothic Demi" panose="020B0703020102020204" pitchFamily="34" charset="0"/>
              </a:rPr>
              <a:t>Malaria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latin typeface="Franklin Gothic Book" panose="020B0503020102020204" pitchFamily="34" charset="0"/>
              </a:rPr>
              <a:t>High Fever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latin typeface="Franklin Gothic Book" panose="020B0503020102020204" pitchFamily="34" charset="0"/>
              </a:rPr>
              <a:t>Headache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latin typeface="Franklin Gothic Book" panose="020B0503020102020204" pitchFamily="34" charset="0"/>
              </a:rPr>
              <a:t>Diarrhea</a:t>
            </a:r>
          </a:p>
          <a:p>
            <a:endParaRPr lang="en-US" sz="1200">
              <a:solidFill>
                <a:schemeClr val="accent3">
                  <a:lumMod val="40000"/>
                  <a:lumOff val="6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FECF9B1-D3A4-F148-AEB1-F63415C0AF34}"/>
              </a:ext>
            </a:extLst>
          </p:cNvPr>
          <p:cNvSpPr/>
          <p:nvPr/>
        </p:nvSpPr>
        <p:spPr>
          <a:xfrm>
            <a:off x="7719471" y="2894634"/>
            <a:ext cx="2946943" cy="1053577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9851938-F389-5E46-B0C3-4ECAC34B5DAC}"/>
              </a:ext>
            </a:extLst>
          </p:cNvPr>
          <p:cNvSpPr txBox="1"/>
          <p:nvPr/>
        </p:nvSpPr>
        <p:spPr>
          <a:xfrm>
            <a:off x="8694835" y="5487499"/>
            <a:ext cx="1971579" cy="784824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sz="1200">
                <a:solidFill>
                  <a:schemeClr val="bg2">
                    <a:lumMod val="10000"/>
                    <a:lumOff val="90000"/>
                  </a:schemeClr>
                </a:solidFill>
                <a:latin typeface="Franklin Gothic Demi" panose="020B0703020102020204" pitchFamily="34" charset="0"/>
              </a:rPr>
              <a:t>Skin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lumMod val="95000"/>
                  </a:schemeClr>
                </a:solidFill>
                <a:latin typeface="Franklin Gothic Book" panose="020B0503020102020204" pitchFamily="34" charset="0"/>
              </a:rPr>
              <a:t>Cuts and Grazes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lumMod val="95000"/>
                  </a:schemeClr>
                </a:solidFill>
                <a:latin typeface="Franklin Gothic Book" panose="020B0503020102020204" pitchFamily="34" charset="0"/>
              </a:rPr>
              <a:t>Lumps and Bumps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lumMod val="95000"/>
                  </a:schemeClr>
                </a:solidFill>
                <a:latin typeface="Franklin Gothic Book" panose="020B0503020102020204" pitchFamily="34" charset="0"/>
              </a:rPr>
              <a:t>Allergy/Rash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B803DD1-C3F3-B54A-83A9-FF782D4A26DF}"/>
              </a:ext>
            </a:extLst>
          </p:cNvPr>
          <p:cNvSpPr txBox="1"/>
          <p:nvPr/>
        </p:nvSpPr>
        <p:spPr>
          <a:xfrm>
            <a:off x="8725130" y="4194320"/>
            <a:ext cx="3135449" cy="784824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sz="1200">
                <a:solidFill>
                  <a:schemeClr val="bg2">
                    <a:lumMod val="10000"/>
                    <a:lumOff val="90000"/>
                  </a:schemeClr>
                </a:solidFill>
                <a:latin typeface="Franklin Gothic Demi" panose="020B0703020102020204" pitchFamily="34" charset="0"/>
              </a:rPr>
              <a:t>Systemic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lumMod val="95000"/>
                  </a:schemeClr>
                </a:solidFill>
                <a:latin typeface="Franklin Gothic Book" panose="020B0503020102020204" pitchFamily="34" charset="0"/>
              </a:rPr>
              <a:t>Headache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lumMod val="95000"/>
                  </a:schemeClr>
                </a:solidFill>
                <a:latin typeface="Franklin Gothic Book" panose="020B0503020102020204" pitchFamily="34" charset="0"/>
              </a:rPr>
              <a:t>Dizziness/Weakness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lumMod val="95000"/>
                  </a:schemeClr>
                </a:solidFill>
                <a:latin typeface="Franklin Gothic Book" panose="020B0503020102020204" pitchFamily="34" charset="0"/>
              </a:rPr>
              <a:t>Psychiatric Advice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32A26CE-52A2-DD4F-AACC-33312B41781F}"/>
              </a:ext>
            </a:extLst>
          </p:cNvPr>
          <p:cNvSpPr txBox="1"/>
          <p:nvPr/>
        </p:nvSpPr>
        <p:spPr>
          <a:xfrm>
            <a:off x="8665185" y="6271666"/>
            <a:ext cx="2761651" cy="276999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sz="120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" panose="020B0703020102020204" pitchFamily="34" charset="0"/>
              </a:rPr>
              <a:t>…...and many more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82ED0A-E97E-674F-B5A0-7CA4E020371D}"/>
              </a:ext>
            </a:extLst>
          </p:cNvPr>
          <p:cNvSpPr txBox="1"/>
          <p:nvPr/>
        </p:nvSpPr>
        <p:spPr>
          <a:xfrm>
            <a:off x="8711320" y="2976846"/>
            <a:ext cx="1849208" cy="784824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sz="1200">
                <a:solidFill>
                  <a:schemeClr val="bg2">
                    <a:lumMod val="10000"/>
                    <a:lumOff val="90000"/>
                  </a:schemeClr>
                </a:solidFill>
                <a:latin typeface="Franklin Gothic Demi" panose="020B0703020102020204" pitchFamily="34" charset="0"/>
              </a:rPr>
              <a:t>Chronic Disease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latin typeface="Franklin Gothic Book" panose="020B0503020102020204" pitchFamily="34" charset="0"/>
              </a:rPr>
              <a:t>High Blood Pressure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latin typeface="Franklin Gothic Book" panose="020B0503020102020204" pitchFamily="34" charset="0"/>
              </a:rPr>
              <a:t>Diabetes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latin typeface="Franklin Gothic Book" panose="020B0503020102020204" pitchFamily="34" charset="0"/>
              </a:rPr>
              <a:t>Thyroid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BD6CAE4-6685-6548-8E15-97221AE832CF}"/>
              </a:ext>
            </a:extLst>
          </p:cNvPr>
          <p:cNvSpPr txBox="1"/>
          <p:nvPr/>
        </p:nvSpPr>
        <p:spPr>
          <a:xfrm>
            <a:off x="8665185" y="1760011"/>
            <a:ext cx="2000485" cy="784824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sz="120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" panose="020B0703020102020204" pitchFamily="34" charset="0"/>
              </a:rPr>
              <a:t>Respiratory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latin typeface="Franklin Gothic Book" panose="020B0503020102020204" pitchFamily="34" charset="0"/>
              </a:rPr>
              <a:t>Cough/Cold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latin typeface="Franklin Gothic Book" panose="020B0503020102020204" pitchFamily="34" charset="0"/>
              </a:rPr>
              <a:t>Sore Throat</a:t>
            </a:r>
          </a:p>
          <a:p>
            <a:pPr marL="171436" indent="-171436" algn="just">
              <a:buFont typeface="Arial" panose="020B0604020202020204" pitchFamily="34" charset="0"/>
              <a:buChar char="•"/>
            </a:pPr>
            <a:r>
              <a:rPr lang="en-US" sz="1100">
                <a:latin typeface="Franklin Gothic Book" panose="020B0503020102020204" pitchFamily="34" charset="0"/>
              </a:rPr>
              <a:t>Asthma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9DADA14-A602-D04D-AB24-57F07AE7BC2F}"/>
              </a:ext>
            </a:extLst>
          </p:cNvPr>
          <p:cNvSpPr txBox="1"/>
          <p:nvPr/>
        </p:nvSpPr>
        <p:spPr>
          <a:xfrm>
            <a:off x="98887" y="6381908"/>
            <a:ext cx="1879591" cy="353802"/>
          </a:xfrm>
          <a:prstGeom prst="rect">
            <a:avLst/>
          </a:prstGeom>
          <a:noFill/>
        </p:spPr>
        <p:txBody>
          <a:bodyPr wrap="none" lIns="121780" tIns="60890" rIns="121780" bIns="60890" rtlCol="0">
            <a:spAutoFit/>
          </a:bodyPr>
          <a:lstStyle/>
          <a:p>
            <a:r>
              <a:rPr lang="en-US" sz="15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www.ukchealth.com</a:t>
            </a:r>
            <a:endParaRPr lang="en-US" sz="1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8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BF867-9DFA-6143-9AB0-265132D4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Patient Registration Requirements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28C9D-CE5A-9641-BC0C-F64C0A245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Individual to provide personal data information in order to register                                                 the identified patients to the telemedicine service                                                                                 </a:t>
            </a:r>
          </a:p>
          <a:p>
            <a:pPr marL="231775" lvl="1" indent="0">
              <a:buNone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The following data is required:</a:t>
            </a:r>
          </a:p>
          <a:p>
            <a:pPr lvl="1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First name </a:t>
            </a:r>
          </a:p>
          <a:p>
            <a:pPr lvl="1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Middle name </a:t>
            </a:r>
          </a:p>
          <a:p>
            <a:pPr lvl="1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Last name </a:t>
            </a:r>
          </a:p>
          <a:p>
            <a:pPr lvl="1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Date of birth </a:t>
            </a:r>
          </a:p>
          <a:p>
            <a:pPr lvl="1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Mobile number </a:t>
            </a:r>
          </a:p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A welcome message, which includes the telemedicine toll-free number                                                   and app download link to access the service,                                                                                          will be sent to the registered user’s mobile via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sms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nokia-105-2017-nokia-phone-series-nokia-150-nokia-1280-nokia-230-smartphone-thumbnail.jpg">
            <a:extLst>
              <a:ext uri="{FF2B5EF4-FFF2-40B4-BE49-F238E27FC236}">
                <a16:creationId xmlns:a16="http://schemas.microsoft.com/office/drawing/2014/main" id="{4CE2B28C-2DFB-AA46-A2DE-0B90F226B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02" y="2322786"/>
            <a:ext cx="1418967" cy="36208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D4BE48-EF91-F44E-A662-430D5CDD1D4E}"/>
              </a:ext>
            </a:extLst>
          </p:cNvPr>
          <p:cNvSpPr txBox="1"/>
          <p:nvPr/>
        </p:nvSpPr>
        <p:spPr>
          <a:xfrm>
            <a:off x="98887" y="6381908"/>
            <a:ext cx="1879591" cy="353802"/>
          </a:xfrm>
          <a:prstGeom prst="rect">
            <a:avLst/>
          </a:prstGeom>
          <a:noFill/>
        </p:spPr>
        <p:txBody>
          <a:bodyPr wrap="none" lIns="121780" tIns="60890" rIns="121780" bIns="60890" rtlCol="0">
            <a:spAutoFit/>
          </a:bodyPr>
          <a:lstStyle/>
          <a:p>
            <a:r>
              <a:rPr lang="en-US" sz="15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www.ukchealth.com</a:t>
            </a:r>
            <a:endParaRPr lang="en-US" sz="1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9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B25E4-BBBC-F24B-A5DB-45A9F6AD1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‘Call-a-Doctor’ Workflow</a:t>
            </a:r>
            <a:b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EEE3C1BE-7A06-AB44-A8BB-09DE12E6BF13}"/>
              </a:ext>
            </a:extLst>
          </p:cNvPr>
          <p:cNvSpPr/>
          <p:nvPr/>
        </p:nvSpPr>
        <p:spPr>
          <a:xfrm>
            <a:off x="4180544" y="1583137"/>
            <a:ext cx="3750819" cy="425233"/>
          </a:xfrm>
          <a:prstGeom prst="roundRect">
            <a:avLst/>
          </a:prstGeom>
          <a:solidFill>
            <a:srgbClr val="044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Services </a:t>
            </a:r>
          </a:p>
          <a:p>
            <a:pPr algn="ctr"/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(Voice/Video) </a:t>
            </a:r>
          </a:p>
        </p:txBody>
      </p:sp>
      <p:sp>
        <p:nvSpPr>
          <p:cNvPr id="4" name="Down Arrow Callout 6">
            <a:extLst>
              <a:ext uri="{FF2B5EF4-FFF2-40B4-BE49-F238E27FC236}">
                <a16:creationId xmlns:a16="http://schemas.microsoft.com/office/drawing/2014/main" id="{23CA8308-13E2-C34C-A8F9-379B0B2630EE}"/>
              </a:ext>
            </a:extLst>
          </p:cNvPr>
          <p:cNvSpPr/>
          <p:nvPr/>
        </p:nvSpPr>
        <p:spPr>
          <a:xfrm>
            <a:off x="4180544" y="2678926"/>
            <a:ext cx="3750819" cy="497095"/>
          </a:xfrm>
          <a:prstGeom prst="downArrowCallou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Register/Verify Member</a:t>
            </a:r>
          </a:p>
        </p:txBody>
      </p:sp>
      <p:sp>
        <p:nvSpPr>
          <p:cNvPr id="5" name="Down Arrow Callout 5">
            <a:extLst>
              <a:ext uri="{FF2B5EF4-FFF2-40B4-BE49-F238E27FC236}">
                <a16:creationId xmlns:a16="http://schemas.microsoft.com/office/drawing/2014/main" id="{24CF8EA0-4B85-C844-89FF-0C60B5DB8275}"/>
              </a:ext>
            </a:extLst>
          </p:cNvPr>
          <p:cNvSpPr/>
          <p:nvPr/>
        </p:nvSpPr>
        <p:spPr>
          <a:xfrm>
            <a:off x="4180544" y="2100551"/>
            <a:ext cx="3750819" cy="497095"/>
          </a:xfrm>
          <a:prstGeom prst="downArrowCallou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calls via App/Toll Free No.</a:t>
            </a:r>
          </a:p>
        </p:txBody>
      </p:sp>
      <p:sp>
        <p:nvSpPr>
          <p:cNvPr id="6" name="Rounded Rectangle 28">
            <a:extLst>
              <a:ext uri="{FF2B5EF4-FFF2-40B4-BE49-F238E27FC236}">
                <a16:creationId xmlns:a16="http://schemas.microsoft.com/office/drawing/2014/main" id="{3554A656-4A17-684F-9DCB-671C9AFC0155}"/>
              </a:ext>
            </a:extLst>
          </p:cNvPr>
          <p:cNvSpPr/>
          <p:nvPr/>
        </p:nvSpPr>
        <p:spPr>
          <a:xfrm>
            <a:off x="6125023" y="3776182"/>
            <a:ext cx="1689276" cy="231729"/>
          </a:xfrm>
          <a:prstGeom prst="roundRect">
            <a:avLst/>
          </a:prstGeom>
          <a:solidFill>
            <a:srgbClr val="04476D"/>
          </a:solidFill>
          <a:ln>
            <a:solidFill>
              <a:srgbClr val="044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Acute</a:t>
            </a:r>
          </a:p>
        </p:txBody>
      </p:sp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93218B8A-6DDA-0A47-80D9-89E34A230582}"/>
              </a:ext>
            </a:extLst>
          </p:cNvPr>
          <p:cNvSpPr/>
          <p:nvPr/>
        </p:nvSpPr>
        <p:spPr>
          <a:xfrm>
            <a:off x="4302711" y="3776183"/>
            <a:ext cx="1689274" cy="242229"/>
          </a:xfrm>
          <a:prstGeom prst="roundRect">
            <a:avLst/>
          </a:prstGeom>
          <a:solidFill>
            <a:srgbClr val="04476D"/>
          </a:solidFill>
          <a:ln>
            <a:solidFill>
              <a:srgbClr val="044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Healthy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BD4C5075-FD0E-B44C-A367-316FCD64CF71}"/>
              </a:ext>
            </a:extLst>
          </p:cNvPr>
          <p:cNvSpPr/>
          <p:nvPr/>
        </p:nvSpPr>
        <p:spPr>
          <a:xfrm rot="5400000">
            <a:off x="5971016" y="-211804"/>
            <a:ext cx="249968" cy="10989695"/>
          </a:xfrm>
          <a:prstGeom prst="rightBrace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7" rIns="91432" bIns="45717"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Down Arrow Callout 46">
            <a:extLst>
              <a:ext uri="{FF2B5EF4-FFF2-40B4-BE49-F238E27FC236}">
                <a16:creationId xmlns:a16="http://schemas.microsoft.com/office/drawing/2014/main" id="{5FD6CC6D-7124-DE44-8080-1D47B3490FC1}"/>
              </a:ext>
            </a:extLst>
          </p:cNvPr>
          <p:cNvSpPr/>
          <p:nvPr/>
        </p:nvSpPr>
        <p:spPr>
          <a:xfrm>
            <a:off x="4180544" y="3233335"/>
            <a:ext cx="3750819" cy="497095"/>
          </a:xfrm>
          <a:prstGeom prst="downArrowCallou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Medical, Wellness or Psychology Consult</a:t>
            </a: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46F4F7D8-7FCF-CF4C-AEAD-CB64C8FBE15A}"/>
              </a:ext>
            </a:extLst>
          </p:cNvPr>
          <p:cNvSpPr/>
          <p:nvPr/>
        </p:nvSpPr>
        <p:spPr>
          <a:xfrm>
            <a:off x="5200153" y="4087580"/>
            <a:ext cx="3517644" cy="97252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endParaRPr lang="en-US" sz="11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36" indent="-171436">
              <a:buFontTx/>
              <a:buChar char="-"/>
            </a:pPr>
            <a:r>
              <a:rPr lang="en-US"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 OTC medication(s) and deliver, where available</a:t>
            </a:r>
          </a:p>
          <a:p>
            <a:pPr marL="171436" indent="-171436">
              <a:buFontTx/>
              <a:buChar char="-"/>
            </a:pPr>
            <a:r>
              <a:rPr lang="en-US"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 to in-network Specialist</a:t>
            </a:r>
          </a:p>
          <a:p>
            <a:pPr marL="171436" indent="-171436">
              <a:buFontTx/>
              <a:buChar char="-"/>
            </a:pPr>
            <a:r>
              <a:rPr lang="en-US"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 sick leave note, where applicable</a:t>
            </a:r>
          </a:p>
          <a:p>
            <a:pPr marL="171436" indent="-171436">
              <a:buFontTx/>
              <a:buChar char="-"/>
            </a:pPr>
            <a:endParaRPr lang="en-US" sz="11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64">
            <a:extLst>
              <a:ext uri="{FF2B5EF4-FFF2-40B4-BE49-F238E27FC236}">
                <a16:creationId xmlns:a16="http://schemas.microsoft.com/office/drawing/2014/main" id="{F491352B-7845-3042-9BF3-8E0F710D3B73}"/>
              </a:ext>
            </a:extLst>
          </p:cNvPr>
          <p:cNvSpPr/>
          <p:nvPr/>
        </p:nvSpPr>
        <p:spPr>
          <a:xfrm>
            <a:off x="3374431" y="5515994"/>
            <a:ext cx="1881781" cy="46302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Follow-up with Member if required</a:t>
            </a:r>
          </a:p>
        </p:txBody>
      </p:sp>
      <p:sp>
        <p:nvSpPr>
          <p:cNvPr id="12" name="Rounded Rectangle 65">
            <a:extLst>
              <a:ext uri="{FF2B5EF4-FFF2-40B4-BE49-F238E27FC236}">
                <a16:creationId xmlns:a16="http://schemas.microsoft.com/office/drawing/2014/main" id="{BBFF34D4-C8B0-0441-B0AC-DF367A6FDC7D}"/>
              </a:ext>
            </a:extLst>
          </p:cNvPr>
          <p:cNvSpPr/>
          <p:nvPr/>
        </p:nvSpPr>
        <p:spPr>
          <a:xfrm>
            <a:off x="6856412" y="5474412"/>
            <a:ext cx="1881781" cy="46302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Send KPI/Outcome Reports</a:t>
            </a:r>
          </a:p>
        </p:txBody>
      </p:sp>
      <p:sp>
        <p:nvSpPr>
          <p:cNvPr id="13" name="Rounded Rectangle 67">
            <a:extLst>
              <a:ext uri="{FF2B5EF4-FFF2-40B4-BE49-F238E27FC236}">
                <a16:creationId xmlns:a16="http://schemas.microsoft.com/office/drawing/2014/main" id="{2DB205FF-2D24-2046-8257-52A25719F485}"/>
              </a:ext>
            </a:extLst>
          </p:cNvPr>
          <p:cNvSpPr/>
          <p:nvPr/>
        </p:nvSpPr>
        <p:spPr>
          <a:xfrm>
            <a:off x="3377844" y="4083985"/>
            <a:ext cx="1689274" cy="97612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marL="171436" indent="-171436">
              <a:buFontTx/>
              <a:buChar char="-"/>
            </a:pPr>
            <a:r>
              <a:rPr lang="en-US"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customized wellness programs</a:t>
            </a:r>
          </a:p>
          <a:p>
            <a:pPr marL="171436" indent="-171436">
              <a:buFontTx/>
              <a:buChar char="-"/>
            </a:pPr>
            <a:r>
              <a:rPr lang="en-US"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 fitness activity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7C9B36-8ABD-D648-B6B1-2398AD74BD6A}"/>
              </a:ext>
            </a:extLst>
          </p:cNvPr>
          <p:cNvSpPr txBox="1"/>
          <p:nvPr/>
        </p:nvSpPr>
        <p:spPr>
          <a:xfrm>
            <a:off x="98887" y="6381908"/>
            <a:ext cx="1879591" cy="353802"/>
          </a:xfrm>
          <a:prstGeom prst="rect">
            <a:avLst/>
          </a:prstGeom>
          <a:noFill/>
        </p:spPr>
        <p:txBody>
          <a:bodyPr wrap="none" lIns="121780" tIns="60890" rIns="121780" bIns="60890" rtlCol="0">
            <a:spAutoFit/>
          </a:bodyPr>
          <a:lstStyle/>
          <a:p>
            <a:r>
              <a:rPr lang="en-US" sz="15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www.ukchealth.com</a:t>
            </a:r>
            <a:endParaRPr lang="en-US" sz="1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0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1">
            <a:extLst>
              <a:ext uri="{FF2B5EF4-FFF2-40B4-BE49-F238E27FC236}">
                <a16:creationId xmlns:a16="http://schemas.microsoft.com/office/drawing/2014/main" id="{BCC77351-B0AD-D44A-8FFE-606AB15E7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7482348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066856-C1AE-A443-BAA5-325B4511A35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482350" y="2286000"/>
            <a:ext cx="454507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Each registered patient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must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have their own electronic medical record and unique ID number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F1C320-605D-A045-BAE6-29699D8DE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12" y="685800"/>
            <a:ext cx="4808097" cy="1143000"/>
          </a:xfrm>
        </p:spPr>
        <p:txBody>
          <a:bodyPr>
            <a:normAutofit/>
          </a:bodyPr>
          <a:lstStyle/>
          <a:p>
            <a:r>
              <a:rPr lang="en-US" sz="3100" b="1" dirty="0">
                <a:latin typeface="Calibri" panose="020F0502020204030204" pitchFamily="34" charset="0"/>
                <a:cs typeface="Calibri" panose="020F0502020204030204" pitchFamily="34" charset="0"/>
              </a:rPr>
              <a:t>Electronic Medical </a:t>
            </a:r>
            <a:br>
              <a:rPr lang="en-US" sz="31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b="1" dirty="0">
                <a:latin typeface="Calibri" panose="020F0502020204030204" pitchFamily="34" charset="0"/>
                <a:cs typeface="Calibri" panose="020F0502020204030204" pitchFamily="34" charset="0"/>
              </a:rPr>
              <a:t>Records System</a:t>
            </a:r>
          </a:p>
        </p:txBody>
      </p:sp>
    </p:spTree>
    <p:extLst>
      <p:ext uri="{BB962C8B-B14F-4D97-AF65-F5344CB8AC3E}">
        <p14:creationId xmlns:p14="http://schemas.microsoft.com/office/powerpoint/2010/main" val="349673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ECFDF-4E34-584E-92C0-66D38B8D3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Telemedicine Service Impact and Benefits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0E1CF-4746-664E-BFED-05ED42210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Telemedicine can plug the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resource gap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address any lack of doctors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Telemedicine call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will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the patient to doctor ratio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importantly improve health outcomes of patients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High-quality healthcare will be made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easily accessible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where a mobile phone or internet is available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Remote access means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chance of a patient catching a new illness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due to reduced exposure to other patients (especially COVID-19)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EB796B-5076-8D4A-A199-2048DDACFF0F}"/>
              </a:ext>
            </a:extLst>
          </p:cNvPr>
          <p:cNvSpPr txBox="1"/>
          <p:nvPr/>
        </p:nvSpPr>
        <p:spPr>
          <a:xfrm>
            <a:off x="98887" y="6381908"/>
            <a:ext cx="1879591" cy="353802"/>
          </a:xfrm>
          <a:prstGeom prst="rect">
            <a:avLst/>
          </a:prstGeom>
          <a:noFill/>
        </p:spPr>
        <p:txBody>
          <a:bodyPr wrap="none" lIns="121780" tIns="60890" rIns="121780" bIns="60890" rtlCol="0">
            <a:spAutoFit/>
          </a:bodyPr>
          <a:lstStyle/>
          <a:p>
            <a:r>
              <a:rPr lang="en-US" sz="15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www.ukchealth.com</a:t>
            </a:r>
            <a:endParaRPr lang="en-US" sz="1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ECFDF-4E34-584E-92C0-66D38B8D3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Telemedicine Service Impact and Benefits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0E1CF-4746-664E-BFED-05ED42210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Telemedicine can reduce face-to-face medical consultation, which could subsequently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costs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Telemedicine will reduce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unnecessary non-urgent ER visits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Patients can communicate with the healthcare team without the need to travel, thereby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saving money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or taking a day off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EB796B-5076-8D4A-A199-2048DDACFF0F}"/>
              </a:ext>
            </a:extLst>
          </p:cNvPr>
          <p:cNvSpPr txBox="1"/>
          <p:nvPr/>
        </p:nvSpPr>
        <p:spPr>
          <a:xfrm>
            <a:off x="98887" y="6381908"/>
            <a:ext cx="1879591" cy="353802"/>
          </a:xfrm>
          <a:prstGeom prst="rect">
            <a:avLst/>
          </a:prstGeom>
          <a:noFill/>
        </p:spPr>
        <p:txBody>
          <a:bodyPr wrap="none" lIns="121780" tIns="60890" rIns="121780" bIns="60890" rtlCol="0">
            <a:spAutoFit/>
          </a:bodyPr>
          <a:lstStyle/>
          <a:p>
            <a:r>
              <a:rPr lang="en-US" sz="15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www.ukchealth.com</a:t>
            </a:r>
            <a:endParaRPr lang="en-US" sz="1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64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on-pride.jpg">
            <a:extLst>
              <a:ext uri="{FF2B5EF4-FFF2-40B4-BE49-F238E27FC236}">
                <a16:creationId xmlns:a16="http://schemas.microsoft.com/office/drawing/2014/main" id="{15CD6FB6-7136-8B4F-99F9-3B5D4705B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9"/>
            <a:ext cx="1217136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C517D5-303F-5349-B698-4775FA43A3A2}"/>
              </a:ext>
            </a:extLst>
          </p:cNvPr>
          <p:cNvSpPr/>
          <p:nvPr/>
        </p:nvSpPr>
        <p:spPr>
          <a:xfrm>
            <a:off x="1446212" y="5486400"/>
            <a:ext cx="93619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1025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Partnership Will Make a Difference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00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d1732869a865244c2512bae18f2ec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94" y="0"/>
            <a:ext cx="122030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7412" y="3429000"/>
            <a:ext cx="7348478" cy="1143000"/>
          </a:xfrm>
        </p:spPr>
        <p:txBody>
          <a:bodyPr>
            <a:noAutofit/>
          </a:bodyPr>
          <a:lstStyle/>
          <a:p>
            <a:br>
              <a:rPr lang="en-GB" sz="8000" b="1" dirty="0"/>
            </a:br>
            <a:br>
              <a:rPr lang="en-GB" sz="6000" b="1" dirty="0"/>
            </a:br>
            <a:r>
              <a:rPr lang="en-US" sz="6700" b="1" dirty="0"/>
              <a:t>Thank You</a:t>
            </a:r>
            <a:br>
              <a:rPr lang="en-GB" sz="6000" b="1" dirty="0"/>
            </a:b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02405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443615-AB8B-6446-BBD5-13EBE822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UKC Health Vision and Mission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7410F-B5FC-7B4D-B79E-2D0A29BBC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Vision: To be an outstanding and trusted entity in the delivery of healthcare to patients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Mission: To use technology and medical innovation to address gaps in the delivery of primary healthcare</a:t>
            </a:r>
          </a:p>
          <a:p>
            <a:pPr marL="0" lv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7E9B44-C536-504A-A83E-89EB66540B75}"/>
              </a:ext>
            </a:extLst>
          </p:cNvPr>
          <p:cNvSpPr txBox="1"/>
          <p:nvPr/>
        </p:nvSpPr>
        <p:spPr>
          <a:xfrm>
            <a:off x="98887" y="6381908"/>
            <a:ext cx="1879591" cy="353802"/>
          </a:xfrm>
          <a:prstGeom prst="rect">
            <a:avLst/>
          </a:prstGeom>
          <a:noFill/>
        </p:spPr>
        <p:txBody>
          <a:bodyPr wrap="none" lIns="121780" tIns="60890" rIns="121780" bIns="60890" rtlCol="0">
            <a:spAutoFit/>
          </a:bodyPr>
          <a:lstStyle/>
          <a:p>
            <a:r>
              <a:rPr lang="en-US" sz="15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www.ukchealth.com</a:t>
            </a:r>
            <a:endParaRPr lang="en-US" sz="1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6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-Shot-2018-01-22-at-3.01.05-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" y="0"/>
            <a:ext cx="121713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577" y="274639"/>
            <a:ext cx="10954227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Telemedicine.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311" y="1600204"/>
            <a:ext cx="3800517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Telemedicine is the diagnosis and treatment of a patient by means of telecommunications technology e.g. a mobile phone or tablet</a:t>
            </a:r>
          </a:p>
          <a:p>
            <a:pPr lvl="1"/>
            <a:endParaRPr lang="en-US" sz="31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1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8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ettyImages-1195433921_hero-1024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" y="0"/>
            <a:ext cx="12171363" cy="68345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661" y="214387"/>
            <a:ext cx="4428264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Telepyschology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What is it?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Telepsychology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refers to the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usage of psychology services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delivered via voice or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video conferencing.</a:t>
            </a:r>
          </a:p>
        </p:txBody>
      </p:sp>
    </p:spTree>
    <p:extLst>
      <p:ext uri="{BB962C8B-B14F-4D97-AF65-F5344CB8AC3E}">
        <p14:creationId xmlns:p14="http://schemas.microsoft.com/office/powerpoint/2010/main" val="23416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C32DA-0E3A-D140-A009-977FC7E88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“</a:t>
            </a:r>
            <a:r>
              <a:rPr lang="en-GB" b="1" i="1" dirty="0"/>
              <a:t>Disruptive technology </a:t>
            </a:r>
            <a:r>
              <a:rPr lang="en-GB" i="1" dirty="0"/>
              <a:t>is the technology that affects the normal operation of a market or an industry. It displaces a well-established product or technology, creating a new industry or market”.</a:t>
            </a:r>
          </a:p>
          <a:p>
            <a:pPr marL="0" indent="0" algn="r">
              <a:buNone/>
            </a:pPr>
            <a:r>
              <a:rPr lang="en-GB" i="1" dirty="0"/>
              <a:t>Professor Clayton M. Christensen,                                                                    Harvard Business School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7185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tflix Logo | Symbol, History, PNG (3840*2160)">
            <a:extLst>
              <a:ext uri="{FF2B5EF4-FFF2-40B4-BE49-F238E27FC236}">
                <a16:creationId xmlns:a16="http://schemas.microsoft.com/office/drawing/2014/main" id="{FA9604D5-9EDF-6E44-8522-A9C6C10ED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836" y="4178808"/>
            <a:ext cx="3276600" cy="183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F4D90D1-02FB-EF4E-B5E8-5A9BCD39F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2" y="930484"/>
            <a:ext cx="3898900" cy="136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irbnb Logo - PNG and Vector - Logo Download">
            <a:extLst>
              <a:ext uri="{FF2B5EF4-FFF2-40B4-BE49-F238E27FC236}">
                <a16:creationId xmlns:a16="http://schemas.microsoft.com/office/drawing/2014/main" id="{6CB8B339-8F12-384D-BF12-0A3303EE0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2" y="14097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tcoin Logo Currency - Free vector graphic on Pixabay">
            <a:extLst>
              <a:ext uri="{FF2B5EF4-FFF2-40B4-BE49-F238E27FC236}">
                <a16:creationId xmlns:a16="http://schemas.microsoft.com/office/drawing/2014/main" id="{0DA2F544-4AC7-264E-B3AE-6F3FD3B2A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2" y="3543300"/>
            <a:ext cx="3505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FCC1DB-6D50-EB46-AC3B-8554FCAF21D2}"/>
              </a:ext>
            </a:extLst>
          </p:cNvPr>
          <p:cNvSpPr txBox="1"/>
          <p:nvPr/>
        </p:nvSpPr>
        <p:spPr>
          <a:xfrm>
            <a:off x="308799" y="309749"/>
            <a:ext cx="592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Disruptive Technology Examples</a:t>
            </a:r>
          </a:p>
        </p:txBody>
      </p:sp>
    </p:spTree>
    <p:extLst>
      <p:ext uri="{BB962C8B-B14F-4D97-AF65-F5344CB8AC3E}">
        <p14:creationId xmlns:p14="http://schemas.microsoft.com/office/powerpoint/2010/main" val="415198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20200423-WA0007.jpg">
            <a:extLst>
              <a:ext uri="{FF2B5EF4-FFF2-40B4-BE49-F238E27FC236}">
                <a16:creationId xmlns:a16="http://schemas.microsoft.com/office/drawing/2014/main" id="{94B2423F-0DF9-9B45-8DF8-3B978E572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12171362" cy="68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3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5409E2-726A-2E4A-8942-02D019C11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14" y="2057400"/>
            <a:ext cx="10216398" cy="1752600"/>
          </a:xfrm>
        </p:spPr>
        <p:txBody>
          <a:bodyPr>
            <a:normAutofit fontScale="90000"/>
          </a:bodyPr>
          <a:lstStyle/>
          <a:p>
            <a:r>
              <a:rPr lang="en-US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‘Almost 75% of all doctor, urgent care, and ER visits are either unnecessary or could be handled safely and effectively over the phone or video’.</a:t>
            </a:r>
            <a:b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American Medical Association</a:t>
            </a:r>
          </a:p>
        </p:txBody>
      </p:sp>
      <p:pic>
        <p:nvPicPr>
          <p:cNvPr id="7" name="Picture 6" descr="download.png">
            <a:extLst>
              <a:ext uri="{FF2B5EF4-FFF2-40B4-BE49-F238E27FC236}">
                <a16:creationId xmlns:a16="http://schemas.microsoft.com/office/drawing/2014/main" id="{3CC256EF-49E2-FF40-818E-5423A78E8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2" y="4169894"/>
            <a:ext cx="2647550" cy="14689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96D126-5039-7842-82DA-5780B061D89D}"/>
              </a:ext>
            </a:extLst>
          </p:cNvPr>
          <p:cNvSpPr txBox="1"/>
          <p:nvPr/>
        </p:nvSpPr>
        <p:spPr>
          <a:xfrm>
            <a:off x="98887" y="6381908"/>
            <a:ext cx="1879591" cy="353802"/>
          </a:xfrm>
          <a:prstGeom prst="rect">
            <a:avLst/>
          </a:prstGeom>
          <a:noFill/>
        </p:spPr>
        <p:txBody>
          <a:bodyPr wrap="none" lIns="121780" tIns="60890" rIns="121780" bIns="60890" rtlCol="0">
            <a:spAutoFit/>
          </a:bodyPr>
          <a:lstStyle/>
          <a:p>
            <a:r>
              <a:rPr lang="en-US" sz="15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www.ukchealth.com</a:t>
            </a:r>
            <a:endParaRPr lang="en-US" sz="1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2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88909A-5203-054A-8CC5-48C7A0C32B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How Does it Work?</a:t>
            </a:r>
            <a:br>
              <a:rPr lang="en-US" b="1"/>
            </a:br>
            <a:endParaRPr lang="en-US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B3BF69-3EDD-B549-9FAE-DAC3FBC54FC2}"/>
              </a:ext>
            </a:extLst>
          </p:cNvPr>
          <p:cNvSpPr txBox="1"/>
          <p:nvPr/>
        </p:nvSpPr>
        <p:spPr>
          <a:xfrm>
            <a:off x="98887" y="6381908"/>
            <a:ext cx="1879591" cy="353802"/>
          </a:xfrm>
          <a:prstGeom prst="rect">
            <a:avLst/>
          </a:prstGeom>
          <a:noFill/>
        </p:spPr>
        <p:txBody>
          <a:bodyPr wrap="none" lIns="121780" tIns="60890" rIns="121780" bIns="60890" rtlCol="0">
            <a:spAutoFit/>
          </a:bodyPr>
          <a:lstStyle/>
          <a:p>
            <a:r>
              <a:rPr lang="en-US" sz="15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www.ukchealth.com</a:t>
            </a:r>
            <a:endParaRPr lang="en-US" sz="1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5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f02895261_win32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tf02895261_win32.potx</Template>
  <TotalTime>8515</TotalTime>
  <Words>705</Words>
  <Application>Microsoft Office PowerPoint</Application>
  <PresentationFormat>Custom</PresentationFormat>
  <Paragraphs>156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Corbel</vt:lpstr>
      <vt:lpstr>Franklin Gothic Book</vt:lpstr>
      <vt:lpstr>Franklin Gothic Demi</vt:lpstr>
      <vt:lpstr>tf02895261_win32</vt:lpstr>
      <vt:lpstr>Operation Grassroots:  Improving Healthcare Access to Local Communities </vt:lpstr>
      <vt:lpstr>UKC Health Vision and Mission</vt:lpstr>
      <vt:lpstr>Telemedicine.  What is it?</vt:lpstr>
      <vt:lpstr>PowerPoint Presentation</vt:lpstr>
      <vt:lpstr>PowerPoint Presentation</vt:lpstr>
      <vt:lpstr>PowerPoint Presentation</vt:lpstr>
      <vt:lpstr>PowerPoint Presentation</vt:lpstr>
      <vt:lpstr>‘Almost 75% of all doctor, urgent care, and ER visits are either unnecessary or could be handled safely and effectively over the phone or video’.                                             American Medical Association</vt:lpstr>
      <vt:lpstr>How Does it Work? </vt:lpstr>
      <vt:lpstr> Key Features to Consider for a  Telemedicine Service</vt:lpstr>
      <vt:lpstr>Conditions That Can Be Manage Telephonically</vt:lpstr>
      <vt:lpstr>Patient Registration Requirements </vt:lpstr>
      <vt:lpstr>‘Call-a-Doctor’ Workflow </vt:lpstr>
      <vt:lpstr>Electronic Medical  Records System</vt:lpstr>
      <vt:lpstr>Telemedicine Service Impact and Benefits </vt:lpstr>
      <vt:lpstr>Telemedicine Service Impact and Benefits </vt:lpstr>
      <vt:lpstr>PowerPoint Presentation</vt:lpstr>
      <vt:lpstr>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cp:lastModifiedBy>GS</cp:lastModifiedBy>
  <cp:revision>91</cp:revision>
  <dcterms:created xsi:type="dcterms:W3CDTF">2012-05-08T00:12:49Z</dcterms:created>
  <dcterms:modified xsi:type="dcterms:W3CDTF">2021-09-03T13:38:43Z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