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80" r:id="rId3"/>
    <p:sldId id="281" r:id="rId4"/>
    <p:sldId id="271" r:id="rId5"/>
    <p:sldId id="286" r:id="rId6"/>
    <p:sldId id="283" r:id="rId7"/>
    <p:sldId id="287" r:id="rId8"/>
    <p:sldId id="279" r:id="rId9"/>
    <p:sldId id="288" r:id="rId10"/>
    <p:sldId id="289" r:id="rId11"/>
    <p:sldId id="284" r:id="rId12"/>
    <p:sldId id="290" r:id="rId13"/>
    <p:sldId id="285" r:id="rId14"/>
    <p:sldId id="291" r:id="rId15"/>
    <p:sldId id="292" r:id="rId16"/>
    <p:sldId id="293" r:id="rId17"/>
    <p:sldId id="274" r:id="rId18"/>
    <p:sldId id="268" r:id="rId19"/>
    <p:sldId id="294" r:id="rId20"/>
    <p:sldId id="277" r:id="rId21"/>
    <p:sldId id="273" r:id="rId22"/>
    <p:sldId id="265" r:id="rId23"/>
    <p:sldId id="264" r:id="rId24"/>
    <p:sldId id="295" r:id="rId25"/>
    <p:sldId id="296" r:id="rId26"/>
    <p:sldId id="297" r:id="rId27"/>
    <p:sldId id="27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81" d="100"/>
          <a:sy n="81" d="100"/>
        </p:scale>
        <p:origin x="-258" y="21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54E619-AA44-4FF6-BB52-92893BB25CA9}" type="datetimeFigureOut">
              <a:rPr lang="en-US" smtClean="0"/>
              <a:t>5/26/2021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77F41-F305-4618-AD08-BF59E4DBCCB5}" type="slidenum">
              <a:rPr lang="en-US" smtClean="0"/>
              <a:t>‹#›</a:t>
            </a:fld>
            <a:endParaRPr lang="en-US"/>
          </a:p>
        </p:txBody>
      </p:sp>
    </p:spTree>
    <p:extLst>
      <p:ext uri="{BB962C8B-B14F-4D97-AF65-F5344CB8AC3E}">
        <p14:creationId xmlns:p14="http://schemas.microsoft.com/office/powerpoint/2010/main" val="4001740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54E619-AA44-4FF6-BB52-92893BB25CA9}" type="datetimeFigureOut">
              <a:rPr lang="en-US" smtClean="0"/>
              <a:t>5/26/2021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77F41-F305-4618-AD08-BF59E4DBCCB5}" type="slidenum">
              <a:rPr lang="en-US" smtClean="0"/>
              <a:t>‹#›</a:t>
            </a:fld>
            <a:endParaRPr lang="en-US"/>
          </a:p>
        </p:txBody>
      </p:sp>
    </p:spTree>
    <p:extLst>
      <p:ext uri="{BB962C8B-B14F-4D97-AF65-F5344CB8AC3E}">
        <p14:creationId xmlns:p14="http://schemas.microsoft.com/office/powerpoint/2010/main" val="3858405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54E619-AA44-4FF6-BB52-92893BB25CA9}" type="datetimeFigureOut">
              <a:rPr lang="en-US" smtClean="0"/>
              <a:t>5/26/2021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77F41-F305-4618-AD08-BF59E4DBCCB5}" type="slidenum">
              <a:rPr lang="en-US" smtClean="0"/>
              <a:t>‹#›</a:t>
            </a:fld>
            <a:endParaRPr lang="en-US"/>
          </a:p>
        </p:txBody>
      </p:sp>
    </p:spTree>
    <p:extLst>
      <p:ext uri="{BB962C8B-B14F-4D97-AF65-F5344CB8AC3E}">
        <p14:creationId xmlns:p14="http://schemas.microsoft.com/office/powerpoint/2010/main" val="403979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54E619-AA44-4FF6-BB52-92893BB25CA9}" type="datetimeFigureOut">
              <a:rPr lang="en-US" smtClean="0"/>
              <a:t>5/26/2021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77F41-F305-4618-AD08-BF59E4DBCCB5}" type="slidenum">
              <a:rPr lang="en-US" smtClean="0"/>
              <a:t>‹#›</a:t>
            </a:fld>
            <a:endParaRPr lang="en-US"/>
          </a:p>
        </p:txBody>
      </p:sp>
    </p:spTree>
    <p:extLst>
      <p:ext uri="{BB962C8B-B14F-4D97-AF65-F5344CB8AC3E}">
        <p14:creationId xmlns:p14="http://schemas.microsoft.com/office/powerpoint/2010/main" val="278192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154E619-AA44-4FF6-BB52-92893BB25CA9}" type="datetimeFigureOut">
              <a:rPr lang="en-US" smtClean="0"/>
              <a:t>5/26/2021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77F41-F305-4618-AD08-BF59E4DBCCB5}" type="slidenum">
              <a:rPr lang="en-US" smtClean="0"/>
              <a:t>‹#›</a:t>
            </a:fld>
            <a:endParaRPr lang="en-US"/>
          </a:p>
        </p:txBody>
      </p:sp>
    </p:spTree>
    <p:extLst>
      <p:ext uri="{BB962C8B-B14F-4D97-AF65-F5344CB8AC3E}">
        <p14:creationId xmlns:p14="http://schemas.microsoft.com/office/powerpoint/2010/main" val="2044855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54E619-AA44-4FF6-BB52-92893BB25CA9}" type="datetimeFigureOut">
              <a:rPr lang="en-US" smtClean="0"/>
              <a:t>5/26/2021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D77F41-F305-4618-AD08-BF59E4DBCCB5}" type="slidenum">
              <a:rPr lang="en-US" smtClean="0"/>
              <a:t>‹#›</a:t>
            </a:fld>
            <a:endParaRPr lang="en-US"/>
          </a:p>
        </p:txBody>
      </p:sp>
    </p:spTree>
    <p:extLst>
      <p:ext uri="{BB962C8B-B14F-4D97-AF65-F5344CB8AC3E}">
        <p14:creationId xmlns:p14="http://schemas.microsoft.com/office/powerpoint/2010/main" val="3870189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54E619-AA44-4FF6-BB52-92893BB25CA9}" type="datetimeFigureOut">
              <a:rPr lang="en-US" smtClean="0"/>
              <a:t>5/26/2021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D77F41-F305-4618-AD08-BF59E4DBCCB5}" type="slidenum">
              <a:rPr lang="en-US" smtClean="0"/>
              <a:t>‹#›</a:t>
            </a:fld>
            <a:endParaRPr lang="en-US"/>
          </a:p>
        </p:txBody>
      </p:sp>
    </p:spTree>
    <p:extLst>
      <p:ext uri="{BB962C8B-B14F-4D97-AF65-F5344CB8AC3E}">
        <p14:creationId xmlns:p14="http://schemas.microsoft.com/office/powerpoint/2010/main" val="3622901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54E619-AA44-4FF6-BB52-92893BB25CA9}" type="datetimeFigureOut">
              <a:rPr lang="en-US" smtClean="0"/>
              <a:t>5/26/2021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D77F41-F305-4618-AD08-BF59E4DBCCB5}" type="slidenum">
              <a:rPr lang="en-US" smtClean="0"/>
              <a:t>‹#›</a:t>
            </a:fld>
            <a:endParaRPr lang="en-US"/>
          </a:p>
        </p:txBody>
      </p:sp>
    </p:spTree>
    <p:extLst>
      <p:ext uri="{BB962C8B-B14F-4D97-AF65-F5344CB8AC3E}">
        <p14:creationId xmlns:p14="http://schemas.microsoft.com/office/powerpoint/2010/main" val="1792262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54E619-AA44-4FF6-BB52-92893BB25CA9}" type="datetimeFigureOut">
              <a:rPr lang="en-US" smtClean="0"/>
              <a:t>5/26/2021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D77F41-F305-4618-AD08-BF59E4DBCCB5}" type="slidenum">
              <a:rPr lang="en-US" smtClean="0"/>
              <a:t>‹#›</a:t>
            </a:fld>
            <a:endParaRPr lang="en-US"/>
          </a:p>
        </p:txBody>
      </p:sp>
    </p:spTree>
    <p:extLst>
      <p:ext uri="{BB962C8B-B14F-4D97-AF65-F5344CB8AC3E}">
        <p14:creationId xmlns:p14="http://schemas.microsoft.com/office/powerpoint/2010/main" val="1791008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154E619-AA44-4FF6-BB52-92893BB25CA9}" type="datetimeFigureOut">
              <a:rPr lang="en-US" smtClean="0"/>
              <a:t>5/26/2021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D77F41-F305-4618-AD08-BF59E4DBCCB5}" type="slidenum">
              <a:rPr lang="en-US" smtClean="0"/>
              <a:t>‹#›</a:t>
            </a:fld>
            <a:endParaRPr lang="en-US"/>
          </a:p>
        </p:txBody>
      </p:sp>
    </p:spTree>
    <p:extLst>
      <p:ext uri="{BB962C8B-B14F-4D97-AF65-F5344CB8AC3E}">
        <p14:creationId xmlns:p14="http://schemas.microsoft.com/office/powerpoint/2010/main" val="369908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154E619-AA44-4FF6-BB52-92893BB25CA9}" type="datetimeFigureOut">
              <a:rPr lang="en-US" smtClean="0"/>
              <a:t>5/26/2021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D77F41-F305-4618-AD08-BF59E4DBCCB5}" type="slidenum">
              <a:rPr lang="en-US" smtClean="0"/>
              <a:t>‹#›</a:t>
            </a:fld>
            <a:endParaRPr lang="en-US"/>
          </a:p>
        </p:txBody>
      </p:sp>
    </p:spTree>
    <p:extLst>
      <p:ext uri="{BB962C8B-B14F-4D97-AF65-F5344CB8AC3E}">
        <p14:creationId xmlns:p14="http://schemas.microsoft.com/office/powerpoint/2010/main" val="1086304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54E619-AA44-4FF6-BB52-92893BB25CA9}" type="datetimeFigureOut">
              <a:rPr lang="en-US" smtClean="0"/>
              <a:t>5/26/2021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D77F41-F305-4618-AD08-BF59E4DBCCB5}" type="slidenum">
              <a:rPr lang="en-US" smtClean="0"/>
              <a:t>‹#›</a:t>
            </a:fld>
            <a:endParaRPr lang="en-US"/>
          </a:p>
        </p:txBody>
      </p:sp>
    </p:spTree>
    <p:extLst>
      <p:ext uri="{BB962C8B-B14F-4D97-AF65-F5344CB8AC3E}">
        <p14:creationId xmlns:p14="http://schemas.microsoft.com/office/powerpoint/2010/main" val="816594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ng.boell.org/en/2021/03/01/improving-functionality-primary-healthcare-centers-nigeria"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5732" y="489992"/>
            <a:ext cx="4359442" cy="3741654"/>
          </a:xfrm>
          <a:ln>
            <a:solidFill>
              <a:srgbClr val="66FF33"/>
            </a:solidFill>
          </a:ln>
        </p:spPr>
        <p:txBody>
          <a:bodyPr>
            <a:normAutofit/>
          </a:bodyPr>
          <a:lstStyle/>
          <a:p>
            <a:pPr algn="ctr"/>
            <a:r>
              <a:rPr lang="en-US" b="1" dirty="0"/>
              <a:t>Public Policy and Healthcare </a:t>
            </a:r>
            <a:r>
              <a:rPr lang="en-US" b="1" dirty="0" smtClean="0"/>
              <a:t>Electrification in Nigeria</a:t>
            </a:r>
            <a:endParaRPr lang="en-US" dirty="0"/>
          </a:p>
        </p:txBody>
      </p:sp>
      <p:pic>
        <p:nvPicPr>
          <p:cNvPr id="4" name="Picture 3"/>
          <p:cNvPicPr>
            <a:picLocks noChangeAspect="1"/>
          </p:cNvPicPr>
          <p:nvPr/>
        </p:nvPicPr>
        <p:blipFill>
          <a:blip r:embed="rId2"/>
          <a:stretch>
            <a:fillRect/>
          </a:stretch>
        </p:blipFill>
        <p:spPr>
          <a:xfrm>
            <a:off x="0" y="0"/>
            <a:ext cx="6994358" cy="6857056"/>
          </a:xfrm>
          <a:prstGeom prst="rect">
            <a:avLst/>
          </a:prstGeom>
        </p:spPr>
      </p:pic>
      <p:pic>
        <p:nvPicPr>
          <p:cNvPr id="5" name="Picture 4"/>
          <p:cNvPicPr>
            <a:picLocks noChangeAspect="1"/>
          </p:cNvPicPr>
          <p:nvPr/>
        </p:nvPicPr>
        <p:blipFill rotWithShape="1">
          <a:blip r:embed="rId3"/>
          <a:srcRect l="49206" t="18131"/>
          <a:stretch/>
        </p:blipFill>
        <p:spPr>
          <a:xfrm>
            <a:off x="8827242" y="5025081"/>
            <a:ext cx="3112577" cy="921902"/>
          </a:xfrm>
          <a:prstGeom prst="rect">
            <a:avLst/>
          </a:prstGeom>
          <a:solidFill>
            <a:schemeClr val="bg1"/>
          </a:solidFill>
          <a:ln>
            <a:solidFill>
              <a:srgbClr val="66FF33"/>
            </a:solidFill>
          </a:ln>
        </p:spPr>
      </p:pic>
      <p:sp>
        <p:nvSpPr>
          <p:cNvPr id="6" name="TextBox 5"/>
          <p:cNvSpPr txBox="1"/>
          <p:nvPr/>
        </p:nvSpPr>
        <p:spPr>
          <a:xfrm>
            <a:off x="9615453" y="4720281"/>
            <a:ext cx="409536" cy="369332"/>
          </a:xfrm>
          <a:prstGeom prst="rect">
            <a:avLst/>
          </a:prstGeom>
          <a:noFill/>
        </p:spPr>
        <p:txBody>
          <a:bodyPr wrap="none" rtlCol="0">
            <a:spAutoFit/>
          </a:bodyPr>
          <a:lstStyle/>
          <a:p>
            <a:r>
              <a:rPr lang="en-US" dirty="0" smtClean="0"/>
              <a:t>by</a:t>
            </a:r>
            <a:endParaRPr lang="en-US" dirty="0"/>
          </a:p>
        </p:txBody>
      </p:sp>
      <p:sp>
        <p:nvSpPr>
          <p:cNvPr id="9" name="Rectangle 8"/>
          <p:cNvSpPr/>
          <p:nvPr/>
        </p:nvSpPr>
        <p:spPr>
          <a:xfrm>
            <a:off x="8635856" y="5603787"/>
            <a:ext cx="137008" cy="187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7198307" y="5025081"/>
            <a:ext cx="1619476" cy="921902"/>
          </a:xfrm>
          <a:prstGeom prst="rect">
            <a:avLst/>
          </a:prstGeom>
          <a:solidFill>
            <a:schemeClr val="bg1"/>
          </a:solidFill>
        </p:spPr>
      </p:pic>
    </p:spTree>
    <p:extLst>
      <p:ext uri="{BB962C8B-B14F-4D97-AF65-F5344CB8AC3E}">
        <p14:creationId xmlns:p14="http://schemas.microsoft.com/office/powerpoint/2010/main" val="624272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12192000" cy="6823248"/>
          </a:xfrm>
          <a:prstGeom prst="rect">
            <a:avLst/>
          </a:prstGeom>
        </p:spPr>
      </p:pic>
    </p:spTree>
    <p:extLst>
      <p:ext uri="{BB962C8B-B14F-4D97-AF65-F5344CB8AC3E}">
        <p14:creationId xmlns:p14="http://schemas.microsoft.com/office/powerpoint/2010/main" val="1280490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078"/>
            <a:ext cx="10515600" cy="1325563"/>
          </a:xfrm>
        </p:spPr>
        <p:txBody>
          <a:bodyPr>
            <a:normAutofit/>
          </a:bodyPr>
          <a:lstStyle/>
          <a:p>
            <a:r>
              <a:rPr lang="en-US" sz="2800" b="1" dirty="0"/>
              <a:t>The National Health Act 2014 (NHA, 2014) and its Basic Health Care Provision Fund (BHCPF) Guidelines (2016) </a:t>
            </a:r>
            <a:endParaRPr lang="en-US" sz="2800" dirty="0"/>
          </a:p>
        </p:txBody>
      </p:sp>
      <p:pic>
        <p:nvPicPr>
          <p:cNvPr id="4" name="Picture 3"/>
          <p:cNvPicPr>
            <a:picLocks noChangeAspect="1"/>
          </p:cNvPicPr>
          <p:nvPr/>
        </p:nvPicPr>
        <p:blipFill>
          <a:blip r:embed="rId2"/>
          <a:stretch>
            <a:fillRect/>
          </a:stretch>
        </p:blipFill>
        <p:spPr>
          <a:xfrm>
            <a:off x="0" y="2037930"/>
            <a:ext cx="3820058" cy="2429214"/>
          </a:xfrm>
          <a:prstGeom prst="rect">
            <a:avLst/>
          </a:prstGeom>
        </p:spPr>
      </p:pic>
      <p:sp>
        <p:nvSpPr>
          <p:cNvPr id="5" name="Rectangle 4"/>
          <p:cNvSpPr/>
          <p:nvPr/>
        </p:nvSpPr>
        <p:spPr>
          <a:xfrm>
            <a:off x="3820058" y="1418641"/>
            <a:ext cx="8019015" cy="4801314"/>
          </a:xfrm>
          <a:prstGeom prst="rect">
            <a:avLst/>
          </a:prstGeom>
        </p:spPr>
        <p:txBody>
          <a:bodyPr wrap="square">
            <a:spAutoFit/>
          </a:bodyPr>
          <a:lstStyle/>
          <a:p>
            <a:pPr algn="just"/>
            <a:r>
              <a:rPr lang="en-US" dirty="0">
                <a:solidFill>
                  <a:srgbClr val="000000"/>
                </a:solidFill>
                <a:latin typeface="Arial" panose="020B0604020202020204" pitchFamily="34" charset="0"/>
              </a:rPr>
              <a:t>The National Health Act was signed into law on 31</a:t>
            </a:r>
            <a:r>
              <a:rPr lang="en-US" sz="1100" dirty="0">
                <a:solidFill>
                  <a:srgbClr val="000000"/>
                </a:solidFill>
                <a:latin typeface="Arial" panose="020B0604020202020204" pitchFamily="34" charset="0"/>
              </a:rPr>
              <a:t>st </a:t>
            </a:r>
            <a:r>
              <a:rPr lang="en-US" dirty="0">
                <a:solidFill>
                  <a:srgbClr val="000000"/>
                </a:solidFill>
                <a:latin typeface="Arial" panose="020B0604020202020204" pitchFamily="34" charset="0"/>
              </a:rPr>
              <a:t>October 2014. </a:t>
            </a:r>
            <a:endParaRPr lang="en-US" dirty="0" smtClean="0">
              <a:solidFill>
                <a:srgbClr val="000000"/>
              </a:solidFill>
              <a:latin typeface="Arial" panose="020B0604020202020204" pitchFamily="34" charset="0"/>
            </a:endParaRPr>
          </a:p>
          <a:p>
            <a:pPr algn="just"/>
            <a:r>
              <a:rPr lang="en-US" dirty="0" smtClean="0">
                <a:solidFill>
                  <a:srgbClr val="000000"/>
                </a:solidFill>
                <a:latin typeface="Arial" panose="020B0604020202020204" pitchFamily="34" charset="0"/>
              </a:rPr>
              <a:t>The </a:t>
            </a:r>
            <a:r>
              <a:rPr lang="en-US" dirty="0">
                <a:solidFill>
                  <a:srgbClr val="000000"/>
                </a:solidFill>
                <a:latin typeface="Arial" panose="020B0604020202020204" pitchFamily="34" charset="0"/>
              </a:rPr>
              <a:t>Act provides a legal framework for the regulation, development and management of a national health system in Nigeria. It sets out a minimum package of essential health services for all citizens in the country. </a:t>
            </a:r>
            <a:endParaRPr lang="en-US" dirty="0" smtClean="0">
              <a:solidFill>
                <a:srgbClr val="000000"/>
              </a:solidFill>
              <a:latin typeface="Arial" panose="020B0604020202020204" pitchFamily="34" charset="0"/>
            </a:endParaRPr>
          </a:p>
          <a:p>
            <a:pPr algn="just"/>
            <a:endParaRPr lang="en-US" dirty="0">
              <a:solidFill>
                <a:srgbClr val="000000"/>
              </a:solidFill>
              <a:latin typeface="Arial" panose="020B0604020202020204" pitchFamily="34" charset="0"/>
            </a:endParaRPr>
          </a:p>
          <a:p>
            <a:pPr algn="just"/>
            <a:r>
              <a:rPr lang="en-US" dirty="0" smtClean="0">
                <a:solidFill>
                  <a:srgbClr val="000000"/>
                </a:solidFill>
                <a:latin typeface="Arial" panose="020B0604020202020204" pitchFamily="34" charset="0"/>
              </a:rPr>
              <a:t>A </a:t>
            </a:r>
            <a:r>
              <a:rPr lang="en-US" dirty="0">
                <a:solidFill>
                  <a:srgbClr val="000000"/>
                </a:solidFill>
                <a:latin typeface="Arial" panose="020B0604020202020204" pitchFamily="34" charset="0"/>
              </a:rPr>
              <a:t>key component of the Act was the establishment of the </a:t>
            </a:r>
            <a:r>
              <a:rPr lang="en-US" b="1" dirty="0">
                <a:solidFill>
                  <a:srgbClr val="000000"/>
                </a:solidFill>
                <a:latin typeface="Arial" panose="020B0604020202020204" pitchFamily="34" charset="0"/>
              </a:rPr>
              <a:t>Basic Health Care Provision Fund (BHCPF), </a:t>
            </a:r>
            <a:r>
              <a:rPr lang="en-US" dirty="0">
                <a:solidFill>
                  <a:srgbClr val="000000"/>
                </a:solidFill>
                <a:latin typeface="Arial" panose="020B0604020202020204" pitchFamily="34" charset="0"/>
              </a:rPr>
              <a:t>which aims to support the attainment of universal healthcare coverage in Nigeria by substantially increasing the level of financial resources through the PHC structures. </a:t>
            </a:r>
            <a:endParaRPr lang="en-US" dirty="0" smtClean="0">
              <a:solidFill>
                <a:srgbClr val="000000"/>
              </a:solidFill>
              <a:latin typeface="Arial" panose="020B0604020202020204" pitchFamily="34" charset="0"/>
            </a:endParaRPr>
          </a:p>
          <a:p>
            <a:pPr algn="just"/>
            <a:endParaRPr lang="en-US" dirty="0" smtClean="0">
              <a:solidFill>
                <a:srgbClr val="000000"/>
              </a:solidFill>
              <a:latin typeface="Arial" panose="020B0604020202020204" pitchFamily="34" charset="0"/>
            </a:endParaRPr>
          </a:p>
          <a:p>
            <a:pPr algn="just"/>
            <a:r>
              <a:rPr lang="en-US" dirty="0" smtClean="0">
                <a:solidFill>
                  <a:srgbClr val="000000"/>
                </a:solidFill>
                <a:latin typeface="Arial" panose="020B0604020202020204" pitchFamily="34" charset="0"/>
              </a:rPr>
              <a:t>The </a:t>
            </a:r>
            <a:r>
              <a:rPr lang="en-US" dirty="0">
                <a:solidFill>
                  <a:srgbClr val="000000"/>
                </a:solidFill>
                <a:latin typeface="Arial" panose="020B0604020202020204" pitchFamily="34" charset="0"/>
              </a:rPr>
              <a:t>BHCPF is predominantly financed through an annual grant from the Federal Government; an amount not less than 1% of the Consolidated Revenue Fund with additional sources of funding expected through grants from local and international donors and state governments. </a:t>
            </a:r>
            <a:endParaRPr lang="en-US" dirty="0" smtClean="0">
              <a:solidFill>
                <a:srgbClr val="000000"/>
              </a:solidFill>
              <a:latin typeface="Arial" panose="020B0604020202020204" pitchFamily="34" charset="0"/>
            </a:endParaRPr>
          </a:p>
          <a:p>
            <a:pPr algn="just"/>
            <a:endParaRPr lang="en-US" dirty="0">
              <a:solidFill>
                <a:srgbClr val="000000"/>
              </a:solidFill>
              <a:latin typeface="Arial" panose="020B0604020202020204" pitchFamily="34" charset="0"/>
            </a:endParaRPr>
          </a:p>
          <a:p>
            <a:pPr algn="just"/>
            <a:r>
              <a:rPr lang="en-US" b="1" dirty="0" smtClean="0">
                <a:solidFill>
                  <a:srgbClr val="000000"/>
                </a:solidFill>
                <a:latin typeface="Arial" panose="020B0604020202020204" pitchFamily="34" charset="0"/>
              </a:rPr>
              <a:t>To </a:t>
            </a:r>
            <a:r>
              <a:rPr lang="en-US" b="1" dirty="0">
                <a:solidFill>
                  <a:srgbClr val="000000"/>
                </a:solidFill>
                <a:latin typeface="Arial" panose="020B0604020202020204" pitchFamily="34" charset="0"/>
              </a:rPr>
              <a:t>access the BHCPF, eligible states and local governments are expected to contribute 25% as counterpart funds</a:t>
            </a:r>
            <a:r>
              <a:rPr lang="en-US" dirty="0">
                <a:solidFill>
                  <a:srgbClr val="000000"/>
                </a:solidFill>
                <a:latin typeface="Arial" panose="020B0604020202020204" pitchFamily="34" charset="0"/>
              </a:rPr>
              <a:t>. </a:t>
            </a:r>
          </a:p>
        </p:txBody>
      </p:sp>
    </p:spTree>
    <p:extLst>
      <p:ext uri="{BB962C8B-B14F-4D97-AF65-F5344CB8AC3E}">
        <p14:creationId xmlns:p14="http://schemas.microsoft.com/office/powerpoint/2010/main" val="1376765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46359" y="673768"/>
            <a:ext cx="8245642" cy="5406189"/>
          </a:xfrm>
          <a:prstGeom prst="rect">
            <a:avLst/>
          </a:prstGeom>
        </p:spPr>
      </p:pic>
      <p:sp>
        <p:nvSpPr>
          <p:cNvPr id="5" name="Rectangle 4"/>
          <p:cNvSpPr/>
          <p:nvPr/>
        </p:nvSpPr>
        <p:spPr>
          <a:xfrm>
            <a:off x="0" y="181212"/>
            <a:ext cx="3946358" cy="6894195"/>
          </a:xfrm>
          <a:prstGeom prst="rect">
            <a:avLst/>
          </a:prstGeom>
        </p:spPr>
        <p:txBody>
          <a:bodyPr wrap="square">
            <a:spAutoFit/>
          </a:bodyPr>
          <a:lstStyle/>
          <a:p>
            <a:pPr algn="just"/>
            <a:r>
              <a:rPr lang="en-US" sz="2400" dirty="0">
                <a:solidFill>
                  <a:srgbClr val="000000"/>
                </a:solidFill>
                <a:latin typeface="Arial" panose="020B0604020202020204" pitchFamily="34" charset="0"/>
              </a:rPr>
              <a:t>50%</a:t>
            </a:r>
            <a:r>
              <a:rPr lang="en-US" sz="1700" dirty="0">
                <a:solidFill>
                  <a:srgbClr val="000000"/>
                </a:solidFill>
                <a:latin typeface="Arial" panose="020B0604020202020204" pitchFamily="34" charset="0"/>
              </a:rPr>
              <a:t> </a:t>
            </a:r>
            <a:r>
              <a:rPr lang="en-US" sz="1700" dirty="0" smtClean="0">
                <a:solidFill>
                  <a:srgbClr val="000000"/>
                </a:solidFill>
                <a:latin typeface="Arial" panose="020B0604020202020204" pitchFamily="34" charset="0"/>
              </a:rPr>
              <a:t>used </a:t>
            </a:r>
            <a:r>
              <a:rPr lang="en-US" sz="1700" dirty="0">
                <a:solidFill>
                  <a:srgbClr val="000000"/>
                </a:solidFill>
                <a:latin typeface="Arial" panose="020B0604020202020204" pitchFamily="34" charset="0"/>
              </a:rPr>
              <a:t>for the provision of basic minimum package of health services to citizens in eligible primary or secondary healthcare facilities through the National Health Insurance Scheme (NHIS). </a:t>
            </a:r>
            <a:endParaRPr lang="en-US" sz="1700" dirty="0" smtClean="0">
              <a:solidFill>
                <a:srgbClr val="000000"/>
              </a:solidFill>
              <a:latin typeface="Arial" panose="020B0604020202020204" pitchFamily="34" charset="0"/>
            </a:endParaRPr>
          </a:p>
          <a:p>
            <a:pPr algn="just"/>
            <a:endParaRPr lang="en-US" sz="1700" dirty="0">
              <a:solidFill>
                <a:srgbClr val="000000"/>
              </a:solidFill>
              <a:latin typeface="Arial" panose="020B0604020202020204" pitchFamily="34" charset="0"/>
            </a:endParaRPr>
          </a:p>
          <a:p>
            <a:pPr algn="just"/>
            <a:r>
              <a:rPr lang="en-US" sz="2400" dirty="0" smtClean="0">
                <a:solidFill>
                  <a:srgbClr val="000000"/>
                </a:solidFill>
                <a:latin typeface="Arial" panose="020B0604020202020204" pitchFamily="34" charset="0"/>
              </a:rPr>
              <a:t>20</a:t>
            </a:r>
            <a:r>
              <a:rPr lang="en-US" sz="2400" dirty="0">
                <a:solidFill>
                  <a:srgbClr val="000000"/>
                </a:solidFill>
                <a:latin typeface="Arial" panose="020B0604020202020204" pitchFamily="34" charset="0"/>
              </a:rPr>
              <a:t>% </a:t>
            </a:r>
            <a:r>
              <a:rPr lang="en-US" sz="1700" dirty="0" smtClean="0">
                <a:solidFill>
                  <a:srgbClr val="000000"/>
                </a:solidFill>
                <a:latin typeface="Arial" panose="020B0604020202020204" pitchFamily="34" charset="0"/>
              </a:rPr>
              <a:t>used </a:t>
            </a:r>
            <a:r>
              <a:rPr lang="en-US" sz="1700" dirty="0">
                <a:solidFill>
                  <a:srgbClr val="000000"/>
                </a:solidFill>
                <a:latin typeface="Arial" panose="020B0604020202020204" pitchFamily="34" charset="0"/>
              </a:rPr>
              <a:t>to provide essential drugs, vaccines and consumables for eligible PHC facilities. </a:t>
            </a:r>
            <a:endParaRPr lang="en-US" sz="1700" dirty="0" smtClean="0">
              <a:solidFill>
                <a:srgbClr val="000000"/>
              </a:solidFill>
              <a:latin typeface="Arial" panose="020B0604020202020204" pitchFamily="34" charset="0"/>
            </a:endParaRPr>
          </a:p>
          <a:p>
            <a:pPr algn="just"/>
            <a:endParaRPr lang="en-US" sz="1700" dirty="0">
              <a:solidFill>
                <a:srgbClr val="000000"/>
              </a:solidFill>
              <a:latin typeface="Arial" panose="020B0604020202020204" pitchFamily="34" charset="0"/>
            </a:endParaRPr>
          </a:p>
          <a:p>
            <a:pPr algn="just"/>
            <a:r>
              <a:rPr lang="en-US" sz="4000" b="1" dirty="0" smtClean="0">
                <a:solidFill>
                  <a:srgbClr val="FF0000"/>
                </a:solidFill>
                <a:latin typeface="Arial" panose="020B0604020202020204" pitchFamily="34" charset="0"/>
              </a:rPr>
              <a:t>15</a:t>
            </a:r>
            <a:r>
              <a:rPr lang="en-US" sz="4000" b="1" dirty="0">
                <a:solidFill>
                  <a:srgbClr val="FF0000"/>
                </a:solidFill>
                <a:latin typeface="Arial" panose="020B0604020202020204" pitchFamily="34" charset="0"/>
              </a:rPr>
              <a:t>%</a:t>
            </a:r>
            <a:r>
              <a:rPr lang="en-US" sz="2800" b="1" dirty="0">
                <a:solidFill>
                  <a:srgbClr val="FF0000"/>
                </a:solidFill>
                <a:latin typeface="Arial" panose="020B0604020202020204" pitchFamily="34" charset="0"/>
              </a:rPr>
              <a:t> </a:t>
            </a:r>
            <a:r>
              <a:rPr lang="en-US" sz="1700" dirty="0" smtClean="0">
                <a:solidFill>
                  <a:srgbClr val="000000"/>
                </a:solidFill>
                <a:latin typeface="Arial" panose="020B0604020202020204" pitchFamily="34" charset="0"/>
              </a:rPr>
              <a:t>used </a:t>
            </a:r>
            <a:r>
              <a:rPr lang="en-US" sz="1700" dirty="0">
                <a:solidFill>
                  <a:srgbClr val="000000"/>
                </a:solidFill>
                <a:latin typeface="Arial" panose="020B0604020202020204" pitchFamily="34" charset="0"/>
              </a:rPr>
              <a:t>for the provision and maintenance of facilities, equipment and transport for eligible PHC facilities. </a:t>
            </a:r>
            <a:endParaRPr lang="en-US" sz="1700" dirty="0" smtClean="0">
              <a:solidFill>
                <a:srgbClr val="000000"/>
              </a:solidFill>
              <a:latin typeface="Arial" panose="020B0604020202020204" pitchFamily="34" charset="0"/>
            </a:endParaRPr>
          </a:p>
          <a:p>
            <a:pPr algn="just"/>
            <a:endParaRPr lang="en-US" sz="1700" dirty="0">
              <a:solidFill>
                <a:srgbClr val="000000"/>
              </a:solidFill>
              <a:latin typeface="Arial" panose="020B0604020202020204" pitchFamily="34" charset="0"/>
            </a:endParaRPr>
          </a:p>
          <a:p>
            <a:pPr algn="just"/>
            <a:r>
              <a:rPr lang="en-US" sz="2400" dirty="0" smtClean="0">
                <a:solidFill>
                  <a:srgbClr val="000000"/>
                </a:solidFill>
                <a:latin typeface="Arial" panose="020B0604020202020204" pitchFamily="34" charset="0"/>
              </a:rPr>
              <a:t>10</a:t>
            </a:r>
            <a:r>
              <a:rPr lang="en-US" sz="2400" dirty="0">
                <a:solidFill>
                  <a:srgbClr val="000000"/>
                </a:solidFill>
                <a:latin typeface="Arial" panose="020B0604020202020204" pitchFamily="34" charset="0"/>
              </a:rPr>
              <a:t>%</a:t>
            </a:r>
            <a:r>
              <a:rPr lang="en-US" sz="1700" dirty="0">
                <a:solidFill>
                  <a:srgbClr val="000000"/>
                </a:solidFill>
                <a:latin typeface="Arial" panose="020B0604020202020204" pitchFamily="34" charset="0"/>
              </a:rPr>
              <a:t> </a:t>
            </a:r>
            <a:r>
              <a:rPr lang="en-US" sz="1700" dirty="0" smtClean="0">
                <a:solidFill>
                  <a:srgbClr val="000000"/>
                </a:solidFill>
                <a:latin typeface="Arial" panose="020B0604020202020204" pitchFamily="34" charset="0"/>
              </a:rPr>
              <a:t>used </a:t>
            </a:r>
            <a:r>
              <a:rPr lang="en-US" sz="1700" dirty="0">
                <a:solidFill>
                  <a:srgbClr val="000000"/>
                </a:solidFill>
                <a:latin typeface="Arial" panose="020B0604020202020204" pitchFamily="34" charset="0"/>
              </a:rPr>
              <a:t>for the development of human resources for primary healthcare. </a:t>
            </a:r>
            <a:endParaRPr lang="en-US" sz="1700" dirty="0" smtClean="0">
              <a:solidFill>
                <a:srgbClr val="000000"/>
              </a:solidFill>
              <a:latin typeface="Arial" panose="020B0604020202020204" pitchFamily="34" charset="0"/>
            </a:endParaRPr>
          </a:p>
          <a:p>
            <a:pPr algn="just"/>
            <a:endParaRPr lang="en-US" sz="1700" dirty="0">
              <a:solidFill>
                <a:srgbClr val="000000"/>
              </a:solidFill>
              <a:latin typeface="Arial" panose="020B0604020202020204" pitchFamily="34" charset="0"/>
            </a:endParaRPr>
          </a:p>
          <a:p>
            <a:pPr algn="just"/>
            <a:r>
              <a:rPr lang="en-US" sz="2400" dirty="0" smtClean="0">
                <a:solidFill>
                  <a:srgbClr val="000000"/>
                </a:solidFill>
                <a:latin typeface="Arial" panose="020B0604020202020204" pitchFamily="34" charset="0"/>
              </a:rPr>
              <a:t>5</a:t>
            </a:r>
            <a:r>
              <a:rPr lang="en-US" sz="2400" dirty="0">
                <a:solidFill>
                  <a:srgbClr val="000000"/>
                </a:solidFill>
                <a:latin typeface="Arial" panose="020B0604020202020204" pitchFamily="34" charset="0"/>
              </a:rPr>
              <a:t>%</a:t>
            </a:r>
            <a:r>
              <a:rPr lang="en-US" sz="1700" dirty="0">
                <a:solidFill>
                  <a:srgbClr val="000000"/>
                </a:solidFill>
                <a:latin typeface="Arial" panose="020B0604020202020204" pitchFamily="34" charset="0"/>
              </a:rPr>
              <a:t> </a:t>
            </a:r>
            <a:r>
              <a:rPr lang="en-US" sz="1700" dirty="0" smtClean="0">
                <a:solidFill>
                  <a:srgbClr val="000000"/>
                </a:solidFill>
                <a:latin typeface="Arial" panose="020B0604020202020204" pitchFamily="34" charset="0"/>
              </a:rPr>
              <a:t>used </a:t>
            </a:r>
            <a:r>
              <a:rPr lang="en-US" sz="1700" dirty="0">
                <a:solidFill>
                  <a:srgbClr val="000000"/>
                </a:solidFill>
                <a:latin typeface="Arial" panose="020B0604020202020204" pitchFamily="34" charset="0"/>
              </a:rPr>
              <a:t>for emergency medical treatment to be administered by a Committee appointed by the National Council on Health. </a:t>
            </a:r>
          </a:p>
        </p:txBody>
      </p:sp>
    </p:spTree>
    <p:extLst>
      <p:ext uri="{BB962C8B-B14F-4D97-AF65-F5344CB8AC3E}">
        <p14:creationId xmlns:p14="http://schemas.microsoft.com/office/powerpoint/2010/main" val="507762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31076"/>
            <a:ext cx="12047621" cy="1862048"/>
          </a:xfrm>
          <a:prstGeom prst="rect">
            <a:avLst/>
          </a:prstGeom>
        </p:spPr>
        <p:txBody>
          <a:bodyPr wrap="square">
            <a:spAutoFit/>
          </a:bodyPr>
          <a:lstStyle/>
          <a:p>
            <a:pPr algn="just"/>
            <a:r>
              <a:rPr lang="en-US" b="1" dirty="0">
                <a:solidFill>
                  <a:srgbClr val="000000"/>
                </a:solidFill>
                <a:latin typeface="Arial" panose="020B0604020202020204" pitchFamily="34" charset="0"/>
              </a:rPr>
              <a:t>The Gap &amp; Proposed Solutions: </a:t>
            </a:r>
            <a:endParaRPr lang="en-US" b="1" dirty="0" smtClean="0">
              <a:solidFill>
                <a:srgbClr val="000000"/>
              </a:solidFill>
              <a:latin typeface="Arial" panose="020B0604020202020204" pitchFamily="34" charset="0"/>
            </a:endParaRPr>
          </a:p>
          <a:p>
            <a:pPr algn="just"/>
            <a:r>
              <a:rPr lang="en-US" dirty="0" smtClean="0">
                <a:solidFill>
                  <a:srgbClr val="000000"/>
                </a:solidFill>
                <a:latin typeface="Arial" panose="020B0604020202020204" pitchFamily="34" charset="0"/>
              </a:rPr>
              <a:t>Under </a:t>
            </a:r>
            <a:r>
              <a:rPr lang="en-US" dirty="0">
                <a:solidFill>
                  <a:srgbClr val="000000"/>
                </a:solidFill>
                <a:latin typeface="Arial" panose="020B0604020202020204" pitchFamily="34" charset="0"/>
              </a:rPr>
              <a:t>the NPHCDA Gateway in Healthcare Provider Rights and Responsibilities, section 3.9.2 [a, b]: </a:t>
            </a:r>
            <a:endParaRPr lang="en-US" dirty="0" smtClean="0">
              <a:solidFill>
                <a:srgbClr val="000000"/>
              </a:solidFill>
              <a:latin typeface="Arial" panose="020B0604020202020204" pitchFamily="34" charset="0"/>
            </a:endParaRPr>
          </a:p>
          <a:p>
            <a:pPr algn="just"/>
            <a:endParaRPr lang="en-US" sz="700" i="1" dirty="0">
              <a:solidFill>
                <a:srgbClr val="000000"/>
              </a:solidFill>
              <a:latin typeface="Arial" panose="020B0604020202020204" pitchFamily="34" charset="0"/>
            </a:endParaRPr>
          </a:p>
          <a:p>
            <a:pPr marL="342900" indent="-342900" algn="just">
              <a:buAutoNum type="alphaLcParenR"/>
            </a:pPr>
            <a:r>
              <a:rPr lang="en-US" i="1" dirty="0" smtClean="0">
                <a:solidFill>
                  <a:srgbClr val="000000"/>
                </a:solidFill>
                <a:latin typeface="Arial" panose="020B0604020202020204" pitchFamily="34" charset="0"/>
              </a:rPr>
              <a:t>Primary </a:t>
            </a:r>
            <a:r>
              <a:rPr lang="en-US" i="1" dirty="0">
                <a:solidFill>
                  <a:srgbClr val="000000"/>
                </a:solidFill>
                <a:latin typeface="Arial" panose="020B0604020202020204" pitchFamily="34" charset="0"/>
              </a:rPr>
              <a:t>Health care facilities selected based initially on the One Functional PHC per Ward strategy shall be eligible to apply for accreditation and participate in the initiative. </a:t>
            </a:r>
          </a:p>
          <a:p>
            <a:pPr marL="342900" indent="-342900" algn="just">
              <a:buAutoNum type="alphaLcParenR"/>
            </a:pPr>
            <a:r>
              <a:rPr lang="en-US" i="1" dirty="0" smtClean="0">
                <a:solidFill>
                  <a:srgbClr val="000000"/>
                </a:solidFill>
                <a:latin typeface="Arial" panose="020B0604020202020204" pitchFamily="34" charset="0"/>
              </a:rPr>
              <a:t>In </a:t>
            </a:r>
            <a:r>
              <a:rPr lang="en-US" i="1" dirty="0">
                <a:solidFill>
                  <a:srgbClr val="000000"/>
                </a:solidFill>
                <a:latin typeface="Arial" panose="020B0604020202020204" pitchFamily="34" charset="0"/>
              </a:rPr>
              <a:t>order to ensure a consistent level of quality, each facility shall meet the minimum criteria of quality standards before it is eligible to be </a:t>
            </a:r>
            <a:r>
              <a:rPr lang="en-US" i="1" dirty="0" smtClean="0">
                <a:solidFill>
                  <a:srgbClr val="000000"/>
                </a:solidFill>
                <a:latin typeface="Arial" panose="020B0604020202020204" pitchFamily="34" charset="0"/>
              </a:rPr>
              <a:t>enlisted. </a:t>
            </a:r>
            <a:endParaRPr lang="en-US" dirty="0">
              <a:solidFill>
                <a:srgbClr val="000000"/>
              </a:solidFill>
              <a:latin typeface="Arial" panose="020B0604020202020204" pitchFamily="34" charset="0"/>
            </a:endParaRPr>
          </a:p>
        </p:txBody>
      </p:sp>
      <p:pic>
        <p:nvPicPr>
          <p:cNvPr id="5" name="Picture 4"/>
          <p:cNvPicPr>
            <a:picLocks noChangeAspect="1"/>
          </p:cNvPicPr>
          <p:nvPr/>
        </p:nvPicPr>
        <p:blipFill>
          <a:blip r:embed="rId2"/>
          <a:stretch>
            <a:fillRect/>
          </a:stretch>
        </p:blipFill>
        <p:spPr>
          <a:xfrm>
            <a:off x="1828910" y="1993124"/>
            <a:ext cx="8389798" cy="4864876"/>
          </a:xfrm>
          <a:prstGeom prst="rect">
            <a:avLst/>
          </a:prstGeom>
        </p:spPr>
      </p:pic>
    </p:spTree>
    <p:extLst>
      <p:ext uri="{BB962C8B-B14F-4D97-AF65-F5344CB8AC3E}">
        <p14:creationId xmlns:p14="http://schemas.microsoft.com/office/powerpoint/2010/main" val="1059946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2295" y="0"/>
            <a:ext cx="12079705" cy="7109639"/>
          </a:xfrm>
          <a:prstGeom prst="rect">
            <a:avLst/>
          </a:prstGeom>
        </p:spPr>
        <p:txBody>
          <a:bodyPr wrap="square">
            <a:spAutoFit/>
          </a:bodyPr>
          <a:lstStyle/>
          <a:p>
            <a:pPr algn="just"/>
            <a:r>
              <a:rPr lang="en-US" sz="2400" dirty="0">
                <a:solidFill>
                  <a:srgbClr val="000000"/>
                </a:solidFill>
                <a:latin typeface="Arial" panose="020B0604020202020204" pitchFamily="34" charset="0"/>
                <a:cs typeface="Arial" panose="020B0604020202020204" pitchFamily="34" charset="0"/>
              </a:rPr>
              <a:t>Take note of number 6 under the basic accreditation requirement for Rural PHCs from the BHCPF Guideline 2016 - “Battery powered Torch or other light source”. </a:t>
            </a:r>
            <a:endParaRPr lang="en-US" sz="2400" dirty="0" smtClean="0">
              <a:solidFill>
                <a:srgbClr val="000000"/>
              </a:solidFill>
              <a:latin typeface="Arial" panose="020B0604020202020204" pitchFamily="34" charset="0"/>
              <a:cs typeface="Arial" panose="020B0604020202020204" pitchFamily="34" charset="0"/>
            </a:endParaRPr>
          </a:p>
          <a:p>
            <a:pPr algn="just"/>
            <a:endParaRPr lang="en-US" sz="2400" dirty="0">
              <a:solidFill>
                <a:srgbClr val="000000"/>
              </a:solidFill>
              <a:latin typeface="Arial" panose="020B0604020202020204" pitchFamily="34" charset="0"/>
              <a:cs typeface="Arial" panose="020B0604020202020204" pitchFamily="34" charset="0"/>
            </a:endParaRPr>
          </a:p>
          <a:p>
            <a:pPr algn="just"/>
            <a:r>
              <a:rPr lang="en-US" sz="2400" dirty="0" smtClean="0">
                <a:solidFill>
                  <a:srgbClr val="000000"/>
                </a:solidFill>
                <a:latin typeface="Arial" panose="020B0604020202020204" pitchFamily="34" charset="0"/>
                <a:cs typeface="Arial" panose="020B0604020202020204" pitchFamily="34" charset="0"/>
              </a:rPr>
              <a:t>The </a:t>
            </a:r>
            <a:r>
              <a:rPr lang="en-US" sz="2400" dirty="0">
                <a:solidFill>
                  <a:srgbClr val="000000"/>
                </a:solidFill>
                <a:latin typeface="Arial" panose="020B0604020202020204" pitchFamily="34" charset="0"/>
                <a:cs typeface="Arial" panose="020B0604020202020204" pitchFamily="34" charset="0"/>
              </a:rPr>
              <a:t>guideline encourages the use of Battery touch lights and other light source (which can be candles, kerosene lanterns, etc.) to provide illumination at night. This is without considering the fact that over 50% of Nigerian communities are not connected to the national grid electricity, and for those connected to the grid, more that 85% of them are largely underserved with irregular electricity. </a:t>
            </a:r>
            <a:endParaRPr lang="en-US" sz="2400" dirty="0" smtClean="0">
              <a:solidFill>
                <a:srgbClr val="000000"/>
              </a:solidFill>
              <a:latin typeface="Arial" panose="020B0604020202020204" pitchFamily="34" charset="0"/>
              <a:cs typeface="Arial" panose="020B0604020202020204" pitchFamily="34" charset="0"/>
            </a:endParaRPr>
          </a:p>
          <a:p>
            <a:pPr algn="just"/>
            <a:endParaRPr lang="en-US" sz="2400" dirty="0">
              <a:solidFill>
                <a:srgbClr val="000000"/>
              </a:solidFill>
              <a:latin typeface="Arial" panose="020B0604020202020204" pitchFamily="34" charset="0"/>
              <a:cs typeface="Arial" panose="020B0604020202020204" pitchFamily="34" charset="0"/>
            </a:endParaRPr>
          </a:p>
          <a:p>
            <a:pPr algn="just"/>
            <a:r>
              <a:rPr lang="en-US" sz="2400" dirty="0" smtClean="0">
                <a:solidFill>
                  <a:srgbClr val="000000"/>
                </a:solidFill>
                <a:latin typeface="Arial" panose="020B0604020202020204" pitchFamily="34" charset="0"/>
                <a:cs typeface="Arial" panose="020B0604020202020204" pitchFamily="34" charset="0"/>
              </a:rPr>
              <a:t>A </a:t>
            </a:r>
            <a:r>
              <a:rPr lang="en-US" sz="2400" dirty="0">
                <a:solidFill>
                  <a:srgbClr val="000000"/>
                </a:solidFill>
                <a:latin typeface="Arial" panose="020B0604020202020204" pitchFamily="34" charset="0"/>
                <a:cs typeface="Arial" panose="020B0604020202020204" pitchFamily="34" charset="0"/>
              </a:rPr>
              <a:t>guiding document like the BHCPF that hopes to achieve 1 functional PHC per ward strategy fails to make provision for 24/7 uninterrupted electricity supply in each of the PHC per ward. </a:t>
            </a:r>
            <a:endParaRPr lang="en-US" sz="2400" dirty="0" smtClean="0">
              <a:solidFill>
                <a:srgbClr val="000000"/>
              </a:solidFill>
              <a:latin typeface="Arial" panose="020B0604020202020204" pitchFamily="34" charset="0"/>
              <a:cs typeface="Arial" panose="020B0604020202020204" pitchFamily="34" charset="0"/>
            </a:endParaRPr>
          </a:p>
          <a:p>
            <a:pPr algn="just"/>
            <a:endParaRPr lang="en-US" sz="2400" dirty="0" smtClean="0">
              <a:solidFill>
                <a:srgbClr val="000000"/>
              </a:solidFill>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Even though the BHCPF scheme provides basic minimum package of health services; supplies essential drugs, vaccines and consumables for eligible PHC facilities, provides equipment’s in the eligible (or selected) PHCs per ward and cover salaries of personnel’s in the PHC; without steady reliable electricity in the eligible PHCs these provisions may not provide the desired outcome. </a:t>
            </a:r>
          </a:p>
          <a:p>
            <a:pPr algn="just"/>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1998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0816"/>
            <a:ext cx="12192000" cy="5355312"/>
          </a:xfrm>
          <a:prstGeom prst="rect">
            <a:avLst/>
          </a:prstGeom>
        </p:spPr>
        <p:txBody>
          <a:bodyPr wrap="square">
            <a:spAutoFit/>
          </a:bodyPr>
          <a:lstStyle/>
          <a:p>
            <a:pPr algn="just"/>
            <a:r>
              <a:rPr lang="en-US" b="1" dirty="0">
                <a:solidFill>
                  <a:srgbClr val="000000"/>
                </a:solidFill>
                <a:latin typeface="Arial" panose="020B0604020202020204" pitchFamily="34" charset="0"/>
              </a:rPr>
              <a:t>Potential Solutions: </a:t>
            </a:r>
            <a:endParaRPr lang="en-US" b="1" dirty="0" smtClean="0">
              <a:solidFill>
                <a:srgbClr val="000000"/>
              </a:solidFill>
              <a:latin typeface="Arial" panose="020B0604020202020204" pitchFamily="34" charset="0"/>
            </a:endParaRPr>
          </a:p>
          <a:p>
            <a:pPr algn="just"/>
            <a:endParaRPr lang="en-US" b="1" dirty="0">
              <a:solidFill>
                <a:srgbClr val="000000"/>
              </a:solidFill>
              <a:latin typeface="Arial" panose="020B0604020202020204" pitchFamily="34" charset="0"/>
            </a:endParaRPr>
          </a:p>
          <a:p>
            <a:pPr algn="just"/>
            <a:r>
              <a:rPr lang="en-US" dirty="0" smtClean="0">
                <a:solidFill>
                  <a:srgbClr val="000000"/>
                </a:solidFill>
                <a:latin typeface="Arial" panose="020B0604020202020204" pitchFamily="34" charset="0"/>
              </a:rPr>
              <a:t>The </a:t>
            </a:r>
            <a:r>
              <a:rPr lang="en-US" dirty="0">
                <a:solidFill>
                  <a:srgbClr val="000000"/>
                </a:solidFill>
                <a:latin typeface="Arial" panose="020B0604020202020204" pitchFamily="34" charset="0"/>
              </a:rPr>
              <a:t>success of the BHCPF scheme lies in the ability of the selected and eligible PHCs to deliver quality health services as promised. This depends on the sustainability of the pillars of PHCs, and central to their functionality is the availability of clean reliable uninterrupted electricity supply. </a:t>
            </a:r>
            <a:endParaRPr lang="en-US" dirty="0" smtClean="0">
              <a:solidFill>
                <a:srgbClr val="000000"/>
              </a:solidFill>
              <a:latin typeface="Arial" panose="020B0604020202020204" pitchFamily="34" charset="0"/>
            </a:endParaRPr>
          </a:p>
          <a:p>
            <a:pPr algn="just"/>
            <a:endParaRPr lang="en-US" dirty="0">
              <a:solidFill>
                <a:srgbClr val="000000"/>
              </a:solidFill>
              <a:latin typeface="Arial" panose="020B0604020202020204" pitchFamily="34" charset="0"/>
            </a:endParaRPr>
          </a:p>
          <a:p>
            <a:pPr algn="just"/>
            <a:r>
              <a:rPr lang="en-US" dirty="0" smtClean="0">
                <a:solidFill>
                  <a:srgbClr val="000000"/>
                </a:solidFill>
                <a:latin typeface="Arial" panose="020B0604020202020204" pitchFamily="34" charset="0"/>
              </a:rPr>
              <a:t>The </a:t>
            </a:r>
            <a:r>
              <a:rPr lang="en-US" dirty="0">
                <a:solidFill>
                  <a:srgbClr val="000000"/>
                </a:solidFill>
                <a:latin typeface="Arial" panose="020B0604020202020204" pitchFamily="34" charset="0"/>
              </a:rPr>
              <a:t>BCPF guideline needs to be reviewed to encourage PPP with strong community oversight to improve infrastructure provision and management; specifically, for electricity supply. </a:t>
            </a:r>
            <a:endParaRPr lang="en-US" dirty="0" smtClean="0">
              <a:solidFill>
                <a:srgbClr val="000000"/>
              </a:solidFill>
              <a:latin typeface="Arial" panose="020B0604020202020204" pitchFamily="34" charset="0"/>
            </a:endParaRPr>
          </a:p>
          <a:p>
            <a:pPr algn="just"/>
            <a:endParaRPr lang="en-US" dirty="0">
              <a:solidFill>
                <a:srgbClr val="000000"/>
              </a:solidFill>
              <a:latin typeface="Arial" panose="020B0604020202020204" pitchFamily="34" charset="0"/>
            </a:endParaRPr>
          </a:p>
          <a:p>
            <a:pPr algn="just"/>
            <a:r>
              <a:rPr lang="en-US" dirty="0" smtClean="0">
                <a:solidFill>
                  <a:srgbClr val="000000"/>
                </a:solidFill>
                <a:latin typeface="Arial" panose="020B0604020202020204" pitchFamily="34" charset="0"/>
              </a:rPr>
              <a:t>A </a:t>
            </a:r>
            <a:r>
              <a:rPr lang="en-US" dirty="0">
                <a:solidFill>
                  <a:srgbClr val="000000"/>
                </a:solidFill>
                <a:latin typeface="Arial" panose="020B0604020202020204" pitchFamily="34" charset="0"/>
              </a:rPr>
              <a:t>fraction of the 15% of the BHCPH fund earmarked for the provision and maintenance of facilities, equipment and transport for eligible PHC facilities, can be </a:t>
            </a:r>
            <a:r>
              <a:rPr lang="en-US" dirty="0" err="1">
                <a:solidFill>
                  <a:srgbClr val="000000"/>
                </a:solidFill>
                <a:latin typeface="Arial" panose="020B0604020202020204" pitchFamily="34" charset="0"/>
              </a:rPr>
              <a:t>channelled</a:t>
            </a:r>
            <a:r>
              <a:rPr lang="en-US" dirty="0">
                <a:solidFill>
                  <a:srgbClr val="000000"/>
                </a:solidFill>
                <a:latin typeface="Arial" panose="020B0604020202020204" pitchFamily="34" charset="0"/>
              </a:rPr>
              <a:t> towards covering the operation and maintenance agreement with a private energy companies and community people to ensure 24/7 supply of electricity to the selected PHC in each ward. This fraction can be augmented with budgetary allocation from Local and State government, as well as grants from local and international </a:t>
            </a:r>
            <a:r>
              <a:rPr lang="en-US" dirty="0" err="1">
                <a:solidFill>
                  <a:srgbClr val="000000"/>
                </a:solidFill>
                <a:latin typeface="Arial" panose="020B0604020202020204" pitchFamily="34" charset="0"/>
              </a:rPr>
              <a:t>organisations</a:t>
            </a:r>
            <a:r>
              <a:rPr lang="en-US" dirty="0">
                <a:solidFill>
                  <a:srgbClr val="000000"/>
                </a:solidFill>
                <a:latin typeface="Arial" panose="020B0604020202020204" pitchFamily="34" charset="0"/>
              </a:rPr>
              <a:t> and philanthropist. </a:t>
            </a:r>
            <a:endParaRPr lang="en-US" dirty="0" smtClean="0">
              <a:solidFill>
                <a:srgbClr val="000000"/>
              </a:solidFill>
              <a:latin typeface="Arial" panose="020B0604020202020204" pitchFamily="34" charset="0"/>
            </a:endParaRPr>
          </a:p>
          <a:p>
            <a:pPr algn="just"/>
            <a:endParaRPr lang="en-US" dirty="0">
              <a:solidFill>
                <a:srgbClr val="000000"/>
              </a:solidFill>
              <a:latin typeface="Arial" panose="020B0604020202020204" pitchFamily="34" charset="0"/>
            </a:endParaRPr>
          </a:p>
          <a:p>
            <a:pPr algn="just"/>
            <a:r>
              <a:rPr lang="en-US" dirty="0" smtClean="0">
                <a:solidFill>
                  <a:srgbClr val="000000"/>
                </a:solidFill>
                <a:latin typeface="Arial" panose="020B0604020202020204" pitchFamily="34" charset="0"/>
              </a:rPr>
              <a:t>For </a:t>
            </a:r>
            <a:r>
              <a:rPr lang="en-US" dirty="0">
                <a:solidFill>
                  <a:srgbClr val="000000"/>
                </a:solidFill>
                <a:latin typeface="Arial" panose="020B0604020202020204" pitchFamily="34" charset="0"/>
              </a:rPr>
              <a:t>a starter, the BHCPF guideline should review the requirement for eligible PHC, specifically the criteria line number 6 - “Battery powered Torch or other light source”. This ridicules the plans to improve the functionality of PHCs in Nigeria and ending the norm of women and nurses giving birth in the dark or PHCs not being able to work at night or attend to night emergencies. </a:t>
            </a:r>
          </a:p>
        </p:txBody>
      </p:sp>
      <p:pic>
        <p:nvPicPr>
          <p:cNvPr id="5" name="Picture 4"/>
          <p:cNvPicPr>
            <a:picLocks noChangeAspect="1"/>
          </p:cNvPicPr>
          <p:nvPr/>
        </p:nvPicPr>
        <p:blipFill>
          <a:blip r:embed="rId2"/>
          <a:stretch>
            <a:fillRect/>
          </a:stretch>
        </p:blipFill>
        <p:spPr>
          <a:xfrm>
            <a:off x="1359398" y="5506128"/>
            <a:ext cx="10302692" cy="1351872"/>
          </a:xfrm>
          <a:prstGeom prst="rect">
            <a:avLst/>
          </a:prstGeom>
        </p:spPr>
      </p:pic>
    </p:spTree>
    <p:extLst>
      <p:ext uri="{BB962C8B-B14F-4D97-AF65-F5344CB8AC3E}">
        <p14:creationId xmlns:p14="http://schemas.microsoft.com/office/powerpoint/2010/main" val="2342106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609600"/>
          </a:xfrm>
        </p:spPr>
        <p:txBody>
          <a:bodyPr>
            <a:normAutofit/>
          </a:bodyPr>
          <a:lstStyle/>
          <a:p>
            <a:r>
              <a:rPr lang="en-US" sz="2800" b="1" dirty="0" smtClean="0">
                <a:solidFill>
                  <a:srgbClr val="00B050"/>
                </a:solidFill>
              </a:rPr>
              <a:t>For details on more of the policy gaps and fillers please visit our website: </a:t>
            </a:r>
            <a:endParaRPr lang="en-US" sz="2800" b="1" dirty="0">
              <a:solidFill>
                <a:srgbClr val="00B050"/>
              </a:solidFill>
            </a:endParaRPr>
          </a:p>
        </p:txBody>
      </p:sp>
      <p:sp>
        <p:nvSpPr>
          <p:cNvPr id="4" name="Rectangle 3"/>
          <p:cNvSpPr/>
          <p:nvPr/>
        </p:nvSpPr>
        <p:spPr>
          <a:xfrm>
            <a:off x="-1" y="571281"/>
            <a:ext cx="12192001" cy="400110"/>
          </a:xfrm>
          <a:prstGeom prst="rect">
            <a:avLst/>
          </a:prstGeom>
        </p:spPr>
        <p:txBody>
          <a:bodyPr wrap="square">
            <a:spAutoFit/>
          </a:bodyPr>
          <a:lstStyle/>
          <a:p>
            <a:r>
              <a:rPr lang="en-US" sz="2000" dirty="0">
                <a:hlinkClick r:id="rId2"/>
              </a:rPr>
              <a:t>https://ng.boell.org/en/2021/03/01/improving-functionality-primary-healthcare-centers-nigeria</a:t>
            </a:r>
            <a:endParaRPr lang="en-US" sz="2000" dirty="0"/>
          </a:p>
        </p:txBody>
      </p:sp>
      <p:pic>
        <p:nvPicPr>
          <p:cNvPr id="5" name="Picture 4"/>
          <p:cNvPicPr>
            <a:picLocks noChangeAspect="1"/>
          </p:cNvPicPr>
          <p:nvPr/>
        </p:nvPicPr>
        <p:blipFill>
          <a:blip r:embed="rId3"/>
          <a:stretch>
            <a:fillRect/>
          </a:stretch>
        </p:blipFill>
        <p:spPr>
          <a:xfrm>
            <a:off x="1040707" y="1057313"/>
            <a:ext cx="9404872" cy="5185657"/>
          </a:xfrm>
          <a:prstGeom prst="rect">
            <a:avLst/>
          </a:prstGeom>
        </p:spPr>
      </p:pic>
    </p:spTree>
    <p:extLst>
      <p:ext uri="{BB962C8B-B14F-4D97-AF65-F5344CB8AC3E}">
        <p14:creationId xmlns:p14="http://schemas.microsoft.com/office/powerpoint/2010/main" val="2925444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17420"/>
          </a:xfrm>
          <a:prstGeom prst="rect">
            <a:avLst/>
          </a:prstGeom>
        </p:spPr>
      </p:pic>
    </p:spTree>
    <p:extLst>
      <p:ext uri="{BB962C8B-B14F-4D97-AF65-F5344CB8AC3E}">
        <p14:creationId xmlns:p14="http://schemas.microsoft.com/office/powerpoint/2010/main" val="31620685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7146"/>
            <a:ext cx="12179323" cy="6865146"/>
          </a:xfrm>
          <a:prstGeom prst="rect">
            <a:avLst/>
          </a:prstGeom>
        </p:spPr>
      </p:pic>
    </p:spTree>
    <p:extLst>
      <p:ext uri="{BB962C8B-B14F-4D97-AF65-F5344CB8AC3E}">
        <p14:creationId xmlns:p14="http://schemas.microsoft.com/office/powerpoint/2010/main" val="5537081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43" y="2225427"/>
            <a:ext cx="10515600" cy="2108886"/>
          </a:xfrm>
        </p:spPr>
        <p:txBody>
          <a:bodyPr>
            <a:noAutofit/>
          </a:bodyPr>
          <a:lstStyle/>
          <a:p>
            <a:r>
              <a:rPr lang="en-US" sz="13800" dirty="0" smtClean="0"/>
              <a:t>Thank you!</a:t>
            </a:r>
            <a:endParaRPr lang="en-US" sz="6000" dirty="0"/>
          </a:p>
        </p:txBody>
      </p:sp>
      <p:sp>
        <p:nvSpPr>
          <p:cNvPr id="4" name="Rectangle 3"/>
          <p:cNvSpPr/>
          <p:nvPr/>
        </p:nvSpPr>
        <p:spPr>
          <a:xfrm>
            <a:off x="6997400" y="6169725"/>
            <a:ext cx="4646519" cy="369332"/>
          </a:xfrm>
          <a:prstGeom prst="rect">
            <a:avLst/>
          </a:prstGeom>
        </p:spPr>
        <p:txBody>
          <a:bodyPr wrap="square">
            <a:spAutoFit/>
          </a:bodyPr>
          <a:lstStyle/>
          <a:p>
            <a:r>
              <a:rPr lang="en-US" dirty="0"/>
              <a:t>See next slide for our progress report</a:t>
            </a:r>
            <a:r>
              <a:rPr lang="en-US" dirty="0" smtClean="0"/>
              <a:t>….</a:t>
            </a:r>
            <a:endParaRPr lang="en-US" dirty="0"/>
          </a:p>
        </p:txBody>
      </p:sp>
    </p:spTree>
    <p:extLst>
      <p:ext uri="{BB962C8B-B14F-4D97-AF65-F5344CB8AC3E}">
        <p14:creationId xmlns:p14="http://schemas.microsoft.com/office/powerpoint/2010/main" val="3786405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77486"/>
            <a:ext cx="6897063" cy="1714739"/>
          </a:xfrm>
          <a:prstGeom prst="rect">
            <a:avLst/>
          </a:prstGeom>
        </p:spPr>
      </p:pic>
      <p:pic>
        <p:nvPicPr>
          <p:cNvPr id="6" name="Picture 5"/>
          <p:cNvPicPr>
            <a:picLocks noChangeAspect="1"/>
          </p:cNvPicPr>
          <p:nvPr/>
        </p:nvPicPr>
        <p:blipFill>
          <a:blip r:embed="rId3"/>
          <a:stretch>
            <a:fillRect/>
          </a:stretch>
        </p:blipFill>
        <p:spPr>
          <a:xfrm>
            <a:off x="5194658" y="1622681"/>
            <a:ext cx="6839905" cy="2476846"/>
          </a:xfrm>
          <a:prstGeom prst="rect">
            <a:avLst/>
          </a:prstGeom>
        </p:spPr>
      </p:pic>
      <p:pic>
        <p:nvPicPr>
          <p:cNvPr id="7" name="Picture 6"/>
          <p:cNvPicPr>
            <a:picLocks noChangeAspect="1"/>
          </p:cNvPicPr>
          <p:nvPr/>
        </p:nvPicPr>
        <p:blipFill>
          <a:blip r:embed="rId4"/>
          <a:stretch>
            <a:fillRect/>
          </a:stretch>
        </p:blipFill>
        <p:spPr>
          <a:xfrm>
            <a:off x="19053" y="3829983"/>
            <a:ext cx="6878010" cy="2905530"/>
          </a:xfrm>
          <a:prstGeom prst="rect">
            <a:avLst/>
          </a:prstGeom>
        </p:spPr>
      </p:pic>
    </p:spTree>
    <p:extLst>
      <p:ext uri="{BB962C8B-B14F-4D97-AF65-F5344CB8AC3E}">
        <p14:creationId xmlns:p14="http://schemas.microsoft.com/office/powerpoint/2010/main" val="1886173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4268"/>
          </a:xfrm>
          <a:prstGeom prst="rect">
            <a:avLst/>
          </a:prstGeom>
        </p:spPr>
      </p:pic>
    </p:spTree>
    <p:extLst>
      <p:ext uri="{BB962C8B-B14F-4D97-AF65-F5344CB8AC3E}">
        <p14:creationId xmlns:p14="http://schemas.microsoft.com/office/powerpoint/2010/main" val="42084439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9896" y="0"/>
            <a:ext cx="12112208" cy="6858000"/>
          </a:xfrm>
          <a:prstGeom prst="rect">
            <a:avLst/>
          </a:prstGeom>
        </p:spPr>
      </p:pic>
    </p:spTree>
    <p:extLst>
      <p:ext uri="{BB962C8B-B14F-4D97-AF65-F5344CB8AC3E}">
        <p14:creationId xmlns:p14="http://schemas.microsoft.com/office/powerpoint/2010/main" val="42693810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0907"/>
            <a:ext cx="12192000" cy="6836185"/>
          </a:xfrm>
          <a:prstGeom prst="rect">
            <a:avLst/>
          </a:prstGeom>
        </p:spPr>
      </p:pic>
    </p:spTree>
    <p:extLst>
      <p:ext uri="{BB962C8B-B14F-4D97-AF65-F5344CB8AC3E}">
        <p14:creationId xmlns:p14="http://schemas.microsoft.com/office/powerpoint/2010/main" val="12383900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1" cy="6855950"/>
          </a:xfrm>
          <a:prstGeom prst="rect">
            <a:avLst/>
          </a:prstGeom>
        </p:spPr>
      </p:pic>
    </p:spTree>
    <p:extLst>
      <p:ext uri="{BB962C8B-B14F-4D97-AF65-F5344CB8AC3E}">
        <p14:creationId xmlns:p14="http://schemas.microsoft.com/office/powerpoint/2010/main" val="7616049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endParaRPr lang="en-US" dirty="0" smtClean="0"/>
          </a:p>
          <a:p>
            <a:endParaRPr lang="en-US" dirty="0"/>
          </a:p>
          <a:p>
            <a:endParaRPr lang="en-US" dirty="0" smtClean="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1168" b="39677"/>
          <a:stretch/>
        </p:blipFill>
        <p:spPr bwMode="auto">
          <a:xfrm>
            <a:off x="671145" y="3735508"/>
            <a:ext cx="10735409" cy="273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C:\Users\core i7\Downloads\WhatsApp Image 2021-04-19 at 1.29.31 PM.jpeg"/>
          <p:cNvPicPr/>
          <p:nvPr/>
        </p:nvPicPr>
        <p:blipFill rotWithShape="1">
          <a:blip r:embed="rId3">
            <a:extLst>
              <a:ext uri="{28A0092B-C50C-407E-A947-70E740481C1C}">
                <a14:useLocalDpi xmlns:a14="http://schemas.microsoft.com/office/drawing/2010/main" val="0"/>
              </a:ext>
            </a:extLst>
          </a:blip>
          <a:srcRect l="9295" t="12607" b="10685"/>
          <a:stretch/>
        </p:blipFill>
        <p:spPr bwMode="auto">
          <a:xfrm>
            <a:off x="3932725" y="352209"/>
            <a:ext cx="3552825" cy="3419475"/>
          </a:xfrm>
          <a:prstGeom prst="rect">
            <a:avLst/>
          </a:prstGeom>
          <a:noFill/>
          <a:ln>
            <a:noFill/>
          </a:ln>
          <a:extLst>
            <a:ext uri="{53640926-AAD7-44D8-BBD7-CCE9431645EC}">
              <a14:shadowObscured xmlns:a14="http://schemas.microsoft.com/office/drawing/2010/main"/>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145" y="352209"/>
            <a:ext cx="3151187" cy="3347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3108" y="352209"/>
            <a:ext cx="3823553" cy="3347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731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23" y="386862"/>
            <a:ext cx="5688013" cy="5205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descr="C:\Users\core i7\Downloads\WhatsApp Image 2021-05-26 at 1.17.34 PM (1).jpeg"/>
          <p:cNvPicPr>
            <a:picLocks noGrp="1"/>
          </p:cNvPicPr>
          <p:nvPr>
            <p:ph idx="1"/>
          </p:nvPr>
        </p:nvPicPr>
        <p:blipFill rotWithShape="1">
          <a:blip r:embed="rId3">
            <a:extLst>
              <a:ext uri="{28A0092B-C50C-407E-A947-70E740481C1C}">
                <a14:useLocalDpi xmlns:a14="http://schemas.microsoft.com/office/drawing/2010/main" val="0"/>
              </a:ext>
            </a:extLst>
          </a:blip>
          <a:srcRect r="1122" b="7212"/>
          <a:stretch/>
        </p:blipFill>
        <p:spPr bwMode="auto">
          <a:xfrm>
            <a:off x="6430474" y="386861"/>
            <a:ext cx="4952633" cy="520504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7925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585" y="410308"/>
            <a:ext cx="11371384" cy="6353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4566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70762"/>
          </a:xfrm>
          <a:prstGeom prst="rect">
            <a:avLst/>
          </a:prstGeom>
        </p:spPr>
      </p:pic>
    </p:spTree>
    <p:extLst>
      <p:ext uri="{BB962C8B-B14F-4D97-AF65-F5344CB8AC3E}">
        <p14:creationId xmlns:p14="http://schemas.microsoft.com/office/powerpoint/2010/main" val="17108120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0461"/>
            <a:ext cx="12191999" cy="6918921"/>
          </a:xfrm>
          <a:prstGeom prst="rect">
            <a:avLst/>
          </a:prstGeom>
        </p:spPr>
      </p:pic>
    </p:spTree>
    <p:extLst>
      <p:ext uri="{BB962C8B-B14F-4D97-AF65-F5344CB8AC3E}">
        <p14:creationId xmlns:p14="http://schemas.microsoft.com/office/powerpoint/2010/main" val="2946301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9000"/>
            <a:ext cx="12192000" cy="6876000"/>
          </a:xfrm>
          <a:prstGeom prst="rect">
            <a:avLst/>
          </a:prstGeom>
        </p:spPr>
      </p:pic>
    </p:spTree>
    <p:extLst>
      <p:ext uri="{BB962C8B-B14F-4D97-AF65-F5344CB8AC3E}">
        <p14:creationId xmlns:p14="http://schemas.microsoft.com/office/powerpoint/2010/main" val="33955740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8459" y="0"/>
            <a:ext cx="3996691" cy="3488914"/>
          </a:xfrm>
          <a:prstGeom prst="rect">
            <a:avLst/>
          </a:prstGeom>
        </p:spPr>
      </p:pic>
      <p:pic>
        <p:nvPicPr>
          <p:cNvPr id="5" name="Picture 4"/>
          <p:cNvPicPr>
            <a:picLocks noChangeAspect="1"/>
          </p:cNvPicPr>
          <p:nvPr/>
        </p:nvPicPr>
        <p:blipFill>
          <a:blip r:embed="rId3"/>
          <a:stretch>
            <a:fillRect/>
          </a:stretch>
        </p:blipFill>
        <p:spPr>
          <a:xfrm>
            <a:off x="5158249" y="442878"/>
            <a:ext cx="4153480" cy="485843"/>
          </a:xfrm>
          <a:prstGeom prst="rect">
            <a:avLst/>
          </a:prstGeom>
        </p:spPr>
      </p:pic>
      <p:pic>
        <p:nvPicPr>
          <p:cNvPr id="6" name="Picture 5"/>
          <p:cNvPicPr>
            <a:picLocks noChangeAspect="1"/>
          </p:cNvPicPr>
          <p:nvPr/>
        </p:nvPicPr>
        <p:blipFill>
          <a:blip r:embed="rId4"/>
          <a:stretch>
            <a:fillRect/>
          </a:stretch>
        </p:blipFill>
        <p:spPr>
          <a:xfrm>
            <a:off x="4623907" y="1092392"/>
            <a:ext cx="3528805" cy="2019776"/>
          </a:xfrm>
          <a:prstGeom prst="rect">
            <a:avLst/>
          </a:prstGeom>
        </p:spPr>
      </p:pic>
      <p:pic>
        <p:nvPicPr>
          <p:cNvPr id="7" name="Picture 6"/>
          <p:cNvPicPr>
            <a:picLocks noChangeAspect="1"/>
          </p:cNvPicPr>
          <p:nvPr/>
        </p:nvPicPr>
        <p:blipFill>
          <a:blip r:embed="rId5"/>
          <a:stretch>
            <a:fillRect/>
          </a:stretch>
        </p:blipFill>
        <p:spPr>
          <a:xfrm>
            <a:off x="8330900" y="894264"/>
            <a:ext cx="3426379" cy="4484721"/>
          </a:xfrm>
          <a:prstGeom prst="rect">
            <a:avLst/>
          </a:prstGeom>
        </p:spPr>
      </p:pic>
      <p:pic>
        <p:nvPicPr>
          <p:cNvPr id="8" name="Picture 7"/>
          <p:cNvPicPr>
            <a:picLocks noChangeAspect="1"/>
          </p:cNvPicPr>
          <p:nvPr/>
        </p:nvPicPr>
        <p:blipFill>
          <a:blip r:embed="rId6"/>
          <a:stretch>
            <a:fillRect/>
          </a:stretch>
        </p:blipFill>
        <p:spPr>
          <a:xfrm>
            <a:off x="560343" y="3488914"/>
            <a:ext cx="2886478" cy="3400900"/>
          </a:xfrm>
          <a:prstGeom prst="rect">
            <a:avLst/>
          </a:prstGeom>
        </p:spPr>
      </p:pic>
      <p:pic>
        <p:nvPicPr>
          <p:cNvPr id="9" name="Picture 8"/>
          <p:cNvPicPr>
            <a:picLocks noChangeAspect="1"/>
          </p:cNvPicPr>
          <p:nvPr/>
        </p:nvPicPr>
        <p:blipFill>
          <a:blip r:embed="rId7"/>
          <a:stretch>
            <a:fillRect/>
          </a:stretch>
        </p:blipFill>
        <p:spPr>
          <a:xfrm>
            <a:off x="4435044" y="3692824"/>
            <a:ext cx="3717668" cy="2419217"/>
          </a:xfrm>
          <a:prstGeom prst="rect">
            <a:avLst/>
          </a:prstGeom>
        </p:spPr>
      </p:pic>
    </p:spTree>
    <p:extLst>
      <p:ext uri="{BB962C8B-B14F-4D97-AF65-F5344CB8AC3E}">
        <p14:creationId xmlns:p14="http://schemas.microsoft.com/office/powerpoint/2010/main" val="2853262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925985" y="1900065"/>
            <a:ext cx="6993299" cy="4957935"/>
          </a:xfrm>
          <a:prstGeom prst="rect">
            <a:avLst/>
          </a:prstGeom>
        </p:spPr>
      </p:pic>
      <p:pic>
        <p:nvPicPr>
          <p:cNvPr id="4" name="Picture 3"/>
          <p:cNvPicPr>
            <a:picLocks noChangeAspect="1"/>
          </p:cNvPicPr>
          <p:nvPr/>
        </p:nvPicPr>
        <p:blipFill>
          <a:blip r:embed="rId3"/>
          <a:stretch>
            <a:fillRect/>
          </a:stretch>
        </p:blipFill>
        <p:spPr>
          <a:xfrm>
            <a:off x="0" y="120875"/>
            <a:ext cx="6830378" cy="2734057"/>
          </a:xfrm>
          <a:prstGeom prst="rect">
            <a:avLst/>
          </a:prstGeom>
        </p:spPr>
      </p:pic>
    </p:spTree>
    <p:extLst>
      <p:ext uri="{BB962C8B-B14F-4D97-AF65-F5344CB8AC3E}">
        <p14:creationId xmlns:p14="http://schemas.microsoft.com/office/powerpoint/2010/main" val="3603360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4219" r="3764"/>
          <a:stretch/>
        </p:blipFill>
        <p:spPr>
          <a:xfrm>
            <a:off x="6192253" y="1543804"/>
            <a:ext cx="5999747" cy="5300393"/>
          </a:xfrm>
          <a:prstGeom prst="rect">
            <a:avLst/>
          </a:prstGeom>
        </p:spPr>
      </p:pic>
      <p:pic>
        <p:nvPicPr>
          <p:cNvPr id="4" name="Picture 3"/>
          <p:cNvPicPr>
            <a:picLocks noChangeAspect="1"/>
          </p:cNvPicPr>
          <p:nvPr/>
        </p:nvPicPr>
        <p:blipFill rotWithShape="1">
          <a:blip r:embed="rId3"/>
          <a:srcRect l="2716"/>
          <a:stretch/>
        </p:blipFill>
        <p:spPr>
          <a:xfrm>
            <a:off x="0" y="0"/>
            <a:ext cx="6987374" cy="2759242"/>
          </a:xfrm>
          <a:prstGeom prst="rect">
            <a:avLst/>
          </a:prstGeom>
        </p:spPr>
      </p:pic>
      <p:pic>
        <p:nvPicPr>
          <p:cNvPr id="7" name="Picture 6"/>
          <p:cNvPicPr>
            <a:picLocks noChangeAspect="1"/>
          </p:cNvPicPr>
          <p:nvPr/>
        </p:nvPicPr>
        <p:blipFill>
          <a:blip r:embed="rId4"/>
          <a:stretch>
            <a:fillRect/>
          </a:stretch>
        </p:blipFill>
        <p:spPr>
          <a:xfrm>
            <a:off x="7733408" y="101210"/>
            <a:ext cx="3712558" cy="1442594"/>
          </a:xfrm>
          <a:prstGeom prst="rect">
            <a:avLst/>
          </a:prstGeom>
        </p:spPr>
      </p:pic>
      <p:pic>
        <p:nvPicPr>
          <p:cNvPr id="8" name="Picture 7"/>
          <p:cNvPicPr>
            <a:picLocks noChangeAspect="1"/>
          </p:cNvPicPr>
          <p:nvPr/>
        </p:nvPicPr>
        <p:blipFill>
          <a:blip r:embed="rId5"/>
          <a:stretch>
            <a:fillRect/>
          </a:stretch>
        </p:blipFill>
        <p:spPr>
          <a:xfrm>
            <a:off x="0" y="3834063"/>
            <a:ext cx="5881908" cy="2514191"/>
          </a:xfrm>
          <a:prstGeom prst="rect">
            <a:avLst/>
          </a:prstGeom>
        </p:spPr>
      </p:pic>
    </p:spTree>
    <p:extLst>
      <p:ext uri="{BB962C8B-B14F-4D97-AF65-F5344CB8AC3E}">
        <p14:creationId xmlns:p14="http://schemas.microsoft.com/office/powerpoint/2010/main" val="593053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05853"/>
          </a:xfrm>
        </p:spPr>
        <p:txBody>
          <a:bodyPr>
            <a:normAutofit/>
          </a:bodyPr>
          <a:lstStyle/>
          <a:p>
            <a:r>
              <a:rPr lang="en-US" sz="3200" b="1" u="sng" dirty="0" smtClean="0"/>
              <a:t>Key health </a:t>
            </a:r>
            <a:r>
              <a:rPr lang="en-US" sz="3200" b="1" u="sng" dirty="0"/>
              <a:t>legislation, policies, regulations, and guidelines reviewed </a:t>
            </a:r>
          </a:p>
        </p:txBody>
      </p:sp>
      <p:sp>
        <p:nvSpPr>
          <p:cNvPr id="3" name="Content Placeholder 2"/>
          <p:cNvSpPr>
            <a:spLocks noGrp="1"/>
          </p:cNvSpPr>
          <p:nvPr>
            <p:ph idx="1"/>
          </p:nvPr>
        </p:nvSpPr>
        <p:spPr>
          <a:xfrm>
            <a:off x="260684" y="705852"/>
            <a:ext cx="11931316" cy="6152147"/>
          </a:xfrm>
        </p:spPr>
        <p:txBody>
          <a:bodyPr>
            <a:noAutofit/>
          </a:bodyPr>
          <a:lstStyle/>
          <a:p>
            <a:pPr marL="514350" indent="-514350">
              <a:buFont typeface="+mj-lt"/>
              <a:buAutoNum type="arabicPeriod"/>
            </a:pPr>
            <a:r>
              <a:rPr lang="en-US" dirty="0"/>
              <a:t>National Health Act 2014 (including Guideline for Administration, Disbursement, Monitoring and Fund Management of Basic Health Care Provision Fund) </a:t>
            </a:r>
            <a:endParaRPr lang="en-US" dirty="0" smtClean="0"/>
          </a:p>
          <a:p>
            <a:pPr marL="514350" indent="-514350">
              <a:buFont typeface="+mj-lt"/>
              <a:buAutoNum type="arabicPeriod"/>
            </a:pPr>
            <a:r>
              <a:rPr lang="en-US" dirty="0" smtClean="0"/>
              <a:t>National </a:t>
            </a:r>
            <a:r>
              <a:rPr lang="en-US" dirty="0"/>
              <a:t>Human Resources for Health Policy 2015 </a:t>
            </a:r>
            <a:endParaRPr lang="en-US" dirty="0" smtClean="0"/>
          </a:p>
          <a:p>
            <a:pPr marL="514350" indent="-514350">
              <a:buFont typeface="+mj-lt"/>
              <a:buAutoNum type="arabicPeriod"/>
            </a:pPr>
            <a:r>
              <a:rPr lang="en-US" dirty="0" smtClean="0"/>
              <a:t>National </a:t>
            </a:r>
            <a:r>
              <a:rPr lang="en-US" dirty="0"/>
              <a:t>Health Policy 2016 </a:t>
            </a:r>
            <a:endParaRPr lang="en-US" dirty="0" smtClean="0"/>
          </a:p>
          <a:p>
            <a:pPr marL="514350" indent="-514350">
              <a:buFont typeface="+mj-lt"/>
              <a:buAutoNum type="arabicPeriod"/>
            </a:pPr>
            <a:r>
              <a:rPr lang="en-US" dirty="0" smtClean="0"/>
              <a:t>Second </a:t>
            </a:r>
            <a:r>
              <a:rPr lang="en-US" dirty="0"/>
              <a:t>National Strategic Health Development Plan 2018 – 2022 </a:t>
            </a:r>
            <a:endParaRPr lang="en-US" dirty="0" smtClean="0"/>
          </a:p>
          <a:p>
            <a:pPr marL="514350" indent="-514350">
              <a:buFont typeface="+mj-lt"/>
              <a:buAutoNum type="arabicPeriod"/>
            </a:pPr>
            <a:r>
              <a:rPr lang="en-US" dirty="0" smtClean="0"/>
              <a:t>Ward </a:t>
            </a:r>
            <a:r>
              <a:rPr lang="en-US" dirty="0"/>
              <a:t>Minimum Healthcare Package 2007 (Minimum Standards for Primary Health Care in Nigeria 2007 – 2012) </a:t>
            </a:r>
            <a:endParaRPr lang="en-US" dirty="0" smtClean="0"/>
          </a:p>
          <a:p>
            <a:pPr marL="514350" indent="-514350">
              <a:buFont typeface="+mj-lt"/>
              <a:buAutoNum type="arabicPeriod"/>
            </a:pPr>
            <a:r>
              <a:rPr lang="en-US" dirty="0" smtClean="0"/>
              <a:t>National </a:t>
            </a:r>
            <a:r>
              <a:rPr lang="en-US" dirty="0"/>
              <a:t>Primary Health Care Development Agency [Cap N69] 2004 </a:t>
            </a:r>
            <a:endParaRPr lang="en-US" dirty="0" smtClean="0"/>
          </a:p>
          <a:p>
            <a:pPr marL="514350" indent="-514350">
              <a:buFont typeface="+mj-lt"/>
              <a:buAutoNum type="arabicPeriod"/>
            </a:pPr>
            <a:r>
              <a:rPr lang="en-US" dirty="0" smtClean="0"/>
              <a:t>Protocol </a:t>
            </a:r>
            <a:r>
              <a:rPr lang="en-US" dirty="0"/>
              <a:t>for the Assessment of and Accreditation of COVID-19 Isolation Facilities </a:t>
            </a:r>
            <a:endParaRPr lang="en-US" dirty="0" smtClean="0"/>
          </a:p>
          <a:p>
            <a:pPr marL="514350" indent="-514350">
              <a:buFont typeface="+mj-lt"/>
              <a:buAutoNum type="arabicPeriod"/>
            </a:pPr>
            <a:r>
              <a:rPr lang="en-US" dirty="0" smtClean="0"/>
              <a:t>National </a:t>
            </a:r>
            <a:r>
              <a:rPr lang="en-US" dirty="0"/>
              <a:t>Action Plan for Health Security 2018 – 2022 </a:t>
            </a:r>
            <a:endParaRPr lang="en-US" dirty="0" smtClean="0"/>
          </a:p>
          <a:p>
            <a:pPr marL="514350" indent="-514350">
              <a:buFont typeface="+mj-lt"/>
              <a:buAutoNum type="arabicPeriod"/>
            </a:pPr>
            <a:r>
              <a:rPr lang="en-US" dirty="0" smtClean="0"/>
              <a:t>One </a:t>
            </a:r>
            <a:r>
              <a:rPr lang="en-US" dirty="0"/>
              <a:t>Health Strategic Plan 2019 – 2023 </a:t>
            </a:r>
          </a:p>
        </p:txBody>
      </p:sp>
    </p:spTree>
    <p:extLst>
      <p:ext uri="{BB962C8B-B14F-4D97-AF65-F5344CB8AC3E}">
        <p14:creationId xmlns:p14="http://schemas.microsoft.com/office/powerpoint/2010/main" val="236884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0537"/>
            <a:ext cx="10515600" cy="629486"/>
          </a:xfrm>
        </p:spPr>
        <p:txBody>
          <a:bodyPr>
            <a:normAutofit/>
          </a:bodyPr>
          <a:lstStyle/>
          <a:p>
            <a:r>
              <a:rPr lang="en-US" sz="3200" b="1" dirty="0"/>
              <a:t>The Minimum Standard for PHC in Nigeria Guideline </a:t>
            </a:r>
            <a:endParaRPr lang="en-US" sz="3200" dirty="0"/>
          </a:p>
        </p:txBody>
      </p:sp>
      <p:sp>
        <p:nvSpPr>
          <p:cNvPr id="3" name="Content Placeholder 2"/>
          <p:cNvSpPr>
            <a:spLocks noGrp="1"/>
          </p:cNvSpPr>
          <p:nvPr>
            <p:ph idx="1"/>
          </p:nvPr>
        </p:nvSpPr>
        <p:spPr>
          <a:xfrm>
            <a:off x="3416968" y="654550"/>
            <a:ext cx="8775032" cy="6083133"/>
          </a:xfrm>
        </p:spPr>
        <p:txBody>
          <a:bodyPr>
            <a:noAutofit/>
          </a:bodyPr>
          <a:lstStyle/>
          <a:p>
            <a:pPr algn="just"/>
            <a:r>
              <a:rPr lang="en-US" sz="1600" dirty="0"/>
              <a:t>The National Primary Health Care Development Agency (NPHCDA) developed the Minimum Standards for Primary Health Care in Nigeria 2007–2012 to guide the operation of primary healthcare services in the country. The document prescribes a set of minimum standards for health infrastructure, personnel, drugs and other medical consumables to reflect the WMHCP. </a:t>
            </a:r>
          </a:p>
          <a:p>
            <a:pPr algn="just"/>
            <a:r>
              <a:rPr lang="en-US" sz="1600" dirty="0" smtClean="0"/>
              <a:t>The </a:t>
            </a:r>
            <a:r>
              <a:rPr lang="en-US" sz="1600" dirty="0"/>
              <a:t>minimum standards document describes key components of PHC services to include promotion of proper nutrition, adequate supply of safe water, basic sanitation, maternal and childcare, family planning, immunization, prevention and control of locally endemic diseases, education on prevailing health problems and methods of preventing and controlling them, as well as appropriate treatment for common diseases and injuries. </a:t>
            </a:r>
            <a:endParaRPr lang="en-US" sz="1600" dirty="0" smtClean="0"/>
          </a:p>
          <a:p>
            <a:pPr algn="just"/>
            <a:r>
              <a:rPr lang="en-US" sz="1600" dirty="0"/>
              <a:t>The existing Minimum Standards for PHC is already outdated. It was designed to cover five years - 2007 to 2012. The improved guideline should take </a:t>
            </a:r>
            <a:r>
              <a:rPr lang="en-US" sz="1600" dirty="0" err="1"/>
              <a:t>cognisance</a:t>
            </a:r>
            <a:r>
              <a:rPr lang="en-US" sz="1600" dirty="0"/>
              <a:t> and advantage of new technologies (i.e. energy </a:t>
            </a:r>
          </a:p>
          <a:p>
            <a:pPr algn="just"/>
            <a:r>
              <a:rPr lang="en-US" sz="1600" dirty="0"/>
              <a:t>21 storage technology, off-grid energy solution, mobile energy solutions, etc.), Multisectoral and community partnership models, existing governance structures, environmental considerations, and other existing PHC challenges. The new minimum standards should also position PHCs to be more than a health </a:t>
            </a:r>
            <a:r>
              <a:rPr lang="en-US" sz="1600" dirty="0" err="1"/>
              <a:t>centres</a:t>
            </a:r>
            <a:r>
              <a:rPr lang="en-US" sz="1600" dirty="0"/>
              <a:t>, but also a major economic catalyst in host communities. </a:t>
            </a:r>
            <a:endParaRPr lang="en-US" sz="1600" dirty="0" smtClean="0"/>
          </a:p>
          <a:p>
            <a:pPr algn="just"/>
            <a:r>
              <a:rPr lang="en-US" sz="1600" dirty="0"/>
              <a:t>The Minimum Standard Guideline under PHC infrastructure prescribed that the PHC facility - “</a:t>
            </a:r>
            <a:r>
              <a:rPr lang="en-US" sz="1600" b="1" dirty="0"/>
              <a:t>Be connected to the national grid and other regular alternative power source”</a:t>
            </a:r>
            <a:r>
              <a:rPr lang="en-US" sz="1600" dirty="0"/>
              <a:t>. Though the guideline considered the limited and unreliable nature of the national electricity grid, it does not consider the sustainability of the fossil generator (either sourcing fuel, its polluting nature, the cost of financing its </a:t>
            </a:r>
            <a:r>
              <a:rPr lang="en-US" sz="1600" dirty="0" err="1"/>
              <a:t>fuelling</a:t>
            </a:r>
            <a:r>
              <a:rPr lang="en-US" sz="1600" dirty="0"/>
              <a:t> and maintenance), which it technically suggested as the first line alternative power source</a:t>
            </a:r>
            <a:r>
              <a:rPr lang="en-US" sz="1600" dirty="0" smtClean="0"/>
              <a:t>.</a:t>
            </a:r>
          </a:p>
          <a:p>
            <a:pPr algn="just"/>
            <a:r>
              <a:rPr lang="en-US" sz="1600" dirty="0"/>
              <a:t>The guideline had very poor compliance rate, as most PHCs were constructed without following the set guideline. This largely explains why only 20% of the over 30,000 PHCs in the country are functional, and the majority dilapidated. The new minimum standards guideline must be enforced when developed. </a:t>
            </a:r>
          </a:p>
          <a:p>
            <a:pPr algn="just"/>
            <a:endParaRPr lang="en-US" sz="1600" dirty="0" smtClean="0"/>
          </a:p>
          <a:p>
            <a:pPr algn="just"/>
            <a:endParaRPr lang="en-US" sz="1600" dirty="0"/>
          </a:p>
          <a:p>
            <a:pPr algn="just"/>
            <a:endParaRPr lang="en-US" sz="1600" dirty="0"/>
          </a:p>
          <a:p>
            <a:pPr algn="just"/>
            <a:endParaRPr lang="en-US" sz="1600" dirty="0"/>
          </a:p>
          <a:p>
            <a:pPr algn="just"/>
            <a:endParaRPr lang="en-US" sz="1600" dirty="0"/>
          </a:p>
        </p:txBody>
      </p:sp>
      <p:pic>
        <p:nvPicPr>
          <p:cNvPr id="4" name="Picture 3"/>
          <p:cNvPicPr>
            <a:picLocks noChangeAspect="1"/>
          </p:cNvPicPr>
          <p:nvPr/>
        </p:nvPicPr>
        <p:blipFill>
          <a:blip r:embed="rId2"/>
          <a:stretch>
            <a:fillRect/>
          </a:stretch>
        </p:blipFill>
        <p:spPr>
          <a:xfrm>
            <a:off x="0" y="1401719"/>
            <a:ext cx="3416968" cy="4704267"/>
          </a:xfrm>
          <a:prstGeom prst="rect">
            <a:avLst/>
          </a:prstGeom>
        </p:spPr>
      </p:pic>
    </p:spTree>
    <p:extLst>
      <p:ext uri="{BB962C8B-B14F-4D97-AF65-F5344CB8AC3E}">
        <p14:creationId xmlns:p14="http://schemas.microsoft.com/office/powerpoint/2010/main" val="13334851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1305</Words>
  <Application>Microsoft Office PowerPoint</Application>
  <PresentationFormat>Custom</PresentationFormat>
  <Paragraphs>67</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Public Policy and Healthcare Electrification in Nigeria</vt:lpstr>
      <vt:lpstr>PowerPoint Presentation</vt:lpstr>
      <vt:lpstr>PowerPoint Presentation</vt:lpstr>
      <vt:lpstr>PowerPoint Presentation</vt:lpstr>
      <vt:lpstr>PowerPoint Presentation</vt:lpstr>
      <vt:lpstr>PowerPoint Presentation</vt:lpstr>
      <vt:lpstr>PowerPoint Presentation</vt:lpstr>
      <vt:lpstr>Key health legislation, policies, regulations, and guidelines reviewed </vt:lpstr>
      <vt:lpstr>The Minimum Standard for PHC in Nigeria Guideline </vt:lpstr>
      <vt:lpstr>PowerPoint Presentation</vt:lpstr>
      <vt:lpstr>The National Health Act 2014 (NHA, 2014) and its Basic Health Care Provision Fund (BHCPF) Guidelines (2016) </vt:lpstr>
      <vt:lpstr>PowerPoint Presentation</vt:lpstr>
      <vt:lpstr>PowerPoint Presentation</vt:lpstr>
      <vt:lpstr>PowerPoint Presentation</vt:lpstr>
      <vt:lpstr>PowerPoint Presentation</vt:lpstr>
      <vt:lpstr>For details on more of the policy gaps and fillers please visit our website: </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Heinrich Boell Stiftung e. V.</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ng-program2</dc:creator>
  <cp:lastModifiedBy>core i7</cp:lastModifiedBy>
  <cp:revision>380</cp:revision>
  <dcterms:created xsi:type="dcterms:W3CDTF">2020-09-24T11:26:03Z</dcterms:created>
  <dcterms:modified xsi:type="dcterms:W3CDTF">2021-05-26T12:32:45Z</dcterms:modified>
</cp:coreProperties>
</file>