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4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0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8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423-E3BC-49D7-B541-8888A87A02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0861-CDE1-43A2-9C7C-457B8ED8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46176"/>
              </p:ext>
            </p:extLst>
          </p:nvPr>
        </p:nvGraphicFramePr>
        <p:xfrm>
          <a:off x="209006" y="-4"/>
          <a:ext cx="11745427" cy="6707450"/>
        </p:xfrm>
        <a:graphic>
          <a:graphicData uri="http://schemas.openxmlformats.org/drawingml/2006/table">
            <a:tbl>
              <a:tblPr/>
              <a:tblGrid>
                <a:gridCol w="118963">
                  <a:extLst>
                    <a:ext uri="{9D8B030D-6E8A-4147-A177-3AD203B41FA5}">
                      <a16:colId xmlns:a16="http://schemas.microsoft.com/office/drawing/2014/main" xmlns="" val="1170869157"/>
                    </a:ext>
                  </a:extLst>
                </a:gridCol>
                <a:gridCol w="327581">
                  <a:extLst>
                    <a:ext uri="{9D8B030D-6E8A-4147-A177-3AD203B41FA5}">
                      <a16:colId xmlns:a16="http://schemas.microsoft.com/office/drawing/2014/main" xmlns="" val="3446043545"/>
                    </a:ext>
                  </a:extLst>
                </a:gridCol>
                <a:gridCol w="852491">
                  <a:extLst>
                    <a:ext uri="{9D8B030D-6E8A-4147-A177-3AD203B41FA5}">
                      <a16:colId xmlns:a16="http://schemas.microsoft.com/office/drawing/2014/main" xmlns="" val="3946275900"/>
                    </a:ext>
                  </a:extLst>
                </a:gridCol>
                <a:gridCol w="591618">
                  <a:extLst>
                    <a:ext uri="{9D8B030D-6E8A-4147-A177-3AD203B41FA5}">
                      <a16:colId xmlns:a16="http://schemas.microsoft.com/office/drawing/2014/main" xmlns="" val="2247604526"/>
                    </a:ext>
                  </a:extLst>
                </a:gridCol>
                <a:gridCol w="747765">
                  <a:extLst>
                    <a:ext uri="{9D8B030D-6E8A-4147-A177-3AD203B41FA5}">
                      <a16:colId xmlns:a16="http://schemas.microsoft.com/office/drawing/2014/main" xmlns="" val="1708882294"/>
                    </a:ext>
                  </a:extLst>
                </a:gridCol>
                <a:gridCol w="656419">
                  <a:extLst>
                    <a:ext uri="{9D8B030D-6E8A-4147-A177-3AD203B41FA5}">
                      <a16:colId xmlns:a16="http://schemas.microsoft.com/office/drawing/2014/main" xmlns="" val="3791437276"/>
                    </a:ext>
                  </a:extLst>
                </a:gridCol>
                <a:gridCol w="671289">
                  <a:extLst>
                    <a:ext uri="{9D8B030D-6E8A-4147-A177-3AD203B41FA5}">
                      <a16:colId xmlns:a16="http://schemas.microsoft.com/office/drawing/2014/main" xmlns="" val="107926093"/>
                    </a:ext>
                  </a:extLst>
                </a:gridCol>
                <a:gridCol w="849733">
                  <a:extLst>
                    <a:ext uri="{9D8B030D-6E8A-4147-A177-3AD203B41FA5}">
                      <a16:colId xmlns:a16="http://schemas.microsoft.com/office/drawing/2014/main" xmlns="" val="2300616687"/>
                    </a:ext>
                  </a:extLst>
                </a:gridCol>
                <a:gridCol w="656419">
                  <a:extLst>
                    <a:ext uri="{9D8B030D-6E8A-4147-A177-3AD203B41FA5}">
                      <a16:colId xmlns:a16="http://schemas.microsoft.com/office/drawing/2014/main" xmlns="" val="4287651472"/>
                    </a:ext>
                  </a:extLst>
                </a:gridCol>
                <a:gridCol w="962321">
                  <a:extLst>
                    <a:ext uri="{9D8B030D-6E8A-4147-A177-3AD203B41FA5}">
                      <a16:colId xmlns:a16="http://schemas.microsoft.com/office/drawing/2014/main" xmlns="" val="906775331"/>
                    </a:ext>
                  </a:extLst>
                </a:gridCol>
                <a:gridCol w="953655">
                  <a:extLst>
                    <a:ext uri="{9D8B030D-6E8A-4147-A177-3AD203B41FA5}">
                      <a16:colId xmlns:a16="http://schemas.microsoft.com/office/drawing/2014/main" xmlns="" val="1537985936"/>
                    </a:ext>
                  </a:extLst>
                </a:gridCol>
                <a:gridCol w="1036842">
                  <a:extLst>
                    <a:ext uri="{9D8B030D-6E8A-4147-A177-3AD203B41FA5}">
                      <a16:colId xmlns:a16="http://schemas.microsoft.com/office/drawing/2014/main" xmlns="" val="343020461"/>
                    </a:ext>
                  </a:extLst>
                </a:gridCol>
                <a:gridCol w="1019961">
                  <a:extLst>
                    <a:ext uri="{9D8B030D-6E8A-4147-A177-3AD203B41FA5}">
                      <a16:colId xmlns:a16="http://schemas.microsoft.com/office/drawing/2014/main" xmlns="" val="3497909796"/>
                    </a:ext>
                  </a:extLst>
                </a:gridCol>
                <a:gridCol w="933680">
                  <a:extLst>
                    <a:ext uri="{9D8B030D-6E8A-4147-A177-3AD203B41FA5}">
                      <a16:colId xmlns:a16="http://schemas.microsoft.com/office/drawing/2014/main" xmlns="" val="2560425950"/>
                    </a:ext>
                  </a:extLst>
                </a:gridCol>
                <a:gridCol w="620188">
                  <a:extLst>
                    <a:ext uri="{9D8B030D-6E8A-4147-A177-3AD203B41FA5}">
                      <a16:colId xmlns:a16="http://schemas.microsoft.com/office/drawing/2014/main" xmlns="" val="815098592"/>
                    </a:ext>
                  </a:extLst>
                </a:gridCol>
                <a:gridCol w="90083">
                  <a:extLst>
                    <a:ext uri="{9D8B030D-6E8A-4147-A177-3AD203B41FA5}">
                      <a16:colId xmlns:a16="http://schemas.microsoft.com/office/drawing/2014/main" xmlns="" val="2010806981"/>
                    </a:ext>
                  </a:extLst>
                </a:gridCol>
                <a:gridCol w="656419">
                  <a:extLst>
                    <a:ext uri="{9D8B030D-6E8A-4147-A177-3AD203B41FA5}">
                      <a16:colId xmlns:a16="http://schemas.microsoft.com/office/drawing/2014/main" xmlns="" val="908920562"/>
                    </a:ext>
                  </a:extLst>
                </a:gridCol>
              </a:tblGrid>
              <a:tr h="26644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GB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on State Social Health Insurance (SSHIS) Reforms in Nigeria  as @ August 2021</a:t>
                      </a: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066969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4626405"/>
                  </a:ext>
                </a:extLst>
              </a:tr>
              <a:tr h="6235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Commenced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31564"/>
                  </a:ext>
                </a:extLst>
              </a:tr>
              <a:tr h="363179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Drafted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Passed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Staffed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 in Place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Guidelines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Package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Take-Off Grant Released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 Fund Released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 Paid for Civil Servants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Commenced Enrollment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Enrollees Accessing Care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No. of Enrollees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4355769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SSHIS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BHCPF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0466512"/>
                  </a:ext>
                </a:extLst>
              </a:tr>
              <a:tr h="17468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45,852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5512310"/>
                  </a:ext>
                </a:extLst>
              </a:tr>
              <a:tr h="28654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Adamawa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28,246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2943613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Akwa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2125094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Anambra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120,504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28,381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1730389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Bauchi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44,250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002849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Bayelsa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 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98821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Benue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146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732914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17,574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2,331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0878116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 River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18,944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9944963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4233297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Ebonyi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19,417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312044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25,076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9160876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Ekiti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7,149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9477217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Enugu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15,940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16,773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6342568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FCT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980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9315008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Gombe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10,876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24,662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3155608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Imo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5,876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488415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Jigawa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45,476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9284299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Plateau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94,932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28,091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5473017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Kaduna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447,820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45,529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9456062"/>
                  </a:ext>
                </a:extLst>
              </a:tr>
              <a:tr h="2494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Kano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51,054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9489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25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55340"/>
              </p:ext>
            </p:extLst>
          </p:nvPr>
        </p:nvGraphicFramePr>
        <p:xfrm>
          <a:off x="418011" y="0"/>
          <a:ext cx="11572220" cy="6731257"/>
        </p:xfrm>
        <a:graphic>
          <a:graphicData uri="http://schemas.openxmlformats.org/drawingml/2006/table">
            <a:tbl>
              <a:tblPr/>
              <a:tblGrid>
                <a:gridCol w="38413">
                  <a:extLst>
                    <a:ext uri="{9D8B030D-6E8A-4147-A177-3AD203B41FA5}">
                      <a16:colId xmlns:a16="http://schemas.microsoft.com/office/drawing/2014/main" xmlns="" val="3536474508"/>
                    </a:ext>
                  </a:extLst>
                </a:gridCol>
                <a:gridCol w="268908">
                  <a:extLst>
                    <a:ext uri="{9D8B030D-6E8A-4147-A177-3AD203B41FA5}">
                      <a16:colId xmlns:a16="http://schemas.microsoft.com/office/drawing/2014/main" xmlns="" val="1021363659"/>
                    </a:ext>
                  </a:extLst>
                </a:gridCol>
                <a:gridCol w="816773">
                  <a:extLst>
                    <a:ext uri="{9D8B030D-6E8A-4147-A177-3AD203B41FA5}">
                      <a16:colId xmlns:a16="http://schemas.microsoft.com/office/drawing/2014/main" xmlns="" val="3732426937"/>
                    </a:ext>
                  </a:extLst>
                </a:gridCol>
                <a:gridCol w="711582">
                  <a:extLst>
                    <a:ext uri="{9D8B030D-6E8A-4147-A177-3AD203B41FA5}">
                      <a16:colId xmlns:a16="http://schemas.microsoft.com/office/drawing/2014/main" xmlns="" val="2808968763"/>
                    </a:ext>
                  </a:extLst>
                </a:gridCol>
                <a:gridCol w="726020">
                  <a:extLst>
                    <a:ext uri="{9D8B030D-6E8A-4147-A177-3AD203B41FA5}">
                      <a16:colId xmlns:a16="http://schemas.microsoft.com/office/drawing/2014/main" xmlns="" val="2399255103"/>
                    </a:ext>
                  </a:extLst>
                </a:gridCol>
                <a:gridCol w="637330">
                  <a:extLst>
                    <a:ext uri="{9D8B030D-6E8A-4147-A177-3AD203B41FA5}">
                      <a16:colId xmlns:a16="http://schemas.microsoft.com/office/drawing/2014/main" xmlns="" val="700744954"/>
                    </a:ext>
                  </a:extLst>
                </a:gridCol>
                <a:gridCol w="651768">
                  <a:extLst>
                    <a:ext uri="{9D8B030D-6E8A-4147-A177-3AD203B41FA5}">
                      <a16:colId xmlns:a16="http://schemas.microsoft.com/office/drawing/2014/main" xmlns="" val="2326533386"/>
                    </a:ext>
                  </a:extLst>
                </a:gridCol>
                <a:gridCol w="825023">
                  <a:extLst>
                    <a:ext uri="{9D8B030D-6E8A-4147-A177-3AD203B41FA5}">
                      <a16:colId xmlns:a16="http://schemas.microsoft.com/office/drawing/2014/main" xmlns="" val="76770730"/>
                    </a:ext>
                  </a:extLst>
                </a:gridCol>
                <a:gridCol w="637330">
                  <a:extLst>
                    <a:ext uri="{9D8B030D-6E8A-4147-A177-3AD203B41FA5}">
                      <a16:colId xmlns:a16="http://schemas.microsoft.com/office/drawing/2014/main" xmlns="" val="302071284"/>
                    </a:ext>
                  </a:extLst>
                </a:gridCol>
                <a:gridCol w="934337">
                  <a:extLst>
                    <a:ext uri="{9D8B030D-6E8A-4147-A177-3AD203B41FA5}">
                      <a16:colId xmlns:a16="http://schemas.microsoft.com/office/drawing/2014/main" xmlns="" val="1312478790"/>
                    </a:ext>
                  </a:extLst>
                </a:gridCol>
                <a:gridCol w="785833">
                  <a:extLst>
                    <a:ext uri="{9D8B030D-6E8A-4147-A177-3AD203B41FA5}">
                      <a16:colId xmlns:a16="http://schemas.microsoft.com/office/drawing/2014/main" xmlns="" val="2492472168"/>
                    </a:ext>
                  </a:extLst>
                </a:gridCol>
                <a:gridCol w="1146782">
                  <a:extLst>
                    <a:ext uri="{9D8B030D-6E8A-4147-A177-3AD203B41FA5}">
                      <a16:colId xmlns:a16="http://schemas.microsoft.com/office/drawing/2014/main" xmlns="" val="2121760544"/>
                    </a:ext>
                  </a:extLst>
                </a:gridCol>
                <a:gridCol w="841523">
                  <a:extLst>
                    <a:ext uri="{9D8B030D-6E8A-4147-A177-3AD203B41FA5}">
                      <a16:colId xmlns:a16="http://schemas.microsoft.com/office/drawing/2014/main" xmlns="" val="1349565343"/>
                    </a:ext>
                  </a:extLst>
                </a:gridCol>
                <a:gridCol w="965277">
                  <a:extLst>
                    <a:ext uri="{9D8B030D-6E8A-4147-A177-3AD203B41FA5}">
                      <a16:colId xmlns:a16="http://schemas.microsoft.com/office/drawing/2014/main" xmlns="" val="1268663614"/>
                    </a:ext>
                  </a:extLst>
                </a:gridCol>
                <a:gridCol w="779647">
                  <a:extLst>
                    <a:ext uri="{9D8B030D-6E8A-4147-A177-3AD203B41FA5}">
                      <a16:colId xmlns:a16="http://schemas.microsoft.com/office/drawing/2014/main" xmlns="" val="1225476514"/>
                    </a:ext>
                  </a:extLst>
                </a:gridCol>
                <a:gridCol w="805674">
                  <a:extLst>
                    <a:ext uri="{9D8B030D-6E8A-4147-A177-3AD203B41FA5}">
                      <a16:colId xmlns:a16="http://schemas.microsoft.com/office/drawing/2014/main" xmlns="" val="877020234"/>
                    </a:ext>
                  </a:extLst>
                </a:gridCol>
              </a:tblGrid>
              <a:tr h="2157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GB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on State Social Health Insurance (SSHIS) Reforms in Nigeria  as @ August 2021</a:t>
                      </a: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8512739"/>
                  </a:ext>
                </a:extLst>
              </a:tr>
              <a:tr h="1857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6830910"/>
                  </a:ext>
                </a:extLst>
              </a:tr>
              <a:tr h="196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Commenced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8393786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Drafted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Passed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Staffed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 in Place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Guidelines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Package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Take-Off Grant Released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 Fund Released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 Paid for Civil Servants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Commenced Enrollment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Enrollees Accessing Care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No. of Enrollees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0929926"/>
                  </a:ext>
                </a:extLst>
              </a:tr>
              <a:tr h="18570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SSHIS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BHCPF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851794"/>
                  </a:ext>
                </a:extLst>
              </a:tr>
              <a:tr h="196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Katsina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0136431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Kebbi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33,938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7704398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Kogi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31,509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24361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Kwara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9,575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18,536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8406816"/>
                  </a:ext>
                </a:extLst>
              </a:tr>
              <a:tr h="28343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Lagos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459,675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4909959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Nasarawa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8,250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14,936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4153897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39,725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8982667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Ogun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14,500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8192898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Ondo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18,559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20,533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8366008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Osun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38,793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6826695"/>
                  </a:ext>
                </a:extLst>
              </a:tr>
              <a:tr h="196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Oyo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5697604"/>
                  </a:ext>
                </a:extLst>
              </a:tr>
              <a:tr h="196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Rivers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2D05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0904776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Sokoto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40,311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8652179"/>
                  </a:ext>
                </a:extLst>
              </a:tr>
              <a:tr h="196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Taraba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-  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918753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Yobe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189,829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12,425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1733980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Zamfara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D1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711" marR="5711" marT="5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31,800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29,590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47960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1" marR="5711" marT="57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717,688 </a:t>
                      </a:r>
                    </a:p>
                  </a:txBody>
                  <a:tcPr marL="5711" marR="5711" marT="5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733,029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0520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01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312</Words>
  <Application>Microsoft Office PowerPoint</Application>
  <PresentationFormat>Widescreen</PresentationFormat>
  <Paragraphs>612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Haneyberry</dc:creator>
  <cp:lastModifiedBy>ISD DGM</cp:lastModifiedBy>
  <cp:revision>14</cp:revision>
  <dcterms:created xsi:type="dcterms:W3CDTF">2021-08-31T15:57:22Z</dcterms:created>
  <dcterms:modified xsi:type="dcterms:W3CDTF">2021-09-02T11:19:30Z</dcterms:modified>
</cp:coreProperties>
</file>